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FF"/>
    <a:srgbClr val="FF0066"/>
    <a:srgbClr val="009900"/>
    <a:srgbClr val="030305"/>
    <a:srgbClr val="66FF66"/>
    <a:srgbClr val="C254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707" autoAdjust="0"/>
  </p:normalViewPr>
  <p:slideViewPr>
    <p:cSldViewPr>
      <p:cViewPr varScale="1">
        <p:scale>
          <a:sx n="75" d="100"/>
          <a:sy n="75" d="100"/>
        </p:scale>
        <p:origin x="180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9" tIns="46425" rIns="92849" bIns="4642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1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9" tIns="46425" rIns="92849" bIns="4642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179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9" tIns="46425" rIns="92849" bIns="4642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179"/>
            <a:ext cx="3037840" cy="46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9" tIns="46425" rIns="92849" bIns="4642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ED887AE-11C9-4A44-9D5D-57A7CE08E3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7770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9" tIns="46425" rIns="92849" bIns="4642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9" tIns="46425" rIns="92849" bIns="4642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87388"/>
            <a:ext cx="4675187" cy="3505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9601"/>
            <a:ext cx="5140960" cy="4191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9" tIns="46425" rIns="92849" bIns="464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920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9" tIns="46425" rIns="92849" bIns="4642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9200"/>
            <a:ext cx="303784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49" tIns="46425" rIns="92849" bIns="4642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FDCD707-2FF7-4457-9AD6-4D4D63652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053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3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7" name="Picture 5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235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235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34EA2-4C03-444C-891D-E6F9F34D4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6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D5853-16FF-4C27-99F2-27C20CF138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45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05132-62E2-4052-A3F8-D8B240D22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5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569CE-8FBF-4180-AB86-B64A85A23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EB014-4838-4D4E-85C5-4D64C13863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8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D9EBD-E311-4211-BE77-C42A0B8FC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63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86FAF-A510-46BD-B64C-762FF81BE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0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F8655-06F8-4EDD-A235-55AA55EF3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26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16BA5-02E4-4CDD-9FE3-DEB538472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89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18317-714E-4974-9C3F-A7CC0FF1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19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5039D-7523-423D-9D4E-AFBF1939B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97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C2540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330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611331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8" name="Picture 4" descr="minispi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minispi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133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133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133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0F4E7D3-13C3-4F88-9449-E846D95B14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1339" name="Text Box 11"/>
          <p:cNvSpPr txBox="1">
            <a:spLocks noChangeArrowheads="1"/>
          </p:cNvSpPr>
          <p:nvPr userDrawn="1"/>
        </p:nvSpPr>
        <p:spPr bwMode="auto">
          <a:xfrm>
            <a:off x="7391400" y="6400800"/>
            <a:ext cx="1600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900"/>
              <a:t>Eick: </a:t>
            </a:r>
            <a:r>
              <a:rPr lang="en-US" sz="900" i="1"/>
              <a:t>Reinforcement Learning. </a:t>
            </a:r>
            <a:endParaRPr lang="en-US" sz="900" i="1">
              <a:solidFill>
                <a:srgbClr val="C2540A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Oval 4"/>
          <p:cNvSpPr>
            <a:spLocks noChangeArrowheads="1"/>
          </p:cNvSpPr>
          <p:nvPr/>
        </p:nvSpPr>
        <p:spPr bwMode="auto">
          <a:xfrm>
            <a:off x="2057400" y="555843"/>
            <a:ext cx="1371600" cy="6858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/>
              <a:t>1</a:t>
            </a:r>
          </a:p>
        </p:txBody>
      </p:sp>
      <p:sp>
        <p:nvSpPr>
          <p:cNvPr id="6148" name="Oval 5"/>
          <p:cNvSpPr>
            <a:spLocks noChangeArrowheads="1"/>
          </p:cNvSpPr>
          <p:nvPr/>
        </p:nvSpPr>
        <p:spPr bwMode="auto">
          <a:xfrm>
            <a:off x="3886200" y="555843"/>
            <a:ext cx="1371600" cy="6858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/>
              <a:t>2</a:t>
            </a:r>
          </a:p>
        </p:txBody>
      </p:sp>
      <p:sp>
        <p:nvSpPr>
          <p:cNvPr id="6149" name="Oval 6"/>
          <p:cNvSpPr>
            <a:spLocks noChangeArrowheads="1"/>
          </p:cNvSpPr>
          <p:nvPr/>
        </p:nvSpPr>
        <p:spPr bwMode="auto">
          <a:xfrm>
            <a:off x="6019800" y="555843"/>
            <a:ext cx="1371600" cy="6858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/>
              <a:t>3 </a:t>
            </a:r>
            <a:r>
              <a:rPr lang="en-US">
                <a:solidFill>
                  <a:srgbClr val="FF0066"/>
                </a:solidFill>
              </a:rPr>
              <a:t>R=+5</a:t>
            </a:r>
            <a:endParaRPr lang="en-US" sz="3200">
              <a:solidFill>
                <a:srgbClr val="FF0066"/>
              </a:solidFill>
            </a:endParaRPr>
          </a:p>
        </p:txBody>
      </p:sp>
      <p:sp>
        <p:nvSpPr>
          <p:cNvPr id="6150" name="Oval 7"/>
          <p:cNvSpPr>
            <a:spLocks noChangeArrowheads="1"/>
          </p:cNvSpPr>
          <p:nvPr/>
        </p:nvSpPr>
        <p:spPr bwMode="auto">
          <a:xfrm>
            <a:off x="6172200" y="1698843"/>
            <a:ext cx="1371600" cy="6858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 dirty="0"/>
              <a:t>6 </a:t>
            </a:r>
            <a:r>
              <a:rPr lang="en-US" dirty="0">
                <a:solidFill>
                  <a:srgbClr val="FF0066"/>
                </a:solidFill>
              </a:rPr>
              <a:t>R=</a:t>
            </a:r>
            <a:r>
              <a:rPr lang="en-US" dirty="0">
                <a:solidFill>
                  <a:srgbClr val="FF0066"/>
                </a:solidFill>
                <a:latin typeface="Symbol" pitchFamily="18" charset="2"/>
              </a:rPr>
              <a:t>+</a:t>
            </a:r>
            <a:r>
              <a:rPr lang="en-US" dirty="0">
                <a:solidFill>
                  <a:srgbClr val="FF0066"/>
                </a:solidFill>
              </a:rPr>
              <a:t>2</a:t>
            </a:r>
          </a:p>
        </p:txBody>
      </p:sp>
      <p:sp>
        <p:nvSpPr>
          <p:cNvPr id="6151" name="Oval 8"/>
          <p:cNvSpPr>
            <a:spLocks noChangeArrowheads="1"/>
          </p:cNvSpPr>
          <p:nvPr/>
        </p:nvSpPr>
        <p:spPr bwMode="auto">
          <a:xfrm>
            <a:off x="6248400" y="2994243"/>
            <a:ext cx="1371600" cy="6858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 dirty="0"/>
              <a:t>9 </a:t>
            </a:r>
            <a:r>
              <a:rPr lang="en-US" dirty="0">
                <a:solidFill>
                  <a:srgbClr val="FF0066"/>
                </a:solidFill>
              </a:rPr>
              <a:t>R=</a:t>
            </a:r>
            <a:r>
              <a:rPr lang="en-US" dirty="0">
                <a:solidFill>
                  <a:srgbClr val="FF0066"/>
                </a:solidFill>
                <a:latin typeface="Symbol" pitchFamily="18" charset="2"/>
              </a:rPr>
              <a:t>-22</a:t>
            </a:r>
            <a:endParaRPr lang="en-US" dirty="0">
              <a:solidFill>
                <a:srgbClr val="FF0066"/>
              </a:solidFill>
            </a:endParaRPr>
          </a:p>
        </p:txBody>
      </p:sp>
      <p:sp>
        <p:nvSpPr>
          <p:cNvPr id="6153" name="Oval 10"/>
          <p:cNvSpPr>
            <a:spLocks noChangeArrowheads="1"/>
          </p:cNvSpPr>
          <p:nvPr/>
        </p:nvSpPr>
        <p:spPr bwMode="auto">
          <a:xfrm>
            <a:off x="4114800" y="2994243"/>
            <a:ext cx="1371600" cy="6858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 dirty="0"/>
              <a:t>8 </a:t>
            </a:r>
            <a:r>
              <a:rPr lang="en-US" dirty="0">
                <a:solidFill>
                  <a:srgbClr val="FF0066"/>
                </a:solidFill>
              </a:rPr>
              <a:t>R=+7</a:t>
            </a:r>
          </a:p>
        </p:txBody>
      </p:sp>
      <p:sp>
        <p:nvSpPr>
          <p:cNvPr id="6154" name="Oval 11"/>
          <p:cNvSpPr>
            <a:spLocks noChangeArrowheads="1"/>
          </p:cNvSpPr>
          <p:nvPr/>
        </p:nvSpPr>
        <p:spPr bwMode="auto">
          <a:xfrm>
            <a:off x="4114800" y="1775043"/>
            <a:ext cx="1371600" cy="6858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 dirty="0"/>
              <a:t>5 </a:t>
            </a:r>
            <a:r>
              <a:rPr lang="en-US" dirty="0">
                <a:solidFill>
                  <a:srgbClr val="FF0066"/>
                </a:solidFill>
              </a:rPr>
              <a:t>R=+3</a:t>
            </a:r>
          </a:p>
        </p:txBody>
      </p:sp>
      <p:sp>
        <p:nvSpPr>
          <p:cNvPr id="6155" name="Oval 12"/>
          <p:cNvSpPr>
            <a:spLocks noChangeArrowheads="1"/>
          </p:cNvSpPr>
          <p:nvPr/>
        </p:nvSpPr>
        <p:spPr bwMode="auto">
          <a:xfrm>
            <a:off x="2133600" y="1775043"/>
            <a:ext cx="1371600" cy="6858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/>
              <a:t>4</a:t>
            </a:r>
          </a:p>
        </p:txBody>
      </p:sp>
      <p:sp>
        <p:nvSpPr>
          <p:cNvPr id="6156" name="Oval 13"/>
          <p:cNvSpPr>
            <a:spLocks noChangeArrowheads="1"/>
          </p:cNvSpPr>
          <p:nvPr/>
        </p:nvSpPr>
        <p:spPr bwMode="auto">
          <a:xfrm>
            <a:off x="2057400" y="3070443"/>
            <a:ext cx="1371600" cy="685800"/>
          </a:xfrm>
          <a:prstGeom prst="ellipse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3200"/>
              <a:t>7</a:t>
            </a:r>
          </a:p>
        </p:txBody>
      </p:sp>
      <p:sp>
        <p:nvSpPr>
          <p:cNvPr id="6157" name="Line 17"/>
          <p:cNvSpPr>
            <a:spLocks noChangeShapeType="1"/>
          </p:cNvSpPr>
          <p:nvPr/>
        </p:nvSpPr>
        <p:spPr bwMode="auto">
          <a:xfrm>
            <a:off x="3429000" y="860643"/>
            <a:ext cx="457200" cy="0"/>
          </a:xfrm>
          <a:prstGeom prst="line">
            <a:avLst/>
          </a:prstGeom>
          <a:noFill/>
          <a:ln w="222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8" name="Line 19"/>
          <p:cNvSpPr>
            <a:spLocks noChangeShapeType="1"/>
          </p:cNvSpPr>
          <p:nvPr/>
        </p:nvSpPr>
        <p:spPr bwMode="auto">
          <a:xfrm>
            <a:off x="5257800" y="860643"/>
            <a:ext cx="762000" cy="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59" name="Line 20"/>
          <p:cNvSpPr>
            <a:spLocks noChangeShapeType="1"/>
          </p:cNvSpPr>
          <p:nvPr/>
        </p:nvSpPr>
        <p:spPr bwMode="auto">
          <a:xfrm>
            <a:off x="6705600" y="1241643"/>
            <a:ext cx="0" cy="53340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60" name="Line 21"/>
          <p:cNvSpPr>
            <a:spLocks noChangeShapeType="1"/>
          </p:cNvSpPr>
          <p:nvPr/>
        </p:nvSpPr>
        <p:spPr bwMode="auto">
          <a:xfrm>
            <a:off x="6858000" y="2384643"/>
            <a:ext cx="0" cy="60960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61" name="Line 22"/>
          <p:cNvSpPr>
            <a:spLocks noChangeShapeType="1"/>
          </p:cNvSpPr>
          <p:nvPr/>
        </p:nvSpPr>
        <p:spPr bwMode="auto">
          <a:xfrm flipH="1" flipV="1">
            <a:off x="4914900" y="2384643"/>
            <a:ext cx="740" cy="60960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62" name="Line 23"/>
          <p:cNvSpPr>
            <a:spLocks noChangeShapeType="1"/>
          </p:cNvSpPr>
          <p:nvPr/>
        </p:nvSpPr>
        <p:spPr bwMode="auto">
          <a:xfrm flipH="1">
            <a:off x="5486400" y="2156043"/>
            <a:ext cx="762000" cy="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63" name="Line 24"/>
          <p:cNvSpPr>
            <a:spLocks noChangeShapeType="1"/>
          </p:cNvSpPr>
          <p:nvPr/>
        </p:nvSpPr>
        <p:spPr bwMode="auto">
          <a:xfrm flipH="1">
            <a:off x="5356225" y="3432331"/>
            <a:ext cx="855663" cy="2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64" name="Line 25"/>
          <p:cNvSpPr>
            <a:spLocks noChangeShapeType="1"/>
          </p:cNvSpPr>
          <p:nvPr/>
        </p:nvSpPr>
        <p:spPr bwMode="auto">
          <a:xfrm>
            <a:off x="4572000" y="1241643"/>
            <a:ext cx="0" cy="53340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65" name="Line 26"/>
          <p:cNvSpPr>
            <a:spLocks noChangeShapeType="1"/>
          </p:cNvSpPr>
          <p:nvPr/>
        </p:nvSpPr>
        <p:spPr bwMode="auto">
          <a:xfrm>
            <a:off x="4724400" y="2460843"/>
            <a:ext cx="0" cy="53340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66" name="Line 27"/>
          <p:cNvSpPr>
            <a:spLocks noChangeShapeType="1"/>
          </p:cNvSpPr>
          <p:nvPr/>
        </p:nvSpPr>
        <p:spPr bwMode="auto">
          <a:xfrm flipV="1">
            <a:off x="2819400" y="1241643"/>
            <a:ext cx="0" cy="60960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67" name="Line 28"/>
          <p:cNvSpPr>
            <a:spLocks noChangeShapeType="1"/>
          </p:cNvSpPr>
          <p:nvPr/>
        </p:nvSpPr>
        <p:spPr bwMode="auto">
          <a:xfrm flipV="1">
            <a:off x="2819400" y="2384643"/>
            <a:ext cx="0" cy="68580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68" name="Line 29"/>
          <p:cNvSpPr>
            <a:spLocks noChangeShapeType="1"/>
          </p:cNvSpPr>
          <p:nvPr/>
        </p:nvSpPr>
        <p:spPr bwMode="auto">
          <a:xfrm flipH="1">
            <a:off x="2895600" y="2460843"/>
            <a:ext cx="1828800" cy="533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 type="triangle" w="med" len="med"/>
              </a14:hiddenLine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69" name="Line 30"/>
          <p:cNvSpPr>
            <a:spLocks noChangeShapeType="1"/>
          </p:cNvSpPr>
          <p:nvPr/>
        </p:nvSpPr>
        <p:spPr bwMode="auto">
          <a:xfrm flipH="1">
            <a:off x="3429000" y="3375243"/>
            <a:ext cx="685800" cy="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70" name="Line 31"/>
          <p:cNvSpPr>
            <a:spLocks noChangeShapeType="1"/>
          </p:cNvSpPr>
          <p:nvPr/>
        </p:nvSpPr>
        <p:spPr bwMode="auto">
          <a:xfrm flipH="1">
            <a:off x="3124200" y="2308443"/>
            <a:ext cx="1066800" cy="83820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71" name="Line 34"/>
          <p:cNvSpPr>
            <a:spLocks noChangeShapeType="1"/>
          </p:cNvSpPr>
          <p:nvPr/>
        </p:nvSpPr>
        <p:spPr bwMode="auto">
          <a:xfrm flipV="1">
            <a:off x="5410200" y="3299043"/>
            <a:ext cx="838200" cy="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72" name="Text Box 35"/>
          <p:cNvSpPr txBox="1">
            <a:spLocks noChangeArrowheads="1"/>
          </p:cNvSpPr>
          <p:nvPr/>
        </p:nvSpPr>
        <p:spPr bwMode="auto">
          <a:xfrm>
            <a:off x="3489325" y="346293"/>
            <a:ext cx="3651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/>
              <a:t>e</a:t>
            </a:r>
          </a:p>
        </p:txBody>
      </p:sp>
      <p:sp>
        <p:nvSpPr>
          <p:cNvPr id="6173" name="Text Box 36"/>
          <p:cNvSpPr txBox="1">
            <a:spLocks noChangeArrowheads="1"/>
          </p:cNvSpPr>
          <p:nvPr/>
        </p:nvSpPr>
        <p:spPr bwMode="auto">
          <a:xfrm>
            <a:off x="5562600" y="327243"/>
            <a:ext cx="3651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/>
              <a:t>e</a:t>
            </a:r>
          </a:p>
        </p:txBody>
      </p:sp>
      <p:sp>
        <p:nvSpPr>
          <p:cNvPr id="6174" name="Text Box 37"/>
          <p:cNvSpPr txBox="1">
            <a:spLocks noChangeArrowheads="1"/>
          </p:cNvSpPr>
          <p:nvPr/>
        </p:nvSpPr>
        <p:spPr bwMode="auto">
          <a:xfrm>
            <a:off x="6629400" y="1165443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/>
              <a:t>s</a:t>
            </a:r>
          </a:p>
        </p:txBody>
      </p:sp>
      <p:sp>
        <p:nvSpPr>
          <p:cNvPr id="6175" name="Text Box 38"/>
          <p:cNvSpPr txBox="1">
            <a:spLocks noChangeArrowheads="1"/>
          </p:cNvSpPr>
          <p:nvPr/>
        </p:nvSpPr>
        <p:spPr bwMode="auto">
          <a:xfrm>
            <a:off x="6858000" y="2384643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/>
              <a:t>s</a:t>
            </a:r>
          </a:p>
        </p:txBody>
      </p:sp>
      <p:sp>
        <p:nvSpPr>
          <p:cNvPr id="6176" name="Text Box 39"/>
          <p:cNvSpPr txBox="1">
            <a:spLocks noChangeArrowheads="1"/>
          </p:cNvSpPr>
          <p:nvPr/>
        </p:nvSpPr>
        <p:spPr bwMode="auto">
          <a:xfrm>
            <a:off x="4933139" y="2426274"/>
            <a:ext cx="7040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 dirty="0"/>
              <a:t>y/0.2</a:t>
            </a:r>
          </a:p>
        </p:txBody>
      </p:sp>
      <p:sp>
        <p:nvSpPr>
          <p:cNvPr id="6177" name="Text Box 40"/>
          <p:cNvSpPr txBox="1">
            <a:spLocks noChangeArrowheads="1"/>
          </p:cNvSpPr>
          <p:nvPr/>
        </p:nvSpPr>
        <p:spPr bwMode="auto">
          <a:xfrm>
            <a:off x="5641648" y="3396465"/>
            <a:ext cx="221142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1600" dirty="0"/>
              <a:t>w</a:t>
            </a:r>
          </a:p>
        </p:txBody>
      </p:sp>
      <p:sp>
        <p:nvSpPr>
          <p:cNvPr id="6178" name="Text Box 41"/>
          <p:cNvSpPr txBox="1">
            <a:spLocks noChangeArrowheads="1"/>
          </p:cNvSpPr>
          <p:nvPr/>
        </p:nvSpPr>
        <p:spPr bwMode="auto">
          <a:xfrm>
            <a:off x="5410200" y="2918043"/>
            <a:ext cx="801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x/0.7</a:t>
            </a:r>
          </a:p>
        </p:txBody>
      </p:sp>
      <p:sp>
        <p:nvSpPr>
          <p:cNvPr id="6179" name="Text Box 42"/>
          <p:cNvSpPr txBox="1">
            <a:spLocks noChangeArrowheads="1"/>
          </p:cNvSpPr>
          <p:nvPr/>
        </p:nvSpPr>
        <p:spPr bwMode="auto">
          <a:xfrm>
            <a:off x="5638800" y="1698843"/>
            <a:ext cx="4778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/>
              <a:t>w</a:t>
            </a:r>
          </a:p>
        </p:txBody>
      </p:sp>
      <p:sp>
        <p:nvSpPr>
          <p:cNvPr id="6180" name="Text Box 43"/>
          <p:cNvSpPr txBox="1">
            <a:spLocks noChangeArrowheads="1"/>
          </p:cNvSpPr>
          <p:nvPr/>
        </p:nvSpPr>
        <p:spPr bwMode="auto">
          <a:xfrm>
            <a:off x="2819400" y="1241643"/>
            <a:ext cx="22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/>
              <a:t>n</a:t>
            </a:r>
          </a:p>
        </p:txBody>
      </p:sp>
      <p:sp>
        <p:nvSpPr>
          <p:cNvPr id="6181" name="Text Box 45"/>
          <p:cNvSpPr txBox="1">
            <a:spLocks noChangeArrowheads="1"/>
          </p:cNvSpPr>
          <p:nvPr/>
        </p:nvSpPr>
        <p:spPr bwMode="auto">
          <a:xfrm>
            <a:off x="3352800" y="2079843"/>
            <a:ext cx="636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dirty="0" err="1"/>
              <a:t>sw</a:t>
            </a:r>
            <a:endParaRPr lang="en-US" sz="3200" dirty="0"/>
          </a:p>
        </p:txBody>
      </p:sp>
      <p:sp>
        <p:nvSpPr>
          <p:cNvPr id="6182" name="Text Box 47"/>
          <p:cNvSpPr txBox="1">
            <a:spLocks noChangeArrowheads="1"/>
          </p:cNvSpPr>
          <p:nvPr/>
        </p:nvSpPr>
        <p:spPr bwMode="auto">
          <a:xfrm>
            <a:off x="3429000" y="2994243"/>
            <a:ext cx="801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/>
              <a:t>x/0.3</a:t>
            </a:r>
          </a:p>
        </p:txBody>
      </p:sp>
      <p:sp>
        <p:nvSpPr>
          <p:cNvPr id="6183" name="Text Box 48"/>
          <p:cNvSpPr txBox="1">
            <a:spLocks noChangeArrowheads="1"/>
          </p:cNvSpPr>
          <p:nvPr/>
        </p:nvSpPr>
        <p:spPr bwMode="auto">
          <a:xfrm>
            <a:off x="2743200" y="2537043"/>
            <a:ext cx="22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/>
              <a:t>n</a:t>
            </a:r>
          </a:p>
        </p:txBody>
      </p:sp>
      <p:sp>
        <p:nvSpPr>
          <p:cNvPr id="6184" name="Text Box 49"/>
          <p:cNvSpPr txBox="1">
            <a:spLocks noChangeArrowheads="1"/>
          </p:cNvSpPr>
          <p:nvPr/>
        </p:nvSpPr>
        <p:spPr bwMode="auto">
          <a:xfrm>
            <a:off x="4648200" y="2460843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/>
              <a:t>s</a:t>
            </a:r>
          </a:p>
        </p:txBody>
      </p:sp>
      <p:sp>
        <p:nvSpPr>
          <p:cNvPr id="6185" name="Text Box 50"/>
          <p:cNvSpPr txBox="1">
            <a:spLocks noChangeArrowheads="1"/>
          </p:cNvSpPr>
          <p:nvPr/>
        </p:nvSpPr>
        <p:spPr bwMode="auto">
          <a:xfrm>
            <a:off x="4572000" y="1165443"/>
            <a:ext cx="3429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/>
              <a:t>s</a:t>
            </a:r>
          </a:p>
        </p:txBody>
      </p:sp>
      <p:sp>
        <p:nvSpPr>
          <p:cNvPr id="6187" name="Line 52"/>
          <p:cNvSpPr>
            <a:spLocks noChangeShapeType="1"/>
          </p:cNvSpPr>
          <p:nvPr/>
        </p:nvSpPr>
        <p:spPr bwMode="auto">
          <a:xfrm flipV="1">
            <a:off x="5257800" y="2308443"/>
            <a:ext cx="1066800" cy="83820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188" name="Text Box 53"/>
          <p:cNvSpPr txBox="1">
            <a:spLocks noChangeArrowheads="1"/>
          </p:cNvSpPr>
          <p:nvPr/>
        </p:nvSpPr>
        <p:spPr bwMode="auto">
          <a:xfrm>
            <a:off x="5486400" y="2232243"/>
            <a:ext cx="7040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2000" dirty="0"/>
              <a:t>y/0.8</a:t>
            </a:r>
          </a:p>
        </p:txBody>
      </p:sp>
      <p:sp>
        <p:nvSpPr>
          <p:cNvPr id="2" name="Line 52">
            <a:extLst>
              <a:ext uri="{FF2B5EF4-FFF2-40B4-BE49-F238E27FC236}">
                <a16:creationId xmlns:a16="http://schemas.microsoft.com/office/drawing/2014/main" id="{04AFEF09-B7CB-0FF4-8FA8-C53D4A1D37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13362" y="1052438"/>
            <a:ext cx="935038" cy="873418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" name="Text Box 45">
            <a:extLst>
              <a:ext uri="{FF2B5EF4-FFF2-40B4-BE49-F238E27FC236}">
                <a16:creationId xmlns:a16="http://schemas.microsoft.com/office/drawing/2014/main" id="{C0F15EFE-CC0A-7AF4-EB95-0E1565C3F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3564" y="1024512"/>
            <a:ext cx="6365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200" dirty="0" err="1"/>
              <a:t>sw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836013-6AB1-FC5A-2CB3-BFADE38E47DA}"/>
              </a:ext>
            </a:extLst>
          </p:cNvPr>
          <p:cNvSpPr txBox="1"/>
          <p:nvPr/>
        </p:nvSpPr>
        <p:spPr>
          <a:xfrm>
            <a:off x="990600" y="3965731"/>
            <a:ext cx="811728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Assume the agent starts in state 1 and applies the following </a:t>
            </a:r>
          </a:p>
          <a:p>
            <a:r>
              <a:rPr lang="en-US" dirty="0"/>
              <a:t>Operator sequence: e-s-</a:t>
            </a:r>
            <a:r>
              <a:rPr lang="en-US" dirty="0" err="1"/>
              <a:t>sw</a:t>
            </a:r>
            <a:r>
              <a:rPr lang="en-US" dirty="0"/>
              <a:t>-n-n-e-s-s-x(ending up in state 9)-w</a:t>
            </a:r>
          </a:p>
          <a:p>
            <a:r>
              <a:rPr lang="en-US" dirty="0"/>
              <a:t>-y(ending up in state 6)-w-s-y(ending up in state 5)-s-y(ending </a:t>
            </a:r>
          </a:p>
          <a:p>
            <a:r>
              <a:rPr lang="en-US" dirty="0"/>
              <a:t>Up in state 6)-s-w-y(ending up in state 6)-w-s.</a:t>
            </a:r>
          </a:p>
          <a:p>
            <a:r>
              <a:rPr lang="en-US" dirty="0"/>
              <a:t>Assume we use q-learning with </a:t>
            </a:r>
            <a:r>
              <a:rPr lang="en-US" dirty="0">
                <a:sym typeface="Symbol" panose="05050102010706020507" pitchFamily="18" charset="2"/>
              </a:rPr>
              <a:t>=0.4 and =0.5; how does the</a:t>
            </a:r>
          </a:p>
          <a:p>
            <a:r>
              <a:rPr lang="en-US" dirty="0">
                <a:sym typeface="Symbol" panose="05050102010706020507" pitchFamily="18" charset="2"/>
              </a:rPr>
              <a:t>Q-Table look like at the end of the operator sequence execution?</a:t>
            </a:r>
          </a:p>
          <a:p>
            <a:r>
              <a:rPr lang="en-US" dirty="0">
                <a:sym typeface="Symbol" panose="05050102010706020507" pitchFamily="18" charset="2"/>
              </a:rPr>
              <a:t>Assume that all Q-Table entries are </a:t>
            </a:r>
            <a:r>
              <a:rPr lang="en-US">
                <a:sym typeface="Symbol" panose="05050102010706020507" pitchFamily="18" charset="2"/>
              </a:rPr>
              <a:t>initialized with 0!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207978"/>
      </p:ext>
    </p:extLst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miter lim="800000"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miter lim="800000"/>
          <a:headEnd type="none" w="med" len="med"/>
          <a:tailEnd type="triangl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13113</TotalTime>
  <Words>144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Symbol</vt:lpstr>
      <vt:lpstr>Times New Roman</vt:lpstr>
      <vt:lpstr>Notebook</vt:lpstr>
      <vt:lpstr>PowerPoint Presentation</vt:lpstr>
    </vt:vector>
  </TitlesOfParts>
  <Company>University of Houston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Vilalta</dc:creator>
  <cp:lastModifiedBy>Eick, Christoph F</cp:lastModifiedBy>
  <cp:revision>841</cp:revision>
  <cp:lastPrinted>2017-10-24T20:17:53Z</cp:lastPrinted>
  <dcterms:created xsi:type="dcterms:W3CDTF">2003-08-27T16:21:00Z</dcterms:created>
  <dcterms:modified xsi:type="dcterms:W3CDTF">2025-10-03T21:47:09Z</dcterms:modified>
</cp:coreProperties>
</file>