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notesMasterIdLst>
    <p:notesMasterId r:id="rId5"/>
  </p:notesMasterIdLst>
  <p:sldIdLst>
    <p:sldId id="256" r:id="rId2"/>
    <p:sldId id="266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6"/>
    <p:restoredTop sz="94680"/>
  </p:normalViewPr>
  <p:slideViewPr>
    <p:cSldViewPr snapToGrid="0">
      <p:cViewPr varScale="1">
        <p:scale>
          <a:sx n="91" d="100"/>
          <a:sy n="91" d="100"/>
        </p:scale>
        <p:origin x="19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405C8-C4F7-0841-9634-570661EB6FF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E284D-5D31-0647-A12F-50097352F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03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79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099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56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8427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234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442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022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71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3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3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696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59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28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76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2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8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23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197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cs.uh.edu/~ceick/ai/baye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3AA37-A837-0048-7366-B8595FE2F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81837" y="2299365"/>
            <a:ext cx="6628325" cy="835227"/>
          </a:xfrm>
        </p:spPr>
        <p:txBody>
          <a:bodyPr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5400" b="1" i="0" u="none" strike="noStrike" dirty="0">
                <a:solidFill>
                  <a:srgbClr val="000000"/>
                </a:solidFill>
                <a:effectLst/>
              </a:rPr>
              <a:t>Bayesian Systems</a:t>
            </a:r>
            <a:endParaRPr lang="en-US" sz="5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6E0D0-22FE-D849-BD4F-35CDE17D24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35126" y="3401676"/>
            <a:ext cx="5379075" cy="1333891"/>
          </a:xfrm>
          <a:noFill/>
        </p:spPr>
        <p:txBody>
          <a:bodyPr numCol="3">
            <a:normAutofit fontScale="25000" lnSpcReduction="20000"/>
          </a:bodyPr>
          <a:lstStyle/>
          <a:p>
            <a:r>
              <a:rPr lang="en-US" sz="5600" dirty="0">
                <a:solidFill>
                  <a:schemeClr val="bg2"/>
                </a:solidFill>
              </a:rPr>
              <a:t>Pham,Thien N,</a:t>
            </a:r>
          </a:p>
          <a:p>
            <a:r>
              <a:rPr lang="en-US" sz="5600" dirty="0" err="1">
                <a:solidFill>
                  <a:schemeClr val="bg2"/>
                </a:solidFill>
              </a:rPr>
              <a:t>Pham,Tran</a:t>
            </a:r>
            <a:r>
              <a:rPr lang="en-US" sz="5600" dirty="0">
                <a:solidFill>
                  <a:schemeClr val="bg2"/>
                </a:solidFill>
              </a:rPr>
              <a:t> Minh Nhat,</a:t>
            </a:r>
          </a:p>
          <a:p>
            <a:r>
              <a:rPr lang="en-US" sz="5600" dirty="0">
                <a:solidFill>
                  <a:schemeClr val="bg2"/>
                </a:solidFill>
              </a:rPr>
              <a:t> </a:t>
            </a:r>
          </a:p>
          <a:p>
            <a:r>
              <a:rPr lang="en-US" sz="5600" dirty="0" err="1">
                <a:solidFill>
                  <a:schemeClr val="bg2"/>
                </a:solidFill>
              </a:rPr>
              <a:t>Plagens,Cole</a:t>
            </a:r>
            <a:r>
              <a:rPr lang="en-US" sz="5600" dirty="0">
                <a:solidFill>
                  <a:schemeClr val="bg2"/>
                </a:solidFill>
              </a:rPr>
              <a:t> B,</a:t>
            </a:r>
          </a:p>
          <a:p>
            <a:r>
              <a:rPr lang="en-US" sz="5600" dirty="0">
                <a:solidFill>
                  <a:schemeClr val="bg2"/>
                </a:solidFill>
              </a:rPr>
              <a:t> </a:t>
            </a:r>
            <a:r>
              <a:rPr lang="en-US" sz="5600" dirty="0" err="1">
                <a:solidFill>
                  <a:schemeClr val="bg2"/>
                </a:solidFill>
              </a:rPr>
              <a:t>Prieto,Ricardo</a:t>
            </a:r>
            <a:r>
              <a:rPr lang="en-US" sz="5600" dirty="0">
                <a:solidFill>
                  <a:schemeClr val="bg2"/>
                </a:solidFill>
              </a:rPr>
              <a:t> Jesus,</a:t>
            </a:r>
          </a:p>
          <a:p>
            <a:endParaRPr lang="en-US" sz="5600" dirty="0">
              <a:solidFill>
                <a:schemeClr val="bg2"/>
              </a:solidFill>
            </a:endParaRPr>
          </a:p>
          <a:p>
            <a:r>
              <a:rPr lang="en-US" sz="5600" dirty="0">
                <a:solidFill>
                  <a:schemeClr val="bg2"/>
                </a:solidFill>
              </a:rPr>
              <a:t> </a:t>
            </a:r>
            <a:r>
              <a:rPr lang="en-US" sz="5600" dirty="0" err="1">
                <a:solidFill>
                  <a:schemeClr val="bg2"/>
                </a:solidFill>
              </a:rPr>
              <a:t>Raza,Farwa</a:t>
            </a:r>
            <a:r>
              <a:rPr lang="en-US" sz="5600" dirty="0">
                <a:solidFill>
                  <a:schemeClr val="bg2"/>
                </a:solidFill>
              </a:rPr>
              <a:t> Mohsin,</a:t>
            </a:r>
          </a:p>
          <a:p>
            <a:r>
              <a:rPr lang="en-US" sz="5600" dirty="0">
                <a:solidFill>
                  <a:schemeClr val="bg2"/>
                </a:solidFill>
              </a:rPr>
              <a:t> </a:t>
            </a:r>
            <a:r>
              <a:rPr lang="en-US" sz="5600" dirty="0" err="1">
                <a:solidFill>
                  <a:schemeClr val="bg2"/>
                </a:solidFill>
              </a:rPr>
              <a:t>Ruiz,Vance</a:t>
            </a:r>
            <a:endParaRPr lang="en-US" sz="5600" dirty="0">
              <a:solidFill>
                <a:schemeClr val="bg2"/>
              </a:solidFill>
            </a:endParaRPr>
          </a:p>
          <a:p>
            <a:endParaRPr lang="en-US" u="sng" dirty="0">
              <a:solidFill>
                <a:schemeClr val="bg2"/>
              </a:solidFill>
            </a:endParaRPr>
          </a:p>
          <a:p>
            <a:endParaRPr lang="en-US" u="sng" dirty="0">
              <a:solidFill>
                <a:schemeClr val="bg2"/>
              </a:solidFill>
            </a:endParaRPr>
          </a:p>
          <a:p>
            <a:endParaRPr lang="en-US" sz="2200" b="1" dirty="0">
              <a:solidFill>
                <a:schemeClr val="bg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C18131-F8BF-F92C-3518-033838D4B450}"/>
              </a:ext>
            </a:extLst>
          </p:cNvPr>
          <p:cNvSpPr txBox="1"/>
          <p:nvPr/>
        </p:nvSpPr>
        <p:spPr>
          <a:xfrm>
            <a:off x="3027692" y="3077078"/>
            <a:ext cx="1439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Group L GHC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08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4948F-E24F-2ABD-C953-AB394DCF5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5901D-B935-0D9D-92C7-FFB795BCE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588" y="-33337"/>
            <a:ext cx="9048219" cy="1092200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Problem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A8A42-44A6-EB1F-AB31-50A9D32B6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5587" y="3180560"/>
            <a:ext cx="9983925" cy="277732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P(D | S₁, S₂, S₃, S₄)=P(D)*</a:t>
            </a:r>
            <a:r>
              <a:rPr lang="en-US" sz="19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j P(</a:t>
            </a:r>
            <a:r>
              <a:rPr lang="en-US" sz="19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9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9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|D</a:t>
            </a:r>
            <a:r>
              <a:rPr lang="en-US" sz="19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)/P(</a:t>
            </a:r>
            <a:r>
              <a:rPr lang="en-US" sz="19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Sj</a:t>
            </a:r>
            <a:r>
              <a:rPr lang="en-US" sz="19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)=P(D)*5*1*1*0.1=P(D)*0.5=0.005</a:t>
            </a:r>
            <a:endParaRPr lang="en-US" sz="19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Assuming that the symptoms are independent (e.g. S1 is independent from S2) and that the symptoms assuming the disease D are independent (e.g. S1|D is independent for S2|D)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hlinkClick r:id="rId2"/>
              </a:rPr>
              <a:t>C:\ML\bayes.ps</a:t>
            </a: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1700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971D85-4BBF-51CA-BA94-B341C38FA5F9}"/>
              </a:ext>
            </a:extLst>
          </p:cNvPr>
          <p:cNvSpPr txBox="1"/>
          <p:nvPr/>
        </p:nvSpPr>
        <p:spPr>
          <a:xfrm>
            <a:off x="1348844" y="1058863"/>
            <a:ext cx="9736667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Assume we have 4 symptoms S1, S2, S3, S4 a disease D and the following probabilities: P(D)=0.01 P(S1)=P(S2)=P(S3)=P(S4)=0.02; P(S1|D)=0.1; P(S2|D)=0.02; P(S3|D)=0.002, P(S4|D)= 0.02. How would a naïve Bayesian system compute the following probability P(D|S1,S2,S3,S4)?</a:t>
            </a:r>
          </a:p>
        </p:txBody>
      </p:sp>
    </p:spTree>
    <p:extLst>
      <p:ext uri="{BB962C8B-B14F-4D97-AF65-F5344CB8AC3E}">
        <p14:creationId xmlns:p14="http://schemas.microsoft.com/office/powerpoint/2010/main" val="279934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3FEC2-83B2-9E2E-B798-192CD7430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9781"/>
            <a:ext cx="9905998" cy="95753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Part b: Assume additional knowledge. Obtain a better estimate of P(D|S1,S2,S3, S4)?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6660B-1853-B12F-1EBD-F6BF81A83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76905" y="5943598"/>
            <a:ext cx="4878389" cy="3541714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C63CD22-16DB-C77E-EABE-0581C4D4F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011" y="1282599"/>
            <a:ext cx="9005978" cy="5262979"/>
          </a:xfrm>
          <a:prstGeom prst="rect">
            <a:avLst/>
          </a:prstGeo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8100">
            <a:solidFill>
              <a:schemeClr val="tx2"/>
            </a:solidFill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9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are given additional knowledge: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= 0.0008</a:t>
            </a: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= 0.08</a:t>
            </a: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| D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= 0.000030 = 3.0 × 10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 do we use it to obtain a “better” estimation of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 |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First, we compute the true joint probability of all symptoms: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• 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0.0008 • 0.08 = 6.4 × 10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Now we simply plug into the Bayes’ Theorem: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                                 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From Part A, we already have: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P(D)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0.01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Hence,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 |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kumimoji="0" lang="en-US" altLang="en-US" b="0" i="1" u="none" strike="noStrike" cap="none" normalizeH="0" baseline="-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= (3.0 × 10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• 0.01) / 6.4 × 10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3/640 ≈ 0.0046875</a:t>
            </a: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In summary,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get something different from 0.005 we obtained making conditional independence assumptions when using Bayes’ rule. 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59D29AEA-1510-ECB7-0D13-F6A6474B7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05" y="4077187"/>
            <a:ext cx="594360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004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2184</TotalTime>
  <Words>463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Open Sans</vt:lpstr>
      <vt:lpstr>Times New Roman</vt:lpstr>
      <vt:lpstr>Tw Cen MT</vt:lpstr>
      <vt:lpstr>Circuit</vt:lpstr>
      <vt:lpstr>Bayesian Systems</vt:lpstr>
      <vt:lpstr>Problem Overview</vt:lpstr>
      <vt:lpstr>Part b: Assume additional knowledge. Obtain a better estimate of P(D|S1,S2,S3, S4)?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farwa.raza-W215492754</dc:creator>
  <cp:lastModifiedBy>Eick, Christoph F</cp:lastModifiedBy>
  <cp:revision>10</cp:revision>
  <dcterms:created xsi:type="dcterms:W3CDTF">2025-11-18T17:51:46Z</dcterms:created>
  <dcterms:modified xsi:type="dcterms:W3CDTF">2025-11-25T15:48:25Z</dcterms:modified>
</cp:coreProperties>
</file>