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41" r:id="rId1"/>
  </p:sldMasterIdLst>
  <p:notesMasterIdLst>
    <p:notesMasterId r:id="rId82"/>
  </p:notesMasterIdLst>
  <p:handoutMasterIdLst>
    <p:handoutMasterId r:id="rId83"/>
  </p:handoutMasterIdLst>
  <p:sldIdLst>
    <p:sldId id="381" r:id="rId2"/>
    <p:sldId id="496" r:id="rId3"/>
    <p:sldId id="439" r:id="rId4"/>
    <p:sldId id="440" r:id="rId5"/>
    <p:sldId id="441" r:id="rId6"/>
    <p:sldId id="442" r:id="rId7"/>
    <p:sldId id="443" r:id="rId8"/>
    <p:sldId id="444" r:id="rId9"/>
    <p:sldId id="445" r:id="rId10"/>
    <p:sldId id="446" r:id="rId11"/>
    <p:sldId id="448" r:id="rId12"/>
    <p:sldId id="450" r:id="rId13"/>
    <p:sldId id="451" r:id="rId14"/>
    <p:sldId id="452" r:id="rId15"/>
    <p:sldId id="453" r:id="rId16"/>
    <p:sldId id="454" r:id="rId17"/>
    <p:sldId id="456" r:id="rId18"/>
    <p:sldId id="455" r:id="rId19"/>
    <p:sldId id="457" r:id="rId20"/>
    <p:sldId id="458" r:id="rId21"/>
    <p:sldId id="459" r:id="rId22"/>
    <p:sldId id="460" r:id="rId23"/>
    <p:sldId id="461" r:id="rId24"/>
    <p:sldId id="433" r:id="rId25"/>
    <p:sldId id="462" r:id="rId26"/>
    <p:sldId id="436" r:id="rId27"/>
    <p:sldId id="437" r:id="rId28"/>
    <p:sldId id="463" r:id="rId29"/>
    <p:sldId id="464" r:id="rId30"/>
    <p:sldId id="465" r:id="rId31"/>
    <p:sldId id="466" r:id="rId32"/>
    <p:sldId id="467" r:id="rId33"/>
    <p:sldId id="470" r:id="rId34"/>
    <p:sldId id="426" r:id="rId35"/>
    <p:sldId id="468" r:id="rId36"/>
    <p:sldId id="469" r:id="rId37"/>
    <p:sldId id="475" r:id="rId38"/>
    <p:sldId id="420" r:id="rId39"/>
    <p:sldId id="421" r:id="rId40"/>
    <p:sldId id="423" r:id="rId41"/>
    <p:sldId id="424" r:id="rId42"/>
    <p:sldId id="425" r:id="rId43"/>
    <p:sldId id="476" r:id="rId44"/>
    <p:sldId id="417" r:id="rId45"/>
    <p:sldId id="403" r:id="rId46"/>
    <p:sldId id="404" r:id="rId47"/>
    <p:sldId id="407" r:id="rId48"/>
    <p:sldId id="414" r:id="rId49"/>
    <p:sldId id="408" r:id="rId50"/>
    <p:sldId id="413" r:id="rId51"/>
    <p:sldId id="409" r:id="rId52"/>
    <p:sldId id="411" r:id="rId53"/>
    <p:sldId id="412" r:id="rId54"/>
    <p:sldId id="415" r:id="rId55"/>
    <p:sldId id="497" r:id="rId56"/>
    <p:sldId id="471" r:id="rId57"/>
    <p:sldId id="498" r:id="rId58"/>
    <p:sldId id="472" r:id="rId59"/>
    <p:sldId id="473" r:id="rId60"/>
    <p:sldId id="488" r:id="rId61"/>
    <p:sldId id="489" r:id="rId62"/>
    <p:sldId id="490" r:id="rId63"/>
    <p:sldId id="491" r:id="rId64"/>
    <p:sldId id="493" r:id="rId65"/>
    <p:sldId id="492" r:id="rId66"/>
    <p:sldId id="499" r:id="rId67"/>
    <p:sldId id="500" r:id="rId68"/>
    <p:sldId id="494" r:id="rId69"/>
    <p:sldId id="495" r:id="rId70"/>
    <p:sldId id="487" r:id="rId71"/>
    <p:sldId id="477" r:id="rId72"/>
    <p:sldId id="478" r:id="rId73"/>
    <p:sldId id="479" r:id="rId74"/>
    <p:sldId id="480" r:id="rId75"/>
    <p:sldId id="481" r:id="rId76"/>
    <p:sldId id="482" r:id="rId77"/>
    <p:sldId id="483" r:id="rId78"/>
    <p:sldId id="484" r:id="rId79"/>
    <p:sldId id="485" r:id="rId80"/>
    <p:sldId id="486" r:id="rId81"/>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96"/>
    <p:restoredTop sz="94720" autoAdjust="0"/>
  </p:normalViewPr>
  <p:slideViewPr>
    <p:cSldViewPr>
      <p:cViewPr varScale="1">
        <p:scale>
          <a:sx n="109" d="100"/>
          <a:sy n="109" d="100"/>
        </p:scale>
        <p:origin x="1296"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C79FD2-4335-8948-8575-16C525682B4E}"/>
              </a:ext>
            </a:extLst>
          </p:cNvPr>
          <p:cNvSpPr>
            <a:spLocks noGrp="1"/>
          </p:cNvSpPr>
          <p:nvPr>
            <p:ph type="hdr" sz="quarter"/>
          </p:nvPr>
        </p:nvSpPr>
        <p:spPr>
          <a:xfrm>
            <a:off x="0" y="0"/>
            <a:ext cx="3038475" cy="465138"/>
          </a:xfrm>
          <a:prstGeom prst="rect">
            <a:avLst/>
          </a:prstGeom>
        </p:spPr>
        <p:txBody>
          <a:bodyPr vert="horz" wrap="square" lIns="93177" tIns="46589" rIns="93177" bIns="46589" numCol="1" anchor="t" anchorCtr="0" compatLnSpc="1">
            <a:prstTxWarp prst="textNoShape">
              <a:avLst/>
            </a:prstTxWarp>
          </a:bodyPr>
          <a:lstStyle>
            <a:lvl1pPr>
              <a:defRPr sz="1200"/>
            </a:lvl1pPr>
          </a:lstStyle>
          <a:p>
            <a:pPr>
              <a:defRPr/>
            </a:pPr>
            <a:endParaRPr lang="en-US" altLang="en-US"/>
          </a:p>
        </p:txBody>
      </p:sp>
      <p:sp>
        <p:nvSpPr>
          <p:cNvPr id="3" name="Date Placeholder 2">
            <a:extLst>
              <a:ext uri="{FF2B5EF4-FFF2-40B4-BE49-F238E27FC236}">
                <a16:creationId xmlns:a16="http://schemas.microsoft.com/office/drawing/2014/main" id="{252DD507-DC02-7749-A132-4CE385A931DA}"/>
              </a:ext>
            </a:extLst>
          </p:cNvPr>
          <p:cNvSpPr>
            <a:spLocks noGrp="1"/>
          </p:cNvSpPr>
          <p:nvPr>
            <p:ph type="dt" sz="quarter"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pPr>
              <a:defRPr/>
            </a:pPr>
            <a:fld id="{3F356084-6307-9F41-AB07-E63B858A7259}" type="datetimeFigureOut">
              <a:rPr lang="en-US" altLang="en-US"/>
              <a:pPr>
                <a:defRPr/>
              </a:pPr>
              <a:t>4/20/2024</a:t>
            </a:fld>
            <a:endParaRPr lang="en-US" altLang="en-US"/>
          </a:p>
        </p:txBody>
      </p:sp>
      <p:sp>
        <p:nvSpPr>
          <p:cNvPr id="4" name="Footer Placeholder 3">
            <a:extLst>
              <a:ext uri="{FF2B5EF4-FFF2-40B4-BE49-F238E27FC236}">
                <a16:creationId xmlns:a16="http://schemas.microsoft.com/office/drawing/2014/main" id="{0363518D-15A2-6F45-98E0-703803D3082B}"/>
              </a:ext>
            </a:extLst>
          </p:cNvPr>
          <p:cNvSpPr>
            <a:spLocks noGrp="1"/>
          </p:cNvSpPr>
          <p:nvPr>
            <p:ph type="ftr" sz="quarter" idx="2"/>
          </p:nvPr>
        </p:nvSpPr>
        <p:spPr>
          <a:xfrm>
            <a:off x="0" y="8829675"/>
            <a:ext cx="3038475" cy="465138"/>
          </a:xfrm>
          <a:prstGeom prst="rect">
            <a:avLst/>
          </a:prstGeom>
        </p:spPr>
        <p:txBody>
          <a:bodyPr vert="horz" wrap="square" lIns="93177" tIns="46589" rIns="93177" bIns="46589" numCol="1" anchor="b" anchorCtr="0" compatLnSpc="1">
            <a:prstTxWarp prst="textNoShape">
              <a:avLst/>
            </a:prstTxWarp>
          </a:bodyPr>
          <a:lstStyle>
            <a:lvl1pPr>
              <a:defRPr sz="1200"/>
            </a:lvl1pPr>
          </a:lstStyle>
          <a:p>
            <a:pPr>
              <a:defRPr/>
            </a:pPr>
            <a:endParaRPr lang="en-US" altLang="en-US"/>
          </a:p>
        </p:txBody>
      </p:sp>
      <p:sp>
        <p:nvSpPr>
          <p:cNvPr id="5" name="Slide Number Placeholder 4">
            <a:extLst>
              <a:ext uri="{FF2B5EF4-FFF2-40B4-BE49-F238E27FC236}">
                <a16:creationId xmlns:a16="http://schemas.microsoft.com/office/drawing/2014/main" id="{D8C4F965-081E-9E42-A817-35E030E9ED1C}"/>
              </a:ext>
            </a:extLst>
          </p:cNvPr>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87A46E96-61C4-6342-88EB-42707CB30908}"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E4D5C6-D4DB-6E44-8757-60AA3308246F}"/>
              </a:ext>
            </a:extLst>
          </p:cNvPr>
          <p:cNvSpPr>
            <a:spLocks noGrp="1"/>
          </p:cNvSpPr>
          <p:nvPr>
            <p:ph type="hdr" sz="quarter"/>
          </p:nvPr>
        </p:nvSpPr>
        <p:spPr>
          <a:xfrm>
            <a:off x="0" y="0"/>
            <a:ext cx="3038475" cy="465138"/>
          </a:xfrm>
          <a:prstGeom prst="rect">
            <a:avLst/>
          </a:prstGeom>
        </p:spPr>
        <p:txBody>
          <a:bodyPr vert="horz" wrap="square" lIns="93177" tIns="46589" rIns="93177" bIns="46589" numCol="1" anchor="t" anchorCtr="0" compatLnSpc="1">
            <a:prstTxWarp prst="textNoShape">
              <a:avLst/>
            </a:prstTxWarp>
          </a:bodyPr>
          <a:lstStyle>
            <a:lvl1pPr>
              <a:defRPr sz="1200"/>
            </a:lvl1pPr>
          </a:lstStyle>
          <a:p>
            <a:pPr>
              <a:defRPr/>
            </a:pPr>
            <a:endParaRPr lang="en-US" altLang="en-US"/>
          </a:p>
        </p:txBody>
      </p:sp>
      <p:sp>
        <p:nvSpPr>
          <p:cNvPr id="3" name="Date Placeholder 2">
            <a:extLst>
              <a:ext uri="{FF2B5EF4-FFF2-40B4-BE49-F238E27FC236}">
                <a16:creationId xmlns:a16="http://schemas.microsoft.com/office/drawing/2014/main" id="{B13BB89E-A9D4-8B4C-A056-0F989BD16D60}"/>
              </a:ext>
            </a:extLst>
          </p:cNvPr>
          <p:cNvSpPr>
            <a:spLocks noGrp="1"/>
          </p:cNvSpPr>
          <p:nvPr>
            <p:ph type="dt"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pPr>
              <a:defRPr/>
            </a:pPr>
            <a:fld id="{0BD8468F-A2D0-A14D-AEC9-53FA4B82BCA8}" type="datetimeFigureOut">
              <a:rPr lang="en-US" altLang="en-US"/>
              <a:pPr>
                <a:defRPr/>
              </a:pPr>
              <a:t>4/20/2024</a:t>
            </a:fld>
            <a:endParaRPr lang="en-US" altLang="en-US"/>
          </a:p>
        </p:txBody>
      </p:sp>
      <p:sp>
        <p:nvSpPr>
          <p:cNvPr id="4" name="Slide Image Placeholder 3">
            <a:extLst>
              <a:ext uri="{FF2B5EF4-FFF2-40B4-BE49-F238E27FC236}">
                <a16:creationId xmlns:a16="http://schemas.microsoft.com/office/drawing/2014/main" id="{ECA004B0-71CD-5748-A7E9-B43DAD2D9B02}"/>
              </a:ext>
            </a:extLst>
          </p:cNvPr>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2BE122EA-3D12-8C44-8403-9088EAB50B2A}"/>
              </a:ext>
            </a:extLst>
          </p:cNvPr>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A09808D-8E47-7546-B6EF-1E012236E8D2}"/>
              </a:ext>
            </a:extLst>
          </p:cNvPr>
          <p:cNvSpPr>
            <a:spLocks noGrp="1"/>
          </p:cNvSpPr>
          <p:nvPr>
            <p:ph type="ftr" sz="quarter" idx="4"/>
          </p:nvPr>
        </p:nvSpPr>
        <p:spPr>
          <a:xfrm>
            <a:off x="0" y="8829675"/>
            <a:ext cx="3038475" cy="465138"/>
          </a:xfrm>
          <a:prstGeom prst="rect">
            <a:avLst/>
          </a:prstGeom>
        </p:spPr>
        <p:txBody>
          <a:bodyPr vert="horz" wrap="square" lIns="93177" tIns="46589" rIns="93177" bIns="46589" numCol="1" anchor="b" anchorCtr="0" compatLnSpc="1">
            <a:prstTxWarp prst="textNoShape">
              <a:avLst/>
            </a:prstTxWarp>
          </a:bodyPr>
          <a:lstStyle>
            <a:lvl1pPr>
              <a:defRPr sz="1200"/>
            </a:lvl1pPr>
          </a:lstStyle>
          <a:p>
            <a:pPr>
              <a:defRPr/>
            </a:pPr>
            <a:endParaRPr lang="en-US" altLang="en-US"/>
          </a:p>
        </p:txBody>
      </p:sp>
      <p:sp>
        <p:nvSpPr>
          <p:cNvPr id="7" name="Slide Number Placeholder 6">
            <a:extLst>
              <a:ext uri="{FF2B5EF4-FFF2-40B4-BE49-F238E27FC236}">
                <a16:creationId xmlns:a16="http://schemas.microsoft.com/office/drawing/2014/main" id="{0F06D6E0-8E41-AB49-AC93-9844B12F414E}"/>
              </a:ext>
            </a:extLst>
          </p:cNvPr>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2F90A608-A023-7245-BD68-50BFD7CC88FD}" type="slidenum">
              <a:rPr lang="en-US" altLang="en-US"/>
              <a:pPr/>
              <a:t>‹#›</a:t>
            </a:fld>
            <a:endParaRPr lang="en-US"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3135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9929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9393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6">
            <a:extLst>
              <a:ext uri="{FF2B5EF4-FFF2-40B4-BE49-F238E27FC236}">
                <a16:creationId xmlns:a16="http://schemas.microsoft.com/office/drawing/2014/main" id="{E3E831D5-1F93-BB4C-8E1A-43086DACBA6E}"/>
              </a:ext>
            </a:extLst>
          </p:cNvPr>
          <p:cNvSpPr>
            <a:spLocks noGrp="1" noChangeArrowheads="1"/>
          </p:cNvSpPr>
          <p:nvPr>
            <p:ph type="sldNum" sz="quarter" idx="10"/>
          </p:nvPr>
        </p:nvSpPr>
        <p:spPr>
          <a:ln/>
        </p:spPr>
        <p:txBody>
          <a:bodyPr/>
          <a:lstStyle>
            <a:lvl1pPr>
              <a:defRPr/>
            </a:lvl1pPr>
          </a:lstStyle>
          <a:p>
            <a:fld id="{35DE3C6A-F759-AF47-9552-283A1D4DE58E}" type="slidenum">
              <a:rPr lang="en-US" altLang="en-US"/>
              <a:pPr/>
              <a:t>‹#›</a:t>
            </a:fld>
            <a:r>
              <a:rPr lang="en-US" altLang="en-US"/>
              <a:t>/79</a:t>
            </a:r>
          </a:p>
        </p:txBody>
      </p:sp>
    </p:spTree>
    <p:extLst>
      <p:ext uri="{BB962C8B-B14F-4D97-AF65-F5344CB8AC3E}">
        <p14:creationId xmlns:p14="http://schemas.microsoft.com/office/powerpoint/2010/main" val="3144111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AC4D6063-D813-CD4F-90CD-5B2A0FC8101A}"/>
              </a:ext>
            </a:extLst>
          </p:cNvPr>
          <p:cNvSpPr>
            <a:spLocks noGrp="1" noChangeArrowheads="1"/>
          </p:cNvSpPr>
          <p:nvPr>
            <p:ph type="sldNum" sz="quarter" idx="10"/>
          </p:nvPr>
        </p:nvSpPr>
        <p:spPr>
          <a:ln/>
        </p:spPr>
        <p:txBody>
          <a:bodyPr/>
          <a:lstStyle>
            <a:lvl1pPr>
              <a:defRPr/>
            </a:lvl1pPr>
          </a:lstStyle>
          <a:p>
            <a:fld id="{107B8610-AEC7-9E49-AF09-3B80B94BF76C}" type="slidenum">
              <a:rPr lang="en-US" altLang="en-US"/>
              <a:pPr/>
              <a:t>‹#›</a:t>
            </a:fld>
            <a:r>
              <a:rPr lang="en-US" altLang="en-US"/>
              <a:t>/79</a:t>
            </a:r>
          </a:p>
        </p:txBody>
      </p:sp>
    </p:spTree>
    <p:extLst>
      <p:ext uri="{BB962C8B-B14F-4D97-AF65-F5344CB8AC3E}">
        <p14:creationId xmlns:p14="http://schemas.microsoft.com/office/powerpoint/2010/main" val="3510626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75649400-9A97-614B-A981-648F8F868BA1}"/>
              </a:ext>
            </a:extLst>
          </p:cNvPr>
          <p:cNvSpPr>
            <a:spLocks noGrp="1" noChangeArrowheads="1"/>
          </p:cNvSpPr>
          <p:nvPr>
            <p:ph type="sldNum" sz="quarter" idx="10"/>
          </p:nvPr>
        </p:nvSpPr>
        <p:spPr>
          <a:ln/>
        </p:spPr>
        <p:txBody>
          <a:bodyPr/>
          <a:lstStyle>
            <a:lvl1pPr>
              <a:defRPr/>
            </a:lvl1pPr>
          </a:lstStyle>
          <a:p>
            <a:fld id="{4199E509-615A-DF45-9ADA-5C5CFE16D399}" type="slidenum">
              <a:rPr lang="en-US" altLang="en-US"/>
              <a:pPr/>
              <a:t>‹#›</a:t>
            </a:fld>
            <a:r>
              <a:rPr lang="en-US" altLang="en-US"/>
              <a:t>/79</a:t>
            </a:r>
          </a:p>
        </p:txBody>
      </p:sp>
    </p:spTree>
    <p:extLst>
      <p:ext uri="{BB962C8B-B14F-4D97-AF65-F5344CB8AC3E}">
        <p14:creationId xmlns:p14="http://schemas.microsoft.com/office/powerpoint/2010/main" val="3855500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62A37F95-8B84-5247-B736-CFCB6D5DB3ED}"/>
              </a:ext>
            </a:extLst>
          </p:cNvPr>
          <p:cNvSpPr>
            <a:spLocks noGrp="1" noChangeArrowheads="1"/>
          </p:cNvSpPr>
          <p:nvPr>
            <p:ph type="sldNum" sz="quarter" idx="10"/>
          </p:nvPr>
        </p:nvSpPr>
        <p:spPr>
          <a:ln/>
        </p:spPr>
        <p:txBody>
          <a:bodyPr/>
          <a:lstStyle>
            <a:lvl1pPr>
              <a:defRPr/>
            </a:lvl1pPr>
          </a:lstStyle>
          <a:p>
            <a:fld id="{9FD2632E-3BF7-1D4A-9AD3-11E10CA8104B}" type="slidenum">
              <a:rPr lang="en-US" altLang="en-US"/>
              <a:pPr/>
              <a:t>‹#›</a:t>
            </a:fld>
            <a:r>
              <a:rPr lang="en-US" altLang="en-US"/>
              <a:t>/79</a:t>
            </a:r>
          </a:p>
        </p:txBody>
      </p:sp>
    </p:spTree>
    <p:extLst>
      <p:ext uri="{BB962C8B-B14F-4D97-AF65-F5344CB8AC3E}">
        <p14:creationId xmlns:p14="http://schemas.microsoft.com/office/powerpoint/2010/main" val="2601759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6">
            <a:extLst>
              <a:ext uri="{FF2B5EF4-FFF2-40B4-BE49-F238E27FC236}">
                <a16:creationId xmlns:a16="http://schemas.microsoft.com/office/drawing/2014/main" id="{68AB9F4C-D810-5F4F-8485-B3D7EBCF15B4}"/>
              </a:ext>
            </a:extLst>
          </p:cNvPr>
          <p:cNvSpPr>
            <a:spLocks noGrp="1" noChangeArrowheads="1"/>
          </p:cNvSpPr>
          <p:nvPr>
            <p:ph type="sldNum" sz="quarter" idx="10"/>
          </p:nvPr>
        </p:nvSpPr>
        <p:spPr>
          <a:ln/>
        </p:spPr>
        <p:txBody>
          <a:bodyPr/>
          <a:lstStyle>
            <a:lvl1pPr>
              <a:defRPr/>
            </a:lvl1pPr>
          </a:lstStyle>
          <a:p>
            <a:fld id="{BF001C5F-1B75-3542-8BD1-3BD94909D87D}" type="slidenum">
              <a:rPr lang="en-US" altLang="en-US"/>
              <a:pPr/>
              <a:t>‹#›</a:t>
            </a:fld>
            <a:r>
              <a:rPr lang="en-US" altLang="en-US"/>
              <a:t>/79</a:t>
            </a:r>
          </a:p>
        </p:txBody>
      </p:sp>
    </p:spTree>
    <p:extLst>
      <p:ext uri="{BB962C8B-B14F-4D97-AF65-F5344CB8AC3E}">
        <p14:creationId xmlns:p14="http://schemas.microsoft.com/office/powerpoint/2010/main" val="1641893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8CB94550-F2B3-3E47-9B8C-E6719B4F9CA2}"/>
              </a:ext>
            </a:extLst>
          </p:cNvPr>
          <p:cNvSpPr>
            <a:spLocks noGrp="1" noChangeArrowheads="1"/>
          </p:cNvSpPr>
          <p:nvPr>
            <p:ph type="sldNum" sz="quarter" idx="10"/>
          </p:nvPr>
        </p:nvSpPr>
        <p:spPr>
          <a:ln/>
        </p:spPr>
        <p:txBody>
          <a:bodyPr/>
          <a:lstStyle>
            <a:lvl1pPr>
              <a:defRPr/>
            </a:lvl1pPr>
          </a:lstStyle>
          <a:p>
            <a:fld id="{1ED1F3E2-4FED-9242-B031-BC3DFD64E495}" type="slidenum">
              <a:rPr lang="en-US" altLang="en-US"/>
              <a:pPr/>
              <a:t>‹#›</a:t>
            </a:fld>
            <a:r>
              <a:rPr lang="en-US" altLang="en-US"/>
              <a:t>/79</a:t>
            </a:r>
          </a:p>
        </p:txBody>
      </p:sp>
    </p:spTree>
    <p:extLst>
      <p:ext uri="{BB962C8B-B14F-4D97-AF65-F5344CB8AC3E}">
        <p14:creationId xmlns:p14="http://schemas.microsoft.com/office/powerpoint/2010/main" val="2291019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BFFEE7C2-537D-2948-9BEC-2442FD06E086}"/>
              </a:ext>
            </a:extLst>
          </p:cNvPr>
          <p:cNvSpPr>
            <a:spLocks noGrp="1" noChangeArrowheads="1"/>
          </p:cNvSpPr>
          <p:nvPr>
            <p:ph type="sldNum" sz="quarter" idx="10"/>
          </p:nvPr>
        </p:nvSpPr>
        <p:spPr>
          <a:ln/>
        </p:spPr>
        <p:txBody>
          <a:bodyPr/>
          <a:lstStyle>
            <a:lvl1pPr>
              <a:defRPr/>
            </a:lvl1pPr>
          </a:lstStyle>
          <a:p>
            <a:fld id="{115EB840-4CF9-E745-A758-8D24A457A5C4}" type="slidenum">
              <a:rPr lang="en-US" altLang="en-US"/>
              <a:pPr/>
              <a:t>‹#›</a:t>
            </a:fld>
            <a:r>
              <a:rPr lang="en-US" altLang="en-US"/>
              <a:t>/79</a:t>
            </a:r>
          </a:p>
        </p:txBody>
      </p:sp>
    </p:spTree>
    <p:extLst>
      <p:ext uri="{BB962C8B-B14F-4D97-AF65-F5344CB8AC3E}">
        <p14:creationId xmlns:p14="http://schemas.microsoft.com/office/powerpoint/2010/main" val="1490067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CC9BBFA8-59C0-814D-9EF4-3C53F3FBA9C9}"/>
              </a:ext>
            </a:extLst>
          </p:cNvPr>
          <p:cNvSpPr>
            <a:spLocks noGrp="1" noChangeArrowheads="1"/>
          </p:cNvSpPr>
          <p:nvPr>
            <p:ph type="sldNum" sz="quarter" idx="10"/>
          </p:nvPr>
        </p:nvSpPr>
        <p:spPr>
          <a:ln/>
        </p:spPr>
        <p:txBody>
          <a:bodyPr/>
          <a:lstStyle>
            <a:lvl1pPr>
              <a:defRPr/>
            </a:lvl1pPr>
          </a:lstStyle>
          <a:p>
            <a:fld id="{51E3B315-510E-A245-8EAF-91B8C4B8EC02}" type="slidenum">
              <a:rPr lang="en-US" altLang="en-US"/>
              <a:pPr/>
              <a:t>‹#›</a:t>
            </a:fld>
            <a:r>
              <a:rPr lang="en-US" altLang="en-US"/>
              <a:t>/79</a:t>
            </a:r>
          </a:p>
        </p:txBody>
      </p:sp>
    </p:spTree>
    <p:extLst>
      <p:ext uri="{BB962C8B-B14F-4D97-AF65-F5344CB8AC3E}">
        <p14:creationId xmlns:p14="http://schemas.microsoft.com/office/powerpoint/2010/main" val="240672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44C2881A-CBE2-8F42-A460-92C7E0C1495C}"/>
              </a:ext>
            </a:extLst>
          </p:cNvPr>
          <p:cNvSpPr>
            <a:spLocks noGrp="1" noChangeArrowheads="1"/>
          </p:cNvSpPr>
          <p:nvPr>
            <p:ph type="sldNum" sz="quarter" idx="10"/>
          </p:nvPr>
        </p:nvSpPr>
        <p:spPr>
          <a:ln/>
        </p:spPr>
        <p:txBody>
          <a:bodyPr/>
          <a:lstStyle>
            <a:lvl1pPr>
              <a:defRPr/>
            </a:lvl1pPr>
          </a:lstStyle>
          <a:p>
            <a:fld id="{D0E10B68-FEFD-9C40-B93C-E61E7708FB27}" type="slidenum">
              <a:rPr lang="en-US" altLang="en-US"/>
              <a:pPr/>
              <a:t>‹#›</a:t>
            </a:fld>
            <a:r>
              <a:rPr lang="en-US" altLang="en-US"/>
              <a:t>/79</a:t>
            </a:r>
          </a:p>
        </p:txBody>
      </p:sp>
    </p:spTree>
    <p:extLst>
      <p:ext uri="{BB962C8B-B14F-4D97-AF65-F5344CB8AC3E}">
        <p14:creationId xmlns:p14="http://schemas.microsoft.com/office/powerpoint/2010/main" val="1722089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
            <a:extLst>
              <a:ext uri="{FF2B5EF4-FFF2-40B4-BE49-F238E27FC236}">
                <a16:creationId xmlns:a16="http://schemas.microsoft.com/office/drawing/2014/main" id="{2164F62E-6186-1545-80B2-560EC90427D3}"/>
              </a:ext>
            </a:extLst>
          </p:cNvPr>
          <p:cNvSpPr>
            <a:spLocks noGrp="1" noChangeArrowheads="1"/>
          </p:cNvSpPr>
          <p:nvPr>
            <p:ph type="sldNum" sz="quarter" idx="10"/>
          </p:nvPr>
        </p:nvSpPr>
        <p:spPr>
          <a:ln/>
        </p:spPr>
        <p:txBody>
          <a:bodyPr/>
          <a:lstStyle>
            <a:lvl1pPr>
              <a:defRPr/>
            </a:lvl1pPr>
          </a:lstStyle>
          <a:p>
            <a:fld id="{CE99CD41-195A-6D4C-8BD4-956D1D7F43EA}" type="slidenum">
              <a:rPr lang="en-US" altLang="en-US"/>
              <a:pPr/>
              <a:t>‹#›</a:t>
            </a:fld>
            <a:r>
              <a:rPr lang="en-US" altLang="en-US"/>
              <a:t>/79</a:t>
            </a:r>
          </a:p>
        </p:txBody>
      </p:sp>
    </p:spTree>
    <p:extLst>
      <p:ext uri="{BB962C8B-B14F-4D97-AF65-F5344CB8AC3E}">
        <p14:creationId xmlns:p14="http://schemas.microsoft.com/office/powerpoint/2010/main" val="2982888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
            <a:extLst>
              <a:ext uri="{FF2B5EF4-FFF2-40B4-BE49-F238E27FC236}">
                <a16:creationId xmlns:a16="http://schemas.microsoft.com/office/drawing/2014/main" id="{FB5C6BB8-7F3C-2646-927B-D73964575ED6}"/>
              </a:ext>
            </a:extLst>
          </p:cNvPr>
          <p:cNvSpPr>
            <a:spLocks noGrp="1" noChangeArrowheads="1"/>
          </p:cNvSpPr>
          <p:nvPr>
            <p:ph type="sldNum" sz="quarter" idx="10"/>
          </p:nvPr>
        </p:nvSpPr>
        <p:spPr>
          <a:ln/>
        </p:spPr>
        <p:txBody>
          <a:bodyPr/>
          <a:lstStyle>
            <a:lvl1pPr>
              <a:defRPr/>
            </a:lvl1pPr>
          </a:lstStyle>
          <a:p>
            <a:fld id="{96804410-0A77-E14B-9631-5B37DCD1558B}" type="slidenum">
              <a:rPr lang="en-US" altLang="en-US"/>
              <a:pPr/>
              <a:t>‹#›</a:t>
            </a:fld>
            <a:r>
              <a:rPr lang="en-US" altLang="en-US"/>
              <a:t>/79</a:t>
            </a:r>
          </a:p>
        </p:txBody>
      </p:sp>
    </p:spTree>
    <p:extLst>
      <p:ext uri="{BB962C8B-B14F-4D97-AF65-F5344CB8AC3E}">
        <p14:creationId xmlns:p14="http://schemas.microsoft.com/office/powerpoint/2010/main" val="3066349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1A2092C-3C8A-5040-A711-A2D2ADF28922}"/>
              </a:ext>
            </a:extLst>
          </p:cNvPr>
          <p:cNvSpPr>
            <a:spLocks noChangeArrowheads="1"/>
          </p:cNvSpPr>
          <p:nvPr userDrawn="1"/>
        </p:nvSpPr>
        <p:spPr bwMode="auto">
          <a:xfrm rot="10800000">
            <a:off x="0" y="0"/>
            <a:ext cx="9144000" cy="6359525"/>
          </a:xfrm>
          <a:prstGeom prst="rect">
            <a:avLst/>
          </a:prstGeom>
          <a:solidFill>
            <a:schemeClr val="accent3">
              <a:lumMod val="95000"/>
            </a:schemeClr>
          </a:solidFill>
          <a:ln w="25400" algn="ctr">
            <a:noFill/>
            <a:miter lim="800000"/>
            <a:headEnd/>
            <a:tailEnd/>
          </a:ln>
        </p:spPr>
        <p:txBody>
          <a:bodyPr rot="10800000"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endParaRPr lang="en-US" altLang="en-US">
              <a:solidFill>
                <a:srgbClr val="FFFFFF"/>
              </a:solidFill>
            </a:endParaRPr>
          </a:p>
        </p:txBody>
      </p:sp>
      <p:sp>
        <p:nvSpPr>
          <p:cNvPr id="30" name="Rectangle 29">
            <a:extLst>
              <a:ext uri="{FF2B5EF4-FFF2-40B4-BE49-F238E27FC236}">
                <a16:creationId xmlns:a16="http://schemas.microsoft.com/office/drawing/2014/main" id="{93A6F195-38C1-1B48-8D15-EAF3839FBB07}"/>
              </a:ext>
            </a:extLst>
          </p:cNvPr>
          <p:cNvSpPr/>
          <p:nvPr userDrawn="1"/>
        </p:nvSpPr>
        <p:spPr>
          <a:xfrm>
            <a:off x="0" y="6408738"/>
            <a:ext cx="9144000" cy="160337"/>
          </a:xfrm>
          <a:prstGeom prst="rect">
            <a:avLst/>
          </a:prstGeom>
          <a:gradFill flip="none" rotWithShape="1">
            <a:gsLst>
              <a:gs pos="47000">
                <a:srgbClr val="FF2400"/>
              </a:gs>
              <a:gs pos="47000">
                <a:schemeClr val="bg1"/>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endParaRPr lang="en-US" altLang="en-US">
              <a:solidFill>
                <a:srgbClr val="FFFFFF"/>
              </a:solidFill>
            </a:endParaRPr>
          </a:p>
        </p:txBody>
      </p:sp>
      <p:cxnSp>
        <p:nvCxnSpPr>
          <p:cNvPr id="29" name="Straight Connector 28">
            <a:extLst>
              <a:ext uri="{FF2B5EF4-FFF2-40B4-BE49-F238E27FC236}">
                <a16:creationId xmlns:a16="http://schemas.microsoft.com/office/drawing/2014/main" id="{3A39681E-F18B-004E-A455-2408D5A1C715}"/>
              </a:ext>
            </a:extLst>
          </p:cNvPr>
          <p:cNvCxnSpPr/>
          <p:nvPr userDrawn="1"/>
        </p:nvCxnSpPr>
        <p:spPr>
          <a:xfrm>
            <a:off x="0" y="6361113"/>
            <a:ext cx="9144000" cy="1587"/>
          </a:xfrm>
          <a:prstGeom prst="line">
            <a:avLst/>
          </a:prstGeom>
          <a:ln>
            <a:solidFill>
              <a:srgbClr val="FF240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5B34321F-B344-584C-B3DD-40DF40A00EC4}"/>
              </a:ext>
            </a:extLst>
          </p:cNvPr>
          <p:cNvSpPr/>
          <p:nvPr userDrawn="1"/>
        </p:nvSpPr>
        <p:spPr>
          <a:xfrm>
            <a:off x="0" y="6400800"/>
            <a:ext cx="9144000" cy="76200"/>
          </a:xfrm>
          <a:prstGeom prst="rect">
            <a:avLst/>
          </a:prstGeom>
          <a:gradFill>
            <a:gsLst>
              <a:gs pos="47000">
                <a:schemeClr val="bg1"/>
              </a:gs>
              <a:gs pos="47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endParaRPr lang="en-US" altLang="en-US">
              <a:solidFill>
                <a:srgbClr val="FFFFFF"/>
              </a:solidFill>
            </a:endParaRPr>
          </a:p>
        </p:txBody>
      </p:sp>
      <p:pic>
        <p:nvPicPr>
          <p:cNvPr id="1030" name="Picture 4">
            <a:extLst>
              <a:ext uri="{FF2B5EF4-FFF2-40B4-BE49-F238E27FC236}">
                <a16:creationId xmlns:a16="http://schemas.microsoft.com/office/drawing/2014/main" id="{DC992C67-FDE6-5845-9C56-97151F30F19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41288" y="6556375"/>
            <a:ext cx="220345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a:extLst>
              <a:ext uri="{FF2B5EF4-FFF2-40B4-BE49-F238E27FC236}">
                <a16:creationId xmlns:a16="http://schemas.microsoft.com/office/drawing/2014/main" id="{076D38F0-E33E-D645-BBD6-3B67CB3CC6C9}"/>
              </a:ext>
            </a:extLst>
          </p:cNvPr>
          <p:cNvSpPr/>
          <p:nvPr userDrawn="1"/>
        </p:nvSpPr>
        <p:spPr>
          <a:xfrm>
            <a:off x="0" y="6396038"/>
            <a:ext cx="9144000" cy="104775"/>
          </a:xfrm>
          <a:prstGeom prst="rect">
            <a:avLst/>
          </a:prstGeom>
          <a:gradFill flip="none" rotWithShape="1">
            <a:gsLst>
              <a:gs pos="0">
                <a:srgbClr val="FF2400">
                  <a:shade val="30000"/>
                  <a:satMod val="115000"/>
                </a:srgbClr>
              </a:gs>
              <a:gs pos="50000">
                <a:srgbClr val="FF2400">
                  <a:shade val="67500"/>
                  <a:satMod val="115000"/>
                </a:srgbClr>
              </a:gs>
              <a:gs pos="100000">
                <a:srgbClr val="FF24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endParaRPr lang="en-US" altLang="en-US">
              <a:solidFill>
                <a:srgbClr val="FFFFFF"/>
              </a:solidFill>
            </a:endParaRPr>
          </a:p>
        </p:txBody>
      </p:sp>
      <p:sp>
        <p:nvSpPr>
          <p:cNvPr id="1032" name="Rectangle 2">
            <a:extLst>
              <a:ext uri="{FF2B5EF4-FFF2-40B4-BE49-F238E27FC236}">
                <a16:creationId xmlns:a16="http://schemas.microsoft.com/office/drawing/2014/main" id="{C39B0829-3B8A-F144-AFFC-55F4B0822FF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3" name="Rectangle 3">
            <a:extLst>
              <a:ext uri="{FF2B5EF4-FFF2-40B4-BE49-F238E27FC236}">
                <a16:creationId xmlns:a16="http://schemas.microsoft.com/office/drawing/2014/main" id="{0499B966-9F19-BE4A-8078-DA39DC8C699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Rectangle 6">
            <a:extLst>
              <a:ext uri="{FF2B5EF4-FFF2-40B4-BE49-F238E27FC236}">
                <a16:creationId xmlns:a16="http://schemas.microsoft.com/office/drawing/2014/main" id="{D188C8D5-43DB-6A4D-A1B4-DA5F7F12898C}"/>
              </a:ext>
            </a:extLst>
          </p:cNvPr>
          <p:cNvSpPr>
            <a:spLocks noGrp="1" noChangeArrowheads="1"/>
          </p:cNvSpPr>
          <p:nvPr>
            <p:ph type="sldNum" sz="quarter" idx="4"/>
          </p:nvPr>
        </p:nvSpPr>
        <p:spPr bwMode="auto">
          <a:xfrm>
            <a:off x="7010400" y="6553200"/>
            <a:ext cx="1905000" cy="2286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3DCD48BF-3D8F-994A-95A8-4672A1CEAFB8}" type="slidenum">
              <a:rPr lang="en-US" altLang="en-US"/>
              <a:pPr/>
              <a:t>‹#›</a:t>
            </a:fld>
            <a:r>
              <a:rPr lang="en-US" altLang="en-US"/>
              <a:t>/79</a:t>
            </a: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hf sldNum="0" hdr="0"/>
  <p:txStyles>
    <p:title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imes New Roman" panose="02020603050405020304" pitchFamily="18" charset="0"/>
        </a:defRPr>
      </a:lvl2pPr>
      <a:lvl3pPr algn="ctr" rtl="0" eaLnBrk="0" fontAlgn="base" hangingPunct="0">
        <a:spcBef>
          <a:spcPct val="0"/>
        </a:spcBef>
        <a:spcAft>
          <a:spcPct val="0"/>
        </a:spcAft>
        <a:defRPr sz="4000">
          <a:solidFill>
            <a:schemeClr val="tx2"/>
          </a:solidFill>
          <a:latin typeface="Times New Roman" panose="02020603050405020304" pitchFamily="18" charset="0"/>
        </a:defRPr>
      </a:lvl3pPr>
      <a:lvl4pPr algn="ctr" rtl="0" eaLnBrk="0" fontAlgn="base" hangingPunct="0">
        <a:spcBef>
          <a:spcPct val="0"/>
        </a:spcBef>
        <a:spcAft>
          <a:spcPct val="0"/>
        </a:spcAft>
        <a:defRPr sz="4000">
          <a:solidFill>
            <a:schemeClr val="tx2"/>
          </a:solidFill>
          <a:latin typeface="Times New Roman" panose="02020603050405020304" pitchFamily="18" charset="0"/>
        </a:defRPr>
      </a:lvl4pPr>
      <a:lvl5pPr algn="ctr" rtl="0" eaLnBrk="0" fontAlgn="base" hangingPunct="0">
        <a:spcBef>
          <a:spcPct val="0"/>
        </a:spcBef>
        <a:spcAft>
          <a:spcPct val="0"/>
        </a:spcAft>
        <a:defRPr sz="4000">
          <a:solidFill>
            <a:schemeClr val="tx2"/>
          </a:solidFill>
          <a:latin typeface="Times New Roman" panose="02020603050405020304" pitchFamily="18" charset="0"/>
        </a:defRPr>
      </a:lvl5pPr>
      <a:lvl6pPr marL="457200" algn="ctr" rtl="0" eaLnBrk="0" fontAlgn="base" hangingPunct="0">
        <a:spcBef>
          <a:spcPct val="0"/>
        </a:spcBef>
        <a:spcAft>
          <a:spcPct val="0"/>
        </a:spcAft>
        <a:defRPr sz="4000">
          <a:solidFill>
            <a:schemeClr val="tx2"/>
          </a:solidFill>
          <a:latin typeface="Times New Roman" panose="02020603050405020304" pitchFamily="18" charset="0"/>
        </a:defRPr>
      </a:lvl6pPr>
      <a:lvl7pPr marL="914400" algn="ctr" rtl="0" eaLnBrk="0" fontAlgn="base" hangingPunct="0">
        <a:spcBef>
          <a:spcPct val="0"/>
        </a:spcBef>
        <a:spcAft>
          <a:spcPct val="0"/>
        </a:spcAft>
        <a:defRPr sz="40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0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0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openai.com/research/gpt-4"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proceedings.neurips.cc/paper/2017/file/3f5ee243547dee91fbd053c1c4a845aa-Paper.pdf" TargetMode="External"/><Relationship Id="rId1" Type="http://schemas.openxmlformats.org/officeDocument/2006/relationships/slideLayout" Target="../slideLayouts/slideLayout7.xml"/><Relationship Id="rId4" Type="http://schemas.openxmlformats.org/officeDocument/2006/relationships/hyperlink" Target="https://towardsdatascience.com/transformers-explained-visually-part-1-overview-of-functionality-95a6dd460452"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hyperlink" Target="https://arxiv.org/abs/1810.04805"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hyperlink" Target="https://github.com/google-research/bert#pre-trained-models"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B4532050-B5B3-DA45-9FF9-D20D831EDB3B}"/>
              </a:ext>
            </a:extLst>
          </p:cNvPr>
          <p:cNvSpPr>
            <a:spLocks noGrp="1" noChangeArrowheads="1"/>
          </p:cNvSpPr>
          <p:nvPr>
            <p:ph type="title" idx="4294967295"/>
          </p:nvPr>
        </p:nvSpPr>
        <p:spPr>
          <a:xfrm>
            <a:off x="451338" y="381000"/>
            <a:ext cx="7772400" cy="609600"/>
          </a:xfrm>
        </p:spPr>
        <p:txBody>
          <a:bodyPr/>
          <a:lstStyle/>
          <a:p>
            <a:pPr algn="l"/>
            <a:r>
              <a:rPr lang="en-US" altLang="en-US" sz="4400" u="sng" dirty="0"/>
              <a:t>Outline</a:t>
            </a:r>
          </a:p>
        </p:txBody>
      </p:sp>
      <p:sp>
        <p:nvSpPr>
          <p:cNvPr id="18435" name="TextBox 4">
            <a:extLst>
              <a:ext uri="{FF2B5EF4-FFF2-40B4-BE49-F238E27FC236}">
                <a16:creationId xmlns:a16="http://schemas.microsoft.com/office/drawing/2014/main" id="{D5E6BC1C-886A-8843-914F-AD7BF2265258}"/>
              </a:ext>
            </a:extLst>
          </p:cNvPr>
          <p:cNvSpPr txBox="1">
            <a:spLocks noChangeArrowheads="1"/>
          </p:cNvSpPr>
          <p:nvPr/>
        </p:nvSpPr>
        <p:spPr bwMode="auto">
          <a:xfrm>
            <a:off x="8077200" y="6486525"/>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2000"/>
              <a:t>DAIS</a:t>
            </a:r>
          </a:p>
        </p:txBody>
      </p:sp>
      <p:sp>
        <p:nvSpPr>
          <p:cNvPr id="5" name="TextBox 4">
            <a:extLst>
              <a:ext uri="{FF2B5EF4-FFF2-40B4-BE49-F238E27FC236}">
                <a16:creationId xmlns:a16="http://schemas.microsoft.com/office/drawing/2014/main" id="{A0C2014D-784E-0A42-8728-A7199AF33202}"/>
              </a:ext>
            </a:extLst>
          </p:cNvPr>
          <p:cNvSpPr txBox="1"/>
          <p:nvPr/>
        </p:nvSpPr>
        <p:spPr>
          <a:xfrm>
            <a:off x="208085" y="1216968"/>
            <a:ext cx="8763000" cy="4524315"/>
          </a:xfrm>
          <a:prstGeom prst="rect">
            <a:avLst/>
          </a:prstGeom>
          <a:noFill/>
        </p:spPr>
        <p:txBody>
          <a:bodyPr wrap="square" rtlCol="0">
            <a:spAutoFit/>
          </a:bodyPr>
          <a:lstStyle/>
          <a:p>
            <a:pPr marL="285750" indent="-285750">
              <a:buFont typeface="Arial" panose="020B0604020202020204" pitchFamily="34" charset="0"/>
              <a:buChar char="•"/>
            </a:pPr>
            <a:r>
              <a:rPr lang="en-US" sz="3600" dirty="0" smtClean="0"/>
              <a:t>Natural Language Processing</a:t>
            </a:r>
            <a:endParaRPr lang="en-US" sz="3600" dirty="0"/>
          </a:p>
          <a:p>
            <a:pPr marL="285750" indent="-285750">
              <a:buFont typeface="Arial" panose="020B0604020202020204" pitchFamily="34" charset="0"/>
              <a:buChar char="•"/>
            </a:pPr>
            <a:r>
              <a:rPr lang="en-US" sz="3600" dirty="0"/>
              <a:t>Language Models</a:t>
            </a:r>
          </a:p>
          <a:p>
            <a:pPr marL="285750" indent="-285750">
              <a:buFont typeface="Arial" panose="020B0604020202020204" pitchFamily="34" charset="0"/>
              <a:buChar char="•"/>
            </a:pPr>
            <a:r>
              <a:rPr lang="en-US" sz="3600" dirty="0"/>
              <a:t>Transformers </a:t>
            </a:r>
            <a:endParaRPr lang="en-US" sz="3600" dirty="0" smtClean="0"/>
          </a:p>
          <a:p>
            <a:pPr marL="285750" indent="-285750">
              <a:buFont typeface="Arial" panose="020B0604020202020204" pitchFamily="34" charset="0"/>
              <a:buChar char="•"/>
            </a:pPr>
            <a:r>
              <a:rPr lang="en-US" sz="3600" dirty="0" smtClean="0"/>
              <a:t>RNN</a:t>
            </a:r>
            <a:endParaRPr lang="en-US" sz="3600" dirty="0"/>
          </a:p>
          <a:p>
            <a:pPr marL="285750" indent="-285750">
              <a:buFont typeface="Arial" panose="020B0604020202020204" pitchFamily="34" charset="0"/>
              <a:buChar char="•"/>
            </a:pPr>
            <a:r>
              <a:rPr lang="en-US" sz="3600" dirty="0" smtClean="0"/>
              <a:t>BERT</a:t>
            </a:r>
          </a:p>
          <a:p>
            <a:pPr marL="285750" indent="-285750">
              <a:buFont typeface="Arial" panose="020B0604020202020204" pitchFamily="34" charset="0"/>
              <a:buChar char="•"/>
            </a:pPr>
            <a:r>
              <a:rPr lang="en-US" sz="3600" dirty="0" smtClean="0"/>
              <a:t>Fine Tuning/ In Context Learning</a:t>
            </a:r>
            <a:endParaRPr lang="en-US" sz="3600" dirty="0" smtClean="0"/>
          </a:p>
          <a:p>
            <a:pPr marL="285750" indent="-285750">
              <a:buFont typeface="Arial" panose="020B0604020202020204" pitchFamily="34" charset="0"/>
              <a:buChar char="•"/>
            </a:pPr>
            <a:r>
              <a:rPr lang="en-US" sz="3600" dirty="0" smtClean="0"/>
              <a:t>GPT</a:t>
            </a:r>
            <a:endParaRPr lang="en-US" sz="3600" dirty="0" smtClean="0"/>
          </a:p>
          <a:p>
            <a:pPr marL="285750" indent="-285750">
              <a:buFont typeface="Arial" panose="020B0604020202020204" pitchFamily="34" charset="0"/>
              <a:buChar char="•"/>
            </a:pPr>
            <a:endParaRPr lang="en-US" sz="3600" dirty="0"/>
          </a:p>
        </p:txBody>
      </p:sp>
      <p:sp>
        <p:nvSpPr>
          <p:cNvPr id="2" name="TextBox 1">
            <a:extLst>
              <a:ext uri="{FF2B5EF4-FFF2-40B4-BE49-F238E27FC236}">
                <a16:creationId xmlns:a16="http://schemas.microsoft.com/office/drawing/2014/main" id="{E67A5745-04E3-EC2F-07F6-E9983819B3B5}"/>
              </a:ext>
            </a:extLst>
          </p:cNvPr>
          <p:cNvSpPr txBox="1"/>
          <p:nvPr/>
        </p:nvSpPr>
        <p:spPr>
          <a:xfrm>
            <a:off x="20515" y="5950089"/>
            <a:ext cx="5398273" cy="461665"/>
          </a:xfrm>
          <a:prstGeom prst="rect">
            <a:avLst/>
          </a:prstGeom>
          <a:noFill/>
        </p:spPr>
        <p:txBody>
          <a:bodyPr wrap="none" rtlCol="0">
            <a:spAutoFit/>
          </a:bodyPr>
          <a:lstStyle/>
          <a:p>
            <a:r>
              <a:rPr lang="en-US" dirty="0"/>
              <a:t>Presented by </a:t>
            </a:r>
            <a:r>
              <a:rPr lang="en-US" dirty="0" err="1" smtClean="0"/>
              <a:t>Md</a:t>
            </a:r>
            <a:r>
              <a:rPr lang="en-US" dirty="0" smtClean="0"/>
              <a:t> Mahin on </a:t>
            </a:r>
            <a:r>
              <a:rPr lang="en-US" dirty="0"/>
              <a:t>April </a:t>
            </a:r>
            <a:r>
              <a:rPr lang="en-US" dirty="0" smtClean="0"/>
              <a:t>22, 2024</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6361"/>
            <a:ext cx="9144000" cy="4765277"/>
          </a:xfrm>
          <a:prstGeom prst="rect">
            <a:avLst/>
          </a:prstGeom>
        </p:spPr>
      </p:pic>
    </p:spTree>
    <p:extLst>
      <p:ext uri="{BB962C8B-B14F-4D97-AF65-F5344CB8AC3E}">
        <p14:creationId xmlns:p14="http://schemas.microsoft.com/office/powerpoint/2010/main" val="1742775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381000"/>
            <a:ext cx="7467600" cy="461665"/>
          </a:xfrm>
          <a:prstGeom prst="rect">
            <a:avLst/>
          </a:prstGeom>
          <a:noFill/>
        </p:spPr>
        <p:txBody>
          <a:bodyPr wrap="square" rtlCol="0">
            <a:spAutoFit/>
          </a:bodyPr>
          <a:lstStyle/>
          <a:p>
            <a:pPr algn="ctr"/>
            <a:r>
              <a:rPr lang="en-US" b="1" dirty="0" smtClean="0"/>
              <a:t>Challenges in NLP</a:t>
            </a:r>
            <a:endParaRPr lang="en-US" b="1" dirty="0"/>
          </a:p>
        </p:txBody>
      </p:sp>
      <p:sp>
        <p:nvSpPr>
          <p:cNvPr id="3" name="TextBox 2"/>
          <p:cNvSpPr txBox="1"/>
          <p:nvPr/>
        </p:nvSpPr>
        <p:spPr>
          <a:xfrm>
            <a:off x="838200" y="1219200"/>
            <a:ext cx="8001000" cy="4893647"/>
          </a:xfrm>
          <a:prstGeom prst="rect">
            <a:avLst/>
          </a:prstGeom>
          <a:noFill/>
        </p:spPr>
        <p:txBody>
          <a:bodyPr wrap="square" rtlCol="0">
            <a:spAutoFit/>
          </a:bodyPr>
          <a:lstStyle/>
          <a:p>
            <a:pPr marL="342900" indent="-342900">
              <a:buFont typeface="Wingdings" panose="05000000000000000000" pitchFamily="2" charset="2"/>
              <a:buChar char="à"/>
            </a:pPr>
            <a:r>
              <a:rPr lang="en-US" dirty="0"/>
              <a:t>Human languages are messy, ambiguous, and </a:t>
            </a:r>
            <a:r>
              <a:rPr lang="en-US" dirty="0" smtClean="0"/>
              <a:t>ever-changing</a:t>
            </a:r>
          </a:p>
          <a:p>
            <a:pPr marL="342900" indent="-342900">
              <a:buFont typeface="Wingdings" panose="05000000000000000000" pitchFamily="2" charset="2"/>
              <a:buChar char="à"/>
            </a:pPr>
            <a:r>
              <a:rPr lang="en-US" dirty="0"/>
              <a:t>What challenges get in the way of understanding and responding </a:t>
            </a:r>
            <a:r>
              <a:rPr lang="en-US" dirty="0" smtClean="0"/>
              <a:t>to natural </a:t>
            </a:r>
            <a:r>
              <a:rPr lang="en-US" dirty="0"/>
              <a:t>language? </a:t>
            </a:r>
            <a:endParaRPr lang="en-US" dirty="0" smtClean="0"/>
          </a:p>
          <a:p>
            <a:pPr marL="800100" lvl="1" indent="-342900">
              <a:buFontTx/>
              <a:buChar char="-"/>
            </a:pPr>
            <a:r>
              <a:rPr lang="en-US" dirty="0" smtClean="0"/>
              <a:t>Implicit </a:t>
            </a:r>
            <a:r>
              <a:rPr lang="en-US" dirty="0"/>
              <a:t>references </a:t>
            </a:r>
            <a:endParaRPr lang="en-US" dirty="0" smtClean="0"/>
          </a:p>
          <a:p>
            <a:pPr marL="800100" lvl="1" indent="-342900">
              <a:buFontTx/>
              <a:buChar char="-"/>
            </a:pPr>
            <a:r>
              <a:rPr lang="en-US" dirty="0"/>
              <a:t>Ambiguous references / semantics </a:t>
            </a:r>
            <a:endParaRPr lang="en-US" dirty="0" smtClean="0"/>
          </a:p>
          <a:p>
            <a:pPr marL="800100" lvl="1" indent="-342900">
              <a:buFontTx/>
              <a:buChar char="-"/>
            </a:pPr>
            <a:r>
              <a:rPr lang="en-US" dirty="0"/>
              <a:t>Implicit memory </a:t>
            </a:r>
            <a:endParaRPr lang="en-US" dirty="0" smtClean="0"/>
          </a:p>
          <a:p>
            <a:pPr marL="800100" lvl="1" indent="-342900">
              <a:buFontTx/>
              <a:buChar char="-"/>
            </a:pPr>
            <a:r>
              <a:rPr lang="en-US" dirty="0"/>
              <a:t>Imprecise rules </a:t>
            </a:r>
            <a:endParaRPr lang="en-US" dirty="0" smtClean="0"/>
          </a:p>
          <a:p>
            <a:pPr marL="800100" lvl="1" indent="-342900">
              <a:buFontTx/>
              <a:buChar char="-"/>
            </a:pPr>
            <a:r>
              <a:rPr lang="en-US" dirty="0"/>
              <a:t>Myriad languages </a:t>
            </a:r>
            <a:endParaRPr lang="en-US" dirty="0" smtClean="0"/>
          </a:p>
          <a:p>
            <a:pPr marL="800100" lvl="1" indent="-342900">
              <a:buFontTx/>
              <a:buChar char="-"/>
            </a:pPr>
            <a:r>
              <a:rPr lang="en-US" dirty="0"/>
              <a:t>Scale </a:t>
            </a:r>
            <a:br>
              <a:rPr lang="en-US" dirty="0"/>
            </a:br>
            <a:r>
              <a:rPr lang="en-US" dirty="0"/>
              <a:t/>
            </a:r>
            <a:br>
              <a:rPr lang="en-US" dirty="0"/>
            </a:b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2284883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0291"/>
            <a:ext cx="9144000" cy="4637418"/>
          </a:xfrm>
          <a:prstGeom prst="rect">
            <a:avLst/>
          </a:prstGeom>
        </p:spPr>
      </p:pic>
    </p:spTree>
    <p:extLst>
      <p:ext uri="{BB962C8B-B14F-4D97-AF65-F5344CB8AC3E}">
        <p14:creationId xmlns:p14="http://schemas.microsoft.com/office/powerpoint/2010/main" val="2671052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258" y="818924"/>
            <a:ext cx="8809483" cy="5220152"/>
          </a:xfrm>
          <a:prstGeom prst="rect">
            <a:avLst/>
          </a:prstGeom>
        </p:spPr>
      </p:pic>
    </p:spTree>
    <p:extLst>
      <p:ext uri="{BB962C8B-B14F-4D97-AF65-F5344CB8AC3E}">
        <p14:creationId xmlns:p14="http://schemas.microsoft.com/office/powerpoint/2010/main" val="3831352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2132"/>
            <a:ext cx="9144000" cy="5133735"/>
          </a:xfrm>
          <a:prstGeom prst="rect">
            <a:avLst/>
          </a:prstGeom>
        </p:spPr>
      </p:pic>
    </p:spTree>
    <p:extLst>
      <p:ext uri="{BB962C8B-B14F-4D97-AF65-F5344CB8AC3E}">
        <p14:creationId xmlns:p14="http://schemas.microsoft.com/office/powerpoint/2010/main" val="762652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772" y="1196146"/>
            <a:ext cx="7102455" cy="4465707"/>
          </a:xfrm>
          <a:prstGeom prst="rect">
            <a:avLst/>
          </a:prstGeom>
        </p:spPr>
      </p:pic>
    </p:spTree>
    <p:extLst>
      <p:ext uri="{BB962C8B-B14F-4D97-AF65-F5344CB8AC3E}">
        <p14:creationId xmlns:p14="http://schemas.microsoft.com/office/powerpoint/2010/main" val="4005704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489"/>
            <a:ext cx="9144000" cy="4779021"/>
          </a:xfrm>
          <a:prstGeom prst="rect">
            <a:avLst/>
          </a:prstGeom>
        </p:spPr>
      </p:pic>
    </p:spTree>
    <p:extLst>
      <p:ext uri="{BB962C8B-B14F-4D97-AF65-F5344CB8AC3E}">
        <p14:creationId xmlns:p14="http://schemas.microsoft.com/office/powerpoint/2010/main" val="1888545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7477"/>
            <a:ext cx="9144000" cy="4863046"/>
          </a:xfrm>
          <a:prstGeom prst="rect">
            <a:avLst/>
          </a:prstGeom>
        </p:spPr>
      </p:pic>
    </p:spTree>
    <p:extLst>
      <p:ext uri="{BB962C8B-B14F-4D97-AF65-F5344CB8AC3E}">
        <p14:creationId xmlns:p14="http://schemas.microsoft.com/office/powerpoint/2010/main" val="3549450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6503"/>
            <a:ext cx="9144000" cy="5084993"/>
          </a:xfrm>
          <a:prstGeom prst="rect">
            <a:avLst/>
          </a:prstGeom>
        </p:spPr>
      </p:pic>
    </p:spTree>
    <p:extLst>
      <p:ext uri="{BB962C8B-B14F-4D97-AF65-F5344CB8AC3E}">
        <p14:creationId xmlns:p14="http://schemas.microsoft.com/office/powerpoint/2010/main" val="3837732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2643"/>
            <a:ext cx="9144000" cy="4512714"/>
          </a:xfrm>
          <a:prstGeom prst="rect">
            <a:avLst/>
          </a:prstGeom>
        </p:spPr>
      </p:pic>
      <p:sp>
        <p:nvSpPr>
          <p:cNvPr id="3" name="TextBox 2"/>
          <p:cNvSpPr txBox="1"/>
          <p:nvPr/>
        </p:nvSpPr>
        <p:spPr>
          <a:xfrm>
            <a:off x="76200" y="457200"/>
            <a:ext cx="2971800" cy="461665"/>
          </a:xfrm>
          <a:prstGeom prst="rect">
            <a:avLst/>
          </a:prstGeom>
          <a:noFill/>
        </p:spPr>
        <p:txBody>
          <a:bodyPr wrap="square" rtlCol="0">
            <a:spAutoFit/>
          </a:bodyPr>
          <a:lstStyle/>
          <a:p>
            <a:r>
              <a:rPr lang="en-US" b="1" dirty="0" smtClean="0"/>
              <a:t>Example Task</a:t>
            </a:r>
            <a:endParaRPr lang="en-US" b="1" dirty="0"/>
          </a:p>
        </p:txBody>
      </p:sp>
    </p:spTree>
    <p:extLst>
      <p:ext uri="{BB962C8B-B14F-4D97-AF65-F5344CB8AC3E}">
        <p14:creationId xmlns:p14="http://schemas.microsoft.com/office/powerpoint/2010/main" val="3016684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B4532050-B5B3-DA45-9FF9-D20D831EDB3B}"/>
              </a:ext>
            </a:extLst>
          </p:cNvPr>
          <p:cNvSpPr>
            <a:spLocks noGrp="1" noChangeArrowheads="1"/>
          </p:cNvSpPr>
          <p:nvPr>
            <p:ph type="title" idx="4294967295"/>
          </p:nvPr>
        </p:nvSpPr>
        <p:spPr>
          <a:xfrm>
            <a:off x="451338" y="381000"/>
            <a:ext cx="7772400" cy="609600"/>
          </a:xfrm>
        </p:spPr>
        <p:txBody>
          <a:bodyPr/>
          <a:lstStyle/>
          <a:p>
            <a:pPr algn="l"/>
            <a:r>
              <a:rPr lang="en-US" altLang="en-US" sz="4400" u="sng" dirty="0" smtClean="0"/>
              <a:t>Slide Sources</a:t>
            </a:r>
            <a:endParaRPr lang="en-US" altLang="en-US" sz="4400" u="sng" dirty="0"/>
          </a:p>
        </p:txBody>
      </p:sp>
      <p:sp>
        <p:nvSpPr>
          <p:cNvPr id="18435" name="TextBox 4">
            <a:extLst>
              <a:ext uri="{FF2B5EF4-FFF2-40B4-BE49-F238E27FC236}">
                <a16:creationId xmlns:a16="http://schemas.microsoft.com/office/drawing/2014/main" id="{D5E6BC1C-886A-8843-914F-AD7BF2265258}"/>
              </a:ext>
            </a:extLst>
          </p:cNvPr>
          <p:cNvSpPr txBox="1">
            <a:spLocks noChangeArrowheads="1"/>
          </p:cNvSpPr>
          <p:nvPr/>
        </p:nvSpPr>
        <p:spPr bwMode="auto">
          <a:xfrm>
            <a:off x="8077200" y="6486525"/>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2000"/>
              <a:t>DAIS</a:t>
            </a:r>
          </a:p>
        </p:txBody>
      </p:sp>
      <p:sp>
        <p:nvSpPr>
          <p:cNvPr id="5" name="TextBox 4">
            <a:extLst>
              <a:ext uri="{FF2B5EF4-FFF2-40B4-BE49-F238E27FC236}">
                <a16:creationId xmlns:a16="http://schemas.microsoft.com/office/drawing/2014/main" id="{A0C2014D-784E-0A42-8728-A7199AF33202}"/>
              </a:ext>
            </a:extLst>
          </p:cNvPr>
          <p:cNvSpPr txBox="1"/>
          <p:nvPr/>
        </p:nvSpPr>
        <p:spPr>
          <a:xfrm>
            <a:off x="208085" y="1216968"/>
            <a:ext cx="8763000" cy="3416320"/>
          </a:xfrm>
          <a:prstGeom prst="rect">
            <a:avLst/>
          </a:prstGeom>
          <a:noFill/>
        </p:spPr>
        <p:txBody>
          <a:bodyPr wrap="square" rtlCol="0">
            <a:spAutoFit/>
          </a:bodyPr>
          <a:lstStyle/>
          <a:p>
            <a:pPr marL="742950" indent="-742950">
              <a:buFont typeface="+mj-lt"/>
              <a:buAutoNum type="arabicPeriod"/>
            </a:pPr>
            <a:r>
              <a:rPr lang="en-US" sz="3600" dirty="0"/>
              <a:t>https://dijkstra.eecs.umich.edu/eecs498</a:t>
            </a:r>
            <a:r>
              <a:rPr lang="en-US" sz="3600" dirty="0" smtClean="0"/>
              <a:t>/</a:t>
            </a:r>
          </a:p>
          <a:p>
            <a:pPr marL="742950" indent="-742950">
              <a:buFont typeface="+mj-lt"/>
              <a:buAutoNum type="arabicPeriod"/>
            </a:pPr>
            <a:r>
              <a:rPr lang="en-US" sz="3600" dirty="0" smtClean="0"/>
              <a:t>https://www.cs.princeton.edu/courses/archive/fall22/cos597G/</a:t>
            </a:r>
            <a:endParaRPr lang="en-US" sz="3600" dirty="0" smtClean="0"/>
          </a:p>
          <a:p>
            <a:pPr marL="742950" indent="-742950">
              <a:buFont typeface="+mj-lt"/>
              <a:buAutoNum type="arabicPeriod"/>
            </a:pPr>
            <a:r>
              <a:rPr lang="en-US" sz="3600" dirty="0" smtClean="0"/>
              <a:t>https</a:t>
            </a:r>
            <a:r>
              <a:rPr lang="en-US" sz="3600" dirty="0"/>
              <a:t>://courses.grainger.illinois.edu/cs447/sp2024/ </a:t>
            </a:r>
            <a:endParaRPr lang="en-US" sz="3600" dirty="0" smtClean="0"/>
          </a:p>
          <a:p>
            <a:pPr marL="285750" indent="-285750">
              <a:buFont typeface="Arial" panose="020B0604020202020204" pitchFamily="34" charset="0"/>
              <a:buChar char="•"/>
            </a:pPr>
            <a:endParaRPr lang="en-US" sz="3600" dirty="0"/>
          </a:p>
        </p:txBody>
      </p:sp>
    </p:spTree>
    <p:extLst>
      <p:ext uri="{BB962C8B-B14F-4D97-AF65-F5344CB8AC3E}">
        <p14:creationId xmlns:p14="http://schemas.microsoft.com/office/powerpoint/2010/main" val="1625359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8031"/>
            <a:ext cx="9144000" cy="4921937"/>
          </a:xfrm>
          <a:prstGeom prst="rect">
            <a:avLst/>
          </a:prstGeom>
        </p:spPr>
      </p:pic>
      <p:sp>
        <p:nvSpPr>
          <p:cNvPr id="3" name="TextBox 2"/>
          <p:cNvSpPr txBox="1"/>
          <p:nvPr/>
        </p:nvSpPr>
        <p:spPr>
          <a:xfrm>
            <a:off x="76200" y="457200"/>
            <a:ext cx="8001000" cy="461665"/>
          </a:xfrm>
          <a:prstGeom prst="rect">
            <a:avLst/>
          </a:prstGeom>
          <a:noFill/>
        </p:spPr>
        <p:txBody>
          <a:bodyPr wrap="square" rtlCol="0">
            <a:spAutoFit/>
          </a:bodyPr>
          <a:lstStyle/>
          <a:p>
            <a:r>
              <a:rPr lang="en-US" b="1" dirty="0" smtClean="0"/>
              <a:t>Example Task: Use </a:t>
            </a:r>
            <a:r>
              <a:rPr lang="en-US" b="1" dirty="0" err="1" smtClean="0"/>
              <a:t>PoS</a:t>
            </a:r>
            <a:r>
              <a:rPr lang="en-US" b="1" dirty="0" smtClean="0"/>
              <a:t> Tags to Understand Language</a:t>
            </a:r>
            <a:endParaRPr lang="en-US" b="1" dirty="0"/>
          </a:p>
        </p:txBody>
      </p:sp>
    </p:spTree>
    <p:extLst>
      <p:ext uri="{BB962C8B-B14F-4D97-AF65-F5344CB8AC3E}">
        <p14:creationId xmlns:p14="http://schemas.microsoft.com/office/powerpoint/2010/main" val="79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7742"/>
            <a:ext cx="9144000" cy="5002516"/>
          </a:xfrm>
          <a:prstGeom prst="rect">
            <a:avLst/>
          </a:prstGeom>
        </p:spPr>
      </p:pic>
    </p:spTree>
    <p:extLst>
      <p:ext uri="{BB962C8B-B14F-4D97-AF65-F5344CB8AC3E}">
        <p14:creationId xmlns:p14="http://schemas.microsoft.com/office/powerpoint/2010/main" val="3098750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2325"/>
            <a:ext cx="9144000" cy="5133350"/>
          </a:xfrm>
          <a:prstGeom prst="rect">
            <a:avLst/>
          </a:prstGeom>
        </p:spPr>
      </p:pic>
    </p:spTree>
    <p:extLst>
      <p:ext uri="{BB962C8B-B14F-4D97-AF65-F5344CB8AC3E}">
        <p14:creationId xmlns:p14="http://schemas.microsoft.com/office/powerpoint/2010/main" val="2689102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4433"/>
            <a:ext cx="9144000" cy="5089133"/>
          </a:xfrm>
          <a:prstGeom prst="rect">
            <a:avLst/>
          </a:prstGeom>
        </p:spPr>
      </p:pic>
    </p:spTree>
    <p:extLst>
      <p:ext uri="{BB962C8B-B14F-4D97-AF65-F5344CB8AC3E}">
        <p14:creationId xmlns:p14="http://schemas.microsoft.com/office/powerpoint/2010/main" val="2027233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B4532050-B5B3-DA45-9FF9-D20D831EDB3B}"/>
              </a:ext>
            </a:extLst>
          </p:cNvPr>
          <p:cNvSpPr>
            <a:spLocks noGrp="1" noChangeArrowheads="1"/>
          </p:cNvSpPr>
          <p:nvPr>
            <p:ph type="title" idx="4294967295"/>
          </p:nvPr>
        </p:nvSpPr>
        <p:spPr>
          <a:xfrm>
            <a:off x="35169" y="5862"/>
            <a:ext cx="8686800" cy="609600"/>
          </a:xfrm>
        </p:spPr>
        <p:txBody>
          <a:bodyPr/>
          <a:lstStyle/>
          <a:p>
            <a:pPr algn="l"/>
            <a:r>
              <a:rPr lang="en-US" sz="3200" u="sng" dirty="0"/>
              <a:t>Language Models</a:t>
            </a:r>
          </a:p>
        </p:txBody>
      </p:sp>
      <p:sp>
        <p:nvSpPr>
          <p:cNvPr id="18435" name="TextBox 4">
            <a:extLst>
              <a:ext uri="{FF2B5EF4-FFF2-40B4-BE49-F238E27FC236}">
                <a16:creationId xmlns:a16="http://schemas.microsoft.com/office/drawing/2014/main" id="{D5E6BC1C-886A-8843-914F-AD7BF2265258}"/>
              </a:ext>
            </a:extLst>
          </p:cNvPr>
          <p:cNvSpPr txBox="1">
            <a:spLocks noChangeArrowheads="1"/>
          </p:cNvSpPr>
          <p:nvPr/>
        </p:nvSpPr>
        <p:spPr bwMode="auto">
          <a:xfrm>
            <a:off x="8077200" y="6486525"/>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2000" dirty="0"/>
              <a:t>DAIS</a:t>
            </a:r>
          </a:p>
        </p:txBody>
      </p:sp>
      <p:sp>
        <p:nvSpPr>
          <p:cNvPr id="3" name="TextBox 2">
            <a:extLst>
              <a:ext uri="{FF2B5EF4-FFF2-40B4-BE49-F238E27FC236}">
                <a16:creationId xmlns:a16="http://schemas.microsoft.com/office/drawing/2014/main" id="{B45174A6-BB91-F249-F740-517D88459E07}"/>
              </a:ext>
            </a:extLst>
          </p:cNvPr>
          <p:cNvSpPr txBox="1"/>
          <p:nvPr/>
        </p:nvSpPr>
        <p:spPr>
          <a:xfrm>
            <a:off x="266700" y="949521"/>
            <a:ext cx="8610600" cy="1877437"/>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A language </a:t>
            </a:r>
            <a:r>
              <a:rPr lang="en-US" sz="2800" dirty="0"/>
              <a:t>model tries to predict the next most appropriate word to fill in a blank space in a sentence or phrase based on the context of the given word</a:t>
            </a:r>
          </a:p>
          <a:p>
            <a:endParaRPr lang="en-US" sz="32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9" y="2297070"/>
            <a:ext cx="9144000" cy="3955918"/>
          </a:xfrm>
          <a:prstGeom prst="rect">
            <a:avLst/>
          </a:prstGeom>
        </p:spPr>
      </p:pic>
    </p:spTree>
    <p:extLst>
      <p:ext uri="{BB962C8B-B14F-4D97-AF65-F5344CB8AC3E}">
        <p14:creationId xmlns:p14="http://schemas.microsoft.com/office/powerpoint/2010/main" val="1099668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1766"/>
            <a:ext cx="9144000" cy="3914468"/>
          </a:xfrm>
          <a:prstGeom prst="rect">
            <a:avLst/>
          </a:prstGeom>
        </p:spPr>
      </p:pic>
    </p:spTree>
    <p:extLst>
      <p:ext uri="{BB962C8B-B14F-4D97-AF65-F5344CB8AC3E}">
        <p14:creationId xmlns:p14="http://schemas.microsoft.com/office/powerpoint/2010/main" val="3006952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B4532050-B5B3-DA45-9FF9-D20D831EDB3B}"/>
              </a:ext>
            </a:extLst>
          </p:cNvPr>
          <p:cNvSpPr>
            <a:spLocks noGrp="1" noChangeArrowheads="1"/>
          </p:cNvSpPr>
          <p:nvPr>
            <p:ph type="title" idx="4294967295"/>
          </p:nvPr>
        </p:nvSpPr>
        <p:spPr>
          <a:xfrm>
            <a:off x="35169" y="5862"/>
            <a:ext cx="8686800" cy="609600"/>
          </a:xfrm>
        </p:spPr>
        <p:txBody>
          <a:bodyPr/>
          <a:lstStyle/>
          <a:p>
            <a:pPr algn="l"/>
            <a:r>
              <a:rPr lang="en-US" sz="3200" u="sng" dirty="0"/>
              <a:t>Language Models</a:t>
            </a:r>
          </a:p>
        </p:txBody>
      </p:sp>
      <p:sp>
        <p:nvSpPr>
          <p:cNvPr id="18435" name="TextBox 4">
            <a:extLst>
              <a:ext uri="{FF2B5EF4-FFF2-40B4-BE49-F238E27FC236}">
                <a16:creationId xmlns:a16="http://schemas.microsoft.com/office/drawing/2014/main" id="{D5E6BC1C-886A-8843-914F-AD7BF2265258}"/>
              </a:ext>
            </a:extLst>
          </p:cNvPr>
          <p:cNvSpPr txBox="1">
            <a:spLocks noChangeArrowheads="1"/>
          </p:cNvSpPr>
          <p:nvPr/>
        </p:nvSpPr>
        <p:spPr bwMode="auto">
          <a:xfrm>
            <a:off x="8077200" y="6486525"/>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2000" dirty="0"/>
              <a:t>DAIS</a:t>
            </a:r>
          </a:p>
        </p:txBody>
      </p:sp>
      <p:sp>
        <p:nvSpPr>
          <p:cNvPr id="3" name="TextBox 2">
            <a:extLst>
              <a:ext uri="{FF2B5EF4-FFF2-40B4-BE49-F238E27FC236}">
                <a16:creationId xmlns:a16="http://schemas.microsoft.com/office/drawing/2014/main" id="{B45174A6-BB91-F249-F740-517D88459E07}"/>
              </a:ext>
            </a:extLst>
          </p:cNvPr>
          <p:cNvSpPr txBox="1"/>
          <p:nvPr/>
        </p:nvSpPr>
        <p:spPr>
          <a:xfrm>
            <a:off x="266700" y="1066800"/>
            <a:ext cx="8610600"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t>Language models are grouped into two categories: statistical language models and neural language models</a:t>
            </a:r>
          </a:p>
          <a:p>
            <a:pPr marL="285750" indent="-285750">
              <a:buFont typeface="Arial" panose="020B0604020202020204" pitchFamily="34" charset="0"/>
              <a:buChar char="•"/>
            </a:pPr>
            <a:r>
              <a:rPr lang="en-US" sz="2800" b="0" i="0" dirty="0">
                <a:solidFill>
                  <a:srgbClr val="000000"/>
                </a:solidFill>
                <a:effectLst/>
                <a:cs typeface="Times New Roman" panose="02020603050405020304" pitchFamily="18" charset="0"/>
              </a:rPr>
              <a:t>Statistical language models are a type of model that use statistical patterns in the data to make predictions about the likelihood of specific sequences of words.</a:t>
            </a:r>
          </a:p>
          <a:p>
            <a:pPr marL="285750" indent="-285750">
              <a:buFont typeface="Arial" panose="020B0604020202020204" pitchFamily="34" charset="0"/>
              <a:buChar char="•"/>
            </a:pPr>
            <a:r>
              <a:rPr lang="en-US" sz="2800" b="0" i="0" dirty="0">
                <a:solidFill>
                  <a:srgbClr val="000000"/>
                </a:solidFill>
                <a:effectLst/>
                <a:cs typeface="Times New Roman" panose="02020603050405020304" pitchFamily="18" charset="0"/>
              </a:rPr>
              <a:t>Neural language models, as the name suggests, use neural networks to predict the likelihood of a sequence of words. </a:t>
            </a:r>
          </a:p>
          <a:p>
            <a:pPr marL="285750" indent="-285750">
              <a:buFont typeface="Arial" panose="020B0604020202020204" pitchFamily="34" charset="0"/>
              <a:buChar char="•"/>
            </a:pPr>
            <a:r>
              <a:rPr lang="en-US" sz="2800" b="0" i="0" dirty="0">
                <a:solidFill>
                  <a:srgbClr val="000000"/>
                </a:solidFill>
                <a:effectLst/>
                <a:cs typeface="Times New Roman" panose="02020603050405020304" pitchFamily="18" charset="0"/>
              </a:rPr>
              <a:t>These models are trained on a large corpus of text data and can learn the underlying structure of the language.</a:t>
            </a:r>
          </a:p>
        </p:txBody>
      </p:sp>
    </p:spTree>
    <p:extLst>
      <p:ext uri="{BB962C8B-B14F-4D97-AF65-F5344CB8AC3E}">
        <p14:creationId xmlns:p14="http://schemas.microsoft.com/office/powerpoint/2010/main" val="1716390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B4532050-B5B3-DA45-9FF9-D20D831EDB3B}"/>
              </a:ext>
            </a:extLst>
          </p:cNvPr>
          <p:cNvSpPr>
            <a:spLocks noGrp="1" noChangeArrowheads="1"/>
          </p:cNvSpPr>
          <p:nvPr>
            <p:ph type="title" idx="4294967295"/>
          </p:nvPr>
        </p:nvSpPr>
        <p:spPr>
          <a:xfrm>
            <a:off x="35169" y="5862"/>
            <a:ext cx="8686800" cy="609600"/>
          </a:xfrm>
        </p:spPr>
        <p:txBody>
          <a:bodyPr/>
          <a:lstStyle/>
          <a:p>
            <a:pPr algn="l"/>
            <a:r>
              <a:rPr lang="en-US" sz="3200" u="sng" dirty="0"/>
              <a:t>Language Models</a:t>
            </a:r>
          </a:p>
        </p:txBody>
      </p:sp>
      <p:sp>
        <p:nvSpPr>
          <p:cNvPr id="18435" name="TextBox 4">
            <a:extLst>
              <a:ext uri="{FF2B5EF4-FFF2-40B4-BE49-F238E27FC236}">
                <a16:creationId xmlns:a16="http://schemas.microsoft.com/office/drawing/2014/main" id="{D5E6BC1C-886A-8843-914F-AD7BF2265258}"/>
              </a:ext>
            </a:extLst>
          </p:cNvPr>
          <p:cNvSpPr txBox="1">
            <a:spLocks noChangeArrowheads="1"/>
          </p:cNvSpPr>
          <p:nvPr/>
        </p:nvSpPr>
        <p:spPr bwMode="auto">
          <a:xfrm>
            <a:off x="8077200" y="6486525"/>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2000" dirty="0"/>
              <a:t>DAIS</a:t>
            </a:r>
          </a:p>
        </p:txBody>
      </p:sp>
      <p:sp>
        <p:nvSpPr>
          <p:cNvPr id="3" name="TextBox 2">
            <a:extLst>
              <a:ext uri="{FF2B5EF4-FFF2-40B4-BE49-F238E27FC236}">
                <a16:creationId xmlns:a16="http://schemas.microsoft.com/office/drawing/2014/main" id="{B45174A6-BB91-F249-F740-517D88459E07}"/>
              </a:ext>
            </a:extLst>
          </p:cNvPr>
          <p:cNvSpPr txBox="1"/>
          <p:nvPr/>
        </p:nvSpPr>
        <p:spPr>
          <a:xfrm>
            <a:off x="266700" y="797510"/>
            <a:ext cx="8610600" cy="4832092"/>
          </a:xfrm>
          <a:prstGeom prst="rect">
            <a:avLst/>
          </a:prstGeom>
          <a:noFill/>
        </p:spPr>
        <p:txBody>
          <a:bodyPr wrap="square" rtlCol="0">
            <a:spAutoFit/>
          </a:bodyPr>
          <a:lstStyle/>
          <a:p>
            <a:pPr marL="285750" indent="-285750">
              <a:buFont typeface="Arial" panose="020B0604020202020204" pitchFamily="34" charset="0"/>
              <a:buChar char="•"/>
            </a:pPr>
            <a:r>
              <a:rPr lang="en-US" sz="2800" b="0" i="0" dirty="0">
                <a:solidFill>
                  <a:srgbClr val="000000"/>
                </a:solidFill>
                <a:effectLst/>
                <a:cs typeface="Times New Roman" panose="02020603050405020304" pitchFamily="18" charset="0"/>
              </a:rPr>
              <a:t>Neural language models can handle large vocabularies and deal with rare or unknown words by using distributed representations.</a:t>
            </a:r>
          </a:p>
          <a:p>
            <a:pPr marL="285750" indent="-285750">
              <a:buFont typeface="Arial" panose="020B0604020202020204" pitchFamily="34" charset="0"/>
              <a:buChar char="•"/>
            </a:pPr>
            <a:r>
              <a:rPr lang="en-US" sz="2800" b="0" i="0" dirty="0">
                <a:solidFill>
                  <a:srgbClr val="000000"/>
                </a:solidFill>
                <a:effectLst/>
                <a:cs typeface="Times New Roman" panose="02020603050405020304" pitchFamily="18" charset="0"/>
              </a:rPr>
              <a:t>They can capture context better than traditional statistical models. </a:t>
            </a:r>
            <a:endParaRPr lang="en-US" sz="2800" dirty="0">
              <a:solidFill>
                <a:srgbClr val="000000"/>
              </a:solidFill>
              <a:cs typeface="Times New Roman" panose="02020603050405020304" pitchFamily="18" charset="0"/>
            </a:endParaRPr>
          </a:p>
          <a:p>
            <a:pPr marL="285750" indent="-285750">
              <a:buFont typeface="Arial" panose="020B0604020202020204" pitchFamily="34" charset="0"/>
              <a:buChar char="•"/>
            </a:pPr>
            <a:r>
              <a:rPr lang="en-US" sz="2800" b="0" i="0" dirty="0">
                <a:solidFill>
                  <a:srgbClr val="000000"/>
                </a:solidFill>
                <a:effectLst/>
                <a:cs typeface="Times New Roman" panose="02020603050405020304" pitchFamily="18" charset="0"/>
              </a:rPr>
              <a:t>They can handle more complex language structures and longer dependencies between words.</a:t>
            </a:r>
          </a:p>
          <a:p>
            <a:pPr marL="285750" indent="-285750">
              <a:buFont typeface="Arial" panose="020B0604020202020204" pitchFamily="34" charset="0"/>
              <a:buChar char="•"/>
            </a:pPr>
            <a:r>
              <a:rPr lang="en-US" sz="2800" dirty="0">
                <a:solidFill>
                  <a:srgbClr val="000000"/>
                </a:solidFill>
                <a:cs typeface="Times New Roman" panose="02020603050405020304" pitchFamily="18" charset="0"/>
              </a:rPr>
              <a:t>Earlier language models for NLP were based on the RNN, LSTM architectures.</a:t>
            </a:r>
          </a:p>
          <a:p>
            <a:pPr marL="285750" indent="-285750">
              <a:buFont typeface="Arial" panose="020B0604020202020204" pitchFamily="34" charset="0"/>
              <a:buChar char="•"/>
            </a:pPr>
            <a:r>
              <a:rPr lang="en-CA" altLang="zh-CN" sz="2800" dirty="0">
                <a:ea typeface="Microsoft YaHei" panose="020B0503020204020204" pitchFamily="34" charset="-122"/>
                <a:cs typeface="Times New Roman" panose="02020603050405020304" pitchFamily="18" charset="0"/>
              </a:rPr>
              <a:t>Recurrent models require linear sequential computation, hard to parallelize.</a:t>
            </a:r>
            <a:endParaRPr lang="en-US" sz="2800" dirty="0">
              <a:cs typeface="Times New Roman" panose="02020603050405020304" pitchFamily="18" charset="0"/>
            </a:endParaRPr>
          </a:p>
        </p:txBody>
      </p:sp>
    </p:spTree>
    <p:extLst>
      <p:ext uri="{BB962C8B-B14F-4D97-AF65-F5344CB8AC3E}">
        <p14:creationId xmlns:p14="http://schemas.microsoft.com/office/powerpoint/2010/main" val="1816870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7982"/>
            <a:ext cx="9144000" cy="4502036"/>
          </a:xfrm>
          <a:prstGeom prst="rect">
            <a:avLst/>
          </a:prstGeom>
        </p:spPr>
      </p:pic>
    </p:spTree>
    <p:extLst>
      <p:ext uri="{BB962C8B-B14F-4D97-AF65-F5344CB8AC3E}">
        <p14:creationId xmlns:p14="http://schemas.microsoft.com/office/powerpoint/2010/main" val="1977438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5806"/>
            <a:ext cx="9144000" cy="4866387"/>
          </a:xfrm>
          <a:prstGeom prst="rect">
            <a:avLst/>
          </a:prstGeom>
        </p:spPr>
      </p:pic>
    </p:spTree>
    <p:extLst>
      <p:ext uri="{BB962C8B-B14F-4D97-AF65-F5344CB8AC3E}">
        <p14:creationId xmlns:p14="http://schemas.microsoft.com/office/powerpoint/2010/main" val="1437392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381000"/>
            <a:ext cx="7467600" cy="461665"/>
          </a:xfrm>
          <a:prstGeom prst="rect">
            <a:avLst/>
          </a:prstGeom>
          <a:noFill/>
        </p:spPr>
        <p:txBody>
          <a:bodyPr wrap="square" rtlCol="0">
            <a:spAutoFit/>
          </a:bodyPr>
          <a:lstStyle/>
          <a:p>
            <a:pPr algn="ctr"/>
            <a:r>
              <a:rPr lang="en-US" b="1" dirty="0" smtClean="0"/>
              <a:t>Natural Language Processing (NLP)</a:t>
            </a:r>
            <a:endParaRPr lang="en-US" b="1" dirty="0"/>
          </a:p>
        </p:txBody>
      </p:sp>
      <p:sp>
        <p:nvSpPr>
          <p:cNvPr id="3" name="TextBox 2"/>
          <p:cNvSpPr txBox="1"/>
          <p:nvPr/>
        </p:nvSpPr>
        <p:spPr>
          <a:xfrm>
            <a:off x="838200" y="1219200"/>
            <a:ext cx="8001000" cy="3416320"/>
          </a:xfrm>
          <a:prstGeom prst="rect">
            <a:avLst/>
          </a:prstGeom>
          <a:noFill/>
        </p:spPr>
        <p:txBody>
          <a:bodyPr wrap="square" rtlCol="0">
            <a:spAutoFit/>
          </a:bodyPr>
          <a:lstStyle/>
          <a:p>
            <a:pPr marL="342900" indent="-342900">
              <a:buFont typeface="Wingdings" panose="05000000000000000000" pitchFamily="2" charset="2"/>
              <a:buChar char="à"/>
            </a:pPr>
            <a:r>
              <a:rPr lang="en-US" dirty="0" smtClean="0"/>
              <a:t>is </a:t>
            </a:r>
            <a:r>
              <a:rPr lang="en-US" dirty="0"/>
              <a:t>the field of CS, AI, and CL concerned with</a:t>
            </a:r>
            <a:br>
              <a:rPr lang="en-US" dirty="0"/>
            </a:br>
            <a:r>
              <a:rPr lang="en-US" dirty="0"/>
              <a:t>interactions in </a:t>
            </a:r>
            <a:r>
              <a:rPr lang="en-US" i="1" dirty="0"/>
              <a:t>natural </a:t>
            </a:r>
            <a:r>
              <a:rPr lang="en-US" dirty="0"/>
              <a:t>languages </a:t>
            </a:r>
            <a:endParaRPr lang="en-US" dirty="0" smtClean="0"/>
          </a:p>
          <a:p>
            <a:pPr marL="342900" indent="-342900">
              <a:buFont typeface="Wingdings" panose="05000000000000000000" pitchFamily="2" charset="2"/>
              <a:buChar char="à"/>
            </a:pPr>
            <a:r>
              <a:rPr lang="en-US" b="1" dirty="0" smtClean="0"/>
              <a:t>NLP </a:t>
            </a:r>
            <a:r>
              <a:rPr lang="en-US" dirty="0"/>
              <a:t>is </a:t>
            </a:r>
            <a:r>
              <a:rPr lang="en-US" b="1" dirty="0"/>
              <a:t>hard </a:t>
            </a:r>
            <a:r>
              <a:rPr lang="en-US" dirty="0"/>
              <a:t>because human language is </a:t>
            </a:r>
            <a:r>
              <a:rPr lang="en-US" b="1" dirty="0"/>
              <a:t>messy, ambiguous, </a:t>
            </a:r>
            <a:r>
              <a:rPr lang="en-US" dirty="0"/>
              <a:t>and </a:t>
            </a:r>
            <a:r>
              <a:rPr lang="en-US" b="1" dirty="0" smtClean="0"/>
              <a:t>constantly changing</a:t>
            </a:r>
          </a:p>
          <a:p>
            <a:pPr lvl="1"/>
            <a:r>
              <a:rPr lang="en-US" dirty="0" smtClean="0"/>
              <a:t>- We rely on a lot of contextual information as humans </a:t>
            </a:r>
          </a:p>
          <a:p>
            <a:pPr marL="1257300" lvl="2" indent="-342900">
              <a:buFont typeface="Courier New" panose="02070309020205020404" pitchFamily="49" charset="0"/>
              <a:buChar char="o"/>
            </a:pPr>
            <a:r>
              <a:rPr lang="en-US" dirty="0" smtClean="0"/>
              <a:t>Implicit references</a:t>
            </a:r>
            <a:endParaRPr lang="en-US" dirty="0"/>
          </a:p>
          <a:p>
            <a:pPr marL="1257300" lvl="2" indent="-342900">
              <a:buFont typeface="Courier New" panose="02070309020205020404" pitchFamily="49" charset="0"/>
              <a:buChar char="o"/>
            </a:pPr>
            <a:r>
              <a:rPr lang="en-US" dirty="0" smtClean="0"/>
              <a:t>Implicit memory</a:t>
            </a:r>
            <a:endParaRPr lang="en-US" dirty="0"/>
          </a:p>
          <a:p>
            <a:pPr marL="1257300" lvl="2" indent="-342900">
              <a:buFont typeface="Courier New" panose="02070309020205020404" pitchFamily="49" charset="0"/>
              <a:buChar char="o"/>
            </a:pPr>
            <a:r>
              <a:rPr lang="en-US" dirty="0" smtClean="0"/>
              <a:t>Colloquialism </a:t>
            </a:r>
            <a:r>
              <a:rPr lang="en-US" dirty="0"/>
              <a:t/>
            </a:r>
            <a:br>
              <a:rPr lang="en-US" dirty="0"/>
            </a:br>
            <a:endParaRPr lang="en-US" dirty="0"/>
          </a:p>
        </p:txBody>
      </p:sp>
    </p:spTree>
    <p:extLst>
      <p:ext uri="{BB962C8B-B14F-4D97-AF65-F5344CB8AC3E}">
        <p14:creationId xmlns:p14="http://schemas.microsoft.com/office/powerpoint/2010/main" val="4101632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2150"/>
            <a:ext cx="9144000" cy="4353700"/>
          </a:xfrm>
          <a:prstGeom prst="rect">
            <a:avLst/>
          </a:prstGeom>
        </p:spPr>
      </p:pic>
    </p:spTree>
    <p:extLst>
      <p:ext uri="{BB962C8B-B14F-4D97-AF65-F5344CB8AC3E}">
        <p14:creationId xmlns:p14="http://schemas.microsoft.com/office/powerpoint/2010/main" val="60084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9209"/>
            <a:ext cx="9144000" cy="4519582"/>
          </a:xfrm>
          <a:prstGeom prst="rect">
            <a:avLst/>
          </a:prstGeom>
        </p:spPr>
      </p:pic>
    </p:spTree>
    <p:extLst>
      <p:ext uri="{BB962C8B-B14F-4D97-AF65-F5344CB8AC3E}">
        <p14:creationId xmlns:p14="http://schemas.microsoft.com/office/powerpoint/2010/main" val="28226021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8600" y="242091"/>
            <a:ext cx="8839200" cy="1053309"/>
          </a:xfrm>
          <a:prstGeom prst="rect">
            <a:avLst/>
          </a:prstGeom>
        </p:spPr>
        <p:txBody>
          <a:bodyPr/>
          <a:lst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imes New Roman" panose="02020603050405020304" pitchFamily="18" charset="0"/>
              </a:defRPr>
            </a:lvl2pPr>
            <a:lvl3pPr algn="ctr" rtl="0" eaLnBrk="0" fontAlgn="base" hangingPunct="0">
              <a:spcBef>
                <a:spcPct val="0"/>
              </a:spcBef>
              <a:spcAft>
                <a:spcPct val="0"/>
              </a:spcAft>
              <a:defRPr sz="4000">
                <a:solidFill>
                  <a:schemeClr val="tx2"/>
                </a:solidFill>
                <a:latin typeface="Times New Roman" panose="02020603050405020304" pitchFamily="18" charset="0"/>
              </a:defRPr>
            </a:lvl3pPr>
            <a:lvl4pPr algn="ctr" rtl="0" eaLnBrk="0" fontAlgn="base" hangingPunct="0">
              <a:spcBef>
                <a:spcPct val="0"/>
              </a:spcBef>
              <a:spcAft>
                <a:spcPct val="0"/>
              </a:spcAft>
              <a:defRPr sz="4000">
                <a:solidFill>
                  <a:schemeClr val="tx2"/>
                </a:solidFill>
                <a:latin typeface="Times New Roman" panose="02020603050405020304" pitchFamily="18" charset="0"/>
              </a:defRPr>
            </a:lvl4pPr>
            <a:lvl5pPr algn="ctr" rtl="0" eaLnBrk="0" fontAlgn="base" hangingPunct="0">
              <a:spcBef>
                <a:spcPct val="0"/>
              </a:spcBef>
              <a:spcAft>
                <a:spcPct val="0"/>
              </a:spcAft>
              <a:defRPr sz="4000">
                <a:solidFill>
                  <a:schemeClr val="tx2"/>
                </a:solidFill>
                <a:latin typeface="Times New Roman" panose="02020603050405020304" pitchFamily="18" charset="0"/>
              </a:defRPr>
            </a:lvl5pPr>
            <a:lvl6pPr marL="457200" algn="ctr" rtl="0" eaLnBrk="0" fontAlgn="base" hangingPunct="0">
              <a:spcBef>
                <a:spcPct val="0"/>
              </a:spcBef>
              <a:spcAft>
                <a:spcPct val="0"/>
              </a:spcAft>
              <a:defRPr sz="4000">
                <a:solidFill>
                  <a:schemeClr val="tx2"/>
                </a:solidFill>
                <a:latin typeface="Times New Roman" panose="02020603050405020304" pitchFamily="18" charset="0"/>
              </a:defRPr>
            </a:lvl6pPr>
            <a:lvl7pPr marL="914400" algn="ctr" rtl="0" eaLnBrk="0" fontAlgn="base" hangingPunct="0">
              <a:spcBef>
                <a:spcPct val="0"/>
              </a:spcBef>
              <a:spcAft>
                <a:spcPct val="0"/>
              </a:spcAft>
              <a:defRPr sz="40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0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000">
                <a:solidFill>
                  <a:schemeClr val="tx2"/>
                </a:solidFill>
                <a:latin typeface="Times New Roman" panose="02020603050405020304" pitchFamily="18" charset="0"/>
              </a:defRPr>
            </a:lvl9pPr>
          </a:lstStyle>
          <a:p>
            <a:r>
              <a:rPr lang="en-US" dirty="0" smtClean="0"/>
              <a:t>How Intelligent Are Language Models? (GPT</a:t>
            </a:r>
            <a:r>
              <a:rPr lang="en-US" dirty="0"/>
              <a:t>)</a:t>
            </a:r>
          </a:p>
        </p:txBody>
      </p:sp>
      <p:pic>
        <p:nvPicPr>
          <p:cNvPr id="3"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6" y="1522981"/>
            <a:ext cx="9115698" cy="4268219"/>
          </a:xfrm>
          <a:prstGeom prst="rect">
            <a:avLst/>
          </a:prstGeom>
        </p:spPr>
      </p:pic>
      <p:sp>
        <p:nvSpPr>
          <p:cNvPr id="5" name="Title 1"/>
          <p:cNvSpPr txBox="1">
            <a:spLocks/>
          </p:cNvSpPr>
          <p:nvPr/>
        </p:nvSpPr>
        <p:spPr>
          <a:xfrm>
            <a:off x="1815488" y="6292361"/>
            <a:ext cx="8911687" cy="36341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800" b="1" dirty="0"/>
              <a:t>Source</a:t>
            </a:r>
            <a:r>
              <a:rPr lang="en-US" sz="800" dirty="0"/>
              <a:t>: </a:t>
            </a:r>
            <a:r>
              <a:rPr lang="en-US" sz="800" dirty="0">
                <a:hlinkClick r:id="rId3"/>
              </a:rPr>
              <a:t>https://</a:t>
            </a:r>
            <a:r>
              <a:rPr lang="en-US" sz="800" dirty="0" smtClean="0">
                <a:hlinkClick r:id="rId3"/>
              </a:rPr>
              <a:t>openai.com/research/gpt-4</a:t>
            </a:r>
            <a:r>
              <a:rPr lang="en-US" sz="800" dirty="0" smtClean="0"/>
              <a:t> [3]</a:t>
            </a:r>
            <a:endParaRPr lang="en-US" sz="800" dirty="0"/>
          </a:p>
        </p:txBody>
      </p:sp>
    </p:spTree>
    <p:extLst>
      <p:ext uri="{BB962C8B-B14F-4D97-AF65-F5344CB8AC3E}">
        <p14:creationId xmlns:p14="http://schemas.microsoft.com/office/powerpoint/2010/main" val="1407859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0082"/>
            <a:ext cx="9144000" cy="5317835"/>
          </a:xfrm>
          <a:prstGeom prst="rect">
            <a:avLst/>
          </a:prstGeom>
        </p:spPr>
      </p:pic>
    </p:spTree>
    <p:extLst>
      <p:ext uri="{BB962C8B-B14F-4D97-AF65-F5344CB8AC3E}">
        <p14:creationId xmlns:p14="http://schemas.microsoft.com/office/powerpoint/2010/main" val="3144862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B4532050-B5B3-DA45-9FF9-D20D831EDB3B}"/>
              </a:ext>
            </a:extLst>
          </p:cNvPr>
          <p:cNvSpPr>
            <a:spLocks noGrp="1" noChangeArrowheads="1"/>
          </p:cNvSpPr>
          <p:nvPr>
            <p:ph type="title" idx="4294967295"/>
          </p:nvPr>
        </p:nvSpPr>
        <p:spPr>
          <a:xfrm>
            <a:off x="35169" y="5862"/>
            <a:ext cx="8686800" cy="609600"/>
          </a:xfrm>
        </p:spPr>
        <p:txBody>
          <a:bodyPr/>
          <a:lstStyle/>
          <a:p>
            <a:pPr algn="l"/>
            <a:r>
              <a:rPr lang="en-US" sz="3200" u="sng" dirty="0"/>
              <a:t>Transformers </a:t>
            </a:r>
          </a:p>
        </p:txBody>
      </p:sp>
      <p:sp>
        <p:nvSpPr>
          <p:cNvPr id="18435" name="TextBox 4">
            <a:extLst>
              <a:ext uri="{FF2B5EF4-FFF2-40B4-BE49-F238E27FC236}">
                <a16:creationId xmlns:a16="http://schemas.microsoft.com/office/drawing/2014/main" id="{D5E6BC1C-886A-8843-914F-AD7BF2265258}"/>
              </a:ext>
            </a:extLst>
          </p:cNvPr>
          <p:cNvSpPr txBox="1">
            <a:spLocks noChangeArrowheads="1"/>
          </p:cNvSpPr>
          <p:nvPr/>
        </p:nvSpPr>
        <p:spPr bwMode="auto">
          <a:xfrm>
            <a:off x="8077200" y="6486525"/>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2000" dirty="0"/>
              <a:t>DAIS</a:t>
            </a:r>
          </a:p>
        </p:txBody>
      </p:sp>
      <p:sp>
        <p:nvSpPr>
          <p:cNvPr id="5" name="TextBox 4">
            <a:extLst>
              <a:ext uri="{FF2B5EF4-FFF2-40B4-BE49-F238E27FC236}">
                <a16:creationId xmlns:a16="http://schemas.microsoft.com/office/drawing/2014/main" id="{A0C2014D-784E-0A42-8728-A7199AF33202}"/>
              </a:ext>
            </a:extLst>
          </p:cNvPr>
          <p:cNvSpPr txBox="1"/>
          <p:nvPr/>
        </p:nvSpPr>
        <p:spPr>
          <a:xfrm>
            <a:off x="266700" y="734838"/>
            <a:ext cx="8610600" cy="5632311"/>
          </a:xfrm>
          <a:prstGeom prst="rect">
            <a:avLst/>
          </a:prstGeom>
          <a:noFill/>
        </p:spPr>
        <p:txBody>
          <a:bodyPr wrap="square" rtlCol="0">
            <a:spAutoFit/>
          </a:bodyPr>
          <a:lstStyle/>
          <a:p>
            <a:pPr marL="285750" indent="-285750">
              <a:buFont typeface="Arial" panose="020B0604020202020204" pitchFamily="34" charset="0"/>
              <a:buChar char="•"/>
            </a:pPr>
            <a:r>
              <a:rPr lang="en-US" sz="3000" dirty="0"/>
              <a:t>RNNs, LSTMs and GRUs were the main architectures for all NLP tasks until Transformers came along</a:t>
            </a:r>
          </a:p>
          <a:p>
            <a:pPr marL="285750" indent="-285750">
              <a:buFont typeface="Arial" panose="020B0604020202020204" pitchFamily="34" charset="0"/>
              <a:buChar char="•"/>
            </a:pPr>
            <a:r>
              <a:rPr lang="en-US" sz="3000" dirty="0"/>
              <a:t>RNN-based models performed well, and even with Attention mechanism</a:t>
            </a:r>
          </a:p>
          <a:p>
            <a:pPr marL="285750" indent="-285750">
              <a:buFont typeface="Arial" panose="020B0604020202020204" pitchFamily="34" charset="0"/>
              <a:buChar char="•"/>
            </a:pPr>
            <a:r>
              <a:rPr lang="en-US" sz="3000" dirty="0"/>
              <a:t>However, they had two limitations:</a:t>
            </a:r>
          </a:p>
          <a:p>
            <a:pPr marL="742950" lvl="1" indent="-285750">
              <a:buFont typeface="Arial" panose="020B0604020202020204" pitchFamily="34" charset="0"/>
              <a:buChar char="•"/>
            </a:pPr>
            <a:r>
              <a:rPr lang="en-US" sz="3000" dirty="0"/>
              <a:t>It was difficult to deal with long-range dependencies between words</a:t>
            </a:r>
          </a:p>
          <a:p>
            <a:pPr marL="742950" lvl="1" indent="-285750">
              <a:buFont typeface="Arial" panose="020B0604020202020204" pitchFamily="34" charset="0"/>
              <a:buChar char="•"/>
            </a:pPr>
            <a:r>
              <a:rPr lang="en-US" sz="3000" dirty="0"/>
              <a:t>They process the input sequentially </a:t>
            </a:r>
          </a:p>
          <a:p>
            <a:pPr marL="285750" indent="-285750">
              <a:buFont typeface="Arial" panose="020B0604020202020204" pitchFamily="34" charset="0"/>
              <a:buChar char="•"/>
            </a:pPr>
            <a:r>
              <a:rPr lang="en-US" sz="3000" dirty="0"/>
              <a:t>The Transformers architecture address both limitations and got rid of RNNs relying exclusively on Attention mechanism</a:t>
            </a:r>
          </a:p>
        </p:txBody>
      </p:sp>
    </p:spTree>
    <p:extLst>
      <p:ext uri="{BB962C8B-B14F-4D97-AF65-F5344CB8AC3E}">
        <p14:creationId xmlns:p14="http://schemas.microsoft.com/office/powerpoint/2010/main" val="2126791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3424"/>
            <a:ext cx="9144000" cy="5111151"/>
          </a:xfrm>
          <a:prstGeom prst="rect">
            <a:avLst/>
          </a:prstGeom>
        </p:spPr>
      </p:pic>
    </p:spTree>
    <p:extLst>
      <p:ext uri="{BB962C8B-B14F-4D97-AF65-F5344CB8AC3E}">
        <p14:creationId xmlns:p14="http://schemas.microsoft.com/office/powerpoint/2010/main" val="1160577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3000"/>
            <a:ext cx="9144000" cy="5652000"/>
          </a:xfrm>
          <a:prstGeom prst="rect">
            <a:avLst/>
          </a:prstGeom>
        </p:spPr>
      </p:pic>
    </p:spTree>
    <p:extLst>
      <p:ext uri="{BB962C8B-B14F-4D97-AF65-F5344CB8AC3E}">
        <p14:creationId xmlns:p14="http://schemas.microsoft.com/office/powerpoint/2010/main" val="2547711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6019800"/>
            <a:ext cx="3504486" cy="215444"/>
          </a:xfrm>
          <a:prstGeom prst="rect">
            <a:avLst/>
          </a:prstGeom>
          <a:noFill/>
        </p:spPr>
        <p:txBody>
          <a:bodyPr wrap="none" rtlCol="0">
            <a:spAutoFit/>
          </a:bodyPr>
          <a:lstStyle/>
          <a:p>
            <a:r>
              <a:rPr lang="en-US" sz="800" dirty="0"/>
              <a:t>Source</a:t>
            </a:r>
            <a:r>
              <a:rPr lang="en-US" sz="800" dirty="0" smtClean="0"/>
              <a:t>: https</a:t>
            </a:r>
            <a:r>
              <a:rPr lang="en-US" sz="800" dirty="0"/>
              <a:t>://www.scaler.com/topics/tensorflow/tensorflow-word-embeddings/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295400"/>
            <a:ext cx="8278380" cy="4601409"/>
          </a:xfrm>
          <a:prstGeom prst="rect">
            <a:avLst/>
          </a:prstGeom>
        </p:spPr>
      </p:pic>
      <p:sp>
        <p:nvSpPr>
          <p:cNvPr id="6" name="TextBox 5"/>
          <p:cNvSpPr txBox="1"/>
          <p:nvPr/>
        </p:nvSpPr>
        <p:spPr>
          <a:xfrm>
            <a:off x="1219200" y="506238"/>
            <a:ext cx="6477000" cy="461665"/>
          </a:xfrm>
          <a:prstGeom prst="rect">
            <a:avLst/>
          </a:prstGeom>
          <a:noFill/>
        </p:spPr>
        <p:txBody>
          <a:bodyPr wrap="square" rtlCol="0">
            <a:spAutoFit/>
          </a:bodyPr>
          <a:lstStyle/>
          <a:p>
            <a:r>
              <a:rPr lang="en-US" b="1" dirty="0" smtClean="0"/>
              <a:t>Word Embedding</a:t>
            </a:r>
            <a:endParaRPr lang="en-US" b="1" dirty="0"/>
          </a:p>
        </p:txBody>
      </p:sp>
    </p:spTree>
    <p:extLst>
      <p:ext uri="{BB962C8B-B14F-4D97-AF65-F5344CB8AC3E}">
        <p14:creationId xmlns:p14="http://schemas.microsoft.com/office/powerpoint/2010/main" val="42949615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4">
            <a:extLst>
              <a:ext uri="{FF2B5EF4-FFF2-40B4-BE49-F238E27FC236}">
                <a16:creationId xmlns:a16="http://schemas.microsoft.com/office/drawing/2014/main" id="{D5E6BC1C-886A-8843-914F-AD7BF2265258}"/>
              </a:ext>
            </a:extLst>
          </p:cNvPr>
          <p:cNvSpPr txBox="1">
            <a:spLocks noChangeArrowheads="1"/>
          </p:cNvSpPr>
          <p:nvPr/>
        </p:nvSpPr>
        <p:spPr bwMode="auto">
          <a:xfrm>
            <a:off x="8077200" y="6486525"/>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2000" dirty="0"/>
              <a:t>DAIS</a:t>
            </a:r>
          </a:p>
        </p:txBody>
      </p:sp>
      <p:sp>
        <p:nvSpPr>
          <p:cNvPr id="5" name="TextBox 4">
            <a:extLst>
              <a:ext uri="{FF2B5EF4-FFF2-40B4-BE49-F238E27FC236}">
                <a16:creationId xmlns:a16="http://schemas.microsoft.com/office/drawing/2014/main" id="{A0C2014D-784E-0A42-8728-A7199AF33202}"/>
              </a:ext>
            </a:extLst>
          </p:cNvPr>
          <p:cNvSpPr txBox="1"/>
          <p:nvPr/>
        </p:nvSpPr>
        <p:spPr>
          <a:xfrm>
            <a:off x="266700" y="734838"/>
            <a:ext cx="8610600" cy="2677656"/>
          </a:xfrm>
          <a:prstGeom prst="rect">
            <a:avLst/>
          </a:prstGeom>
          <a:noFill/>
        </p:spPr>
        <p:txBody>
          <a:bodyPr wrap="square" rtlCol="0">
            <a:spAutoFit/>
          </a:bodyPr>
          <a:lstStyle/>
          <a:p>
            <a:pPr marL="457200" indent="-457200">
              <a:buFont typeface="Arial" panose="020B0604020202020204" pitchFamily="34" charset="0"/>
              <a:buChar char="•"/>
            </a:pPr>
            <a:r>
              <a:rPr lang="en-US" sz="2800" spc="30" dirty="0">
                <a:cs typeface="Times New Roman" panose="02020603050405020304" pitchFamily="18" charset="0"/>
              </a:rPr>
              <a:t>Transformers were introduced in 2017 by Vaswani et al., (</a:t>
            </a:r>
            <a:r>
              <a:rPr lang="en-US" dirty="0">
                <a:solidFill>
                  <a:schemeClr val="accent2"/>
                </a:solidFill>
                <a:cs typeface="Times New Roman" panose="02020603050405020304" pitchFamily="18" charset="0"/>
                <a:hlinkClick r:id="rId2">
                  <a:extLst>
                    <a:ext uri="{A12FA001-AC4F-418D-AE19-62706E023703}">
                      <ahyp:hlinkClr xmlns="" xmlns:ahyp="http://schemas.microsoft.com/office/drawing/2018/hyperlinkcolor" val="tx"/>
                    </a:ext>
                  </a:extLst>
                </a:hlinkClick>
              </a:rPr>
              <a:t>Attention Is All You Need</a:t>
            </a:r>
            <a:r>
              <a:rPr lang="en-US" dirty="0">
                <a:solidFill>
                  <a:schemeClr val="accent2"/>
                </a:solidFill>
                <a:cs typeface="Times New Roman" panose="02020603050405020304" pitchFamily="18" charset="0"/>
              </a:rPr>
              <a:t>)</a:t>
            </a:r>
          </a:p>
          <a:p>
            <a:pPr marL="457200" indent="-457200">
              <a:buFont typeface="Arial" panose="020B0604020202020204" pitchFamily="34" charset="0"/>
              <a:buChar char="•"/>
            </a:pPr>
            <a:r>
              <a:rPr lang="en-US" sz="2800" dirty="0"/>
              <a:t>The Transformer architecture excels at handling text data which is inherently sequential</a:t>
            </a:r>
          </a:p>
          <a:p>
            <a:pPr marL="457200" indent="-457200">
              <a:buFont typeface="Arial" panose="020B0604020202020204" pitchFamily="34" charset="0"/>
              <a:buChar char="•"/>
            </a:pPr>
            <a:r>
              <a:rPr lang="en-US" sz="2800" dirty="0"/>
              <a:t>They take a text sequence as input and produce another text sequence as output</a:t>
            </a:r>
          </a:p>
        </p:txBody>
      </p:sp>
      <p:pic>
        <p:nvPicPr>
          <p:cNvPr id="3" name="Picture 2" descr="Diagram&#10;&#10;Description automatically generated">
            <a:extLst>
              <a:ext uri="{FF2B5EF4-FFF2-40B4-BE49-F238E27FC236}">
                <a16:creationId xmlns:a16="http://schemas.microsoft.com/office/drawing/2014/main" id="{2ACC2442-415B-5A40-840A-6ED3CA2D9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5462" y="2971800"/>
            <a:ext cx="4114800" cy="3268504"/>
          </a:xfrm>
          <a:prstGeom prst="rect">
            <a:avLst/>
          </a:prstGeom>
        </p:spPr>
      </p:pic>
      <p:sp>
        <p:nvSpPr>
          <p:cNvPr id="4" name="TextBox 3">
            <a:extLst>
              <a:ext uri="{FF2B5EF4-FFF2-40B4-BE49-F238E27FC236}">
                <a16:creationId xmlns:a16="http://schemas.microsoft.com/office/drawing/2014/main" id="{5C3C1DF9-8435-2745-AD20-344F6D76BC75}"/>
              </a:ext>
            </a:extLst>
          </p:cNvPr>
          <p:cNvSpPr txBox="1"/>
          <p:nvPr/>
        </p:nvSpPr>
        <p:spPr>
          <a:xfrm>
            <a:off x="152400" y="5861552"/>
            <a:ext cx="4114800" cy="523220"/>
          </a:xfrm>
          <a:prstGeom prst="rect">
            <a:avLst/>
          </a:prstGeom>
          <a:noFill/>
        </p:spPr>
        <p:txBody>
          <a:bodyPr wrap="square" rtlCol="0">
            <a:spAutoFit/>
          </a:bodyPr>
          <a:lstStyle/>
          <a:p>
            <a:r>
              <a:rPr lang="en-US" sz="1400" dirty="0">
                <a:solidFill>
                  <a:schemeClr val="accent2"/>
                </a:solidFill>
                <a:hlinkClick r:id="rId4">
                  <a:extLst>
                    <a:ext uri="{A12FA001-AC4F-418D-AE19-62706E023703}">
                      <ahyp:hlinkClr xmlns="" xmlns:ahyp="http://schemas.microsoft.com/office/drawing/2018/hyperlinkcolor" val="tx"/>
                    </a:ext>
                  </a:extLst>
                </a:hlinkClick>
              </a:rPr>
              <a:t>Transformers Explained Visually (Part 1): Overview of Functionality | by Ketan Doshi | Towards Data Science</a:t>
            </a:r>
            <a:endParaRPr lang="en-US" sz="1400" dirty="0">
              <a:solidFill>
                <a:schemeClr val="accent2"/>
              </a:solidFill>
            </a:endParaRPr>
          </a:p>
        </p:txBody>
      </p:sp>
      <p:sp>
        <p:nvSpPr>
          <p:cNvPr id="2" name="Title 1">
            <a:extLst>
              <a:ext uri="{FF2B5EF4-FFF2-40B4-BE49-F238E27FC236}">
                <a16:creationId xmlns:a16="http://schemas.microsoft.com/office/drawing/2014/main" id="{E0747506-98E7-7549-1B56-5358B5C3D773}"/>
              </a:ext>
            </a:extLst>
          </p:cNvPr>
          <p:cNvSpPr txBox="1">
            <a:spLocks noChangeArrowheads="1"/>
          </p:cNvSpPr>
          <p:nvPr/>
        </p:nvSpPr>
        <p:spPr bwMode="auto">
          <a:xfrm>
            <a:off x="35169" y="5862"/>
            <a:ext cx="868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imes New Roman" panose="02020603050405020304" pitchFamily="18" charset="0"/>
              </a:defRPr>
            </a:lvl2pPr>
            <a:lvl3pPr algn="ctr" rtl="0" eaLnBrk="0" fontAlgn="base" hangingPunct="0">
              <a:spcBef>
                <a:spcPct val="0"/>
              </a:spcBef>
              <a:spcAft>
                <a:spcPct val="0"/>
              </a:spcAft>
              <a:defRPr sz="4000">
                <a:solidFill>
                  <a:schemeClr val="tx2"/>
                </a:solidFill>
                <a:latin typeface="Times New Roman" panose="02020603050405020304" pitchFamily="18" charset="0"/>
              </a:defRPr>
            </a:lvl3pPr>
            <a:lvl4pPr algn="ctr" rtl="0" eaLnBrk="0" fontAlgn="base" hangingPunct="0">
              <a:spcBef>
                <a:spcPct val="0"/>
              </a:spcBef>
              <a:spcAft>
                <a:spcPct val="0"/>
              </a:spcAft>
              <a:defRPr sz="4000">
                <a:solidFill>
                  <a:schemeClr val="tx2"/>
                </a:solidFill>
                <a:latin typeface="Times New Roman" panose="02020603050405020304" pitchFamily="18" charset="0"/>
              </a:defRPr>
            </a:lvl4pPr>
            <a:lvl5pPr algn="ctr" rtl="0" eaLnBrk="0" fontAlgn="base" hangingPunct="0">
              <a:spcBef>
                <a:spcPct val="0"/>
              </a:spcBef>
              <a:spcAft>
                <a:spcPct val="0"/>
              </a:spcAft>
              <a:defRPr sz="4000">
                <a:solidFill>
                  <a:schemeClr val="tx2"/>
                </a:solidFill>
                <a:latin typeface="Times New Roman" panose="02020603050405020304" pitchFamily="18" charset="0"/>
              </a:defRPr>
            </a:lvl5pPr>
            <a:lvl6pPr marL="457200" algn="ctr" rtl="0" eaLnBrk="0" fontAlgn="base" hangingPunct="0">
              <a:spcBef>
                <a:spcPct val="0"/>
              </a:spcBef>
              <a:spcAft>
                <a:spcPct val="0"/>
              </a:spcAft>
              <a:defRPr sz="4000">
                <a:solidFill>
                  <a:schemeClr val="tx2"/>
                </a:solidFill>
                <a:latin typeface="Times New Roman" panose="02020603050405020304" pitchFamily="18" charset="0"/>
              </a:defRPr>
            </a:lvl6pPr>
            <a:lvl7pPr marL="914400" algn="ctr" rtl="0" eaLnBrk="0" fontAlgn="base" hangingPunct="0">
              <a:spcBef>
                <a:spcPct val="0"/>
              </a:spcBef>
              <a:spcAft>
                <a:spcPct val="0"/>
              </a:spcAft>
              <a:defRPr sz="40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0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000">
                <a:solidFill>
                  <a:schemeClr val="tx2"/>
                </a:solidFill>
                <a:latin typeface="Times New Roman" panose="02020603050405020304" pitchFamily="18" charset="0"/>
              </a:defRPr>
            </a:lvl9pPr>
          </a:lstStyle>
          <a:p>
            <a:pPr algn="l"/>
            <a:r>
              <a:rPr lang="en-US" sz="3200" u="sng"/>
              <a:t>Transformers </a:t>
            </a:r>
            <a:endParaRPr lang="en-US" sz="3200" u="sng" dirty="0"/>
          </a:p>
        </p:txBody>
      </p:sp>
    </p:spTree>
    <p:extLst>
      <p:ext uri="{BB962C8B-B14F-4D97-AF65-F5344CB8AC3E}">
        <p14:creationId xmlns:p14="http://schemas.microsoft.com/office/powerpoint/2010/main" val="1632736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4">
            <a:extLst>
              <a:ext uri="{FF2B5EF4-FFF2-40B4-BE49-F238E27FC236}">
                <a16:creationId xmlns:a16="http://schemas.microsoft.com/office/drawing/2014/main" id="{D5E6BC1C-886A-8843-914F-AD7BF2265258}"/>
              </a:ext>
            </a:extLst>
          </p:cNvPr>
          <p:cNvSpPr txBox="1">
            <a:spLocks noChangeArrowheads="1"/>
          </p:cNvSpPr>
          <p:nvPr/>
        </p:nvSpPr>
        <p:spPr bwMode="auto">
          <a:xfrm>
            <a:off x="8077200" y="6486525"/>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2000" dirty="0"/>
              <a:t>DAIS</a:t>
            </a:r>
          </a:p>
        </p:txBody>
      </p:sp>
      <p:sp>
        <p:nvSpPr>
          <p:cNvPr id="5" name="TextBox 4">
            <a:extLst>
              <a:ext uri="{FF2B5EF4-FFF2-40B4-BE49-F238E27FC236}">
                <a16:creationId xmlns:a16="http://schemas.microsoft.com/office/drawing/2014/main" id="{A0C2014D-784E-0A42-8728-A7199AF33202}"/>
              </a:ext>
            </a:extLst>
          </p:cNvPr>
          <p:cNvSpPr txBox="1"/>
          <p:nvPr/>
        </p:nvSpPr>
        <p:spPr>
          <a:xfrm>
            <a:off x="266700" y="734838"/>
            <a:ext cx="4457700" cy="5262979"/>
          </a:xfrm>
          <a:prstGeom prst="rect">
            <a:avLst/>
          </a:prstGeom>
          <a:noFill/>
        </p:spPr>
        <p:txBody>
          <a:bodyPr wrap="square" rtlCol="0">
            <a:spAutoFit/>
          </a:bodyPr>
          <a:lstStyle/>
          <a:p>
            <a:pPr marL="457200" indent="-457200">
              <a:buFont typeface="Arial" panose="020B0604020202020204" pitchFamily="34" charset="0"/>
              <a:buChar char="•"/>
            </a:pPr>
            <a:r>
              <a:rPr lang="en-US" dirty="0"/>
              <a:t>At the core, Transformers contain a stack of Encoder layers and Decoder layers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The Encoder stack and the Decoder stack each have their corresponding Embedding layers for their respective inputs as well an output layer to generate the final output</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All the Encoders are identical to one another. Similarly, all the Decoders are identical</a:t>
            </a:r>
          </a:p>
        </p:txBody>
      </p:sp>
      <p:pic>
        <p:nvPicPr>
          <p:cNvPr id="4" name="Picture 3" descr="Diagram&#10;&#10;Description automatically generated">
            <a:extLst>
              <a:ext uri="{FF2B5EF4-FFF2-40B4-BE49-F238E27FC236}">
                <a16:creationId xmlns:a16="http://schemas.microsoft.com/office/drawing/2014/main" id="{F871C6DF-4E26-1F4B-B5CE-5580D25073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399" y="580293"/>
            <a:ext cx="4384431" cy="5715000"/>
          </a:xfrm>
          <a:prstGeom prst="rect">
            <a:avLst/>
          </a:prstGeom>
        </p:spPr>
      </p:pic>
      <p:sp>
        <p:nvSpPr>
          <p:cNvPr id="2" name="Title 1">
            <a:extLst>
              <a:ext uri="{FF2B5EF4-FFF2-40B4-BE49-F238E27FC236}">
                <a16:creationId xmlns:a16="http://schemas.microsoft.com/office/drawing/2014/main" id="{70A38C19-6215-FA85-FE66-F87D1F247A2B}"/>
              </a:ext>
            </a:extLst>
          </p:cNvPr>
          <p:cNvSpPr txBox="1">
            <a:spLocks noChangeArrowheads="1"/>
          </p:cNvSpPr>
          <p:nvPr/>
        </p:nvSpPr>
        <p:spPr bwMode="auto">
          <a:xfrm>
            <a:off x="35169" y="5862"/>
            <a:ext cx="868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imes New Roman" panose="02020603050405020304" pitchFamily="18" charset="0"/>
              </a:defRPr>
            </a:lvl2pPr>
            <a:lvl3pPr algn="ctr" rtl="0" eaLnBrk="0" fontAlgn="base" hangingPunct="0">
              <a:spcBef>
                <a:spcPct val="0"/>
              </a:spcBef>
              <a:spcAft>
                <a:spcPct val="0"/>
              </a:spcAft>
              <a:defRPr sz="4000">
                <a:solidFill>
                  <a:schemeClr val="tx2"/>
                </a:solidFill>
                <a:latin typeface="Times New Roman" panose="02020603050405020304" pitchFamily="18" charset="0"/>
              </a:defRPr>
            </a:lvl3pPr>
            <a:lvl4pPr algn="ctr" rtl="0" eaLnBrk="0" fontAlgn="base" hangingPunct="0">
              <a:spcBef>
                <a:spcPct val="0"/>
              </a:spcBef>
              <a:spcAft>
                <a:spcPct val="0"/>
              </a:spcAft>
              <a:defRPr sz="4000">
                <a:solidFill>
                  <a:schemeClr val="tx2"/>
                </a:solidFill>
                <a:latin typeface="Times New Roman" panose="02020603050405020304" pitchFamily="18" charset="0"/>
              </a:defRPr>
            </a:lvl4pPr>
            <a:lvl5pPr algn="ctr" rtl="0" eaLnBrk="0" fontAlgn="base" hangingPunct="0">
              <a:spcBef>
                <a:spcPct val="0"/>
              </a:spcBef>
              <a:spcAft>
                <a:spcPct val="0"/>
              </a:spcAft>
              <a:defRPr sz="4000">
                <a:solidFill>
                  <a:schemeClr val="tx2"/>
                </a:solidFill>
                <a:latin typeface="Times New Roman" panose="02020603050405020304" pitchFamily="18" charset="0"/>
              </a:defRPr>
            </a:lvl5pPr>
            <a:lvl6pPr marL="457200" algn="ctr" rtl="0" eaLnBrk="0" fontAlgn="base" hangingPunct="0">
              <a:spcBef>
                <a:spcPct val="0"/>
              </a:spcBef>
              <a:spcAft>
                <a:spcPct val="0"/>
              </a:spcAft>
              <a:defRPr sz="4000">
                <a:solidFill>
                  <a:schemeClr val="tx2"/>
                </a:solidFill>
                <a:latin typeface="Times New Roman" panose="02020603050405020304" pitchFamily="18" charset="0"/>
              </a:defRPr>
            </a:lvl6pPr>
            <a:lvl7pPr marL="914400" algn="ctr" rtl="0" eaLnBrk="0" fontAlgn="base" hangingPunct="0">
              <a:spcBef>
                <a:spcPct val="0"/>
              </a:spcBef>
              <a:spcAft>
                <a:spcPct val="0"/>
              </a:spcAft>
              <a:defRPr sz="40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0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000">
                <a:solidFill>
                  <a:schemeClr val="tx2"/>
                </a:solidFill>
                <a:latin typeface="Times New Roman" panose="02020603050405020304" pitchFamily="18" charset="0"/>
              </a:defRPr>
            </a:lvl9pPr>
          </a:lstStyle>
          <a:p>
            <a:pPr algn="l"/>
            <a:r>
              <a:rPr lang="en-US" sz="3200" u="sng"/>
              <a:t>Transformers </a:t>
            </a:r>
            <a:endParaRPr lang="en-US" sz="3200" u="sng" dirty="0"/>
          </a:p>
        </p:txBody>
      </p:sp>
    </p:spTree>
    <p:extLst>
      <p:ext uri="{BB962C8B-B14F-4D97-AF65-F5344CB8AC3E}">
        <p14:creationId xmlns:p14="http://schemas.microsoft.com/office/powerpoint/2010/main" val="130766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381000"/>
            <a:ext cx="7467600" cy="461665"/>
          </a:xfrm>
          <a:prstGeom prst="rect">
            <a:avLst/>
          </a:prstGeom>
          <a:noFill/>
        </p:spPr>
        <p:txBody>
          <a:bodyPr wrap="square" rtlCol="0">
            <a:spAutoFit/>
          </a:bodyPr>
          <a:lstStyle/>
          <a:p>
            <a:pPr algn="ctr"/>
            <a:r>
              <a:rPr lang="en-US" b="1" dirty="0" smtClean="0"/>
              <a:t>What is NLP</a:t>
            </a:r>
            <a:endParaRPr lang="en-US" b="1" dirty="0"/>
          </a:p>
        </p:txBody>
      </p:sp>
      <p:sp>
        <p:nvSpPr>
          <p:cNvPr id="3" name="TextBox 2"/>
          <p:cNvSpPr txBox="1"/>
          <p:nvPr/>
        </p:nvSpPr>
        <p:spPr>
          <a:xfrm>
            <a:off x="838200" y="1219200"/>
            <a:ext cx="8001000" cy="1938992"/>
          </a:xfrm>
          <a:prstGeom prst="rect">
            <a:avLst/>
          </a:prstGeom>
          <a:noFill/>
        </p:spPr>
        <p:txBody>
          <a:bodyPr wrap="square" rtlCol="0">
            <a:spAutoFit/>
          </a:bodyPr>
          <a:lstStyle/>
          <a:p>
            <a:pPr marL="342900" indent="-342900">
              <a:buFont typeface="Wingdings" panose="05000000000000000000" pitchFamily="2" charset="2"/>
              <a:buChar char="à"/>
            </a:pPr>
            <a:r>
              <a:rPr lang="en-US" dirty="0"/>
              <a:t>“Natural” languages </a:t>
            </a:r>
            <a:endParaRPr lang="en-US" dirty="0" smtClean="0"/>
          </a:p>
          <a:p>
            <a:pPr marL="800100" lvl="1" indent="-342900">
              <a:buFontTx/>
              <a:buChar char="-"/>
            </a:pPr>
            <a:r>
              <a:rPr lang="en-US" dirty="0" smtClean="0"/>
              <a:t>English</a:t>
            </a:r>
            <a:r>
              <a:rPr lang="en-US" dirty="0"/>
              <a:t>, Mandarin, French, Swahili, </a:t>
            </a:r>
            <a:r>
              <a:rPr lang="en-US" dirty="0" smtClean="0"/>
              <a:t>Arabic</a:t>
            </a:r>
            <a:endParaRPr lang="en-US" dirty="0"/>
          </a:p>
          <a:p>
            <a:r>
              <a:rPr lang="en-US" dirty="0" smtClean="0">
                <a:sym typeface="Wingdings" panose="05000000000000000000" pitchFamily="2" charset="2"/>
              </a:rPr>
              <a:t> </a:t>
            </a:r>
            <a:r>
              <a:rPr lang="en-US" dirty="0"/>
              <a:t>Ultimate goal: Natural human-to-computer communication </a:t>
            </a:r>
            <a:br>
              <a:rPr lang="en-US" dirty="0"/>
            </a:br>
            <a:r>
              <a:rPr lang="en-US" dirty="0"/>
              <a:t/>
            </a:r>
            <a:br>
              <a:rPr lang="en-US" dirty="0"/>
            </a:br>
            <a:endParaRPr lang="en-US" dirty="0"/>
          </a:p>
        </p:txBody>
      </p:sp>
    </p:spTree>
    <p:extLst>
      <p:ext uri="{BB962C8B-B14F-4D97-AF65-F5344CB8AC3E}">
        <p14:creationId xmlns:p14="http://schemas.microsoft.com/office/powerpoint/2010/main" val="7858610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4">
            <a:extLst>
              <a:ext uri="{FF2B5EF4-FFF2-40B4-BE49-F238E27FC236}">
                <a16:creationId xmlns:a16="http://schemas.microsoft.com/office/drawing/2014/main" id="{D5E6BC1C-886A-8843-914F-AD7BF2265258}"/>
              </a:ext>
            </a:extLst>
          </p:cNvPr>
          <p:cNvSpPr txBox="1">
            <a:spLocks noChangeArrowheads="1"/>
          </p:cNvSpPr>
          <p:nvPr/>
        </p:nvSpPr>
        <p:spPr bwMode="auto">
          <a:xfrm>
            <a:off x="8077200" y="6486525"/>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2000" dirty="0"/>
              <a:t>DAIS</a:t>
            </a:r>
          </a:p>
        </p:txBody>
      </p:sp>
      <p:sp>
        <p:nvSpPr>
          <p:cNvPr id="5" name="TextBox 4">
            <a:extLst>
              <a:ext uri="{FF2B5EF4-FFF2-40B4-BE49-F238E27FC236}">
                <a16:creationId xmlns:a16="http://schemas.microsoft.com/office/drawing/2014/main" id="{A0C2014D-784E-0A42-8728-A7199AF33202}"/>
              </a:ext>
            </a:extLst>
          </p:cNvPr>
          <p:cNvSpPr txBox="1"/>
          <p:nvPr/>
        </p:nvSpPr>
        <p:spPr>
          <a:xfrm>
            <a:off x="266700" y="734838"/>
            <a:ext cx="4457700" cy="5262979"/>
          </a:xfrm>
          <a:prstGeom prst="rect">
            <a:avLst/>
          </a:prstGeom>
          <a:noFill/>
        </p:spPr>
        <p:txBody>
          <a:bodyPr wrap="square" rtlCol="0">
            <a:spAutoFit/>
          </a:bodyPr>
          <a:lstStyle/>
          <a:p>
            <a:pPr marL="342900" indent="-342900">
              <a:buFont typeface="Arial" panose="020B0604020202020204" pitchFamily="34" charset="0"/>
              <a:buChar char="•"/>
            </a:pPr>
            <a:r>
              <a:rPr lang="en-US" dirty="0"/>
              <a:t>The Encoder contains the Self-attention layer that computes the relationship between different words in the sequence, as well as a Feed-forward layer.</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 Decoder contains the Self-attention layer and the Feed-forward layer, as well as a second Encoder-Decoder attention layer.</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Each Encoder and Decoder has its own set of weights.</a:t>
            </a:r>
          </a:p>
        </p:txBody>
      </p:sp>
      <p:pic>
        <p:nvPicPr>
          <p:cNvPr id="4" name="Picture 3" descr="Diagram&#10;&#10;Description automatically generated">
            <a:extLst>
              <a:ext uri="{FF2B5EF4-FFF2-40B4-BE49-F238E27FC236}">
                <a16:creationId xmlns:a16="http://schemas.microsoft.com/office/drawing/2014/main" id="{5436F269-B1E6-0B48-BFF8-CCDBD9FF9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5267" y="548543"/>
            <a:ext cx="4457701" cy="5699857"/>
          </a:xfrm>
          <a:prstGeom prst="rect">
            <a:avLst/>
          </a:prstGeom>
        </p:spPr>
      </p:pic>
      <p:sp>
        <p:nvSpPr>
          <p:cNvPr id="2" name="Title 1">
            <a:extLst>
              <a:ext uri="{FF2B5EF4-FFF2-40B4-BE49-F238E27FC236}">
                <a16:creationId xmlns:a16="http://schemas.microsoft.com/office/drawing/2014/main" id="{CFE7BA00-3AE9-FEC1-4403-BC2507CA74AA}"/>
              </a:ext>
            </a:extLst>
          </p:cNvPr>
          <p:cNvSpPr txBox="1">
            <a:spLocks noChangeArrowheads="1"/>
          </p:cNvSpPr>
          <p:nvPr/>
        </p:nvSpPr>
        <p:spPr bwMode="auto">
          <a:xfrm>
            <a:off x="35169" y="5862"/>
            <a:ext cx="868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imes New Roman" panose="02020603050405020304" pitchFamily="18" charset="0"/>
              </a:defRPr>
            </a:lvl2pPr>
            <a:lvl3pPr algn="ctr" rtl="0" eaLnBrk="0" fontAlgn="base" hangingPunct="0">
              <a:spcBef>
                <a:spcPct val="0"/>
              </a:spcBef>
              <a:spcAft>
                <a:spcPct val="0"/>
              </a:spcAft>
              <a:defRPr sz="4000">
                <a:solidFill>
                  <a:schemeClr val="tx2"/>
                </a:solidFill>
                <a:latin typeface="Times New Roman" panose="02020603050405020304" pitchFamily="18" charset="0"/>
              </a:defRPr>
            </a:lvl3pPr>
            <a:lvl4pPr algn="ctr" rtl="0" eaLnBrk="0" fontAlgn="base" hangingPunct="0">
              <a:spcBef>
                <a:spcPct val="0"/>
              </a:spcBef>
              <a:spcAft>
                <a:spcPct val="0"/>
              </a:spcAft>
              <a:defRPr sz="4000">
                <a:solidFill>
                  <a:schemeClr val="tx2"/>
                </a:solidFill>
                <a:latin typeface="Times New Roman" panose="02020603050405020304" pitchFamily="18" charset="0"/>
              </a:defRPr>
            </a:lvl4pPr>
            <a:lvl5pPr algn="ctr" rtl="0" eaLnBrk="0" fontAlgn="base" hangingPunct="0">
              <a:spcBef>
                <a:spcPct val="0"/>
              </a:spcBef>
              <a:spcAft>
                <a:spcPct val="0"/>
              </a:spcAft>
              <a:defRPr sz="4000">
                <a:solidFill>
                  <a:schemeClr val="tx2"/>
                </a:solidFill>
                <a:latin typeface="Times New Roman" panose="02020603050405020304" pitchFamily="18" charset="0"/>
              </a:defRPr>
            </a:lvl5pPr>
            <a:lvl6pPr marL="457200" algn="ctr" rtl="0" eaLnBrk="0" fontAlgn="base" hangingPunct="0">
              <a:spcBef>
                <a:spcPct val="0"/>
              </a:spcBef>
              <a:spcAft>
                <a:spcPct val="0"/>
              </a:spcAft>
              <a:defRPr sz="4000">
                <a:solidFill>
                  <a:schemeClr val="tx2"/>
                </a:solidFill>
                <a:latin typeface="Times New Roman" panose="02020603050405020304" pitchFamily="18" charset="0"/>
              </a:defRPr>
            </a:lvl6pPr>
            <a:lvl7pPr marL="914400" algn="ctr" rtl="0" eaLnBrk="0" fontAlgn="base" hangingPunct="0">
              <a:spcBef>
                <a:spcPct val="0"/>
              </a:spcBef>
              <a:spcAft>
                <a:spcPct val="0"/>
              </a:spcAft>
              <a:defRPr sz="40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0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000">
                <a:solidFill>
                  <a:schemeClr val="tx2"/>
                </a:solidFill>
                <a:latin typeface="Times New Roman" panose="02020603050405020304" pitchFamily="18" charset="0"/>
              </a:defRPr>
            </a:lvl9pPr>
          </a:lstStyle>
          <a:p>
            <a:pPr algn="l"/>
            <a:r>
              <a:rPr lang="en-US" sz="3200" u="sng"/>
              <a:t>Transformers </a:t>
            </a:r>
            <a:endParaRPr lang="en-US" sz="3200" u="sng" dirty="0"/>
          </a:p>
        </p:txBody>
      </p:sp>
    </p:spTree>
    <p:extLst>
      <p:ext uri="{BB962C8B-B14F-4D97-AF65-F5344CB8AC3E}">
        <p14:creationId xmlns:p14="http://schemas.microsoft.com/office/powerpoint/2010/main" val="20004386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4">
            <a:extLst>
              <a:ext uri="{FF2B5EF4-FFF2-40B4-BE49-F238E27FC236}">
                <a16:creationId xmlns:a16="http://schemas.microsoft.com/office/drawing/2014/main" id="{D5E6BC1C-886A-8843-914F-AD7BF2265258}"/>
              </a:ext>
            </a:extLst>
          </p:cNvPr>
          <p:cNvSpPr txBox="1">
            <a:spLocks noChangeArrowheads="1"/>
          </p:cNvSpPr>
          <p:nvPr/>
        </p:nvSpPr>
        <p:spPr bwMode="auto">
          <a:xfrm>
            <a:off x="8077200" y="6486525"/>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2000" dirty="0"/>
              <a:t>DAIS</a:t>
            </a:r>
          </a:p>
        </p:txBody>
      </p:sp>
      <p:sp>
        <p:nvSpPr>
          <p:cNvPr id="5" name="TextBox 4">
            <a:extLst>
              <a:ext uri="{FF2B5EF4-FFF2-40B4-BE49-F238E27FC236}">
                <a16:creationId xmlns:a16="http://schemas.microsoft.com/office/drawing/2014/main" id="{A0C2014D-784E-0A42-8728-A7199AF33202}"/>
              </a:ext>
            </a:extLst>
          </p:cNvPr>
          <p:cNvSpPr txBox="1"/>
          <p:nvPr/>
        </p:nvSpPr>
        <p:spPr>
          <a:xfrm>
            <a:off x="189035" y="2514600"/>
            <a:ext cx="4076700" cy="3046988"/>
          </a:xfrm>
          <a:prstGeom prst="rect">
            <a:avLst/>
          </a:prstGeom>
          <a:noFill/>
        </p:spPr>
        <p:txBody>
          <a:bodyPr wrap="square" rtlCol="0">
            <a:spAutoFit/>
          </a:bodyPr>
          <a:lstStyle/>
          <a:p>
            <a:pPr marL="342900" indent="-342900">
              <a:buFont typeface="Arial" panose="020B0604020202020204" pitchFamily="34" charset="0"/>
              <a:buChar char="•"/>
            </a:pPr>
            <a:r>
              <a:rPr lang="en-US" dirty="0"/>
              <a:t>The Attention layer takes its input in the form of three parameters, known as the Query, Key, and Value</a:t>
            </a:r>
            <a:r>
              <a:rPr lang="en-US" dirty="0" smtClean="0"/>
              <a:t>.</a:t>
            </a:r>
          </a:p>
          <a:p>
            <a:pPr marL="342900" indent="-342900">
              <a:buFont typeface="Arial" panose="020B0604020202020204" pitchFamily="34" charset="0"/>
              <a:buChar char="•"/>
            </a:pPr>
            <a:r>
              <a:rPr lang="en-US" dirty="0" smtClean="0"/>
              <a:t>These three values helps to capture key context</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3" name="Picture 2" descr="Diagram&#10;&#10;Description automatically generated">
            <a:extLst>
              <a:ext uri="{FF2B5EF4-FFF2-40B4-BE49-F238E27FC236}">
                <a16:creationId xmlns:a16="http://schemas.microsoft.com/office/drawing/2014/main" id="{FF5FE573-5ECD-784A-B9DF-27A11F57C4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530469"/>
            <a:ext cx="4689231" cy="5797062"/>
          </a:xfrm>
          <a:prstGeom prst="rect">
            <a:avLst/>
          </a:prstGeom>
        </p:spPr>
      </p:pic>
      <p:sp>
        <p:nvSpPr>
          <p:cNvPr id="2" name="Title 1">
            <a:extLst>
              <a:ext uri="{FF2B5EF4-FFF2-40B4-BE49-F238E27FC236}">
                <a16:creationId xmlns:a16="http://schemas.microsoft.com/office/drawing/2014/main" id="{37D96A5C-B6BB-6970-A57F-CD6AC81E195D}"/>
              </a:ext>
            </a:extLst>
          </p:cNvPr>
          <p:cNvSpPr txBox="1">
            <a:spLocks noChangeArrowheads="1"/>
          </p:cNvSpPr>
          <p:nvPr/>
        </p:nvSpPr>
        <p:spPr bwMode="auto">
          <a:xfrm>
            <a:off x="35169" y="5862"/>
            <a:ext cx="868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imes New Roman" panose="02020603050405020304" pitchFamily="18" charset="0"/>
              </a:defRPr>
            </a:lvl2pPr>
            <a:lvl3pPr algn="ctr" rtl="0" eaLnBrk="0" fontAlgn="base" hangingPunct="0">
              <a:spcBef>
                <a:spcPct val="0"/>
              </a:spcBef>
              <a:spcAft>
                <a:spcPct val="0"/>
              </a:spcAft>
              <a:defRPr sz="4000">
                <a:solidFill>
                  <a:schemeClr val="tx2"/>
                </a:solidFill>
                <a:latin typeface="Times New Roman" panose="02020603050405020304" pitchFamily="18" charset="0"/>
              </a:defRPr>
            </a:lvl3pPr>
            <a:lvl4pPr algn="ctr" rtl="0" eaLnBrk="0" fontAlgn="base" hangingPunct="0">
              <a:spcBef>
                <a:spcPct val="0"/>
              </a:spcBef>
              <a:spcAft>
                <a:spcPct val="0"/>
              </a:spcAft>
              <a:defRPr sz="4000">
                <a:solidFill>
                  <a:schemeClr val="tx2"/>
                </a:solidFill>
                <a:latin typeface="Times New Roman" panose="02020603050405020304" pitchFamily="18" charset="0"/>
              </a:defRPr>
            </a:lvl4pPr>
            <a:lvl5pPr algn="ctr" rtl="0" eaLnBrk="0" fontAlgn="base" hangingPunct="0">
              <a:spcBef>
                <a:spcPct val="0"/>
              </a:spcBef>
              <a:spcAft>
                <a:spcPct val="0"/>
              </a:spcAft>
              <a:defRPr sz="4000">
                <a:solidFill>
                  <a:schemeClr val="tx2"/>
                </a:solidFill>
                <a:latin typeface="Times New Roman" panose="02020603050405020304" pitchFamily="18" charset="0"/>
              </a:defRPr>
            </a:lvl5pPr>
            <a:lvl6pPr marL="457200" algn="ctr" rtl="0" eaLnBrk="0" fontAlgn="base" hangingPunct="0">
              <a:spcBef>
                <a:spcPct val="0"/>
              </a:spcBef>
              <a:spcAft>
                <a:spcPct val="0"/>
              </a:spcAft>
              <a:defRPr sz="4000">
                <a:solidFill>
                  <a:schemeClr val="tx2"/>
                </a:solidFill>
                <a:latin typeface="Times New Roman" panose="02020603050405020304" pitchFamily="18" charset="0"/>
              </a:defRPr>
            </a:lvl6pPr>
            <a:lvl7pPr marL="914400" algn="ctr" rtl="0" eaLnBrk="0" fontAlgn="base" hangingPunct="0">
              <a:spcBef>
                <a:spcPct val="0"/>
              </a:spcBef>
              <a:spcAft>
                <a:spcPct val="0"/>
              </a:spcAft>
              <a:defRPr sz="40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0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000">
                <a:solidFill>
                  <a:schemeClr val="tx2"/>
                </a:solidFill>
                <a:latin typeface="Times New Roman" panose="02020603050405020304" pitchFamily="18" charset="0"/>
              </a:defRPr>
            </a:lvl9pPr>
          </a:lstStyle>
          <a:p>
            <a:pPr algn="l"/>
            <a:r>
              <a:rPr lang="en-US" sz="3200" u="sng"/>
              <a:t>Transformers </a:t>
            </a:r>
            <a:endParaRPr lang="en-US" sz="3200" u="sng" dirty="0"/>
          </a:p>
        </p:txBody>
      </p:sp>
    </p:spTree>
    <p:extLst>
      <p:ext uri="{BB962C8B-B14F-4D97-AF65-F5344CB8AC3E}">
        <p14:creationId xmlns:p14="http://schemas.microsoft.com/office/powerpoint/2010/main" val="537148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4">
            <a:extLst>
              <a:ext uri="{FF2B5EF4-FFF2-40B4-BE49-F238E27FC236}">
                <a16:creationId xmlns:a16="http://schemas.microsoft.com/office/drawing/2014/main" id="{D5E6BC1C-886A-8843-914F-AD7BF2265258}"/>
              </a:ext>
            </a:extLst>
          </p:cNvPr>
          <p:cNvSpPr txBox="1">
            <a:spLocks noChangeArrowheads="1"/>
          </p:cNvSpPr>
          <p:nvPr/>
        </p:nvSpPr>
        <p:spPr bwMode="auto">
          <a:xfrm>
            <a:off x="8077200" y="6486525"/>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2000" dirty="0"/>
              <a:t>DAIS</a:t>
            </a:r>
          </a:p>
        </p:txBody>
      </p:sp>
      <p:sp>
        <p:nvSpPr>
          <p:cNvPr id="5" name="TextBox 4">
            <a:extLst>
              <a:ext uri="{FF2B5EF4-FFF2-40B4-BE49-F238E27FC236}">
                <a16:creationId xmlns:a16="http://schemas.microsoft.com/office/drawing/2014/main" id="{A0C2014D-784E-0A42-8728-A7199AF33202}"/>
              </a:ext>
            </a:extLst>
          </p:cNvPr>
          <p:cNvSpPr txBox="1"/>
          <p:nvPr/>
        </p:nvSpPr>
        <p:spPr>
          <a:xfrm>
            <a:off x="152400" y="633047"/>
            <a:ext cx="4076700" cy="5632311"/>
          </a:xfrm>
          <a:prstGeom prst="rect">
            <a:avLst/>
          </a:prstGeom>
          <a:noFill/>
        </p:spPr>
        <p:txBody>
          <a:bodyPr wrap="square" rtlCol="0">
            <a:spAutoFit/>
          </a:bodyPr>
          <a:lstStyle/>
          <a:p>
            <a:pPr marL="342900" indent="-342900">
              <a:buFont typeface="Arial" panose="020B0604020202020204" pitchFamily="34" charset="0"/>
              <a:buChar char="•"/>
            </a:pPr>
            <a:r>
              <a:rPr lang="en-US" dirty="0"/>
              <a:t>In the Decoder’s Self-attention, the Decoder’s input is passed to all three parameters, Query, Key, and Value.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In the Decoder’s Encoder-Decoder attention, the output of the final Encoder in the stack is passed to the Value and Key parameters. The output of the Self-attention module below it is passed to the Query parameter.</a:t>
            </a:r>
          </a:p>
          <a:p>
            <a:pPr marL="342900" indent="-342900">
              <a:buFont typeface="Arial" panose="020B0604020202020204" pitchFamily="34" charset="0"/>
              <a:buChar char="•"/>
            </a:pPr>
            <a:endParaRPr lang="en-US" dirty="0"/>
          </a:p>
        </p:txBody>
      </p:sp>
      <p:pic>
        <p:nvPicPr>
          <p:cNvPr id="4" name="Picture 3" descr="Diagram&#10;&#10;Description automatically generated">
            <a:extLst>
              <a:ext uri="{FF2B5EF4-FFF2-40B4-BE49-F238E27FC236}">
                <a16:creationId xmlns:a16="http://schemas.microsoft.com/office/drawing/2014/main" id="{16F495B6-2C02-124E-BFE5-8D67B5C21F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592642"/>
            <a:ext cx="4992566" cy="5737820"/>
          </a:xfrm>
          <a:prstGeom prst="rect">
            <a:avLst/>
          </a:prstGeom>
        </p:spPr>
      </p:pic>
      <p:sp>
        <p:nvSpPr>
          <p:cNvPr id="2" name="Title 1">
            <a:extLst>
              <a:ext uri="{FF2B5EF4-FFF2-40B4-BE49-F238E27FC236}">
                <a16:creationId xmlns:a16="http://schemas.microsoft.com/office/drawing/2014/main" id="{DD039325-2587-49BD-F140-E37933C45C7A}"/>
              </a:ext>
            </a:extLst>
          </p:cNvPr>
          <p:cNvSpPr txBox="1">
            <a:spLocks noChangeArrowheads="1"/>
          </p:cNvSpPr>
          <p:nvPr/>
        </p:nvSpPr>
        <p:spPr bwMode="auto">
          <a:xfrm>
            <a:off x="35169" y="5862"/>
            <a:ext cx="868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imes New Roman" panose="02020603050405020304" pitchFamily="18" charset="0"/>
              </a:defRPr>
            </a:lvl2pPr>
            <a:lvl3pPr algn="ctr" rtl="0" eaLnBrk="0" fontAlgn="base" hangingPunct="0">
              <a:spcBef>
                <a:spcPct val="0"/>
              </a:spcBef>
              <a:spcAft>
                <a:spcPct val="0"/>
              </a:spcAft>
              <a:defRPr sz="4000">
                <a:solidFill>
                  <a:schemeClr val="tx2"/>
                </a:solidFill>
                <a:latin typeface="Times New Roman" panose="02020603050405020304" pitchFamily="18" charset="0"/>
              </a:defRPr>
            </a:lvl3pPr>
            <a:lvl4pPr algn="ctr" rtl="0" eaLnBrk="0" fontAlgn="base" hangingPunct="0">
              <a:spcBef>
                <a:spcPct val="0"/>
              </a:spcBef>
              <a:spcAft>
                <a:spcPct val="0"/>
              </a:spcAft>
              <a:defRPr sz="4000">
                <a:solidFill>
                  <a:schemeClr val="tx2"/>
                </a:solidFill>
                <a:latin typeface="Times New Roman" panose="02020603050405020304" pitchFamily="18" charset="0"/>
              </a:defRPr>
            </a:lvl4pPr>
            <a:lvl5pPr algn="ctr" rtl="0" eaLnBrk="0" fontAlgn="base" hangingPunct="0">
              <a:spcBef>
                <a:spcPct val="0"/>
              </a:spcBef>
              <a:spcAft>
                <a:spcPct val="0"/>
              </a:spcAft>
              <a:defRPr sz="4000">
                <a:solidFill>
                  <a:schemeClr val="tx2"/>
                </a:solidFill>
                <a:latin typeface="Times New Roman" panose="02020603050405020304" pitchFamily="18" charset="0"/>
              </a:defRPr>
            </a:lvl5pPr>
            <a:lvl6pPr marL="457200" algn="ctr" rtl="0" eaLnBrk="0" fontAlgn="base" hangingPunct="0">
              <a:spcBef>
                <a:spcPct val="0"/>
              </a:spcBef>
              <a:spcAft>
                <a:spcPct val="0"/>
              </a:spcAft>
              <a:defRPr sz="4000">
                <a:solidFill>
                  <a:schemeClr val="tx2"/>
                </a:solidFill>
                <a:latin typeface="Times New Roman" panose="02020603050405020304" pitchFamily="18" charset="0"/>
              </a:defRPr>
            </a:lvl6pPr>
            <a:lvl7pPr marL="914400" algn="ctr" rtl="0" eaLnBrk="0" fontAlgn="base" hangingPunct="0">
              <a:spcBef>
                <a:spcPct val="0"/>
              </a:spcBef>
              <a:spcAft>
                <a:spcPct val="0"/>
              </a:spcAft>
              <a:defRPr sz="40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0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000">
                <a:solidFill>
                  <a:schemeClr val="tx2"/>
                </a:solidFill>
                <a:latin typeface="Times New Roman" panose="02020603050405020304" pitchFamily="18" charset="0"/>
              </a:defRPr>
            </a:lvl9pPr>
          </a:lstStyle>
          <a:p>
            <a:pPr algn="l"/>
            <a:r>
              <a:rPr lang="en-US" sz="3200" u="sng"/>
              <a:t>Transformers </a:t>
            </a:r>
            <a:endParaRPr lang="en-US" sz="3200" u="sng" dirty="0"/>
          </a:p>
        </p:txBody>
      </p:sp>
    </p:spTree>
    <p:extLst>
      <p:ext uri="{BB962C8B-B14F-4D97-AF65-F5344CB8AC3E}">
        <p14:creationId xmlns:p14="http://schemas.microsoft.com/office/powerpoint/2010/main" val="18337061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4343400"/>
          </a:xfrm>
          <a:prstGeom prst="rect">
            <a:avLst/>
          </a:prstGeom>
        </p:spPr>
      </p:pic>
    </p:spTree>
    <p:extLst>
      <p:ext uri="{BB962C8B-B14F-4D97-AF65-F5344CB8AC3E}">
        <p14:creationId xmlns:p14="http://schemas.microsoft.com/office/powerpoint/2010/main" val="121229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3">
            <a:extLst>
              <a:ext uri="{FF2B5EF4-FFF2-40B4-BE49-F238E27FC236}">
                <a16:creationId xmlns:a16="http://schemas.microsoft.com/office/drawing/2014/main" id="{A4AC99CA-5C76-9348-972F-F6EF499C6A34}"/>
              </a:ext>
            </a:extLst>
          </p:cNvPr>
          <p:cNvSpPr txBox="1">
            <a:spLocks noChangeArrowheads="1"/>
          </p:cNvSpPr>
          <p:nvPr/>
        </p:nvSpPr>
        <p:spPr bwMode="auto">
          <a:xfrm>
            <a:off x="8597900" y="6686550"/>
            <a:ext cx="184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p>
        </p:txBody>
      </p:sp>
      <p:sp>
        <p:nvSpPr>
          <p:cNvPr id="17411" name="TextBox 7">
            <a:extLst>
              <a:ext uri="{FF2B5EF4-FFF2-40B4-BE49-F238E27FC236}">
                <a16:creationId xmlns:a16="http://schemas.microsoft.com/office/drawing/2014/main" id="{EC9AA769-5007-B449-A377-5601B5373D0A}"/>
              </a:ext>
            </a:extLst>
          </p:cNvPr>
          <p:cNvSpPr txBox="1">
            <a:spLocks noChangeArrowheads="1"/>
          </p:cNvSpPr>
          <p:nvPr/>
        </p:nvSpPr>
        <p:spPr bwMode="auto">
          <a:xfrm>
            <a:off x="8077200" y="6486525"/>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2000" dirty="0"/>
              <a:t>DAIS</a:t>
            </a:r>
          </a:p>
        </p:txBody>
      </p:sp>
      <p:sp>
        <p:nvSpPr>
          <p:cNvPr id="6" name="Title 1">
            <a:extLst>
              <a:ext uri="{FF2B5EF4-FFF2-40B4-BE49-F238E27FC236}">
                <a16:creationId xmlns:a16="http://schemas.microsoft.com/office/drawing/2014/main" id="{D3301C4F-D967-4249-8EDB-2B03F98A8E6B}"/>
              </a:ext>
            </a:extLst>
          </p:cNvPr>
          <p:cNvSpPr txBox="1">
            <a:spLocks/>
          </p:cNvSpPr>
          <p:nvPr/>
        </p:nvSpPr>
        <p:spPr>
          <a:xfrm>
            <a:off x="192776" y="1371600"/>
            <a:ext cx="8758448" cy="1248589"/>
          </a:xfrm>
          <a:prstGeom prst="rect">
            <a:avLst/>
          </a:prstGeom>
        </p:spPr>
        <p:txBody>
          <a:bodyPr>
            <a:noAutofit/>
          </a:bodyPr>
          <a:lst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imes New Roman" panose="02020603050405020304" pitchFamily="18" charset="0"/>
              </a:defRPr>
            </a:lvl2pPr>
            <a:lvl3pPr algn="ctr" rtl="0" eaLnBrk="0" fontAlgn="base" hangingPunct="0">
              <a:spcBef>
                <a:spcPct val="0"/>
              </a:spcBef>
              <a:spcAft>
                <a:spcPct val="0"/>
              </a:spcAft>
              <a:defRPr sz="4000">
                <a:solidFill>
                  <a:schemeClr val="tx2"/>
                </a:solidFill>
                <a:latin typeface="Times New Roman" panose="02020603050405020304" pitchFamily="18" charset="0"/>
              </a:defRPr>
            </a:lvl3pPr>
            <a:lvl4pPr algn="ctr" rtl="0" eaLnBrk="0" fontAlgn="base" hangingPunct="0">
              <a:spcBef>
                <a:spcPct val="0"/>
              </a:spcBef>
              <a:spcAft>
                <a:spcPct val="0"/>
              </a:spcAft>
              <a:defRPr sz="4000">
                <a:solidFill>
                  <a:schemeClr val="tx2"/>
                </a:solidFill>
                <a:latin typeface="Times New Roman" panose="02020603050405020304" pitchFamily="18" charset="0"/>
              </a:defRPr>
            </a:lvl4pPr>
            <a:lvl5pPr algn="ctr" rtl="0" eaLnBrk="0" fontAlgn="base" hangingPunct="0">
              <a:spcBef>
                <a:spcPct val="0"/>
              </a:spcBef>
              <a:spcAft>
                <a:spcPct val="0"/>
              </a:spcAft>
              <a:defRPr sz="4000">
                <a:solidFill>
                  <a:schemeClr val="tx2"/>
                </a:solidFill>
                <a:latin typeface="Times New Roman" panose="02020603050405020304" pitchFamily="18" charset="0"/>
              </a:defRPr>
            </a:lvl5pPr>
            <a:lvl6pPr marL="457200" algn="ctr" rtl="0" eaLnBrk="0" fontAlgn="base" hangingPunct="0">
              <a:spcBef>
                <a:spcPct val="0"/>
              </a:spcBef>
              <a:spcAft>
                <a:spcPct val="0"/>
              </a:spcAft>
              <a:defRPr sz="4000">
                <a:solidFill>
                  <a:schemeClr val="tx2"/>
                </a:solidFill>
                <a:latin typeface="Times New Roman" panose="02020603050405020304" pitchFamily="18" charset="0"/>
              </a:defRPr>
            </a:lvl6pPr>
            <a:lvl7pPr marL="914400" algn="ctr" rtl="0" eaLnBrk="0" fontAlgn="base" hangingPunct="0">
              <a:spcBef>
                <a:spcPct val="0"/>
              </a:spcBef>
              <a:spcAft>
                <a:spcPct val="0"/>
              </a:spcAft>
              <a:defRPr sz="40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0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000">
                <a:solidFill>
                  <a:schemeClr val="tx2"/>
                </a:solidFill>
                <a:latin typeface="Times New Roman" panose="02020603050405020304" pitchFamily="18" charset="0"/>
              </a:defRPr>
            </a:lvl9pPr>
          </a:lstStyle>
          <a:p>
            <a:r>
              <a:rPr lang="en-US" dirty="0">
                <a:latin typeface="Times New Roman" panose="02020603050405020304" pitchFamily="18" charset="0"/>
                <a:cs typeface="Times New Roman" panose="02020603050405020304" pitchFamily="18" charset="0"/>
              </a:rPr>
              <a:t>BERT – Bidirectional Encoder Representation from Transformers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sz="3200" spc="25" dirty="0">
                <a:solidFill>
                  <a:schemeClr val="tx1"/>
                </a:solidFill>
                <a:latin typeface="Times New Roman" panose="02020603050405020304" pitchFamily="18" charset="0"/>
                <a:cs typeface="Times New Roman" panose="02020603050405020304" pitchFamily="18" charset="0"/>
              </a:rPr>
              <a:t>Pre-training of </a:t>
            </a:r>
            <a:r>
              <a:rPr lang="en-US" sz="3200" spc="40" dirty="0">
                <a:solidFill>
                  <a:schemeClr val="tx1"/>
                </a:solidFill>
                <a:latin typeface="Times New Roman" panose="02020603050405020304" pitchFamily="18" charset="0"/>
                <a:cs typeface="Times New Roman" panose="02020603050405020304" pitchFamily="18" charset="0"/>
              </a:rPr>
              <a:t>Deep </a:t>
            </a:r>
            <a:r>
              <a:rPr lang="en-US" sz="3200" spc="25" dirty="0">
                <a:solidFill>
                  <a:schemeClr val="tx1"/>
                </a:solidFill>
                <a:latin typeface="Times New Roman" panose="02020603050405020304" pitchFamily="18" charset="0"/>
                <a:cs typeface="Times New Roman" panose="02020603050405020304" pitchFamily="18" charset="0"/>
              </a:rPr>
              <a:t>Bidirectional  </a:t>
            </a:r>
            <a:r>
              <a:rPr lang="en-US" sz="3200" spc="30" dirty="0">
                <a:solidFill>
                  <a:schemeClr val="tx1"/>
                </a:solidFill>
                <a:latin typeface="Times New Roman" panose="02020603050405020304" pitchFamily="18" charset="0"/>
                <a:cs typeface="Times New Roman" panose="02020603050405020304" pitchFamily="18" charset="0"/>
              </a:rPr>
              <a:t>Transformers </a:t>
            </a:r>
            <a:r>
              <a:rPr lang="en-US" sz="3200" spc="25" dirty="0">
                <a:solidFill>
                  <a:schemeClr val="tx1"/>
                </a:solidFill>
                <a:latin typeface="Times New Roman" panose="02020603050405020304" pitchFamily="18" charset="0"/>
                <a:cs typeface="Times New Roman" panose="02020603050405020304" pitchFamily="18" charset="0"/>
              </a:rPr>
              <a:t>for </a:t>
            </a:r>
            <a:r>
              <a:rPr lang="en-US" sz="3200" spc="35" dirty="0">
                <a:solidFill>
                  <a:schemeClr val="tx1"/>
                </a:solidFill>
                <a:latin typeface="Times New Roman" panose="02020603050405020304" pitchFamily="18" charset="0"/>
                <a:cs typeface="Times New Roman" panose="02020603050405020304" pitchFamily="18" charset="0"/>
              </a:rPr>
              <a:t>Language</a:t>
            </a:r>
            <a:r>
              <a:rPr lang="en-US" sz="3200" spc="-40" dirty="0">
                <a:solidFill>
                  <a:schemeClr val="tx1"/>
                </a:solidFill>
                <a:latin typeface="Times New Roman" panose="02020603050405020304" pitchFamily="18" charset="0"/>
                <a:cs typeface="Times New Roman" panose="02020603050405020304" pitchFamily="18" charset="0"/>
              </a:rPr>
              <a:t> </a:t>
            </a:r>
            <a:r>
              <a:rPr lang="en-US" sz="3200" spc="30" dirty="0">
                <a:solidFill>
                  <a:schemeClr val="tx1"/>
                </a:solidFill>
                <a:latin typeface="Times New Roman" panose="02020603050405020304" pitchFamily="18" charset="0"/>
                <a:cs typeface="Times New Roman" panose="02020603050405020304" pitchFamily="18" charset="0"/>
              </a:rPr>
              <a:t>Understanding (Google AI, 2018)</a:t>
            </a:r>
          </a:p>
          <a:p>
            <a:r>
              <a:rPr lang="en-US" sz="2800" dirty="0">
                <a:solidFill>
                  <a:schemeClr val="accent6"/>
                </a:solidFill>
                <a:latin typeface="Times New Roman" panose="02020603050405020304" pitchFamily="18" charset="0"/>
                <a:cs typeface="Times New Roman" panose="02020603050405020304" pitchFamily="18" charset="0"/>
                <a:hlinkClick r:id="rId2">
                  <a:extLst>
                    <a:ext uri="{A12FA001-AC4F-418D-AE19-62706E023703}">
                      <ahyp:hlinkClr xmlns="" xmlns:ahyp="http://schemas.microsoft.com/office/drawing/2018/hyperlinkcolor" val="tx"/>
                    </a:ext>
                  </a:extLst>
                </a:hlinkClick>
              </a:rPr>
              <a:t>https://arxiv.org/abs/1810.04805</a:t>
            </a:r>
            <a:endParaRPr lang="en-US" sz="2800" dirty="0">
              <a:solidFill>
                <a:schemeClr val="accent6"/>
              </a:solidFill>
              <a:latin typeface="Times New Roman" panose="02020603050405020304" pitchFamily="18" charset="0"/>
              <a:cs typeface="Times New Roman" panose="02020603050405020304" pitchFamily="18" charset="0"/>
            </a:endParaRPr>
          </a:p>
          <a:p>
            <a:endParaRPr 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6371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4">
            <a:extLst>
              <a:ext uri="{FF2B5EF4-FFF2-40B4-BE49-F238E27FC236}">
                <a16:creationId xmlns:a16="http://schemas.microsoft.com/office/drawing/2014/main" id="{D5E6BC1C-886A-8843-914F-AD7BF2265258}"/>
              </a:ext>
            </a:extLst>
          </p:cNvPr>
          <p:cNvSpPr txBox="1">
            <a:spLocks noChangeArrowheads="1"/>
          </p:cNvSpPr>
          <p:nvPr/>
        </p:nvSpPr>
        <p:spPr bwMode="auto">
          <a:xfrm>
            <a:off x="8077200" y="6486525"/>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2000" dirty="0"/>
              <a:t>DAIS</a:t>
            </a:r>
          </a:p>
        </p:txBody>
      </p:sp>
      <p:sp>
        <p:nvSpPr>
          <p:cNvPr id="5" name="TextBox 4">
            <a:extLst>
              <a:ext uri="{FF2B5EF4-FFF2-40B4-BE49-F238E27FC236}">
                <a16:creationId xmlns:a16="http://schemas.microsoft.com/office/drawing/2014/main" id="{A0C2014D-784E-0A42-8728-A7199AF33202}"/>
              </a:ext>
            </a:extLst>
          </p:cNvPr>
          <p:cNvSpPr txBox="1"/>
          <p:nvPr/>
        </p:nvSpPr>
        <p:spPr>
          <a:xfrm>
            <a:off x="266700" y="2090172"/>
            <a:ext cx="861060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Those contextual LMs have a problem: They only use left context or right context</a:t>
            </a:r>
          </a:p>
          <a:p>
            <a:pPr marL="285750" indent="-285750">
              <a:buFont typeface="Arial" panose="020B0604020202020204" pitchFamily="34" charset="0"/>
              <a:buChar char="•"/>
            </a:pPr>
            <a:r>
              <a:rPr lang="en-US" sz="2800" dirty="0"/>
              <a:t>But language understanding is bidirectional</a:t>
            </a:r>
          </a:p>
          <a:p>
            <a:pPr marL="285750" indent="-285750">
              <a:buFont typeface="Arial" panose="020B0604020202020204" pitchFamily="34" charset="0"/>
              <a:buChar char="•"/>
            </a:pPr>
            <a:r>
              <a:rPr lang="en-US" sz="2800" dirty="0"/>
              <a:t>The reason for unidirectionality: Words can “see themselves” in a bidirectional encoder</a:t>
            </a:r>
          </a:p>
          <a:p>
            <a:pPr marL="285750" indent="-285750">
              <a:buFont typeface="Arial" panose="020B0604020202020204" pitchFamily="34" charset="0"/>
              <a:buChar char="•"/>
            </a:pPr>
            <a:r>
              <a:rPr lang="en-US" sz="2800" dirty="0"/>
              <a:t>BERT came to the rescue!</a:t>
            </a:r>
          </a:p>
        </p:txBody>
      </p:sp>
      <p:sp>
        <p:nvSpPr>
          <p:cNvPr id="2" name="Title 1">
            <a:extLst>
              <a:ext uri="{FF2B5EF4-FFF2-40B4-BE49-F238E27FC236}">
                <a16:creationId xmlns:a16="http://schemas.microsoft.com/office/drawing/2014/main" id="{93F4B787-9823-BE77-34E9-C721D62BF847}"/>
              </a:ext>
            </a:extLst>
          </p:cNvPr>
          <p:cNvSpPr txBox="1">
            <a:spLocks noChangeArrowheads="1"/>
          </p:cNvSpPr>
          <p:nvPr/>
        </p:nvSpPr>
        <p:spPr bwMode="auto">
          <a:xfrm>
            <a:off x="152400" y="152400"/>
            <a:ext cx="868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imes New Roman" panose="02020603050405020304" pitchFamily="18" charset="0"/>
              </a:defRPr>
            </a:lvl2pPr>
            <a:lvl3pPr algn="ctr" rtl="0" eaLnBrk="0" fontAlgn="base" hangingPunct="0">
              <a:spcBef>
                <a:spcPct val="0"/>
              </a:spcBef>
              <a:spcAft>
                <a:spcPct val="0"/>
              </a:spcAft>
              <a:defRPr sz="4000">
                <a:solidFill>
                  <a:schemeClr val="tx2"/>
                </a:solidFill>
                <a:latin typeface="Times New Roman" panose="02020603050405020304" pitchFamily="18" charset="0"/>
              </a:defRPr>
            </a:lvl3pPr>
            <a:lvl4pPr algn="ctr" rtl="0" eaLnBrk="0" fontAlgn="base" hangingPunct="0">
              <a:spcBef>
                <a:spcPct val="0"/>
              </a:spcBef>
              <a:spcAft>
                <a:spcPct val="0"/>
              </a:spcAft>
              <a:defRPr sz="4000">
                <a:solidFill>
                  <a:schemeClr val="tx2"/>
                </a:solidFill>
                <a:latin typeface="Times New Roman" panose="02020603050405020304" pitchFamily="18" charset="0"/>
              </a:defRPr>
            </a:lvl4pPr>
            <a:lvl5pPr algn="ctr" rtl="0" eaLnBrk="0" fontAlgn="base" hangingPunct="0">
              <a:spcBef>
                <a:spcPct val="0"/>
              </a:spcBef>
              <a:spcAft>
                <a:spcPct val="0"/>
              </a:spcAft>
              <a:defRPr sz="4000">
                <a:solidFill>
                  <a:schemeClr val="tx2"/>
                </a:solidFill>
                <a:latin typeface="Times New Roman" panose="02020603050405020304" pitchFamily="18" charset="0"/>
              </a:defRPr>
            </a:lvl5pPr>
            <a:lvl6pPr marL="457200" algn="ctr" rtl="0" eaLnBrk="0" fontAlgn="base" hangingPunct="0">
              <a:spcBef>
                <a:spcPct val="0"/>
              </a:spcBef>
              <a:spcAft>
                <a:spcPct val="0"/>
              </a:spcAft>
              <a:defRPr sz="4000">
                <a:solidFill>
                  <a:schemeClr val="tx2"/>
                </a:solidFill>
                <a:latin typeface="Times New Roman" panose="02020603050405020304" pitchFamily="18" charset="0"/>
              </a:defRPr>
            </a:lvl6pPr>
            <a:lvl7pPr marL="914400" algn="ctr" rtl="0" eaLnBrk="0" fontAlgn="base" hangingPunct="0">
              <a:spcBef>
                <a:spcPct val="0"/>
              </a:spcBef>
              <a:spcAft>
                <a:spcPct val="0"/>
              </a:spcAft>
              <a:defRPr sz="40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0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000">
                <a:solidFill>
                  <a:schemeClr val="tx2"/>
                </a:solidFill>
                <a:latin typeface="Times New Roman" panose="02020603050405020304" pitchFamily="18" charset="0"/>
              </a:defRPr>
            </a:lvl9pPr>
          </a:lstStyle>
          <a:p>
            <a:pPr algn="l"/>
            <a:r>
              <a:rPr lang="en-US" altLang="en-US" u="sng"/>
              <a:t>BERT - Why?</a:t>
            </a:r>
            <a:endParaRPr lang="en-US" altLang="en-US" u="sng" dirty="0"/>
          </a:p>
        </p:txBody>
      </p:sp>
    </p:spTree>
    <p:extLst>
      <p:ext uri="{BB962C8B-B14F-4D97-AF65-F5344CB8AC3E}">
        <p14:creationId xmlns:p14="http://schemas.microsoft.com/office/powerpoint/2010/main" val="16889071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B4532050-B5B3-DA45-9FF9-D20D831EDB3B}"/>
              </a:ext>
            </a:extLst>
          </p:cNvPr>
          <p:cNvSpPr>
            <a:spLocks noGrp="1" noChangeArrowheads="1"/>
          </p:cNvSpPr>
          <p:nvPr>
            <p:ph type="title" idx="4294967295"/>
          </p:nvPr>
        </p:nvSpPr>
        <p:spPr>
          <a:xfrm>
            <a:off x="152400" y="152400"/>
            <a:ext cx="8686800" cy="609600"/>
          </a:xfrm>
        </p:spPr>
        <p:txBody>
          <a:bodyPr/>
          <a:lstStyle/>
          <a:p>
            <a:pPr algn="l"/>
            <a:r>
              <a:rPr lang="en-US" altLang="en-US" u="sng" dirty="0"/>
              <a:t>BERT - How it works</a:t>
            </a:r>
          </a:p>
        </p:txBody>
      </p:sp>
      <p:sp>
        <p:nvSpPr>
          <p:cNvPr id="18435" name="TextBox 4">
            <a:extLst>
              <a:ext uri="{FF2B5EF4-FFF2-40B4-BE49-F238E27FC236}">
                <a16:creationId xmlns:a16="http://schemas.microsoft.com/office/drawing/2014/main" id="{D5E6BC1C-886A-8843-914F-AD7BF2265258}"/>
              </a:ext>
            </a:extLst>
          </p:cNvPr>
          <p:cNvSpPr txBox="1">
            <a:spLocks noChangeArrowheads="1"/>
          </p:cNvSpPr>
          <p:nvPr/>
        </p:nvSpPr>
        <p:spPr bwMode="auto">
          <a:xfrm>
            <a:off x="8077200" y="6486525"/>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2000" dirty="0"/>
              <a:t>DAIS</a:t>
            </a:r>
          </a:p>
        </p:txBody>
      </p:sp>
      <p:sp>
        <p:nvSpPr>
          <p:cNvPr id="5" name="TextBox 4">
            <a:extLst>
              <a:ext uri="{FF2B5EF4-FFF2-40B4-BE49-F238E27FC236}">
                <a16:creationId xmlns:a16="http://schemas.microsoft.com/office/drawing/2014/main" id="{A0C2014D-784E-0A42-8728-A7199AF33202}"/>
              </a:ext>
            </a:extLst>
          </p:cNvPr>
          <p:cNvSpPr txBox="1"/>
          <p:nvPr/>
        </p:nvSpPr>
        <p:spPr>
          <a:xfrm>
            <a:off x="266700" y="2090172"/>
            <a:ext cx="861060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BERT generates a language model by training in both directions which gives words more context</a:t>
            </a:r>
          </a:p>
          <a:p>
            <a:pPr marL="285750" indent="-285750">
              <a:buFont typeface="Arial" panose="020B0604020202020204" pitchFamily="34" charset="0"/>
              <a:buChar char="•"/>
            </a:pPr>
            <a:r>
              <a:rPr lang="en-US" sz="2800" dirty="0"/>
              <a:t>BERT provided a way to more accurately pre-train models with less data</a:t>
            </a:r>
          </a:p>
          <a:p>
            <a:pPr marL="285750" indent="-285750">
              <a:buFont typeface="Arial" panose="020B0604020202020204" pitchFamily="34" charset="0"/>
              <a:buChar char="•"/>
            </a:pPr>
            <a:r>
              <a:rPr lang="en-US" sz="2800" dirty="0"/>
              <a:t>It involved a pre-training and fine-tuning stages</a:t>
            </a:r>
          </a:p>
          <a:p>
            <a:pPr marL="285750" indent="-285750">
              <a:buFont typeface="Arial" panose="020B0604020202020204" pitchFamily="34" charset="0"/>
              <a:buChar char="•"/>
            </a:pPr>
            <a:r>
              <a:rPr lang="en-US" sz="2800" dirty="0"/>
              <a:t>It is based on the Transformer architecture (encoders)</a:t>
            </a:r>
          </a:p>
        </p:txBody>
      </p:sp>
    </p:spTree>
    <p:extLst>
      <p:ext uri="{BB962C8B-B14F-4D97-AF65-F5344CB8AC3E}">
        <p14:creationId xmlns:p14="http://schemas.microsoft.com/office/powerpoint/2010/main" val="40803290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4">
            <a:extLst>
              <a:ext uri="{FF2B5EF4-FFF2-40B4-BE49-F238E27FC236}">
                <a16:creationId xmlns:a16="http://schemas.microsoft.com/office/drawing/2014/main" id="{D5E6BC1C-886A-8843-914F-AD7BF2265258}"/>
              </a:ext>
            </a:extLst>
          </p:cNvPr>
          <p:cNvSpPr txBox="1">
            <a:spLocks noChangeArrowheads="1"/>
          </p:cNvSpPr>
          <p:nvPr/>
        </p:nvSpPr>
        <p:spPr bwMode="auto">
          <a:xfrm>
            <a:off x="8077200" y="6486525"/>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2000" dirty="0"/>
              <a:t>DAIS</a:t>
            </a:r>
          </a:p>
        </p:txBody>
      </p:sp>
      <p:pic>
        <p:nvPicPr>
          <p:cNvPr id="9" name="Picture 8" descr="Diagram&#10;&#10;Description automatically generated">
            <a:extLst>
              <a:ext uri="{FF2B5EF4-FFF2-40B4-BE49-F238E27FC236}">
                <a16:creationId xmlns:a16="http://schemas.microsoft.com/office/drawing/2014/main" id="{7B01EB2E-8914-6845-825E-835A6D021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78" y="990600"/>
            <a:ext cx="8926444" cy="4800600"/>
          </a:xfrm>
          <a:prstGeom prst="rect">
            <a:avLst/>
          </a:prstGeom>
        </p:spPr>
      </p:pic>
      <p:sp>
        <p:nvSpPr>
          <p:cNvPr id="2" name="TextBox 1">
            <a:extLst>
              <a:ext uri="{FF2B5EF4-FFF2-40B4-BE49-F238E27FC236}">
                <a16:creationId xmlns:a16="http://schemas.microsoft.com/office/drawing/2014/main" id="{0DFC1EB0-9D0C-0147-9021-C1C54CB4E033}"/>
              </a:ext>
            </a:extLst>
          </p:cNvPr>
          <p:cNvSpPr txBox="1"/>
          <p:nvPr/>
        </p:nvSpPr>
        <p:spPr>
          <a:xfrm>
            <a:off x="1219200" y="5864498"/>
            <a:ext cx="6705600" cy="461665"/>
          </a:xfrm>
          <a:prstGeom prst="rect">
            <a:avLst/>
          </a:prstGeom>
          <a:noFill/>
        </p:spPr>
        <p:txBody>
          <a:bodyPr wrap="square" rtlCol="0">
            <a:spAutoFit/>
          </a:bodyPr>
          <a:lstStyle/>
          <a:p>
            <a:pPr algn="ctr"/>
            <a:r>
              <a:rPr lang="en-US" b="1" dirty="0"/>
              <a:t>BERT Language Model Structure</a:t>
            </a:r>
            <a:r>
              <a:rPr lang="en-US" dirty="0"/>
              <a:t> </a:t>
            </a:r>
          </a:p>
        </p:txBody>
      </p:sp>
      <p:sp>
        <p:nvSpPr>
          <p:cNvPr id="3" name="Title 1">
            <a:extLst>
              <a:ext uri="{FF2B5EF4-FFF2-40B4-BE49-F238E27FC236}">
                <a16:creationId xmlns:a16="http://schemas.microsoft.com/office/drawing/2014/main" id="{C57CF500-F882-DC45-DB0B-3024BD036274}"/>
              </a:ext>
            </a:extLst>
          </p:cNvPr>
          <p:cNvSpPr txBox="1">
            <a:spLocks noChangeArrowheads="1"/>
          </p:cNvSpPr>
          <p:nvPr/>
        </p:nvSpPr>
        <p:spPr bwMode="auto">
          <a:xfrm>
            <a:off x="152400" y="152400"/>
            <a:ext cx="868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imes New Roman" panose="02020603050405020304" pitchFamily="18" charset="0"/>
              </a:defRPr>
            </a:lvl2pPr>
            <a:lvl3pPr algn="ctr" rtl="0" eaLnBrk="0" fontAlgn="base" hangingPunct="0">
              <a:spcBef>
                <a:spcPct val="0"/>
              </a:spcBef>
              <a:spcAft>
                <a:spcPct val="0"/>
              </a:spcAft>
              <a:defRPr sz="4000">
                <a:solidFill>
                  <a:schemeClr val="tx2"/>
                </a:solidFill>
                <a:latin typeface="Times New Roman" panose="02020603050405020304" pitchFamily="18" charset="0"/>
              </a:defRPr>
            </a:lvl3pPr>
            <a:lvl4pPr algn="ctr" rtl="0" eaLnBrk="0" fontAlgn="base" hangingPunct="0">
              <a:spcBef>
                <a:spcPct val="0"/>
              </a:spcBef>
              <a:spcAft>
                <a:spcPct val="0"/>
              </a:spcAft>
              <a:defRPr sz="4000">
                <a:solidFill>
                  <a:schemeClr val="tx2"/>
                </a:solidFill>
                <a:latin typeface="Times New Roman" panose="02020603050405020304" pitchFamily="18" charset="0"/>
              </a:defRPr>
            </a:lvl4pPr>
            <a:lvl5pPr algn="ctr" rtl="0" eaLnBrk="0" fontAlgn="base" hangingPunct="0">
              <a:spcBef>
                <a:spcPct val="0"/>
              </a:spcBef>
              <a:spcAft>
                <a:spcPct val="0"/>
              </a:spcAft>
              <a:defRPr sz="4000">
                <a:solidFill>
                  <a:schemeClr val="tx2"/>
                </a:solidFill>
                <a:latin typeface="Times New Roman" panose="02020603050405020304" pitchFamily="18" charset="0"/>
              </a:defRPr>
            </a:lvl5pPr>
            <a:lvl6pPr marL="457200" algn="ctr" rtl="0" eaLnBrk="0" fontAlgn="base" hangingPunct="0">
              <a:spcBef>
                <a:spcPct val="0"/>
              </a:spcBef>
              <a:spcAft>
                <a:spcPct val="0"/>
              </a:spcAft>
              <a:defRPr sz="4000">
                <a:solidFill>
                  <a:schemeClr val="tx2"/>
                </a:solidFill>
                <a:latin typeface="Times New Roman" panose="02020603050405020304" pitchFamily="18" charset="0"/>
              </a:defRPr>
            </a:lvl6pPr>
            <a:lvl7pPr marL="914400" algn="ctr" rtl="0" eaLnBrk="0" fontAlgn="base" hangingPunct="0">
              <a:spcBef>
                <a:spcPct val="0"/>
              </a:spcBef>
              <a:spcAft>
                <a:spcPct val="0"/>
              </a:spcAft>
              <a:defRPr sz="40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0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000">
                <a:solidFill>
                  <a:schemeClr val="tx2"/>
                </a:solidFill>
                <a:latin typeface="Times New Roman" panose="02020603050405020304" pitchFamily="18" charset="0"/>
              </a:defRPr>
            </a:lvl9pPr>
          </a:lstStyle>
          <a:p>
            <a:pPr algn="l"/>
            <a:r>
              <a:rPr lang="en-US" altLang="en-US" u="sng"/>
              <a:t>BERT - How it works</a:t>
            </a:r>
            <a:endParaRPr lang="en-US" altLang="en-US" u="sng" dirty="0"/>
          </a:p>
        </p:txBody>
      </p:sp>
    </p:spTree>
    <p:extLst>
      <p:ext uri="{BB962C8B-B14F-4D97-AF65-F5344CB8AC3E}">
        <p14:creationId xmlns:p14="http://schemas.microsoft.com/office/powerpoint/2010/main" val="2923336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4">
            <a:extLst>
              <a:ext uri="{FF2B5EF4-FFF2-40B4-BE49-F238E27FC236}">
                <a16:creationId xmlns:a16="http://schemas.microsoft.com/office/drawing/2014/main" id="{D5E6BC1C-886A-8843-914F-AD7BF2265258}"/>
              </a:ext>
            </a:extLst>
          </p:cNvPr>
          <p:cNvSpPr txBox="1">
            <a:spLocks noChangeArrowheads="1"/>
          </p:cNvSpPr>
          <p:nvPr/>
        </p:nvSpPr>
        <p:spPr bwMode="auto">
          <a:xfrm>
            <a:off x="8077200" y="6486525"/>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2000" dirty="0"/>
              <a:t>DAIS</a:t>
            </a:r>
          </a:p>
        </p:txBody>
      </p:sp>
      <p:pic>
        <p:nvPicPr>
          <p:cNvPr id="6" name="Picture 5" descr="Diagram&#10;&#10;Description automatically generated">
            <a:extLst>
              <a:ext uri="{FF2B5EF4-FFF2-40B4-BE49-F238E27FC236}">
                <a16:creationId xmlns:a16="http://schemas.microsoft.com/office/drawing/2014/main" id="{6FF7B7EF-8F44-574D-A137-8B41EB7ECAEA}"/>
              </a:ext>
            </a:extLst>
          </p:cNvPr>
          <p:cNvPicPr>
            <a:picLocks noChangeAspect="1"/>
          </p:cNvPicPr>
          <p:nvPr/>
        </p:nvPicPr>
        <p:blipFill>
          <a:blip r:embed="rId2"/>
          <a:stretch>
            <a:fillRect/>
          </a:stretch>
        </p:blipFill>
        <p:spPr>
          <a:xfrm>
            <a:off x="800100" y="838200"/>
            <a:ext cx="7543800" cy="5181599"/>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2" name="Title 1">
            <a:extLst>
              <a:ext uri="{FF2B5EF4-FFF2-40B4-BE49-F238E27FC236}">
                <a16:creationId xmlns:a16="http://schemas.microsoft.com/office/drawing/2014/main" id="{CD30411E-FD7A-F055-6A99-D14EDB4BD101}"/>
              </a:ext>
            </a:extLst>
          </p:cNvPr>
          <p:cNvSpPr txBox="1">
            <a:spLocks noChangeArrowheads="1"/>
          </p:cNvSpPr>
          <p:nvPr/>
        </p:nvSpPr>
        <p:spPr bwMode="auto">
          <a:xfrm>
            <a:off x="126670" y="13855"/>
            <a:ext cx="868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imes New Roman" panose="02020603050405020304" pitchFamily="18" charset="0"/>
              </a:defRPr>
            </a:lvl2pPr>
            <a:lvl3pPr algn="ctr" rtl="0" eaLnBrk="0" fontAlgn="base" hangingPunct="0">
              <a:spcBef>
                <a:spcPct val="0"/>
              </a:spcBef>
              <a:spcAft>
                <a:spcPct val="0"/>
              </a:spcAft>
              <a:defRPr sz="4000">
                <a:solidFill>
                  <a:schemeClr val="tx2"/>
                </a:solidFill>
                <a:latin typeface="Times New Roman" panose="02020603050405020304" pitchFamily="18" charset="0"/>
              </a:defRPr>
            </a:lvl3pPr>
            <a:lvl4pPr algn="ctr" rtl="0" eaLnBrk="0" fontAlgn="base" hangingPunct="0">
              <a:spcBef>
                <a:spcPct val="0"/>
              </a:spcBef>
              <a:spcAft>
                <a:spcPct val="0"/>
              </a:spcAft>
              <a:defRPr sz="4000">
                <a:solidFill>
                  <a:schemeClr val="tx2"/>
                </a:solidFill>
                <a:latin typeface="Times New Roman" panose="02020603050405020304" pitchFamily="18" charset="0"/>
              </a:defRPr>
            </a:lvl4pPr>
            <a:lvl5pPr algn="ctr" rtl="0" eaLnBrk="0" fontAlgn="base" hangingPunct="0">
              <a:spcBef>
                <a:spcPct val="0"/>
              </a:spcBef>
              <a:spcAft>
                <a:spcPct val="0"/>
              </a:spcAft>
              <a:defRPr sz="4000">
                <a:solidFill>
                  <a:schemeClr val="tx2"/>
                </a:solidFill>
                <a:latin typeface="Times New Roman" panose="02020603050405020304" pitchFamily="18" charset="0"/>
              </a:defRPr>
            </a:lvl5pPr>
            <a:lvl6pPr marL="457200" algn="ctr" rtl="0" eaLnBrk="0" fontAlgn="base" hangingPunct="0">
              <a:spcBef>
                <a:spcPct val="0"/>
              </a:spcBef>
              <a:spcAft>
                <a:spcPct val="0"/>
              </a:spcAft>
              <a:defRPr sz="4000">
                <a:solidFill>
                  <a:schemeClr val="tx2"/>
                </a:solidFill>
                <a:latin typeface="Times New Roman" panose="02020603050405020304" pitchFamily="18" charset="0"/>
              </a:defRPr>
            </a:lvl6pPr>
            <a:lvl7pPr marL="914400" algn="ctr" rtl="0" eaLnBrk="0" fontAlgn="base" hangingPunct="0">
              <a:spcBef>
                <a:spcPct val="0"/>
              </a:spcBef>
              <a:spcAft>
                <a:spcPct val="0"/>
              </a:spcAft>
              <a:defRPr sz="40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0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000">
                <a:solidFill>
                  <a:schemeClr val="tx2"/>
                </a:solidFill>
                <a:latin typeface="Times New Roman" panose="02020603050405020304" pitchFamily="18" charset="0"/>
              </a:defRPr>
            </a:lvl9pPr>
          </a:lstStyle>
          <a:p>
            <a:pPr algn="l"/>
            <a:r>
              <a:rPr lang="en-US" altLang="en-US" u="sng"/>
              <a:t>BERT - When and how can we use it</a:t>
            </a:r>
            <a:endParaRPr lang="en-US" altLang="en-US" u="sng" dirty="0"/>
          </a:p>
        </p:txBody>
      </p:sp>
    </p:spTree>
    <p:extLst>
      <p:ext uri="{BB962C8B-B14F-4D97-AF65-F5344CB8AC3E}">
        <p14:creationId xmlns:p14="http://schemas.microsoft.com/office/powerpoint/2010/main" val="34381927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4">
            <a:extLst>
              <a:ext uri="{FF2B5EF4-FFF2-40B4-BE49-F238E27FC236}">
                <a16:creationId xmlns:a16="http://schemas.microsoft.com/office/drawing/2014/main" id="{D5E6BC1C-886A-8843-914F-AD7BF2265258}"/>
              </a:ext>
            </a:extLst>
          </p:cNvPr>
          <p:cNvSpPr txBox="1">
            <a:spLocks noChangeArrowheads="1"/>
          </p:cNvSpPr>
          <p:nvPr/>
        </p:nvSpPr>
        <p:spPr bwMode="auto">
          <a:xfrm>
            <a:off x="8077200" y="6486525"/>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2000" dirty="0"/>
              <a:t>DAIS</a:t>
            </a:r>
          </a:p>
        </p:txBody>
      </p:sp>
      <p:sp>
        <p:nvSpPr>
          <p:cNvPr id="5" name="object 5">
            <a:extLst>
              <a:ext uri="{FF2B5EF4-FFF2-40B4-BE49-F238E27FC236}">
                <a16:creationId xmlns:a16="http://schemas.microsoft.com/office/drawing/2014/main" id="{2BC1F248-0F51-8044-AA8E-F530E1ACFCDD}"/>
              </a:ext>
            </a:extLst>
          </p:cNvPr>
          <p:cNvSpPr/>
          <p:nvPr/>
        </p:nvSpPr>
        <p:spPr>
          <a:xfrm>
            <a:off x="304800" y="931550"/>
            <a:ext cx="8534399" cy="3335650"/>
          </a:xfrm>
          <a:prstGeom prst="rect">
            <a:avLst/>
          </a:prstGeom>
          <a:blipFill>
            <a:blip r:embed="rId2" cstate="print"/>
            <a:stretch>
              <a:fillRect/>
            </a:stretch>
          </a:blipFill>
        </p:spPr>
        <p:txBody>
          <a:bodyPr wrap="square" lIns="0" tIns="0" rIns="0" bIns="0" rtlCol="0"/>
          <a:lstStyle/>
          <a:p>
            <a:endParaRPr/>
          </a:p>
        </p:txBody>
      </p:sp>
      <p:sp>
        <p:nvSpPr>
          <p:cNvPr id="7" name="object 4">
            <a:extLst>
              <a:ext uri="{FF2B5EF4-FFF2-40B4-BE49-F238E27FC236}">
                <a16:creationId xmlns:a16="http://schemas.microsoft.com/office/drawing/2014/main" id="{A4431071-969B-9247-B1EF-C142EE45C704}"/>
              </a:ext>
            </a:extLst>
          </p:cNvPr>
          <p:cNvSpPr txBox="1"/>
          <p:nvPr/>
        </p:nvSpPr>
        <p:spPr>
          <a:xfrm>
            <a:off x="304800" y="4556781"/>
            <a:ext cx="8534399" cy="1367041"/>
          </a:xfrm>
          <a:prstGeom prst="rect">
            <a:avLst/>
          </a:prstGeom>
        </p:spPr>
        <p:txBody>
          <a:bodyPr vert="horz" wrap="square" lIns="0" tIns="73660" rIns="0" bIns="0" rtlCol="0">
            <a:spAutoFit/>
          </a:bodyPr>
          <a:lstStyle/>
          <a:p>
            <a:pPr marL="469900" indent="-457200">
              <a:lnSpc>
                <a:spcPct val="100000"/>
              </a:lnSpc>
              <a:spcBef>
                <a:spcPts val="580"/>
              </a:spcBef>
              <a:buFont typeface="Arial" panose="020B0604020202020204" pitchFamily="34" charset="0"/>
              <a:buChar char="•"/>
              <a:tabLst>
                <a:tab pos="440055" algn="l"/>
                <a:tab pos="440690" algn="l"/>
              </a:tabLst>
            </a:pPr>
            <a:r>
              <a:rPr lang="en-US" sz="2800" spc="25" dirty="0">
                <a:cs typeface="Times New Roman" panose="02020603050405020304" pitchFamily="18" charset="0"/>
              </a:rPr>
              <a:t>Each token is represented by summing the corresponding token, segment and position embeddings</a:t>
            </a:r>
            <a:endParaRPr sz="2800" dirty="0">
              <a:cs typeface="Times New Roman" panose="02020603050405020304" pitchFamily="18" charset="0"/>
            </a:endParaRPr>
          </a:p>
        </p:txBody>
      </p:sp>
      <p:sp>
        <p:nvSpPr>
          <p:cNvPr id="2" name="Title 1">
            <a:extLst>
              <a:ext uri="{FF2B5EF4-FFF2-40B4-BE49-F238E27FC236}">
                <a16:creationId xmlns:a16="http://schemas.microsoft.com/office/drawing/2014/main" id="{09E44175-71A1-4C0B-2C60-6CCC742BEEFC}"/>
              </a:ext>
            </a:extLst>
          </p:cNvPr>
          <p:cNvSpPr txBox="1">
            <a:spLocks noChangeArrowheads="1"/>
          </p:cNvSpPr>
          <p:nvPr/>
        </p:nvSpPr>
        <p:spPr bwMode="auto">
          <a:xfrm>
            <a:off x="152400" y="152400"/>
            <a:ext cx="868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imes New Roman" panose="02020603050405020304" pitchFamily="18" charset="0"/>
              </a:defRPr>
            </a:lvl2pPr>
            <a:lvl3pPr algn="ctr" rtl="0" eaLnBrk="0" fontAlgn="base" hangingPunct="0">
              <a:spcBef>
                <a:spcPct val="0"/>
              </a:spcBef>
              <a:spcAft>
                <a:spcPct val="0"/>
              </a:spcAft>
              <a:defRPr sz="4000">
                <a:solidFill>
                  <a:schemeClr val="tx2"/>
                </a:solidFill>
                <a:latin typeface="Times New Roman" panose="02020603050405020304" pitchFamily="18" charset="0"/>
              </a:defRPr>
            </a:lvl3pPr>
            <a:lvl4pPr algn="ctr" rtl="0" eaLnBrk="0" fontAlgn="base" hangingPunct="0">
              <a:spcBef>
                <a:spcPct val="0"/>
              </a:spcBef>
              <a:spcAft>
                <a:spcPct val="0"/>
              </a:spcAft>
              <a:defRPr sz="4000">
                <a:solidFill>
                  <a:schemeClr val="tx2"/>
                </a:solidFill>
                <a:latin typeface="Times New Roman" panose="02020603050405020304" pitchFamily="18" charset="0"/>
              </a:defRPr>
            </a:lvl4pPr>
            <a:lvl5pPr algn="ctr" rtl="0" eaLnBrk="0" fontAlgn="base" hangingPunct="0">
              <a:spcBef>
                <a:spcPct val="0"/>
              </a:spcBef>
              <a:spcAft>
                <a:spcPct val="0"/>
              </a:spcAft>
              <a:defRPr sz="4000">
                <a:solidFill>
                  <a:schemeClr val="tx2"/>
                </a:solidFill>
                <a:latin typeface="Times New Roman" panose="02020603050405020304" pitchFamily="18" charset="0"/>
              </a:defRPr>
            </a:lvl5pPr>
            <a:lvl6pPr marL="457200" algn="ctr" rtl="0" eaLnBrk="0" fontAlgn="base" hangingPunct="0">
              <a:spcBef>
                <a:spcPct val="0"/>
              </a:spcBef>
              <a:spcAft>
                <a:spcPct val="0"/>
              </a:spcAft>
              <a:defRPr sz="4000">
                <a:solidFill>
                  <a:schemeClr val="tx2"/>
                </a:solidFill>
                <a:latin typeface="Times New Roman" panose="02020603050405020304" pitchFamily="18" charset="0"/>
              </a:defRPr>
            </a:lvl6pPr>
            <a:lvl7pPr marL="914400" algn="ctr" rtl="0" eaLnBrk="0" fontAlgn="base" hangingPunct="0">
              <a:spcBef>
                <a:spcPct val="0"/>
              </a:spcBef>
              <a:spcAft>
                <a:spcPct val="0"/>
              </a:spcAft>
              <a:defRPr sz="40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0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000">
                <a:solidFill>
                  <a:schemeClr val="tx2"/>
                </a:solidFill>
                <a:latin typeface="Times New Roman" panose="02020603050405020304" pitchFamily="18" charset="0"/>
              </a:defRPr>
            </a:lvl9pPr>
          </a:lstStyle>
          <a:p>
            <a:pPr algn="l"/>
            <a:r>
              <a:rPr lang="en-US" altLang="en-US" u="sng"/>
              <a:t>BERT - How it works</a:t>
            </a:r>
            <a:endParaRPr lang="en-US" altLang="en-US" u="sng" dirty="0"/>
          </a:p>
        </p:txBody>
      </p:sp>
    </p:spTree>
    <p:extLst>
      <p:ext uri="{BB962C8B-B14F-4D97-AF65-F5344CB8AC3E}">
        <p14:creationId xmlns:p14="http://schemas.microsoft.com/office/powerpoint/2010/main" val="2338125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5166468"/>
          </a:xfrm>
          <a:prstGeom prst="rect">
            <a:avLst/>
          </a:prstGeom>
        </p:spPr>
      </p:pic>
    </p:spTree>
    <p:extLst>
      <p:ext uri="{BB962C8B-B14F-4D97-AF65-F5344CB8AC3E}">
        <p14:creationId xmlns:p14="http://schemas.microsoft.com/office/powerpoint/2010/main" val="38749095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4">
            <a:extLst>
              <a:ext uri="{FF2B5EF4-FFF2-40B4-BE49-F238E27FC236}">
                <a16:creationId xmlns:a16="http://schemas.microsoft.com/office/drawing/2014/main" id="{D5E6BC1C-886A-8843-914F-AD7BF2265258}"/>
              </a:ext>
            </a:extLst>
          </p:cNvPr>
          <p:cNvSpPr txBox="1">
            <a:spLocks noChangeArrowheads="1"/>
          </p:cNvSpPr>
          <p:nvPr/>
        </p:nvSpPr>
        <p:spPr bwMode="auto">
          <a:xfrm>
            <a:off x="8077200" y="6486525"/>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2000" dirty="0"/>
              <a:t>DAIS</a:t>
            </a:r>
          </a:p>
        </p:txBody>
      </p:sp>
      <p:sp>
        <p:nvSpPr>
          <p:cNvPr id="6" name="TextBox 5">
            <a:extLst>
              <a:ext uri="{FF2B5EF4-FFF2-40B4-BE49-F238E27FC236}">
                <a16:creationId xmlns:a16="http://schemas.microsoft.com/office/drawing/2014/main" id="{6B705018-7A37-9344-A720-716D5C2CD027}"/>
              </a:ext>
            </a:extLst>
          </p:cNvPr>
          <p:cNvSpPr txBox="1"/>
          <p:nvPr/>
        </p:nvSpPr>
        <p:spPr>
          <a:xfrm>
            <a:off x="266700" y="982176"/>
            <a:ext cx="8610600" cy="4893647"/>
          </a:xfrm>
          <a:prstGeom prst="rect">
            <a:avLst/>
          </a:prstGeom>
          <a:noFill/>
        </p:spPr>
        <p:txBody>
          <a:bodyPr wrap="square" rtlCol="0">
            <a:spAutoFit/>
          </a:bodyPr>
          <a:lstStyle/>
          <a:p>
            <a:pPr marL="285750" indent="-285750">
              <a:buFont typeface="Arial" panose="020B0604020202020204" pitchFamily="34" charset="0"/>
              <a:buChar char="•"/>
            </a:pPr>
            <a:r>
              <a:rPr lang="en-US" sz="2800" dirty="0"/>
              <a:t>BERT works by taking inputs (sequence of </a:t>
            </a:r>
            <a:r>
              <a:rPr lang="en-US" sz="2800" dirty="0" smtClean="0"/>
              <a:t>tokens), </a:t>
            </a:r>
            <a:r>
              <a:rPr lang="en-US" sz="2800" dirty="0"/>
              <a:t>which are converted into vectors and then processed in the neural network</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3 transformative operations are first performed on the input tokens before feeding to the network</a:t>
            </a:r>
          </a:p>
          <a:p>
            <a:pPr marL="1371600" lvl="2" indent="-457200">
              <a:buFont typeface="Courier New" panose="02070309020205020404" pitchFamily="49" charset="0"/>
              <a:buChar char="o"/>
            </a:pPr>
            <a:r>
              <a:rPr lang="en-US" dirty="0"/>
              <a:t>Token embeddings: Add [CLS] and [SEP] to the input tokens</a:t>
            </a:r>
          </a:p>
          <a:p>
            <a:pPr marL="1371600" lvl="2" indent="-457200">
              <a:buFont typeface="Courier New" panose="02070309020205020404" pitchFamily="49" charset="0"/>
              <a:buChar char="o"/>
            </a:pPr>
            <a:r>
              <a:rPr lang="en-US" dirty="0"/>
              <a:t>Segment embeddings: Add sentence markers to the input tokens</a:t>
            </a:r>
          </a:p>
          <a:p>
            <a:pPr marL="1371600" lvl="2" indent="-457200">
              <a:buFont typeface="Courier New" panose="02070309020205020404" pitchFamily="49" charset="0"/>
              <a:buChar char="o"/>
            </a:pPr>
            <a:r>
              <a:rPr lang="en-US" dirty="0"/>
              <a:t>Positional embeddings: Add position indicators to the input tokens</a:t>
            </a:r>
          </a:p>
        </p:txBody>
      </p:sp>
      <p:sp>
        <p:nvSpPr>
          <p:cNvPr id="2" name="Title 1">
            <a:extLst>
              <a:ext uri="{FF2B5EF4-FFF2-40B4-BE49-F238E27FC236}">
                <a16:creationId xmlns:a16="http://schemas.microsoft.com/office/drawing/2014/main" id="{07089FC3-6D7B-1596-7687-4AC6D94ECA58}"/>
              </a:ext>
            </a:extLst>
          </p:cNvPr>
          <p:cNvSpPr txBox="1">
            <a:spLocks noChangeArrowheads="1"/>
          </p:cNvSpPr>
          <p:nvPr/>
        </p:nvSpPr>
        <p:spPr bwMode="auto">
          <a:xfrm>
            <a:off x="152400" y="152400"/>
            <a:ext cx="868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imes New Roman" panose="02020603050405020304" pitchFamily="18" charset="0"/>
              </a:defRPr>
            </a:lvl2pPr>
            <a:lvl3pPr algn="ctr" rtl="0" eaLnBrk="0" fontAlgn="base" hangingPunct="0">
              <a:spcBef>
                <a:spcPct val="0"/>
              </a:spcBef>
              <a:spcAft>
                <a:spcPct val="0"/>
              </a:spcAft>
              <a:defRPr sz="4000">
                <a:solidFill>
                  <a:schemeClr val="tx2"/>
                </a:solidFill>
                <a:latin typeface="Times New Roman" panose="02020603050405020304" pitchFamily="18" charset="0"/>
              </a:defRPr>
            </a:lvl3pPr>
            <a:lvl4pPr algn="ctr" rtl="0" eaLnBrk="0" fontAlgn="base" hangingPunct="0">
              <a:spcBef>
                <a:spcPct val="0"/>
              </a:spcBef>
              <a:spcAft>
                <a:spcPct val="0"/>
              </a:spcAft>
              <a:defRPr sz="4000">
                <a:solidFill>
                  <a:schemeClr val="tx2"/>
                </a:solidFill>
                <a:latin typeface="Times New Roman" panose="02020603050405020304" pitchFamily="18" charset="0"/>
              </a:defRPr>
            </a:lvl4pPr>
            <a:lvl5pPr algn="ctr" rtl="0" eaLnBrk="0" fontAlgn="base" hangingPunct="0">
              <a:spcBef>
                <a:spcPct val="0"/>
              </a:spcBef>
              <a:spcAft>
                <a:spcPct val="0"/>
              </a:spcAft>
              <a:defRPr sz="4000">
                <a:solidFill>
                  <a:schemeClr val="tx2"/>
                </a:solidFill>
                <a:latin typeface="Times New Roman" panose="02020603050405020304" pitchFamily="18" charset="0"/>
              </a:defRPr>
            </a:lvl5pPr>
            <a:lvl6pPr marL="457200" algn="ctr" rtl="0" eaLnBrk="0" fontAlgn="base" hangingPunct="0">
              <a:spcBef>
                <a:spcPct val="0"/>
              </a:spcBef>
              <a:spcAft>
                <a:spcPct val="0"/>
              </a:spcAft>
              <a:defRPr sz="4000">
                <a:solidFill>
                  <a:schemeClr val="tx2"/>
                </a:solidFill>
                <a:latin typeface="Times New Roman" panose="02020603050405020304" pitchFamily="18" charset="0"/>
              </a:defRPr>
            </a:lvl6pPr>
            <a:lvl7pPr marL="914400" algn="ctr" rtl="0" eaLnBrk="0" fontAlgn="base" hangingPunct="0">
              <a:spcBef>
                <a:spcPct val="0"/>
              </a:spcBef>
              <a:spcAft>
                <a:spcPct val="0"/>
              </a:spcAft>
              <a:defRPr sz="40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0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000">
                <a:solidFill>
                  <a:schemeClr val="tx2"/>
                </a:solidFill>
                <a:latin typeface="Times New Roman" panose="02020603050405020304" pitchFamily="18" charset="0"/>
              </a:defRPr>
            </a:lvl9pPr>
          </a:lstStyle>
          <a:p>
            <a:pPr algn="l"/>
            <a:r>
              <a:rPr lang="en-US" altLang="en-US" u="sng"/>
              <a:t>BERT - How it works</a:t>
            </a:r>
            <a:endParaRPr lang="en-US" altLang="en-US" u="sng" dirty="0"/>
          </a:p>
        </p:txBody>
      </p:sp>
    </p:spTree>
    <p:extLst>
      <p:ext uri="{BB962C8B-B14F-4D97-AF65-F5344CB8AC3E}">
        <p14:creationId xmlns:p14="http://schemas.microsoft.com/office/powerpoint/2010/main" val="25057869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4">
            <a:extLst>
              <a:ext uri="{FF2B5EF4-FFF2-40B4-BE49-F238E27FC236}">
                <a16:creationId xmlns:a16="http://schemas.microsoft.com/office/drawing/2014/main" id="{D5E6BC1C-886A-8843-914F-AD7BF2265258}"/>
              </a:ext>
            </a:extLst>
          </p:cNvPr>
          <p:cNvSpPr txBox="1">
            <a:spLocks noChangeArrowheads="1"/>
          </p:cNvSpPr>
          <p:nvPr/>
        </p:nvSpPr>
        <p:spPr bwMode="auto">
          <a:xfrm>
            <a:off x="8077200" y="6486525"/>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2000" dirty="0"/>
              <a:t>DAIS</a:t>
            </a:r>
          </a:p>
        </p:txBody>
      </p:sp>
      <p:sp>
        <p:nvSpPr>
          <p:cNvPr id="6" name="TextBox 5">
            <a:extLst>
              <a:ext uri="{FF2B5EF4-FFF2-40B4-BE49-F238E27FC236}">
                <a16:creationId xmlns:a16="http://schemas.microsoft.com/office/drawing/2014/main" id="{6B705018-7A37-9344-A720-716D5C2CD027}"/>
              </a:ext>
            </a:extLst>
          </p:cNvPr>
          <p:cNvSpPr txBox="1"/>
          <p:nvPr/>
        </p:nvSpPr>
        <p:spPr>
          <a:xfrm>
            <a:off x="266700" y="840035"/>
            <a:ext cx="8610600"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The pre-training of BERT makes use of two strategies: MLM and NSP</a:t>
            </a:r>
          </a:p>
          <a:p>
            <a:pPr marL="285750" indent="-285750">
              <a:buFont typeface="Arial" panose="020B0604020202020204" pitchFamily="34" charset="0"/>
              <a:buChar char="•"/>
            </a:pPr>
            <a:r>
              <a:rPr lang="en-US" sz="2800" dirty="0"/>
              <a:t>In MLM (Masked Language Model), BERT randomly masks out 15% of words in the input (replacing them with a [MASK] token)</a:t>
            </a:r>
          </a:p>
        </p:txBody>
      </p:sp>
      <p:sp>
        <p:nvSpPr>
          <p:cNvPr id="5" name="object 4">
            <a:extLst>
              <a:ext uri="{FF2B5EF4-FFF2-40B4-BE49-F238E27FC236}">
                <a16:creationId xmlns:a16="http://schemas.microsoft.com/office/drawing/2014/main" id="{666BCD34-3E9B-EA49-BEF3-2F68138099D7}"/>
              </a:ext>
            </a:extLst>
          </p:cNvPr>
          <p:cNvSpPr txBox="1"/>
          <p:nvPr/>
        </p:nvSpPr>
        <p:spPr>
          <a:xfrm>
            <a:off x="762000" y="3164839"/>
            <a:ext cx="8229600" cy="3177793"/>
          </a:xfrm>
          <a:prstGeom prst="rect">
            <a:avLst/>
          </a:prstGeom>
        </p:spPr>
        <p:txBody>
          <a:bodyPr vert="horz" wrap="square" lIns="0" tIns="73660" rIns="0" bIns="0" rtlCol="0">
            <a:spAutoFit/>
          </a:bodyPr>
          <a:lstStyle/>
          <a:p>
            <a:pPr marL="355600" indent="-342900">
              <a:lnSpc>
                <a:spcPct val="100000"/>
              </a:lnSpc>
              <a:spcBef>
                <a:spcPts val="580"/>
              </a:spcBef>
              <a:buFont typeface="Arial" panose="020B0604020202020204" pitchFamily="34" charset="0"/>
              <a:buChar char="•"/>
              <a:tabLst>
                <a:tab pos="440055" algn="l"/>
                <a:tab pos="440690" algn="l"/>
              </a:tabLst>
            </a:pPr>
            <a:r>
              <a:rPr sz="2000" spc="20" dirty="0">
                <a:cs typeface="Times New Roman" panose="02020603050405020304" pitchFamily="18" charset="0"/>
              </a:rPr>
              <a:t>Problem: </a:t>
            </a:r>
            <a:r>
              <a:rPr sz="2000" spc="25" dirty="0">
                <a:cs typeface="Times New Roman" panose="02020603050405020304" pitchFamily="18" charset="0"/>
              </a:rPr>
              <a:t>Mask </a:t>
            </a:r>
            <a:r>
              <a:rPr sz="2000" spc="20" dirty="0">
                <a:cs typeface="Times New Roman" panose="02020603050405020304" pitchFamily="18" charset="0"/>
              </a:rPr>
              <a:t>token never </a:t>
            </a:r>
            <a:r>
              <a:rPr sz="2000" spc="25" dirty="0">
                <a:cs typeface="Times New Roman" panose="02020603050405020304" pitchFamily="18" charset="0"/>
              </a:rPr>
              <a:t>seen </a:t>
            </a:r>
            <a:r>
              <a:rPr sz="2000" spc="20" dirty="0">
                <a:cs typeface="Times New Roman" panose="02020603050405020304" pitchFamily="18" charset="0"/>
              </a:rPr>
              <a:t>at</a:t>
            </a:r>
            <a:r>
              <a:rPr sz="2000" spc="-15" dirty="0">
                <a:cs typeface="Times New Roman" panose="02020603050405020304" pitchFamily="18" charset="0"/>
              </a:rPr>
              <a:t> </a:t>
            </a:r>
            <a:r>
              <a:rPr sz="2000" spc="20" dirty="0">
                <a:cs typeface="Times New Roman" panose="02020603050405020304" pitchFamily="18" charset="0"/>
              </a:rPr>
              <a:t>fine-tuning</a:t>
            </a:r>
            <a:endParaRPr sz="2000" dirty="0">
              <a:cs typeface="Times New Roman" panose="02020603050405020304" pitchFamily="18" charset="0"/>
            </a:endParaRPr>
          </a:p>
          <a:p>
            <a:pPr marL="355600" marR="5080" indent="-342900">
              <a:lnSpc>
                <a:spcPct val="115399"/>
              </a:lnSpc>
              <a:buFont typeface="Arial" panose="020B0604020202020204" pitchFamily="34" charset="0"/>
              <a:buChar char="•"/>
              <a:tabLst>
                <a:tab pos="440055" algn="l"/>
                <a:tab pos="440690" algn="l"/>
              </a:tabLst>
            </a:pPr>
            <a:r>
              <a:rPr sz="2000" spc="25" dirty="0">
                <a:cs typeface="Times New Roman" panose="02020603050405020304" pitchFamily="18" charset="0"/>
              </a:rPr>
              <a:t>Solution: </a:t>
            </a:r>
            <a:r>
              <a:rPr sz="2000" spc="35" dirty="0">
                <a:cs typeface="Times New Roman" panose="02020603050405020304" pitchFamily="18" charset="0"/>
              </a:rPr>
              <a:t>15% </a:t>
            </a:r>
            <a:r>
              <a:rPr sz="2000" spc="20" dirty="0">
                <a:cs typeface="Times New Roman" panose="02020603050405020304" pitchFamily="18" charset="0"/>
              </a:rPr>
              <a:t>of </a:t>
            </a:r>
            <a:r>
              <a:rPr sz="2000" spc="25" dirty="0">
                <a:cs typeface="Times New Roman" panose="02020603050405020304" pitchFamily="18" charset="0"/>
              </a:rPr>
              <a:t>the </a:t>
            </a:r>
            <a:r>
              <a:rPr sz="2000" spc="30" dirty="0">
                <a:cs typeface="Times New Roman" panose="02020603050405020304" pitchFamily="18" charset="0"/>
              </a:rPr>
              <a:t>words </a:t>
            </a:r>
            <a:r>
              <a:rPr sz="2000" spc="20" dirty="0">
                <a:cs typeface="Times New Roman" panose="02020603050405020304" pitchFamily="18" charset="0"/>
              </a:rPr>
              <a:t>to predict, </a:t>
            </a:r>
            <a:r>
              <a:rPr sz="2000" spc="25" dirty="0">
                <a:cs typeface="Times New Roman" panose="02020603050405020304" pitchFamily="18" charset="0"/>
              </a:rPr>
              <a:t>but do</a:t>
            </a:r>
            <a:r>
              <a:rPr lang="en-US" sz="2000" spc="25" dirty="0">
                <a:cs typeface="Times New Roman" panose="02020603050405020304" pitchFamily="18" charset="0"/>
              </a:rPr>
              <a:t> not</a:t>
            </a:r>
            <a:r>
              <a:rPr sz="2000" spc="25" dirty="0">
                <a:cs typeface="Times New Roman" panose="02020603050405020304" pitchFamily="18" charset="0"/>
              </a:rPr>
              <a:t>  </a:t>
            </a:r>
            <a:r>
              <a:rPr sz="2000" spc="35" dirty="0">
                <a:cs typeface="Times New Roman" panose="02020603050405020304" pitchFamily="18" charset="0"/>
              </a:rPr>
              <a:t>replace with </a:t>
            </a:r>
            <a:r>
              <a:rPr sz="2000" spc="-5" dirty="0">
                <a:cs typeface="Times New Roman" panose="02020603050405020304" pitchFamily="18" charset="0"/>
              </a:rPr>
              <a:t>[MASK]</a:t>
            </a:r>
            <a:r>
              <a:rPr sz="2000" spc="-910" dirty="0">
                <a:cs typeface="Times New Roman" panose="02020603050405020304" pitchFamily="18" charset="0"/>
              </a:rPr>
              <a:t> </a:t>
            </a:r>
            <a:r>
              <a:rPr lang="en-US" sz="2000" spc="-910" dirty="0">
                <a:cs typeface="Times New Roman" panose="02020603050405020304" pitchFamily="18" charset="0"/>
              </a:rPr>
              <a:t>    </a:t>
            </a:r>
            <a:r>
              <a:rPr sz="2000" spc="10" dirty="0">
                <a:cs typeface="Times New Roman" panose="02020603050405020304" pitchFamily="18" charset="0"/>
              </a:rPr>
              <a:t>100% </a:t>
            </a:r>
            <a:r>
              <a:rPr sz="2000" spc="5" dirty="0">
                <a:cs typeface="Times New Roman" panose="02020603050405020304" pitchFamily="18" charset="0"/>
              </a:rPr>
              <a:t>of the time. Instead:</a:t>
            </a:r>
            <a:endParaRPr sz="2000" dirty="0">
              <a:cs typeface="Times New Roman" panose="02020603050405020304" pitchFamily="18" charset="0"/>
            </a:endParaRPr>
          </a:p>
          <a:p>
            <a:pPr marL="355600" indent="-342900">
              <a:lnSpc>
                <a:spcPct val="100000"/>
              </a:lnSpc>
              <a:spcBef>
                <a:spcPts val="480"/>
              </a:spcBef>
              <a:buFont typeface="Arial" panose="020B0604020202020204" pitchFamily="34" charset="0"/>
              <a:buChar char="•"/>
              <a:tabLst>
                <a:tab pos="440055" algn="l"/>
                <a:tab pos="440690" algn="l"/>
              </a:tabLst>
            </a:pPr>
            <a:r>
              <a:rPr sz="2000" spc="45" dirty="0">
                <a:cs typeface="Times New Roman" panose="02020603050405020304" pitchFamily="18" charset="0"/>
              </a:rPr>
              <a:t>80% </a:t>
            </a:r>
            <a:r>
              <a:rPr sz="2000" spc="25" dirty="0">
                <a:cs typeface="Times New Roman" panose="02020603050405020304" pitchFamily="18" charset="0"/>
              </a:rPr>
              <a:t>of </a:t>
            </a:r>
            <a:r>
              <a:rPr sz="2000" spc="30" dirty="0">
                <a:cs typeface="Times New Roman" panose="02020603050405020304" pitchFamily="18" charset="0"/>
              </a:rPr>
              <a:t>the time, replace with</a:t>
            </a:r>
            <a:r>
              <a:rPr sz="2000" spc="-70" dirty="0">
                <a:cs typeface="Times New Roman" panose="02020603050405020304" pitchFamily="18" charset="0"/>
              </a:rPr>
              <a:t> </a:t>
            </a:r>
            <a:r>
              <a:rPr sz="2000" spc="-5" dirty="0">
                <a:cs typeface="Times New Roman" panose="02020603050405020304" pitchFamily="18" charset="0"/>
              </a:rPr>
              <a:t>[MASK]</a:t>
            </a:r>
            <a:endParaRPr sz="2000" dirty="0">
              <a:cs typeface="Times New Roman" panose="02020603050405020304" pitchFamily="18" charset="0"/>
            </a:endParaRPr>
          </a:p>
          <a:p>
            <a:pPr marL="440055">
              <a:lnSpc>
                <a:spcPct val="100000"/>
              </a:lnSpc>
              <a:spcBef>
                <a:spcPts val="495"/>
              </a:spcBef>
            </a:pPr>
            <a:r>
              <a:rPr sz="1800" i="1" spc="-5" dirty="0">
                <a:solidFill>
                  <a:srgbClr val="434343"/>
                </a:solidFill>
                <a:cs typeface="Times New Roman" panose="02020603050405020304" pitchFamily="18" charset="0"/>
              </a:rPr>
              <a:t>went to the store </a:t>
            </a:r>
            <a:r>
              <a:rPr sz="1800" i="1" dirty="0">
                <a:solidFill>
                  <a:srgbClr val="434343"/>
                </a:solidFill>
                <a:cs typeface="Times New Roman" panose="02020603050405020304" pitchFamily="18" charset="0"/>
              </a:rPr>
              <a:t>→ </a:t>
            </a:r>
            <a:r>
              <a:rPr sz="1800" i="1" spc="-5" dirty="0">
                <a:solidFill>
                  <a:srgbClr val="434343"/>
                </a:solidFill>
                <a:cs typeface="Times New Roman" panose="02020603050405020304" pitchFamily="18" charset="0"/>
              </a:rPr>
              <a:t>went to the</a:t>
            </a:r>
            <a:r>
              <a:rPr sz="1800" i="1" spc="-55" dirty="0">
                <a:solidFill>
                  <a:srgbClr val="434343"/>
                </a:solidFill>
                <a:cs typeface="Times New Roman" panose="02020603050405020304" pitchFamily="18" charset="0"/>
              </a:rPr>
              <a:t> </a:t>
            </a:r>
            <a:r>
              <a:rPr sz="1800" i="1" spc="-5" dirty="0">
                <a:solidFill>
                  <a:srgbClr val="434343"/>
                </a:solidFill>
                <a:cs typeface="Times New Roman" panose="02020603050405020304" pitchFamily="18" charset="0"/>
              </a:rPr>
              <a:t>[MASK]</a:t>
            </a:r>
            <a:endParaRPr sz="1800" i="1" dirty="0">
              <a:cs typeface="Times New Roman" panose="02020603050405020304" pitchFamily="18" charset="0"/>
            </a:endParaRPr>
          </a:p>
          <a:p>
            <a:pPr marL="355600" indent="-342900">
              <a:lnSpc>
                <a:spcPct val="100000"/>
              </a:lnSpc>
              <a:spcBef>
                <a:spcPts val="345"/>
              </a:spcBef>
              <a:buFont typeface="Arial" panose="020B0604020202020204" pitchFamily="34" charset="0"/>
              <a:buChar char="•"/>
              <a:tabLst>
                <a:tab pos="440055" algn="l"/>
                <a:tab pos="440690" algn="l"/>
              </a:tabLst>
            </a:pPr>
            <a:r>
              <a:rPr sz="2000" spc="35" dirty="0">
                <a:cs typeface="Times New Roman" panose="02020603050405020304" pitchFamily="18" charset="0"/>
              </a:rPr>
              <a:t>10% </a:t>
            </a:r>
            <a:r>
              <a:rPr sz="2000" spc="20" dirty="0">
                <a:cs typeface="Times New Roman" panose="02020603050405020304" pitchFamily="18" charset="0"/>
              </a:rPr>
              <a:t>of </a:t>
            </a:r>
            <a:r>
              <a:rPr sz="2000" spc="25" dirty="0">
                <a:cs typeface="Times New Roman" panose="02020603050405020304" pitchFamily="18" charset="0"/>
              </a:rPr>
              <a:t>the </a:t>
            </a:r>
            <a:r>
              <a:rPr sz="2000" spc="20" dirty="0">
                <a:cs typeface="Times New Roman" panose="02020603050405020304" pitchFamily="18" charset="0"/>
              </a:rPr>
              <a:t>time, </a:t>
            </a:r>
            <a:r>
              <a:rPr sz="2000" spc="25" dirty="0">
                <a:cs typeface="Times New Roman" panose="02020603050405020304" pitchFamily="18" charset="0"/>
              </a:rPr>
              <a:t>replace </a:t>
            </a:r>
            <a:r>
              <a:rPr sz="2000" spc="30" dirty="0">
                <a:cs typeface="Times New Roman" panose="02020603050405020304" pitchFamily="18" charset="0"/>
              </a:rPr>
              <a:t>random</a:t>
            </a:r>
            <a:r>
              <a:rPr sz="2000" spc="-45" dirty="0">
                <a:cs typeface="Times New Roman" panose="02020603050405020304" pitchFamily="18" charset="0"/>
              </a:rPr>
              <a:t> </a:t>
            </a:r>
            <a:r>
              <a:rPr sz="2000" spc="30" dirty="0">
                <a:cs typeface="Times New Roman" panose="02020603050405020304" pitchFamily="18" charset="0"/>
              </a:rPr>
              <a:t>word</a:t>
            </a:r>
            <a:endParaRPr sz="2000" dirty="0">
              <a:cs typeface="Times New Roman" panose="02020603050405020304" pitchFamily="18" charset="0"/>
            </a:endParaRPr>
          </a:p>
          <a:p>
            <a:pPr marL="440055">
              <a:lnSpc>
                <a:spcPct val="100000"/>
              </a:lnSpc>
              <a:spcBef>
                <a:spcPts val="495"/>
              </a:spcBef>
            </a:pPr>
            <a:r>
              <a:rPr sz="1800" i="1" spc="-5" dirty="0">
                <a:solidFill>
                  <a:srgbClr val="434343"/>
                </a:solidFill>
                <a:cs typeface="Times New Roman" panose="02020603050405020304" pitchFamily="18" charset="0"/>
              </a:rPr>
              <a:t>went to the store </a:t>
            </a:r>
            <a:r>
              <a:rPr sz="1800" i="1" dirty="0">
                <a:solidFill>
                  <a:srgbClr val="434343"/>
                </a:solidFill>
                <a:cs typeface="Times New Roman" panose="02020603050405020304" pitchFamily="18" charset="0"/>
              </a:rPr>
              <a:t>→ </a:t>
            </a:r>
            <a:r>
              <a:rPr sz="1800" i="1" spc="-5" dirty="0">
                <a:solidFill>
                  <a:srgbClr val="434343"/>
                </a:solidFill>
                <a:cs typeface="Times New Roman" panose="02020603050405020304" pitchFamily="18" charset="0"/>
              </a:rPr>
              <a:t>went to the</a:t>
            </a:r>
            <a:r>
              <a:rPr sz="1800" i="1" spc="-60" dirty="0">
                <a:solidFill>
                  <a:srgbClr val="434343"/>
                </a:solidFill>
                <a:cs typeface="Times New Roman" panose="02020603050405020304" pitchFamily="18" charset="0"/>
              </a:rPr>
              <a:t> </a:t>
            </a:r>
            <a:r>
              <a:rPr sz="1800" i="1" spc="-5" dirty="0">
                <a:solidFill>
                  <a:srgbClr val="434343"/>
                </a:solidFill>
                <a:cs typeface="Times New Roman" panose="02020603050405020304" pitchFamily="18" charset="0"/>
              </a:rPr>
              <a:t>running</a:t>
            </a:r>
            <a:endParaRPr sz="1800" i="1" dirty="0">
              <a:cs typeface="Times New Roman" panose="02020603050405020304" pitchFamily="18" charset="0"/>
            </a:endParaRPr>
          </a:p>
          <a:p>
            <a:pPr marL="355600" indent="-342900">
              <a:lnSpc>
                <a:spcPct val="100000"/>
              </a:lnSpc>
              <a:spcBef>
                <a:spcPts val="345"/>
              </a:spcBef>
              <a:buFont typeface="Arial" panose="020B0604020202020204" pitchFamily="34" charset="0"/>
              <a:buChar char="•"/>
              <a:tabLst>
                <a:tab pos="440055" algn="l"/>
                <a:tab pos="440690" algn="l"/>
              </a:tabLst>
            </a:pPr>
            <a:r>
              <a:rPr sz="2000" dirty="0">
                <a:cs typeface="Times New Roman" panose="02020603050405020304" pitchFamily="18" charset="0"/>
              </a:rPr>
              <a:t>10% of the time, keep same</a:t>
            </a:r>
          </a:p>
          <a:p>
            <a:pPr marL="440055">
              <a:lnSpc>
                <a:spcPct val="100000"/>
              </a:lnSpc>
              <a:spcBef>
                <a:spcPts val="495"/>
              </a:spcBef>
            </a:pPr>
            <a:r>
              <a:rPr sz="1800" i="1" spc="-5" dirty="0">
                <a:solidFill>
                  <a:srgbClr val="434343"/>
                </a:solidFill>
                <a:cs typeface="Times New Roman" panose="02020603050405020304" pitchFamily="18" charset="0"/>
              </a:rPr>
              <a:t>went to the store </a:t>
            </a:r>
            <a:r>
              <a:rPr sz="1800" i="1" dirty="0">
                <a:solidFill>
                  <a:srgbClr val="434343"/>
                </a:solidFill>
                <a:cs typeface="Times New Roman" panose="02020603050405020304" pitchFamily="18" charset="0"/>
              </a:rPr>
              <a:t>→ </a:t>
            </a:r>
            <a:r>
              <a:rPr sz="1800" i="1" spc="-5" dirty="0">
                <a:solidFill>
                  <a:srgbClr val="434343"/>
                </a:solidFill>
                <a:cs typeface="Times New Roman" panose="02020603050405020304" pitchFamily="18" charset="0"/>
              </a:rPr>
              <a:t>went to the</a:t>
            </a:r>
            <a:r>
              <a:rPr sz="1800" i="1" spc="-50" dirty="0">
                <a:solidFill>
                  <a:srgbClr val="434343"/>
                </a:solidFill>
                <a:cs typeface="Times New Roman" panose="02020603050405020304" pitchFamily="18" charset="0"/>
              </a:rPr>
              <a:t> </a:t>
            </a:r>
            <a:r>
              <a:rPr sz="1800" i="1" spc="-5" dirty="0">
                <a:solidFill>
                  <a:srgbClr val="434343"/>
                </a:solidFill>
                <a:cs typeface="Times New Roman" panose="02020603050405020304" pitchFamily="18" charset="0"/>
              </a:rPr>
              <a:t>store</a:t>
            </a:r>
            <a:endParaRPr sz="1800" i="1" dirty="0">
              <a:cs typeface="Times New Roman" panose="02020603050405020304" pitchFamily="18" charset="0"/>
            </a:endParaRPr>
          </a:p>
        </p:txBody>
      </p:sp>
      <p:sp>
        <p:nvSpPr>
          <p:cNvPr id="2" name="Title 1">
            <a:extLst>
              <a:ext uri="{FF2B5EF4-FFF2-40B4-BE49-F238E27FC236}">
                <a16:creationId xmlns:a16="http://schemas.microsoft.com/office/drawing/2014/main" id="{9704106A-E17A-0464-4C02-3F8E870225BF}"/>
              </a:ext>
            </a:extLst>
          </p:cNvPr>
          <p:cNvSpPr txBox="1">
            <a:spLocks noChangeArrowheads="1"/>
          </p:cNvSpPr>
          <p:nvPr/>
        </p:nvSpPr>
        <p:spPr bwMode="auto">
          <a:xfrm>
            <a:off x="152400" y="152400"/>
            <a:ext cx="868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imes New Roman" panose="02020603050405020304" pitchFamily="18" charset="0"/>
              </a:defRPr>
            </a:lvl2pPr>
            <a:lvl3pPr algn="ctr" rtl="0" eaLnBrk="0" fontAlgn="base" hangingPunct="0">
              <a:spcBef>
                <a:spcPct val="0"/>
              </a:spcBef>
              <a:spcAft>
                <a:spcPct val="0"/>
              </a:spcAft>
              <a:defRPr sz="4000">
                <a:solidFill>
                  <a:schemeClr val="tx2"/>
                </a:solidFill>
                <a:latin typeface="Times New Roman" panose="02020603050405020304" pitchFamily="18" charset="0"/>
              </a:defRPr>
            </a:lvl3pPr>
            <a:lvl4pPr algn="ctr" rtl="0" eaLnBrk="0" fontAlgn="base" hangingPunct="0">
              <a:spcBef>
                <a:spcPct val="0"/>
              </a:spcBef>
              <a:spcAft>
                <a:spcPct val="0"/>
              </a:spcAft>
              <a:defRPr sz="4000">
                <a:solidFill>
                  <a:schemeClr val="tx2"/>
                </a:solidFill>
                <a:latin typeface="Times New Roman" panose="02020603050405020304" pitchFamily="18" charset="0"/>
              </a:defRPr>
            </a:lvl4pPr>
            <a:lvl5pPr algn="ctr" rtl="0" eaLnBrk="0" fontAlgn="base" hangingPunct="0">
              <a:spcBef>
                <a:spcPct val="0"/>
              </a:spcBef>
              <a:spcAft>
                <a:spcPct val="0"/>
              </a:spcAft>
              <a:defRPr sz="4000">
                <a:solidFill>
                  <a:schemeClr val="tx2"/>
                </a:solidFill>
                <a:latin typeface="Times New Roman" panose="02020603050405020304" pitchFamily="18" charset="0"/>
              </a:defRPr>
            </a:lvl5pPr>
            <a:lvl6pPr marL="457200" algn="ctr" rtl="0" eaLnBrk="0" fontAlgn="base" hangingPunct="0">
              <a:spcBef>
                <a:spcPct val="0"/>
              </a:spcBef>
              <a:spcAft>
                <a:spcPct val="0"/>
              </a:spcAft>
              <a:defRPr sz="4000">
                <a:solidFill>
                  <a:schemeClr val="tx2"/>
                </a:solidFill>
                <a:latin typeface="Times New Roman" panose="02020603050405020304" pitchFamily="18" charset="0"/>
              </a:defRPr>
            </a:lvl6pPr>
            <a:lvl7pPr marL="914400" algn="ctr" rtl="0" eaLnBrk="0" fontAlgn="base" hangingPunct="0">
              <a:spcBef>
                <a:spcPct val="0"/>
              </a:spcBef>
              <a:spcAft>
                <a:spcPct val="0"/>
              </a:spcAft>
              <a:defRPr sz="40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0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000">
                <a:solidFill>
                  <a:schemeClr val="tx2"/>
                </a:solidFill>
                <a:latin typeface="Times New Roman" panose="02020603050405020304" pitchFamily="18" charset="0"/>
              </a:defRPr>
            </a:lvl9pPr>
          </a:lstStyle>
          <a:p>
            <a:pPr algn="l"/>
            <a:r>
              <a:rPr lang="en-US" altLang="en-US" u="sng"/>
              <a:t>BERT - How it works</a:t>
            </a:r>
            <a:endParaRPr lang="en-US" altLang="en-US" u="sng" dirty="0"/>
          </a:p>
        </p:txBody>
      </p:sp>
    </p:spTree>
    <p:extLst>
      <p:ext uri="{BB962C8B-B14F-4D97-AF65-F5344CB8AC3E}">
        <p14:creationId xmlns:p14="http://schemas.microsoft.com/office/powerpoint/2010/main" val="12113033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4">
            <a:extLst>
              <a:ext uri="{FF2B5EF4-FFF2-40B4-BE49-F238E27FC236}">
                <a16:creationId xmlns:a16="http://schemas.microsoft.com/office/drawing/2014/main" id="{D5E6BC1C-886A-8843-914F-AD7BF2265258}"/>
              </a:ext>
            </a:extLst>
          </p:cNvPr>
          <p:cNvSpPr txBox="1">
            <a:spLocks noChangeArrowheads="1"/>
          </p:cNvSpPr>
          <p:nvPr/>
        </p:nvSpPr>
        <p:spPr bwMode="auto">
          <a:xfrm>
            <a:off x="8077200" y="6486525"/>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2000" dirty="0"/>
              <a:t>DAIS</a:t>
            </a:r>
          </a:p>
        </p:txBody>
      </p:sp>
      <p:sp>
        <p:nvSpPr>
          <p:cNvPr id="8" name="object 4">
            <a:extLst>
              <a:ext uri="{FF2B5EF4-FFF2-40B4-BE49-F238E27FC236}">
                <a16:creationId xmlns:a16="http://schemas.microsoft.com/office/drawing/2014/main" id="{DA16C263-7F38-1744-8F4B-72648A434306}"/>
              </a:ext>
            </a:extLst>
          </p:cNvPr>
          <p:cNvSpPr txBox="1"/>
          <p:nvPr/>
        </p:nvSpPr>
        <p:spPr>
          <a:xfrm>
            <a:off x="294951" y="1194029"/>
            <a:ext cx="8554097" cy="4469942"/>
          </a:xfrm>
          <a:prstGeom prst="rect">
            <a:avLst/>
          </a:prstGeom>
        </p:spPr>
        <p:txBody>
          <a:bodyPr vert="horz" wrap="square" lIns="0" tIns="12700" rIns="0" bIns="0" rtlCol="0">
            <a:spAutoFit/>
          </a:bodyPr>
          <a:lstStyle/>
          <a:p>
            <a:pPr marL="469900" marR="5080" indent="-457200">
              <a:lnSpc>
                <a:spcPct val="115399"/>
              </a:lnSpc>
              <a:spcBef>
                <a:spcPts val="100"/>
              </a:spcBef>
              <a:buFont typeface="Arial" panose="020B0604020202020204" pitchFamily="34" charset="0"/>
              <a:buChar char="•"/>
              <a:tabLst>
                <a:tab pos="440055" algn="l"/>
                <a:tab pos="440690" algn="l"/>
              </a:tabLst>
            </a:pPr>
            <a:r>
              <a:rPr sz="2800" u="heavy" spc="10" dirty="0">
                <a:uFill>
                  <a:solidFill>
                    <a:srgbClr val="434343"/>
                  </a:solidFill>
                </a:uFill>
                <a:cs typeface="Times New Roman" panose="02020603050405020304" pitchFamily="18" charset="0"/>
              </a:rPr>
              <a:t>Data</a:t>
            </a:r>
            <a:r>
              <a:rPr sz="2800" spc="10" dirty="0">
                <a:cs typeface="Times New Roman" panose="02020603050405020304" pitchFamily="18" charset="0"/>
              </a:rPr>
              <a:t>: </a:t>
            </a:r>
            <a:r>
              <a:rPr sz="2800" dirty="0">
                <a:cs typeface="Times New Roman" panose="02020603050405020304" pitchFamily="18" charset="0"/>
              </a:rPr>
              <a:t>Wikipedia (2.5B words) + BookCorpus (800M  </a:t>
            </a:r>
            <a:r>
              <a:rPr sz="2800" spc="60" dirty="0">
                <a:cs typeface="Times New Roman" panose="02020603050405020304" pitchFamily="18" charset="0"/>
              </a:rPr>
              <a:t>words)</a:t>
            </a:r>
            <a:endParaRPr sz="2800" dirty="0">
              <a:cs typeface="Times New Roman" panose="02020603050405020304" pitchFamily="18" charset="0"/>
            </a:endParaRPr>
          </a:p>
          <a:p>
            <a:pPr marL="469900" marR="399415" indent="-457200">
              <a:lnSpc>
                <a:spcPct val="115399"/>
              </a:lnSpc>
              <a:buFont typeface="Arial" panose="020B0604020202020204" pitchFamily="34" charset="0"/>
              <a:buChar char="•"/>
              <a:tabLst>
                <a:tab pos="440055" algn="l"/>
                <a:tab pos="440690" algn="l"/>
              </a:tabLst>
            </a:pPr>
            <a:r>
              <a:rPr sz="2800" u="heavy" spc="-30" dirty="0">
                <a:uFill>
                  <a:solidFill>
                    <a:srgbClr val="434343"/>
                  </a:solidFill>
                </a:uFill>
                <a:cs typeface="Times New Roman" panose="02020603050405020304" pitchFamily="18" charset="0"/>
              </a:rPr>
              <a:t>Batch Size</a:t>
            </a:r>
            <a:r>
              <a:rPr sz="2800" spc="-30" dirty="0">
                <a:cs typeface="Times New Roman" panose="02020603050405020304" pitchFamily="18" charset="0"/>
              </a:rPr>
              <a:t>: </a:t>
            </a:r>
            <a:r>
              <a:rPr sz="2800" spc="-60" dirty="0">
                <a:cs typeface="Times New Roman" panose="02020603050405020304" pitchFamily="18" charset="0"/>
              </a:rPr>
              <a:t>131,072 </a:t>
            </a:r>
            <a:r>
              <a:rPr sz="2800" spc="-65" dirty="0">
                <a:cs typeface="Times New Roman" panose="02020603050405020304" pitchFamily="18" charset="0"/>
              </a:rPr>
              <a:t>words </a:t>
            </a:r>
            <a:r>
              <a:rPr sz="2800" spc="-60" dirty="0">
                <a:cs typeface="Times New Roman" panose="02020603050405020304" pitchFamily="18" charset="0"/>
              </a:rPr>
              <a:t>(1024 </a:t>
            </a:r>
            <a:r>
              <a:rPr sz="2800" spc="-65" dirty="0">
                <a:cs typeface="Times New Roman" panose="02020603050405020304" pitchFamily="18" charset="0"/>
              </a:rPr>
              <a:t>sequences </a:t>
            </a:r>
            <a:r>
              <a:rPr sz="2800" spc="-45" dirty="0">
                <a:cs typeface="Times New Roman" panose="02020603050405020304" pitchFamily="18" charset="0"/>
              </a:rPr>
              <a:t>* </a:t>
            </a:r>
            <a:r>
              <a:rPr sz="2800" spc="-65" dirty="0">
                <a:cs typeface="Times New Roman" panose="02020603050405020304" pitchFamily="18" charset="0"/>
              </a:rPr>
              <a:t>128  </a:t>
            </a:r>
            <a:r>
              <a:rPr sz="2800" spc="-5" dirty="0">
                <a:cs typeface="Times New Roman" panose="02020603050405020304" pitchFamily="18" charset="0"/>
              </a:rPr>
              <a:t>length or 256 sequences * 512 length)</a:t>
            </a:r>
            <a:endParaRPr sz="2800" dirty="0">
              <a:cs typeface="Times New Roman" panose="02020603050405020304" pitchFamily="18" charset="0"/>
            </a:endParaRPr>
          </a:p>
          <a:p>
            <a:pPr marL="469900" indent="-457200">
              <a:lnSpc>
                <a:spcPct val="100000"/>
              </a:lnSpc>
              <a:spcBef>
                <a:spcPts val="480"/>
              </a:spcBef>
              <a:buFont typeface="Arial" panose="020B0604020202020204" pitchFamily="34" charset="0"/>
              <a:buChar char="•"/>
              <a:tabLst>
                <a:tab pos="440055" algn="l"/>
                <a:tab pos="440690" algn="l"/>
              </a:tabLst>
            </a:pPr>
            <a:r>
              <a:rPr sz="2800" u="heavy" spc="-15" dirty="0">
                <a:uFill>
                  <a:solidFill>
                    <a:srgbClr val="434343"/>
                  </a:solidFill>
                </a:uFill>
                <a:cs typeface="Times New Roman" panose="02020603050405020304" pitchFamily="18" charset="0"/>
              </a:rPr>
              <a:t>Training Time</a:t>
            </a:r>
            <a:r>
              <a:rPr sz="2800" spc="-15" dirty="0">
                <a:cs typeface="Times New Roman" panose="02020603050405020304" pitchFamily="18" charset="0"/>
              </a:rPr>
              <a:t>: </a:t>
            </a:r>
            <a:r>
              <a:rPr sz="2800" spc="-20" dirty="0">
                <a:cs typeface="Times New Roman" panose="02020603050405020304" pitchFamily="18" charset="0"/>
              </a:rPr>
              <a:t>1M </a:t>
            </a:r>
            <a:r>
              <a:rPr sz="2800" spc="-15" dirty="0">
                <a:cs typeface="Times New Roman" panose="02020603050405020304" pitchFamily="18" charset="0"/>
              </a:rPr>
              <a:t>steps (~40</a:t>
            </a:r>
            <a:r>
              <a:rPr sz="2800" spc="20" dirty="0">
                <a:cs typeface="Times New Roman" panose="02020603050405020304" pitchFamily="18" charset="0"/>
              </a:rPr>
              <a:t> </a:t>
            </a:r>
            <a:r>
              <a:rPr sz="2800" spc="-15" dirty="0">
                <a:cs typeface="Times New Roman" panose="02020603050405020304" pitchFamily="18" charset="0"/>
              </a:rPr>
              <a:t>epochs)</a:t>
            </a:r>
            <a:endParaRPr sz="2800" dirty="0">
              <a:cs typeface="Times New Roman" panose="02020603050405020304" pitchFamily="18" charset="0"/>
            </a:endParaRPr>
          </a:p>
          <a:p>
            <a:pPr marL="469900" indent="-457200">
              <a:lnSpc>
                <a:spcPct val="100000"/>
              </a:lnSpc>
              <a:spcBef>
                <a:spcPts val="480"/>
              </a:spcBef>
              <a:buFont typeface="Arial" panose="020B0604020202020204" pitchFamily="34" charset="0"/>
              <a:buChar char="•"/>
              <a:tabLst>
                <a:tab pos="440055" algn="l"/>
                <a:tab pos="440690" algn="l"/>
              </a:tabLst>
            </a:pPr>
            <a:r>
              <a:rPr sz="2800" u="heavy" spc="65" dirty="0">
                <a:uFill>
                  <a:solidFill>
                    <a:srgbClr val="434343"/>
                  </a:solidFill>
                </a:uFill>
                <a:cs typeface="Times New Roman" panose="02020603050405020304" pitchFamily="18" charset="0"/>
              </a:rPr>
              <a:t>Optimizer</a:t>
            </a:r>
            <a:r>
              <a:rPr sz="2800" spc="65" dirty="0">
                <a:cs typeface="Times New Roman" panose="02020603050405020304" pitchFamily="18" charset="0"/>
              </a:rPr>
              <a:t>: </a:t>
            </a:r>
            <a:r>
              <a:rPr sz="2800" spc="-10" dirty="0">
                <a:cs typeface="Times New Roman" panose="02020603050405020304" pitchFamily="18" charset="0"/>
              </a:rPr>
              <a:t>AdamW, </a:t>
            </a:r>
            <a:r>
              <a:rPr sz="2800" spc="-5" dirty="0">
                <a:cs typeface="Times New Roman" panose="02020603050405020304" pitchFamily="18" charset="0"/>
              </a:rPr>
              <a:t>1e-4 learning rate, linear</a:t>
            </a:r>
            <a:r>
              <a:rPr sz="2800" spc="-55" dirty="0">
                <a:cs typeface="Times New Roman" panose="02020603050405020304" pitchFamily="18" charset="0"/>
              </a:rPr>
              <a:t> </a:t>
            </a:r>
            <a:r>
              <a:rPr sz="2800" spc="-5" dirty="0">
                <a:cs typeface="Times New Roman" panose="02020603050405020304" pitchFamily="18" charset="0"/>
              </a:rPr>
              <a:t>decay</a:t>
            </a:r>
            <a:endParaRPr sz="2800" dirty="0">
              <a:cs typeface="Times New Roman" panose="02020603050405020304" pitchFamily="18" charset="0"/>
            </a:endParaRPr>
          </a:p>
          <a:p>
            <a:pPr marL="469900" indent="-457200">
              <a:lnSpc>
                <a:spcPct val="100000"/>
              </a:lnSpc>
              <a:spcBef>
                <a:spcPts val="480"/>
              </a:spcBef>
              <a:buFont typeface="Arial" panose="020B0604020202020204" pitchFamily="34" charset="0"/>
              <a:buChar char="•"/>
              <a:tabLst>
                <a:tab pos="440055" algn="l"/>
                <a:tab pos="440690" algn="l"/>
              </a:tabLst>
            </a:pPr>
            <a:r>
              <a:rPr sz="2800" spc="-10" dirty="0">
                <a:cs typeface="Times New Roman" panose="02020603050405020304" pitchFamily="18" charset="0"/>
              </a:rPr>
              <a:t>BERT-Base: </a:t>
            </a:r>
            <a:r>
              <a:rPr sz="2800" spc="-20" dirty="0">
                <a:cs typeface="Times New Roman" panose="02020603050405020304" pitchFamily="18" charset="0"/>
              </a:rPr>
              <a:t>12-layer, 768-hidden,</a:t>
            </a:r>
            <a:r>
              <a:rPr sz="2800" dirty="0">
                <a:cs typeface="Times New Roman" panose="02020603050405020304" pitchFamily="18" charset="0"/>
              </a:rPr>
              <a:t> </a:t>
            </a:r>
            <a:r>
              <a:rPr sz="2800" spc="-20" dirty="0">
                <a:cs typeface="Times New Roman" panose="02020603050405020304" pitchFamily="18" charset="0"/>
              </a:rPr>
              <a:t>12-head</a:t>
            </a:r>
            <a:endParaRPr sz="2800" dirty="0">
              <a:cs typeface="Times New Roman" panose="02020603050405020304" pitchFamily="18" charset="0"/>
            </a:endParaRPr>
          </a:p>
          <a:p>
            <a:pPr marL="469900" indent="-457200">
              <a:lnSpc>
                <a:spcPct val="100000"/>
              </a:lnSpc>
              <a:spcBef>
                <a:spcPts val="480"/>
              </a:spcBef>
              <a:buFont typeface="Arial" panose="020B0604020202020204" pitchFamily="34" charset="0"/>
              <a:buChar char="•"/>
              <a:tabLst>
                <a:tab pos="440055" algn="l"/>
                <a:tab pos="440690" algn="l"/>
              </a:tabLst>
            </a:pPr>
            <a:r>
              <a:rPr sz="2800" spc="-5" dirty="0">
                <a:cs typeface="Times New Roman" panose="02020603050405020304" pitchFamily="18" charset="0"/>
              </a:rPr>
              <a:t>BERT-Large: </a:t>
            </a:r>
            <a:r>
              <a:rPr sz="2800" dirty="0">
                <a:cs typeface="Times New Roman" panose="02020603050405020304" pitchFamily="18" charset="0"/>
              </a:rPr>
              <a:t>24-layer, 1024-hidden,</a:t>
            </a:r>
            <a:r>
              <a:rPr sz="2800" spc="-20" dirty="0">
                <a:cs typeface="Times New Roman" panose="02020603050405020304" pitchFamily="18" charset="0"/>
              </a:rPr>
              <a:t> </a:t>
            </a:r>
            <a:r>
              <a:rPr sz="2800" dirty="0">
                <a:cs typeface="Times New Roman" panose="02020603050405020304" pitchFamily="18" charset="0"/>
              </a:rPr>
              <a:t>16-head</a:t>
            </a:r>
          </a:p>
          <a:p>
            <a:pPr marL="469900" indent="-457200">
              <a:lnSpc>
                <a:spcPct val="100000"/>
              </a:lnSpc>
              <a:spcBef>
                <a:spcPts val="480"/>
              </a:spcBef>
              <a:buFont typeface="Arial" panose="020B0604020202020204" pitchFamily="34" charset="0"/>
              <a:buChar char="•"/>
              <a:tabLst>
                <a:tab pos="440055" algn="l"/>
                <a:tab pos="440690" algn="l"/>
              </a:tabLst>
            </a:pPr>
            <a:r>
              <a:rPr sz="2800" spc="-20" dirty="0">
                <a:cs typeface="Times New Roman" panose="02020603050405020304" pitchFamily="18" charset="0"/>
              </a:rPr>
              <a:t>Trained on 4x4 </a:t>
            </a:r>
            <a:r>
              <a:rPr sz="2800" spc="-15" dirty="0">
                <a:cs typeface="Times New Roman" panose="02020603050405020304" pitchFamily="18" charset="0"/>
              </a:rPr>
              <a:t>or </a:t>
            </a:r>
            <a:r>
              <a:rPr sz="2800" spc="-20" dirty="0">
                <a:cs typeface="Times New Roman" panose="02020603050405020304" pitchFamily="18" charset="0"/>
              </a:rPr>
              <a:t>8x8 </a:t>
            </a:r>
            <a:r>
              <a:rPr sz="2800" spc="-25" dirty="0">
                <a:cs typeface="Times New Roman" panose="02020603050405020304" pitchFamily="18" charset="0"/>
              </a:rPr>
              <a:t>TPU </a:t>
            </a:r>
            <a:r>
              <a:rPr sz="2800" spc="-15" dirty="0">
                <a:cs typeface="Times New Roman" panose="02020603050405020304" pitchFamily="18" charset="0"/>
              </a:rPr>
              <a:t>slice for </a:t>
            </a:r>
            <a:r>
              <a:rPr sz="2800" spc="-20" dirty="0">
                <a:cs typeface="Times New Roman" panose="02020603050405020304" pitchFamily="18" charset="0"/>
              </a:rPr>
              <a:t>4</a:t>
            </a:r>
            <a:r>
              <a:rPr sz="2800" spc="75" dirty="0">
                <a:cs typeface="Times New Roman" panose="02020603050405020304" pitchFamily="18" charset="0"/>
              </a:rPr>
              <a:t> </a:t>
            </a:r>
            <a:r>
              <a:rPr sz="2800" spc="-20" dirty="0">
                <a:cs typeface="Times New Roman" panose="02020603050405020304" pitchFamily="18" charset="0"/>
              </a:rPr>
              <a:t>days</a:t>
            </a:r>
            <a:endParaRPr sz="2800" dirty="0">
              <a:cs typeface="Times New Roman" panose="02020603050405020304" pitchFamily="18" charset="0"/>
            </a:endParaRPr>
          </a:p>
        </p:txBody>
      </p:sp>
      <p:sp>
        <p:nvSpPr>
          <p:cNvPr id="2" name="Title 1">
            <a:extLst>
              <a:ext uri="{FF2B5EF4-FFF2-40B4-BE49-F238E27FC236}">
                <a16:creationId xmlns:a16="http://schemas.microsoft.com/office/drawing/2014/main" id="{EBC1D98E-3937-5FF4-44AD-E38F0C433449}"/>
              </a:ext>
            </a:extLst>
          </p:cNvPr>
          <p:cNvSpPr txBox="1">
            <a:spLocks noChangeArrowheads="1"/>
          </p:cNvSpPr>
          <p:nvPr/>
        </p:nvSpPr>
        <p:spPr bwMode="auto">
          <a:xfrm>
            <a:off x="-14654" y="173152"/>
            <a:ext cx="868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imes New Roman" panose="02020603050405020304" pitchFamily="18" charset="0"/>
              </a:defRPr>
            </a:lvl2pPr>
            <a:lvl3pPr algn="ctr" rtl="0" eaLnBrk="0" fontAlgn="base" hangingPunct="0">
              <a:spcBef>
                <a:spcPct val="0"/>
              </a:spcBef>
              <a:spcAft>
                <a:spcPct val="0"/>
              </a:spcAft>
              <a:defRPr sz="4000">
                <a:solidFill>
                  <a:schemeClr val="tx2"/>
                </a:solidFill>
                <a:latin typeface="Times New Roman" panose="02020603050405020304" pitchFamily="18" charset="0"/>
              </a:defRPr>
            </a:lvl3pPr>
            <a:lvl4pPr algn="ctr" rtl="0" eaLnBrk="0" fontAlgn="base" hangingPunct="0">
              <a:spcBef>
                <a:spcPct val="0"/>
              </a:spcBef>
              <a:spcAft>
                <a:spcPct val="0"/>
              </a:spcAft>
              <a:defRPr sz="4000">
                <a:solidFill>
                  <a:schemeClr val="tx2"/>
                </a:solidFill>
                <a:latin typeface="Times New Roman" panose="02020603050405020304" pitchFamily="18" charset="0"/>
              </a:defRPr>
            </a:lvl4pPr>
            <a:lvl5pPr algn="ctr" rtl="0" eaLnBrk="0" fontAlgn="base" hangingPunct="0">
              <a:spcBef>
                <a:spcPct val="0"/>
              </a:spcBef>
              <a:spcAft>
                <a:spcPct val="0"/>
              </a:spcAft>
              <a:defRPr sz="4000">
                <a:solidFill>
                  <a:schemeClr val="tx2"/>
                </a:solidFill>
                <a:latin typeface="Times New Roman" panose="02020603050405020304" pitchFamily="18" charset="0"/>
              </a:defRPr>
            </a:lvl5pPr>
            <a:lvl6pPr marL="457200" algn="ctr" rtl="0" eaLnBrk="0" fontAlgn="base" hangingPunct="0">
              <a:spcBef>
                <a:spcPct val="0"/>
              </a:spcBef>
              <a:spcAft>
                <a:spcPct val="0"/>
              </a:spcAft>
              <a:defRPr sz="4000">
                <a:solidFill>
                  <a:schemeClr val="tx2"/>
                </a:solidFill>
                <a:latin typeface="Times New Roman" panose="02020603050405020304" pitchFamily="18" charset="0"/>
              </a:defRPr>
            </a:lvl6pPr>
            <a:lvl7pPr marL="914400" algn="ctr" rtl="0" eaLnBrk="0" fontAlgn="base" hangingPunct="0">
              <a:spcBef>
                <a:spcPct val="0"/>
              </a:spcBef>
              <a:spcAft>
                <a:spcPct val="0"/>
              </a:spcAft>
              <a:defRPr sz="40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0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000">
                <a:solidFill>
                  <a:schemeClr val="tx2"/>
                </a:solidFill>
                <a:latin typeface="Times New Roman" panose="02020603050405020304" pitchFamily="18" charset="0"/>
              </a:defRPr>
            </a:lvl9pPr>
          </a:lstStyle>
          <a:p>
            <a:pPr algn="l"/>
            <a:r>
              <a:rPr lang="en-US" altLang="en-US" u="sng" dirty="0"/>
              <a:t>BERT </a:t>
            </a:r>
            <a:r>
              <a:rPr lang="en-US" altLang="en-US" u="sng" dirty="0" smtClean="0"/>
              <a:t>– </a:t>
            </a:r>
            <a:r>
              <a:rPr lang="en-US" altLang="en-US" u="sng" dirty="0" smtClean="0"/>
              <a:t>Data Pertained Model Trained with</a:t>
            </a:r>
            <a:endParaRPr lang="en-US" altLang="en-US" u="sng" dirty="0"/>
          </a:p>
        </p:txBody>
      </p:sp>
    </p:spTree>
    <p:extLst>
      <p:ext uri="{BB962C8B-B14F-4D97-AF65-F5344CB8AC3E}">
        <p14:creationId xmlns:p14="http://schemas.microsoft.com/office/powerpoint/2010/main" val="25974789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B4532050-B5B3-DA45-9FF9-D20D831EDB3B}"/>
              </a:ext>
            </a:extLst>
          </p:cNvPr>
          <p:cNvSpPr>
            <a:spLocks noGrp="1" noChangeArrowheads="1"/>
          </p:cNvSpPr>
          <p:nvPr>
            <p:ph type="title" idx="4294967295"/>
          </p:nvPr>
        </p:nvSpPr>
        <p:spPr>
          <a:xfrm>
            <a:off x="126670" y="13855"/>
            <a:ext cx="8686800" cy="609600"/>
          </a:xfrm>
        </p:spPr>
        <p:txBody>
          <a:bodyPr/>
          <a:lstStyle/>
          <a:p>
            <a:pPr algn="l"/>
            <a:r>
              <a:rPr lang="en-US" altLang="en-US" u="sng" dirty="0"/>
              <a:t>BERT - When and how can we use it</a:t>
            </a:r>
          </a:p>
        </p:txBody>
      </p:sp>
      <p:sp>
        <p:nvSpPr>
          <p:cNvPr id="18435" name="TextBox 4">
            <a:extLst>
              <a:ext uri="{FF2B5EF4-FFF2-40B4-BE49-F238E27FC236}">
                <a16:creationId xmlns:a16="http://schemas.microsoft.com/office/drawing/2014/main" id="{D5E6BC1C-886A-8843-914F-AD7BF2265258}"/>
              </a:ext>
            </a:extLst>
          </p:cNvPr>
          <p:cNvSpPr txBox="1">
            <a:spLocks noChangeArrowheads="1"/>
          </p:cNvSpPr>
          <p:nvPr/>
        </p:nvSpPr>
        <p:spPr bwMode="auto">
          <a:xfrm>
            <a:off x="8077200" y="6486525"/>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2000" dirty="0"/>
              <a:t>DAIS</a:t>
            </a:r>
          </a:p>
        </p:txBody>
      </p:sp>
      <p:sp>
        <p:nvSpPr>
          <p:cNvPr id="5" name="TextBox 4">
            <a:extLst>
              <a:ext uri="{FF2B5EF4-FFF2-40B4-BE49-F238E27FC236}">
                <a16:creationId xmlns:a16="http://schemas.microsoft.com/office/drawing/2014/main" id="{A5A8E0D0-741C-B945-BCCB-72DD3481BB3A}"/>
              </a:ext>
            </a:extLst>
          </p:cNvPr>
          <p:cNvSpPr txBox="1"/>
          <p:nvPr/>
        </p:nvSpPr>
        <p:spPr>
          <a:xfrm>
            <a:off x="266700" y="1413063"/>
            <a:ext cx="8610600" cy="4031873"/>
          </a:xfrm>
          <a:prstGeom prst="rect">
            <a:avLst/>
          </a:prstGeom>
          <a:noFill/>
        </p:spPr>
        <p:txBody>
          <a:bodyPr wrap="square" rtlCol="0">
            <a:spAutoFit/>
          </a:bodyPr>
          <a:lstStyle/>
          <a:p>
            <a:pPr marL="285750" indent="-285750">
              <a:buFont typeface="Arial" panose="020B0604020202020204" pitchFamily="34" charset="0"/>
              <a:buChar char="•"/>
            </a:pPr>
            <a:r>
              <a:rPr lang="en-US" sz="2800" dirty="0"/>
              <a:t>BERT can be used for most NLP tasks such text classification, question answering, sentiment analysis, NER, paraphrase detection etc.</a:t>
            </a:r>
          </a:p>
          <a:p>
            <a:pPr marL="285750" indent="-285750">
              <a:buFont typeface="Arial" panose="020B0604020202020204" pitchFamily="34" charset="0"/>
              <a:buChar char="•"/>
            </a:pPr>
            <a:r>
              <a:rPr lang="en-US" sz="2800" dirty="0"/>
              <a:t>The process of using BERT for a specific task is known as fine-tuning.</a:t>
            </a:r>
          </a:p>
          <a:p>
            <a:pPr marL="285750" indent="-285750">
              <a:buFont typeface="Arial" panose="020B0604020202020204" pitchFamily="34" charset="0"/>
              <a:buChar char="•"/>
            </a:pPr>
            <a:r>
              <a:rPr lang="en-US" sz="2800" dirty="0"/>
              <a:t>To fine-tune the BERT pre-trained model on our dataset, we do so by just adding a single layer on top of the core model.</a:t>
            </a:r>
          </a:p>
          <a:p>
            <a:pPr marL="285750" indent="-285750">
              <a:buFont typeface="Arial" panose="020B0604020202020204" pitchFamily="34" charset="0"/>
              <a:buChar char="•"/>
            </a:pPr>
            <a:endParaRPr lang="en-US" sz="3200" dirty="0"/>
          </a:p>
        </p:txBody>
      </p:sp>
    </p:spTree>
    <p:extLst>
      <p:ext uri="{BB962C8B-B14F-4D97-AF65-F5344CB8AC3E}">
        <p14:creationId xmlns:p14="http://schemas.microsoft.com/office/powerpoint/2010/main" val="9696639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4">
            <a:extLst>
              <a:ext uri="{FF2B5EF4-FFF2-40B4-BE49-F238E27FC236}">
                <a16:creationId xmlns:a16="http://schemas.microsoft.com/office/drawing/2014/main" id="{D5E6BC1C-886A-8843-914F-AD7BF2265258}"/>
              </a:ext>
            </a:extLst>
          </p:cNvPr>
          <p:cNvSpPr txBox="1">
            <a:spLocks noChangeArrowheads="1"/>
          </p:cNvSpPr>
          <p:nvPr/>
        </p:nvSpPr>
        <p:spPr bwMode="auto">
          <a:xfrm>
            <a:off x="8077200" y="6486525"/>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2000" dirty="0"/>
              <a:t>DAIS</a:t>
            </a:r>
          </a:p>
        </p:txBody>
      </p:sp>
      <p:sp>
        <p:nvSpPr>
          <p:cNvPr id="5" name="TextBox 4">
            <a:extLst>
              <a:ext uri="{FF2B5EF4-FFF2-40B4-BE49-F238E27FC236}">
                <a16:creationId xmlns:a16="http://schemas.microsoft.com/office/drawing/2014/main" id="{A5A8E0D0-741C-B945-BCCB-72DD3481BB3A}"/>
              </a:ext>
            </a:extLst>
          </p:cNvPr>
          <p:cNvSpPr txBox="1"/>
          <p:nvPr/>
        </p:nvSpPr>
        <p:spPr>
          <a:xfrm>
            <a:off x="190500" y="1843950"/>
            <a:ext cx="8763000" cy="3170099"/>
          </a:xfrm>
          <a:prstGeom prst="rect">
            <a:avLst/>
          </a:prstGeom>
          <a:noFill/>
        </p:spPr>
        <p:txBody>
          <a:bodyPr wrap="square" rtlCol="0">
            <a:spAutoFit/>
          </a:bodyPr>
          <a:lstStyle/>
          <a:p>
            <a:pPr marL="285750" indent="-285750">
              <a:buFont typeface="Arial" panose="020B0604020202020204" pitchFamily="34" charset="0"/>
              <a:buChar char="•"/>
            </a:pPr>
            <a:r>
              <a:rPr lang="en-US" sz="2800" dirty="0"/>
              <a:t>You can use BERT by downloading the pre-trained model files from the official BERT GitHub page </a:t>
            </a:r>
            <a:r>
              <a:rPr lang="en-US" sz="3200" dirty="0"/>
              <a:t>(</a:t>
            </a:r>
            <a:r>
              <a:rPr lang="en-US" dirty="0">
                <a:solidFill>
                  <a:schemeClr val="accent6"/>
                </a:solidFill>
                <a:hlinkClick r:id="rId2">
                  <a:extLst>
                    <a:ext uri="{A12FA001-AC4F-418D-AE19-62706E023703}">
                      <ahyp:hlinkClr xmlns="" xmlns:ahyp="http://schemas.microsoft.com/office/drawing/2018/hyperlinkcolor" val="tx"/>
                    </a:ext>
                  </a:extLst>
                </a:hlinkClick>
              </a:rPr>
              <a:t>https://github.com/google-research/bert#pre-trained-models</a:t>
            </a:r>
            <a:r>
              <a:rPr lang="en-US" sz="3200" dirty="0"/>
              <a:t>) </a:t>
            </a:r>
          </a:p>
          <a:p>
            <a:pPr marL="285750" indent="-285750">
              <a:buFont typeface="Arial" panose="020B0604020202020204" pitchFamily="34" charset="0"/>
              <a:buChar char="•"/>
            </a:pPr>
            <a:r>
              <a:rPr lang="en-US" sz="2800" dirty="0"/>
              <a:t>The BERT pre-trained models are either Cased or Uncased</a:t>
            </a:r>
          </a:p>
          <a:p>
            <a:pPr marL="285750" indent="-285750">
              <a:buFont typeface="Arial" panose="020B0604020202020204" pitchFamily="34" charset="0"/>
              <a:buChar char="•"/>
            </a:pPr>
            <a:r>
              <a:rPr lang="en-US" sz="2800" dirty="0">
                <a:solidFill>
                  <a:schemeClr val="tx2"/>
                </a:solidFill>
              </a:rPr>
              <a:t>You can choose which BERT pre-trained model you want depending on the task and computing resource</a:t>
            </a:r>
          </a:p>
        </p:txBody>
      </p:sp>
      <p:sp>
        <p:nvSpPr>
          <p:cNvPr id="2" name="Title 1">
            <a:extLst>
              <a:ext uri="{FF2B5EF4-FFF2-40B4-BE49-F238E27FC236}">
                <a16:creationId xmlns:a16="http://schemas.microsoft.com/office/drawing/2014/main" id="{3215CC10-3200-D161-281C-56619CADE40F}"/>
              </a:ext>
            </a:extLst>
          </p:cNvPr>
          <p:cNvSpPr txBox="1">
            <a:spLocks noChangeArrowheads="1"/>
          </p:cNvSpPr>
          <p:nvPr/>
        </p:nvSpPr>
        <p:spPr bwMode="auto">
          <a:xfrm>
            <a:off x="126670" y="13855"/>
            <a:ext cx="868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imes New Roman" panose="02020603050405020304" pitchFamily="18" charset="0"/>
              </a:defRPr>
            </a:lvl2pPr>
            <a:lvl3pPr algn="ctr" rtl="0" eaLnBrk="0" fontAlgn="base" hangingPunct="0">
              <a:spcBef>
                <a:spcPct val="0"/>
              </a:spcBef>
              <a:spcAft>
                <a:spcPct val="0"/>
              </a:spcAft>
              <a:defRPr sz="4000">
                <a:solidFill>
                  <a:schemeClr val="tx2"/>
                </a:solidFill>
                <a:latin typeface="Times New Roman" panose="02020603050405020304" pitchFamily="18" charset="0"/>
              </a:defRPr>
            </a:lvl3pPr>
            <a:lvl4pPr algn="ctr" rtl="0" eaLnBrk="0" fontAlgn="base" hangingPunct="0">
              <a:spcBef>
                <a:spcPct val="0"/>
              </a:spcBef>
              <a:spcAft>
                <a:spcPct val="0"/>
              </a:spcAft>
              <a:defRPr sz="4000">
                <a:solidFill>
                  <a:schemeClr val="tx2"/>
                </a:solidFill>
                <a:latin typeface="Times New Roman" panose="02020603050405020304" pitchFamily="18" charset="0"/>
              </a:defRPr>
            </a:lvl4pPr>
            <a:lvl5pPr algn="ctr" rtl="0" eaLnBrk="0" fontAlgn="base" hangingPunct="0">
              <a:spcBef>
                <a:spcPct val="0"/>
              </a:spcBef>
              <a:spcAft>
                <a:spcPct val="0"/>
              </a:spcAft>
              <a:defRPr sz="4000">
                <a:solidFill>
                  <a:schemeClr val="tx2"/>
                </a:solidFill>
                <a:latin typeface="Times New Roman" panose="02020603050405020304" pitchFamily="18" charset="0"/>
              </a:defRPr>
            </a:lvl5pPr>
            <a:lvl6pPr marL="457200" algn="ctr" rtl="0" eaLnBrk="0" fontAlgn="base" hangingPunct="0">
              <a:spcBef>
                <a:spcPct val="0"/>
              </a:spcBef>
              <a:spcAft>
                <a:spcPct val="0"/>
              </a:spcAft>
              <a:defRPr sz="4000">
                <a:solidFill>
                  <a:schemeClr val="tx2"/>
                </a:solidFill>
                <a:latin typeface="Times New Roman" panose="02020603050405020304" pitchFamily="18" charset="0"/>
              </a:defRPr>
            </a:lvl6pPr>
            <a:lvl7pPr marL="914400" algn="ctr" rtl="0" eaLnBrk="0" fontAlgn="base" hangingPunct="0">
              <a:spcBef>
                <a:spcPct val="0"/>
              </a:spcBef>
              <a:spcAft>
                <a:spcPct val="0"/>
              </a:spcAft>
              <a:defRPr sz="40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0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000">
                <a:solidFill>
                  <a:schemeClr val="tx2"/>
                </a:solidFill>
                <a:latin typeface="Times New Roman" panose="02020603050405020304" pitchFamily="18" charset="0"/>
              </a:defRPr>
            </a:lvl9pPr>
          </a:lstStyle>
          <a:p>
            <a:pPr algn="l"/>
            <a:r>
              <a:rPr lang="en-US" altLang="en-US" u="sng"/>
              <a:t>BERT - When and how can we use it</a:t>
            </a:r>
            <a:endParaRPr lang="en-US" altLang="en-US" u="sng" dirty="0"/>
          </a:p>
        </p:txBody>
      </p:sp>
    </p:spTree>
    <p:extLst>
      <p:ext uri="{BB962C8B-B14F-4D97-AF65-F5344CB8AC3E}">
        <p14:creationId xmlns:p14="http://schemas.microsoft.com/office/powerpoint/2010/main" val="32938370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4">
            <a:extLst>
              <a:ext uri="{FF2B5EF4-FFF2-40B4-BE49-F238E27FC236}">
                <a16:creationId xmlns:a16="http://schemas.microsoft.com/office/drawing/2014/main" id="{D5E6BC1C-886A-8843-914F-AD7BF2265258}"/>
              </a:ext>
            </a:extLst>
          </p:cNvPr>
          <p:cNvSpPr txBox="1">
            <a:spLocks noChangeArrowheads="1"/>
          </p:cNvSpPr>
          <p:nvPr/>
        </p:nvSpPr>
        <p:spPr bwMode="auto">
          <a:xfrm>
            <a:off x="8077200" y="6486525"/>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2000" dirty="0"/>
              <a:t>DAIS</a:t>
            </a:r>
          </a:p>
        </p:txBody>
      </p:sp>
      <p:sp>
        <p:nvSpPr>
          <p:cNvPr id="5" name="TextBox 4">
            <a:extLst>
              <a:ext uri="{FF2B5EF4-FFF2-40B4-BE49-F238E27FC236}">
                <a16:creationId xmlns:a16="http://schemas.microsoft.com/office/drawing/2014/main" id="{A5A8E0D0-741C-B945-BCCB-72DD3481BB3A}"/>
              </a:ext>
            </a:extLst>
          </p:cNvPr>
          <p:cNvSpPr txBox="1"/>
          <p:nvPr/>
        </p:nvSpPr>
        <p:spPr>
          <a:xfrm>
            <a:off x="53401" y="152400"/>
            <a:ext cx="8763000" cy="5632311"/>
          </a:xfrm>
          <a:prstGeom prst="rect">
            <a:avLst/>
          </a:prstGeom>
          <a:noFill/>
        </p:spPr>
        <p:txBody>
          <a:bodyPr wrap="square" rtlCol="0">
            <a:spAutoFit/>
          </a:bodyPr>
          <a:lstStyle/>
          <a:p>
            <a:endParaRPr lang="en-US" sz="2000" dirty="0">
              <a:solidFill>
                <a:schemeClr val="tx2"/>
              </a:solidFill>
            </a:endParaRPr>
          </a:p>
          <a:p>
            <a:endParaRPr lang="en-US" sz="2000" dirty="0">
              <a:solidFill>
                <a:schemeClr val="tx2"/>
              </a:solidFill>
            </a:endParaRPr>
          </a:p>
          <a:p>
            <a:r>
              <a:rPr lang="en-US" sz="2000" b="1" dirty="0">
                <a:solidFill>
                  <a:schemeClr val="tx2"/>
                </a:solidFill>
              </a:rPr>
              <a:t>Text Classification</a:t>
            </a:r>
            <a:r>
              <a:rPr lang="en-US" sz="2000" dirty="0">
                <a:solidFill>
                  <a:schemeClr val="tx2"/>
                </a:solidFill>
              </a:rPr>
              <a:t>:  </a:t>
            </a:r>
            <a:r>
              <a:rPr lang="en-US" sz="2000" dirty="0" smtClean="0">
                <a:solidFill>
                  <a:schemeClr val="tx2"/>
                </a:solidFill>
              </a:rPr>
              <a:t>classifying </a:t>
            </a:r>
            <a:r>
              <a:rPr lang="en-US" sz="2000" dirty="0">
                <a:solidFill>
                  <a:schemeClr val="tx2"/>
                </a:solidFill>
              </a:rPr>
              <a:t>emails as spam or not spam, or classifying movie reviews as positive, negative, or neutral.</a:t>
            </a:r>
          </a:p>
          <a:p>
            <a:endParaRPr lang="en-US" sz="2000" dirty="0">
              <a:solidFill>
                <a:schemeClr val="tx2"/>
              </a:solidFill>
            </a:endParaRPr>
          </a:p>
          <a:p>
            <a:r>
              <a:rPr lang="en-US" sz="2000" b="1" dirty="0" smtClean="0">
                <a:solidFill>
                  <a:schemeClr val="tx2"/>
                </a:solidFill>
              </a:rPr>
              <a:t>Question Answering</a:t>
            </a:r>
            <a:r>
              <a:rPr lang="en-US" sz="2000" dirty="0" smtClean="0">
                <a:solidFill>
                  <a:schemeClr val="tx2"/>
                </a:solidFill>
              </a:rPr>
              <a:t>: Imagine </a:t>
            </a:r>
            <a:r>
              <a:rPr lang="en-US" sz="2000" dirty="0">
                <a:solidFill>
                  <a:schemeClr val="tx2"/>
                </a:solidFill>
              </a:rPr>
              <a:t>you have a document about different animal species and want to fine-tune BERT to answer questions like "What do lions eat?" or "Where do penguins live?"</a:t>
            </a:r>
          </a:p>
          <a:p>
            <a:endParaRPr lang="en-US" sz="2000" dirty="0">
              <a:solidFill>
                <a:schemeClr val="tx2"/>
              </a:solidFill>
            </a:endParaRPr>
          </a:p>
          <a:p>
            <a:r>
              <a:rPr lang="en-US" sz="2000" b="1" dirty="0">
                <a:solidFill>
                  <a:schemeClr val="tx2"/>
                </a:solidFill>
              </a:rPr>
              <a:t>Sentiment Analysis</a:t>
            </a:r>
            <a:r>
              <a:rPr lang="en-US" sz="2000" dirty="0">
                <a:solidFill>
                  <a:schemeClr val="tx2"/>
                </a:solidFill>
              </a:rPr>
              <a:t>: Fine-tuning can make BERT understand the sentiment of a text. This can be used to analyze social media posts, customer reviews, or any other kind of text data to gauge the overall sentiment expressed.</a:t>
            </a:r>
          </a:p>
          <a:p>
            <a:endParaRPr lang="en-US" sz="2000" dirty="0">
              <a:solidFill>
                <a:schemeClr val="tx2"/>
              </a:solidFill>
            </a:endParaRPr>
          </a:p>
          <a:p>
            <a:r>
              <a:rPr lang="en-US" sz="2000" b="1" dirty="0">
                <a:solidFill>
                  <a:schemeClr val="tx2"/>
                </a:solidFill>
              </a:rPr>
              <a:t>Named Entity Recognition (NER): </a:t>
            </a:r>
            <a:r>
              <a:rPr lang="en-US" sz="2000" dirty="0">
                <a:solidFill>
                  <a:schemeClr val="tx2"/>
                </a:solidFill>
              </a:rPr>
              <a:t>BERT can be adapted to identify and classify named entities in text, such as people, organizations, locations, money amounts, etc. </a:t>
            </a:r>
            <a:endParaRPr lang="en-US" sz="2000" dirty="0" smtClean="0">
              <a:solidFill>
                <a:schemeClr val="tx2"/>
              </a:solidFill>
            </a:endParaRPr>
          </a:p>
          <a:p>
            <a:endParaRPr lang="en-US" sz="2000" dirty="0">
              <a:solidFill>
                <a:schemeClr val="tx2"/>
              </a:solidFill>
            </a:endParaRPr>
          </a:p>
          <a:p>
            <a:r>
              <a:rPr lang="en-US" sz="2000" b="1" dirty="0">
                <a:solidFill>
                  <a:schemeClr val="tx2"/>
                </a:solidFill>
              </a:rPr>
              <a:t>Summarization</a:t>
            </a:r>
            <a:r>
              <a:rPr lang="en-US" sz="2000" dirty="0">
                <a:solidFill>
                  <a:schemeClr val="tx2"/>
                </a:solidFill>
              </a:rPr>
              <a:t>: </a:t>
            </a:r>
            <a:r>
              <a:rPr lang="en-US" sz="2000" dirty="0" smtClean="0">
                <a:solidFill>
                  <a:schemeClr val="tx2"/>
                </a:solidFill>
              </a:rPr>
              <a:t>Imagine </a:t>
            </a:r>
            <a:r>
              <a:rPr lang="en-US" sz="2000" dirty="0">
                <a:solidFill>
                  <a:schemeClr val="tx2"/>
                </a:solidFill>
              </a:rPr>
              <a:t>summarizing news articles or creating product descriptions based on longer product information.</a:t>
            </a:r>
            <a:endParaRPr lang="en-US" sz="2000" dirty="0">
              <a:solidFill>
                <a:schemeClr val="tx2"/>
              </a:solidFill>
            </a:endParaRPr>
          </a:p>
        </p:txBody>
      </p:sp>
      <p:sp>
        <p:nvSpPr>
          <p:cNvPr id="2" name="Title 1">
            <a:extLst>
              <a:ext uri="{FF2B5EF4-FFF2-40B4-BE49-F238E27FC236}">
                <a16:creationId xmlns:a16="http://schemas.microsoft.com/office/drawing/2014/main" id="{3215CC10-3200-D161-281C-56619CADE40F}"/>
              </a:ext>
            </a:extLst>
          </p:cNvPr>
          <p:cNvSpPr txBox="1">
            <a:spLocks noChangeArrowheads="1"/>
          </p:cNvSpPr>
          <p:nvPr/>
        </p:nvSpPr>
        <p:spPr bwMode="auto">
          <a:xfrm>
            <a:off x="126670" y="13855"/>
            <a:ext cx="868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imes New Roman" panose="02020603050405020304" pitchFamily="18" charset="0"/>
              </a:defRPr>
            </a:lvl2pPr>
            <a:lvl3pPr algn="ctr" rtl="0" eaLnBrk="0" fontAlgn="base" hangingPunct="0">
              <a:spcBef>
                <a:spcPct val="0"/>
              </a:spcBef>
              <a:spcAft>
                <a:spcPct val="0"/>
              </a:spcAft>
              <a:defRPr sz="4000">
                <a:solidFill>
                  <a:schemeClr val="tx2"/>
                </a:solidFill>
                <a:latin typeface="Times New Roman" panose="02020603050405020304" pitchFamily="18" charset="0"/>
              </a:defRPr>
            </a:lvl3pPr>
            <a:lvl4pPr algn="ctr" rtl="0" eaLnBrk="0" fontAlgn="base" hangingPunct="0">
              <a:spcBef>
                <a:spcPct val="0"/>
              </a:spcBef>
              <a:spcAft>
                <a:spcPct val="0"/>
              </a:spcAft>
              <a:defRPr sz="4000">
                <a:solidFill>
                  <a:schemeClr val="tx2"/>
                </a:solidFill>
                <a:latin typeface="Times New Roman" panose="02020603050405020304" pitchFamily="18" charset="0"/>
              </a:defRPr>
            </a:lvl4pPr>
            <a:lvl5pPr algn="ctr" rtl="0" eaLnBrk="0" fontAlgn="base" hangingPunct="0">
              <a:spcBef>
                <a:spcPct val="0"/>
              </a:spcBef>
              <a:spcAft>
                <a:spcPct val="0"/>
              </a:spcAft>
              <a:defRPr sz="4000">
                <a:solidFill>
                  <a:schemeClr val="tx2"/>
                </a:solidFill>
                <a:latin typeface="Times New Roman" panose="02020603050405020304" pitchFamily="18" charset="0"/>
              </a:defRPr>
            </a:lvl5pPr>
            <a:lvl6pPr marL="457200" algn="ctr" rtl="0" eaLnBrk="0" fontAlgn="base" hangingPunct="0">
              <a:spcBef>
                <a:spcPct val="0"/>
              </a:spcBef>
              <a:spcAft>
                <a:spcPct val="0"/>
              </a:spcAft>
              <a:defRPr sz="4000">
                <a:solidFill>
                  <a:schemeClr val="tx2"/>
                </a:solidFill>
                <a:latin typeface="Times New Roman" panose="02020603050405020304" pitchFamily="18" charset="0"/>
              </a:defRPr>
            </a:lvl6pPr>
            <a:lvl7pPr marL="914400" algn="ctr" rtl="0" eaLnBrk="0" fontAlgn="base" hangingPunct="0">
              <a:spcBef>
                <a:spcPct val="0"/>
              </a:spcBef>
              <a:spcAft>
                <a:spcPct val="0"/>
              </a:spcAft>
              <a:defRPr sz="40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0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000">
                <a:solidFill>
                  <a:schemeClr val="tx2"/>
                </a:solidFill>
                <a:latin typeface="Times New Roman" panose="02020603050405020304" pitchFamily="18" charset="0"/>
              </a:defRPr>
            </a:lvl9pPr>
          </a:lstStyle>
          <a:p>
            <a:pPr algn="l"/>
            <a:r>
              <a:rPr lang="en-US" altLang="en-US" u="sng" dirty="0" smtClean="0"/>
              <a:t>Example Application</a:t>
            </a:r>
            <a:endParaRPr lang="en-US" altLang="en-US" u="sng" dirty="0"/>
          </a:p>
        </p:txBody>
      </p:sp>
    </p:spTree>
    <p:extLst>
      <p:ext uri="{BB962C8B-B14F-4D97-AF65-F5344CB8AC3E}">
        <p14:creationId xmlns:p14="http://schemas.microsoft.com/office/powerpoint/2010/main" val="38600341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2507"/>
            <a:ext cx="9144000" cy="4592986"/>
          </a:xfrm>
          <a:prstGeom prst="rect">
            <a:avLst/>
          </a:prstGeom>
        </p:spPr>
      </p:pic>
    </p:spTree>
    <p:extLst>
      <p:ext uri="{BB962C8B-B14F-4D97-AF65-F5344CB8AC3E}">
        <p14:creationId xmlns:p14="http://schemas.microsoft.com/office/powerpoint/2010/main" val="26322593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600200"/>
            <a:ext cx="8458200" cy="461665"/>
          </a:xfrm>
          <a:prstGeom prst="rect">
            <a:avLst/>
          </a:prstGeom>
          <a:noFill/>
        </p:spPr>
        <p:txBody>
          <a:bodyPr wrap="square" rtlCol="0">
            <a:spAutoFit/>
          </a:bodyPr>
          <a:lstStyle/>
          <a:p>
            <a:endParaRPr lang="en-US" dirty="0"/>
          </a:p>
        </p:txBody>
      </p:sp>
      <p:sp>
        <p:nvSpPr>
          <p:cNvPr id="3" name="TextBox 2"/>
          <p:cNvSpPr txBox="1"/>
          <p:nvPr/>
        </p:nvSpPr>
        <p:spPr>
          <a:xfrm>
            <a:off x="0" y="304800"/>
            <a:ext cx="9067800" cy="6001643"/>
          </a:xfrm>
          <a:prstGeom prst="rect">
            <a:avLst/>
          </a:prstGeom>
          <a:noFill/>
        </p:spPr>
        <p:txBody>
          <a:bodyPr wrap="square" rtlCol="0">
            <a:spAutoFit/>
          </a:bodyPr>
          <a:lstStyle/>
          <a:p>
            <a:r>
              <a:rPr lang="en-US" b="1" dirty="0" smtClean="0"/>
              <a:t>Fine Tuning</a:t>
            </a:r>
            <a:endParaRPr lang="en-US" b="1" dirty="0"/>
          </a:p>
          <a:p>
            <a:endParaRPr lang="en-US" dirty="0"/>
          </a:p>
          <a:p>
            <a:r>
              <a:rPr lang="en-US" b="1" dirty="0"/>
              <a:t>Focus on the Core</a:t>
            </a:r>
            <a:r>
              <a:rPr lang="en-US" dirty="0"/>
              <a:t>: The core layers of BERT, which hold the general language knowledge, are mostly left untouched. This pre-trained knowledge serves as the foundation for the specific task.</a:t>
            </a:r>
          </a:p>
          <a:p>
            <a:endParaRPr lang="en-US" dirty="0"/>
          </a:p>
          <a:p>
            <a:r>
              <a:rPr lang="en-US" b="1" dirty="0"/>
              <a:t>Adding Expertise</a:t>
            </a:r>
            <a:r>
              <a:rPr lang="en-US" dirty="0"/>
              <a:t>: A new layer, often called the "output layer," is added on top. This layer is designed for the target task,  be it sentiment analysis, question answering, or something else. It's like giving the student the necessary tools for their chosen field.</a:t>
            </a:r>
          </a:p>
          <a:p>
            <a:endParaRPr lang="en-US" dirty="0"/>
          </a:p>
          <a:p>
            <a:r>
              <a:rPr lang="en-US" b="1" dirty="0"/>
              <a:t>Task-Specific Training</a:t>
            </a:r>
            <a:r>
              <a:rPr lang="en-US" dirty="0"/>
              <a:t>: The entire model, including both the pre-trained layers and the new output layer, is then trained on a dataset specific to the desired task. This helps BERT refine its understanding to excel in that particular area. Imagine the student applying their general knowledge to solve problems specific to their field</a:t>
            </a:r>
          </a:p>
        </p:txBody>
      </p:sp>
    </p:spTree>
    <p:extLst>
      <p:ext uri="{BB962C8B-B14F-4D97-AF65-F5344CB8AC3E}">
        <p14:creationId xmlns:p14="http://schemas.microsoft.com/office/powerpoint/2010/main" val="26562644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3282"/>
            <a:ext cx="9144000" cy="3531435"/>
          </a:xfrm>
          <a:prstGeom prst="rect">
            <a:avLst/>
          </a:prstGeom>
        </p:spPr>
      </p:pic>
    </p:spTree>
    <p:extLst>
      <p:ext uri="{BB962C8B-B14F-4D97-AF65-F5344CB8AC3E}">
        <p14:creationId xmlns:p14="http://schemas.microsoft.com/office/powerpoint/2010/main" val="13915107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5879"/>
            <a:ext cx="9144000" cy="4646241"/>
          </a:xfrm>
          <a:prstGeom prst="rect">
            <a:avLst/>
          </a:prstGeom>
        </p:spPr>
      </p:pic>
    </p:spTree>
    <p:extLst>
      <p:ext uri="{BB962C8B-B14F-4D97-AF65-F5344CB8AC3E}">
        <p14:creationId xmlns:p14="http://schemas.microsoft.com/office/powerpoint/2010/main" val="168809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6058"/>
            <a:ext cx="9144000" cy="5385883"/>
          </a:xfrm>
          <a:prstGeom prst="rect">
            <a:avLst/>
          </a:prstGeom>
        </p:spPr>
      </p:pic>
    </p:spTree>
    <p:extLst>
      <p:ext uri="{BB962C8B-B14F-4D97-AF65-F5344CB8AC3E}">
        <p14:creationId xmlns:p14="http://schemas.microsoft.com/office/powerpoint/2010/main" val="12096824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9233"/>
            <a:ext cx="9144000" cy="4079533"/>
          </a:xfrm>
          <a:prstGeom prst="rect">
            <a:avLst/>
          </a:prstGeom>
        </p:spPr>
      </p:pic>
    </p:spTree>
    <p:extLst>
      <p:ext uri="{BB962C8B-B14F-4D97-AF65-F5344CB8AC3E}">
        <p14:creationId xmlns:p14="http://schemas.microsoft.com/office/powerpoint/2010/main" val="23086414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0046"/>
            <a:ext cx="9144000" cy="5477907"/>
          </a:xfrm>
          <a:prstGeom prst="rect">
            <a:avLst/>
          </a:prstGeom>
        </p:spPr>
      </p:pic>
    </p:spTree>
    <p:extLst>
      <p:ext uri="{BB962C8B-B14F-4D97-AF65-F5344CB8AC3E}">
        <p14:creationId xmlns:p14="http://schemas.microsoft.com/office/powerpoint/2010/main" val="36789534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730" y="1075996"/>
            <a:ext cx="8516539" cy="4706007"/>
          </a:xfrm>
          <a:prstGeom prst="rect">
            <a:avLst/>
          </a:prstGeom>
        </p:spPr>
      </p:pic>
    </p:spTree>
    <p:extLst>
      <p:ext uri="{BB962C8B-B14F-4D97-AF65-F5344CB8AC3E}">
        <p14:creationId xmlns:p14="http://schemas.microsoft.com/office/powerpoint/2010/main" val="15454420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4090"/>
            <a:ext cx="9144000" cy="4309820"/>
          </a:xfrm>
          <a:prstGeom prst="rect">
            <a:avLst/>
          </a:prstGeom>
        </p:spPr>
      </p:pic>
    </p:spTree>
    <p:extLst>
      <p:ext uri="{BB962C8B-B14F-4D97-AF65-F5344CB8AC3E}">
        <p14:creationId xmlns:p14="http://schemas.microsoft.com/office/powerpoint/2010/main" val="42098585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6945"/>
            <a:ext cx="9144000" cy="5044109"/>
          </a:xfrm>
          <a:prstGeom prst="rect">
            <a:avLst/>
          </a:prstGeom>
        </p:spPr>
      </p:pic>
    </p:spTree>
    <p:extLst>
      <p:ext uri="{BB962C8B-B14F-4D97-AF65-F5344CB8AC3E}">
        <p14:creationId xmlns:p14="http://schemas.microsoft.com/office/powerpoint/2010/main" val="3249367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6981"/>
            <a:ext cx="9144000" cy="5404037"/>
          </a:xfrm>
          <a:prstGeom prst="rect">
            <a:avLst/>
          </a:prstGeom>
        </p:spPr>
      </p:pic>
    </p:spTree>
    <p:extLst>
      <p:ext uri="{BB962C8B-B14F-4D97-AF65-F5344CB8AC3E}">
        <p14:creationId xmlns:p14="http://schemas.microsoft.com/office/powerpoint/2010/main" val="7089615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685800"/>
            <a:ext cx="8077200" cy="5262979"/>
          </a:xfrm>
          <a:prstGeom prst="rect">
            <a:avLst/>
          </a:prstGeom>
          <a:noFill/>
        </p:spPr>
        <p:txBody>
          <a:bodyPr wrap="square" rtlCol="0">
            <a:spAutoFit/>
          </a:bodyPr>
          <a:lstStyle/>
          <a:p>
            <a:r>
              <a:rPr lang="en-US" b="1" dirty="0"/>
              <a:t>Zero-Shot Learning: Making Predictions Without Examples</a:t>
            </a:r>
          </a:p>
          <a:p>
            <a:endParaRPr lang="en-US" dirty="0"/>
          </a:p>
          <a:p>
            <a:r>
              <a:rPr lang="en-US" dirty="0"/>
              <a:t>Imagine a student who can answer a question on a topic they've never been explicitly taught about. That's the idea behind zero-shot learning. The model makes predictions for entirely new classes it hasn't seen during training. Here's how it works:</a:t>
            </a:r>
          </a:p>
          <a:p>
            <a:endParaRPr lang="en-US" dirty="0"/>
          </a:p>
          <a:p>
            <a:pPr marL="342900" indent="-342900">
              <a:buFont typeface="Arial" panose="020B0604020202020204" pitchFamily="34" charset="0"/>
              <a:buChar char="•"/>
            </a:pPr>
            <a:r>
              <a:rPr lang="en-US" dirty="0"/>
              <a:t>    </a:t>
            </a:r>
            <a:r>
              <a:rPr lang="en-US" b="1" dirty="0"/>
              <a:t>Pre-trained Knowledge is Key</a:t>
            </a:r>
            <a:r>
              <a:rPr lang="en-US" dirty="0"/>
              <a:t>: The model relies heavily on its pre-trained knowledge of language or concepts. This knowledge could come from massive datasets of text and code.</a:t>
            </a:r>
          </a:p>
          <a:p>
            <a:pPr marL="342900" indent="-342900">
              <a:buFont typeface="Arial" panose="020B0604020202020204" pitchFamily="34" charset="0"/>
              <a:buChar char="•"/>
            </a:pPr>
            <a:r>
              <a:rPr lang="en-US" dirty="0"/>
              <a:t>    </a:t>
            </a:r>
            <a:r>
              <a:rPr lang="en-US" b="1" dirty="0"/>
              <a:t>Transfer Learning</a:t>
            </a:r>
            <a:r>
              <a:rPr lang="en-US" dirty="0"/>
              <a:t>: The model leverages relationships between existing categories (like "horse" and "animal") to understand new, unseen categories (like "zebra").</a:t>
            </a:r>
          </a:p>
        </p:txBody>
      </p:sp>
    </p:spTree>
    <p:extLst>
      <p:ext uri="{BB962C8B-B14F-4D97-AF65-F5344CB8AC3E}">
        <p14:creationId xmlns:p14="http://schemas.microsoft.com/office/powerpoint/2010/main" val="34450699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0"/>
            <a:ext cx="7543800" cy="2677656"/>
          </a:xfrm>
          <a:prstGeom prst="rect">
            <a:avLst/>
          </a:prstGeom>
          <a:noFill/>
        </p:spPr>
        <p:txBody>
          <a:bodyPr wrap="square" rtlCol="0">
            <a:spAutoFit/>
          </a:bodyPr>
          <a:lstStyle/>
          <a:p>
            <a:r>
              <a:rPr lang="en-US" b="1" dirty="0"/>
              <a:t>One-Shot Learning: Learning from a Single Example</a:t>
            </a:r>
          </a:p>
          <a:p>
            <a:endParaRPr lang="en-US" dirty="0"/>
          </a:p>
          <a:p>
            <a:r>
              <a:rPr lang="en-US" dirty="0"/>
              <a:t>This is like a student correctly identifying an animal they've only seen once in a picture. In one-shot learning, the model is given just one labeled example per new class. It uses this single example to infer characteristics of the new class and then attempts to classify new data points.</a:t>
            </a:r>
          </a:p>
        </p:txBody>
      </p:sp>
      <p:sp>
        <p:nvSpPr>
          <p:cNvPr id="3" name="TextBox 2"/>
          <p:cNvSpPr txBox="1"/>
          <p:nvPr/>
        </p:nvSpPr>
        <p:spPr>
          <a:xfrm>
            <a:off x="228600" y="3352800"/>
            <a:ext cx="8610600" cy="2677656"/>
          </a:xfrm>
          <a:prstGeom prst="rect">
            <a:avLst/>
          </a:prstGeom>
          <a:noFill/>
        </p:spPr>
        <p:txBody>
          <a:bodyPr wrap="square" rtlCol="0">
            <a:spAutoFit/>
          </a:bodyPr>
          <a:lstStyle/>
          <a:p>
            <a:r>
              <a:rPr lang="en-US" b="1" dirty="0"/>
              <a:t>Few-Shot Learning: A Balancing Act</a:t>
            </a:r>
          </a:p>
          <a:p>
            <a:endParaRPr lang="en-US" dirty="0"/>
          </a:p>
          <a:p>
            <a:r>
              <a:rPr lang="en-US" dirty="0"/>
              <a:t>Few-shot learning falls between zero-shot and one-shot. The model gets a few examples, typically ranging from 2 to 5 per new class, to learn from. This small amount of data allows the model to perform better than zero-shot learning and provides more refinement than one-shot learning</a:t>
            </a:r>
          </a:p>
        </p:txBody>
      </p:sp>
    </p:spTree>
    <p:extLst>
      <p:ext uri="{BB962C8B-B14F-4D97-AF65-F5344CB8AC3E}">
        <p14:creationId xmlns:p14="http://schemas.microsoft.com/office/powerpoint/2010/main" val="34785782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5127"/>
            <a:ext cx="9144000" cy="5047746"/>
          </a:xfrm>
          <a:prstGeom prst="rect">
            <a:avLst/>
          </a:prstGeom>
        </p:spPr>
      </p:pic>
    </p:spTree>
    <p:extLst>
      <p:ext uri="{BB962C8B-B14F-4D97-AF65-F5344CB8AC3E}">
        <p14:creationId xmlns:p14="http://schemas.microsoft.com/office/powerpoint/2010/main" val="5200243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9023"/>
            <a:ext cx="9144000" cy="5339953"/>
          </a:xfrm>
          <a:prstGeom prst="rect">
            <a:avLst/>
          </a:prstGeom>
        </p:spPr>
      </p:pic>
    </p:spTree>
    <p:extLst>
      <p:ext uri="{BB962C8B-B14F-4D97-AF65-F5344CB8AC3E}">
        <p14:creationId xmlns:p14="http://schemas.microsoft.com/office/powerpoint/2010/main" val="2276271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189" y="853217"/>
            <a:ext cx="8565622" cy="5151566"/>
          </a:xfrm>
          <a:prstGeom prst="rect">
            <a:avLst/>
          </a:prstGeom>
        </p:spPr>
      </p:pic>
    </p:spTree>
    <p:extLst>
      <p:ext uri="{BB962C8B-B14F-4D97-AF65-F5344CB8AC3E}">
        <p14:creationId xmlns:p14="http://schemas.microsoft.com/office/powerpoint/2010/main" val="22315756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1819"/>
            <a:ext cx="9144000" cy="4954362"/>
          </a:xfrm>
          <a:prstGeom prst="rect">
            <a:avLst/>
          </a:prstGeom>
        </p:spPr>
      </p:pic>
    </p:spTree>
    <p:extLst>
      <p:ext uri="{BB962C8B-B14F-4D97-AF65-F5344CB8AC3E}">
        <p14:creationId xmlns:p14="http://schemas.microsoft.com/office/powerpoint/2010/main" val="15318174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5101"/>
            <a:ext cx="9144000" cy="4867797"/>
          </a:xfrm>
          <a:prstGeom prst="rect">
            <a:avLst/>
          </a:prstGeom>
        </p:spPr>
      </p:pic>
      <p:sp>
        <p:nvSpPr>
          <p:cNvPr id="3" name="TextBox 2"/>
          <p:cNvSpPr txBox="1"/>
          <p:nvPr/>
        </p:nvSpPr>
        <p:spPr>
          <a:xfrm>
            <a:off x="228600" y="304800"/>
            <a:ext cx="2089731" cy="461665"/>
          </a:xfrm>
          <a:prstGeom prst="rect">
            <a:avLst/>
          </a:prstGeom>
          <a:noFill/>
        </p:spPr>
        <p:txBody>
          <a:bodyPr wrap="square" rtlCol="0">
            <a:spAutoFit/>
          </a:bodyPr>
          <a:lstStyle/>
          <a:p>
            <a:r>
              <a:rPr lang="en-US" b="1" dirty="0" smtClean="0"/>
              <a:t>GPT</a:t>
            </a:r>
            <a:endParaRPr lang="en-US" b="1" dirty="0"/>
          </a:p>
        </p:txBody>
      </p:sp>
    </p:spTree>
    <p:extLst>
      <p:ext uri="{BB962C8B-B14F-4D97-AF65-F5344CB8AC3E}">
        <p14:creationId xmlns:p14="http://schemas.microsoft.com/office/powerpoint/2010/main" val="16273618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1193"/>
            <a:ext cx="9144000" cy="4415614"/>
          </a:xfrm>
          <a:prstGeom prst="rect">
            <a:avLst/>
          </a:prstGeom>
        </p:spPr>
      </p:pic>
    </p:spTree>
    <p:extLst>
      <p:ext uri="{BB962C8B-B14F-4D97-AF65-F5344CB8AC3E}">
        <p14:creationId xmlns:p14="http://schemas.microsoft.com/office/powerpoint/2010/main" val="30258799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8638"/>
            <a:ext cx="9144000" cy="4100723"/>
          </a:xfrm>
          <a:prstGeom prst="rect">
            <a:avLst/>
          </a:prstGeom>
        </p:spPr>
      </p:pic>
    </p:spTree>
    <p:extLst>
      <p:ext uri="{BB962C8B-B14F-4D97-AF65-F5344CB8AC3E}">
        <p14:creationId xmlns:p14="http://schemas.microsoft.com/office/powerpoint/2010/main" val="33666813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9810"/>
            <a:ext cx="9144000" cy="4398380"/>
          </a:xfrm>
          <a:prstGeom prst="rect">
            <a:avLst/>
          </a:prstGeom>
        </p:spPr>
      </p:pic>
    </p:spTree>
    <p:extLst>
      <p:ext uri="{BB962C8B-B14F-4D97-AF65-F5344CB8AC3E}">
        <p14:creationId xmlns:p14="http://schemas.microsoft.com/office/powerpoint/2010/main" val="22884239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3720"/>
            <a:ext cx="9144000" cy="4590560"/>
          </a:xfrm>
          <a:prstGeom prst="rect">
            <a:avLst/>
          </a:prstGeom>
        </p:spPr>
      </p:pic>
    </p:spTree>
    <p:extLst>
      <p:ext uri="{BB962C8B-B14F-4D97-AF65-F5344CB8AC3E}">
        <p14:creationId xmlns:p14="http://schemas.microsoft.com/office/powerpoint/2010/main" val="12246014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6177"/>
            <a:ext cx="9144000" cy="5045646"/>
          </a:xfrm>
          <a:prstGeom prst="rect">
            <a:avLst/>
          </a:prstGeom>
        </p:spPr>
      </p:pic>
    </p:spTree>
    <p:extLst>
      <p:ext uri="{BB962C8B-B14F-4D97-AF65-F5344CB8AC3E}">
        <p14:creationId xmlns:p14="http://schemas.microsoft.com/office/powerpoint/2010/main" val="40948978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1180"/>
            <a:ext cx="9144000" cy="4855640"/>
          </a:xfrm>
          <a:prstGeom prst="rect">
            <a:avLst/>
          </a:prstGeom>
        </p:spPr>
      </p:pic>
    </p:spTree>
    <p:extLst>
      <p:ext uri="{BB962C8B-B14F-4D97-AF65-F5344CB8AC3E}">
        <p14:creationId xmlns:p14="http://schemas.microsoft.com/office/powerpoint/2010/main" val="20601815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7339"/>
            <a:ext cx="9144000" cy="4803322"/>
          </a:xfrm>
          <a:prstGeom prst="rect">
            <a:avLst/>
          </a:prstGeom>
        </p:spPr>
      </p:pic>
    </p:spTree>
    <p:extLst>
      <p:ext uri="{BB962C8B-B14F-4D97-AF65-F5344CB8AC3E}">
        <p14:creationId xmlns:p14="http://schemas.microsoft.com/office/powerpoint/2010/main" val="23888338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6099"/>
            <a:ext cx="9144000" cy="4125802"/>
          </a:xfrm>
          <a:prstGeom prst="rect">
            <a:avLst/>
          </a:prstGeom>
        </p:spPr>
      </p:pic>
    </p:spTree>
    <p:extLst>
      <p:ext uri="{BB962C8B-B14F-4D97-AF65-F5344CB8AC3E}">
        <p14:creationId xmlns:p14="http://schemas.microsoft.com/office/powerpoint/2010/main" val="194030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7977"/>
            <a:ext cx="9144000" cy="4362045"/>
          </a:xfrm>
          <a:prstGeom prst="rect">
            <a:avLst/>
          </a:prstGeom>
        </p:spPr>
      </p:pic>
    </p:spTree>
    <p:extLst>
      <p:ext uri="{BB962C8B-B14F-4D97-AF65-F5344CB8AC3E}">
        <p14:creationId xmlns:p14="http://schemas.microsoft.com/office/powerpoint/2010/main" val="23060079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2554"/>
            <a:ext cx="9144000" cy="4432892"/>
          </a:xfrm>
          <a:prstGeom prst="rect">
            <a:avLst/>
          </a:prstGeom>
        </p:spPr>
      </p:pic>
    </p:spTree>
    <p:extLst>
      <p:ext uri="{BB962C8B-B14F-4D97-AF65-F5344CB8AC3E}">
        <p14:creationId xmlns:p14="http://schemas.microsoft.com/office/powerpoint/2010/main" val="3693351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395" y="917992"/>
            <a:ext cx="8413209" cy="5022015"/>
          </a:xfrm>
          <a:prstGeom prst="rect">
            <a:avLst/>
          </a:prstGeom>
        </p:spPr>
      </p:pic>
    </p:spTree>
    <p:extLst>
      <p:ext uri="{BB962C8B-B14F-4D97-AF65-F5344CB8AC3E}">
        <p14:creationId xmlns:p14="http://schemas.microsoft.com/office/powerpoint/2010/main" val="1577738841"/>
      </p:ext>
    </p:extLst>
  </p:cSld>
  <p:clrMapOvr>
    <a:masterClrMapping/>
  </p:clrMapOvr>
</p:sld>
</file>

<file path=ppt/theme/theme1.xml><?xml version="1.0" encoding="utf-8"?>
<a:theme xmlns:a="http://schemas.openxmlformats.org/drawingml/2006/main" name="7_Blank Presentation">
  <a:themeElements>
    <a:clrScheme name="7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defRPr>
        </a:defPPr>
      </a:lstStyle>
    </a:lnDef>
  </a:objectDefaults>
  <a:extraClrSchemeLst>
    <a:extraClrScheme>
      <a:clrScheme name="7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14819</TotalTime>
  <Words>1852</Words>
  <Application>Microsoft Office PowerPoint</Application>
  <PresentationFormat>On-screen Show (4:3)</PresentationFormat>
  <Paragraphs>189</Paragraphs>
  <Slides>80</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80</vt:i4>
      </vt:variant>
    </vt:vector>
  </HeadingPairs>
  <TitlesOfParts>
    <vt:vector size="87" baseType="lpstr">
      <vt:lpstr>Microsoft YaHei</vt:lpstr>
      <vt:lpstr>Arial</vt:lpstr>
      <vt:lpstr>Calibri</vt:lpstr>
      <vt:lpstr>Courier New</vt:lpstr>
      <vt:lpstr>Times New Roman</vt:lpstr>
      <vt:lpstr>Wingdings</vt:lpstr>
      <vt:lpstr>7_Blank Presentation</vt:lpstr>
      <vt:lpstr>Outline</vt:lpstr>
      <vt:lpstr>Slide 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Language Models</vt:lpstr>
      <vt:lpstr>PowerPoint Presentation</vt:lpstr>
      <vt:lpstr>Language Models</vt:lpstr>
      <vt:lpstr>Language Models</vt:lpstr>
      <vt:lpstr>PowerPoint Presentation</vt:lpstr>
      <vt:lpstr>PowerPoint Presentation</vt:lpstr>
      <vt:lpstr>PowerPoint Presentation</vt:lpstr>
      <vt:lpstr>PowerPoint Presentation</vt:lpstr>
      <vt:lpstr>PowerPoint Presentation</vt:lpstr>
      <vt:lpstr>PowerPoint Presentation</vt:lpstr>
      <vt:lpstr>Transformers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BERT - How it works</vt:lpstr>
      <vt:lpstr>PowerPoint Presentation</vt:lpstr>
      <vt:lpstr>PowerPoint Presentation</vt:lpstr>
      <vt:lpstr>PowerPoint Presentation</vt:lpstr>
      <vt:lpstr>PowerPoint Presentation</vt:lpstr>
      <vt:lpstr>PowerPoint Presentation</vt:lpstr>
      <vt:lpstr>PowerPoint Presentation</vt:lpstr>
      <vt:lpstr>BERT - When and how can we use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DMTUTORIAL</dc:title>
  <dc:creator>CO</dc:creator>
  <cp:lastModifiedBy>Md. Mahin</cp:lastModifiedBy>
  <cp:revision>963</cp:revision>
  <dcterms:created xsi:type="dcterms:W3CDTF">2010-05-07T16:18:55Z</dcterms:created>
  <dcterms:modified xsi:type="dcterms:W3CDTF">2024-04-21T07:55:03Z</dcterms:modified>
</cp:coreProperties>
</file>