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75"/>
  </p:notesMasterIdLst>
  <p:sldIdLst>
    <p:sldId id="286" r:id="rId2"/>
    <p:sldId id="257" r:id="rId3"/>
    <p:sldId id="258" r:id="rId4"/>
    <p:sldId id="441" r:id="rId5"/>
    <p:sldId id="442" r:id="rId6"/>
    <p:sldId id="443" r:id="rId7"/>
    <p:sldId id="444" r:id="rId8"/>
    <p:sldId id="445" r:id="rId9"/>
    <p:sldId id="446" r:id="rId10"/>
    <p:sldId id="447" r:id="rId11"/>
    <p:sldId id="449" r:id="rId12"/>
    <p:sldId id="451" r:id="rId13"/>
    <p:sldId id="452" r:id="rId14"/>
    <p:sldId id="456" r:id="rId15"/>
    <p:sldId id="457" r:id="rId16"/>
    <p:sldId id="453" r:id="rId17"/>
    <p:sldId id="455" r:id="rId18"/>
    <p:sldId id="458" r:id="rId19"/>
    <p:sldId id="459" r:id="rId20"/>
    <p:sldId id="460" r:id="rId21"/>
    <p:sldId id="471" r:id="rId22"/>
    <p:sldId id="263" r:id="rId23"/>
    <p:sldId id="264"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4" r:id="rId42"/>
    <p:sldId id="285" r:id="rId43"/>
    <p:sldId id="461" r:id="rId44"/>
    <p:sldId id="287" r:id="rId45"/>
    <p:sldId id="288" r:id="rId46"/>
    <p:sldId id="289" r:id="rId47"/>
    <p:sldId id="290" r:id="rId48"/>
    <p:sldId id="462" r:id="rId49"/>
    <p:sldId id="291" r:id="rId50"/>
    <p:sldId id="293" r:id="rId51"/>
    <p:sldId id="294" r:id="rId52"/>
    <p:sldId id="295" r:id="rId53"/>
    <p:sldId id="296" r:id="rId54"/>
    <p:sldId id="297" r:id="rId55"/>
    <p:sldId id="298" r:id="rId56"/>
    <p:sldId id="299" r:id="rId57"/>
    <p:sldId id="300" r:id="rId58"/>
    <p:sldId id="301" r:id="rId59"/>
    <p:sldId id="302" r:id="rId60"/>
    <p:sldId id="304" r:id="rId61"/>
    <p:sldId id="305" r:id="rId62"/>
    <p:sldId id="306" r:id="rId63"/>
    <p:sldId id="307" r:id="rId64"/>
    <p:sldId id="308" r:id="rId65"/>
    <p:sldId id="309" r:id="rId66"/>
    <p:sldId id="463" r:id="rId67"/>
    <p:sldId id="464" r:id="rId68"/>
    <p:sldId id="465" r:id="rId69"/>
    <p:sldId id="466" r:id="rId70"/>
    <p:sldId id="467" r:id="rId71"/>
    <p:sldId id="468" r:id="rId72"/>
    <p:sldId id="469" r:id="rId73"/>
    <p:sldId id="470" r:id="rId74"/>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07" autoAdjust="0"/>
  </p:normalViewPr>
  <p:slideViewPr>
    <p:cSldViewPr>
      <p:cViewPr varScale="1">
        <p:scale>
          <a:sx n="85" d="100"/>
          <a:sy n="85" d="100"/>
        </p:scale>
        <p:origin x="562" y="8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C96108D-9266-4554-9240-47EB0B7A5701}" type="datetimeFigureOut">
              <a:rPr lang="en-IN" smtClean="0"/>
              <a:t>10-11-2025</a:t>
            </a:fld>
            <a:endParaRPr lang="en-IN"/>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CDF4E51-3A6E-49E6-BAD7-C98F3B5BC3C9}" type="slidenum">
              <a:rPr lang="en-IN" smtClean="0"/>
              <a:t>‹#›</a:t>
            </a:fld>
            <a:endParaRPr lang="en-IN"/>
          </a:p>
        </p:txBody>
      </p:sp>
    </p:spTree>
    <p:extLst>
      <p:ext uri="{BB962C8B-B14F-4D97-AF65-F5344CB8AC3E}">
        <p14:creationId xmlns:p14="http://schemas.microsoft.com/office/powerpoint/2010/main" val="194789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mj-lt"/>
              </a:rPr>
              <a:t>CL – computational linguistics</a:t>
            </a:r>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3</a:t>
            </a:fld>
            <a:endParaRPr lang="en-IN"/>
          </a:p>
        </p:txBody>
      </p:sp>
    </p:spTree>
    <p:extLst>
      <p:ext uri="{BB962C8B-B14F-4D97-AF65-F5344CB8AC3E}">
        <p14:creationId xmlns:p14="http://schemas.microsoft.com/office/powerpoint/2010/main" val="92187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9ec13d3443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9ec13d344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ec13d344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9ec13d344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ec13d3443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9ec13d3443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9ec13d3443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9ec13d3443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ec13d3443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9ec13d3443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9ec13d3443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9ec13d3443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9ec13d3443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9ec13d3443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9ec13d3443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9ec13d3443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9ec13d3443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9ec13d3443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9ec13d3443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9ec13d3443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10</a:t>
            </a:fld>
            <a:endParaRPr lang="en-IN"/>
          </a:p>
        </p:txBody>
      </p:sp>
    </p:spTree>
    <p:extLst>
      <p:ext uri="{BB962C8B-B14F-4D97-AF65-F5344CB8AC3E}">
        <p14:creationId xmlns:p14="http://schemas.microsoft.com/office/powerpoint/2010/main" val="994186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9ec13d3443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9ec13d3443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9ec13d3443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9ec13d3443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9ec13d3443_0_1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29ec13d3443_0_1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9ec13d3443_0_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29ec13d3443_0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9ec13d3443_0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9ec13d3443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9ec13d3443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9ec13d3443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9ec13d3443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9ec13d3443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9ec13d3443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9ec13d3443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9ec13d3443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9ec13d3443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9ec13d3443_0_1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29ec13d3443_0_1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11</a:t>
            </a:fld>
            <a:endParaRPr lang="en-IN"/>
          </a:p>
        </p:txBody>
      </p:sp>
    </p:spTree>
    <p:extLst>
      <p:ext uri="{BB962C8B-B14F-4D97-AF65-F5344CB8AC3E}">
        <p14:creationId xmlns:p14="http://schemas.microsoft.com/office/powerpoint/2010/main" val="3580942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9ec13d3443_0_1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29ec13d3443_0_1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473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9ec13d3443_0_1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29ec13d3443_0_1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9ec13d3443_0_1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29ec13d3443_0_1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29ec13d3443_0_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29ec13d3443_0_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9ec13d3443_0_1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29ec13d3443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Supervised Fine-Tuning (SFT) for Large Language Models (LLMs). It is a process that trains a pre-trained LLM on a specific, labeled dataset to improve its performance on a particular task, like following instructions or generating dialogue. Unlike pre-training, which uses vast amounts of </a:t>
            </a:r>
            <a:r>
              <a:rPr lang="en-US" dirty="0" err="1"/>
              <a:t>unlabelled</a:t>
            </a:r>
            <a:r>
              <a:rPr lang="en-US" dirty="0"/>
              <a:t> data, SFT uses curated datasets of instruction-response pairs to teach the model specific behaviors and align it with human interaction.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Reinforcement learning from human feedback (</a:t>
            </a:r>
            <a:r>
              <a:rPr lang="en-US" i="1" dirty="0"/>
              <a:t>RLHF</a:t>
            </a:r>
            <a:r>
              <a:rPr lang="en-US" dirty="0"/>
              <a:t>) is a machine learning technique in which a “reward model” is trained by human feedback to optimize an AI</a:t>
            </a:r>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29ec13d3443_0_1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29ec13d3443_0_1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9ec13d3443_0_1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29ec13d3443_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9ec13d3443_0_1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29ec13d3443_0_1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29ec13d3443_0_1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29ec13d3443_0_1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29ec13d3443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29ec13d3443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1917b6919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1917b6919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Supervised Fine-Tuning (SFT) for Large Language Models (LLMs). It is a process that trains a pre-trained LLM on a specific, labeled dataset to improve its performance on a particular task, like following instructions or generating dialogue. Unlike pre-training, which uses vast amounts of </a:t>
            </a:r>
            <a:r>
              <a:rPr lang="en-US" dirty="0" err="1"/>
              <a:t>unlabelled</a:t>
            </a:r>
            <a:r>
              <a:rPr lang="en-US" dirty="0"/>
              <a:t> data, SFT uses curated datasets of instruction-response pairs to teach the model specific behaviors and align it with human interaction. </a:t>
            </a:r>
          </a:p>
          <a:p>
            <a:pPr marL="0" lvl="0" indent="0" algn="l" rtl="0">
              <a:spcBef>
                <a:spcPts val="0"/>
              </a:spcBef>
              <a:spcAft>
                <a:spcPts val="0"/>
              </a:spcAft>
              <a:buNone/>
            </a:pPr>
            <a:endParaRPr lang="en-IN" dirty="0"/>
          </a:p>
          <a:p>
            <a:pPr marL="0" lvl="0" indent="0" algn="l" rtl="0">
              <a:spcBef>
                <a:spcPts val="0"/>
              </a:spcBef>
              <a:spcAft>
                <a:spcPts val="0"/>
              </a:spcAft>
              <a:buNone/>
            </a:pPr>
            <a:r>
              <a:rPr lang="en-US" dirty="0"/>
              <a:t>Reinforcement learning from human feedback (</a:t>
            </a:r>
            <a:r>
              <a:rPr lang="en-US" i="1" dirty="0"/>
              <a:t>RLHF</a:t>
            </a:r>
            <a:r>
              <a:rPr lang="en-US" dirty="0"/>
              <a:t>) is a machine learning technique in which a “reward model” is trained by human feedback to optimize an AI</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9ec13d3443_0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29ec13d3443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9ec13d3443_0_1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9ec13d3443_0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a550dc4fd6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2a550dc4fd6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a550dc4fd6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a550dc4fd6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2a550dc4fd6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2a550dc4fd6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2a550dc4fd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2a550dc4fd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29ec13d3443_0_1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29ec13d3443_0_1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29ec13d3443_0_1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29ec13d3443_0_1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ec13d3443_0_1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9ec13d3443_0_1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0e7d9ea13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0e7d9ea13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9ec13d3443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9ec13d3443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0e7d9ea13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0e7d9ea13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ec13d344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9ec13d3443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18236" y="299465"/>
            <a:ext cx="6472555" cy="696594"/>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IN"/>
              <a:t>LLMs- Raunak Sarbajna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0182731-EEA1-42A9-A24A-A694C336DBD2}" type="datetime4">
              <a:rPr lang="en-US" smtClean="0"/>
              <a:t>November 10, 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IN"/>
              <a:t>LLMs- Raunak Sarbajna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45C2DCB-27B6-401F-8680-2575F884F5BD}" type="datetime4">
              <a:rPr lang="en-US" smtClean="0"/>
              <a:t>November 10, 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618236" y="1714881"/>
            <a:ext cx="4756785" cy="3653790"/>
          </a:xfrm>
          <a:prstGeom prst="rect">
            <a:avLst/>
          </a:prstGeom>
        </p:spPr>
        <p:txBody>
          <a:bodyPr wrap="square" lIns="0" tIns="0" rIns="0" bIns="0">
            <a:spAutoFit/>
          </a:bodyPr>
          <a:lstStyle>
            <a:lvl1pPr>
              <a:defRPr sz="1400" b="1"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IN"/>
              <a:t>LLMs- Raunak Sarbajna</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94310CC-4624-4A6D-A192-15DD40EAC617}" type="datetime4">
              <a:rPr lang="en-US" smtClean="0"/>
              <a:t>November 10, 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IN"/>
              <a:t>LLMs- Raunak Sarbajna</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2C359EF-8D90-44A1-9404-0DC5B439202B}" type="datetime4">
              <a:rPr lang="en-US" smtClean="0"/>
              <a:t>November 10, 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IN"/>
              <a:t>LLMs- Raunak Sarbajna</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1B4DCF3-5A7A-4D70-AEE9-7097AE02D38C}" type="datetime4">
              <a:rPr lang="en-US" smtClean="0"/>
              <a:t>November 10, 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 name="Holder 2">
            <a:extLst>
              <a:ext uri="{FF2B5EF4-FFF2-40B4-BE49-F238E27FC236}">
                <a16:creationId xmlns:a16="http://schemas.microsoft.com/office/drawing/2014/main" id="{712479E2-B79E-F8ED-C400-465B3686DB19}"/>
              </a:ext>
            </a:extLst>
          </p:cNvPr>
          <p:cNvSpPr>
            <a:spLocks noGrp="1"/>
          </p:cNvSpPr>
          <p:nvPr>
            <p:ph type="ftr" sz="quarter" idx="5"/>
          </p:nvPr>
        </p:nvSpPr>
        <p:spPr>
          <a:xfrm>
            <a:off x="4145280" y="6377940"/>
            <a:ext cx="3901440" cy="342900"/>
          </a:xfrm>
        </p:spPr>
        <p:txBody>
          <a:bodyPr lIns="0" tIns="0" rIns="0" bIns="0"/>
          <a:lstStyle>
            <a:lvl1pPr algn="ctr">
              <a:defRPr>
                <a:solidFill>
                  <a:schemeClr val="tx1">
                    <a:tint val="75000"/>
                  </a:schemeClr>
                </a:solidFill>
              </a:defRPr>
            </a:lvl1pPr>
          </a:lstStyle>
          <a:p>
            <a:r>
              <a:rPr lang="en-IN"/>
              <a:t>LLMs- Raunak Sarbajna</a:t>
            </a:r>
            <a:endParaRPr/>
          </a:p>
        </p:txBody>
      </p:sp>
      <p:sp>
        <p:nvSpPr>
          <p:cNvPr id="3" name="Holder 3">
            <a:extLst>
              <a:ext uri="{FF2B5EF4-FFF2-40B4-BE49-F238E27FC236}">
                <a16:creationId xmlns:a16="http://schemas.microsoft.com/office/drawing/2014/main" id="{B3007445-5EE9-4D27-7B8D-33CA75D3FB90}"/>
              </a:ext>
            </a:extLst>
          </p:cNvPr>
          <p:cNvSpPr>
            <a:spLocks noGrp="1"/>
          </p:cNvSpPr>
          <p:nvPr>
            <p:ph type="dt" sz="half" idx="6"/>
          </p:nvPr>
        </p:nvSpPr>
        <p:spPr>
          <a:xfrm>
            <a:off x="609600" y="6377940"/>
            <a:ext cx="2804160" cy="342900"/>
          </a:xfrm>
        </p:spPr>
        <p:txBody>
          <a:bodyPr lIns="0" tIns="0" rIns="0" bIns="0"/>
          <a:lstStyle>
            <a:lvl1pPr algn="l">
              <a:defRPr>
                <a:solidFill>
                  <a:schemeClr val="tx1">
                    <a:tint val="75000"/>
                  </a:schemeClr>
                </a:solidFill>
              </a:defRPr>
            </a:lvl1pPr>
          </a:lstStyle>
          <a:p>
            <a:fld id="{25206FAE-14EC-4A72-880D-A173D9E32217}" type="datetime4">
              <a:rPr lang="en-US" smtClean="0"/>
              <a:t>November 10, 2025</a:t>
            </a:fld>
            <a:endParaRPr lang="en-US"/>
          </a:p>
        </p:txBody>
      </p:sp>
      <p:sp>
        <p:nvSpPr>
          <p:cNvPr id="4" name="Holder 4">
            <a:extLst>
              <a:ext uri="{FF2B5EF4-FFF2-40B4-BE49-F238E27FC236}">
                <a16:creationId xmlns:a16="http://schemas.microsoft.com/office/drawing/2014/main" id="{EFCE419B-C3C1-FEA7-FA70-FFEB9AD9A2F0}"/>
              </a:ext>
            </a:extLst>
          </p:cNvPr>
          <p:cNvSpPr txBox="1">
            <a:spLocks/>
          </p:cNvSpPr>
          <p:nvPr userDrawn="1"/>
        </p:nvSpPr>
        <p:spPr>
          <a:xfrm>
            <a:off x="8778240" y="6377940"/>
            <a:ext cx="2804160" cy="3429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fld id="{B6F15528-21DE-4FAA-801E-634DDDAF4B2B}" type="slidenum">
              <a:rPr lang="en-IN" smtClean="0"/>
              <a:pPr/>
              <a:t>‹#›</a:t>
            </a:fld>
            <a:endParaRPr lang="en-IN"/>
          </a:p>
        </p:txBody>
      </p:sp>
    </p:spTree>
    <p:extLst>
      <p:ext uri="{BB962C8B-B14F-4D97-AF65-F5344CB8AC3E}">
        <p14:creationId xmlns:p14="http://schemas.microsoft.com/office/powerpoint/2010/main" val="716300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8236" y="299465"/>
            <a:ext cx="10060305" cy="1164412"/>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1258569" y="1913585"/>
            <a:ext cx="9618980" cy="2541904"/>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IN"/>
              <a:t>LLMs- Raunak Sarbajna</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C846B0C-ABE9-478E-B5AF-413EE00262DF}" type="datetime4">
              <a:rPr lang="en-US" smtClean="0"/>
              <a:t>November 10, 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github.com/karpathy/nanoGPT" TargetMode="External"/><Relationship Id="rId2" Type="http://schemas.openxmlformats.org/officeDocument/2006/relationships/hyperlink" Target="https://www.youtube.com/watch?v=kCc8FmEb1nY"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07AAA32-7E15-78E8-FD8F-BBFA39911F9F}"/>
              </a:ext>
            </a:extLst>
          </p:cNvPr>
          <p:cNvSpPr txBox="1"/>
          <p:nvPr/>
        </p:nvSpPr>
        <p:spPr>
          <a:xfrm>
            <a:off x="1981200" y="76200"/>
            <a:ext cx="6324601" cy="2144818"/>
          </a:xfrm>
          <a:custGeom>
            <a:avLst/>
            <a:gdLst>
              <a:gd name="connsiteX0" fmla="*/ 0 w 6324601"/>
              <a:gd name="connsiteY0" fmla="*/ 0 h 2144818"/>
              <a:gd name="connsiteX1" fmla="*/ 695706 w 6324601"/>
              <a:gd name="connsiteY1" fmla="*/ 0 h 2144818"/>
              <a:gd name="connsiteX2" fmla="*/ 1328166 w 6324601"/>
              <a:gd name="connsiteY2" fmla="*/ 0 h 2144818"/>
              <a:gd name="connsiteX3" fmla="*/ 2087118 w 6324601"/>
              <a:gd name="connsiteY3" fmla="*/ 0 h 2144818"/>
              <a:gd name="connsiteX4" fmla="*/ 2656332 w 6324601"/>
              <a:gd name="connsiteY4" fmla="*/ 0 h 2144818"/>
              <a:gd name="connsiteX5" fmla="*/ 3288793 w 6324601"/>
              <a:gd name="connsiteY5" fmla="*/ 0 h 2144818"/>
              <a:gd name="connsiteX6" fmla="*/ 3794761 w 6324601"/>
              <a:gd name="connsiteY6" fmla="*/ 0 h 2144818"/>
              <a:gd name="connsiteX7" fmla="*/ 4490467 w 6324601"/>
              <a:gd name="connsiteY7" fmla="*/ 0 h 2144818"/>
              <a:gd name="connsiteX8" fmla="*/ 5122927 w 6324601"/>
              <a:gd name="connsiteY8" fmla="*/ 0 h 2144818"/>
              <a:gd name="connsiteX9" fmla="*/ 6324601 w 6324601"/>
              <a:gd name="connsiteY9" fmla="*/ 0 h 2144818"/>
              <a:gd name="connsiteX10" fmla="*/ 6324601 w 6324601"/>
              <a:gd name="connsiteY10" fmla="*/ 471860 h 2144818"/>
              <a:gd name="connsiteX11" fmla="*/ 6324601 w 6324601"/>
              <a:gd name="connsiteY11" fmla="*/ 1029513 h 2144818"/>
              <a:gd name="connsiteX12" fmla="*/ 6324601 w 6324601"/>
              <a:gd name="connsiteY12" fmla="*/ 1544269 h 2144818"/>
              <a:gd name="connsiteX13" fmla="*/ 6324601 w 6324601"/>
              <a:gd name="connsiteY13" fmla="*/ 2144818 h 2144818"/>
              <a:gd name="connsiteX14" fmla="*/ 5755387 w 6324601"/>
              <a:gd name="connsiteY14" fmla="*/ 2144818 h 2144818"/>
              <a:gd name="connsiteX15" fmla="*/ 5249419 w 6324601"/>
              <a:gd name="connsiteY15" fmla="*/ 2144818 h 2144818"/>
              <a:gd name="connsiteX16" fmla="*/ 4616959 w 6324601"/>
              <a:gd name="connsiteY16" fmla="*/ 2144818 h 2144818"/>
              <a:gd name="connsiteX17" fmla="*/ 4110991 w 6324601"/>
              <a:gd name="connsiteY17" fmla="*/ 2144818 h 2144818"/>
              <a:gd name="connsiteX18" fmla="*/ 3478531 w 6324601"/>
              <a:gd name="connsiteY18" fmla="*/ 2144818 h 2144818"/>
              <a:gd name="connsiteX19" fmla="*/ 2846070 w 6324601"/>
              <a:gd name="connsiteY19" fmla="*/ 2144818 h 2144818"/>
              <a:gd name="connsiteX20" fmla="*/ 2403348 w 6324601"/>
              <a:gd name="connsiteY20" fmla="*/ 2144818 h 2144818"/>
              <a:gd name="connsiteX21" fmla="*/ 1707642 w 6324601"/>
              <a:gd name="connsiteY21" fmla="*/ 2144818 h 2144818"/>
              <a:gd name="connsiteX22" fmla="*/ 1075182 w 6324601"/>
              <a:gd name="connsiteY22" fmla="*/ 2144818 h 2144818"/>
              <a:gd name="connsiteX23" fmla="*/ 0 w 6324601"/>
              <a:gd name="connsiteY23" fmla="*/ 2144818 h 2144818"/>
              <a:gd name="connsiteX24" fmla="*/ 0 w 6324601"/>
              <a:gd name="connsiteY24" fmla="*/ 1587165 h 2144818"/>
              <a:gd name="connsiteX25" fmla="*/ 0 w 6324601"/>
              <a:gd name="connsiteY25" fmla="*/ 1029513 h 2144818"/>
              <a:gd name="connsiteX26" fmla="*/ 0 w 6324601"/>
              <a:gd name="connsiteY26" fmla="*/ 0 h 21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4601" h="2144818" fill="none" extrusionOk="0">
                <a:moveTo>
                  <a:pt x="0" y="0"/>
                </a:moveTo>
                <a:cubicBezTo>
                  <a:pt x="237287" y="27581"/>
                  <a:pt x="555921" y="-31423"/>
                  <a:pt x="695706" y="0"/>
                </a:cubicBezTo>
                <a:cubicBezTo>
                  <a:pt x="835491" y="31423"/>
                  <a:pt x="1100756" y="-2183"/>
                  <a:pt x="1328166" y="0"/>
                </a:cubicBezTo>
                <a:cubicBezTo>
                  <a:pt x="1555576" y="2183"/>
                  <a:pt x="1882452" y="29820"/>
                  <a:pt x="2087118" y="0"/>
                </a:cubicBezTo>
                <a:cubicBezTo>
                  <a:pt x="2291784" y="-29820"/>
                  <a:pt x="2518501" y="-13245"/>
                  <a:pt x="2656332" y="0"/>
                </a:cubicBezTo>
                <a:cubicBezTo>
                  <a:pt x="2794163" y="13245"/>
                  <a:pt x="3114410" y="30866"/>
                  <a:pt x="3288793" y="0"/>
                </a:cubicBezTo>
                <a:cubicBezTo>
                  <a:pt x="3463176" y="-30866"/>
                  <a:pt x="3575637" y="4373"/>
                  <a:pt x="3794761" y="0"/>
                </a:cubicBezTo>
                <a:cubicBezTo>
                  <a:pt x="4013885" y="-4373"/>
                  <a:pt x="4191709" y="-34443"/>
                  <a:pt x="4490467" y="0"/>
                </a:cubicBezTo>
                <a:cubicBezTo>
                  <a:pt x="4789225" y="34443"/>
                  <a:pt x="4965168" y="-7930"/>
                  <a:pt x="5122927" y="0"/>
                </a:cubicBezTo>
                <a:cubicBezTo>
                  <a:pt x="5280686" y="7930"/>
                  <a:pt x="6005150" y="54021"/>
                  <a:pt x="6324601" y="0"/>
                </a:cubicBezTo>
                <a:cubicBezTo>
                  <a:pt x="6347087" y="102445"/>
                  <a:pt x="6319696" y="353504"/>
                  <a:pt x="6324601" y="471860"/>
                </a:cubicBezTo>
                <a:cubicBezTo>
                  <a:pt x="6329506" y="590216"/>
                  <a:pt x="6338513" y="762317"/>
                  <a:pt x="6324601" y="1029513"/>
                </a:cubicBezTo>
                <a:cubicBezTo>
                  <a:pt x="6310689" y="1296709"/>
                  <a:pt x="6323498" y="1370224"/>
                  <a:pt x="6324601" y="1544269"/>
                </a:cubicBezTo>
                <a:cubicBezTo>
                  <a:pt x="6325704" y="1718314"/>
                  <a:pt x="6349062" y="1877504"/>
                  <a:pt x="6324601" y="2144818"/>
                </a:cubicBezTo>
                <a:cubicBezTo>
                  <a:pt x="6179527" y="2144385"/>
                  <a:pt x="5886489" y="2170534"/>
                  <a:pt x="5755387" y="2144818"/>
                </a:cubicBezTo>
                <a:cubicBezTo>
                  <a:pt x="5624285" y="2119102"/>
                  <a:pt x="5462761" y="2137469"/>
                  <a:pt x="5249419" y="2144818"/>
                </a:cubicBezTo>
                <a:cubicBezTo>
                  <a:pt x="5036077" y="2152167"/>
                  <a:pt x="4851381" y="2152331"/>
                  <a:pt x="4616959" y="2144818"/>
                </a:cubicBezTo>
                <a:cubicBezTo>
                  <a:pt x="4382537" y="2137305"/>
                  <a:pt x="4276338" y="2136465"/>
                  <a:pt x="4110991" y="2144818"/>
                </a:cubicBezTo>
                <a:cubicBezTo>
                  <a:pt x="3945644" y="2153171"/>
                  <a:pt x="3665604" y="2148690"/>
                  <a:pt x="3478531" y="2144818"/>
                </a:cubicBezTo>
                <a:cubicBezTo>
                  <a:pt x="3291458" y="2140946"/>
                  <a:pt x="2995951" y="2155007"/>
                  <a:pt x="2846070" y="2144818"/>
                </a:cubicBezTo>
                <a:cubicBezTo>
                  <a:pt x="2696189" y="2134629"/>
                  <a:pt x="2501265" y="2145404"/>
                  <a:pt x="2403348" y="2144818"/>
                </a:cubicBezTo>
                <a:cubicBezTo>
                  <a:pt x="2305431" y="2144232"/>
                  <a:pt x="1854450" y="2121757"/>
                  <a:pt x="1707642" y="2144818"/>
                </a:cubicBezTo>
                <a:cubicBezTo>
                  <a:pt x="1560834" y="2167879"/>
                  <a:pt x="1367239" y="2143612"/>
                  <a:pt x="1075182" y="2144818"/>
                </a:cubicBezTo>
                <a:cubicBezTo>
                  <a:pt x="783125" y="2146024"/>
                  <a:pt x="315479" y="2154457"/>
                  <a:pt x="0" y="2144818"/>
                </a:cubicBezTo>
                <a:cubicBezTo>
                  <a:pt x="-2152" y="1919516"/>
                  <a:pt x="-8189" y="1822727"/>
                  <a:pt x="0" y="1587165"/>
                </a:cubicBezTo>
                <a:cubicBezTo>
                  <a:pt x="8189" y="1351603"/>
                  <a:pt x="11993" y="1248100"/>
                  <a:pt x="0" y="1029513"/>
                </a:cubicBezTo>
                <a:cubicBezTo>
                  <a:pt x="-11993" y="810926"/>
                  <a:pt x="49712" y="411883"/>
                  <a:pt x="0" y="0"/>
                </a:cubicBezTo>
                <a:close/>
              </a:path>
              <a:path w="6324601" h="2144818" stroke="0" extrusionOk="0">
                <a:moveTo>
                  <a:pt x="0" y="0"/>
                </a:moveTo>
                <a:cubicBezTo>
                  <a:pt x="282874" y="-2862"/>
                  <a:pt x="337894" y="-5785"/>
                  <a:pt x="569214" y="0"/>
                </a:cubicBezTo>
                <a:cubicBezTo>
                  <a:pt x="800534" y="5785"/>
                  <a:pt x="1006924" y="-15212"/>
                  <a:pt x="1201674" y="0"/>
                </a:cubicBezTo>
                <a:cubicBezTo>
                  <a:pt x="1396424" y="15212"/>
                  <a:pt x="1531612" y="14200"/>
                  <a:pt x="1707642" y="0"/>
                </a:cubicBezTo>
                <a:cubicBezTo>
                  <a:pt x="1883672" y="-14200"/>
                  <a:pt x="2027614" y="-5825"/>
                  <a:pt x="2276856" y="0"/>
                </a:cubicBezTo>
                <a:cubicBezTo>
                  <a:pt x="2526098" y="5825"/>
                  <a:pt x="2719699" y="-19096"/>
                  <a:pt x="2972562" y="0"/>
                </a:cubicBezTo>
                <a:cubicBezTo>
                  <a:pt x="3225425" y="19096"/>
                  <a:pt x="3427436" y="37835"/>
                  <a:pt x="3731515" y="0"/>
                </a:cubicBezTo>
                <a:cubicBezTo>
                  <a:pt x="4035594" y="-37835"/>
                  <a:pt x="4090200" y="-24601"/>
                  <a:pt x="4237483" y="0"/>
                </a:cubicBezTo>
                <a:cubicBezTo>
                  <a:pt x="4384766" y="24601"/>
                  <a:pt x="4737893" y="-10723"/>
                  <a:pt x="4933189" y="0"/>
                </a:cubicBezTo>
                <a:cubicBezTo>
                  <a:pt x="5128485" y="10723"/>
                  <a:pt x="5248553" y="-6986"/>
                  <a:pt x="5502403" y="0"/>
                </a:cubicBezTo>
                <a:cubicBezTo>
                  <a:pt x="5756253" y="6986"/>
                  <a:pt x="5998007" y="-25646"/>
                  <a:pt x="6324601" y="0"/>
                </a:cubicBezTo>
                <a:cubicBezTo>
                  <a:pt x="6330992" y="265284"/>
                  <a:pt x="6300544" y="377351"/>
                  <a:pt x="6324601" y="536205"/>
                </a:cubicBezTo>
                <a:cubicBezTo>
                  <a:pt x="6348658" y="695060"/>
                  <a:pt x="6322406" y="900739"/>
                  <a:pt x="6324601" y="1050961"/>
                </a:cubicBezTo>
                <a:cubicBezTo>
                  <a:pt x="6326796" y="1201183"/>
                  <a:pt x="6324597" y="1400748"/>
                  <a:pt x="6324601" y="1522821"/>
                </a:cubicBezTo>
                <a:cubicBezTo>
                  <a:pt x="6324605" y="1644894"/>
                  <a:pt x="6324324" y="1875026"/>
                  <a:pt x="6324601" y="2144818"/>
                </a:cubicBezTo>
                <a:cubicBezTo>
                  <a:pt x="6117325" y="2135115"/>
                  <a:pt x="6005752" y="2159446"/>
                  <a:pt x="5818633" y="2144818"/>
                </a:cubicBezTo>
                <a:cubicBezTo>
                  <a:pt x="5631514" y="2130190"/>
                  <a:pt x="5379540" y="2131144"/>
                  <a:pt x="5249419" y="2144818"/>
                </a:cubicBezTo>
                <a:cubicBezTo>
                  <a:pt x="5119298" y="2158492"/>
                  <a:pt x="4983404" y="2143460"/>
                  <a:pt x="4806697" y="2144818"/>
                </a:cubicBezTo>
                <a:cubicBezTo>
                  <a:pt x="4629990" y="2146176"/>
                  <a:pt x="4388240" y="2142764"/>
                  <a:pt x="4174237" y="2144818"/>
                </a:cubicBezTo>
                <a:cubicBezTo>
                  <a:pt x="3960234" y="2146872"/>
                  <a:pt x="3822626" y="2155485"/>
                  <a:pt x="3605023" y="2144818"/>
                </a:cubicBezTo>
                <a:cubicBezTo>
                  <a:pt x="3387420" y="2134151"/>
                  <a:pt x="3295388" y="2160307"/>
                  <a:pt x="3035808" y="2144818"/>
                </a:cubicBezTo>
                <a:cubicBezTo>
                  <a:pt x="2776229" y="2129329"/>
                  <a:pt x="2704723" y="2126790"/>
                  <a:pt x="2466594" y="2144818"/>
                </a:cubicBezTo>
                <a:cubicBezTo>
                  <a:pt x="2228465" y="2162846"/>
                  <a:pt x="2073419" y="2148776"/>
                  <a:pt x="1834134" y="2144818"/>
                </a:cubicBezTo>
                <a:cubicBezTo>
                  <a:pt x="1594849" y="2140860"/>
                  <a:pt x="1257514" y="2133061"/>
                  <a:pt x="1075182" y="2144818"/>
                </a:cubicBezTo>
                <a:cubicBezTo>
                  <a:pt x="892850" y="2156575"/>
                  <a:pt x="245315" y="2148512"/>
                  <a:pt x="0" y="2144818"/>
                </a:cubicBezTo>
                <a:cubicBezTo>
                  <a:pt x="15528" y="1939682"/>
                  <a:pt x="8661" y="1785021"/>
                  <a:pt x="0" y="1651510"/>
                </a:cubicBezTo>
                <a:cubicBezTo>
                  <a:pt x="-8661" y="1517999"/>
                  <a:pt x="24177" y="1348873"/>
                  <a:pt x="0" y="1093857"/>
                </a:cubicBezTo>
                <a:cubicBezTo>
                  <a:pt x="-24177" y="838841"/>
                  <a:pt x="-15256" y="744214"/>
                  <a:pt x="0" y="579101"/>
                </a:cubicBezTo>
                <a:cubicBezTo>
                  <a:pt x="15256" y="413988"/>
                  <a:pt x="9398" y="130959"/>
                  <a:pt x="0" y="0"/>
                </a:cubicBezTo>
                <a:close/>
              </a:path>
            </a:pathLst>
          </a:custGeom>
          <a:ln>
            <a:solidFill>
              <a:schemeClr val="tx1"/>
            </a:solidFill>
            <a:extLst>
              <a:ext uri="{C807C97D-BFC1-408E-A445-0C87EB9F89A2}">
                <ask:lineSketchStyleProps xmlns:ask="http://schemas.microsoft.com/office/drawing/2018/sketchyshapes" sd="3326087808">
                  <a:prstGeom prst="rect">
                    <a:avLst/>
                  </a:prstGeom>
                  <ask:type>
                    <ask:lineSketchFreehand/>
                  </ask:type>
                </ask:lineSketchStyleProps>
              </a:ext>
            </a:extLst>
          </a:ln>
        </p:spPr>
        <p:txBody>
          <a:bodyPr vert="horz" wrap="square" lIns="0" tIns="89535" rIns="0" bIns="0" rtlCol="0">
            <a:spAutoFit/>
          </a:bodyPr>
          <a:lstStyle/>
          <a:p>
            <a:pPr marL="12700" marR="5080">
              <a:lnSpc>
                <a:spcPts val="4750"/>
              </a:lnSpc>
              <a:spcBef>
                <a:spcPts val="705"/>
              </a:spcBef>
            </a:pPr>
            <a:r>
              <a:rPr lang="en-IN" sz="4400" spc="-225" dirty="0">
                <a:latin typeface="Arial"/>
                <a:cs typeface="Arial"/>
              </a:rPr>
              <a:t>Understanding (Large) Language Models</a:t>
            </a:r>
            <a:endParaRPr sz="4400" dirty="0">
              <a:latin typeface="Arial"/>
              <a:cs typeface="Arial"/>
            </a:endParaRPr>
          </a:p>
          <a:p>
            <a:pPr marL="12700">
              <a:lnSpc>
                <a:spcPct val="100000"/>
              </a:lnSpc>
              <a:spcBef>
                <a:spcPts val="2060"/>
              </a:spcBef>
            </a:pPr>
            <a:r>
              <a:rPr lang="en-IN" sz="3600" spc="-325" dirty="0">
                <a:solidFill>
                  <a:schemeClr val="tx1">
                    <a:lumMod val="65000"/>
                    <a:lumOff val="35000"/>
                  </a:schemeClr>
                </a:solidFill>
                <a:latin typeface="Arial"/>
                <a:cs typeface="Arial"/>
              </a:rPr>
              <a:t>Raunak Sarbajna</a:t>
            </a:r>
            <a:endParaRPr sz="3600" dirty="0">
              <a:solidFill>
                <a:schemeClr val="tx1">
                  <a:lumMod val="65000"/>
                  <a:lumOff val="35000"/>
                </a:schemeClr>
              </a:solidFill>
              <a:latin typeface="Arial"/>
              <a:cs typeface="Arial"/>
            </a:endParaRPr>
          </a:p>
        </p:txBody>
      </p:sp>
      <p:sp>
        <p:nvSpPr>
          <p:cNvPr id="5" name="TextBox 4">
            <a:extLst>
              <a:ext uri="{FF2B5EF4-FFF2-40B4-BE49-F238E27FC236}">
                <a16:creationId xmlns:a16="http://schemas.microsoft.com/office/drawing/2014/main" id="{2A6C5CCB-85CD-A974-0257-AC44794AE308}"/>
              </a:ext>
            </a:extLst>
          </p:cNvPr>
          <p:cNvSpPr txBox="1"/>
          <p:nvPr/>
        </p:nvSpPr>
        <p:spPr>
          <a:xfrm>
            <a:off x="8686800" y="765574"/>
            <a:ext cx="2819400" cy="923330"/>
          </a:xfrm>
          <a:custGeom>
            <a:avLst/>
            <a:gdLst>
              <a:gd name="connsiteX0" fmla="*/ 0 w 2819400"/>
              <a:gd name="connsiteY0" fmla="*/ 0 h 923330"/>
              <a:gd name="connsiteX1" fmla="*/ 479298 w 2819400"/>
              <a:gd name="connsiteY1" fmla="*/ 0 h 923330"/>
              <a:gd name="connsiteX2" fmla="*/ 986790 w 2819400"/>
              <a:gd name="connsiteY2" fmla="*/ 0 h 923330"/>
              <a:gd name="connsiteX3" fmla="*/ 1607058 w 2819400"/>
              <a:gd name="connsiteY3" fmla="*/ 0 h 923330"/>
              <a:gd name="connsiteX4" fmla="*/ 2142744 w 2819400"/>
              <a:gd name="connsiteY4" fmla="*/ 0 h 923330"/>
              <a:gd name="connsiteX5" fmla="*/ 2819400 w 2819400"/>
              <a:gd name="connsiteY5" fmla="*/ 0 h 923330"/>
              <a:gd name="connsiteX6" fmla="*/ 2819400 w 2819400"/>
              <a:gd name="connsiteY6" fmla="*/ 470898 h 923330"/>
              <a:gd name="connsiteX7" fmla="*/ 2819400 w 2819400"/>
              <a:gd name="connsiteY7" fmla="*/ 923330 h 923330"/>
              <a:gd name="connsiteX8" fmla="*/ 2199132 w 2819400"/>
              <a:gd name="connsiteY8" fmla="*/ 923330 h 923330"/>
              <a:gd name="connsiteX9" fmla="*/ 1607058 w 2819400"/>
              <a:gd name="connsiteY9" fmla="*/ 923330 h 923330"/>
              <a:gd name="connsiteX10" fmla="*/ 1071372 w 2819400"/>
              <a:gd name="connsiteY10" fmla="*/ 923330 h 923330"/>
              <a:gd name="connsiteX11" fmla="*/ 592074 w 2819400"/>
              <a:gd name="connsiteY11" fmla="*/ 923330 h 923330"/>
              <a:gd name="connsiteX12" fmla="*/ 0 w 2819400"/>
              <a:gd name="connsiteY12" fmla="*/ 923330 h 923330"/>
              <a:gd name="connsiteX13" fmla="*/ 0 w 2819400"/>
              <a:gd name="connsiteY13" fmla="*/ 461665 h 923330"/>
              <a:gd name="connsiteX14" fmla="*/ 0 w 281940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9400" h="923330" extrusionOk="0">
                <a:moveTo>
                  <a:pt x="0" y="0"/>
                </a:moveTo>
                <a:cubicBezTo>
                  <a:pt x="176816" y="-20024"/>
                  <a:pt x="254845" y="12161"/>
                  <a:pt x="479298" y="0"/>
                </a:cubicBezTo>
                <a:cubicBezTo>
                  <a:pt x="703751" y="-12161"/>
                  <a:pt x="861407" y="8566"/>
                  <a:pt x="986790" y="0"/>
                </a:cubicBezTo>
                <a:cubicBezTo>
                  <a:pt x="1112173" y="-8566"/>
                  <a:pt x="1461089" y="16287"/>
                  <a:pt x="1607058" y="0"/>
                </a:cubicBezTo>
                <a:cubicBezTo>
                  <a:pt x="1753027" y="-16287"/>
                  <a:pt x="1971059" y="-6773"/>
                  <a:pt x="2142744" y="0"/>
                </a:cubicBezTo>
                <a:cubicBezTo>
                  <a:pt x="2314429" y="6773"/>
                  <a:pt x="2635763" y="-13051"/>
                  <a:pt x="2819400" y="0"/>
                </a:cubicBezTo>
                <a:cubicBezTo>
                  <a:pt x="2808318" y="196169"/>
                  <a:pt x="2817943" y="363321"/>
                  <a:pt x="2819400" y="470898"/>
                </a:cubicBezTo>
                <a:cubicBezTo>
                  <a:pt x="2820857" y="578475"/>
                  <a:pt x="2810409" y="776202"/>
                  <a:pt x="2819400" y="923330"/>
                </a:cubicBezTo>
                <a:cubicBezTo>
                  <a:pt x="2605403" y="893716"/>
                  <a:pt x="2500944" y="927633"/>
                  <a:pt x="2199132" y="923330"/>
                </a:cubicBezTo>
                <a:cubicBezTo>
                  <a:pt x="1897320" y="919027"/>
                  <a:pt x="1858824" y="901190"/>
                  <a:pt x="1607058" y="923330"/>
                </a:cubicBezTo>
                <a:cubicBezTo>
                  <a:pt x="1355292" y="945470"/>
                  <a:pt x="1234675" y="913051"/>
                  <a:pt x="1071372" y="923330"/>
                </a:cubicBezTo>
                <a:cubicBezTo>
                  <a:pt x="908069" y="933609"/>
                  <a:pt x="802114" y="919396"/>
                  <a:pt x="592074" y="923330"/>
                </a:cubicBezTo>
                <a:cubicBezTo>
                  <a:pt x="382034" y="927264"/>
                  <a:pt x="162406" y="907395"/>
                  <a:pt x="0" y="923330"/>
                </a:cubicBezTo>
                <a:cubicBezTo>
                  <a:pt x="14566" y="810692"/>
                  <a:pt x="6644" y="655242"/>
                  <a:pt x="0" y="461665"/>
                </a:cubicBezTo>
                <a:cubicBezTo>
                  <a:pt x="-6644" y="268089"/>
                  <a:pt x="8396" y="224277"/>
                  <a:pt x="0" y="0"/>
                </a:cubicBezTo>
                <a:close/>
              </a:path>
            </a:pathLst>
          </a:custGeom>
          <a:noFill/>
          <a:ln>
            <a:solidFill>
              <a:schemeClr val="tx1"/>
            </a:solidFill>
            <a:extLst>
              <a:ext uri="{C807C97D-BFC1-408E-A445-0C87EB9F89A2}">
                <ask:lineSketchStyleProps xmlns:ask="http://schemas.microsoft.com/office/drawing/2018/sketchyshapes" sd="765791358">
                  <a:prstGeom prst="rect">
                    <a:avLst/>
                  </a:prstGeom>
                  <ask:type>
                    <ask:lineSketchFreehand/>
                  </ask:type>
                </ask:lineSketchStyleProps>
              </a:ext>
            </a:extLst>
          </a:ln>
        </p:spPr>
        <p:txBody>
          <a:bodyPr wrap="square" rtlCol="0">
            <a:spAutoFit/>
          </a:bodyPr>
          <a:lstStyle/>
          <a:p>
            <a:r>
              <a:rPr lang="en-IN" dirty="0">
                <a:solidFill>
                  <a:schemeClr val="tx1">
                    <a:lumMod val="65000"/>
                    <a:lumOff val="35000"/>
                  </a:schemeClr>
                </a:solidFill>
              </a:rPr>
              <a:t>November 6, 2025</a:t>
            </a:r>
          </a:p>
          <a:p>
            <a:r>
              <a:rPr lang="en-IN" dirty="0">
                <a:solidFill>
                  <a:schemeClr val="tx1">
                    <a:lumMod val="65000"/>
                    <a:lumOff val="35000"/>
                  </a:schemeClr>
                </a:solidFill>
              </a:rPr>
              <a:t>COSC 4368 – Fall 2025</a:t>
            </a:r>
          </a:p>
          <a:p>
            <a:r>
              <a:rPr lang="en-IN" dirty="0">
                <a:solidFill>
                  <a:schemeClr val="tx1">
                    <a:lumMod val="65000"/>
                    <a:lumOff val="35000"/>
                  </a:schemeClr>
                </a:solidFill>
              </a:rPr>
              <a:t>University of Houston</a:t>
            </a:r>
          </a:p>
        </p:txBody>
      </p:sp>
      <p:pic>
        <p:nvPicPr>
          <p:cNvPr id="10" name="Picture 9" descr="A red and white logo&#10;&#10;Description automatically generated">
            <a:extLst>
              <a:ext uri="{FF2B5EF4-FFF2-40B4-BE49-F238E27FC236}">
                <a16:creationId xmlns:a16="http://schemas.microsoft.com/office/drawing/2014/main" id="{EB68032F-01B9-6006-D4ED-78225723B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524000" cy="1524000"/>
          </a:xfrm>
          <a:prstGeom prst="rect">
            <a:avLst/>
          </a:prstGeom>
          <a:ln>
            <a:noFill/>
          </a:ln>
          <a:effectLst>
            <a:outerShdw blurRad="190500" algn="tl" rotWithShape="0">
              <a:srgbClr val="000000">
                <a:alpha val="70000"/>
              </a:srgbClr>
            </a:outerShdw>
          </a:effectLst>
        </p:spPr>
      </p:pic>
      <p:pic>
        <p:nvPicPr>
          <p:cNvPr id="6" name="Picture 5" descr="A close-up of several graphs&#10;&#10;Description automatically generated">
            <a:extLst>
              <a:ext uri="{FF2B5EF4-FFF2-40B4-BE49-F238E27FC236}">
                <a16:creationId xmlns:a16="http://schemas.microsoft.com/office/drawing/2014/main" id="{059674E4-3457-5121-549E-BB46FE8182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1" t="31111" r="4695"/>
          <a:stretch/>
        </p:blipFill>
        <p:spPr>
          <a:xfrm>
            <a:off x="152400" y="2431961"/>
            <a:ext cx="10058400" cy="4310742"/>
          </a:xfrm>
          <a:custGeom>
            <a:avLst/>
            <a:gdLst>
              <a:gd name="connsiteX0" fmla="*/ 0 w 10058400"/>
              <a:gd name="connsiteY0" fmla="*/ 0 h 4310742"/>
              <a:gd name="connsiteX1" fmla="*/ 670560 w 10058400"/>
              <a:gd name="connsiteY1" fmla="*/ 0 h 4310742"/>
              <a:gd name="connsiteX2" fmla="*/ 1139952 w 10058400"/>
              <a:gd name="connsiteY2" fmla="*/ 0 h 4310742"/>
              <a:gd name="connsiteX3" fmla="*/ 1911096 w 10058400"/>
              <a:gd name="connsiteY3" fmla="*/ 0 h 4310742"/>
              <a:gd name="connsiteX4" fmla="*/ 2380488 w 10058400"/>
              <a:gd name="connsiteY4" fmla="*/ 0 h 4310742"/>
              <a:gd name="connsiteX5" fmla="*/ 2749296 w 10058400"/>
              <a:gd name="connsiteY5" fmla="*/ 0 h 4310742"/>
              <a:gd name="connsiteX6" fmla="*/ 3621024 w 10058400"/>
              <a:gd name="connsiteY6" fmla="*/ 0 h 4310742"/>
              <a:gd name="connsiteX7" fmla="*/ 4392168 w 10058400"/>
              <a:gd name="connsiteY7" fmla="*/ 0 h 4310742"/>
              <a:gd name="connsiteX8" fmla="*/ 4962144 w 10058400"/>
              <a:gd name="connsiteY8" fmla="*/ 0 h 4310742"/>
              <a:gd name="connsiteX9" fmla="*/ 5733288 w 10058400"/>
              <a:gd name="connsiteY9" fmla="*/ 0 h 4310742"/>
              <a:gd name="connsiteX10" fmla="*/ 6403848 w 10058400"/>
              <a:gd name="connsiteY10" fmla="*/ 0 h 4310742"/>
              <a:gd name="connsiteX11" fmla="*/ 7074408 w 10058400"/>
              <a:gd name="connsiteY11" fmla="*/ 0 h 4310742"/>
              <a:gd name="connsiteX12" fmla="*/ 7845552 w 10058400"/>
              <a:gd name="connsiteY12" fmla="*/ 0 h 4310742"/>
              <a:gd name="connsiteX13" fmla="*/ 8616696 w 10058400"/>
              <a:gd name="connsiteY13" fmla="*/ 0 h 4310742"/>
              <a:gd name="connsiteX14" fmla="*/ 8985504 w 10058400"/>
              <a:gd name="connsiteY14" fmla="*/ 0 h 4310742"/>
              <a:gd name="connsiteX15" fmla="*/ 9454896 w 10058400"/>
              <a:gd name="connsiteY15" fmla="*/ 0 h 4310742"/>
              <a:gd name="connsiteX16" fmla="*/ 10058400 w 10058400"/>
              <a:gd name="connsiteY16" fmla="*/ 0 h 4310742"/>
              <a:gd name="connsiteX17" fmla="*/ 10058400 w 10058400"/>
              <a:gd name="connsiteY17" fmla="*/ 572713 h 4310742"/>
              <a:gd name="connsiteX18" fmla="*/ 10058400 w 10058400"/>
              <a:gd name="connsiteY18" fmla="*/ 1059211 h 4310742"/>
              <a:gd name="connsiteX19" fmla="*/ 10058400 w 10058400"/>
              <a:gd name="connsiteY19" fmla="*/ 1631924 h 4310742"/>
              <a:gd name="connsiteX20" fmla="*/ 10058400 w 10058400"/>
              <a:gd name="connsiteY20" fmla="*/ 2290851 h 4310742"/>
              <a:gd name="connsiteX21" fmla="*/ 10058400 w 10058400"/>
              <a:gd name="connsiteY21" fmla="*/ 2949779 h 4310742"/>
              <a:gd name="connsiteX22" fmla="*/ 10058400 w 10058400"/>
              <a:gd name="connsiteY22" fmla="*/ 3565599 h 4310742"/>
              <a:gd name="connsiteX23" fmla="*/ 10058400 w 10058400"/>
              <a:gd name="connsiteY23" fmla="*/ 4310742 h 4310742"/>
              <a:gd name="connsiteX24" fmla="*/ 9287256 w 10058400"/>
              <a:gd name="connsiteY24" fmla="*/ 4310742 h 4310742"/>
              <a:gd name="connsiteX25" fmla="*/ 8717280 w 10058400"/>
              <a:gd name="connsiteY25" fmla="*/ 4310742 h 4310742"/>
              <a:gd name="connsiteX26" fmla="*/ 8147304 w 10058400"/>
              <a:gd name="connsiteY26" fmla="*/ 4310742 h 4310742"/>
              <a:gd name="connsiteX27" fmla="*/ 7376160 w 10058400"/>
              <a:gd name="connsiteY27" fmla="*/ 4310742 h 4310742"/>
              <a:gd name="connsiteX28" fmla="*/ 6705600 w 10058400"/>
              <a:gd name="connsiteY28" fmla="*/ 4310742 h 4310742"/>
              <a:gd name="connsiteX29" fmla="*/ 6135624 w 10058400"/>
              <a:gd name="connsiteY29" fmla="*/ 4310742 h 4310742"/>
              <a:gd name="connsiteX30" fmla="*/ 5766816 w 10058400"/>
              <a:gd name="connsiteY30" fmla="*/ 4310742 h 4310742"/>
              <a:gd name="connsiteX31" fmla="*/ 4995672 w 10058400"/>
              <a:gd name="connsiteY31" fmla="*/ 4310742 h 4310742"/>
              <a:gd name="connsiteX32" fmla="*/ 4626864 w 10058400"/>
              <a:gd name="connsiteY32" fmla="*/ 4310742 h 4310742"/>
              <a:gd name="connsiteX33" fmla="*/ 3956304 w 10058400"/>
              <a:gd name="connsiteY33" fmla="*/ 4310742 h 4310742"/>
              <a:gd name="connsiteX34" fmla="*/ 3587496 w 10058400"/>
              <a:gd name="connsiteY34" fmla="*/ 4310742 h 4310742"/>
              <a:gd name="connsiteX35" fmla="*/ 3218688 w 10058400"/>
              <a:gd name="connsiteY35" fmla="*/ 4310742 h 4310742"/>
              <a:gd name="connsiteX36" fmla="*/ 2749296 w 10058400"/>
              <a:gd name="connsiteY36" fmla="*/ 4310742 h 4310742"/>
              <a:gd name="connsiteX37" fmla="*/ 1978152 w 10058400"/>
              <a:gd name="connsiteY37" fmla="*/ 4310742 h 4310742"/>
              <a:gd name="connsiteX38" fmla="*/ 1408176 w 10058400"/>
              <a:gd name="connsiteY38" fmla="*/ 4310742 h 4310742"/>
              <a:gd name="connsiteX39" fmla="*/ 1039368 w 10058400"/>
              <a:gd name="connsiteY39" fmla="*/ 4310742 h 4310742"/>
              <a:gd name="connsiteX40" fmla="*/ 0 w 10058400"/>
              <a:gd name="connsiteY40" fmla="*/ 4310742 h 4310742"/>
              <a:gd name="connsiteX41" fmla="*/ 0 w 10058400"/>
              <a:gd name="connsiteY41" fmla="*/ 3694922 h 4310742"/>
              <a:gd name="connsiteX42" fmla="*/ 0 w 10058400"/>
              <a:gd name="connsiteY42" fmla="*/ 3079101 h 4310742"/>
              <a:gd name="connsiteX43" fmla="*/ 0 w 10058400"/>
              <a:gd name="connsiteY43" fmla="*/ 2377066 h 4310742"/>
              <a:gd name="connsiteX44" fmla="*/ 0 w 10058400"/>
              <a:gd name="connsiteY44" fmla="*/ 1761246 h 4310742"/>
              <a:gd name="connsiteX45" fmla="*/ 0 w 10058400"/>
              <a:gd name="connsiteY45" fmla="*/ 1059211 h 4310742"/>
              <a:gd name="connsiteX46" fmla="*/ 0 w 10058400"/>
              <a:gd name="connsiteY46" fmla="*/ 0 h 431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058400" h="4310742" fill="none" extrusionOk="0">
                <a:moveTo>
                  <a:pt x="0" y="0"/>
                </a:moveTo>
                <a:cubicBezTo>
                  <a:pt x="334839" y="-32005"/>
                  <a:pt x="367636" y="-19537"/>
                  <a:pt x="670560" y="0"/>
                </a:cubicBezTo>
                <a:cubicBezTo>
                  <a:pt x="973484" y="19537"/>
                  <a:pt x="1004551" y="478"/>
                  <a:pt x="1139952" y="0"/>
                </a:cubicBezTo>
                <a:cubicBezTo>
                  <a:pt x="1275353" y="-478"/>
                  <a:pt x="1738689" y="-25752"/>
                  <a:pt x="1911096" y="0"/>
                </a:cubicBezTo>
                <a:cubicBezTo>
                  <a:pt x="2083503" y="25752"/>
                  <a:pt x="2242315" y="-17222"/>
                  <a:pt x="2380488" y="0"/>
                </a:cubicBezTo>
                <a:cubicBezTo>
                  <a:pt x="2518661" y="17222"/>
                  <a:pt x="2631015" y="-9909"/>
                  <a:pt x="2749296" y="0"/>
                </a:cubicBezTo>
                <a:cubicBezTo>
                  <a:pt x="2867577" y="9909"/>
                  <a:pt x="3362617" y="40424"/>
                  <a:pt x="3621024" y="0"/>
                </a:cubicBezTo>
                <a:cubicBezTo>
                  <a:pt x="3879431" y="-40424"/>
                  <a:pt x="4212621" y="-24956"/>
                  <a:pt x="4392168" y="0"/>
                </a:cubicBezTo>
                <a:cubicBezTo>
                  <a:pt x="4571715" y="24956"/>
                  <a:pt x="4824158" y="-1426"/>
                  <a:pt x="4962144" y="0"/>
                </a:cubicBezTo>
                <a:cubicBezTo>
                  <a:pt x="5100130" y="1426"/>
                  <a:pt x="5409958" y="-35725"/>
                  <a:pt x="5733288" y="0"/>
                </a:cubicBezTo>
                <a:cubicBezTo>
                  <a:pt x="6056618" y="35725"/>
                  <a:pt x="6103201" y="22194"/>
                  <a:pt x="6403848" y="0"/>
                </a:cubicBezTo>
                <a:cubicBezTo>
                  <a:pt x="6704495" y="-22194"/>
                  <a:pt x="6788554" y="22905"/>
                  <a:pt x="7074408" y="0"/>
                </a:cubicBezTo>
                <a:cubicBezTo>
                  <a:pt x="7360262" y="-22905"/>
                  <a:pt x="7677225" y="10934"/>
                  <a:pt x="7845552" y="0"/>
                </a:cubicBezTo>
                <a:cubicBezTo>
                  <a:pt x="8013879" y="-10934"/>
                  <a:pt x="8332680" y="-3101"/>
                  <a:pt x="8616696" y="0"/>
                </a:cubicBezTo>
                <a:cubicBezTo>
                  <a:pt x="8900712" y="3101"/>
                  <a:pt x="8904182" y="-15181"/>
                  <a:pt x="8985504" y="0"/>
                </a:cubicBezTo>
                <a:cubicBezTo>
                  <a:pt x="9066826" y="15181"/>
                  <a:pt x="9239814" y="-18754"/>
                  <a:pt x="9454896" y="0"/>
                </a:cubicBezTo>
                <a:cubicBezTo>
                  <a:pt x="9669978" y="18754"/>
                  <a:pt x="9898646" y="-20150"/>
                  <a:pt x="10058400" y="0"/>
                </a:cubicBezTo>
                <a:cubicBezTo>
                  <a:pt x="10067180" y="242062"/>
                  <a:pt x="10069915" y="337269"/>
                  <a:pt x="10058400" y="572713"/>
                </a:cubicBezTo>
                <a:cubicBezTo>
                  <a:pt x="10046885" y="808157"/>
                  <a:pt x="10045830" y="909243"/>
                  <a:pt x="10058400" y="1059211"/>
                </a:cubicBezTo>
                <a:cubicBezTo>
                  <a:pt x="10070970" y="1209179"/>
                  <a:pt x="10035701" y="1442521"/>
                  <a:pt x="10058400" y="1631924"/>
                </a:cubicBezTo>
                <a:cubicBezTo>
                  <a:pt x="10081099" y="1821327"/>
                  <a:pt x="10030967" y="2132114"/>
                  <a:pt x="10058400" y="2290851"/>
                </a:cubicBezTo>
                <a:cubicBezTo>
                  <a:pt x="10085833" y="2449588"/>
                  <a:pt x="10077559" y="2637049"/>
                  <a:pt x="10058400" y="2949779"/>
                </a:cubicBezTo>
                <a:cubicBezTo>
                  <a:pt x="10039241" y="3262509"/>
                  <a:pt x="10034333" y="3416038"/>
                  <a:pt x="10058400" y="3565599"/>
                </a:cubicBezTo>
                <a:cubicBezTo>
                  <a:pt x="10082467" y="3715160"/>
                  <a:pt x="10046414" y="4070025"/>
                  <a:pt x="10058400" y="4310742"/>
                </a:cubicBezTo>
                <a:cubicBezTo>
                  <a:pt x="9798293" y="4319748"/>
                  <a:pt x="9617154" y="4332037"/>
                  <a:pt x="9287256" y="4310742"/>
                </a:cubicBezTo>
                <a:cubicBezTo>
                  <a:pt x="8957358" y="4289447"/>
                  <a:pt x="8948529" y="4306355"/>
                  <a:pt x="8717280" y="4310742"/>
                </a:cubicBezTo>
                <a:cubicBezTo>
                  <a:pt x="8486031" y="4315129"/>
                  <a:pt x="8296157" y="4309604"/>
                  <a:pt x="8147304" y="4310742"/>
                </a:cubicBezTo>
                <a:cubicBezTo>
                  <a:pt x="7998451" y="4311880"/>
                  <a:pt x="7541261" y="4321079"/>
                  <a:pt x="7376160" y="4310742"/>
                </a:cubicBezTo>
                <a:cubicBezTo>
                  <a:pt x="7211059" y="4300405"/>
                  <a:pt x="6999705" y="4301104"/>
                  <a:pt x="6705600" y="4310742"/>
                </a:cubicBezTo>
                <a:cubicBezTo>
                  <a:pt x="6411495" y="4320380"/>
                  <a:pt x="6321876" y="4314673"/>
                  <a:pt x="6135624" y="4310742"/>
                </a:cubicBezTo>
                <a:cubicBezTo>
                  <a:pt x="5949372" y="4306811"/>
                  <a:pt x="5945095" y="4300118"/>
                  <a:pt x="5766816" y="4310742"/>
                </a:cubicBezTo>
                <a:cubicBezTo>
                  <a:pt x="5588537" y="4321366"/>
                  <a:pt x="5179710" y="4304226"/>
                  <a:pt x="4995672" y="4310742"/>
                </a:cubicBezTo>
                <a:cubicBezTo>
                  <a:pt x="4811634" y="4317258"/>
                  <a:pt x="4713680" y="4316164"/>
                  <a:pt x="4626864" y="4310742"/>
                </a:cubicBezTo>
                <a:cubicBezTo>
                  <a:pt x="4540048" y="4305320"/>
                  <a:pt x="4212887" y="4329928"/>
                  <a:pt x="3956304" y="4310742"/>
                </a:cubicBezTo>
                <a:cubicBezTo>
                  <a:pt x="3699721" y="4291556"/>
                  <a:pt x="3720841" y="4313030"/>
                  <a:pt x="3587496" y="4310742"/>
                </a:cubicBezTo>
                <a:cubicBezTo>
                  <a:pt x="3454151" y="4308454"/>
                  <a:pt x="3299037" y="4295860"/>
                  <a:pt x="3218688" y="4310742"/>
                </a:cubicBezTo>
                <a:cubicBezTo>
                  <a:pt x="3138339" y="4325624"/>
                  <a:pt x="2925510" y="4322927"/>
                  <a:pt x="2749296" y="4310742"/>
                </a:cubicBezTo>
                <a:cubicBezTo>
                  <a:pt x="2573082" y="4298557"/>
                  <a:pt x="2169347" y="4289532"/>
                  <a:pt x="1978152" y="4310742"/>
                </a:cubicBezTo>
                <a:cubicBezTo>
                  <a:pt x="1786957" y="4331952"/>
                  <a:pt x="1539597" y="4337311"/>
                  <a:pt x="1408176" y="4310742"/>
                </a:cubicBezTo>
                <a:cubicBezTo>
                  <a:pt x="1276755" y="4284173"/>
                  <a:pt x="1150548" y="4324179"/>
                  <a:pt x="1039368" y="4310742"/>
                </a:cubicBezTo>
                <a:cubicBezTo>
                  <a:pt x="928188" y="4297305"/>
                  <a:pt x="511376" y="4344009"/>
                  <a:pt x="0" y="4310742"/>
                </a:cubicBezTo>
                <a:cubicBezTo>
                  <a:pt x="-7943" y="4119815"/>
                  <a:pt x="-18011" y="3937284"/>
                  <a:pt x="0" y="3694922"/>
                </a:cubicBezTo>
                <a:cubicBezTo>
                  <a:pt x="18011" y="3452560"/>
                  <a:pt x="7206" y="3292618"/>
                  <a:pt x="0" y="3079101"/>
                </a:cubicBezTo>
                <a:cubicBezTo>
                  <a:pt x="-7206" y="2865584"/>
                  <a:pt x="-29090" y="2636012"/>
                  <a:pt x="0" y="2377066"/>
                </a:cubicBezTo>
                <a:cubicBezTo>
                  <a:pt x="29090" y="2118121"/>
                  <a:pt x="-24581" y="2019826"/>
                  <a:pt x="0" y="1761246"/>
                </a:cubicBezTo>
                <a:cubicBezTo>
                  <a:pt x="24581" y="1502666"/>
                  <a:pt x="21823" y="1206680"/>
                  <a:pt x="0" y="1059211"/>
                </a:cubicBezTo>
                <a:cubicBezTo>
                  <a:pt x="-21823" y="911743"/>
                  <a:pt x="4820" y="236056"/>
                  <a:pt x="0" y="0"/>
                </a:cubicBezTo>
                <a:close/>
              </a:path>
              <a:path w="10058400" h="4310742" stroke="0" extrusionOk="0">
                <a:moveTo>
                  <a:pt x="0" y="0"/>
                </a:moveTo>
                <a:cubicBezTo>
                  <a:pt x="142624" y="19611"/>
                  <a:pt x="344966" y="-1135"/>
                  <a:pt x="469392" y="0"/>
                </a:cubicBezTo>
                <a:cubicBezTo>
                  <a:pt x="593818" y="1135"/>
                  <a:pt x="758657" y="3477"/>
                  <a:pt x="1039368" y="0"/>
                </a:cubicBezTo>
                <a:cubicBezTo>
                  <a:pt x="1320079" y="-3477"/>
                  <a:pt x="1396553" y="2828"/>
                  <a:pt x="1508760" y="0"/>
                </a:cubicBezTo>
                <a:cubicBezTo>
                  <a:pt x="1620967" y="-2828"/>
                  <a:pt x="1920117" y="-6139"/>
                  <a:pt x="2179320" y="0"/>
                </a:cubicBezTo>
                <a:cubicBezTo>
                  <a:pt x="2438523" y="6139"/>
                  <a:pt x="2420015" y="-13236"/>
                  <a:pt x="2648712" y="0"/>
                </a:cubicBezTo>
                <a:cubicBezTo>
                  <a:pt x="2877409" y="13236"/>
                  <a:pt x="2907813" y="-3323"/>
                  <a:pt x="3118104" y="0"/>
                </a:cubicBezTo>
                <a:cubicBezTo>
                  <a:pt x="3328395" y="3323"/>
                  <a:pt x="3434407" y="4093"/>
                  <a:pt x="3688080" y="0"/>
                </a:cubicBezTo>
                <a:cubicBezTo>
                  <a:pt x="3941753" y="-4093"/>
                  <a:pt x="3958169" y="-12813"/>
                  <a:pt x="4157472" y="0"/>
                </a:cubicBezTo>
                <a:cubicBezTo>
                  <a:pt x="4356775" y="12813"/>
                  <a:pt x="4522361" y="-17220"/>
                  <a:pt x="4727448" y="0"/>
                </a:cubicBezTo>
                <a:cubicBezTo>
                  <a:pt x="4932535" y="17220"/>
                  <a:pt x="5348790" y="25430"/>
                  <a:pt x="5599176" y="0"/>
                </a:cubicBezTo>
                <a:cubicBezTo>
                  <a:pt x="5849562" y="-25430"/>
                  <a:pt x="6001754" y="18399"/>
                  <a:pt x="6269736" y="0"/>
                </a:cubicBezTo>
                <a:cubicBezTo>
                  <a:pt x="6537718" y="-18399"/>
                  <a:pt x="6836769" y="15993"/>
                  <a:pt x="7040880" y="0"/>
                </a:cubicBezTo>
                <a:cubicBezTo>
                  <a:pt x="7244991" y="-15993"/>
                  <a:pt x="7475265" y="-27691"/>
                  <a:pt x="7812024" y="0"/>
                </a:cubicBezTo>
                <a:cubicBezTo>
                  <a:pt x="8148783" y="27691"/>
                  <a:pt x="8258141" y="28686"/>
                  <a:pt x="8482584" y="0"/>
                </a:cubicBezTo>
                <a:cubicBezTo>
                  <a:pt x="8707027" y="-28686"/>
                  <a:pt x="8726763" y="-11011"/>
                  <a:pt x="8951976" y="0"/>
                </a:cubicBezTo>
                <a:cubicBezTo>
                  <a:pt x="9177189" y="11011"/>
                  <a:pt x="9663287" y="-12050"/>
                  <a:pt x="10058400" y="0"/>
                </a:cubicBezTo>
                <a:cubicBezTo>
                  <a:pt x="10048771" y="131705"/>
                  <a:pt x="10052502" y="401904"/>
                  <a:pt x="10058400" y="529605"/>
                </a:cubicBezTo>
                <a:cubicBezTo>
                  <a:pt x="10064298" y="657307"/>
                  <a:pt x="10027921" y="930632"/>
                  <a:pt x="10058400" y="1231641"/>
                </a:cubicBezTo>
                <a:cubicBezTo>
                  <a:pt x="10088879" y="1532650"/>
                  <a:pt x="10036732" y="1574077"/>
                  <a:pt x="10058400" y="1804353"/>
                </a:cubicBezTo>
                <a:cubicBezTo>
                  <a:pt x="10080068" y="2034629"/>
                  <a:pt x="10047900" y="2078843"/>
                  <a:pt x="10058400" y="2290851"/>
                </a:cubicBezTo>
                <a:cubicBezTo>
                  <a:pt x="10068900" y="2502859"/>
                  <a:pt x="10078078" y="2801612"/>
                  <a:pt x="10058400" y="2949779"/>
                </a:cubicBezTo>
                <a:cubicBezTo>
                  <a:pt x="10038722" y="3097946"/>
                  <a:pt x="10043631" y="3237393"/>
                  <a:pt x="10058400" y="3522492"/>
                </a:cubicBezTo>
                <a:cubicBezTo>
                  <a:pt x="10073169" y="3807591"/>
                  <a:pt x="10094859" y="4013263"/>
                  <a:pt x="10058400" y="4310742"/>
                </a:cubicBezTo>
                <a:cubicBezTo>
                  <a:pt x="9920555" y="4308340"/>
                  <a:pt x="9694450" y="4328302"/>
                  <a:pt x="9488424" y="4310742"/>
                </a:cubicBezTo>
                <a:cubicBezTo>
                  <a:pt x="9282398" y="4293182"/>
                  <a:pt x="8997532" y="4304966"/>
                  <a:pt x="8616696" y="4310742"/>
                </a:cubicBezTo>
                <a:cubicBezTo>
                  <a:pt x="8235860" y="4316518"/>
                  <a:pt x="8322359" y="4323573"/>
                  <a:pt x="8147304" y="4310742"/>
                </a:cubicBezTo>
                <a:cubicBezTo>
                  <a:pt x="7972249" y="4297911"/>
                  <a:pt x="7772029" y="4320541"/>
                  <a:pt x="7577328" y="4310742"/>
                </a:cubicBezTo>
                <a:cubicBezTo>
                  <a:pt x="7382627" y="4300943"/>
                  <a:pt x="7320442" y="4322693"/>
                  <a:pt x="7208520" y="4310742"/>
                </a:cubicBezTo>
                <a:cubicBezTo>
                  <a:pt x="7096598" y="4298791"/>
                  <a:pt x="6864145" y="4285689"/>
                  <a:pt x="6638544" y="4310742"/>
                </a:cubicBezTo>
                <a:cubicBezTo>
                  <a:pt x="6412943" y="4335795"/>
                  <a:pt x="6171488" y="4280798"/>
                  <a:pt x="5967984" y="4310742"/>
                </a:cubicBezTo>
                <a:cubicBezTo>
                  <a:pt x="5764480" y="4340686"/>
                  <a:pt x="5383396" y="4290256"/>
                  <a:pt x="5096256" y="4310742"/>
                </a:cubicBezTo>
                <a:cubicBezTo>
                  <a:pt x="4809116" y="4331228"/>
                  <a:pt x="4721354" y="4327955"/>
                  <a:pt x="4626864" y="4310742"/>
                </a:cubicBezTo>
                <a:cubicBezTo>
                  <a:pt x="4532374" y="4293529"/>
                  <a:pt x="4171441" y="4288423"/>
                  <a:pt x="3956304" y="4310742"/>
                </a:cubicBezTo>
                <a:cubicBezTo>
                  <a:pt x="3741167" y="4333061"/>
                  <a:pt x="3529093" y="4275696"/>
                  <a:pt x="3185160" y="4310742"/>
                </a:cubicBezTo>
                <a:cubicBezTo>
                  <a:pt x="2841227" y="4345788"/>
                  <a:pt x="2646181" y="4303852"/>
                  <a:pt x="2414016" y="4310742"/>
                </a:cubicBezTo>
                <a:cubicBezTo>
                  <a:pt x="2181851" y="4317632"/>
                  <a:pt x="2007304" y="4317776"/>
                  <a:pt x="1743456" y="4310742"/>
                </a:cubicBezTo>
                <a:cubicBezTo>
                  <a:pt x="1479608" y="4303708"/>
                  <a:pt x="1219451" y="4295834"/>
                  <a:pt x="972312" y="4310742"/>
                </a:cubicBezTo>
                <a:cubicBezTo>
                  <a:pt x="725173" y="4325650"/>
                  <a:pt x="447495" y="4297375"/>
                  <a:pt x="0" y="4310742"/>
                </a:cubicBezTo>
                <a:cubicBezTo>
                  <a:pt x="6670" y="4168894"/>
                  <a:pt x="-29994" y="3895753"/>
                  <a:pt x="0" y="3694922"/>
                </a:cubicBezTo>
                <a:cubicBezTo>
                  <a:pt x="29994" y="3494091"/>
                  <a:pt x="-12469" y="3297252"/>
                  <a:pt x="0" y="3122209"/>
                </a:cubicBezTo>
                <a:cubicBezTo>
                  <a:pt x="12469" y="2947166"/>
                  <a:pt x="-18995" y="2667925"/>
                  <a:pt x="0" y="2420174"/>
                </a:cubicBezTo>
                <a:cubicBezTo>
                  <a:pt x="18995" y="2172424"/>
                  <a:pt x="24544" y="2113698"/>
                  <a:pt x="0" y="1847461"/>
                </a:cubicBezTo>
                <a:cubicBezTo>
                  <a:pt x="-24544" y="1581224"/>
                  <a:pt x="10185" y="1479873"/>
                  <a:pt x="0" y="1360963"/>
                </a:cubicBezTo>
                <a:cubicBezTo>
                  <a:pt x="-10185" y="1242053"/>
                  <a:pt x="-13943" y="950984"/>
                  <a:pt x="0" y="831357"/>
                </a:cubicBezTo>
                <a:cubicBezTo>
                  <a:pt x="13943" y="711730"/>
                  <a:pt x="16207" y="200828"/>
                  <a:pt x="0" y="0"/>
                </a:cubicBezTo>
                <a:close/>
              </a:path>
            </a:pathLst>
          </a:custGeom>
          <a:ln>
            <a:solidFill>
              <a:schemeClr val="tx1"/>
            </a:solidFill>
            <a:extLst>
              <a:ext uri="{C807C97D-BFC1-408E-A445-0C87EB9F89A2}">
                <ask:lineSketchStyleProps xmlns:ask="http://schemas.microsoft.com/office/drawing/2018/sketchyshapes" sd="3007000681">
                  <a:prstGeom prst="rect">
                    <a:avLst/>
                  </a:prstGeom>
                  <ask:type>
                    <ask:lineSketchFreehand/>
                  </ask:type>
                </ask:lineSketchStyleProps>
              </a:ext>
            </a:extLst>
          </a:ln>
        </p:spPr>
      </p:pic>
    </p:spTree>
    <p:extLst>
      <p:ext uri="{BB962C8B-B14F-4D97-AF65-F5344CB8AC3E}">
        <p14:creationId xmlns:p14="http://schemas.microsoft.com/office/powerpoint/2010/main" val="2979907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236" y="299465"/>
            <a:ext cx="11192764" cy="627736"/>
          </a:xfrm>
          <a:prstGeom prst="rect">
            <a:avLst/>
          </a:prstGeom>
        </p:spPr>
        <p:txBody>
          <a:bodyPr vert="horz" wrap="square" lIns="0" tIns="12065" rIns="0" bIns="0" rtlCol="0">
            <a:spAutoFit/>
          </a:bodyPr>
          <a:lstStyle/>
          <a:p>
            <a:pPr marL="12700">
              <a:lnSpc>
                <a:spcPct val="100000"/>
              </a:lnSpc>
              <a:spcBef>
                <a:spcPts val="95"/>
              </a:spcBef>
            </a:pPr>
            <a:r>
              <a:rPr lang="en-IN" sz="4000" spc="-45" dirty="0"/>
              <a:t>Why is Natural Language Processing Hard?</a:t>
            </a:r>
            <a:endParaRPr sz="4000" dirty="0"/>
          </a:p>
        </p:txBody>
      </p:sp>
      <p:sp>
        <p:nvSpPr>
          <p:cNvPr id="10" name="Date Placeholder 9">
            <a:extLst>
              <a:ext uri="{FF2B5EF4-FFF2-40B4-BE49-F238E27FC236}">
                <a16:creationId xmlns:a16="http://schemas.microsoft.com/office/drawing/2014/main" id="{AE8A3F98-2883-9F01-B7D1-136F90A0A168}"/>
              </a:ext>
            </a:extLst>
          </p:cNvPr>
          <p:cNvSpPr>
            <a:spLocks noGrp="1"/>
          </p:cNvSpPr>
          <p:nvPr>
            <p:ph type="dt" sz="half" idx="6"/>
          </p:nvPr>
        </p:nvSpPr>
        <p:spPr/>
        <p:txBody>
          <a:bodyPr/>
          <a:lstStyle/>
          <a:p>
            <a:fld id="{90820F58-A967-4013-B454-BAC1EB317D3A}" type="datetime4">
              <a:rPr lang="en-US" smtClean="0"/>
              <a:t>November 10, 2025</a:t>
            </a:fld>
            <a:endParaRPr lang="en-US"/>
          </a:p>
        </p:txBody>
      </p:sp>
      <p:sp>
        <p:nvSpPr>
          <p:cNvPr id="13" name="TextBox 12">
            <a:extLst>
              <a:ext uri="{FF2B5EF4-FFF2-40B4-BE49-F238E27FC236}">
                <a16:creationId xmlns:a16="http://schemas.microsoft.com/office/drawing/2014/main" id="{0AC28F29-C99E-37E8-6D09-0E5C95C2A39E}"/>
              </a:ext>
            </a:extLst>
          </p:cNvPr>
          <p:cNvSpPr txBox="1"/>
          <p:nvPr/>
        </p:nvSpPr>
        <p:spPr>
          <a:xfrm>
            <a:off x="762000" y="1600200"/>
            <a:ext cx="9372600" cy="646331"/>
          </a:xfrm>
          <a:prstGeom prst="rect">
            <a:avLst/>
          </a:prstGeom>
          <a:noFill/>
        </p:spPr>
        <p:txBody>
          <a:bodyPr wrap="square">
            <a:spAutoFit/>
          </a:bodyPr>
          <a:lstStyle/>
          <a:p>
            <a:pPr marL="285750" indent="-285750">
              <a:buFont typeface="Arial" panose="020B0604020202020204" pitchFamily="34" charset="0"/>
              <a:buChar char="•"/>
            </a:pPr>
            <a:r>
              <a:rPr lang="en-IN" dirty="0"/>
              <a:t>Human languages are messy, ambiguous, and ever-changing</a:t>
            </a:r>
          </a:p>
          <a:p>
            <a:pPr marL="285750" indent="-285750">
              <a:buFont typeface="Arial" panose="020B0604020202020204" pitchFamily="34" charset="0"/>
              <a:buChar char="•"/>
            </a:pPr>
            <a:r>
              <a:rPr lang="en-IN" dirty="0"/>
              <a:t>What challenges get in the way of understanding and responding to natural language? </a:t>
            </a:r>
          </a:p>
        </p:txBody>
      </p:sp>
      <p:sp>
        <p:nvSpPr>
          <p:cNvPr id="18" name="TextBox 17">
            <a:extLst>
              <a:ext uri="{FF2B5EF4-FFF2-40B4-BE49-F238E27FC236}">
                <a16:creationId xmlns:a16="http://schemas.microsoft.com/office/drawing/2014/main" id="{5C04A841-BEBC-7A31-A018-22EFC7DA98F0}"/>
              </a:ext>
            </a:extLst>
          </p:cNvPr>
          <p:cNvSpPr txBox="1"/>
          <p:nvPr/>
        </p:nvSpPr>
        <p:spPr>
          <a:xfrm>
            <a:off x="1295400" y="2239807"/>
            <a:ext cx="4463975" cy="1754326"/>
          </a:xfrm>
          <a:prstGeom prst="rect">
            <a:avLst/>
          </a:prstGeom>
          <a:noFill/>
        </p:spPr>
        <p:txBody>
          <a:bodyPr wrap="square">
            <a:spAutoFit/>
          </a:bodyPr>
          <a:lstStyle/>
          <a:p>
            <a:pPr marL="285750" lvl="5" indent="-285750">
              <a:buFont typeface="Arial" panose="020B0604020202020204" pitchFamily="34" charset="0"/>
              <a:buChar char="•"/>
            </a:pPr>
            <a:r>
              <a:rPr lang="en-IN" b="1" dirty="0"/>
              <a:t>Implicit references </a:t>
            </a:r>
          </a:p>
          <a:p>
            <a:pPr marL="285750" lvl="4" indent="-285750">
              <a:buFont typeface="Arial" panose="020B0604020202020204" pitchFamily="34" charset="0"/>
              <a:buChar char="•"/>
            </a:pPr>
            <a:r>
              <a:rPr lang="en-IN" b="1" dirty="0"/>
              <a:t>Ambiguous references / semantics </a:t>
            </a:r>
          </a:p>
          <a:p>
            <a:pPr marL="285750" lvl="4" indent="-285750">
              <a:buFont typeface="Arial" panose="020B0604020202020204" pitchFamily="34" charset="0"/>
              <a:buChar char="•"/>
            </a:pPr>
            <a:r>
              <a:rPr lang="en-IN" dirty="0"/>
              <a:t>Implicit memory </a:t>
            </a:r>
          </a:p>
          <a:p>
            <a:pPr marL="285750" lvl="4" indent="-285750">
              <a:buFont typeface="Arial" panose="020B0604020202020204" pitchFamily="34" charset="0"/>
              <a:buChar char="•"/>
            </a:pPr>
            <a:r>
              <a:rPr lang="en-IN" dirty="0"/>
              <a:t>Imprecise rules </a:t>
            </a:r>
          </a:p>
          <a:p>
            <a:pPr marL="285750" lvl="4" indent="-285750">
              <a:buFont typeface="Arial" panose="020B0604020202020204" pitchFamily="34" charset="0"/>
              <a:buChar char="•"/>
            </a:pPr>
            <a:r>
              <a:rPr lang="en-IN" dirty="0"/>
              <a:t>Myriad languages </a:t>
            </a:r>
          </a:p>
          <a:p>
            <a:pPr marL="285750" lvl="4" indent="-285750">
              <a:buFont typeface="Arial" panose="020B0604020202020204" pitchFamily="34" charset="0"/>
              <a:buChar char="•"/>
            </a:pPr>
            <a:r>
              <a:rPr lang="en-IN" b="1" dirty="0"/>
              <a:t>Scale</a:t>
            </a:r>
          </a:p>
        </p:txBody>
      </p:sp>
      <p:pic>
        <p:nvPicPr>
          <p:cNvPr id="19" name="Picture 18">
            <a:extLst>
              <a:ext uri="{FF2B5EF4-FFF2-40B4-BE49-F238E27FC236}">
                <a16:creationId xmlns:a16="http://schemas.microsoft.com/office/drawing/2014/main" id="{64E2E131-A28D-98D9-290C-147F3047A109}"/>
              </a:ext>
            </a:extLst>
          </p:cNvPr>
          <p:cNvPicPr>
            <a:picLocks noChangeAspect="1"/>
          </p:cNvPicPr>
          <p:nvPr/>
        </p:nvPicPr>
        <p:blipFill rotWithShape="1">
          <a:blip r:embed="rId3">
            <a:extLst>
              <a:ext uri="{28A0092B-C50C-407E-A947-70E740481C1C}">
                <a14:useLocalDpi xmlns:a14="http://schemas.microsoft.com/office/drawing/2010/main" val="0"/>
              </a:ext>
            </a:extLst>
          </a:blip>
          <a:srcRect l="4611" t="24436" r="8942" b="5109"/>
          <a:stretch/>
        </p:blipFill>
        <p:spPr>
          <a:xfrm>
            <a:off x="6019801" y="2807970"/>
            <a:ext cx="5715000" cy="2362200"/>
          </a:xfrm>
          <a:prstGeom prst="rect">
            <a:avLst/>
          </a:prstGeom>
        </p:spPr>
      </p:pic>
      <p:pic>
        <p:nvPicPr>
          <p:cNvPr id="20" name="Picture 19">
            <a:extLst>
              <a:ext uri="{FF2B5EF4-FFF2-40B4-BE49-F238E27FC236}">
                <a16:creationId xmlns:a16="http://schemas.microsoft.com/office/drawing/2014/main" id="{D537E0A0-2F71-CDF0-8AAD-781592CA0615}"/>
              </a:ext>
            </a:extLst>
          </p:cNvPr>
          <p:cNvPicPr>
            <a:picLocks noChangeAspect="1"/>
          </p:cNvPicPr>
          <p:nvPr/>
        </p:nvPicPr>
        <p:blipFill rotWithShape="1">
          <a:blip r:embed="rId4">
            <a:extLst>
              <a:ext uri="{28A0092B-C50C-407E-A947-70E740481C1C}">
                <a14:useLocalDpi xmlns:a14="http://schemas.microsoft.com/office/drawing/2010/main" val="0"/>
              </a:ext>
            </a:extLst>
          </a:blip>
          <a:srcRect l="4939" t="23869" r="14595" b="24405"/>
          <a:stretch/>
        </p:blipFill>
        <p:spPr>
          <a:xfrm>
            <a:off x="228600" y="4418793"/>
            <a:ext cx="4843018" cy="1957486"/>
          </a:xfrm>
          <a:custGeom>
            <a:avLst/>
            <a:gdLst>
              <a:gd name="connsiteX0" fmla="*/ 0 w 4843018"/>
              <a:gd name="connsiteY0" fmla="*/ 0 h 1957486"/>
              <a:gd name="connsiteX1" fmla="*/ 643430 w 4843018"/>
              <a:gd name="connsiteY1" fmla="*/ 0 h 1957486"/>
              <a:gd name="connsiteX2" fmla="*/ 1189999 w 4843018"/>
              <a:gd name="connsiteY2" fmla="*/ 0 h 1957486"/>
              <a:gd name="connsiteX3" fmla="*/ 1833428 w 4843018"/>
              <a:gd name="connsiteY3" fmla="*/ 0 h 1957486"/>
              <a:gd name="connsiteX4" fmla="*/ 2379997 w 4843018"/>
              <a:gd name="connsiteY4" fmla="*/ 0 h 1957486"/>
              <a:gd name="connsiteX5" fmla="*/ 2926567 w 4843018"/>
              <a:gd name="connsiteY5" fmla="*/ 0 h 1957486"/>
              <a:gd name="connsiteX6" fmla="*/ 3666856 w 4843018"/>
              <a:gd name="connsiteY6" fmla="*/ 0 h 1957486"/>
              <a:gd name="connsiteX7" fmla="*/ 4843018 w 4843018"/>
              <a:gd name="connsiteY7" fmla="*/ 0 h 1957486"/>
              <a:gd name="connsiteX8" fmla="*/ 4843018 w 4843018"/>
              <a:gd name="connsiteY8" fmla="*/ 672070 h 1957486"/>
              <a:gd name="connsiteX9" fmla="*/ 4843018 w 4843018"/>
              <a:gd name="connsiteY9" fmla="*/ 1324566 h 1957486"/>
              <a:gd name="connsiteX10" fmla="*/ 4843018 w 4843018"/>
              <a:gd name="connsiteY10" fmla="*/ 1957486 h 1957486"/>
              <a:gd name="connsiteX11" fmla="*/ 4151158 w 4843018"/>
              <a:gd name="connsiteY11" fmla="*/ 1957486 h 1957486"/>
              <a:gd name="connsiteX12" fmla="*/ 3362438 w 4843018"/>
              <a:gd name="connsiteY12" fmla="*/ 1957486 h 1957486"/>
              <a:gd name="connsiteX13" fmla="*/ 2622148 w 4843018"/>
              <a:gd name="connsiteY13" fmla="*/ 1957486 h 1957486"/>
              <a:gd name="connsiteX14" fmla="*/ 1930289 w 4843018"/>
              <a:gd name="connsiteY14" fmla="*/ 1957486 h 1957486"/>
              <a:gd name="connsiteX15" fmla="*/ 1383719 w 4843018"/>
              <a:gd name="connsiteY15" fmla="*/ 1957486 h 1957486"/>
              <a:gd name="connsiteX16" fmla="*/ 691860 w 4843018"/>
              <a:gd name="connsiteY16" fmla="*/ 1957486 h 1957486"/>
              <a:gd name="connsiteX17" fmla="*/ 0 w 4843018"/>
              <a:gd name="connsiteY17" fmla="*/ 1957486 h 1957486"/>
              <a:gd name="connsiteX18" fmla="*/ 0 w 4843018"/>
              <a:gd name="connsiteY18" fmla="*/ 1344140 h 1957486"/>
              <a:gd name="connsiteX19" fmla="*/ 0 w 4843018"/>
              <a:gd name="connsiteY19" fmla="*/ 730795 h 1957486"/>
              <a:gd name="connsiteX20" fmla="*/ 0 w 4843018"/>
              <a:gd name="connsiteY20" fmla="*/ 0 h 195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43018" h="1957486" fill="none" extrusionOk="0">
                <a:moveTo>
                  <a:pt x="0" y="0"/>
                </a:moveTo>
                <a:cubicBezTo>
                  <a:pt x="257825" y="30606"/>
                  <a:pt x="395516" y="31182"/>
                  <a:pt x="643430" y="0"/>
                </a:cubicBezTo>
                <a:cubicBezTo>
                  <a:pt x="891344" y="-31182"/>
                  <a:pt x="946035" y="18401"/>
                  <a:pt x="1189999" y="0"/>
                </a:cubicBezTo>
                <a:cubicBezTo>
                  <a:pt x="1433963" y="-18401"/>
                  <a:pt x="1658262" y="15012"/>
                  <a:pt x="1833428" y="0"/>
                </a:cubicBezTo>
                <a:cubicBezTo>
                  <a:pt x="2008594" y="-15012"/>
                  <a:pt x="2223061" y="13629"/>
                  <a:pt x="2379997" y="0"/>
                </a:cubicBezTo>
                <a:cubicBezTo>
                  <a:pt x="2536933" y="-13629"/>
                  <a:pt x="2795247" y="-25403"/>
                  <a:pt x="2926567" y="0"/>
                </a:cubicBezTo>
                <a:cubicBezTo>
                  <a:pt x="3057887" y="25403"/>
                  <a:pt x="3327288" y="7265"/>
                  <a:pt x="3666856" y="0"/>
                </a:cubicBezTo>
                <a:cubicBezTo>
                  <a:pt x="4006424" y="-7265"/>
                  <a:pt x="4325080" y="47597"/>
                  <a:pt x="4843018" y="0"/>
                </a:cubicBezTo>
                <a:cubicBezTo>
                  <a:pt x="4838213" y="254691"/>
                  <a:pt x="4819435" y="487048"/>
                  <a:pt x="4843018" y="672070"/>
                </a:cubicBezTo>
                <a:cubicBezTo>
                  <a:pt x="4866602" y="857092"/>
                  <a:pt x="4834390" y="1146209"/>
                  <a:pt x="4843018" y="1324566"/>
                </a:cubicBezTo>
                <a:cubicBezTo>
                  <a:pt x="4851646" y="1502923"/>
                  <a:pt x="4823537" y="1789767"/>
                  <a:pt x="4843018" y="1957486"/>
                </a:cubicBezTo>
                <a:cubicBezTo>
                  <a:pt x="4634251" y="1963843"/>
                  <a:pt x="4424787" y="1947767"/>
                  <a:pt x="4151158" y="1957486"/>
                </a:cubicBezTo>
                <a:cubicBezTo>
                  <a:pt x="3877529" y="1967205"/>
                  <a:pt x="3543455" y="1979487"/>
                  <a:pt x="3362438" y="1957486"/>
                </a:cubicBezTo>
                <a:cubicBezTo>
                  <a:pt x="3181421" y="1935485"/>
                  <a:pt x="2966700" y="1926181"/>
                  <a:pt x="2622148" y="1957486"/>
                </a:cubicBezTo>
                <a:cubicBezTo>
                  <a:pt x="2277596" y="1988792"/>
                  <a:pt x="2221104" y="1923502"/>
                  <a:pt x="1930289" y="1957486"/>
                </a:cubicBezTo>
                <a:cubicBezTo>
                  <a:pt x="1639474" y="1991470"/>
                  <a:pt x="1635522" y="1945902"/>
                  <a:pt x="1383719" y="1957486"/>
                </a:cubicBezTo>
                <a:cubicBezTo>
                  <a:pt x="1131916" y="1969071"/>
                  <a:pt x="909548" y="1971274"/>
                  <a:pt x="691860" y="1957486"/>
                </a:cubicBezTo>
                <a:cubicBezTo>
                  <a:pt x="474172" y="1943698"/>
                  <a:pt x="152829" y="1986341"/>
                  <a:pt x="0" y="1957486"/>
                </a:cubicBezTo>
                <a:cubicBezTo>
                  <a:pt x="973" y="1723543"/>
                  <a:pt x="18505" y="1584246"/>
                  <a:pt x="0" y="1344140"/>
                </a:cubicBezTo>
                <a:cubicBezTo>
                  <a:pt x="-18505" y="1104034"/>
                  <a:pt x="13550" y="1027663"/>
                  <a:pt x="0" y="730795"/>
                </a:cubicBezTo>
                <a:cubicBezTo>
                  <a:pt x="-13550" y="433928"/>
                  <a:pt x="-28877" y="322222"/>
                  <a:pt x="0" y="0"/>
                </a:cubicBezTo>
                <a:close/>
              </a:path>
              <a:path w="4843018" h="1957486" stroke="0" extrusionOk="0">
                <a:moveTo>
                  <a:pt x="0" y="0"/>
                </a:moveTo>
                <a:cubicBezTo>
                  <a:pt x="387620" y="-10059"/>
                  <a:pt x="467085" y="35164"/>
                  <a:pt x="788720" y="0"/>
                </a:cubicBezTo>
                <a:cubicBezTo>
                  <a:pt x="1110355" y="-35164"/>
                  <a:pt x="1241785" y="18342"/>
                  <a:pt x="1577440" y="0"/>
                </a:cubicBezTo>
                <a:cubicBezTo>
                  <a:pt x="1913095" y="-18342"/>
                  <a:pt x="2054879" y="6793"/>
                  <a:pt x="2220870" y="0"/>
                </a:cubicBezTo>
                <a:cubicBezTo>
                  <a:pt x="2386861" y="-6793"/>
                  <a:pt x="2580846" y="10715"/>
                  <a:pt x="2864299" y="0"/>
                </a:cubicBezTo>
                <a:cubicBezTo>
                  <a:pt x="3147752" y="-10715"/>
                  <a:pt x="3346812" y="31700"/>
                  <a:pt x="3556159" y="0"/>
                </a:cubicBezTo>
                <a:cubicBezTo>
                  <a:pt x="3765506" y="-31700"/>
                  <a:pt x="4535736" y="-49022"/>
                  <a:pt x="4843018" y="0"/>
                </a:cubicBezTo>
                <a:cubicBezTo>
                  <a:pt x="4861552" y="126412"/>
                  <a:pt x="4849352" y="434080"/>
                  <a:pt x="4843018" y="593771"/>
                </a:cubicBezTo>
                <a:cubicBezTo>
                  <a:pt x="4836684" y="753462"/>
                  <a:pt x="4827895" y="986502"/>
                  <a:pt x="4843018" y="1207116"/>
                </a:cubicBezTo>
                <a:cubicBezTo>
                  <a:pt x="4858141" y="1427731"/>
                  <a:pt x="4849580" y="1590961"/>
                  <a:pt x="4843018" y="1957486"/>
                </a:cubicBezTo>
                <a:cubicBezTo>
                  <a:pt x="4503870" y="1994640"/>
                  <a:pt x="4290283" y="1945707"/>
                  <a:pt x="4054298" y="1957486"/>
                </a:cubicBezTo>
                <a:cubicBezTo>
                  <a:pt x="3818313" y="1969265"/>
                  <a:pt x="3560500" y="1956573"/>
                  <a:pt x="3314008" y="1957486"/>
                </a:cubicBezTo>
                <a:cubicBezTo>
                  <a:pt x="3067516" y="1958400"/>
                  <a:pt x="2836488" y="1972266"/>
                  <a:pt x="2573718" y="1957486"/>
                </a:cubicBezTo>
                <a:cubicBezTo>
                  <a:pt x="2310948" y="1942707"/>
                  <a:pt x="2223663" y="1951699"/>
                  <a:pt x="1930289" y="1957486"/>
                </a:cubicBezTo>
                <a:cubicBezTo>
                  <a:pt x="1636915" y="1963273"/>
                  <a:pt x="1560371" y="1978259"/>
                  <a:pt x="1335289" y="1957486"/>
                </a:cubicBezTo>
                <a:cubicBezTo>
                  <a:pt x="1110207" y="1936713"/>
                  <a:pt x="826575" y="1964878"/>
                  <a:pt x="691860" y="1957486"/>
                </a:cubicBezTo>
                <a:cubicBezTo>
                  <a:pt x="557145" y="1950094"/>
                  <a:pt x="172213" y="1952950"/>
                  <a:pt x="0" y="1957486"/>
                </a:cubicBezTo>
                <a:cubicBezTo>
                  <a:pt x="-20712" y="1714275"/>
                  <a:pt x="-22095" y="1487422"/>
                  <a:pt x="0" y="1285416"/>
                </a:cubicBezTo>
                <a:cubicBezTo>
                  <a:pt x="22095" y="1083410"/>
                  <a:pt x="14679" y="847231"/>
                  <a:pt x="0" y="691645"/>
                </a:cubicBezTo>
                <a:cubicBezTo>
                  <a:pt x="-14679" y="536059"/>
                  <a:pt x="-26943" y="150697"/>
                  <a:pt x="0" y="0"/>
                </a:cubicBezTo>
                <a:close/>
              </a:path>
            </a:pathLst>
          </a:custGeom>
          <a:ln w="3175">
            <a:solidFill>
              <a:schemeClr val="tx1"/>
            </a:solidFill>
            <a:extLst>
              <a:ext uri="{C807C97D-BFC1-408E-A445-0C87EB9F89A2}">
                <ask:lineSketchStyleProps xmlns:ask="http://schemas.microsoft.com/office/drawing/2018/sketchyshapes" sd="3840202218">
                  <a:prstGeom prst="rect">
                    <a:avLst/>
                  </a:prstGeom>
                  <ask:type>
                    <ask:lineSketchFreehand/>
                  </ask:type>
                </ask:lineSketchStyleProps>
              </a:ext>
            </a:extLst>
          </a:ln>
        </p:spPr>
      </p:pic>
      <p:sp>
        <p:nvSpPr>
          <p:cNvPr id="21" name="Rectangle: Rounded Corners 20">
            <a:extLst>
              <a:ext uri="{FF2B5EF4-FFF2-40B4-BE49-F238E27FC236}">
                <a16:creationId xmlns:a16="http://schemas.microsoft.com/office/drawing/2014/main" id="{FB0E5AF1-9BA7-D5A9-496A-7BF0A442E6DE}"/>
              </a:ext>
            </a:extLst>
          </p:cNvPr>
          <p:cNvSpPr/>
          <p:nvPr/>
        </p:nvSpPr>
        <p:spPr>
          <a:xfrm>
            <a:off x="1555376" y="2278594"/>
            <a:ext cx="3962400" cy="561439"/>
          </a:xfrm>
          <a:custGeom>
            <a:avLst/>
            <a:gdLst>
              <a:gd name="connsiteX0" fmla="*/ 0 w 3962400"/>
              <a:gd name="connsiteY0" fmla="*/ 93575 h 561439"/>
              <a:gd name="connsiteX1" fmla="*/ 93575 w 3962400"/>
              <a:gd name="connsiteY1" fmla="*/ 0 h 561439"/>
              <a:gd name="connsiteX2" fmla="*/ 760536 w 3962400"/>
              <a:gd name="connsiteY2" fmla="*/ 0 h 561439"/>
              <a:gd name="connsiteX3" fmla="*/ 1389744 w 3962400"/>
              <a:gd name="connsiteY3" fmla="*/ 0 h 561439"/>
              <a:gd name="connsiteX4" fmla="*/ 2094458 w 3962400"/>
              <a:gd name="connsiteY4" fmla="*/ 0 h 561439"/>
              <a:gd name="connsiteX5" fmla="*/ 2723666 w 3962400"/>
              <a:gd name="connsiteY5" fmla="*/ 0 h 561439"/>
              <a:gd name="connsiteX6" fmla="*/ 3239617 w 3962400"/>
              <a:gd name="connsiteY6" fmla="*/ 0 h 561439"/>
              <a:gd name="connsiteX7" fmla="*/ 3868825 w 3962400"/>
              <a:gd name="connsiteY7" fmla="*/ 0 h 561439"/>
              <a:gd name="connsiteX8" fmla="*/ 3962400 w 3962400"/>
              <a:gd name="connsiteY8" fmla="*/ 93575 h 561439"/>
              <a:gd name="connsiteX9" fmla="*/ 3962400 w 3962400"/>
              <a:gd name="connsiteY9" fmla="*/ 467864 h 561439"/>
              <a:gd name="connsiteX10" fmla="*/ 3868825 w 3962400"/>
              <a:gd name="connsiteY10" fmla="*/ 561439 h 561439"/>
              <a:gd name="connsiteX11" fmla="*/ 3164112 w 3962400"/>
              <a:gd name="connsiteY11" fmla="*/ 561439 h 561439"/>
              <a:gd name="connsiteX12" fmla="*/ 2610408 w 3962400"/>
              <a:gd name="connsiteY12" fmla="*/ 561439 h 561439"/>
              <a:gd name="connsiteX13" fmla="*/ 1943448 w 3962400"/>
              <a:gd name="connsiteY13" fmla="*/ 561439 h 561439"/>
              <a:gd name="connsiteX14" fmla="*/ 1276487 w 3962400"/>
              <a:gd name="connsiteY14" fmla="*/ 561439 h 561439"/>
              <a:gd name="connsiteX15" fmla="*/ 647278 w 3962400"/>
              <a:gd name="connsiteY15" fmla="*/ 561439 h 561439"/>
              <a:gd name="connsiteX16" fmla="*/ 93575 w 3962400"/>
              <a:gd name="connsiteY16" fmla="*/ 561439 h 561439"/>
              <a:gd name="connsiteX17" fmla="*/ 0 w 3962400"/>
              <a:gd name="connsiteY17" fmla="*/ 467864 h 561439"/>
              <a:gd name="connsiteX18" fmla="*/ 0 w 3962400"/>
              <a:gd name="connsiteY18" fmla="*/ 93575 h 56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2400" h="561439" extrusionOk="0">
                <a:moveTo>
                  <a:pt x="0" y="93575"/>
                </a:moveTo>
                <a:cubicBezTo>
                  <a:pt x="6782" y="41451"/>
                  <a:pt x="47736" y="7399"/>
                  <a:pt x="93575" y="0"/>
                </a:cubicBezTo>
                <a:cubicBezTo>
                  <a:pt x="261799" y="20973"/>
                  <a:pt x="616194" y="-24716"/>
                  <a:pt x="760536" y="0"/>
                </a:cubicBezTo>
                <a:cubicBezTo>
                  <a:pt x="904878" y="24716"/>
                  <a:pt x="1205000" y="-1147"/>
                  <a:pt x="1389744" y="0"/>
                </a:cubicBezTo>
                <a:cubicBezTo>
                  <a:pt x="1574488" y="1147"/>
                  <a:pt x="1875722" y="17355"/>
                  <a:pt x="2094458" y="0"/>
                </a:cubicBezTo>
                <a:cubicBezTo>
                  <a:pt x="2313194" y="-17355"/>
                  <a:pt x="2477717" y="23012"/>
                  <a:pt x="2723666" y="0"/>
                </a:cubicBezTo>
                <a:cubicBezTo>
                  <a:pt x="2969615" y="-23012"/>
                  <a:pt x="3094414" y="8048"/>
                  <a:pt x="3239617" y="0"/>
                </a:cubicBezTo>
                <a:cubicBezTo>
                  <a:pt x="3384820" y="-8048"/>
                  <a:pt x="3663443" y="-14884"/>
                  <a:pt x="3868825" y="0"/>
                </a:cubicBezTo>
                <a:cubicBezTo>
                  <a:pt x="3909836" y="-3406"/>
                  <a:pt x="3961494" y="44922"/>
                  <a:pt x="3962400" y="93575"/>
                </a:cubicBezTo>
                <a:cubicBezTo>
                  <a:pt x="3964970" y="260008"/>
                  <a:pt x="3974807" y="329327"/>
                  <a:pt x="3962400" y="467864"/>
                </a:cubicBezTo>
                <a:cubicBezTo>
                  <a:pt x="3960076" y="511738"/>
                  <a:pt x="3916609" y="560619"/>
                  <a:pt x="3868825" y="561439"/>
                </a:cubicBezTo>
                <a:cubicBezTo>
                  <a:pt x="3684928" y="584640"/>
                  <a:pt x="3343344" y="596335"/>
                  <a:pt x="3164112" y="561439"/>
                </a:cubicBezTo>
                <a:cubicBezTo>
                  <a:pt x="2984880" y="526543"/>
                  <a:pt x="2735053" y="586918"/>
                  <a:pt x="2610408" y="561439"/>
                </a:cubicBezTo>
                <a:cubicBezTo>
                  <a:pt x="2485763" y="535960"/>
                  <a:pt x="2195782" y="562717"/>
                  <a:pt x="1943448" y="561439"/>
                </a:cubicBezTo>
                <a:cubicBezTo>
                  <a:pt x="1691114" y="560161"/>
                  <a:pt x="1554384" y="545700"/>
                  <a:pt x="1276487" y="561439"/>
                </a:cubicBezTo>
                <a:cubicBezTo>
                  <a:pt x="998590" y="577178"/>
                  <a:pt x="879312" y="537441"/>
                  <a:pt x="647278" y="561439"/>
                </a:cubicBezTo>
                <a:cubicBezTo>
                  <a:pt x="415244" y="585437"/>
                  <a:pt x="369722" y="560533"/>
                  <a:pt x="93575" y="561439"/>
                </a:cubicBezTo>
                <a:cubicBezTo>
                  <a:pt x="41240" y="568015"/>
                  <a:pt x="-1687" y="519860"/>
                  <a:pt x="0" y="467864"/>
                </a:cubicBezTo>
                <a:cubicBezTo>
                  <a:pt x="12754" y="328783"/>
                  <a:pt x="-5753" y="208488"/>
                  <a:pt x="0" y="93575"/>
                </a:cubicBezTo>
                <a:close/>
              </a:path>
            </a:pathLst>
          </a:custGeom>
          <a:noFill/>
          <a:ln w="12700">
            <a:extLst>
              <a:ext uri="{C807C97D-BFC1-408E-A445-0C87EB9F89A2}">
                <ask:lineSketchStyleProps xmlns:ask="http://schemas.microsoft.com/office/drawing/2018/sketchyshapes" sd="39342465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Rounded Corners 21">
            <a:extLst>
              <a:ext uri="{FF2B5EF4-FFF2-40B4-BE49-F238E27FC236}">
                <a16:creationId xmlns:a16="http://schemas.microsoft.com/office/drawing/2014/main" id="{CAAB49E1-AE44-673B-BBAF-1DCCA560F4AE}"/>
              </a:ext>
            </a:extLst>
          </p:cNvPr>
          <p:cNvSpPr/>
          <p:nvPr/>
        </p:nvSpPr>
        <p:spPr>
          <a:xfrm>
            <a:off x="1555376" y="3659261"/>
            <a:ext cx="800100" cy="336533"/>
          </a:xfrm>
          <a:custGeom>
            <a:avLst/>
            <a:gdLst>
              <a:gd name="connsiteX0" fmla="*/ 0 w 800100"/>
              <a:gd name="connsiteY0" fmla="*/ 56090 h 336533"/>
              <a:gd name="connsiteX1" fmla="*/ 56090 w 800100"/>
              <a:gd name="connsiteY1" fmla="*/ 0 h 336533"/>
              <a:gd name="connsiteX2" fmla="*/ 744010 w 800100"/>
              <a:gd name="connsiteY2" fmla="*/ 0 h 336533"/>
              <a:gd name="connsiteX3" fmla="*/ 800100 w 800100"/>
              <a:gd name="connsiteY3" fmla="*/ 56090 h 336533"/>
              <a:gd name="connsiteX4" fmla="*/ 800100 w 800100"/>
              <a:gd name="connsiteY4" fmla="*/ 280443 h 336533"/>
              <a:gd name="connsiteX5" fmla="*/ 744010 w 800100"/>
              <a:gd name="connsiteY5" fmla="*/ 336533 h 336533"/>
              <a:gd name="connsiteX6" fmla="*/ 56090 w 800100"/>
              <a:gd name="connsiteY6" fmla="*/ 336533 h 336533"/>
              <a:gd name="connsiteX7" fmla="*/ 0 w 800100"/>
              <a:gd name="connsiteY7" fmla="*/ 280443 h 336533"/>
              <a:gd name="connsiteX8" fmla="*/ 0 w 800100"/>
              <a:gd name="connsiteY8" fmla="*/ 56090 h 3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 h="336533" extrusionOk="0">
                <a:moveTo>
                  <a:pt x="0" y="56090"/>
                </a:moveTo>
                <a:cubicBezTo>
                  <a:pt x="5776" y="24734"/>
                  <a:pt x="26944" y="2320"/>
                  <a:pt x="56090" y="0"/>
                </a:cubicBezTo>
                <a:cubicBezTo>
                  <a:pt x="351388" y="18964"/>
                  <a:pt x="472244" y="782"/>
                  <a:pt x="744010" y="0"/>
                </a:cubicBezTo>
                <a:cubicBezTo>
                  <a:pt x="778243" y="-859"/>
                  <a:pt x="802750" y="27086"/>
                  <a:pt x="800100" y="56090"/>
                </a:cubicBezTo>
                <a:cubicBezTo>
                  <a:pt x="807972" y="164112"/>
                  <a:pt x="801133" y="170319"/>
                  <a:pt x="800100" y="280443"/>
                </a:cubicBezTo>
                <a:cubicBezTo>
                  <a:pt x="799773" y="308892"/>
                  <a:pt x="775352" y="332929"/>
                  <a:pt x="744010" y="336533"/>
                </a:cubicBezTo>
                <a:cubicBezTo>
                  <a:pt x="424802" y="321404"/>
                  <a:pt x="240834" y="337627"/>
                  <a:pt x="56090" y="336533"/>
                </a:cubicBezTo>
                <a:cubicBezTo>
                  <a:pt x="23147" y="338318"/>
                  <a:pt x="-1723" y="308462"/>
                  <a:pt x="0" y="280443"/>
                </a:cubicBezTo>
                <a:cubicBezTo>
                  <a:pt x="2043" y="176995"/>
                  <a:pt x="2216" y="160565"/>
                  <a:pt x="0" y="56090"/>
                </a:cubicBezTo>
                <a:close/>
              </a:path>
            </a:pathLst>
          </a:custGeom>
          <a:noFill/>
          <a:ln w="12700">
            <a:extLst>
              <a:ext uri="{C807C97D-BFC1-408E-A445-0C87EB9F89A2}">
                <ask:lineSketchStyleProps xmlns:ask="http://schemas.microsoft.com/office/drawing/2018/sketchyshapes" sd="39342465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4" name="Straight Arrow Connector 23">
            <a:extLst>
              <a:ext uri="{FF2B5EF4-FFF2-40B4-BE49-F238E27FC236}">
                <a16:creationId xmlns:a16="http://schemas.microsoft.com/office/drawing/2014/main" id="{C11C3476-E005-C72E-8A08-7653F38FFE43}"/>
              </a:ext>
            </a:extLst>
          </p:cNvPr>
          <p:cNvCxnSpPr>
            <a:stCxn id="22" idx="2"/>
            <a:endCxn id="20" idx="0"/>
          </p:cNvCxnSpPr>
          <p:nvPr/>
        </p:nvCxnSpPr>
        <p:spPr>
          <a:xfrm>
            <a:off x="1955426" y="3995794"/>
            <a:ext cx="694683" cy="42299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D146876-99E9-9734-9768-F12DD6672CD1}"/>
              </a:ext>
            </a:extLst>
          </p:cNvPr>
          <p:cNvCxnSpPr>
            <a:stCxn id="21" idx="3"/>
            <a:endCxn id="19" idx="0"/>
          </p:cNvCxnSpPr>
          <p:nvPr/>
        </p:nvCxnSpPr>
        <p:spPr>
          <a:xfrm>
            <a:off x="5517776" y="2559314"/>
            <a:ext cx="3359525" cy="2486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ED77E04-6A47-011E-6C86-7CA5417860CC}"/>
              </a:ext>
            </a:extLst>
          </p:cNvPr>
          <p:cNvSpPr>
            <a:spLocks noGrp="1"/>
          </p:cNvSpPr>
          <p:nvPr>
            <p:ph type="sldNum" sz="quarter" idx="7"/>
          </p:nvPr>
        </p:nvSpPr>
        <p:spPr/>
        <p:txBody>
          <a:bodyPr/>
          <a:lstStyle/>
          <a:p>
            <a:fld id="{B6F15528-21DE-4FAA-801E-634DDDAF4B2B}" type="slidenum">
              <a:rPr lang="en-IN" smtClean="0"/>
              <a:t>10</a:t>
            </a:fld>
            <a:endParaRPr lang="en-IN"/>
          </a:p>
        </p:txBody>
      </p:sp>
    </p:spTree>
    <p:extLst>
      <p:ext uri="{BB962C8B-B14F-4D97-AF65-F5344CB8AC3E}">
        <p14:creationId xmlns:p14="http://schemas.microsoft.com/office/powerpoint/2010/main" val="3404949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236" y="299465"/>
            <a:ext cx="11192764" cy="627736"/>
          </a:xfrm>
          <a:prstGeom prst="rect">
            <a:avLst/>
          </a:prstGeom>
        </p:spPr>
        <p:txBody>
          <a:bodyPr vert="horz" wrap="square" lIns="0" tIns="12065" rIns="0" bIns="0" rtlCol="0">
            <a:spAutoFit/>
          </a:bodyPr>
          <a:lstStyle/>
          <a:p>
            <a:pPr marL="12700">
              <a:lnSpc>
                <a:spcPct val="100000"/>
              </a:lnSpc>
              <a:spcBef>
                <a:spcPts val="95"/>
              </a:spcBef>
            </a:pPr>
            <a:r>
              <a:rPr lang="en-IN" sz="4000" spc="-45" dirty="0"/>
              <a:t>Language is Dynamic and Compositional</a:t>
            </a:r>
            <a:endParaRPr sz="4000" dirty="0"/>
          </a:p>
        </p:txBody>
      </p:sp>
      <p:sp>
        <p:nvSpPr>
          <p:cNvPr id="10" name="Date Placeholder 9">
            <a:extLst>
              <a:ext uri="{FF2B5EF4-FFF2-40B4-BE49-F238E27FC236}">
                <a16:creationId xmlns:a16="http://schemas.microsoft.com/office/drawing/2014/main" id="{AE8A3F98-2883-9F01-B7D1-136F90A0A168}"/>
              </a:ext>
            </a:extLst>
          </p:cNvPr>
          <p:cNvSpPr>
            <a:spLocks noGrp="1"/>
          </p:cNvSpPr>
          <p:nvPr>
            <p:ph type="dt" sz="half" idx="6"/>
          </p:nvPr>
        </p:nvSpPr>
        <p:spPr/>
        <p:txBody>
          <a:bodyPr/>
          <a:lstStyle/>
          <a:p>
            <a:fld id="{43EAAD3E-05FF-4C53-A2DA-4EC5B47F3BF7}" type="datetime4">
              <a:rPr lang="en-US" smtClean="0"/>
              <a:t>November 10, 2025</a:t>
            </a:fld>
            <a:endParaRPr lang="en-US"/>
          </a:p>
        </p:txBody>
      </p:sp>
      <p:graphicFrame>
        <p:nvGraphicFramePr>
          <p:cNvPr id="3" name="Table 2">
            <a:extLst>
              <a:ext uri="{FF2B5EF4-FFF2-40B4-BE49-F238E27FC236}">
                <a16:creationId xmlns:a16="http://schemas.microsoft.com/office/drawing/2014/main" id="{AA9FD21B-801D-7186-EA33-36AFE705D82D}"/>
              </a:ext>
            </a:extLst>
          </p:cNvPr>
          <p:cNvGraphicFramePr>
            <a:graphicFrameLocks noGrp="1"/>
          </p:cNvGraphicFramePr>
          <p:nvPr>
            <p:extLst>
              <p:ext uri="{D42A27DB-BD31-4B8C-83A1-F6EECF244321}">
                <p14:modId xmlns:p14="http://schemas.microsoft.com/office/powerpoint/2010/main" val="4176387047"/>
              </p:ext>
            </p:extLst>
          </p:nvPr>
        </p:nvGraphicFramePr>
        <p:xfrm>
          <a:off x="304800" y="1226263"/>
          <a:ext cx="5867400" cy="4861579"/>
        </p:xfrm>
        <a:graphic>
          <a:graphicData uri="http://schemas.openxmlformats.org/drawingml/2006/table">
            <a:tbl>
              <a:tblPr>
                <a:tableStyleId>{D7AC3CCA-C797-4891-BE02-D94E43425B78}</a:tableStyleId>
              </a:tblPr>
              <a:tblGrid>
                <a:gridCol w="2933700">
                  <a:extLst>
                    <a:ext uri="{9D8B030D-6E8A-4147-A177-3AD203B41FA5}">
                      <a16:colId xmlns:a16="http://schemas.microsoft.com/office/drawing/2014/main" val="4196756293"/>
                    </a:ext>
                  </a:extLst>
                </a:gridCol>
                <a:gridCol w="2933700">
                  <a:extLst>
                    <a:ext uri="{9D8B030D-6E8A-4147-A177-3AD203B41FA5}">
                      <a16:colId xmlns:a16="http://schemas.microsoft.com/office/drawing/2014/main" val="2849264849"/>
                    </a:ext>
                  </a:extLst>
                </a:gridCol>
              </a:tblGrid>
              <a:tr h="791204">
                <a:tc>
                  <a:txBody>
                    <a:bodyPr/>
                    <a:lstStyle/>
                    <a:p>
                      <a:pPr algn="ctr"/>
                      <a:r>
                        <a:rPr lang="en-IN" sz="2000" dirty="0"/>
                        <a:t>Acronym/Slang</a:t>
                      </a:r>
                    </a:p>
                  </a:txBody>
                  <a:tcPr marL="33028" marR="33028" marT="16514" marB="16514" anchor="ctr"/>
                </a:tc>
                <a:tc>
                  <a:txBody>
                    <a:bodyPr/>
                    <a:lstStyle/>
                    <a:p>
                      <a:pPr algn="ctr"/>
                      <a:r>
                        <a:rPr lang="en-IN" sz="2000" dirty="0"/>
                        <a:t>Meaning</a:t>
                      </a:r>
                    </a:p>
                  </a:txBody>
                  <a:tcPr marL="33028" marR="33028" marT="16514" marB="16514" anchor="ctr"/>
                </a:tc>
                <a:extLst>
                  <a:ext uri="{0D108BD9-81ED-4DB2-BD59-A6C34878D82A}">
                    <a16:rowId xmlns:a16="http://schemas.microsoft.com/office/drawing/2014/main" val="4137335516"/>
                  </a:ext>
                </a:extLst>
              </a:tr>
              <a:tr h="528794">
                <a:tc>
                  <a:txBody>
                    <a:bodyPr/>
                    <a:lstStyle/>
                    <a:p>
                      <a:pPr algn="r"/>
                      <a:r>
                        <a:rPr lang="en-IN" sz="1200" b="1" dirty="0"/>
                        <a:t>NPC</a:t>
                      </a:r>
                      <a:endParaRPr lang="en-IN" sz="1200" dirty="0"/>
                    </a:p>
                  </a:txBody>
                  <a:tcPr marL="33028" marR="33028" marT="16514" marB="16514" anchor="ctr"/>
                </a:tc>
                <a:tc>
                  <a:txBody>
                    <a:bodyPr/>
                    <a:lstStyle/>
                    <a:p>
                      <a:r>
                        <a:rPr lang="en-US" sz="1200" dirty="0"/>
                        <a:t>Someone acting robotic or without independent thought (from "Non-Player Character")</a:t>
                      </a:r>
                    </a:p>
                  </a:txBody>
                  <a:tcPr marL="33028" marR="33028" marT="16514" marB="16514" anchor="ctr"/>
                </a:tc>
                <a:extLst>
                  <a:ext uri="{0D108BD9-81ED-4DB2-BD59-A6C34878D82A}">
                    <a16:rowId xmlns:a16="http://schemas.microsoft.com/office/drawing/2014/main" val="427820711"/>
                  </a:ext>
                </a:extLst>
              </a:tr>
              <a:tr h="281381">
                <a:tc>
                  <a:txBody>
                    <a:bodyPr/>
                    <a:lstStyle/>
                    <a:p>
                      <a:pPr algn="r"/>
                      <a:r>
                        <a:rPr lang="en-IN" sz="1200" b="1" dirty="0"/>
                        <a:t>FR</a:t>
                      </a:r>
                      <a:endParaRPr lang="en-IN" sz="1200" dirty="0"/>
                    </a:p>
                  </a:txBody>
                  <a:tcPr marL="33028" marR="33028" marT="16514" marB="16514" anchor="ctr"/>
                </a:tc>
                <a:tc>
                  <a:txBody>
                    <a:bodyPr/>
                    <a:lstStyle/>
                    <a:p>
                      <a:r>
                        <a:rPr lang="en-US" sz="1200"/>
                        <a:t>"For real" - expressing agreement or emphasis</a:t>
                      </a:r>
                    </a:p>
                  </a:txBody>
                  <a:tcPr marL="33028" marR="33028" marT="16514" marB="16514" anchor="ctr"/>
                </a:tc>
                <a:extLst>
                  <a:ext uri="{0D108BD9-81ED-4DB2-BD59-A6C34878D82A}">
                    <a16:rowId xmlns:a16="http://schemas.microsoft.com/office/drawing/2014/main" val="3670019959"/>
                  </a:ext>
                </a:extLst>
              </a:tr>
              <a:tr h="281381">
                <a:tc>
                  <a:txBody>
                    <a:bodyPr/>
                    <a:lstStyle/>
                    <a:p>
                      <a:pPr algn="r"/>
                      <a:r>
                        <a:rPr lang="en-IN" sz="1200" b="1" dirty="0"/>
                        <a:t>IYKYK</a:t>
                      </a:r>
                      <a:endParaRPr lang="en-IN" sz="1200" dirty="0"/>
                    </a:p>
                  </a:txBody>
                  <a:tcPr marL="33028" marR="33028" marT="16514" marB="16514" anchor="ctr"/>
                </a:tc>
                <a:tc>
                  <a:txBody>
                    <a:bodyPr/>
                    <a:lstStyle/>
                    <a:p>
                      <a:r>
                        <a:rPr lang="en-US" sz="1200"/>
                        <a:t>"If you know, you know" - referencing inside knowledge</a:t>
                      </a:r>
                    </a:p>
                  </a:txBody>
                  <a:tcPr marL="33028" marR="33028" marT="16514" marB="16514" anchor="ctr"/>
                </a:tc>
                <a:extLst>
                  <a:ext uri="{0D108BD9-81ED-4DB2-BD59-A6C34878D82A}">
                    <a16:rowId xmlns:a16="http://schemas.microsoft.com/office/drawing/2014/main" val="1586791237"/>
                  </a:ext>
                </a:extLst>
              </a:tr>
              <a:tr h="281381">
                <a:tc>
                  <a:txBody>
                    <a:bodyPr/>
                    <a:lstStyle/>
                    <a:p>
                      <a:pPr algn="r"/>
                      <a:r>
                        <a:rPr lang="en-IN" sz="1200" b="1" dirty="0"/>
                        <a:t>Mid</a:t>
                      </a:r>
                      <a:endParaRPr lang="en-IN" sz="1200" dirty="0"/>
                    </a:p>
                  </a:txBody>
                  <a:tcPr marL="33028" marR="33028" marT="16514" marB="16514" anchor="ctr"/>
                </a:tc>
                <a:tc>
                  <a:txBody>
                    <a:bodyPr/>
                    <a:lstStyle/>
                    <a:p>
                      <a:r>
                        <a:rPr lang="en-IN" sz="1200"/>
                        <a:t>Mediocre, average, or disappointing</a:t>
                      </a:r>
                    </a:p>
                  </a:txBody>
                  <a:tcPr marL="33028" marR="33028" marT="16514" marB="16514" anchor="ctr"/>
                </a:tc>
                <a:extLst>
                  <a:ext uri="{0D108BD9-81ED-4DB2-BD59-A6C34878D82A}">
                    <a16:rowId xmlns:a16="http://schemas.microsoft.com/office/drawing/2014/main" val="3697028077"/>
                  </a:ext>
                </a:extLst>
              </a:tr>
              <a:tr h="281381">
                <a:tc>
                  <a:txBody>
                    <a:bodyPr/>
                    <a:lstStyle/>
                    <a:p>
                      <a:pPr algn="r"/>
                      <a:r>
                        <a:rPr lang="en-IN" sz="1200" b="1"/>
                        <a:t>Delulu</a:t>
                      </a:r>
                      <a:endParaRPr lang="en-IN" sz="1200"/>
                    </a:p>
                  </a:txBody>
                  <a:tcPr marL="33028" marR="33028" marT="16514" marB="16514" anchor="ctr"/>
                </a:tc>
                <a:tc>
                  <a:txBody>
                    <a:bodyPr/>
                    <a:lstStyle/>
                    <a:p>
                      <a:r>
                        <a:rPr lang="en-IN" sz="1200"/>
                        <a:t>Delusional, often used playfully</a:t>
                      </a:r>
                    </a:p>
                  </a:txBody>
                  <a:tcPr marL="33028" marR="33028" marT="16514" marB="16514" anchor="ctr"/>
                </a:tc>
                <a:extLst>
                  <a:ext uri="{0D108BD9-81ED-4DB2-BD59-A6C34878D82A}">
                    <a16:rowId xmlns:a16="http://schemas.microsoft.com/office/drawing/2014/main" val="1203775866"/>
                  </a:ext>
                </a:extLst>
              </a:tr>
              <a:tr h="281381">
                <a:tc>
                  <a:txBody>
                    <a:bodyPr/>
                    <a:lstStyle/>
                    <a:p>
                      <a:pPr algn="r"/>
                      <a:r>
                        <a:rPr lang="en-IN" sz="1200" b="1"/>
                        <a:t>Rizz</a:t>
                      </a:r>
                      <a:endParaRPr lang="en-IN" sz="1200"/>
                    </a:p>
                  </a:txBody>
                  <a:tcPr marL="33028" marR="33028" marT="16514" marB="16514" anchor="ctr"/>
                </a:tc>
                <a:tc>
                  <a:txBody>
                    <a:bodyPr/>
                    <a:lstStyle/>
                    <a:p>
                      <a:r>
                        <a:rPr lang="en-US" sz="1200"/>
                        <a:t>Charisma or ability to attract someone romantically</a:t>
                      </a:r>
                    </a:p>
                  </a:txBody>
                  <a:tcPr marL="33028" marR="33028" marT="16514" marB="16514" anchor="ctr"/>
                </a:tc>
                <a:extLst>
                  <a:ext uri="{0D108BD9-81ED-4DB2-BD59-A6C34878D82A}">
                    <a16:rowId xmlns:a16="http://schemas.microsoft.com/office/drawing/2014/main" val="1355585255"/>
                  </a:ext>
                </a:extLst>
              </a:tr>
              <a:tr h="403211">
                <a:tc>
                  <a:txBody>
                    <a:bodyPr/>
                    <a:lstStyle/>
                    <a:p>
                      <a:pPr algn="r"/>
                      <a:r>
                        <a:rPr lang="en-IN" sz="1200" b="1"/>
                        <a:t>Slay</a:t>
                      </a:r>
                      <a:endParaRPr lang="en-IN" sz="1200"/>
                    </a:p>
                  </a:txBody>
                  <a:tcPr marL="33028" marR="33028" marT="16514" marB="16514" anchor="ctr"/>
                </a:tc>
                <a:tc>
                  <a:txBody>
                    <a:bodyPr/>
                    <a:lstStyle/>
                    <a:p>
                      <a:r>
                        <a:rPr lang="en-US" sz="1200"/>
                        <a:t>To do something exceptionally well or look amazing</a:t>
                      </a:r>
                    </a:p>
                  </a:txBody>
                  <a:tcPr marL="33028" marR="33028" marT="16514" marB="16514" anchor="ctr"/>
                </a:tc>
                <a:extLst>
                  <a:ext uri="{0D108BD9-81ED-4DB2-BD59-A6C34878D82A}">
                    <a16:rowId xmlns:a16="http://schemas.microsoft.com/office/drawing/2014/main" val="2456217520"/>
                  </a:ext>
                </a:extLst>
              </a:tr>
              <a:tr h="281381">
                <a:tc>
                  <a:txBody>
                    <a:bodyPr/>
                    <a:lstStyle/>
                    <a:p>
                      <a:pPr algn="r"/>
                      <a:r>
                        <a:rPr lang="en-IN" sz="1200" b="1"/>
                        <a:t>It's giving...</a:t>
                      </a:r>
                      <a:endParaRPr lang="en-IN" sz="1200"/>
                    </a:p>
                  </a:txBody>
                  <a:tcPr marL="33028" marR="33028" marT="16514" marB="16514" anchor="ctr"/>
                </a:tc>
                <a:tc>
                  <a:txBody>
                    <a:bodyPr/>
                    <a:lstStyle/>
                    <a:p>
                      <a:r>
                        <a:rPr lang="en-US" sz="1200"/>
                        <a:t>Describes the vibe or impression something gives</a:t>
                      </a:r>
                    </a:p>
                  </a:txBody>
                  <a:tcPr marL="33028" marR="33028" marT="16514" marB="16514" anchor="ctr"/>
                </a:tc>
                <a:extLst>
                  <a:ext uri="{0D108BD9-81ED-4DB2-BD59-A6C34878D82A}">
                    <a16:rowId xmlns:a16="http://schemas.microsoft.com/office/drawing/2014/main" val="866480955"/>
                  </a:ext>
                </a:extLst>
              </a:tr>
              <a:tr h="528794">
                <a:tc>
                  <a:txBody>
                    <a:bodyPr/>
                    <a:lstStyle/>
                    <a:p>
                      <a:pPr algn="r"/>
                      <a:r>
                        <a:rPr lang="en-IN" sz="1200" b="1"/>
                        <a:t>Lowkey/Highkey</a:t>
                      </a:r>
                      <a:endParaRPr lang="en-IN" sz="1200"/>
                    </a:p>
                  </a:txBody>
                  <a:tcPr marL="33028" marR="33028" marT="16514" marB="16514" anchor="ctr"/>
                </a:tc>
                <a:tc>
                  <a:txBody>
                    <a:bodyPr/>
                    <a:lstStyle/>
                    <a:p>
                      <a:r>
                        <a:rPr lang="en-US" sz="1200"/>
                        <a:t>Lowkey = somewhat/secretly; Highkey = very much/obviously</a:t>
                      </a:r>
                    </a:p>
                  </a:txBody>
                  <a:tcPr marL="33028" marR="33028" marT="16514" marB="16514" anchor="ctr"/>
                </a:tc>
                <a:extLst>
                  <a:ext uri="{0D108BD9-81ED-4DB2-BD59-A6C34878D82A}">
                    <a16:rowId xmlns:a16="http://schemas.microsoft.com/office/drawing/2014/main" val="761632392"/>
                  </a:ext>
                </a:extLst>
              </a:tr>
              <a:tr h="281381">
                <a:tc>
                  <a:txBody>
                    <a:bodyPr/>
                    <a:lstStyle/>
                    <a:p>
                      <a:pPr algn="r"/>
                      <a:r>
                        <a:rPr lang="en-IN" sz="1200" b="1" dirty="0"/>
                        <a:t>No cap</a:t>
                      </a:r>
                      <a:endParaRPr lang="en-IN" sz="1200" dirty="0"/>
                    </a:p>
                  </a:txBody>
                  <a:tcPr marL="33028" marR="33028" marT="16514" marB="16514" anchor="ctr"/>
                </a:tc>
                <a:tc>
                  <a:txBody>
                    <a:bodyPr/>
                    <a:lstStyle/>
                    <a:p>
                      <a:r>
                        <a:rPr lang="en-US" sz="1200" dirty="0"/>
                        <a:t>"No lie" or "for real" - emphasizing truthfulness</a:t>
                      </a:r>
                    </a:p>
                  </a:txBody>
                  <a:tcPr marL="33028" marR="33028" marT="16514" marB="16514" anchor="ctr"/>
                </a:tc>
                <a:extLst>
                  <a:ext uri="{0D108BD9-81ED-4DB2-BD59-A6C34878D82A}">
                    <a16:rowId xmlns:a16="http://schemas.microsoft.com/office/drawing/2014/main" val="148321063"/>
                  </a:ext>
                </a:extLst>
              </a:tr>
            </a:tbl>
          </a:graphicData>
        </a:graphic>
      </p:graphicFrame>
      <p:sp>
        <p:nvSpPr>
          <p:cNvPr id="4" name="Rectangle: Rounded Corners 3">
            <a:extLst>
              <a:ext uri="{FF2B5EF4-FFF2-40B4-BE49-F238E27FC236}">
                <a16:creationId xmlns:a16="http://schemas.microsoft.com/office/drawing/2014/main" id="{B58553E4-AFCD-6CAE-3A2B-2C550D57CCE7}"/>
              </a:ext>
            </a:extLst>
          </p:cNvPr>
          <p:cNvSpPr/>
          <p:nvPr/>
        </p:nvSpPr>
        <p:spPr>
          <a:xfrm>
            <a:off x="3413760" y="388173"/>
            <a:ext cx="2072640" cy="561439"/>
          </a:xfrm>
          <a:custGeom>
            <a:avLst/>
            <a:gdLst>
              <a:gd name="connsiteX0" fmla="*/ 0 w 2072640"/>
              <a:gd name="connsiteY0" fmla="*/ 93575 h 561439"/>
              <a:gd name="connsiteX1" fmla="*/ 93575 w 2072640"/>
              <a:gd name="connsiteY1" fmla="*/ 0 h 561439"/>
              <a:gd name="connsiteX2" fmla="*/ 740927 w 2072640"/>
              <a:gd name="connsiteY2" fmla="*/ 0 h 561439"/>
              <a:gd name="connsiteX3" fmla="*/ 1369423 w 2072640"/>
              <a:gd name="connsiteY3" fmla="*/ 0 h 561439"/>
              <a:gd name="connsiteX4" fmla="*/ 1979065 w 2072640"/>
              <a:gd name="connsiteY4" fmla="*/ 0 h 561439"/>
              <a:gd name="connsiteX5" fmla="*/ 2072640 w 2072640"/>
              <a:gd name="connsiteY5" fmla="*/ 93575 h 561439"/>
              <a:gd name="connsiteX6" fmla="*/ 2072640 w 2072640"/>
              <a:gd name="connsiteY6" fmla="*/ 467864 h 561439"/>
              <a:gd name="connsiteX7" fmla="*/ 1979065 w 2072640"/>
              <a:gd name="connsiteY7" fmla="*/ 561439 h 561439"/>
              <a:gd name="connsiteX8" fmla="*/ 1369423 w 2072640"/>
              <a:gd name="connsiteY8" fmla="*/ 561439 h 561439"/>
              <a:gd name="connsiteX9" fmla="*/ 740927 w 2072640"/>
              <a:gd name="connsiteY9" fmla="*/ 561439 h 561439"/>
              <a:gd name="connsiteX10" fmla="*/ 93575 w 2072640"/>
              <a:gd name="connsiteY10" fmla="*/ 561439 h 561439"/>
              <a:gd name="connsiteX11" fmla="*/ 0 w 2072640"/>
              <a:gd name="connsiteY11" fmla="*/ 467864 h 561439"/>
              <a:gd name="connsiteX12" fmla="*/ 0 w 2072640"/>
              <a:gd name="connsiteY12" fmla="*/ 93575 h 56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2640" h="561439" extrusionOk="0">
                <a:moveTo>
                  <a:pt x="0" y="93575"/>
                </a:moveTo>
                <a:cubicBezTo>
                  <a:pt x="6782" y="41451"/>
                  <a:pt x="47736" y="7399"/>
                  <a:pt x="93575" y="0"/>
                </a:cubicBezTo>
                <a:cubicBezTo>
                  <a:pt x="406698" y="6385"/>
                  <a:pt x="484535" y="20278"/>
                  <a:pt x="740927" y="0"/>
                </a:cubicBezTo>
                <a:cubicBezTo>
                  <a:pt x="997319" y="-20278"/>
                  <a:pt x="1089659" y="26000"/>
                  <a:pt x="1369423" y="0"/>
                </a:cubicBezTo>
                <a:cubicBezTo>
                  <a:pt x="1649187" y="-26000"/>
                  <a:pt x="1695160" y="22608"/>
                  <a:pt x="1979065" y="0"/>
                </a:cubicBezTo>
                <a:cubicBezTo>
                  <a:pt x="2030937" y="-5850"/>
                  <a:pt x="2082971" y="36555"/>
                  <a:pt x="2072640" y="93575"/>
                </a:cubicBezTo>
                <a:cubicBezTo>
                  <a:pt x="2064391" y="242357"/>
                  <a:pt x="2090468" y="366822"/>
                  <a:pt x="2072640" y="467864"/>
                </a:cubicBezTo>
                <a:cubicBezTo>
                  <a:pt x="2061971" y="516138"/>
                  <a:pt x="2029839" y="564466"/>
                  <a:pt x="1979065" y="561439"/>
                </a:cubicBezTo>
                <a:cubicBezTo>
                  <a:pt x="1696096" y="591624"/>
                  <a:pt x="1613717" y="550788"/>
                  <a:pt x="1369423" y="561439"/>
                </a:cubicBezTo>
                <a:cubicBezTo>
                  <a:pt x="1125129" y="572090"/>
                  <a:pt x="974490" y="544264"/>
                  <a:pt x="740927" y="561439"/>
                </a:cubicBezTo>
                <a:cubicBezTo>
                  <a:pt x="507364" y="578614"/>
                  <a:pt x="318568" y="546081"/>
                  <a:pt x="93575" y="561439"/>
                </a:cubicBezTo>
                <a:cubicBezTo>
                  <a:pt x="40828" y="572940"/>
                  <a:pt x="-6862" y="527507"/>
                  <a:pt x="0" y="467864"/>
                </a:cubicBezTo>
                <a:cubicBezTo>
                  <a:pt x="-6167" y="309304"/>
                  <a:pt x="-9186" y="202361"/>
                  <a:pt x="0" y="93575"/>
                </a:cubicBezTo>
                <a:close/>
              </a:path>
            </a:pathLst>
          </a:custGeom>
          <a:noFill/>
          <a:ln w="12700">
            <a:extLst>
              <a:ext uri="{C807C97D-BFC1-408E-A445-0C87EB9F89A2}">
                <ask:lineSketchStyleProps xmlns:ask="http://schemas.microsoft.com/office/drawing/2018/sketchyshapes" sd="39342465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Rounded Corners 4">
            <a:extLst>
              <a:ext uri="{FF2B5EF4-FFF2-40B4-BE49-F238E27FC236}">
                <a16:creationId xmlns:a16="http://schemas.microsoft.com/office/drawing/2014/main" id="{0751927F-1389-34E8-FE91-BF6BFD407B0A}"/>
              </a:ext>
            </a:extLst>
          </p:cNvPr>
          <p:cNvSpPr/>
          <p:nvPr/>
        </p:nvSpPr>
        <p:spPr>
          <a:xfrm>
            <a:off x="6477000" y="388172"/>
            <a:ext cx="3276600" cy="561439"/>
          </a:xfrm>
          <a:custGeom>
            <a:avLst/>
            <a:gdLst>
              <a:gd name="connsiteX0" fmla="*/ 0 w 3276600"/>
              <a:gd name="connsiteY0" fmla="*/ 93575 h 561439"/>
              <a:gd name="connsiteX1" fmla="*/ 93575 w 3276600"/>
              <a:gd name="connsiteY1" fmla="*/ 0 h 561439"/>
              <a:gd name="connsiteX2" fmla="*/ 742360 w 3276600"/>
              <a:gd name="connsiteY2" fmla="*/ 0 h 561439"/>
              <a:gd name="connsiteX3" fmla="*/ 1360250 w 3276600"/>
              <a:gd name="connsiteY3" fmla="*/ 0 h 561439"/>
              <a:gd name="connsiteX4" fmla="*/ 2039929 w 3276600"/>
              <a:gd name="connsiteY4" fmla="*/ 0 h 561439"/>
              <a:gd name="connsiteX5" fmla="*/ 3183025 w 3276600"/>
              <a:gd name="connsiteY5" fmla="*/ 0 h 561439"/>
              <a:gd name="connsiteX6" fmla="*/ 3276600 w 3276600"/>
              <a:gd name="connsiteY6" fmla="*/ 93575 h 561439"/>
              <a:gd name="connsiteX7" fmla="*/ 3276600 w 3276600"/>
              <a:gd name="connsiteY7" fmla="*/ 467864 h 561439"/>
              <a:gd name="connsiteX8" fmla="*/ 3183025 w 3276600"/>
              <a:gd name="connsiteY8" fmla="*/ 561439 h 561439"/>
              <a:gd name="connsiteX9" fmla="*/ 2626924 w 3276600"/>
              <a:gd name="connsiteY9" fmla="*/ 561439 h 561439"/>
              <a:gd name="connsiteX10" fmla="*/ 2101718 w 3276600"/>
              <a:gd name="connsiteY10" fmla="*/ 561439 h 561439"/>
              <a:gd name="connsiteX11" fmla="*/ 1483827 w 3276600"/>
              <a:gd name="connsiteY11" fmla="*/ 561439 h 561439"/>
              <a:gd name="connsiteX12" fmla="*/ 927726 w 3276600"/>
              <a:gd name="connsiteY12" fmla="*/ 561439 h 561439"/>
              <a:gd name="connsiteX13" fmla="*/ 93575 w 3276600"/>
              <a:gd name="connsiteY13" fmla="*/ 561439 h 561439"/>
              <a:gd name="connsiteX14" fmla="*/ 0 w 3276600"/>
              <a:gd name="connsiteY14" fmla="*/ 467864 h 561439"/>
              <a:gd name="connsiteX15" fmla="*/ 0 w 3276600"/>
              <a:gd name="connsiteY15" fmla="*/ 93575 h 56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00" h="561439" extrusionOk="0">
                <a:moveTo>
                  <a:pt x="0" y="93575"/>
                </a:moveTo>
                <a:cubicBezTo>
                  <a:pt x="6782" y="41451"/>
                  <a:pt x="47736" y="7399"/>
                  <a:pt x="93575" y="0"/>
                </a:cubicBezTo>
                <a:cubicBezTo>
                  <a:pt x="374619" y="-26435"/>
                  <a:pt x="596155" y="25845"/>
                  <a:pt x="742360" y="0"/>
                </a:cubicBezTo>
                <a:cubicBezTo>
                  <a:pt x="888566" y="-25845"/>
                  <a:pt x="1059090" y="-10073"/>
                  <a:pt x="1360250" y="0"/>
                </a:cubicBezTo>
                <a:cubicBezTo>
                  <a:pt x="1661410" y="10073"/>
                  <a:pt x="1709380" y="-27715"/>
                  <a:pt x="2039929" y="0"/>
                </a:cubicBezTo>
                <a:cubicBezTo>
                  <a:pt x="2370478" y="27715"/>
                  <a:pt x="2676385" y="-33976"/>
                  <a:pt x="3183025" y="0"/>
                </a:cubicBezTo>
                <a:cubicBezTo>
                  <a:pt x="3234327" y="-2926"/>
                  <a:pt x="3277237" y="35597"/>
                  <a:pt x="3276600" y="93575"/>
                </a:cubicBezTo>
                <a:cubicBezTo>
                  <a:pt x="3282956" y="168613"/>
                  <a:pt x="3285904" y="345231"/>
                  <a:pt x="3276600" y="467864"/>
                </a:cubicBezTo>
                <a:cubicBezTo>
                  <a:pt x="3274933" y="521059"/>
                  <a:pt x="3233536" y="559432"/>
                  <a:pt x="3183025" y="561439"/>
                </a:cubicBezTo>
                <a:cubicBezTo>
                  <a:pt x="2987433" y="577605"/>
                  <a:pt x="2882290" y="586070"/>
                  <a:pt x="2626924" y="561439"/>
                </a:cubicBezTo>
                <a:cubicBezTo>
                  <a:pt x="2371558" y="536808"/>
                  <a:pt x="2226655" y="537831"/>
                  <a:pt x="2101718" y="561439"/>
                </a:cubicBezTo>
                <a:cubicBezTo>
                  <a:pt x="1976781" y="585047"/>
                  <a:pt x="1741841" y="553493"/>
                  <a:pt x="1483827" y="561439"/>
                </a:cubicBezTo>
                <a:cubicBezTo>
                  <a:pt x="1225813" y="569385"/>
                  <a:pt x="1089515" y="582273"/>
                  <a:pt x="927726" y="561439"/>
                </a:cubicBezTo>
                <a:cubicBezTo>
                  <a:pt x="765937" y="540605"/>
                  <a:pt x="409680" y="521797"/>
                  <a:pt x="93575" y="561439"/>
                </a:cubicBezTo>
                <a:cubicBezTo>
                  <a:pt x="43966" y="559358"/>
                  <a:pt x="3764" y="514153"/>
                  <a:pt x="0" y="467864"/>
                </a:cubicBezTo>
                <a:cubicBezTo>
                  <a:pt x="13700" y="371881"/>
                  <a:pt x="1507" y="273295"/>
                  <a:pt x="0" y="93575"/>
                </a:cubicBezTo>
                <a:close/>
              </a:path>
            </a:pathLst>
          </a:custGeom>
          <a:noFill/>
          <a:ln w="12700">
            <a:extLst>
              <a:ext uri="{C807C97D-BFC1-408E-A445-0C87EB9F89A2}">
                <ask:lineSketchStyleProps xmlns:ask="http://schemas.microsoft.com/office/drawing/2018/sketchyshapes" sd="39342465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687D4105-0C5E-F675-7525-29E8475CC08A}"/>
              </a:ext>
            </a:extLst>
          </p:cNvPr>
          <p:cNvPicPr>
            <a:picLocks noChangeAspect="1"/>
          </p:cNvPicPr>
          <p:nvPr/>
        </p:nvPicPr>
        <p:blipFill rotWithShape="1">
          <a:blip r:embed="rId3">
            <a:extLst>
              <a:ext uri="{28A0092B-C50C-407E-A947-70E740481C1C}">
                <a14:useLocalDpi xmlns:a14="http://schemas.microsoft.com/office/drawing/2010/main" val="0"/>
              </a:ext>
            </a:extLst>
          </a:blip>
          <a:srcRect l="9598" t="19308" r="15735"/>
          <a:stretch/>
        </p:blipFill>
        <p:spPr>
          <a:xfrm>
            <a:off x="6324600" y="1905000"/>
            <a:ext cx="5414919" cy="3285414"/>
          </a:xfrm>
          <a:prstGeom prst="rect">
            <a:avLst/>
          </a:prstGeom>
        </p:spPr>
      </p:pic>
      <p:cxnSp>
        <p:nvCxnSpPr>
          <p:cNvPr id="8" name="Straight Arrow Connector 7">
            <a:extLst>
              <a:ext uri="{FF2B5EF4-FFF2-40B4-BE49-F238E27FC236}">
                <a16:creationId xmlns:a16="http://schemas.microsoft.com/office/drawing/2014/main" id="{DC907195-FD21-479F-2760-01C863AA702B}"/>
              </a:ext>
            </a:extLst>
          </p:cNvPr>
          <p:cNvCxnSpPr>
            <a:cxnSpLocks/>
            <a:stCxn id="4" idx="2"/>
            <a:endCxn id="3" idx="0"/>
          </p:cNvCxnSpPr>
          <p:nvPr/>
        </p:nvCxnSpPr>
        <p:spPr>
          <a:xfrm flipH="1">
            <a:off x="3238500" y="949612"/>
            <a:ext cx="1211580" cy="2766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0BC0FFB-2680-F4B9-0951-93911E1AC61D}"/>
              </a:ext>
            </a:extLst>
          </p:cNvPr>
          <p:cNvCxnSpPr>
            <a:cxnSpLocks/>
            <a:stCxn id="5" idx="2"/>
            <a:endCxn id="6" idx="0"/>
          </p:cNvCxnSpPr>
          <p:nvPr/>
        </p:nvCxnSpPr>
        <p:spPr>
          <a:xfrm>
            <a:off x="8115300" y="949611"/>
            <a:ext cx="916760" cy="95538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A4B57731-8FA9-FAC0-3F87-4884F2C7C90A}"/>
              </a:ext>
            </a:extLst>
          </p:cNvPr>
          <p:cNvSpPr>
            <a:spLocks noGrp="1"/>
          </p:cNvSpPr>
          <p:nvPr>
            <p:ph type="sldNum" sz="quarter" idx="7"/>
          </p:nvPr>
        </p:nvSpPr>
        <p:spPr/>
        <p:txBody>
          <a:bodyPr/>
          <a:lstStyle/>
          <a:p>
            <a:fld id="{B6F15528-21DE-4FAA-801E-634DDDAF4B2B}" type="slidenum">
              <a:rPr lang="en-IN" smtClean="0"/>
              <a:t>11</a:t>
            </a:fld>
            <a:endParaRPr lang="en-IN"/>
          </a:p>
        </p:txBody>
      </p:sp>
    </p:spTree>
    <p:extLst>
      <p:ext uri="{BB962C8B-B14F-4D97-AF65-F5344CB8AC3E}">
        <p14:creationId xmlns:p14="http://schemas.microsoft.com/office/powerpoint/2010/main" val="1159949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60CF0A0-A2D2-5CB5-6C88-2D1CC2E94B59}"/>
              </a:ext>
            </a:extLst>
          </p:cNvPr>
          <p:cNvSpPr>
            <a:spLocks noGrp="1"/>
          </p:cNvSpPr>
          <p:nvPr>
            <p:ph type="dt" sz="half" idx="6"/>
          </p:nvPr>
        </p:nvSpPr>
        <p:spPr/>
        <p:txBody>
          <a:bodyPr/>
          <a:lstStyle/>
          <a:p>
            <a:fld id="{8377C434-22A9-40B8-8E16-81CF2361511C}" type="datetime4">
              <a:rPr lang="en-US" smtClean="0"/>
              <a:t>November 10, 2025</a:t>
            </a:fld>
            <a:endParaRPr lang="en-US"/>
          </a:p>
        </p:txBody>
      </p:sp>
      <p:pic>
        <p:nvPicPr>
          <p:cNvPr id="6" name="Picture 5">
            <a:extLst>
              <a:ext uri="{FF2B5EF4-FFF2-40B4-BE49-F238E27FC236}">
                <a16:creationId xmlns:a16="http://schemas.microsoft.com/office/drawing/2014/main" id="{13A759A4-686A-81D8-ED48-BDC0D823F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81000"/>
            <a:ext cx="11049000" cy="5774650"/>
          </a:xfrm>
          <a:prstGeom prst="rect">
            <a:avLst/>
          </a:prstGeom>
        </p:spPr>
      </p:pic>
      <p:sp>
        <p:nvSpPr>
          <p:cNvPr id="2" name="Slide Number Placeholder 1">
            <a:extLst>
              <a:ext uri="{FF2B5EF4-FFF2-40B4-BE49-F238E27FC236}">
                <a16:creationId xmlns:a16="http://schemas.microsoft.com/office/drawing/2014/main" id="{8850661A-18A6-911E-A03C-AF4630275428}"/>
              </a:ext>
            </a:extLst>
          </p:cNvPr>
          <p:cNvSpPr>
            <a:spLocks noGrp="1"/>
          </p:cNvSpPr>
          <p:nvPr>
            <p:ph type="sldNum" sz="quarter" idx="7"/>
          </p:nvPr>
        </p:nvSpPr>
        <p:spPr/>
        <p:txBody>
          <a:bodyPr/>
          <a:lstStyle/>
          <a:p>
            <a:fld id="{B6F15528-21DE-4FAA-801E-634DDDAF4B2B}" type="slidenum">
              <a:rPr lang="en-IN" smtClean="0"/>
              <a:t>12</a:t>
            </a:fld>
            <a:endParaRPr lang="en-IN"/>
          </a:p>
        </p:txBody>
      </p:sp>
    </p:spTree>
    <p:extLst>
      <p:ext uri="{BB962C8B-B14F-4D97-AF65-F5344CB8AC3E}">
        <p14:creationId xmlns:p14="http://schemas.microsoft.com/office/powerpoint/2010/main" val="3996585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BBCB252-9D03-9059-E101-2DE3D8523DDE}"/>
              </a:ext>
            </a:extLst>
          </p:cNvPr>
          <p:cNvSpPr>
            <a:spLocks noGrp="1"/>
          </p:cNvSpPr>
          <p:nvPr>
            <p:ph type="dt" sz="half" idx="6"/>
          </p:nvPr>
        </p:nvSpPr>
        <p:spPr/>
        <p:txBody>
          <a:bodyPr/>
          <a:lstStyle/>
          <a:p>
            <a:fld id="{6101427B-BF8E-4FB6-8E5E-342E7E3942DB}" type="datetime4">
              <a:rPr lang="en-US" smtClean="0"/>
              <a:t>November 10, 2025</a:t>
            </a:fld>
            <a:endParaRPr lang="en-US"/>
          </a:p>
        </p:txBody>
      </p:sp>
      <p:pic>
        <p:nvPicPr>
          <p:cNvPr id="6" name="Picture 5">
            <a:extLst>
              <a:ext uri="{FF2B5EF4-FFF2-40B4-BE49-F238E27FC236}">
                <a16:creationId xmlns:a16="http://schemas.microsoft.com/office/drawing/2014/main" id="{A293E083-2C09-0732-67B7-9DB3D4E80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10972800" cy="5835655"/>
          </a:xfrm>
          <a:prstGeom prst="rect">
            <a:avLst/>
          </a:prstGeom>
        </p:spPr>
      </p:pic>
      <p:sp>
        <p:nvSpPr>
          <p:cNvPr id="2" name="Slide Number Placeholder 1">
            <a:extLst>
              <a:ext uri="{FF2B5EF4-FFF2-40B4-BE49-F238E27FC236}">
                <a16:creationId xmlns:a16="http://schemas.microsoft.com/office/drawing/2014/main" id="{9A4E3547-F30A-E4F4-ABBC-502D15FEA97A}"/>
              </a:ext>
            </a:extLst>
          </p:cNvPr>
          <p:cNvSpPr>
            <a:spLocks noGrp="1"/>
          </p:cNvSpPr>
          <p:nvPr>
            <p:ph type="sldNum" sz="quarter" idx="7"/>
          </p:nvPr>
        </p:nvSpPr>
        <p:spPr/>
        <p:txBody>
          <a:bodyPr/>
          <a:lstStyle/>
          <a:p>
            <a:fld id="{B6F15528-21DE-4FAA-801E-634DDDAF4B2B}" type="slidenum">
              <a:rPr lang="en-IN" smtClean="0"/>
              <a:t>13</a:t>
            </a:fld>
            <a:endParaRPr lang="en-IN"/>
          </a:p>
        </p:txBody>
      </p:sp>
    </p:spTree>
    <p:extLst>
      <p:ext uri="{BB962C8B-B14F-4D97-AF65-F5344CB8AC3E}">
        <p14:creationId xmlns:p14="http://schemas.microsoft.com/office/powerpoint/2010/main" val="669665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9528-FE56-ACE3-7507-8971967BCD72}"/>
              </a:ext>
            </a:extLst>
          </p:cNvPr>
          <p:cNvSpPr>
            <a:spLocks noGrp="1"/>
          </p:cNvSpPr>
          <p:nvPr>
            <p:ph type="title"/>
          </p:nvPr>
        </p:nvSpPr>
        <p:spPr>
          <a:xfrm>
            <a:off x="618236" y="299465"/>
            <a:ext cx="10060305" cy="677108"/>
          </a:xfrm>
        </p:spPr>
        <p:txBody>
          <a:bodyPr/>
          <a:lstStyle/>
          <a:p>
            <a:r>
              <a:rPr lang="en-IN" dirty="0"/>
              <a:t>Language Modelling</a:t>
            </a:r>
          </a:p>
        </p:txBody>
      </p:sp>
      <p:sp>
        <p:nvSpPr>
          <p:cNvPr id="3" name="Text Placeholder 2">
            <a:extLst>
              <a:ext uri="{FF2B5EF4-FFF2-40B4-BE49-F238E27FC236}">
                <a16:creationId xmlns:a16="http://schemas.microsoft.com/office/drawing/2014/main" id="{94ABB397-2E28-995A-9689-1AE23CFCA12B}"/>
              </a:ext>
            </a:extLst>
          </p:cNvPr>
          <p:cNvSpPr>
            <a:spLocks noGrp="1"/>
          </p:cNvSpPr>
          <p:nvPr>
            <p:ph type="body" idx="1"/>
          </p:nvPr>
        </p:nvSpPr>
        <p:spPr>
          <a:xfrm>
            <a:off x="381000" y="1295400"/>
            <a:ext cx="4343400" cy="5201424"/>
          </a:xfrm>
        </p:spPr>
        <p:txBody>
          <a:bodyPr/>
          <a:lstStyle/>
          <a:p>
            <a:pPr marL="285750" indent="-285750">
              <a:buFont typeface="Arial" panose="020B0604020202020204" pitchFamily="34" charset="0"/>
              <a:buChar char="•"/>
            </a:pPr>
            <a:r>
              <a:rPr lang="en-US" sz="2000" dirty="0"/>
              <a:t>Language models are grouped into two categories: </a:t>
            </a:r>
          </a:p>
          <a:p>
            <a:pPr marL="742950" lvl="1" indent="-285750">
              <a:buFont typeface="Arial" panose="020B0604020202020204" pitchFamily="34" charset="0"/>
              <a:buChar char="•"/>
            </a:pPr>
            <a:r>
              <a:rPr lang="en-US" dirty="0"/>
              <a:t>Statistical Language Models</a:t>
            </a:r>
          </a:p>
          <a:p>
            <a:pPr marL="742950" lvl="1" indent="-285750">
              <a:buFont typeface="Arial" panose="020B0604020202020204" pitchFamily="34" charset="0"/>
              <a:buChar char="•"/>
            </a:pPr>
            <a:r>
              <a:rPr lang="en-US" dirty="0"/>
              <a:t>Neural Language Models</a:t>
            </a:r>
          </a:p>
          <a:p>
            <a:pPr marL="285750" indent="-285750">
              <a:buFont typeface="Arial" panose="020B0604020202020204" pitchFamily="34" charset="0"/>
              <a:buChar char="•"/>
            </a:pPr>
            <a:r>
              <a:rPr lang="en-US" sz="2000" dirty="0"/>
              <a:t>Statistical language models are a type of model that use statistical patterns in the data to make predictions about the likelihood of specific sequences of words.</a:t>
            </a:r>
          </a:p>
          <a:p>
            <a:pPr marL="285750" indent="-285750">
              <a:buFont typeface="Arial" panose="020B0604020202020204" pitchFamily="34" charset="0"/>
              <a:buChar char="•"/>
            </a:pPr>
            <a:r>
              <a:rPr lang="en-US" sz="2000" dirty="0"/>
              <a:t>Neural language models, as the name suggests, use neural networks to predict the likelihood of a sequence of words. </a:t>
            </a:r>
          </a:p>
          <a:p>
            <a:pPr marL="285750" indent="-285750">
              <a:buFont typeface="Arial" panose="020B0604020202020204" pitchFamily="34" charset="0"/>
              <a:buChar char="•"/>
            </a:pPr>
            <a:r>
              <a:rPr lang="en-US" sz="2000" dirty="0"/>
              <a:t>These models are trained on a large corpus of text data and can learn the underlying structure of the language.</a:t>
            </a:r>
          </a:p>
          <a:p>
            <a:endParaRPr lang="en-IN" sz="1800" dirty="0"/>
          </a:p>
        </p:txBody>
      </p:sp>
      <p:sp>
        <p:nvSpPr>
          <p:cNvPr id="5" name="Date Placeholder 4">
            <a:extLst>
              <a:ext uri="{FF2B5EF4-FFF2-40B4-BE49-F238E27FC236}">
                <a16:creationId xmlns:a16="http://schemas.microsoft.com/office/drawing/2014/main" id="{75E711DE-9DDA-23AD-B91D-BE7740C41C79}"/>
              </a:ext>
            </a:extLst>
          </p:cNvPr>
          <p:cNvSpPr>
            <a:spLocks noGrp="1"/>
          </p:cNvSpPr>
          <p:nvPr>
            <p:ph type="dt" sz="half" idx="6"/>
          </p:nvPr>
        </p:nvSpPr>
        <p:spPr/>
        <p:txBody>
          <a:bodyPr/>
          <a:lstStyle/>
          <a:p>
            <a:fld id="{7FAF36B6-E3CA-4301-B24A-94AB6F3A3363}" type="datetime4">
              <a:rPr lang="en-US" smtClean="0"/>
              <a:t>November 10, 2025</a:t>
            </a:fld>
            <a:endParaRPr lang="en-US"/>
          </a:p>
        </p:txBody>
      </p:sp>
      <p:sp>
        <p:nvSpPr>
          <p:cNvPr id="9" name="TextBox 8">
            <a:extLst>
              <a:ext uri="{FF2B5EF4-FFF2-40B4-BE49-F238E27FC236}">
                <a16:creationId xmlns:a16="http://schemas.microsoft.com/office/drawing/2014/main" id="{7A58A6B1-3882-E4D0-36B7-F7B49A824307}"/>
              </a:ext>
            </a:extLst>
          </p:cNvPr>
          <p:cNvSpPr txBox="1"/>
          <p:nvPr/>
        </p:nvSpPr>
        <p:spPr>
          <a:xfrm>
            <a:off x="5257800" y="1371600"/>
            <a:ext cx="5867400" cy="347787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n-lt"/>
              </a:rPr>
              <a:t>Neural language models can handle large vocabularies and deal with rare or unknown words by using distributed representations.</a:t>
            </a:r>
          </a:p>
          <a:p>
            <a:pPr marL="285750" indent="-285750">
              <a:buFont typeface="Arial" panose="020B0604020202020204" pitchFamily="34" charset="0"/>
              <a:buChar char="•"/>
            </a:pPr>
            <a:r>
              <a:rPr lang="en-US" sz="2000" dirty="0">
                <a:latin typeface="+mn-lt"/>
              </a:rPr>
              <a:t>They can capture context better than traditional statistical models. </a:t>
            </a:r>
          </a:p>
          <a:p>
            <a:pPr marL="285750" indent="-285750">
              <a:buFont typeface="Arial" panose="020B0604020202020204" pitchFamily="34" charset="0"/>
              <a:buChar char="•"/>
            </a:pPr>
            <a:r>
              <a:rPr lang="en-US" sz="2000" dirty="0">
                <a:latin typeface="+mn-lt"/>
              </a:rPr>
              <a:t>They can handle more complex language structures and longer dependencies between words.</a:t>
            </a:r>
          </a:p>
          <a:p>
            <a:pPr marL="285750" indent="-285750">
              <a:buFont typeface="Arial" panose="020B0604020202020204" pitchFamily="34" charset="0"/>
              <a:buChar char="•"/>
            </a:pPr>
            <a:r>
              <a:rPr lang="en-US" sz="2000" dirty="0">
                <a:latin typeface="+mn-lt"/>
              </a:rPr>
              <a:t>Earlier language models for NLP were based on the RNN, LSTM architectures.</a:t>
            </a:r>
          </a:p>
          <a:p>
            <a:pPr marL="285750" indent="-285750">
              <a:buFont typeface="Arial" panose="020B0604020202020204" pitchFamily="34" charset="0"/>
              <a:buChar char="•"/>
            </a:pPr>
            <a:r>
              <a:rPr lang="en-US" sz="2000" dirty="0">
                <a:latin typeface="+mn-lt"/>
              </a:rPr>
              <a:t>Recurrent models require linear sequential computation, hard to parallelize.</a:t>
            </a:r>
          </a:p>
        </p:txBody>
      </p:sp>
      <p:sp>
        <p:nvSpPr>
          <p:cNvPr id="10" name="Slide Number Placeholder 9">
            <a:extLst>
              <a:ext uri="{FF2B5EF4-FFF2-40B4-BE49-F238E27FC236}">
                <a16:creationId xmlns:a16="http://schemas.microsoft.com/office/drawing/2014/main" id="{59A74A71-EA9F-2E1F-25E6-B43CE43DED51}"/>
              </a:ext>
            </a:extLst>
          </p:cNvPr>
          <p:cNvSpPr>
            <a:spLocks noGrp="1"/>
          </p:cNvSpPr>
          <p:nvPr>
            <p:ph type="sldNum" sz="quarter" idx="7"/>
          </p:nvPr>
        </p:nvSpPr>
        <p:spPr/>
        <p:txBody>
          <a:bodyPr/>
          <a:lstStyle/>
          <a:p>
            <a:fld id="{B6F15528-21DE-4FAA-801E-634DDDAF4B2B}" type="slidenum">
              <a:rPr lang="en-IN" smtClean="0"/>
              <a:t>14</a:t>
            </a:fld>
            <a:endParaRPr lang="en-IN"/>
          </a:p>
        </p:txBody>
      </p:sp>
    </p:spTree>
    <p:extLst>
      <p:ext uri="{BB962C8B-B14F-4D97-AF65-F5344CB8AC3E}">
        <p14:creationId xmlns:p14="http://schemas.microsoft.com/office/powerpoint/2010/main" val="2651174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9CA2-F850-968F-406D-B527F32FADD5}"/>
              </a:ext>
            </a:extLst>
          </p:cNvPr>
          <p:cNvSpPr>
            <a:spLocks noGrp="1"/>
          </p:cNvSpPr>
          <p:nvPr>
            <p:ph type="title"/>
          </p:nvPr>
        </p:nvSpPr>
        <p:spPr>
          <a:xfrm>
            <a:off x="618236" y="299465"/>
            <a:ext cx="10060305" cy="677108"/>
          </a:xfrm>
        </p:spPr>
        <p:txBody>
          <a:bodyPr/>
          <a:lstStyle/>
          <a:p>
            <a:r>
              <a:rPr lang="en-IN" dirty="0"/>
              <a:t>Brief Diversion Into Transformers</a:t>
            </a:r>
          </a:p>
        </p:txBody>
      </p:sp>
      <p:sp>
        <p:nvSpPr>
          <p:cNvPr id="3" name="Text Placeholder 2">
            <a:extLst>
              <a:ext uri="{FF2B5EF4-FFF2-40B4-BE49-F238E27FC236}">
                <a16:creationId xmlns:a16="http://schemas.microsoft.com/office/drawing/2014/main" id="{046F8E3D-6293-F033-57A2-B83482CB1BC3}"/>
              </a:ext>
            </a:extLst>
          </p:cNvPr>
          <p:cNvSpPr>
            <a:spLocks noGrp="1"/>
          </p:cNvSpPr>
          <p:nvPr>
            <p:ph type="body" idx="1"/>
          </p:nvPr>
        </p:nvSpPr>
        <p:spPr>
          <a:xfrm>
            <a:off x="533400" y="1474619"/>
            <a:ext cx="5066031" cy="4124206"/>
          </a:xfrm>
        </p:spPr>
        <p:txBody>
          <a:bodyPr/>
          <a:lstStyle/>
          <a:p>
            <a:pPr marL="285750" indent="-285750">
              <a:buFont typeface="Arial" panose="020B0604020202020204" pitchFamily="34" charset="0"/>
              <a:buChar char="•"/>
            </a:pPr>
            <a:r>
              <a:rPr lang="en-US" sz="2000" dirty="0">
                <a:latin typeface="+mn-lt"/>
              </a:rPr>
              <a:t>RNNs, LSTMs and GRUs were the main architectures for all NLP tasks until Transformers came along</a:t>
            </a:r>
          </a:p>
          <a:p>
            <a:pPr marL="285750" indent="-285750">
              <a:buFont typeface="Arial" panose="020B0604020202020204" pitchFamily="34" charset="0"/>
              <a:buChar char="•"/>
            </a:pPr>
            <a:r>
              <a:rPr lang="en-US" sz="2000" dirty="0">
                <a:latin typeface="+mn-lt"/>
              </a:rPr>
              <a:t>RNN-based models performed well, and even with Attention mechanism</a:t>
            </a:r>
          </a:p>
          <a:p>
            <a:pPr marL="285750" indent="-285750">
              <a:buFont typeface="Arial" panose="020B0604020202020204" pitchFamily="34" charset="0"/>
              <a:buChar char="•"/>
            </a:pPr>
            <a:r>
              <a:rPr lang="en-US" sz="2000" dirty="0">
                <a:latin typeface="+mn-lt"/>
              </a:rPr>
              <a:t>However, they had two limitations:</a:t>
            </a:r>
          </a:p>
          <a:p>
            <a:pPr marL="742950" lvl="1" indent="-285750">
              <a:buFont typeface="Arial" panose="020B0604020202020204" pitchFamily="34" charset="0"/>
              <a:buChar char="•"/>
            </a:pPr>
            <a:r>
              <a:rPr lang="en-US" dirty="0"/>
              <a:t>It was difficult to deal with long-range dependencies between words</a:t>
            </a:r>
          </a:p>
          <a:p>
            <a:pPr marL="742950" lvl="1" indent="-285750">
              <a:buFont typeface="Arial" panose="020B0604020202020204" pitchFamily="34" charset="0"/>
              <a:buChar char="•"/>
            </a:pPr>
            <a:r>
              <a:rPr lang="en-US" dirty="0"/>
              <a:t>They process the input sequentially </a:t>
            </a:r>
          </a:p>
          <a:p>
            <a:pPr marL="285750" indent="-285750">
              <a:buFont typeface="Arial" panose="020B0604020202020204" pitchFamily="34" charset="0"/>
              <a:buChar char="•"/>
            </a:pPr>
            <a:r>
              <a:rPr lang="en-US" sz="2000" dirty="0">
                <a:latin typeface="+mn-lt"/>
              </a:rPr>
              <a:t>The Transformers architecture address both limitations and got rid of RNNs relying exclusively on Attention mechanism.</a:t>
            </a:r>
          </a:p>
          <a:p>
            <a:pPr marL="285750" indent="-285750">
              <a:buFont typeface="Arial" panose="020B0604020202020204" pitchFamily="34" charset="0"/>
              <a:buChar char="•"/>
            </a:pPr>
            <a:r>
              <a:rPr lang="en-US" sz="2000" dirty="0">
                <a:latin typeface="+mn-lt"/>
              </a:rPr>
              <a:t>More on this later!</a:t>
            </a:r>
          </a:p>
          <a:p>
            <a:endParaRPr lang="en-IN" dirty="0"/>
          </a:p>
        </p:txBody>
      </p:sp>
      <p:sp>
        <p:nvSpPr>
          <p:cNvPr id="5" name="Date Placeholder 4">
            <a:extLst>
              <a:ext uri="{FF2B5EF4-FFF2-40B4-BE49-F238E27FC236}">
                <a16:creationId xmlns:a16="http://schemas.microsoft.com/office/drawing/2014/main" id="{C5BA3E5A-671C-7FA2-F079-CD1243F72FC0}"/>
              </a:ext>
            </a:extLst>
          </p:cNvPr>
          <p:cNvSpPr>
            <a:spLocks noGrp="1"/>
          </p:cNvSpPr>
          <p:nvPr>
            <p:ph type="dt" sz="half" idx="6"/>
          </p:nvPr>
        </p:nvSpPr>
        <p:spPr/>
        <p:txBody>
          <a:bodyPr/>
          <a:lstStyle/>
          <a:p>
            <a:fld id="{F1E70D11-FFAF-4EF6-8C1C-529DF07021B5}" type="datetime4">
              <a:rPr lang="en-US" smtClean="0"/>
              <a:t>November 10, 2025</a:t>
            </a:fld>
            <a:endParaRPr lang="en-US"/>
          </a:p>
        </p:txBody>
      </p:sp>
      <p:pic>
        <p:nvPicPr>
          <p:cNvPr id="6" name="Google Shape;155;p23">
            <a:extLst>
              <a:ext uri="{FF2B5EF4-FFF2-40B4-BE49-F238E27FC236}">
                <a16:creationId xmlns:a16="http://schemas.microsoft.com/office/drawing/2014/main" id="{78D144A9-728C-F001-DE17-160116F33609}"/>
              </a:ext>
            </a:extLst>
          </p:cNvPr>
          <p:cNvPicPr preferRelativeResize="0"/>
          <p:nvPr/>
        </p:nvPicPr>
        <p:blipFill rotWithShape="1">
          <a:blip r:embed="rId2">
            <a:alphaModFix/>
          </a:blip>
          <a:srcRect b="4598"/>
          <a:stretch/>
        </p:blipFill>
        <p:spPr>
          <a:xfrm>
            <a:off x="7543800" y="1474619"/>
            <a:ext cx="2986001" cy="4196526"/>
          </a:xfrm>
          <a:prstGeom prst="rect">
            <a:avLst/>
          </a:prstGeom>
          <a:noFill/>
          <a:ln>
            <a:noFill/>
          </a:ln>
        </p:spPr>
      </p:pic>
      <p:sp>
        <p:nvSpPr>
          <p:cNvPr id="7" name="Slide Number Placeholder 6">
            <a:extLst>
              <a:ext uri="{FF2B5EF4-FFF2-40B4-BE49-F238E27FC236}">
                <a16:creationId xmlns:a16="http://schemas.microsoft.com/office/drawing/2014/main" id="{1238CE52-AAC3-E37B-87DD-1514D2C101E8}"/>
              </a:ext>
            </a:extLst>
          </p:cNvPr>
          <p:cNvSpPr>
            <a:spLocks noGrp="1"/>
          </p:cNvSpPr>
          <p:nvPr>
            <p:ph type="sldNum" sz="quarter" idx="7"/>
          </p:nvPr>
        </p:nvSpPr>
        <p:spPr/>
        <p:txBody>
          <a:bodyPr/>
          <a:lstStyle/>
          <a:p>
            <a:fld id="{B6F15528-21DE-4FAA-801E-634DDDAF4B2B}" type="slidenum">
              <a:rPr lang="en-IN" smtClean="0"/>
              <a:t>15</a:t>
            </a:fld>
            <a:endParaRPr lang="en-IN"/>
          </a:p>
        </p:txBody>
      </p:sp>
    </p:spTree>
    <p:extLst>
      <p:ext uri="{BB962C8B-B14F-4D97-AF65-F5344CB8AC3E}">
        <p14:creationId xmlns:p14="http://schemas.microsoft.com/office/powerpoint/2010/main" val="889360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85D-48BE-C8C1-6B59-13CA3856148B}"/>
              </a:ext>
            </a:extLst>
          </p:cNvPr>
          <p:cNvSpPr>
            <a:spLocks noGrp="1"/>
          </p:cNvSpPr>
          <p:nvPr>
            <p:ph type="title"/>
          </p:nvPr>
        </p:nvSpPr>
        <p:spPr>
          <a:xfrm>
            <a:off x="618236" y="299465"/>
            <a:ext cx="10964164" cy="1354217"/>
          </a:xfrm>
        </p:spPr>
        <p:txBody>
          <a:bodyPr/>
          <a:lstStyle/>
          <a:p>
            <a:r>
              <a:rPr lang="en-IN" dirty="0"/>
              <a:t>NLP to Language Models to Large Language Models</a:t>
            </a:r>
          </a:p>
        </p:txBody>
      </p:sp>
      <p:sp>
        <p:nvSpPr>
          <p:cNvPr id="5" name="Date Placeholder 4">
            <a:extLst>
              <a:ext uri="{FF2B5EF4-FFF2-40B4-BE49-F238E27FC236}">
                <a16:creationId xmlns:a16="http://schemas.microsoft.com/office/drawing/2014/main" id="{D663C6A1-A956-25D6-B9B0-77EAD4AD3E6B}"/>
              </a:ext>
            </a:extLst>
          </p:cNvPr>
          <p:cNvSpPr>
            <a:spLocks noGrp="1"/>
          </p:cNvSpPr>
          <p:nvPr>
            <p:ph type="dt" sz="half" idx="6"/>
          </p:nvPr>
        </p:nvSpPr>
        <p:spPr/>
        <p:txBody>
          <a:bodyPr/>
          <a:lstStyle/>
          <a:p>
            <a:fld id="{498BEAC4-234A-4B8A-B315-70DC05555392}" type="datetime4">
              <a:rPr lang="en-US" smtClean="0"/>
              <a:t>November 10, 2025</a:t>
            </a:fld>
            <a:endParaRPr lang="en-US"/>
          </a:p>
        </p:txBody>
      </p:sp>
      <p:pic>
        <p:nvPicPr>
          <p:cNvPr id="6" name="Picture 5">
            <a:extLst>
              <a:ext uri="{FF2B5EF4-FFF2-40B4-BE49-F238E27FC236}">
                <a16:creationId xmlns:a16="http://schemas.microsoft.com/office/drawing/2014/main" id="{6460594E-531E-1213-582B-08C966EDBC6A}"/>
              </a:ext>
            </a:extLst>
          </p:cNvPr>
          <p:cNvPicPr>
            <a:picLocks noChangeAspect="1"/>
          </p:cNvPicPr>
          <p:nvPr/>
        </p:nvPicPr>
        <p:blipFill rotWithShape="1">
          <a:blip r:embed="rId2">
            <a:extLst>
              <a:ext uri="{28A0092B-C50C-407E-A947-70E740481C1C}">
                <a14:useLocalDpi xmlns:a14="http://schemas.microsoft.com/office/drawing/2010/main" val="0"/>
              </a:ext>
            </a:extLst>
          </a:blip>
          <a:srcRect l="44167" t="23026" r="20833" b="5044"/>
          <a:stretch/>
        </p:blipFill>
        <p:spPr>
          <a:xfrm>
            <a:off x="411480" y="1905000"/>
            <a:ext cx="3200400" cy="3657600"/>
          </a:xfrm>
          <a:custGeom>
            <a:avLst/>
            <a:gdLst>
              <a:gd name="connsiteX0" fmla="*/ 0 w 3200400"/>
              <a:gd name="connsiteY0" fmla="*/ 0 h 3657600"/>
              <a:gd name="connsiteX1" fmla="*/ 704088 w 3200400"/>
              <a:gd name="connsiteY1" fmla="*/ 0 h 3657600"/>
              <a:gd name="connsiteX2" fmla="*/ 1280160 w 3200400"/>
              <a:gd name="connsiteY2" fmla="*/ 0 h 3657600"/>
              <a:gd name="connsiteX3" fmla="*/ 1920240 w 3200400"/>
              <a:gd name="connsiteY3" fmla="*/ 0 h 3657600"/>
              <a:gd name="connsiteX4" fmla="*/ 2624328 w 3200400"/>
              <a:gd name="connsiteY4" fmla="*/ 0 h 3657600"/>
              <a:gd name="connsiteX5" fmla="*/ 3200400 w 3200400"/>
              <a:gd name="connsiteY5" fmla="*/ 0 h 3657600"/>
              <a:gd name="connsiteX6" fmla="*/ 3200400 w 3200400"/>
              <a:gd name="connsiteY6" fmla="*/ 682752 h 3657600"/>
              <a:gd name="connsiteX7" fmla="*/ 3200400 w 3200400"/>
              <a:gd name="connsiteY7" fmla="*/ 1292352 h 3657600"/>
              <a:gd name="connsiteX8" fmla="*/ 3200400 w 3200400"/>
              <a:gd name="connsiteY8" fmla="*/ 1938528 h 3657600"/>
              <a:gd name="connsiteX9" fmla="*/ 3200400 w 3200400"/>
              <a:gd name="connsiteY9" fmla="*/ 2474976 h 3657600"/>
              <a:gd name="connsiteX10" fmla="*/ 3200400 w 3200400"/>
              <a:gd name="connsiteY10" fmla="*/ 2974848 h 3657600"/>
              <a:gd name="connsiteX11" fmla="*/ 3200400 w 3200400"/>
              <a:gd name="connsiteY11" fmla="*/ 3657600 h 3657600"/>
              <a:gd name="connsiteX12" fmla="*/ 2656332 w 3200400"/>
              <a:gd name="connsiteY12" fmla="*/ 3657600 h 3657600"/>
              <a:gd name="connsiteX13" fmla="*/ 2048256 w 3200400"/>
              <a:gd name="connsiteY13" fmla="*/ 3657600 h 3657600"/>
              <a:gd name="connsiteX14" fmla="*/ 1472184 w 3200400"/>
              <a:gd name="connsiteY14" fmla="*/ 3657600 h 3657600"/>
              <a:gd name="connsiteX15" fmla="*/ 896112 w 3200400"/>
              <a:gd name="connsiteY15" fmla="*/ 3657600 h 3657600"/>
              <a:gd name="connsiteX16" fmla="*/ 0 w 3200400"/>
              <a:gd name="connsiteY16" fmla="*/ 3657600 h 3657600"/>
              <a:gd name="connsiteX17" fmla="*/ 0 w 3200400"/>
              <a:gd name="connsiteY17" fmla="*/ 3157728 h 3657600"/>
              <a:gd name="connsiteX18" fmla="*/ 0 w 3200400"/>
              <a:gd name="connsiteY18" fmla="*/ 2474976 h 3657600"/>
              <a:gd name="connsiteX19" fmla="*/ 0 w 3200400"/>
              <a:gd name="connsiteY19" fmla="*/ 1792224 h 3657600"/>
              <a:gd name="connsiteX20" fmla="*/ 0 w 3200400"/>
              <a:gd name="connsiteY20" fmla="*/ 1182624 h 3657600"/>
              <a:gd name="connsiteX21" fmla="*/ 0 w 3200400"/>
              <a:gd name="connsiteY21" fmla="*/ 536448 h 3657600"/>
              <a:gd name="connsiteX22" fmla="*/ 0 w 3200400"/>
              <a:gd name="connsiteY22"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00400" h="3657600" fill="none" extrusionOk="0">
                <a:moveTo>
                  <a:pt x="0" y="0"/>
                </a:moveTo>
                <a:cubicBezTo>
                  <a:pt x="185465" y="31277"/>
                  <a:pt x="526478" y="25455"/>
                  <a:pt x="704088" y="0"/>
                </a:cubicBezTo>
                <a:cubicBezTo>
                  <a:pt x="881698" y="-25455"/>
                  <a:pt x="1011594" y="9734"/>
                  <a:pt x="1280160" y="0"/>
                </a:cubicBezTo>
                <a:cubicBezTo>
                  <a:pt x="1548726" y="-9734"/>
                  <a:pt x="1703523" y="-15056"/>
                  <a:pt x="1920240" y="0"/>
                </a:cubicBezTo>
                <a:cubicBezTo>
                  <a:pt x="2136957" y="15056"/>
                  <a:pt x="2310428" y="-30647"/>
                  <a:pt x="2624328" y="0"/>
                </a:cubicBezTo>
                <a:cubicBezTo>
                  <a:pt x="2938228" y="30647"/>
                  <a:pt x="3023357" y="2920"/>
                  <a:pt x="3200400" y="0"/>
                </a:cubicBezTo>
                <a:cubicBezTo>
                  <a:pt x="3198759" y="323944"/>
                  <a:pt x="3200086" y="509611"/>
                  <a:pt x="3200400" y="682752"/>
                </a:cubicBezTo>
                <a:cubicBezTo>
                  <a:pt x="3200714" y="855893"/>
                  <a:pt x="3176075" y="1020578"/>
                  <a:pt x="3200400" y="1292352"/>
                </a:cubicBezTo>
                <a:cubicBezTo>
                  <a:pt x="3224725" y="1564126"/>
                  <a:pt x="3172680" y="1652114"/>
                  <a:pt x="3200400" y="1938528"/>
                </a:cubicBezTo>
                <a:cubicBezTo>
                  <a:pt x="3228120" y="2224942"/>
                  <a:pt x="3196970" y="2254506"/>
                  <a:pt x="3200400" y="2474976"/>
                </a:cubicBezTo>
                <a:cubicBezTo>
                  <a:pt x="3203830" y="2695446"/>
                  <a:pt x="3183550" y="2774892"/>
                  <a:pt x="3200400" y="2974848"/>
                </a:cubicBezTo>
                <a:cubicBezTo>
                  <a:pt x="3217250" y="3174804"/>
                  <a:pt x="3223674" y="3318471"/>
                  <a:pt x="3200400" y="3657600"/>
                </a:cubicBezTo>
                <a:cubicBezTo>
                  <a:pt x="2937610" y="3667160"/>
                  <a:pt x="2808382" y="3676770"/>
                  <a:pt x="2656332" y="3657600"/>
                </a:cubicBezTo>
                <a:cubicBezTo>
                  <a:pt x="2504282" y="3638430"/>
                  <a:pt x="2211787" y="3685133"/>
                  <a:pt x="2048256" y="3657600"/>
                </a:cubicBezTo>
                <a:cubicBezTo>
                  <a:pt x="1884725" y="3630067"/>
                  <a:pt x="1695039" y="3686203"/>
                  <a:pt x="1472184" y="3657600"/>
                </a:cubicBezTo>
                <a:cubicBezTo>
                  <a:pt x="1249329" y="3628997"/>
                  <a:pt x="1035161" y="3675535"/>
                  <a:pt x="896112" y="3657600"/>
                </a:cubicBezTo>
                <a:cubicBezTo>
                  <a:pt x="757063" y="3639665"/>
                  <a:pt x="320108" y="3663105"/>
                  <a:pt x="0" y="3657600"/>
                </a:cubicBezTo>
                <a:cubicBezTo>
                  <a:pt x="5314" y="3555653"/>
                  <a:pt x="-22595" y="3323094"/>
                  <a:pt x="0" y="3157728"/>
                </a:cubicBezTo>
                <a:cubicBezTo>
                  <a:pt x="22595" y="2992362"/>
                  <a:pt x="34042" y="2756705"/>
                  <a:pt x="0" y="2474976"/>
                </a:cubicBezTo>
                <a:cubicBezTo>
                  <a:pt x="-34042" y="2193247"/>
                  <a:pt x="-9437" y="2021210"/>
                  <a:pt x="0" y="1792224"/>
                </a:cubicBezTo>
                <a:cubicBezTo>
                  <a:pt x="9437" y="1563238"/>
                  <a:pt x="-28076" y="1406905"/>
                  <a:pt x="0" y="1182624"/>
                </a:cubicBezTo>
                <a:cubicBezTo>
                  <a:pt x="28076" y="958343"/>
                  <a:pt x="-18579" y="746075"/>
                  <a:pt x="0" y="536448"/>
                </a:cubicBezTo>
                <a:cubicBezTo>
                  <a:pt x="18579" y="326821"/>
                  <a:pt x="-22379" y="219963"/>
                  <a:pt x="0" y="0"/>
                </a:cubicBezTo>
                <a:close/>
              </a:path>
              <a:path w="3200400" h="3657600" stroke="0" extrusionOk="0">
                <a:moveTo>
                  <a:pt x="0" y="0"/>
                </a:moveTo>
                <a:cubicBezTo>
                  <a:pt x="149555" y="22258"/>
                  <a:pt x="342972" y="-10701"/>
                  <a:pt x="672084" y="0"/>
                </a:cubicBezTo>
                <a:cubicBezTo>
                  <a:pt x="1001196" y="10701"/>
                  <a:pt x="1003560" y="-26842"/>
                  <a:pt x="1280160" y="0"/>
                </a:cubicBezTo>
                <a:cubicBezTo>
                  <a:pt x="1556760" y="26842"/>
                  <a:pt x="1581855" y="22139"/>
                  <a:pt x="1824228" y="0"/>
                </a:cubicBezTo>
                <a:cubicBezTo>
                  <a:pt x="2066601" y="-22139"/>
                  <a:pt x="2181024" y="-17293"/>
                  <a:pt x="2432304" y="0"/>
                </a:cubicBezTo>
                <a:cubicBezTo>
                  <a:pt x="2683584" y="17293"/>
                  <a:pt x="2954528" y="28575"/>
                  <a:pt x="3200400" y="0"/>
                </a:cubicBezTo>
                <a:cubicBezTo>
                  <a:pt x="3184798" y="172895"/>
                  <a:pt x="3207492" y="254493"/>
                  <a:pt x="3200400" y="499872"/>
                </a:cubicBezTo>
                <a:cubicBezTo>
                  <a:pt x="3193308" y="745251"/>
                  <a:pt x="3212069" y="790345"/>
                  <a:pt x="3200400" y="1072896"/>
                </a:cubicBezTo>
                <a:cubicBezTo>
                  <a:pt x="3188731" y="1355447"/>
                  <a:pt x="3173589" y="1504244"/>
                  <a:pt x="3200400" y="1719072"/>
                </a:cubicBezTo>
                <a:cubicBezTo>
                  <a:pt x="3227211" y="1933900"/>
                  <a:pt x="3208925" y="2056277"/>
                  <a:pt x="3200400" y="2255520"/>
                </a:cubicBezTo>
                <a:cubicBezTo>
                  <a:pt x="3191875" y="2454763"/>
                  <a:pt x="3224134" y="2666854"/>
                  <a:pt x="3200400" y="2901696"/>
                </a:cubicBezTo>
                <a:cubicBezTo>
                  <a:pt x="3176666" y="3136538"/>
                  <a:pt x="3210113" y="3329665"/>
                  <a:pt x="3200400" y="3657600"/>
                </a:cubicBezTo>
                <a:cubicBezTo>
                  <a:pt x="2916941" y="3679139"/>
                  <a:pt x="2845220" y="3678417"/>
                  <a:pt x="2560320" y="3657600"/>
                </a:cubicBezTo>
                <a:cubicBezTo>
                  <a:pt x="2275420" y="3636783"/>
                  <a:pt x="2176451" y="3657437"/>
                  <a:pt x="1920240" y="3657600"/>
                </a:cubicBezTo>
                <a:cubicBezTo>
                  <a:pt x="1664029" y="3657763"/>
                  <a:pt x="1404392" y="3635952"/>
                  <a:pt x="1216152" y="3657600"/>
                </a:cubicBezTo>
                <a:cubicBezTo>
                  <a:pt x="1027912" y="3679248"/>
                  <a:pt x="854085" y="3660072"/>
                  <a:pt x="640080" y="3657600"/>
                </a:cubicBezTo>
                <a:cubicBezTo>
                  <a:pt x="426075" y="3655128"/>
                  <a:pt x="144524" y="3635101"/>
                  <a:pt x="0" y="3657600"/>
                </a:cubicBezTo>
                <a:cubicBezTo>
                  <a:pt x="3226" y="3500424"/>
                  <a:pt x="-3863" y="3212774"/>
                  <a:pt x="0" y="3048000"/>
                </a:cubicBezTo>
                <a:cubicBezTo>
                  <a:pt x="3863" y="2883226"/>
                  <a:pt x="17958" y="2716148"/>
                  <a:pt x="0" y="2438400"/>
                </a:cubicBezTo>
                <a:cubicBezTo>
                  <a:pt x="-17958" y="2160652"/>
                  <a:pt x="9772" y="2104584"/>
                  <a:pt x="0" y="1865376"/>
                </a:cubicBezTo>
                <a:cubicBezTo>
                  <a:pt x="-9772" y="1626168"/>
                  <a:pt x="-14391" y="1477493"/>
                  <a:pt x="0" y="1365504"/>
                </a:cubicBezTo>
                <a:cubicBezTo>
                  <a:pt x="14391" y="1253515"/>
                  <a:pt x="-3844" y="1051789"/>
                  <a:pt x="0" y="865632"/>
                </a:cubicBezTo>
                <a:cubicBezTo>
                  <a:pt x="3844" y="679475"/>
                  <a:pt x="31865" y="373816"/>
                  <a:pt x="0" y="0"/>
                </a:cubicBezTo>
                <a:close/>
              </a:path>
            </a:pathLst>
          </a:custGeom>
          <a:ln w="6350">
            <a:solidFill>
              <a:schemeClr val="tx1"/>
            </a:solidFill>
            <a:extLst>
              <a:ext uri="{C807C97D-BFC1-408E-A445-0C87EB9F89A2}">
                <ask:lineSketchStyleProps xmlns:ask="http://schemas.microsoft.com/office/drawing/2018/sketchyshapes" sd="3829486671">
                  <a:prstGeom prst="rect">
                    <a:avLst/>
                  </a:prstGeom>
                  <ask:type>
                    <ask:lineSketchFreehand/>
                  </ask:type>
                </ask:lineSketchStyleProps>
              </a:ext>
            </a:extLst>
          </a:ln>
        </p:spPr>
      </p:pic>
      <p:pic>
        <p:nvPicPr>
          <p:cNvPr id="7" name="Picture 6">
            <a:extLst>
              <a:ext uri="{FF2B5EF4-FFF2-40B4-BE49-F238E27FC236}">
                <a16:creationId xmlns:a16="http://schemas.microsoft.com/office/drawing/2014/main" id="{A0144188-E318-E088-274A-C8282825CBDB}"/>
              </a:ext>
            </a:extLst>
          </p:cNvPr>
          <p:cNvPicPr>
            <a:picLocks noChangeAspect="1"/>
          </p:cNvPicPr>
          <p:nvPr/>
        </p:nvPicPr>
        <p:blipFill rotWithShape="1">
          <a:blip r:embed="rId3">
            <a:extLst>
              <a:ext uri="{28A0092B-C50C-407E-A947-70E740481C1C}">
                <a14:useLocalDpi xmlns:a14="http://schemas.microsoft.com/office/drawing/2010/main" val="0"/>
              </a:ext>
            </a:extLst>
          </a:blip>
          <a:srcRect l="2500" t="15373" r="1666"/>
          <a:stretch/>
        </p:blipFill>
        <p:spPr>
          <a:xfrm>
            <a:off x="4103952" y="1905000"/>
            <a:ext cx="7648960" cy="3295100"/>
          </a:xfrm>
          <a:custGeom>
            <a:avLst/>
            <a:gdLst>
              <a:gd name="connsiteX0" fmla="*/ 0 w 7648960"/>
              <a:gd name="connsiteY0" fmla="*/ 0 h 3295100"/>
              <a:gd name="connsiteX1" fmla="*/ 695360 w 7648960"/>
              <a:gd name="connsiteY1" fmla="*/ 0 h 3295100"/>
              <a:gd name="connsiteX2" fmla="*/ 1161251 w 7648960"/>
              <a:gd name="connsiteY2" fmla="*/ 0 h 3295100"/>
              <a:gd name="connsiteX3" fmla="*/ 1933101 w 7648960"/>
              <a:gd name="connsiteY3" fmla="*/ 0 h 3295100"/>
              <a:gd name="connsiteX4" fmla="*/ 2628461 w 7648960"/>
              <a:gd name="connsiteY4" fmla="*/ 0 h 3295100"/>
              <a:gd name="connsiteX5" fmla="*/ 3247331 w 7648960"/>
              <a:gd name="connsiteY5" fmla="*/ 0 h 3295100"/>
              <a:gd name="connsiteX6" fmla="*/ 3866202 w 7648960"/>
              <a:gd name="connsiteY6" fmla="*/ 0 h 3295100"/>
              <a:gd name="connsiteX7" fmla="*/ 4638051 w 7648960"/>
              <a:gd name="connsiteY7" fmla="*/ 0 h 3295100"/>
              <a:gd name="connsiteX8" fmla="*/ 5103942 w 7648960"/>
              <a:gd name="connsiteY8" fmla="*/ 0 h 3295100"/>
              <a:gd name="connsiteX9" fmla="*/ 5875792 w 7648960"/>
              <a:gd name="connsiteY9" fmla="*/ 0 h 3295100"/>
              <a:gd name="connsiteX10" fmla="*/ 6418173 w 7648960"/>
              <a:gd name="connsiteY10" fmla="*/ 0 h 3295100"/>
              <a:gd name="connsiteX11" fmla="*/ 7648960 w 7648960"/>
              <a:gd name="connsiteY11" fmla="*/ 0 h 3295100"/>
              <a:gd name="connsiteX12" fmla="*/ 7648960 w 7648960"/>
              <a:gd name="connsiteY12" fmla="*/ 593118 h 3295100"/>
              <a:gd name="connsiteX13" fmla="*/ 7648960 w 7648960"/>
              <a:gd name="connsiteY13" fmla="*/ 1318040 h 3295100"/>
              <a:gd name="connsiteX14" fmla="*/ 7648960 w 7648960"/>
              <a:gd name="connsiteY14" fmla="*/ 2042962 h 3295100"/>
              <a:gd name="connsiteX15" fmla="*/ 7648960 w 7648960"/>
              <a:gd name="connsiteY15" fmla="*/ 2603129 h 3295100"/>
              <a:gd name="connsiteX16" fmla="*/ 7648960 w 7648960"/>
              <a:gd name="connsiteY16" fmla="*/ 3295100 h 3295100"/>
              <a:gd name="connsiteX17" fmla="*/ 7030090 w 7648960"/>
              <a:gd name="connsiteY17" fmla="*/ 3295100 h 3295100"/>
              <a:gd name="connsiteX18" fmla="*/ 6181750 w 7648960"/>
              <a:gd name="connsiteY18" fmla="*/ 3295100 h 3295100"/>
              <a:gd name="connsiteX19" fmla="*/ 5333411 w 7648960"/>
              <a:gd name="connsiteY19" fmla="*/ 3295100 h 3295100"/>
              <a:gd name="connsiteX20" fmla="*/ 4791030 w 7648960"/>
              <a:gd name="connsiteY20" fmla="*/ 3295100 h 3295100"/>
              <a:gd name="connsiteX21" fmla="*/ 4325139 w 7648960"/>
              <a:gd name="connsiteY21" fmla="*/ 3295100 h 3295100"/>
              <a:gd name="connsiteX22" fmla="*/ 3629779 w 7648960"/>
              <a:gd name="connsiteY22" fmla="*/ 3295100 h 3295100"/>
              <a:gd name="connsiteX23" fmla="*/ 3163888 w 7648960"/>
              <a:gd name="connsiteY23" fmla="*/ 3295100 h 3295100"/>
              <a:gd name="connsiteX24" fmla="*/ 2468528 w 7648960"/>
              <a:gd name="connsiteY24" fmla="*/ 3295100 h 3295100"/>
              <a:gd name="connsiteX25" fmla="*/ 1696678 w 7648960"/>
              <a:gd name="connsiteY25" fmla="*/ 3295100 h 3295100"/>
              <a:gd name="connsiteX26" fmla="*/ 848339 w 7648960"/>
              <a:gd name="connsiteY26" fmla="*/ 3295100 h 3295100"/>
              <a:gd name="connsiteX27" fmla="*/ 0 w 7648960"/>
              <a:gd name="connsiteY27" fmla="*/ 3295100 h 3295100"/>
              <a:gd name="connsiteX28" fmla="*/ 0 w 7648960"/>
              <a:gd name="connsiteY28" fmla="*/ 2669031 h 3295100"/>
              <a:gd name="connsiteX29" fmla="*/ 0 w 7648960"/>
              <a:gd name="connsiteY29" fmla="*/ 2010011 h 3295100"/>
              <a:gd name="connsiteX30" fmla="*/ 0 w 7648960"/>
              <a:gd name="connsiteY30" fmla="*/ 1383942 h 3295100"/>
              <a:gd name="connsiteX31" fmla="*/ 0 w 7648960"/>
              <a:gd name="connsiteY31" fmla="*/ 659020 h 3295100"/>
              <a:gd name="connsiteX32" fmla="*/ 0 w 7648960"/>
              <a:gd name="connsiteY32" fmla="*/ 0 h 329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48960" h="3295100" fill="none" extrusionOk="0">
                <a:moveTo>
                  <a:pt x="0" y="0"/>
                </a:moveTo>
                <a:cubicBezTo>
                  <a:pt x="209082" y="15422"/>
                  <a:pt x="371924" y="-12921"/>
                  <a:pt x="695360" y="0"/>
                </a:cubicBezTo>
                <a:cubicBezTo>
                  <a:pt x="1018796" y="12921"/>
                  <a:pt x="1026820" y="-1235"/>
                  <a:pt x="1161251" y="0"/>
                </a:cubicBezTo>
                <a:cubicBezTo>
                  <a:pt x="1295682" y="1235"/>
                  <a:pt x="1692489" y="-26522"/>
                  <a:pt x="1933101" y="0"/>
                </a:cubicBezTo>
                <a:cubicBezTo>
                  <a:pt x="2173713" y="26522"/>
                  <a:pt x="2487862" y="32448"/>
                  <a:pt x="2628461" y="0"/>
                </a:cubicBezTo>
                <a:cubicBezTo>
                  <a:pt x="2769060" y="-32448"/>
                  <a:pt x="3104169" y="-9408"/>
                  <a:pt x="3247331" y="0"/>
                </a:cubicBezTo>
                <a:cubicBezTo>
                  <a:pt x="3390493" y="9408"/>
                  <a:pt x="3681398" y="-27371"/>
                  <a:pt x="3866202" y="0"/>
                </a:cubicBezTo>
                <a:cubicBezTo>
                  <a:pt x="4051006" y="27371"/>
                  <a:pt x="4252606" y="-17281"/>
                  <a:pt x="4638051" y="0"/>
                </a:cubicBezTo>
                <a:cubicBezTo>
                  <a:pt x="5023496" y="17281"/>
                  <a:pt x="4873103" y="8856"/>
                  <a:pt x="5103942" y="0"/>
                </a:cubicBezTo>
                <a:cubicBezTo>
                  <a:pt x="5334781" y="-8856"/>
                  <a:pt x="5626953" y="-30810"/>
                  <a:pt x="5875792" y="0"/>
                </a:cubicBezTo>
                <a:cubicBezTo>
                  <a:pt x="6124631" y="30810"/>
                  <a:pt x="6306712" y="-23077"/>
                  <a:pt x="6418173" y="0"/>
                </a:cubicBezTo>
                <a:cubicBezTo>
                  <a:pt x="6529634" y="23077"/>
                  <a:pt x="7293112" y="10740"/>
                  <a:pt x="7648960" y="0"/>
                </a:cubicBezTo>
                <a:cubicBezTo>
                  <a:pt x="7638431" y="285837"/>
                  <a:pt x="7637951" y="356930"/>
                  <a:pt x="7648960" y="593118"/>
                </a:cubicBezTo>
                <a:cubicBezTo>
                  <a:pt x="7659969" y="829306"/>
                  <a:pt x="7679556" y="1081019"/>
                  <a:pt x="7648960" y="1318040"/>
                </a:cubicBezTo>
                <a:cubicBezTo>
                  <a:pt x="7618364" y="1555061"/>
                  <a:pt x="7668936" y="1897429"/>
                  <a:pt x="7648960" y="2042962"/>
                </a:cubicBezTo>
                <a:cubicBezTo>
                  <a:pt x="7628984" y="2188495"/>
                  <a:pt x="7621391" y="2396673"/>
                  <a:pt x="7648960" y="2603129"/>
                </a:cubicBezTo>
                <a:cubicBezTo>
                  <a:pt x="7676529" y="2809585"/>
                  <a:pt x="7633959" y="3100642"/>
                  <a:pt x="7648960" y="3295100"/>
                </a:cubicBezTo>
                <a:cubicBezTo>
                  <a:pt x="7452618" y="3292709"/>
                  <a:pt x="7334417" y="3304322"/>
                  <a:pt x="7030090" y="3295100"/>
                </a:cubicBezTo>
                <a:cubicBezTo>
                  <a:pt x="6725763" y="3285879"/>
                  <a:pt x="6543606" y="3290732"/>
                  <a:pt x="6181750" y="3295100"/>
                </a:cubicBezTo>
                <a:cubicBezTo>
                  <a:pt x="5819894" y="3299468"/>
                  <a:pt x="5654764" y="3311538"/>
                  <a:pt x="5333411" y="3295100"/>
                </a:cubicBezTo>
                <a:cubicBezTo>
                  <a:pt x="5012058" y="3278662"/>
                  <a:pt x="5060229" y="3287904"/>
                  <a:pt x="4791030" y="3295100"/>
                </a:cubicBezTo>
                <a:cubicBezTo>
                  <a:pt x="4521831" y="3302296"/>
                  <a:pt x="4470926" y="3303078"/>
                  <a:pt x="4325139" y="3295100"/>
                </a:cubicBezTo>
                <a:cubicBezTo>
                  <a:pt x="4179352" y="3287122"/>
                  <a:pt x="3954206" y="3273449"/>
                  <a:pt x="3629779" y="3295100"/>
                </a:cubicBezTo>
                <a:cubicBezTo>
                  <a:pt x="3305352" y="3316751"/>
                  <a:pt x="3341572" y="3272583"/>
                  <a:pt x="3163888" y="3295100"/>
                </a:cubicBezTo>
                <a:cubicBezTo>
                  <a:pt x="2986204" y="3317617"/>
                  <a:pt x="2698364" y="3294527"/>
                  <a:pt x="2468528" y="3295100"/>
                </a:cubicBezTo>
                <a:cubicBezTo>
                  <a:pt x="2238692" y="3295673"/>
                  <a:pt x="1882600" y="3279247"/>
                  <a:pt x="1696678" y="3295100"/>
                </a:cubicBezTo>
                <a:cubicBezTo>
                  <a:pt x="1510756" y="3310954"/>
                  <a:pt x="1118381" y="3304592"/>
                  <a:pt x="848339" y="3295100"/>
                </a:cubicBezTo>
                <a:cubicBezTo>
                  <a:pt x="578297" y="3285608"/>
                  <a:pt x="212930" y="3335053"/>
                  <a:pt x="0" y="3295100"/>
                </a:cubicBezTo>
                <a:cubicBezTo>
                  <a:pt x="2689" y="3118785"/>
                  <a:pt x="-31189" y="2878395"/>
                  <a:pt x="0" y="2669031"/>
                </a:cubicBezTo>
                <a:cubicBezTo>
                  <a:pt x="31189" y="2459667"/>
                  <a:pt x="7019" y="2234066"/>
                  <a:pt x="0" y="2010011"/>
                </a:cubicBezTo>
                <a:cubicBezTo>
                  <a:pt x="-7019" y="1785956"/>
                  <a:pt x="-14078" y="1528384"/>
                  <a:pt x="0" y="1383942"/>
                </a:cubicBezTo>
                <a:cubicBezTo>
                  <a:pt x="14078" y="1239500"/>
                  <a:pt x="-28172" y="841105"/>
                  <a:pt x="0" y="659020"/>
                </a:cubicBezTo>
                <a:cubicBezTo>
                  <a:pt x="28172" y="476935"/>
                  <a:pt x="-6313" y="210225"/>
                  <a:pt x="0" y="0"/>
                </a:cubicBezTo>
                <a:close/>
              </a:path>
              <a:path w="7648960" h="3295100" stroke="0" extrusionOk="0">
                <a:moveTo>
                  <a:pt x="0" y="0"/>
                </a:moveTo>
                <a:cubicBezTo>
                  <a:pt x="265524" y="15292"/>
                  <a:pt x="301390" y="-20437"/>
                  <a:pt x="542381" y="0"/>
                </a:cubicBezTo>
                <a:cubicBezTo>
                  <a:pt x="783372" y="20437"/>
                  <a:pt x="1000635" y="-32962"/>
                  <a:pt x="1314230" y="0"/>
                </a:cubicBezTo>
                <a:cubicBezTo>
                  <a:pt x="1627825" y="32962"/>
                  <a:pt x="1909820" y="30321"/>
                  <a:pt x="2086080" y="0"/>
                </a:cubicBezTo>
                <a:cubicBezTo>
                  <a:pt x="2262340" y="-30321"/>
                  <a:pt x="2732346" y="39817"/>
                  <a:pt x="2934419" y="0"/>
                </a:cubicBezTo>
                <a:cubicBezTo>
                  <a:pt x="3136492" y="-39817"/>
                  <a:pt x="3219689" y="-16438"/>
                  <a:pt x="3476800" y="0"/>
                </a:cubicBezTo>
                <a:cubicBezTo>
                  <a:pt x="3733911" y="16438"/>
                  <a:pt x="3958496" y="15293"/>
                  <a:pt x="4172160" y="0"/>
                </a:cubicBezTo>
                <a:cubicBezTo>
                  <a:pt x="4385824" y="-15293"/>
                  <a:pt x="4656076" y="6052"/>
                  <a:pt x="4944010" y="0"/>
                </a:cubicBezTo>
                <a:cubicBezTo>
                  <a:pt x="5231944" y="-6052"/>
                  <a:pt x="5306365" y="-22988"/>
                  <a:pt x="5486390" y="0"/>
                </a:cubicBezTo>
                <a:cubicBezTo>
                  <a:pt x="5666415" y="22988"/>
                  <a:pt x="5801622" y="-9910"/>
                  <a:pt x="6028771" y="0"/>
                </a:cubicBezTo>
                <a:cubicBezTo>
                  <a:pt x="6255920" y="9910"/>
                  <a:pt x="6498670" y="28091"/>
                  <a:pt x="6647642" y="0"/>
                </a:cubicBezTo>
                <a:cubicBezTo>
                  <a:pt x="6796614" y="-28091"/>
                  <a:pt x="7372411" y="-47063"/>
                  <a:pt x="7648960" y="0"/>
                </a:cubicBezTo>
                <a:cubicBezTo>
                  <a:pt x="7651603" y="258554"/>
                  <a:pt x="7644646" y="433211"/>
                  <a:pt x="7648960" y="593118"/>
                </a:cubicBezTo>
                <a:cubicBezTo>
                  <a:pt x="7653274" y="753025"/>
                  <a:pt x="7636387" y="1126452"/>
                  <a:pt x="7648960" y="1285089"/>
                </a:cubicBezTo>
                <a:cubicBezTo>
                  <a:pt x="7661533" y="1443726"/>
                  <a:pt x="7681621" y="1852160"/>
                  <a:pt x="7648960" y="2010011"/>
                </a:cubicBezTo>
                <a:cubicBezTo>
                  <a:pt x="7616299" y="2167862"/>
                  <a:pt x="7618165" y="2410379"/>
                  <a:pt x="7648960" y="2669031"/>
                </a:cubicBezTo>
                <a:cubicBezTo>
                  <a:pt x="7679755" y="2927683"/>
                  <a:pt x="7636066" y="3142074"/>
                  <a:pt x="7648960" y="3295100"/>
                </a:cubicBezTo>
                <a:cubicBezTo>
                  <a:pt x="7442378" y="3308685"/>
                  <a:pt x="7102906" y="3273570"/>
                  <a:pt x="6877110" y="3295100"/>
                </a:cubicBezTo>
                <a:cubicBezTo>
                  <a:pt x="6651314" y="3316631"/>
                  <a:pt x="6560875" y="3312231"/>
                  <a:pt x="6411219" y="3295100"/>
                </a:cubicBezTo>
                <a:cubicBezTo>
                  <a:pt x="6261563" y="3277969"/>
                  <a:pt x="6081728" y="3287372"/>
                  <a:pt x="5945328" y="3295100"/>
                </a:cubicBezTo>
                <a:cubicBezTo>
                  <a:pt x="5808928" y="3302828"/>
                  <a:pt x="5633179" y="3297920"/>
                  <a:pt x="5402947" y="3295100"/>
                </a:cubicBezTo>
                <a:cubicBezTo>
                  <a:pt x="5172715" y="3292280"/>
                  <a:pt x="4961209" y="3268563"/>
                  <a:pt x="4554608" y="3295100"/>
                </a:cubicBezTo>
                <a:cubicBezTo>
                  <a:pt x="4148007" y="3321637"/>
                  <a:pt x="4092210" y="3269642"/>
                  <a:pt x="3859248" y="3295100"/>
                </a:cubicBezTo>
                <a:cubicBezTo>
                  <a:pt x="3626286" y="3320558"/>
                  <a:pt x="3414940" y="3311533"/>
                  <a:pt x="3240378" y="3295100"/>
                </a:cubicBezTo>
                <a:cubicBezTo>
                  <a:pt x="3065816" y="3278668"/>
                  <a:pt x="2878454" y="3273887"/>
                  <a:pt x="2621507" y="3295100"/>
                </a:cubicBezTo>
                <a:cubicBezTo>
                  <a:pt x="2364560" y="3316313"/>
                  <a:pt x="2025504" y="3284976"/>
                  <a:pt x="1773168" y="3295100"/>
                </a:cubicBezTo>
                <a:cubicBezTo>
                  <a:pt x="1520832" y="3305224"/>
                  <a:pt x="1304435" y="3326431"/>
                  <a:pt x="1077808" y="3295100"/>
                </a:cubicBezTo>
                <a:cubicBezTo>
                  <a:pt x="851181" y="3263769"/>
                  <a:pt x="284380" y="3281494"/>
                  <a:pt x="0" y="3295100"/>
                </a:cubicBezTo>
                <a:cubicBezTo>
                  <a:pt x="-31381" y="3148105"/>
                  <a:pt x="6056" y="2887483"/>
                  <a:pt x="0" y="2636080"/>
                </a:cubicBezTo>
                <a:cubicBezTo>
                  <a:pt x="-6056" y="2384677"/>
                  <a:pt x="2362" y="2195439"/>
                  <a:pt x="0" y="2075913"/>
                </a:cubicBezTo>
                <a:cubicBezTo>
                  <a:pt x="-2362" y="1956387"/>
                  <a:pt x="7415" y="1542759"/>
                  <a:pt x="0" y="1383942"/>
                </a:cubicBezTo>
                <a:cubicBezTo>
                  <a:pt x="-7415" y="1225125"/>
                  <a:pt x="32265" y="1007677"/>
                  <a:pt x="0" y="659020"/>
                </a:cubicBezTo>
                <a:cubicBezTo>
                  <a:pt x="-32265" y="310363"/>
                  <a:pt x="25114" y="212388"/>
                  <a:pt x="0" y="0"/>
                </a:cubicBezTo>
                <a:close/>
              </a:path>
            </a:pathLst>
          </a:custGeom>
          <a:ln w="9525">
            <a:solidFill>
              <a:schemeClr val="tx1"/>
            </a:solidFill>
            <a:extLst>
              <a:ext uri="{C807C97D-BFC1-408E-A445-0C87EB9F89A2}">
                <ask:lineSketchStyleProps xmlns:ask="http://schemas.microsoft.com/office/drawing/2018/sketchyshapes" sd="2728317727">
                  <a:prstGeom prst="rect">
                    <a:avLst/>
                  </a:prstGeom>
                  <ask:type>
                    <ask:lineSketchFreehand/>
                  </ask:type>
                </ask:lineSketchStyleProps>
              </a:ext>
            </a:extLst>
          </a:ln>
        </p:spPr>
      </p:pic>
      <p:sp>
        <p:nvSpPr>
          <p:cNvPr id="8" name="Rectangle: Rounded Corners 7">
            <a:extLst>
              <a:ext uri="{FF2B5EF4-FFF2-40B4-BE49-F238E27FC236}">
                <a16:creationId xmlns:a16="http://schemas.microsoft.com/office/drawing/2014/main" id="{6601CA1C-7658-6B18-33FD-F66C79ECCCE1}"/>
              </a:ext>
            </a:extLst>
          </p:cNvPr>
          <p:cNvSpPr/>
          <p:nvPr/>
        </p:nvSpPr>
        <p:spPr>
          <a:xfrm>
            <a:off x="411480" y="299465"/>
            <a:ext cx="1417320" cy="654985"/>
          </a:xfrm>
          <a:custGeom>
            <a:avLst/>
            <a:gdLst>
              <a:gd name="connsiteX0" fmla="*/ 0 w 1417320"/>
              <a:gd name="connsiteY0" fmla="*/ 109166 h 654985"/>
              <a:gd name="connsiteX1" fmla="*/ 109166 w 1417320"/>
              <a:gd name="connsiteY1" fmla="*/ 0 h 654985"/>
              <a:gd name="connsiteX2" fmla="*/ 720650 w 1417320"/>
              <a:gd name="connsiteY2" fmla="*/ 0 h 654985"/>
              <a:gd name="connsiteX3" fmla="*/ 1308154 w 1417320"/>
              <a:gd name="connsiteY3" fmla="*/ 0 h 654985"/>
              <a:gd name="connsiteX4" fmla="*/ 1417320 w 1417320"/>
              <a:gd name="connsiteY4" fmla="*/ 109166 h 654985"/>
              <a:gd name="connsiteX5" fmla="*/ 1417320 w 1417320"/>
              <a:gd name="connsiteY5" fmla="*/ 545819 h 654985"/>
              <a:gd name="connsiteX6" fmla="*/ 1308154 w 1417320"/>
              <a:gd name="connsiteY6" fmla="*/ 654985 h 654985"/>
              <a:gd name="connsiteX7" fmla="*/ 696670 w 1417320"/>
              <a:gd name="connsiteY7" fmla="*/ 654985 h 654985"/>
              <a:gd name="connsiteX8" fmla="*/ 109166 w 1417320"/>
              <a:gd name="connsiteY8" fmla="*/ 654985 h 654985"/>
              <a:gd name="connsiteX9" fmla="*/ 0 w 1417320"/>
              <a:gd name="connsiteY9" fmla="*/ 545819 h 654985"/>
              <a:gd name="connsiteX10" fmla="*/ 0 w 1417320"/>
              <a:gd name="connsiteY10" fmla="*/ 109166 h 6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7320" h="654985" extrusionOk="0">
                <a:moveTo>
                  <a:pt x="0" y="109166"/>
                </a:moveTo>
                <a:cubicBezTo>
                  <a:pt x="8655" y="48309"/>
                  <a:pt x="57571" y="11015"/>
                  <a:pt x="109166" y="0"/>
                </a:cubicBezTo>
                <a:cubicBezTo>
                  <a:pt x="251818" y="2678"/>
                  <a:pt x="441405" y="13055"/>
                  <a:pt x="720650" y="0"/>
                </a:cubicBezTo>
                <a:cubicBezTo>
                  <a:pt x="999895" y="-13055"/>
                  <a:pt x="1187069" y="15446"/>
                  <a:pt x="1308154" y="0"/>
                </a:cubicBezTo>
                <a:cubicBezTo>
                  <a:pt x="1364712" y="-7874"/>
                  <a:pt x="1429169" y="57204"/>
                  <a:pt x="1417320" y="109166"/>
                </a:cubicBezTo>
                <a:cubicBezTo>
                  <a:pt x="1414110" y="245271"/>
                  <a:pt x="1414778" y="384568"/>
                  <a:pt x="1417320" y="545819"/>
                </a:cubicBezTo>
                <a:cubicBezTo>
                  <a:pt x="1416804" y="616525"/>
                  <a:pt x="1362807" y="648962"/>
                  <a:pt x="1308154" y="654985"/>
                </a:cubicBezTo>
                <a:cubicBezTo>
                  <a:pt x="1021489" y="650853"/>
                  <a:pt x="853151" y="667063"/>
                  <a:pt x="696670" y="654985"/>
                </a:cubicBezTo>
                <a:cubicBezTo>
                  <a:pt x="540189" y="642907"/>
                  <a:pt x="378109" y="640180"/>
                  <a:pt x="109166" y="654985"/>
                </a:cubicBezTo>
                <a:cubicBezTo>
                  <a:pt x="47431" y="650136"/>
                  <a:pt x="-4370" y="605191"/>
                  <a:pt x="0" y="545819"/>
                </a:cubicBezTo>
                <a:cubicBezTo>
                  <a:pt x="14634" y="423647"/>
                  <a:pt x="-19793" y="199818"/>
                  <a:pt x="0" y="109166"/>
                </a:cubicBezTo>
                <a:close/>
              </a:path>
            </a:pathLst>
          </a:custGeom>
          <a:noFill/>
          <a:ln w="12700">
            <a:extLst>
              <a:ext uri="{C807C97D-BFC1-408E-A445-0C87EB9F89A2}">
                <ask:lineSketchStyleProps xmlns:ask="http://schemas.microsoft.com/office/drawing/2018/sketchyshapes" sd="39342465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F6AA1A76-18DA-ADBC-A6C5-DAFA0D307089}"/>
              </a:ext>
            </a:extLst>
          </p:cNvPr>
          <p:cNvSpPr/>
          <p:nvPr/>
        </p:nvSpPr>
        <p:spPr>
          <a:xfrm>
            <a:off x="2438400" y="294629"/>
            <a:ext cx="4572000" cy="654984"/>
          </a:xfrm>
          <a:custGeom>
            <a:avLst/>
            <a:gdLst>
              <a:gd name="connsiteX0" fmla="*/ 0 w 4572000"/>
              <a:gd name="connsiteY0" fmla="*/ 109166 h 654984"/>
              <a:gd name="connsiteX1" fmla="*/ 109166 w 4572000"/>
              <a:gd name="connsiteY1" fmla="*/ 0 h 654984"/>
              <a:gd name="connsiteX2" fmla="*/ 774655 w 4572000"/>
              <a:gd name="connsiteY2" fmla="*/ 0 h 654984"/>
              <a:gd name="connsiteX3" fmla="*/ 1396608 w 4572000"/>
              <a:gd name="connsiteY3" fmla="*/ 0 h 654984"/>
              <a:gd name="connsiteX4" fmla="*/ 2105634 w 4572000"/>
              <a:gd name="connsiteY4" fmla="*/ 0 h 654984"/>
              <a:gd name="connsiteX5" fmla="*/ 2727586 w 4572000"/>
              <a:gd name="connsiteY5" fmla="*/ 0 h 654984"/>
              <a:gd name="connsiteX6" fmla="*/ 3218929 w 4572000"/>
              <a:gd name="connsiteY6" fmla="*/ 0 h 654984"/>
              <a:gd name="connsiteX7" fmla="*/ 3710271 w 4572000"/>
              <a:gd name="connsiteY7" fmla="*/ 0 h 654984"/>
              <a:gd name="connsiteX8" fmla="*/ 4462834 w 4572000"/>
              <a:gd name="connsiteY8" fmla="*/ 0 h 654984"/>
              <a:gd name="connsiteX9" fmla="*/ 4572000 w 4572000"/>
              <a:gd name="connsiteY9" fmla="*/ 109166 h 654984"/>
              <a:gd name="connsiteX10" fmla="*/ 4572000 w 4572000"/>
              <a:gd name="connsiteY10" fmla="*/ 545818 h 654984"/>
              <a:gd name="connsiteX11" fmla="*/ 4462834 w 4572000"/>
              <a:gd name="connsiteY11" fmla="*/ 654984 h 654984"/>
              <a:gd name="connsiteX12" fmla="*/ 3971491 w 4572000"/>
              <a:gd name="connsiteY12" fmla="*/ 654984 h 654984"/>
              <a:gd name="connsiteX13" fmla="*/ 3306002 w 4572000"/>
              <a:gd name="connsiteY13" fmla="*/ 654984 h 654984"/>
              <a:gd name="connsiteX14" fmla="*/ 2640513 w 4572000"/>
              <a:gd name="connsiteY14" fmla="*/ 654984 h 654984"/>
              <a:gd name="connsiteX15" fmla="*/ 2018560 w 4572000"/>
              <a:gd name="connsiteY15" fmla="*/ 654984 h 654984"/>
              <a:gd name="connsiteX16" fmla="*/ 1440145 w 4572000"/>
              <a:gd name="connsiteY16" fmla="*/ 654984 h 654984"/>
              <a:gd name="connsiteX17" fmla="*/ 774655 w 4572000"/>
              <a:gd name="connsiteY17" fmla="*/ 654984 h 654984"/>
              <a:gd name="connsiteX18" fmla="*/ 109166 w 4572000"/>
              <a:gd name="connsiteY18" fmla="*/ 654984 h 654984"/>
              <a:gd name="connsiteX19" fmla="*/ 0 w 4572000"/>
              <a:gd name="connsiteY19" fmla="*/ 545818 h 654984"/>
              <a:gd name="connsiteX20" fmla="*/ 0 w 4572000"/>
              <a:gd name="connsiteY20" fmla="*/ 109166 h 6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0" h="654984" extrusionOk="0">
                <a:moveTo>
                  <a:pt x="0" y="109166"/>
                </a:moveTo>
                <a:cubicBezTo>
                  <a:pt x="8655" y="48309"/>
                  <a:pt x="57571" y="11015"/>
                  <a:pt x="109166" y="0"/>
                </a:cubicBezTo>
                <a:cubicBezTo>
                  <a:pt x="391904" y="7253"/>
                  <a:pt x="630381" y="32096"/>
                  <a:pt x="774655" y="0"/>
                </a:cubicBezTo>
                <a:cubicBezTo>
                  <a:pt x="918929" y="-32096"/>
                  <a:pt x="1115241" y="29526"/>
                  <a:pt x="1396608" y="0"/>
                </a:cubicBezTo>
                <a:cubicBezTo>
                  <a:pt x="1677975" y="-29526"/>
                  <a:pt x="1785544" y="-29529"/>
                  <a:pt x="2105634" y="0"/>
                </a:cubicBezTo>
                <a:cubicBezTo>
                  <a:pt x="2425724" y="29529"/>
                  <a:pt x="2493501" y="15778"/>
                  <a:pt x="2727586" y="0"/>
                </a:cubicBezTo>
                <a:cubicBezTo>
                  <a:pt x="2961671" y="-15778"/>
                  <a:pt x="3077624" y="16047"/>
                  <a:pt x="3218929" y="0"/>
                </a:cubicBezTo>
                <a:cubicBezTo>
                  <a:pt x="3360234" y="-16047"/>
                  <a:pt x="3587606" y="21523"/>
                  <a:pt x="3710271" y="0"/>
                </a:cubicBezTo>
                <a:cubicBezTo>
                  <a:pt x="3832936" y="-21523"/>
                  <a:pt x="4312076" y="1349"/>
                  <a:pt x="4462834" y="0"/>
                </a:cubicBezTo>
                <a:cubicBezTo>
                  <a:pt x="4514410" y="7919"/>
                  <a:pt x="4569825" y="45139"/>
                  <a:pt x="4572000" y="109166"/>
                </a:cubicBezTo>
                <a:cubicBezTo>
                  <a:pt x="4562904" y="205952"/>
                  <a:pt x="4575636" y="401966"/>
                  <a:pt x="4572000" y="545818"/>
                </a:cubicBezTo>
                <a:cubicBezTo>
                  <a:pt x="4572573" y="612018"/>
                  <a:pt x="4525829" y="641691"/>
                  <a:pt x="4462834" y="654984"/>
                </a:cubicBezTo>
                <a:cubicBezTo>
                  <a:pt x="4236352" y="637382"/>
                  <a:pt x="4200936" y="666911"/>
                  <a:pt x="3971491" y="654984"/>
                </a:cubicBezTo>
                <a:cubicBezTo>
                  <a:pt x="3742046" y="643057"/>
                  <a:pt x="3629010" y="635428"/>
                  <a:pt x="3306002" y="654984"/>
                </a:cubicBezTo>
                <a:cubicBezTo>
                  <a:pt x="2982994" y="674540"/>
                  <a:pt x="2876348" y="645193"/>
                  <a:pt x="2640513" y="654984"/>
                </a:cubicBezTo>
                <a:cubicBezTo>
                  <a:pt x="2404678" y="664775"/>
                  <a:pt x="2207364" y="629142"/>
                  <a:pt x="2018560" y="654984"/>
                </a:cubicBezTo>
                <a:cubicBezTo>
                  <a:pt x="1829756" y="680826"/>
                  <a:pt x="1622996" y="680527"/>
                  <a:pt x="1440145" y="654984"/>
                </a:cubicBezTo>
                <a:cubicBezTo>
                  <a:pt x="1257294" y="629441"/>
                  <a:pt x="934399" y="654844"/>
                  <a:pt x="774655" y="654984"/>
                </a:cubicBezTo>
                <a:cubicBezTo>
                  <a:pt x="614911" y="655125"/>
                  <a:pt x="279152" y="677446"/>
                  <a:pt x="109166" y="654984"/>
                </a:cubicBezTo>
                <a:cubicBezTo>
                  <a:pt x="55440" y="644891"/>
                  <a:pt x="-8633" y="597837"/>
                  <a:pt x="0" y="545818"/>
                </a:cubicBezTo>
                <a:cubicBezTo>
                  <a:pt x="1523" y="374368"/>
                  <a:pt x="13918" y="251066"/>
                  <a:pt x="0" y="109166"/>
                </a:cubicBezTo>
                <a:close/>
              </a:path>
            </a:pathLst>
          </a:custGeom>
          <a:noFill/>
          <a:ln w="12700">
            <a:extLst>
              <a:ext uri="{C807C97D-BFC1-408E-A445-0C87EB9F89A2}">
                <ask:lineSketchStyleProps xmlns:ask="http://schemas.microsoft.com/office/drawing/2018/sketchyshapes" sd="39342465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 name="Straight Arrow Connector 9">
            <a:extLst>
              <a:ext uri="{FF2B5EF4-FFF2-40B4-BE49-F238E27FC236}">
                <a16:creationId xmlns:a16="http://schemas.microsoft.com/office/drawing/2014/main" id="{FFD99007-D642-C576-ACCF-35E381054836}"/>
              </a:ext>
            </a:extLst>
          </p:cNvPr>
          <p:cNvCxnSpPr>
            <a:cxnSpLocks/>
            <a:stCxn id="8" idx="2"/>
            <a:endCxn id="6" idx="0"/>
          </p:cNvCxnSpPr>
          <p:nvPr/>
        </p:nvCxnSpPr>
        <p:spPr>
          <a:xfrm>
            <a:off x="1120140" y="954450"/>
            <a:ext cx="891540" cy="9505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CA9A62D-7D86-5E4B-C10F-E6850053E376}"/>
              </a:ext>
            </a:extLst>
          </p:cNvPr>
          <p:cNvCxnSpPr>
            <a:cxnSpLocks/>
            <a:stCxn id="9" idx="2"/>
            <a:endCxn id="7" idx="0"/>
          </p:cNvCxnSpPr>
          <p:nvPr/>
        </p:nvCxnSpPr>
        <p:spPr>
          <a:xfrm>
            <a:off x="4724400" y="949613"/>
            <a:ext cx="3204032" cy="9553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969C9A4F-61B8-A6CC-8F07-BE4D7A0DBB0A}"/>
              </a:ext>
            </a:extLst>
          </p:cNvPr>
          <p:cNvSpPr>
            <a:spLocks noGrp="1"/>
          </p:cNvSpPr>
          <p:nvPr>
            <p:ph type="sldNum" sz="quarter" idx="7"/>
          </p:nvPr>
        </p:nvSpPr>
        <p:spPr/>
        <p:txBody>
          <a:bodyPr/>
          <a:lstStyle/>
          <a:p>
            <a:fld id="{B6F15528-21DE-4FAA-801E-634DDDAF4B2B}" type="slidenum">
              <a:rPr lang="en-IN" smtClean="0"/>
              <a:t>16</a:t>
            </a:fld>
            <a:endParaRPr lang="en-IN"/>
          </a:p>
        </p:txBody>
      </p:sp>
    </p:spTree>
    <p:extLst>
      <p:ext uri="{BB962C8B-B14F-4D97-AF65-F5344CB8AC3E}">
        <p14:creationId xmlns:p14="http://schemas.microsoft.com/office/powerpoint/2010/main" val="883645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85D-48BE-C8C1-6B59-13CA3856148B}"/>
              </a:ext>
            </a:extLst>
          </p:cNvPr>
          <p:cNvSpPr>
            <a:spLocks noGrp="1"/>
          </p:cNvSpPr>
          <p:nvPr>
            <p:ph type="title"/>
          </p:nvPr>
        </p:nvSpPr>
        <p:spPr>
          <a:xfrm>
            <a:off x="152401" y="299465"/>
            <a:ext cx="3352800" cy="5416868"/>
          </a:xfrm>
        </p:spPr>
        <p:txBody>
          <a:bodyPr/>
          <a:lstStyle/>
          <a:p>
            <a:pPr algn="ctr"/>
            <a:r>
              <a:rPr lang="en-IN" dirty="0"/>
              <a:t>NLP </a:t>
            </a:r>
            <a:br>
              <a:rPr lang="en-IN" dirty="0"/>
            </a:br>
            <a:r>
              <a:rPr lang="en-IN" dirty="0"/>
              <a:t>to </a:t>
            </a:r>
            <a:br>
              <a:rPr lang="en-IN" dirty="0"/>
            </a:br>
            <a:r>
              <a:rPr lang="en-IN" dirty="0"/>
              <a:t>Language Models </a:t>
            </a:r>
            <a:br>
              <a:rPr lang="en-IN" dirty="0"/>
            </a:br>
            <a:r>
              <a:rPr lang="en-IN" dirty="0"/>
              <a:t>to </a:t>
            </a:r>
            <a:br>
              <a:rPr lang="en-IN" dirty="0"/>
            </a:br>
            <a:r>
              <a:rPr lang="en-IN" dirty="0"/>
              <a:t>Large Language Models</a:t>
            </a:r>
          </a:p>
        </p:txBody>
      </p:sp>
      <p:sp>
        <p:nvSpPr>
          <p:cNvPr id="5" name="Date Placeholder 4">
            <a:extLst>
              <a:ext uri="{FF2B5EF4-FFF2-40B4-BE49-F238E27FC236}">
                <a16:creationId xmlns:a16="http://schemas.microsoft.com/office/drawing/2014/main" id="{D663C6A1-A956-25D6-B9B0-77EAD4AD3E6B}"/>
              </a:ext>
            </a:extLst>
          </p:cNvPr>
          <p:cNvSpPr>
            <a:spLocks noGrp="1"/>
          </p:cNvSpPr>
          <p:nvPr>
            <p:ph type="dt" sz="half" idx="6"/>
          </p:nvPr>
        </p:nvSpPr>
        <p:spPr/>
        <p:txBody>
          <a:bodyPr/>
          <a:lstStyle/>
          <a:p>
            <a:fld id="{9B53AAA3-0EB9-4BC3-AB3E-93C04768D2B4}" type="datetime4">
              <a:rPr lang="en-US" smtClean="0"/>
              <a:t>November 10, 2025</a:t>
            </a:fld>
            <a:endParaRPr lang="en-US"/>
          </a:p>
        </p:txBody>
      </p:sp>
      <p:pic>
        <p:nvPicPr>
          <p:cNvPr id="10" name="Picture 9">
            <a:extLst>
              <a:ext uri="{FF2B5EF4-FFF2-40B4-BE49-F238E27FC236}">
                <a16:creationId xmlns:a16="http://schemas.microsoft.com/office/drawing/2014/main" id="{9C60A290-46E5-EDA9-73A4-A4B7C96BC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5278" y="609600"/>
            <a:ext cx="7764263" cy="5416868"/>
          </a:xfrm>
          <a:custGeom>
            <a:avLst/>
            <a:gdLst>
              <a:gd name="connsiteX0" fmla="*/ 0 w 7764263"/>
              <a:gd name="connsiteY0" fmla="*/ 0 h 5416868"/>
              <a:gd name="connsiteX1" fmla="*/ 414094 w 7764263"/>
              <a:gd name="connsiteY1" fmla="*/ 0 h 5416868"/>
              <a:gd name="connsiteX2" fmla="*/ 828188 w 7764263"/>
              <a:gd name="connsiteY2" fmla="*/ 0 h 5416868"/>
              <a:gd name="connsiteX3" fmla="*/ 1630495 w 7764263"/>
              <a:gd name="connsiteY3" fmla="*/ 0 h 5416868"/>
              <a:gd name="connsiteX4" fmla="*/ 2432802 w 7764263"/>
              <a:gd name="connsiteY4" fmla="*/ 0 h 5416868"/>
              <a:gd name="connsiteX5" fmla="*/ 3079824 w 7764263"/>
              <a:gd name="connsiteY5" fmla="*/ 0 h 5416868"/>
              <a:gd name="connsiteX6" fmla="*/ 3493918 w 7764263"/>
              <a:gd name="connsiteY6" fmla="*/ 0 h 5416868"/>
              <a:gd name="connsiteX7" fmla="*/ 3985655 w 7764263"/>
              <a:gd name="connsiteY7" fmla="*/ 0 h 5416868"/>
              <a:gd name="connsiteX8" fmla="*/ 4555034 w 7764263"/>
              <a:gd name="connsiteY8" fmla="*/ 0 h 5416868"/>
              <a:gd name="connsiteX9" fmla="*/ 5046771 w 7764263"/>
              <a:gd name="connsiteY9" fmla="*/ 0 h 5416868"/>
              <a:gd name="connsiteX10" fmla="*/ 5849078 w 7764263"/>
              <a:gd name="connsiteY10" fmla="*/ 0 h 5416868"/>
              <a:gd name="connsiteX11" fmla="*/ 6651385 w 7764263"/>
              <a:gd name="connsiteY11" fmla="*/ 0 h 5416868"/>
              <a:gd name="connsiteX12" fmla="*/ 7764263 w 7764263"/>
              <a:gd name="connsiteY12" fmla="*/ 0 h 5416868"/>
              <a:gd name="connsiteX13" fmla="*/ 7764263 w 7764263"/>
              <a:gd name="connsiteY13" fmla="*/ 677109 h 5416868"/>
              <a:gd name="connsiteX14" fmla="*/ 7764263 w 7764263"/>
              <a:gd name="connsiteY14" fmla="*/ 1354217 h 5416868"/>
              <a:gd name="connsiteX15" fmla="*/ 7764263 w 7764263"/>
              <a:gd name="connsiteY15" fmla="*/ 1977157 h 5416868"/>
              <a:gd name="connsiteX16" fmla="*/ 7764263 w 7764263"/>
              <a:gd name="connsiteY16" fmla="*/ 2545928 h 5416868"/>
              <a:gd name="connsiteX17" fmla="*/ 7764263 w 7764263"/>
              <a:gd name="connsiteY17" fmla="*/ 3277205 h 5416868"/>
              <a:gd name="connsiteX18" fmla="*/ 7764263 w 7764263"/>
              <a:gd name="connsiteY18" fmla="*/ 3791808 h 5416868"/>
              <a:gd name="connsiteX19" fmla="*/ 7764263 w 7764263"/>
              <a:gd name="connsiteY19" fmla="*/ 4577253 h 5416868"/>
              <a:gd name="connsiteX20" fmla="*/ 7764263 w 7764263"/>
              <a:gd name="connsiteY20" fmla="*/ 5416868 h 5416868"/>
              <a:gd name="connsiteX21" fmla="*/ 7350169 w 7764263"/>
              <a:gd name="connsiteY21" fmla="*/ 5416868 h 5416868"/>
              <a:gd name="connsiteX22" fmla="*/ 6547862 w 7764263"/>
              <a:gd name="connsiteY22" fmla="*/ 5416868 h 5416868"/>
              <a:gd name="connsiteX23" fmla="*/ 6133768 w 7764263"/>
              <a:gd name="connsiteY23" fmla="*/ 5416868 h 5416868"/>
              <a:gd name="connsiteX24" fmla="*/ 5331461 w 7764263"/>
              <a:gd name="connsiteY24" fmla="*/ 5416868 h 5416868"/>
              <a:gd name="connsiteX25" fmla="*/ 4762081 w 7764263"/>
              <a:gd name="connsiteY25" fmla="*/ 5416868 h 5416868"/>
              <a:gd name="connsiteX26" fmla="*/ 3959774 w 7764263"/>
              <a:gd name="connsiteY26" fmla="*/ 5416868 h 5416868"/>
              <a:gd name="connsiteX27" fmla="*/ 3312752 w 7764263"/>
              <a:gd name="connsiteY27" fmla="*/ 5416868 h 5416868"/>
              <a:gd name="connsiteX28" fmla="*/ 2743373 w 7764263"/>
              <a:gd name="connsiteY28" fmla="*/ 5416868 h 5416868"/>
              <a:gd name="connsiteX29" fmla="*/ 2173994 w 7764263"/>
              <a:gd name="connsiteY29" fmla="*/ 5416868 h 5416868"/>
              <a:gd name="connsiteX30" fmla="*/ 1759900 w 7764263"/>
              <a:gd name="connsiteY30" fmla="*/ 5416868 h 5416868"/>
              <a:gd name="connsiteX31" fmla="*/ 1112878 w 7764263"/>
              <a:gd name="connsiteY31" fmla="*/ 5416868 h 5416868"/>
              <a:gd name="connsiteX32" fmla="*/ 621141 w 7764263"/>
              <a:gd name="connsiteY32" fmla="*/ 5416868 h 5416868"/>
              <a:gd name="connsiteX33" fmla="*/ 0 w 7764263"/>
              <a:gd name="connsiteY33" fmla="*/ 5416868 h 5416868"/>
              <a:gd name="connsiteX34" fmla="*/ 0 w 7764263"/>
              <a:gd name="connsiteY34" fmla="*/ 4902266 h 5416868"/>
              <a:gd name="connsiteX35" fmla="*/ 0 w 7764263"/>
              <a:gd name="connsiteY35" fmla="*/ 4116820 h 5416868"/>
              <a:gd name="connsiteX36" fmla="*/ 0 w 7764263"/>
              <a:gd name="connsiteY36" fmla="*/ 3439711 h 5416868"/>
              <a:gd name="connsiteX37" fmla="*/ 0 w 7764263"/>
              <a:gd name="connsiteY37" fmla="*/ 2762603 h 5416868"/>
              <a:gd name="connsiteX38" fmla="*/ 0 w 7764263"/>
              <a:gd name="connsiteY38" fmla="*/ 2139663 h 5416868"/>
              <a:gd name="connsiteX39" fmla="*/ 0 w 7764263"/>
              <a:gd name="connsiteY39" fmla="*/ 1408386 h 5416868"/>
              <a:gd name="connsiteX40" fmla="*/ 0 w 7764263"/>
              <a:gd name="connsiteY40" fmla="*/ 839615 h 5416868"/>
              <a:gd name="connsiteX41" fmla="*/ 0 w 7764263"/>
              <a:gd name="connsiteY41" fmla="*/ 0 h 541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64263" h="5416868" fill="none" extrusionOk="0">
                <a:moveTo>
                  <a:pt x="0" y="0"/>
                </a:moveTo>
                <a:cubicBezTo>
                  <a:pt x="95783" y="-16170"/>
                  <a:pt x="292676" y="18810"/>
                  <a:pt x="414094" y="0"/>
                </a:cubicBezTo>
                <a:cubicBezTo>
                  <a:pt x="535512" y="-18810"/>
                  <a:pt x="640728" y="-7600"/>
                  <a:pt x="828188" y="0"/>
                </a:cubicBezTo>
                <a:cubicBezTo>
                  <a:pt x="1015648" y="7600"/>
                  <a:pt x="1411218" y="30102"/>
                  <a:pt x="1630495" y="0"/>
                </a:cubicBezTo>
                <a:cubicBezTo>
                  <a:pt x="1849772" y="-30102"/>
                  <a:pt x="2235048" y="16625"/>
                  <a:pt x="2432802" y="0"/>
                </a:cubicBezTo>
                <a:cubicBezTo>
                  <a:pt x="2630556" y="-16625"/>
                  <a:pt x="2788648" y="6630"/>
                  <a:pt x="3079824" y="0"/>
                </a:cubicBezTo>
                <a:cubicBezTo>
                  <a:pt x="3371000" y="-6630"/>
                  <a:pt x="3385837" y="7023"/>
                  <a:pt x="3493918" y="0"/>
                </a:cubicBezTo>
                <a:cubicBezTo>
                  <a:pt x="3601999" y="-7023"/>
                  <a:pt x="3833095" y="18460"/>
                  <a:pt x="3985655" y="0"/>
                </a:cubicBezTo>
                <a:cubicBezTo>
                  <a:pt x="4138215" y="-18460"/>
                  <a:pt x="4343022" y="126"/>
                  <a:pt x="4555034" y="0"/>
                </a:cubicBezTo>
                <a:cubicBezTo>
                  <a:pt x="4767046" y="-126"/>
                  <a:pt x="4899081" y="-5967"/>
                  <a:pt x="5046771" y="0"/>
                </a:cubicBezTo>
                <a:cubicBezTo>
                  <a:pt x="5194461" y="5967"/>
                  <a:pt x="5571257" y="17695"/>
                  <a:pt x="5849078" y="0"/>
                </a:cubicBezTo>
                <a:cubicBezTo>
                  <a:pt x="6126899" y="-17695"/>
                  <a:pt x="6252884" y="14874"/>
                  <a:pt x="6651385" y="0"/>
                </a:cubicBezTo>
                <a:cubicBezTo>
                  <a:pt x="7049886" y="-14874"/>
                  <a:pt x="7427657" y="40244"/>
                  <a:pt x="7764263" y="0"/>
                </a:cubicBezTo>
                <a:cubicBezTo>
                  <a:pt x="7752806" y="186978"/>
                  <a:pt x="7760271" y="445009"/>
                  <a:pt x="7764263" y="677109"/>
                </a:cubicBezTo>
                <a:cubicBezTo>
                  <a:pt x="7768255" y="909209"/>
                  <a:pt x="7746276" y="1076159"/>
                  <a:pt x="7764263" y="1354217"/>
                </a:cubicBezTo>
                <a:cubicBezTo>
                  <a:pt x="7782250" y="1632275"/>
                  <a:pt x="7736605" y="1739121"/>
                  <a:pt x="7764263" y="1977157"/>
                </a:cubicBezTo>
                <a:cubicBezTo>
                  <a:pt x="7791921" y="2215193"/>
                  <a:pt x="7762012" y="2329527"/>
                  <a:pt x="7764263" y="2545928"/>
                </a:cubicBezTo>
                <a:cubicBezTo>
                  <a:pt x="7766514" y="2762329"/>
                  <a:pt x="7743715" y="2930103"/>
                  <a:pt x="7764263" y="3277205"/>
                </a:cubicBezTo>
                <a:cubicBezTo>
                  <a:pt x="7784811" y="3624307"/>
                  <a:pt x="7766653" y="3543675"/>
                  <a:pt x="7764263" y="3791808"/>
                </a:cubicBezTo>
                <a:cubicBezTo>
                  <a:pt x="7761873" y="4039941"/>
                  <a:pt x="7795377" y="4355204"/>
                  <a:pt x="7764263" y="4577253"/>
                </a:cubicBezTo>
                <a:cubicBezTo>
                  <a:pt x="7733149" y="4799303"/>
                  <a:pt x="7741114" y="5223559"/>
                  <a:pt x="7764263" y="5416868"/>
                </a:cubicBezTo>
                <a:cubicBezTo>
                  <a:pt x="7672958" y="5400838"/>
                  <a:pt x="7523272" y="5404412"/>
                  <a:pt x="7350169" y="5416868"/>
                </a:cubicBezTo>
                <a:cubicBezTo>
                  <a:pt x="7177066" y="5429324"/>
                  <a:pt x="6884131" y="5399835"/>
                  <a:pt x="6547862" y="5416868"/>
                </a:cubicBezTo>
                <a:cubicBezTo>
                  <a:pt x="6211593" y="5433901"/>
                  <a:pt x="6325425" y="5400411"/>
                  <a:pt x="6133768" y="5416868"/>
                </a:cubicBezTo>
                <a:cubicBezTo>
                  <a:pt x="5942111" y="5433325"/>
                  <a:pt x="5522658" y="5415043"/>
                  <a:pt x="5331461" y="5416868"/>
                </a:cubicBezTo>
                <a:cubicBezTo>
                  <a:pt x="5140264" y="5418693"/>
                  <a:pt x="4995605" y="5443608"/>
                  <a:pt x="4762081" y="5416868"/>
                </a:cubicBezTo>
                <a:cubicBezTo>
                  <a:pt x="4528557" y="5390128"/>
                  <a:pt x="4357790" y="5425896"/>
                  <a:pt x="3959774" y="5416868"/>
                </a:cubicBezTo>
                <a:cubicBezTo>
                  <a:pt x="3561758" y="5407840"/>
                  <a:pt x="3560728" y="5425644"/>
                  <a:pt x="3312752" y="5416868"/>
                </a:cubicBezTo>
                <a:cubicBezTo>
                  <a:pt x="3064776" y="5408092"/>
                  <a:pt x="2901424" y="5422824"/>
                  <a:pt x="2743373" y="5416868"/>
                </a:cubicBezTo>
                <a:cubicBezTo>
                  <a:pt x="2585322" y="5410912"/>
                  <a:pt x="2437764" y="5396400"/>
                  <a:pt x="2173994" y="5416868"/>
                </a:cubicBezTo>
                <a:cubicBezTo>
                  <a:pt x="1910224" y="5437336"/>
                  <a:pt x="1881252" y="5418672"/>
                  <a:pt x="1759900" y="5416868"/>
                </a:cubicBezTo>
                <a:cubicBezTo>
                  <a:pt x="1638548" y="5415064"/>
                  <a:pt x="1352050" y="5394736"/>
                  <a:pt x="1112878" y="5416868"/>
                </a:cubicBezTo>
                <a:cubicBezTo>
                  <a:pt x="873706" y="5439000"/>
                  <a:pt x="799205" y="5408124"/>
                  <a:pt x="621141" y="5416868"/>
                </a:cubicBezTo>
                <a:cubicBezTo>
                  <a:pt x="443077" y="5425612"/>
                  <a:pt x="187475" y="5414073"/>
                  <a:pt x="0" y="5416868"/>
                </a:cubicBezTo>
                <a:cubicBezTo>
                  <a:pt x="-775" y="5289465"/>
                  <a:pt x="25264" y="5118350"/>
                  <a:pt x="0" y="4902266"/>
                </a:cubicBezTo>
                <a:cubicBezTo>
                  <a:pt x="-25264" y="4686182"/>
                  <a:pt x="-25849" y="4368133"/>
                  <a:pt x="0" y="4116820"/>
                </a:cubicBezTo>
                <a:cubicBezTo>
                  <a:pt x="25849" y="3865507"/>
                  <a:pt x="-6514" y="3727054"/>
                  <a:pt x="0" y="3439711"/>
                </a:cubicBezTo>
                <a:cubicBezTo>
                  <a:pt x="6514" y="3152368"/>
                  <a:pt x="29906" y="3076594"/>
                  <a:pt x="0" y="2762603"/>
                </a:cubicBezTo>
                <a:cubicBezTo>
                  <a:pt x="-29906" y="2448612"/>
                  <a:pt x="-11954" y="2329555"/>
                  <a:pt x="0" y="2139663"/>
                </a:cubicBezTo>
                <a:cubicBezTo>
                  <a:pt x="11954" y="1949771"/>
                  <a:pt x="-2522" y="1734852"/>
                  <a:pt x="0" y="1408386"/>
                </a:cubicBezTo>
                <a:cubicBezTo>
                  <a:pt x="2522" y="1081920"/>
                  <a:pt x="18363" y="1070135"/>
                  <a:pt x="0" y="839615"/>
                </a:cubicBezTo>
                <a:cubicBezTo>
                  <a:pt x="-18363" y="609095"/>
                  <a:pt x="37457" y="211942"/>
                  <a:pt x="0" y="0"/>
                </a:cubicBezTo>
                <a:close/>
              </a:path>
              <a:path w="7764263" h="5416868" stroke="0" extrusionOk="0">
                <a:moveTo>
                  <a:pt x="0" y="0"/>
                </a:moveTo>
                <a:cubicBezTo>
                  <a:pt x="261545" y="31696"/>
                  <a:pt x="444871" y="-16101"/>
                  <a:pt x="647022" y="0"/>
                </a:cubicBezTo>
                <a:cubicBezTo>
                  <a:pt x="849173" y="16101"/>
                  <a:pt x="1168059" y="16738"/>
                  <a:pt x="1449329" y="0"/>
                </a:cubicBezTo>
                <a:cubicBezTo>
                  <a:pt x="1730599" y="-16738"/>
                  <a:pt x="1813255" y="-23895"/>
                  <a:pt x="1941066" y="0"/>
                </a:cubicBezTo>
                <a:cubicBezTo>
                  <a:pt x="2068877" y="23895"/>
                  <a:pt x="2306206" y="17103"/>
                  <a:pt x="2588088" y="0"/>
                </a:cubicBezTo>
                <a:cubicBezTo>
                  <a:pt x="2869970" y="-17103"/>
                  <a:pt x="3126379" y="27136"/>
                  <a:pt x="3390395" y="0"/>
                </a:cubicBezTo>
                <a:cubicBezTo>
                  <a:pt x="3654411" y="-27136"/>
                  <a:pt x="3757242" y="-24294"/>
                  <a:pt x="3882132" y="0"/>
                </a:cubicBezTo>
                <a:cubicBezTo>
                  <a:pt x="4007022" y="24294"/>
                  <a:pt x="4318868" y="-7401"/>
                  <a:pt x="4529153" y="0"/>
                </a:cubicBezTo>
                <a:cubicBezTo>
                  <a:pt x="4739438" y="7401"/>
                  <a:pt x="4962113" y="-15928"/>
                  <a:pt x="5098533" y="0"/>
                </a:cubicBezTo>
                <a:cubicBezTo>
                  <a:pt x="5234953" y="15928"/>
                  <a:pt x="5546864" y="18923"/>
                  <a:pt x="5667912" y="0"/>
                </a:cubicBezTo>
                <a:cubicBezTo>
                  <a:pt x="5788960" y="-18923"/>
                  <a:pt x="6075900" y="-4380"/>
                  <a:pt x="6314934" y="0"/>
                </a:cubicBezTo>
                <a:cubicBezTo>
                  <a:pt x="6553968" y="4380"/>
                  <a:pt x="6625008" y="2284"/>
                  <a:pt x="6806671" y="0"/>
                </a:cubicBezTo>
                <a:cubicBezTo>
                  <a:pt x="6988334" y="-2284"/>
                  <a:pt x="7324358" y="34543"/>
                  <a:pt x="7764263" y="0"/>
                </a:cubicBezTo>
                <a:cubicBezTo>
                  <a:pt x="7758856" y="287104"/>
                  <a:pt x="7767421" y="392742"/>
                  <a:pt x="7764263" y="677109"/>
                </a:cubicBezTo>
                <a:cubicBezTo>
                  <a:pt x="7761105" y="961476"/>
                  <a:pt x="7776603" y="1054933"/>
                  <a:pt x="7764263" y="1408386"/>
                </a:cubicBezTo>
                <a:cubicBezTo>
                  <a:pt x="7751923" y="1761839"/>
                  <a:pt x="7756407" y="1981486"/>
                  <a:pt x="7764263" y="2193832"/>
                </a:cubicBezTo>
                <a:cubicBezTo>
                  <a:pt x="7772119" y="2406178"/>
                  <a:pt x="7763126" y="2717669"/>
                  <a:pt x="7764263" y="2979277"/>
                </a:cubicBezTo>
                <a:cubicBezTo>
                  <a:pt x="7765400" y="3240885"/>
                  <a:pt x="7769616" y="3491900"/>
                  <a:pt x="7764263" y="3764723"/>
                </a:cubicBezTo>
                <a:cubicBezTo>
                  <a:pt x="7758910" y="4037546"/>
                  <a:pt x="7795675" y="4177014"/>
                  <a:pt x="7764263" y="4441832"/>
                </a:cubicBezTo>
                <a:cubicBezTo>
                  <a:pt x="7732851" y="4706650"/>
                  <a:pt x="7730313" y="5075260"/>
                  <a:pt x="7764263" y="5416868"/>
                </a:cubicBezTo>
                <a:cubicBezTo>
                  <a:pt x="7584084" y="5436326"/>
                  <a:pt x="7419297" y="5427804"/>
                  <a:pt x="7194884" y="5416868"/>
                </a:cubicBezTo>
                <a:cubicBezTo>
                  <a:pt x="6970471" y="5405932"/>
                  <a:pt x="6739564" y="5414440"/>
                  <a:pt x="6392577" y="5416868"/>
                </a:cubicBezTo>
                <a:cubicBezTo>
                  <a:pt x="6045590" y="5419296"/>
                  <a:pt x="6165759" y="5413551"/>
                  <a:pt x="5978483" y="5416868"/>
                </a:cubicBezTo>
                <a:cubicBezTo>
                  <a:pt x="5791207" y="5420185"/>
                  <a:pt x="5598453" y="5430106"/>
                  <a:pt x="5486746" y="5416868"/>
                </a:cubicBezTo>
                <a:cubicBezTo>
                  <a:pt x="5375039" y="5403630"/>
                  <a:pt x="5179200" y="5431606"/>
                  <a:pt x="4995009" y="5416868"/>
                </a:cubicBezTo>
                <a:cubicBezTo>
                  <a:pt x="4810818" y="5402130"/>
                  <a:pt x="4503177" y="5419989"/>
                  <a:pt x="4192702" y="5416868"/>
                </a:cubicBezTo>
                <a:cubicBezTo>
                  <a:pt x="3882227" y="5413747"/>
                  <a:pt x="3648435" y="5386775"/>
                  <a:pt x="3390395" y="5416868"/>
                </a:cubicBezTo>
                <a:cubicBezTo>
                  <a:pt x="3132355" y="5446961"/>
                  <a:pt x="2879383" y="5449731"/>
                  <a:pt x="2665730" y="5416868"/>
                </a:cubicBezTo>
                <a:cubicBezTo>
                  <a:pt x="2452077" y="5384005"/>
                  <a:pt x="2303191" y="5410959"/>
                  <a:pt x="2096351" y="5416868"/>
                </a:cubicBezTo>
                <a:cubicBezTo>
                  <a:pt x="1889511" y="5422777"/>
                  <a:pt x="1686658" y="5440248"/>
                  <a:pt x="1526972" y="5416868"/>
                </a:cubicBezTo>
                <a:cubicBezTo>
                  <a:pt x="1367286" y="5393488"/>
                  <a:pt x="1081506" y="5416805"/>
                  <a:pt x="879950" y="5416868"/>
                </a:cubicBezTo>
                <a:cubicBezTo>
                  <a:pt x="678394" y="5416931"/>
                  <a:pt x="355553" y="5457687"/>
                  <a:pt x="0" y="5416868"/>
                </a:cubicBezTo>
                <a:cubicBezTo>
                  <a:pt x="15543" y="5308717"/>
                  <a:pt x="-17700" y="5026881"/>
                  <a:pt x="0" y="4902266"/>
                </a:cubicBezTo>
                <a:cubicBezTo>
                  <a:pt x="17700" y="4777651"/>
                  <a:pt x="4785" y="4310997"/>
                  <a:pt x="0" y="4116820"/>
                </a:cubicBezTo>
                <a:cubicBezTo>
                  <a:pt x="-4785" y="3922643"/>
                  <a:pt x="19145" y="3532003"/>
                  <a:pt x="0" y="3385543"/>
                </a:cubicBezTo>
                <a:cubicBezTo>
                  <a:pt x="-19145" y="3239083"/>
                  <a:pt x="27691" y="2773893"/>
                  <a:pt x="0" y="2600097"/>
                </a:cubicBezTo>
                <a:cubicBezTo>
                  <a:pt x="-27691" y="2426301"/>
                  <a:pt x="-8651" y="2030284"/>
                  <a:pt x="0" y="1868819"/>
                </a:cubicBezTo>
                <a:cubicBezTo>
                  <a:pt x="8651" y="1707354"/>
                  <a:pt x="-14563" y="1451754"/>
                  <a:pt x="0" y="1245880"/>
                </a:cubicBezTo>
                <a:cubicBezTo>
                  <a:pt x="14563" y="1040006"/>
                  <a:pt x="39071" y="339426"/>
                  <a:pt x="0" y="0"/>
                </a:cubicBezTo>
                <a:close/>
              </a:path>
            </a:pathLst>
          </a:custGeom>
          <a:ln w="9525">
            <a:solidFill>
              <a:schemeClr val="tx1"/>
            </a:solidFill>
            <a:extLst>
              <a:ext uri="{C807C97D-BFC1-408E-A445-0C87EB9F89A2}">
                <ask:lineSketchStyleProps xmlns:ask="http://schemas.microsoft.com/office/drawing/2018/sketchyshapes" sd="3567482612">
                  <a:prstGeom prst="rect">
                    <a:avLst/>
                  </a:prstGeom>
                  <ask:type>
                    <ask:lineSketchFreehand/>
                  </ask:type>
                </ask:lineSketchStyleProps>
              </a:ext>
            </a:extLst>
          </a:ln>
        </p:spPr>
      </p:pic>
      <p:sp>
        <p:nvSpPr>
          <p:cNvPr id="11" name="Rectangle: Rounded Corners 10">
            <a:extLst>
              <a:ext uri="{FF2B5EF4-FFF2-40B4-BE49-F238E27FC236}">
                <a16:creationId xmlns:a16="http://schemas.microsoft.com/office/drawing/2014/main" id="{447DB2EC-423B-6935-1819-18A1E8C8DBCB}"/>
              </a:ext>
            </a:extLst>
          </p:cNvPr>
          <p:cNvSpPr/>
          <p:nvPr/>
        </p:nvSpPr>
        <p:spPr>
          <a:xfrm>
            <a:off x="419101" y="3733800"/>
            <a:ext cx="2819400" cy="1982533"/>
          </a:xfrm>
          <a:custGeom>
            <a:avLst/>
            <a:gdLst>
              <a:gd name="connsiteX0" fmla="*/ 0 w 2819400"/>
              <a:gd name="connsiteY0" fmla="*/ 330429 h 1982533"/>
              <a:gd name="connsiteX1" fmla="*/ 330429 w 2819400"/>
              <a:gd name="connsiteY1" fmla="*/ 0 h 1982533"/>
              <a:gd name="connsiteX2" fmla="*/ 891650 w 2819400"/>
              <a:gd name="connsiteY2" fmla="*/ 0 h 1982533"/>
              <a:gd name="connsiteX3" fmla="*/ 1431285 w 2819400"/>
              <a:gd name="connsiteY3" fmla="*/ 0 h 1982533"/>
              <a:gd name="connsiteX4" fmla="*/ 2014092 w 2819400"/>
              <a:gd name="connsiteY4" fmla="*/ 0 h 1982533"/>
              <a:gd name="connsiteX5" fmla="*/ 2488971 w 2819400"/>
              <a:gd name="connsiteY5" fmla="*/ 0 h 1982533"/>
              <a:gd name="connsiteX6" fmla="*/ 2819400 w 2819400"/>
              <a:gd name="connsiteY6" fmla="*/ 330429 h 1982533"/>
              <a:gd name="connsiteX7" fmla="*/ 2819400 w 2819400"/>
              <a:gd name="connsiteY7" fmla="*/ 951616 h 1982533"/>
              <a:gd name="connsiteX8" fmla="*/ 2819400 w 2819400"/>
              <a:gd name="connsiteY8" fmla="*/ 1652104 h 1982533"/>
              <a:gd name="connsiteX9" fmla="*/ 2488971 w 2819400"/>
              <a:gd name="connsiteY9" fmla="*/ 1982533 h 1982533"/>
              <a:gd name="connsiteX10" fmla="*/ 1927750 w 2819400"/>
              <a:gd name="connsiteY10" fmla="*/ 1982533 h 1982533"/>
              <a:gd name="connsiteX11" fmla="*/ 1388115 w 2819400"/>
              <a:gd name="connsiteY11" fmla="*/ 1982533 h 1982533"/>
              <a:gd name="connsiteX12" fmla="*/ 891650 w 2819400"/>
              <a:gd name="connsiteY12" fmla="*/ 1982533 h 1982533"/>
              <a:gd name="connsiteX13" fmla="*/ 330429 w 2819400"/>
              <a:gd name="connsiteY13" fmla="*/ 1982533 h 1982533"/>
              <a:gd name="connsiteX14" fmla="*/ 0 w 2819400"/>
              <a:gd name="connsiteY14" fmla="*/ 1652104 h 1982533"/>
              <a:gd name="connsiteX15" fmla="*/ 0 w 2819400"/>
              <a:gd name="connsiteY15" fmla="*/ 964833 h 1982533"/>
              <a:gd name="connsiteX16" fmla="*/ 0 w 2819400"/>
              <a:gd name="connsiteY16" fmla="*/ 330429 h 19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9400" h="1982533" extrusionOk="0">
                <a:moveTo>
                  <a:pt x="0" y="330429"/>
                </a:moveTo>
                <a:cubicBezTo>
                  <a:pt x="39454" y="145357"/>
                  <a:pt x="168158" y="25614"/>
                  <a:pt x="330429" y="0"/>
                </a:cubicBezTo>
                <a:cubicBezTo>
                  <a:pt x="576039" y="2999"/>
                  <a:pt x="701928" y="-13287"/>
                  <a:pt x="891650" y="0"/>
                </a:cubicBezTo>
                <a:cubicBezTo>
                  <a:pt x="1081372" y="13287"/>
                  <a:pt x="1221916" y="6528"/>
                  <a:pt x="1431285" y="0"/>
                </a:cubicBezTo>
                <a:cubicBezTo>
                  <a:pt x="1640654" y="-6528"/>
                  <a:pt x="1853377" y="-5032"/>
                  <a:pt x="2014092" y="0"/>
                </a:cubicBezTo>
                <a:cubicBezTo>
                  <a:pt x="2174807" y="5032"/>
                  <a:pt x="2337780" y="12885"/>
                  <a:pt x="2488971" y="0"/>
                </a:cubicBezTo>
                <a:cubicBezTo>
                  <a:pt x="2668364" y="-23963"/>
                  <a:pt x="2822095" y="121289"/>
                  <a:pt x="2819400" y="330429"/>
                </a:cubicBezTo>
                <a:cubicBezTo>
                  <a:pt x="2842137" y="619200"/>
                  <a:pt x="2829904" y="763362"/>
                  <a:pt x="2819400" y="951616"/>
                </a:cubicBezTo>
                <a:cubicBezTo>
                  <a:pt x="2808896" y="1139870"/>
                  <a:pt x="2785113" y="1427580"/>
                  <a:pt x="2819400" y="1652104"/>
                </a:cubicBezTo>
                <a:cubicBezTo>
                  <a:pt x="2840224" y="1864547"/>
                  <a:pt x="2669262" y="1964003"/>
                  <a:pt x="2488971" y="1982533"/>
                </a:cubicBezTo>
                <a:cubicBezTo>
                  <a:pt x="2331893" y="1978597"/>
                  <a:pt x="2155575" y="2009828"/>
                  <a:pt x="1927750" y="1982533"/>
                </a:cubicBezTo>
                <a:cubicBezTo>
                  <a:pt x="1699925" y="1955238"/>
                  <a:pt x="1504822" y="2006102"/>
                  <a:pt x="1388115" y="1982533"/>
                </a:cubicBezTo>
                <a:cubicBezTo>
                  <a:pt x="1271408" y="1958964"/>
                  <a:pt x="1053836" y="1980200"/>
                  <a:pt x="891650" y="1982533"/>
                </a:cubicBezTo>
                <a:cubicBezTo>
                  <a:pt x="729465" y="1984866"/>
                  <a:pt x="532092" y="2010106"/>
                  <a:pt x="330429" y="1982533"/>
                </a:cubicBezTo>
                <a:cubicBezTo>
                  <a:pt x="163985" y="1966410"/>
                  <a:pt x="14385" y="1813988"/>
                  <a:pt x="0" y="1652104"/>
                </a:cubicBezTo>
                <a:cubicBezTo>
                  <a:pt x="27512" y="1439830"/>
                  <a:pt x="-18538" y="1183158"/>
                  <a:pt x="0" y="964833"/>
                </a:cubicBezTo>
                <a:cubicBezTo>
                  <a:pt x="18538" y="746508"/>
                  <a:pt x="-927" y="551929"/>
                  <a:pt x="0" y="330429"/>
                </a:cubicBezTo>
                <a:close/>
              </a:path>
            </a:pathLst>
          </a:custGeom>
          <a:noFill/>
          <a:ln w="12700">
            <a:extLst>
              <a:ext uri="{C807C97D-BFC1-408E-A445-0C87EB9F89A2}">
                <ask:lineSketchStyleProps xmlns:ask="http://schemas.microsoft.com/office/drawing/2018/sketchyshapes" sd="3934246556">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a:extLst>
              <a:ext uri="{FF2B5EF4-FFF2-40B4-BE49-F238E27FC236}">
                <a16:creationId xmlns:a16="http://schemas.microsoft.com/office/drawing/2014/main" id="{FF5424D2-8F09-9D99-336A-72E42A5828FF}"/>
              </a:ext>
            </a:extLst>
          </p:cNvPr>
          <p:cNvCxnSpPr>
            <a:cxnSpLocks/>
            <a:stCxn id="11" idx="3"/>
            <a:endCxn id="10" idx="1"/>
          </p:cNvCxnSpPr>
          <p:nvPr/>
        </p:nvCxnSpPr>
        <p:spPr>
          <a:xfrm flipV="1">
            <a:off x="3238501" y="3318034"/>
            <a:ext cx="906777" cy="140703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1826ADA8-491B-78EF-749C-56F31D4BF23A}"/>
              </a:ext>
            </a:extLst>
          </p:cNvPr>
          <p:cNvSpPr>
            <a:spLocks noGrp="1"/>
          </p:cNvSpPr>
          <p:nvPr>
            <p:ph type="sldNum" sz="quarter" idx="7"/>
          </p:nvPr>
        </p:nvSpPr>
        <p:spPr/>
        <p:txBody>
          <a:bodyPr/>
          <a:lstStyle/>
          <a:p>
            <a:fld id="{B6F15528-21DE-4FAA-801E-634DDDAF4B2B}" type="slidenum">
              <a:rPr lang="en-IN" smtClean="0"/>
              <a:t>17</a:t>
            </a:fld>
            <a:endParaRPr lang="en-IN"/>
          </a:p>
        </p:txBody>
      </p:sp>
    </p:spTree>
    <p:extLst>
      <p:ext uri="{BB962C8B-B14F-4D97-AF65-F5344CB8AC3E}">
        <p14:creationId xmlns:p14="http://schemas.microsoft.com/office/powerpoint/2010/main" val="2299772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6308-EC3E-9753-AF0F-9D890AA9635B}"/>
              </a:ext>
            </a:extLst>
          </p:cNvPr>
          <p:cNvSpPr>
            <a:spLocks noGrp="1"/>
          </p:cNvSpPr>
          <p:nvPr>
            <p:ph type="title"/>
          </p:nvPr>
        </p:nvSpPr>
        <p:spPr>
          <a:xfrm>
            <a:off x="618236" y="299465"/>
            <a:ext cx="10060305" cy="677108"/>
          </a:xfrm>
        </p:spPr>
        <p:txBody>
          <a:bodyPr/>
          <a:lstStyle/>
          <a:p>
            <a:r>
              <a:rPr lang="en-IN" dirty="0"/>
              <a:t>Progress of Large Language Models</a:t>
            </a:r>
          </a:p>
        </p:txBody>
      </p:sp>
      <p:sp>
        <p:nvSpPr>
          <p:cNvPr id="3" name="Text Placeholder 2">
            <a:extLst>
              <a:ext uri="{FF2B5EF4-FFF2-40B4-BE49-F238E27FC236}">
                <a16:creationId xmlns:a16="http://schemas.microsoft.com/office/drawing/2014/main" id="{157835FC-63C3-01FF-D75A-46510966EE72}"/>
              </a:ext>
            </a:extLst>
          </p:cNvPr>
          <p:cNvSpPr>
            <a:spLocks noGrp="1"/>
          </p:cNvSpPr>
          <p:nvPr>
            <p:ph type="body" idx="1"/>
          </p:nvPr>
        </p:nvSpPr>
        <p:spPr>
          <a:xfrm>
            <a:off x="665629" y="1434444"/>
            <a:ext cx="9618980" cy="307777"/>
          </a:xfrm>
        </p:spPr>
        <p:txBody>
          <a:bodyPr/>
          <a:lstStyle/>
          <a:p>
            <a:r>
              <a:rPr lang="en-IN" sz="2000" dirty="0"/>
              <a:t>Where we were 6 years ago:</a:t>
            </a:r>
          </a:p>
        </p:txBody>
      </p:sp>
      <p:sp>
        <p:nvSpPr>
          <p:cNvPr id="5" name="Date Placeholder 4">
            <a:extLst>
              <a:ext uri="{FF2B5EF4-FFF2-40B4-BE49-F238E27FC236}">
                <a16:creationId xmlns:a16="http://schemas.microsoft.com/office/drawing/2014/main" id="{3EA17512-9681-1FBF-EEE5-4C89C6C00868}"/>
              </a:ext>
            </a:extLst>
          </p:cNvPr>
          <p:cNvSpPr>
            <a:spLocks noGrp="1"/>
          </p:cNvSpPr>
          <p:nvPr>
            <p:ph type="dt" sz="half" idx="6"/>
          </p:nvPr>
        </p:nvSpPr>
        <p:spPr/>
        <p:txBody>
          <a:bodyPr/>
          <a:lstStyle/>
          <a:p>
            <a:fld id="{9E716647-90F1-4070-8FE5-A74CB11AE1EC}" type="datetime4">
              <a:rPr lang="en-US" smtClean="0"/>
              <a:t>November 10, 2025</a:t>
            </a:fld>
            <a:endParaRPr lang="en-US"/>
          </a:p>
        </p:txBody>
      </p:sp>
      <p:sp>
        <p:nvSpPr>
          <p:cNvPr id="6" name="Google Shape;62;p14">
            <a:extLst>
              <a:ext uri="{FF2B5EF4-FFF2-40B4-BE49-F238E27FC236}">
                <a16:creationId xmlns:a16="http://schemas.microsoft.com/office/drawing/2014/main" id="{DB516626-D6C7-F9D2-99E4-887B0D28A7C8}"/>
              </a:ext>
            </a:extLst>
          </p:cNvPr>
          <p:cNvSpPr/>
          <p:nvPr/>
        </p:nvSpPr>
        <p:spPr>
          <a:xfrm>
            <a:off x="453899" y="2327474"/>
            <a:ext cx="10423649" cy="3311325"/>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65;p14">
            <a:extLst>
              <a:ext uri="{FF2B5EF4-FFF2-40B4-BE49-F238E27FC236}">
                <a16:creationId xmlns:a16="http://schemas.microsoft.com/office/drawing/2014/main" id="{B0C2AE62-1C0F-BF7C-0955-AA6BB1C80F7F}"/>
              </a:ext>
            </a:extLst>
          </p:cNvPr>
          <p:cNvPicPr preferRelativeResize="0"/>
          <p:nvPr/>
        </p:nvPicPr>
        <p:blipFill>
          <a:blip r:embed="rId2">
            <a:alphaModFix/>
          </a:blip>
          <a:stretch>
            <a:fillRect/>
          </a:stretch>
        </p:blipFill>
        <p:spPr>
          <a:xfrm>
            <a:off x="685800" y="3276600"/>
            <a:ext cx="10091175" cy="2167425"/>
          </a:xfrm>
          <a:prstGeom prst="rect">
            <a:avLst/>
          </a:prstGeom>
          <a:noFill/>
          <a:ln>
            <a:noFill/>
          </a:ln>
        </p:spPr>
      </p:pic>
      <p:sp>
        <p:nvSpPr>
          <p:cNvPr id="8" name="Google Shape;66;p14">
            <a:extLst>
              <a:ext uri="{FF2B5EF4-FFF2-40B4-BE49-F238E27FC236}">
                <a16:creationId xmlns:a16="http://schemas.microsoft.com/office/drawing/2014/main" id="{F4EA9831-F492-0FA0-1D3E-57401D1A75DD}"/>
              </a:ext>
            </a:extLst>
          </p:cNvPr>
          <p:cNvSpPr txBox="1"/>
          <p:nvPr/>
        </p:nvSpPr>
        <p:spPr>
          <a:xfrm>
            <a:off x="3694188" y="2706930"/>
            <a:ext cx="3908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66666"/>
                </a:solidFill>
              </a:rPr>
              <a:t>GPT-2 Output</a:t>
            </a:r>
            <a:endParaRPr sz="1800" b="1" dirty="0">
              <a:solidFill>
                <a:srgbClr val="666666"/>
              </a:solidFill>
            </a:endParaRPr>
          </a:p>
        </p:txBody>
      </p:sp>
      <p:sp>
        <p:nvSpPr>
          <p:cNvPr id="9" name="Slide Number Placeholder 8">
            <a:extLst>
              <a:ext uri="{FF2B5EF4-FFF2-40B4-BE49-F238E27FC236}">
                <a16:creationId xmlns:a16="http://schemas.microsoft.com/office/drawing/2014/main" id="{82B5CD07-C51D-1BEE-E3C3-077974DC74C2}"/>
              </a:ext>
            </a:extLst>
          </p:cNvPr>
          <p:cNvSpPr>
            <a:spLocks noGrp="1"/>
          </p:cNvSpPr>
          <p:nvPr>
            <p:ph type="sldNum" sz="quarter" idx="7"/>
          </p:nvPr>
        </p:nvSpPr>
        <p:spPr/>
        <p:txBody>
          <a:bodyPr/>
          <a:lstStyle/>
          <a:p>
            <a:fld id="{B6F15528-21DE-4FAA-801E-634DDDAF4B2B}" type="slidenum">
              <a:rPr lang="en-IN" smtClean="0"/>
              <a:t>18</a:t>
            </a:fld>
            <a:endParaRPr lang="en-IN"/>
          </a:p>
        </p:txBody>
      </p:sp>
    </p:spTree>
    <p:extLst>
      <p:ext uri="{BB962C8B-B14F-4D97-AF65-F5344CB8AC3E}">
        <p14:creationId xmlns:p14="http://schemas.microsoft.com/office/powerpoint/2010/main" val="3980820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6308-EC3E-9753-AF0F-9D890AA9635B}"/>
              </a:ext>
            </a:extLst>
          </p:cNvPr>
          <p:cNvSpPr>
            <a:spLocks noGrp="1"/>
          </p:cNvSpPr>
          <p:nvPr>
            <p:ph type="title"/>
          </p:nvPr>
        </p:nvSpPr>
        <p:spPr>
          <a:xfrm>
            <a:off x="618236" y="299465"/>
            <a:ext cx="10060305" cy="677108"/>
          </a:xfrm>
        </p:spPr>
        <p:txBody>
          <a:bodyPr/>
          <a:lstStyle/>
          <a:p>
            <a:r>
              <a:rPr lang="en-IN" dirty="0"/>
              <a:t>Progress of Large Language Models</a:t>
            </a:r>
          </a:p>
        </p:txBody>
      </p:sp>
      <p:sp>
        <p:nvSpPr>
          <p:cNvPr id="3" name="Text Placeholder 2">
            <a:extLst>
              <a:ext uri="{FF2B5EF4-FFF2-40B4-BE49-F238E27FC236}">
                <a16:creationId xmlns:a16="http://schemas.microsoft.com/office/drawing/2014/main" id="{157835FC-63C3-01FF-D75A-46510966EE72}"/>
              </a:ext>
            </a:extLst>
          </p:cNvPr>
          <p:cNvSpPr>
            <a:spLocks noGrp="1"/>
          </p:cNvSpPr>
          <p:nvPr>
            <p:ph type="body" idx="1"/>
          </p:nvPr>
        </p:nvSpPr>
        <p:spPr>
          <a:xfrm>
            <a:off x="665629" y="1434444"/>
            <a:ext cx="9618980" cy="307777"/>
          </a:xfrm>
        </p:spPr>
        <p:txBody>
          <a:bodyPr/>
          <a:lstStyle/>
          <a:p>
            <a:r>
              <a:rPr lang="en-IN" sz="2000" dirty="0"/>
              <a:t>Where we were 3 years ago:</a:t>
            </a:r>
          </a:p>
        </p:txBody>
      </p:sp>
      <p:sp>
        <p:nvSpPr>
          <p:cNvPr id="5" name="Date Placeholder 4">
            <a:extLst>
              <a:ext uri="{FF2B5EF4-FFF2-40B4-BE49-F238E27FC236}">
                <a16:creationId xmlns:a16="http://schemas.microsoft.com/office/drawing/2014/main" id="{3EA17512-9681-1FBF-EEE5-4C89C6C00868}"/>
              </a:ext>
            </a:extLst>
          </p:cNvPr>
          <p:cNvSpPr>
            <a:spLocks noGrp="1"/>
          </p:cNvSpPr>
          <p:nvPr>
            <p:ph type="dt" sz="half" idx="6"/>
          </p:nvPr>
        </p:nvSpPr>
        <p:spPr/>
        <p:txBody>
          <a:bodyPr/>
          <a:lstStyle/>
          <a:p>
            <a:fld id="{9C1ADC14-1713-4E80-82B2-C2746C91BAA1}" type="datetime4">
              <a:rPr lang="en-US" smtClean="0"/>
              <a:t>November 10, 2025</a:t>
            </a:fld>
            <a:endParaRPr lang="en-US"/>
          </a:p>
        </p:txBody>
      </p:sp>
      <p:sp>
        <p:nvSpPr>
          <p:cNvPr id="9" name="Google Shape;74;p15">
            <a:extLst>
              <a:ext uri="{FF2B5EF4-FFF2-40B4-BE49-F238E27FC236}">
                <a16:creationId xmlns:a16="http://schemas.microsoft.com/office/drawing/2014/main" id="{AF08F80B-309A-5484-44AB-61EAF4D96446}"/>
              </a:ext>
            </a:extLst>
          </p:cNvPr>
          <p:cNvSpPr/>
          <p:nvPr/>
        </p:nvSpPr>
        <p:spPr>
          <a:xfrm>
            <a:off x="4343400" y="1210656"/>
            <a:ext cx="3946500" cy="4933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p15">
            <a:extLst>
              <a:ext uri="{FF2B5EF4-FFF2-40B4-BE49-F238E27FC236}">
                <a16:creationId xmlns:a16="http://schemas.microsoft.com/office/drawing/2014/main" id="{47729F5B-2EF0-BD10-F09E-57491D68C57E}"/>
              </a:ext>
            </a:extLst>
          </p:cNvPr>
          <p:cNvSpPr txBox="1"/>
          <p:nvPr/>
        </p:nvSpPr>
        <p:spPr>
          <a:xfrm>
            <a:off x="4362450" y="1376956"/>
            <a:ext cx="3908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66666"/>
                </a:solidFill>
              </a:rPr>
              <a:t>ChatGPT 3.5 Output</a:t>
            </a:r>
            <a:endParaRPr sz="1800" b="1" dirty="0">
              <a:solidFill>
                <a:srgbClr val="666666"/>
              </a:solidFill>
            </a:endParaRPr>
          </a:p>
        </p:txBody>
      </p:sp>
      <p:pic>
        <p:nvPicPr>
          <p:cNvPr id="11" name="Google Shape;76;p15">
            <a:extLst>
              <a:ext uri="{FF2B5EF4-FFF2-40B4-BE49-F238E27FC236}">
                <a16:creationId xmlns:a16="http://schemas.microsoft.com/office/drawing/2014/main" id="{8ABCA8CB-AFCD-E13A-B000-A1C2E61B9A20}"/>
              </a:ext>
            </a:extLst>
          </p:cNvPr>
          <p:cNvPicPr preferRelativeResize="0"/>
          <p:nvPr/>
        </p:nvPicPr>
        <p:blipFill>
          <a:blip r:embed="rId2">
            <a:alphaModFix/>
          </a:blip>
          <a:stretch>
            <a:fillRect/>
          </a:stretch>
        </p:blipFill>
        <p:spPr>
          <a:xfrm>
            <a:off x="4551975" y="1947681"/>
            <a:ext cx="3529349" cy="4036975"/>
          </a:xfrm>
          <a:prstGeom prst="rect">
            <a:avLst/>
          </a:prstGeom>
          <a:noFill/>
          <a:ln>
            <a:noFill/>
          </a:ln>
        </p:spPr>
      </p:pic>
      <p:sp>
        <p:nvSpPr>
          <p:cNvPr id="12" name="Slide Number Placeholder 11">
            <a:extLst>
              <a:ext uri="{FF2B5EF4-FFF2-40B4-BE49-F238E27FC236}">
                <a16:creationId xmlns:a16="http://schemas.microsoft.com/office/drawing/2014/main" id="{B6253046-3452-4701-6951-C5121B0EBBB6}"/>
              </a:ext>
            </a:extLst>
          </p:cNvPr>
          <p:cNvSpPr>
            <a:spLocks noGrp="1"/>
          </p:cNvSpPr>
          <p:nvPr>
            <p:ph type="sldNum" sz="quarter" idx="7"/>
          </p:nvPr>
        </p:nvSpPr>
        <p:spPr/>
        <p:txBody>
          <a:bodyPr/>
          <a:lstStyle/>
          <a:p>
            <a:fld id="{B6F15528-21DE-4FAA-801E-634DDDAF4B2B}" type="slidenum">
              <a:rPr lang="en-IN" smtClean="0"/>
              <a:t>19</a:t>
            </a:fld>
            <a:endParaRPr lang="en-IN"/>
          </a:p>
        </p:txBody>
      </p:sp>
    </p:spTree>
    <p:extLst>
      <p:ext uri="{BB962C8B-B14F-4D97-AF65-F5344CB8AC3E}">
        <p14:creationId xmlns:p14="http://schemas.microsoft.com/office/powerpoint/2010/main" val="344387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236" y="299465"/>
            <a:ext cx="10060305" cy="627736"/>
          </a:xfrm>
          <a:prstGeom prst="rect">
            <a:avLst/>
          </a:prstGeom>
        </p:spPr>
        <p:txBody>
          <a:bodyPr vert="horz" wrap="square" lIns="0" tIns="12065" rIns="0" bIns="0" rtlCol="0">
            <a:spAutoFit/>
          </a:bodyPr>
          <a:lstStyle/>
          <a:p>
            <a:pPr marL="12700">
              <a:lnSpc>
                <a:spcPct val="100000"/>
              </a:lnSpc>
              <a:spcBef>
                <a:spcPts val="95"/>
              </a:spcBef>
            </a:pPr>
            <a:r>
              <a:rPr lang="en-IN" sz="4000" spc="-409" dirty="0">
                <a:latin typeface="+mj-lt"/>
              </a:rPr>
              <a:t>Today’s Topics</a:t>
            </a:r>
            <a:endParaRPr lang="en-IN" sz="4000" dirty="0">
              <a:latin typeface="+mj-lt"/>
            </a:endParaRPr>
          </a:p>
        </p:txBody>
      </p:sp>
      <p:sp>
        <p:nvSpPr>
          <p:cNvPr id="3" name="object 3"/>
          <p:cNvSpPr txBox="1">
            <a:spLocks noGrp="1"/>
          </p:cNvSpPr>
          <p:nvPr>
            <p:ph sz="half" idx="2"/>
          </p:nvPr>
        </p:nvSpPr>
        <p:spPr>
          <a:xfrm>
            <a:off x="533400" y="1066800"/>
            <a:ext cx="4419600" cy="4527521"/>
          </a:xfrm>
          <a:prstGeom prst="rect">
            <a:avLst/>
          </a:prstGeom>
        </p:spPr>
        <p:txBody>
          <a:bodyPr vert="horz" wrap="square" lIns="0" tIns="13335" rIns="0" bIns="0" rtlCol="0">
            <a:spAutoFit/>
          </a:bodyPr>
          <a:lstStyle/>
          <a:p>
            <a:pPr marL="355600" indent="-342900">
              <a:spcBef>
                <a:spcPts val="1680"/>
              </a:spcBef>
              <a:buFont typeface="+mj-lt"/>
              <a:buAutoNum type="arabicPeriod"/>
              <a:tabLst>
                <a:tab pos="299085" algn="l"/>
              </a:tabLst>
            </a:pPr>
            <a:r>
              <a:rPr lang="en-US" sz="2000" b="0" dirty="0">
                <a:latin typeface="Calibri"/>
                <a:cs typeface="Calibri"/>
              </a:rPr>
              <a:t>Natural Language Modelling</a:t>
            </a:r>
          </a:p>
          <a:p>
            <a:pPr marL="927100" lvl="1" indent="-457200">
              <a:spcBef>
                <a:spcPts val="1680"/>
              </a:spcBef>
              <a:buFont typeface="+mj-lt"/>
              <a:buAutoNum type="alphaUcPeriod"/>
              <a:tabLst>
                <a:tab pos="299085" algn="l"/>
              </a:tabLst>
            </a:pPr>
            <a:r>
              <a:rPr lang="en-US" sz="2000" spc="65" dirty="0">
                <a:latin typeface="Calibri"/>
                <a:cs typeface="Calibri"/>
              </a:rPr>
              <a:t>Applications</a:t>
            </a:r>
          </a:p>
          <a:p>
            <a:pPr marL="927100" lvl="1" indent="-457200">
              <a:spcBef>
                <a:spcPts val="1680"/>
              </a:spcBef>
              <a:buFont typeface="+mj-lt"/>
              <a:buAutoNum type="alphaUcPeriod"/>
              <a:tabLst>
                <a:tab pos="299085" algn="l"/>
              </a:tabLst>
            </a:pPr>
            <a:r>
              <a:rPr lang="en-US" sz="2000" b="0" spc="65" dirty="0">
                <a:latin typeface="Calibri"/>
                <a:cs typeface="Calibri"/>
              </a:rPr>
              <a:t>Difficulti</a:t>
            </a:r>
            <a:r>
              <a:rPr lang="en-US" sz="2000" spc="65" dirty="0">
                <a:latin typeface="Calibri"/>
                <a:cs typeface="Calibri"/>
              </a:rPr>
              <a:t>es</a:t>
            </a:r>
          </a:p>
          <a:p>
            <a:pPr marL="927100" lvl="1" indent="-457200">
              <a:spcBef>
                <a:spcPts val="1680"/>
              </a:spcBef>
              <a:buFont typeface="+mj-lt"/>
              <a:buAutoNum type="alphaUcPeriod"/>
              <a:tabLst>
                <a:tab pos="299085" algn="l"/>
              </a:tabLst>
            </a:pPr>
            <a:r>
              <a:rPr lang="en-US" sz="2000" b="0" spc="65" dirty="0">
                <a:latin typeface="Calibri"/>
                <a:cs typeface="Calibri"/>
              </a:rPr>
              <a:t>Terminologies</a:t>
            </a:r>
          </a:p>
          <a:p>
            <a:pPr marL="469900" indent="-457200">
              <a:spcBef>
                <a:spcPts val="1680"/>
              </a:spcBef>
              <a:buFont typeface="+mj-lt"/>
              <a:buAutoNum type="arabicPeriod"/>
              <a:tabLst>
                <a:tab pos="299085" algn="l"/>
              </a:tabLst>
            </a:pPr>
            <a:r>
              <a:rPr lang="en-US" sz="2000" b="0" spc="65" dirty="0"/>
              <a:t>Language Models</a:t>
            </a:r>
          </a:p>
          <a:p>
            <a:pPr marL="469900" indent="-457200">
              <a:spcBef>
                <a:spcPts val="1680"/>
              </a:spcBef>
              <a:buFont typeface="+mj-lt"/>
              <a:buAutoNum type="arabicPeriod"/>
              <a:tabLst>
                <a:tab pos="299085" algn="l"/>
              </a:tabLst>
            </a:pPr>
            <a:r>
              <a:rPr lang="en-US" sz="2000" b="0" spc="65" dirty="0">
                <a:latin typeface="Calibri"/>
                <a:cs typeface="Calibri"/>
              </a:rPr>
              <a:t>ChatGPT Architecture</a:t>
            </a:r>
          </a:p>
          <a:p>
            <a:pPr marL="927100" lvl="1" indent="-457200">
              <a:spcBef>
                <a:spcPts val="1680"/>
              </a:spcBef>
              <a:buFont typeface="+mj-lt"/>
              <a:buAutoNum type="alphaUcPeriod"/>
              <a:tabLst>
                <a:tab pos="299085" algn="l"/>
              </a:tabLst>
            </a:pPr>
            <a:r>
              <a:rPr lang="en-US" sz="2000" b="0" spc="65" dirty="0">
                <a:latin typeface="Calibri"/>
                <a:cs typeface="Calibri"/>
              </a:rPr>
              <a:t>Transformers</a:t>
            </a:r>
          </a:p>
          <a:p>
            <a:pPr marL="927100" lvl="1" indent="-457200">
              <a:spcBef>
                <a:spcPts val="1680"/>
              </a:spcBef>
              <a:buFont typeface="+mj-lt"/>
              <a:buAutoNum type="alphaUcPeriod"/>
              <a:tabLst>
                <a:tab pos="299085" algn="l"/>
              </a:tabLst>
            </a:pPr>
            <a:r>
              <a:rPr lang="en-US" sz="2000" spc="65" dirty="0">
                <a:latin typeface="Calibri"/>
                <a:cs typeface="Calibri"/>
              </a:rPr>
              <a:t>Pretraining</a:t>
            </a:r>
          </a:p>
          <a:p>
            <a:pPr marL="927100" lvl="1" indent="-457200">
              <a:spcBef>
                <a:spcPts val="1680"/>
              </a:spcBef>
              <a:buFont typeface="+mj-lt"/>
              <a:buAutoNum type="alphaUcPeriod"/>
              <a:tabLst>
                <a:tab pos="299085" algn="l"/>
              </a:tabLst>
            </a:pPr>
            <a:r>
              <a:rPr lang="en-US" sz="2000" b="0" spc="65" dirty="0">
                <a:latin typeface="Calibri"/>
                <a:cs typeface="Calibri"/>
              </a:rPr>
              <a:t>Alignment</a:t>
            </a:r>
          </a:p>
        </p:txBody>
      </p:sp>
      <p:sp>
        <p:nvSpPr>
          <p:cNvPr id="13" name="Date Placeholder 12">
            <a:extLst>
              <a:ext uri="{FF2B5EF4-FFF2-40B4-BE49-F238E27FC236}">
                <a16:creationId xmlns:a16="http://schemas.microsoft.com/office/drawing/2014/main" id="{8F57EB88-C55B-79D9-A294-04177060954E}"/>
              </a:ext>
            </a:extLst>
          </p:cNvPr>
          <p:cNvSpPr>
            <a:spLocks noGrp="1"/>
          </p:cNvSpPr>
          <p:nvPr>
            <p:ph type="dt" sz="half" idx="6"/>
          </p:nvPr>
        </p:nvSpPr>
        <p:spPr/>
        <p:txBody>
          <a:bodyPr/>
          <a:lstStyle/>
          <a:p>
            <a:fld id="{4A5D2C37-2716-4B61-A2EE-B75BFAB7E451}" type="datetime4">
              <a:rPr lang="en-US" smtClean="0"/>
              <a:t>November 10, 2025</a:t>
            </a:fld>
            <a:endParaRPr lang="en-US"/>
          </a:p>
        </p:txBody>
      </p:sp>
      <p:sp>
        <p:nvSpPr>
          <p:cNvPr id="7" name="object 3">
            <a:extLst>
              <a:ext uri="{FF2B5EF4-FFF2-40B4-BE49-F238E27FC236}">
                <a16:creationId xmlns:a16="http://schemas.microsoft.com/office/drawing/2014/main" id="{E9A36B48-5B2F-7DE6-4900-CBC5BC9726E8}"/>
              </a:ext>
            </a:extLst>
          </p:cNvPr>
          <p:cNvSpPr txBox="1">
            <a:spLocks/>
          </p:cNvSpPr>
          <p:nvPr/>
        </p:nvSpPr>
        <p:spPr>
          <a:xfrm>
            <a:off x="6343777" y="990600"/>
            <a:ext cx="4419600" cy="2732158"/>
          </a:xfrm>
          <a:prstGeom prst="rect">
            <a:avLst/>
          </a:prstGeom>
        </p:spPr>
        <p:txBody>
          <a:bodyPr vert="horz" wrap="square" lIns="0" tIns="13335" rIns="0" bIns="0" rtlCol="0">
            <a:spAutoFit/>
          </a:bodyPr>
          <a:lstStyle>
            <a:lvl1pPr marL="0">
              <a:defRPr sz="1400" b="1"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69900" indent="-457200">
              <a:spcBef>
                <a:spcPts val="1680"/>
              </a:spcBef>
              <a:buFont typeface="+mj-lt"/>
              <a:buAutoNum type="arabicPeriod" startAt="4"/>
              <a:tabLst>
                <a:tab pos="299085" algn="l"/>
              </a:tabLst>
            </a:pPr>
            <a:r>
              <a:rPr lang="en-US" sz="2000" b="0" spc="65" dirty="0"/>
              <a:t>Difficulties of Aligning LLM</a:t>
            </a:r>
          </a:p>
          <a:p>
            <a:pPr marL="927100" lvl="1" indent="-457200">
              <a:spcBef>
                <a:spcPts val="1680"/>
              </a:spcBef>
              <a:buFont typeface="+mj-lt"/>
              <a:buAutoNum type="alphaUcPeriod"/>
              <a:tabLst>
                <a:tab pos="299085" algn="l"/>
              </a:tabLst>
            </a:pPr>
            <a:r>
              <a:rPr lang="en-US" sz="2000" spc="65" dirty="0">
                <a:latin typeface="Calibri"/>
                <a:cs typeface="Calibri"/>
              </a:rPr>
              <a:t>Size</a:t>
            </a:r>
          </a:p>
          <a:p>
            <a:pPr marL="927100" lvl="1" indent="-457200">
              <a:spcBef>
                <a:spcPts val="1680"/>
              </a:spcBef>
              <a:buFont typeface="+mj-lt"/>
              <a:buAutoNum type="alphaUcPeriod"/>
              <a:tabLst>
                <a:tab pos="299085" algn="l"/>
              </a:tabLst>
            </a:pPr>
            <a:r>
              <a:rPr lang="en-US" sz="2000" spc="65" dirty="0">
                <a:latin typeface="Calibri"/>
                <a:cs typeface="Calibri"/>
              </a:rPr>
              <a:t>Multi-</a:t>
            </a:r>
            <a:r>
              <a:rPr lang="en-US" sz="2000" spc="65" dirty="0" err="1">
                <a:latin typeface="Calibri"/>
                <a:cs typeface="Calibri"/>
              </a:rPr>
              <a:t>linguality</a:t>
            </a:r>
            <a:endParaRPr lang="en-US" sz="2000" spc="65" dirty="0">
              <a:latin typeface="Calibri"/>
              <a:cs typeface="Calibri"/>
            </a:endParaRPr>
          </a:p>
          <a:p>
            <a:pPr marL="927100" lvl="1" indent="-457200">
              <a:spcBef>
                <a:spcPts val="1680"/>
              </a:spcBef>
              <a:buFont typeface="+mj-lt"/>
              <a:buAutoNum type="alphaUcPeriod"/>
              <a:tabLst>
                <a:tab pos="299085" algn="l"/>
              </a:tabLst>
            </a:pPr>
            <a:r>
              <a:rPr lang="en-US" sz="2000" spc="65" dirty="0">
                <a:latin typeface="Calibri"/>
                <a:cs typeface="Calibri"/>
              </a:rPr>
              <a:t>Lying, Hallucinations and Jailbreak</a:t>
            </a:r>
          </a:p>
          <a:p>
            <a:pPr marL="927100" lvl="1" indent="-457200">
              <a:spcBef>
                <a:spcPts val="1680"/>
              </a:spcBef>
              <a:buFont typeface="+mj-lt"/>
              <a:buAutoNum type="alphaUcPeriod"/>
              <a:tabLst>
                <a:tab pos="299085" algn="l"/>
              </a:tabLst>
            </a:pPr>
            <a:endParaRPr lang="en-US" sz="2000" spc="65" dirty="0">
              <a:latin typeface="Calibri"/>
              <a:cs typeface="Calibri"/>
            </a:endParaRPr>
          </a:p>
        </p:txBody>
      </p:sp>
      <p:sp>
        <p:nvSpPr>
          <p:cNvPr id="8" name="Slide Number Placeholder 7">
            <a:extLst>
              <a:ext uri="{FF2B5EF4-FFF2-40B4-BE49-F238E27FC236}">
                <a16:creationId xmlns:a16="http://schemas.microsoft.com/office/drawing/2014/main" id="{B25579AB-0E32-7C48-379C-601735C12EBF}"/>
              </a:ext>
            </a:extLst>
          </p:cNvPr>
          <p:cNvSpPr>
            <a:spLocks noGrp="1"/>
          </p:cNvSpPr>
          <p:nvPr>
            <p:ph type="sldNum" sz="quarter" idx="7"/>
          </p:nvPr>
        </p:nvSpPr>
        <p:spPr/>
        <p:txBody>
          <a:bodyPr/>
          <a:lstStyle/>
          <a:p>
            <a:fld id="{B6F15528-21DE-4FAA-801E-634DDDAF4B2B}" type="slidenum">
              <a:rPr lang="en-IN" smtClean="0"/>
              <a:t>2</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6308-EC3E-9753-AF0F-9D890AA9635B}"/>
              </a:ext>
            </a:extLst>
          </p:cNvPr>
          <p:cNvSpPr>
            <a:spLocks noGrp="1"/>
          </p:cNvSpPr>
          <p:nvPr>
            <p:ph type="title"/>
          </p:nvPr>
        </p:nvSpPr>
        <p:spPr>
          <a:xfrm>
            <a:off x="618236" y="299465"/>
            <a:ext cx="10060305" cy="677108"/>
          </a:xfrm>
        </p:spPr>
        <p:txBody>
          <a:bodyPr/>
          <a:lstStyle/>
          <a:p>
            <a:r>
              <a:rPr lang="en-IN" dirty="0"/>
              <a:t>Progress of Large Language Models</a:t>
            </a:r>
          </a:p>
        </p:txBody>
      </p:sp>
      <p:sp>
        <p:nvSpPr>
          <p:cNvPr id="3" name="Text Placeholder 2">
            <a:extLst>
              <a:ext uri="{FF2B5EF4-FFF2-40B4-BE49-F238E27FC236}">
                <a16:creationId xmlns:a16="http://schemas.microsoft.com/office/drawing/2014/main" id="{157835FC-63C3-01FF-D75A-46510966EE72}"/>
              </a:ext>
            </a:extLst>
          </p:cNvPr>
          <p:cNvSpPr>
            <a:spLocks noGrp="1"/>
          </p:cNvSpPr>
          <p:nvPr>
            <p:ph type="body" idx="1"/>
          </p:nvPr>
        </p:nvSpPr>
        <p:spPr>
          <a:xfrm>
            <a:off x="665629" y="1434444"/>
            <a:ext cx="9618980" cy="307777"/>
          </a:xfrm>
        </p:spPr>
        <p:txBody>
          <a:bodyPr/>
          <a:lstStyle/>
          <a:p>
            <a:r>
              <a:rPr lang="en-IN" sz="2000" dirty="0"/>
              <a:t>Where we are today:</a:t>
            </a:r>
          </a:p>
        </p:txBody>
      </p:sp>
      <p:sp>
        <p:nvSpPr>
          <p:cNvPr id="5" name="Date Placeholder 4">
            <a:extLst>
              <a:ext uri="{FF2B5EF4-FFF2-40B4-BE49-F238E27FC236}">
                <a16:creationId xmlns:a16="http://schemas.microsoft.com/office/drawing/2014/main" id="{3EA17512-9681-1FBF-EEE5-4C89C6C00868}"/>
              </a:ext>
            </a:extLst>
          </p:cNvPr>
          <p:cNvSpPr>
            <a:spLocks noGrp="1"/>
          </p:cNvSpPr>
          <p:nvPr>
            <p:ph type="dt" sz="half" idx="6"/>
          </p:nvPr>
        </p:nvSpPr>
        <p:spPr/>
        <p:txBody>
          <a:bodyPr/>
          <a:lstStyle/>
          <a:p>
            <a:fld id="{90398A1A-1460-4A38-872C-1BFEDA33B2A1}" type="datetime4">
              <a:rPr lang="en-US" smtClean="0"/>
              <a:t>November 10, 2025</a:t>
            </a:fld>
            <a:endParaRPr lang="en-US"/>
          </a:p>
        </p:txBody>
      </p:sp>
      <p:sp>
        <p:nvSpPr>
          <p:cNvPr id="9" name="Google Shape;74;p15">
            <a:extLst>
              <a:ext uri="{FF2B5EF4-FFF2-40B4-BE49-F238E27FC236}">
                <a16:creationId xmlns:a16="http://schemas.microsoft.com/office/drawing/2014/main" id="{AF08F80B-309A-5484-44AB-61EAF4D96446}"/>
              </a:ext>
            </a:extLst>
          </p:cNvPr>
          <p:cNvSpPr/>
          <p:nvPr/>
        </p:nvSpPr>
        <p:spPr>
          <a:xfrm>
            <a:off x="3200400" y="1177458"/>
            <a:ext cx="8229600" cy="5200481"/>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p15">
            <a:extLst>
              <a:ext uri="{FF2B5EF4-FFF2-40B4-BE49-F238E27FC236}">
                <a16:creationId xmlns:a16="http://schemas.microsoft.com/office/drawing/2014/main" id="{47729F5B-2EF0-BD10-F09E-57491D68C57E}"/>
              </a:ext>
            </a:extLst>
          </p:cNvPr>
          <p:cNvSpPr txBox="1"/>
          <p:nvPr/>
        </p:nvSpPr>
        <p:spPr>
          <a:xfrm>
            <a:off x="5181600" y="1205720"/>
            <a:ext cx="39084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66666"/>
                </a:solidFill>
              </a:rPr>
              <a:t>ChatGPT 5.0 Output</a:t>
            </a:r>
            <a:endParaRPr sz="1800" b="1" dirty="0">
              <a:solidFill>
                <a:srgbClr val="666666"/>
              </a:solidFill>
            </a:endParaRPr>
          </a:p>
        </p:txBody>
      </p:sp>
      <p:pic>
        <p:nvPicPr>
          <p:cNvPr id="7" name="Picture 6" descr="A screenshot of a black screen&#10;&#10;Description automatically generated">
            <a:extLst>
              <a:ext uri="{FF2B5EF4-FFF2-40B4-BE49-F238E27FC236}">
                <a16:creationId xmlns:a16="http://schemas.microsoft.com/office/drawing/2014/main" id="{88025951-CD4F-AC7D-C90C-E1C0C96761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706362"/>
            <a:ext cx="3657600" cy="4549422"/>
          </a:xfrm>
          <a:prstGeom prst="rect">
            <a:avLst/>
          </a:prstGeom>
        </p:spPr>
      </p:pic>
      <p:pic>
        <p:nvPicPr>
          <p:cNvPr id="12" name="Picture 11">
            <a:extLst>
              <a:ext uri="{FF2B5EF4-FFF2-40B4-BE49-F238E27FC236}">
                <a16:creationId xmlns:a16="http://schemas.microsoft.com/office/drawing/2014/main" id="{CE3E760C-713A-03DA-7B0F-1AF470EB4B64}"/>
              </a:ext>
            </a:extLst>
          </p:cNvPr>
          <p:cNvPicPr>
            <a:picLocks noChangeAspect="1"/>
          </p:cNvPicPr>
          <p:nvPr/>
        </p:nvPicPr>
        <p:blipFill>
          <a:blip r:embed="rId3"/>
          <a:stretch>
            <a:fillRect/>
          </a:stretch>
        </p:blipFill>
        <p:spPr>
          <a:xfrm>
            <a:off x="7392157" y="1688433"/>
            <a:ext cx="3906391" cy="4567351"/>
          </a:xfrm>
          <a:prstGeom prst="rect">
            <a:avLst/>
          </a:prstGeom>
        </p:spPr>
      </p:pic>
      <p:sp>
        <p:nvSpPr>
          <p:cNvPr id="13" name="Slide Number Placeholder 12">
            <a:extLst>
              <a:ext uri="{FF2B5EF4-FFF2-40B4-BE49-F238E27FC236}">
                <a16:creationId xmlns:a16="http://schemas.microsoft.com/office/drawing/2014/main" id="{A367AB6E-2377-9659-B338-C21F49C507C2}"/>
              </a:ext>
            </a:extLst>
          </p:cNvPr>
          <p:cNvSpPr>
            <a:spLocks noGrp="1"/>
          </p:cNvSpPr>
          <p:nvPr>
            <p:ph type="sldNum" sz="quarter" idx="7"/>
          </p:nvPr>
        </p:nvSpPr>
        <p:spPr/>
        <p:txBody>
          <a:bodyPr/>
          <a:lstStyle/>
          <a:p>
            <a:fld id="{B6F15528-21DE-4FAA-801E-634DDDAF4B2B}" type="slidenum">
              <a:rPr lang="en-IN" smtClean="0"/>
              <a:t>20</a:t>
            </a:fld>
            <a:endParaRPr lang="en-IN"/>
          </a:p>
        </p:txBody>
      </p:sp>
    </p:spTree>
    <p:extLst>
      <p:ext uri="{BB962C8B-B14F-4D97-AF65-F5344CB8AC3E}">
        <p14:creationId xmlns:p14="http://schemas.microsoft.com/office/powerpoint/2010/main" val="6237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6308-EC3E-9753-AF0F-9D890AA9635B}"/>
              </a:ext>
            </a:extLst>
          </p:cNvPr>
          <p:cNvSpPr>
            <a:spLocks noGrp="1"/>
          </p:cNvSpPr>
          <p:nvPr>
            <p:ph type="title"/>
          </p:nvPr>
        </p:nvSpPr>
        <p:spPr>
          <a:xfrm>
            <a:off x="618236" y="299465"/>
            <a:ext cx="10060305" cy="1107996"/>
          </a:xfrm>
        </p:spPr>
        <p:txBody>
          <a:bodyPr/>
          <a:lstStyle/>
          <a:p>
            <a:r>
              <a:rPr lang="en" sz="4400" dirty="0"/>
              <a:t>The Structure of a Typical LLM</a:t>
            </a:r>
            <a:br>
              <a:rPr lang="en" sz="4400" dirty="0"/>
            </a:br>
            <a:r>
              <a:rPr lang="en" sz="2800" dirty="0"/>
              <a:t>(We Follow ChatGPT)</a:t>
            </a:r>
            <a:endParaRPr lang="en-IN" dirty="0"/>
          </a:p>
        </p:txBody>
      </p:sp>
      <p:sp>
        <p:nvSpPr>
          <p:cNvPr id="3" name="Text Placeholder 2">
            <a:extLst>
              <a:ext uri="{FF2B5EF4-FFF2-40B4-BE49-F238E27FC236}">
                <a16:creationId xmlns:a16="http://schemas.microsoft.com/office/drawing/2014/main" id="{157835FC-63C3-01FF-D75A-46510966EE72}"/>
              </a:ext>
            </a:extLst>
          </p:cNvPr>
          <p:cNvSpPr>
            <a:spLocks noGrp="1"/>
          </p:cNvSpPr>
          <p:nvPr>
            <p:ph type="body" idx="1"/>
          </p:nvPr>
        </p:nvSpPr>
        <p:spPr>
          <a:xfrm>
            <a:off x="618236" y="2133600"/>
            <a:ext cx="9618980" cy="3323987"/>
          </a:xfrm>
        </p:spPr>
        <p:txBody>
          <a:bodyPr/>
          <a:lstStyle/>
          <a:p>
            <a:pPr marL="342900" indent="-342900">
              <a:buFont typeface="Arial" panose="020B0604020202020204" pitchFamily="34" charset="0"/>
              <a:buChar char="•"/>
            </a:pPr>
            <a:r>
              <a:rPr lang="en-US" sz="2400" dirty="0"/>
              <a:t>At a high level, a transformer-based LLM is an autoregressive, next-token predictor.</a:t>
            </a:r>
          </a:p>
          <a:p>
            <a:pPr marL="914400" lvl="1" indent="-457200">
              <a:buFont typeface="+mj-lt"/>
              <a:buAutoNum type="arabicPeriod"/>
            </a:pPr>
            <a:r>
              <a:rPr lang="en-US" sz="2400" dirty="0"/>
              <a:t>It takes in a sequence of "tokens" (words or parts of words) as input and produces a prediction for what the next token should be.</a:t>
            </a:r>
          </a:p>
          <a:p>
            <a:pPr marL="914400" lvl="1" indent="-457200">
              <a:buFont typeface="+mj-lt"/>
              <a:buAutoNum type="arabicPeriod"/>
            </a:pPr>
            <a:r>
              <a:rPr lang="en-US" sz="2400" dirty="0"/>
              <a:t>This prediction takes the form of a probability distribution.</a:t>
            </a:r>
          </a:p>
          <a:p>
            <a:pPr marL="914400" lvl="1" indent="-457200">
              <a:buFont typeface="+mj-lt"/>
              <a:buAutoNum type="arabicPeriod"/>
            </a:pPr>
            <a:r>
              <a:rPr lang="en-US" sz="2400" dirty="0"/>
              <a:t>Sampling from this distribution results in the next token.</a:t>
            </a:r>
          </a:p>
          <a:p>
            <a:pPr marL="914400" lvl="1" indent="-457200">
              <a:buFont typeface="+mj-lt"/>
              <a:buAutoNum type="arabicPeriod"/>
            </a:pPr>
            <a:r>
              <a:rPr lang="en-US" sz="2400" dirty="0"/>
              <a:t>This newly selected token is appended to the sequence, and the entire process is repeated to generate the next token.</a:t>
            </a:r>
          </a:p>
          <a:p>
            <a:pPr marL="914400" lvl="1" indent="-457200">
              <a:buFont typeface="+mj-lt"/>
              <a:buAutoNum type="arabicPeriod"/>
            </a:pPr>
            <a:r>
              <a:rPr lang="en-US" sz="2400" dirty="0"/>
              <a:t>This loop is repeated until the full response is outputted.</a:t>
            </a:r>
            <a:endParaRPr lang="en-IN" sz="2400" dirty="0"/>
          </a:p>
        </p:txBody>
      </p:sp>
      <p:sp>
        <p:nvSpPr>
          <p:cNvPr id="5" name="Date Placeholder 4">
            <a:extLst>
              <a:ext uri="{FF2B5EF4-FFF2-40B4-BE49-F238E27FC236}">
                <a16:creationId xmlns:a16="http://schemas.microsoft.com/office/drawing/2014/main" id="{3EA17512-9681-1FBF-EEE5-4C89C6C00868}"/>
              </a:ext>
            </a:extLst>
          </p:cNvPr>
          <p:cNvSpPr>
            <a:spLocks noGrp="1"/>
          </p:cNvSpPr>
          <p:nvPr>
            <p:ph type="dt" sz="half" idx="6"/>
          </p:nvPr>
        </p:nvSpPr>
        <p:spPr/>
        <p:txBody>
          <a:bodyPr/>
          <a:lstStyle/>
          <a:p>
            <a:fld id="{23CD75CF-5AD2-4989-BC20-8DF8F5B110BC}" type="datetime4">
              <a:rPr lang="en-US" smtClean="0"/>
              <a:t>November 10, 2025</a:t>
            </a:fld>
            <a:endParaRPr lang="en-US"/>
          </a:p>
        </p:txBody>
      </p:sp>
      <p:sp>
        <p:nvSpPr>
          <p:cNvPr id="6" name="Slide Number Placeholder 5">
            <a:extLst>
              <a:ext uri="{FF2B5EF4-FFF2-40B4-BE49-F238E27FC236}">
                <a16:creationId xmlns:a16="http://schemas.microsoft.com/office/drawing/2014/main" id="{46CD3031-8D41-79CE-9ABA-8DC1AA93D78F}"/>
              </a:ext>
            </a:extLst>
          </p:cNvPr>
          <p:cNvSpPr>
            <a:spLocks noGrp="1"/>
          </p:cNvSpPr>
          <p:nvPr>
            <p:ph type="sldNum" sz="quarter" idx="7"/>
          </p:nvPr>
        </p:nvSpPr>
        <p:spPr/>
        <p:txBody>
          <a:bodyPr/>
          <a:lstStyle/>
          <a:p>
            <a:fld id="{B6F15528-21DE-4FAA-801E-634DDDAF4B2B}" type="slidenum">
              <a:rPr lang="en-IN" smtClean="0"/>
              <a:t>21</a:t>
            </a:fld>
            <a:endParaRPr lang="en-IN"/>
          </a:p>
        </p:txBody>
      </p:sp>
    </p:spTree>
    <p:extLst>
      <p:ext uri="{BB962C8B-B14F-4D97-AF65-F5344CB8AC3E}">
        <p14:creationId xmlns:p14="http://schemas.microsoft.com/office/powerpoint/2010/main" val="3299313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Three Part Framework</a:t>
            </a:r>
            <a:endParaRPr/>
          </a:p>
        </p:txBody>
      </p:sp>
      <p:sp>
        <p:nvSpPr>
          <p:cNvPr id="113" name="Google Shape;113;p20"/>
          <p:cNvSpPr/>
          <p:nvPr/>
        </p:nvSpPr>
        <p:spPr>
          <a:xfrm>
            <a:off x="1764033"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Transformers</a:t>
            </a:r>
            <a:endParaRPr sz="1467" b="1">
              <a:solidFill>
                <a:srgbClr val="666666"/>
              </a:solidFill>
            </a:endParaRPr>
          </a:p>
        </p:txBody>
      </p:sp>
      <p:sp>
        <p:nvSpPr>
          <p:cNvPr id="114" name="Google Shape;114;p20"/>
          <p:cNvSpPr/>
          <p:nvPr/>
        </p:nvSpPr>
        <p:spPr>
          <a:xfrm>
            <a:off x="4692600"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Pretraining</a:t>
            </a:r>
            <a:endParaRPr i="1">
              <a:solidFill>
                <a:srgbClr val="666666"/>
              </a:solidFill>
            </a:endParaRPr>
          </a:p>
        </p:txBody>
      </p:sp>
      <p:sp>
        <p:nvSpPr>
          <p:cNvPr id="115" name="Google Shape;115;p20"/>
          <p:cNvSpPr/>
          <p:nvPr/>
        </p:nvSpPr>
        <p:spPr>
          <a:xfrm>
            <a:off x="7621167"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Alignment</a:t>
            </a:r>
            <a:endParaRPr i="1">
              <a:solidFill>
                <a:srgbClr val="666666"/>
              </a:solidFill>
            </a:endParaRPr>
          </a:p>
        </p:txBody>
      </p:sp>
      <p:sp>
        <p:nvSpPr>
          <p:cNvPr id="116" name="Google Shape;116;p20"/>
          <p:cNvSpPr/>
          <p:nvPr/>
        </p:nvSpPr>
        <p:spPr>
          <a:xfrm>
            <a:off x="3701800" y="3670417"/>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Pre-Training</a:t>
            </a:r>
            <a:endParaRPr b="1">
              <a:solidFill>
                <a:srgbClr val="666666"/>
              </a:solidFill>
            </a:endParaRPr>
          </a:p>
        </p:txBody>
      </p:sp>
      <p:sp>
        <p:nvSpPr>
          <p:cNvPr id="117" name="Google Shape;117;p20"/>
          <p:cNvSpPr/>
          <p:nvPr/>
        </p:nvSpPr>
        <p:spPr>
          <a:xfrm>
            <a:off x="7013684" y="3670417"/>
            <a:ext cx="14468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SFT</a:t>
            </a:r>
            <a:endParaRPr b="1">
              <a:solidFill>
                <a:srgbClr val="666666"/>
              </a:solidFill>
            </a:endParaRPr>
          </a:p>
        </p:txBody>
      </p:sp>
      <p:sp>
        <p:nvSpPr>
          <p:cNvPr id="118" name="Google Shape;118;p20"/>
          <p:cNvSpPr/>
          <p:nvPr/>
        </p:nvSpPr>
        <p:spPr>
          <a:xfrm>
            <a:off x="9181000" y="3670417"/>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RLHF</a:t>
            </a:r>
            <a:endParaRPr b="1">
              <a:solidFill>
                <a:srgbClr val="666666"/>
              </a:solidFill>
            </a:endParaRPr>
          </a:p>
        </p:txBody>
      </p:sp>
      <p:pic>
        <p:nvPicPr>
          <p:cNvPr id="119" name="Google Shape;119;p20"/>
          <p:cNvPicPr preferRelativeResize="0"/>
          <p:nvPr/>
        </p:nvPicPr>
        <p:blipFill>
          <a:blip r:embed="rId3">
            <a:alphaModFix/>
          </a:blip>
          <a:stretch>
            <a:fillRect/>
          </a:stretch>
        </p:blipFill>
        <p:spPr>
          <a:xfrm>
            <a:off x="3929001" y="4403985"/>
            <a:ext cx="2117199" cy="1148867"/>
          </a:xfrm>
          <a:prstGeom prst="rect">
            <a:avLst/>
          </a:prstGeom>
          <a:noFill/>
          <a:ln>
            <a:noFill/>
          </a:ln>
        </p:spPr>
      </p:pic>
      <p:pic>
        <p:nvPicPr>
          <p:cNvPr id="120" name="Google Shape;120;p20"/>
          <p:cNvPicPr preferRelativeResize="0"/>
          <p:nvPr/>
        </p:nvPicPr>
        <p:blipFill rotWithShape="1">
          <a:blip r:embed="rId4">
            <a:alphaModFix/>
          </a:blip>
          <a:srcRect l="34260" t="15919" r="2552" b="20527"/>
          <a:stretch/>
        </p:blipFill>
        <p:spPr>
          <a:xfrm>
            <a:off x="9457268" y="4269298"/>
            <a:ext cx="2019081" cy="1418239"/>
          </a:xfrm>
          <a:prstGeom prst="rect">
            <a:avLst/>
          </a:prstGeom>
          <a:noFill/>
          <a:ln>
            <a:noFill/>
          </a:ln>
        </p:spPr>
      </p:pic>
      <p:pic>
        <p:nvPicPr>
          <p:cNvPr id="121" name="Google Shape;121;p20"/>
          <p:cNvPicPr preferRelativeResize="0"/>
          <p:nvPr/>
        </p:nvPicPr>
        <p:blipFill rotWithShape="1">
          <a:blip r:embed="rId4">
            <a:alphaModFix/>
          </a:blip>
          <a:srcRect l="2114" t="16670" r="68719" b="31719"/>
          <a:stretch/>
        </p:blipFill>
        <p:spPr>
          <a:xfrm>
            <a:off x="7174067" y="4297551"/>
            <a:ext cx="1133232" cy="1361733"/>
          </a:xfrm>
          <a:prstGeom prst="rect">
            <a:avLst/>
          </a:prstGeom>
          <a:noFill/>
          <a:ln>
            <a:noFill/>
          </a:ln>
        </p:spPr>
      </p:pic>
      <p:cxnSp>
        <p:nvCxnSpPr>
          <p:cNvPr id="122" name="Google Shape;122;p20"/>
          <p:cNvCxnSpPr>
            <a:stCxn id="116" idx="3"/>
            <a:endCxn id="117" idx="1"/>
          </p:cNvCxnSpPr>
          <p:nvPr/>
        </p:nvCxnSpPr>
        <p:spPr>
          <a:xfrm>
            <a:off x="6273400" y="4757417"/>
            <a:ext cx="740400" cy="0"/>
          </a:xfrm>
          <a:prstGeom prst="straightConnector1">
            <a:avLst/>
          </a:prstGeom>
          <a:noFill/>
          <a:ln w="9525" cap="flat" cmpd="sng">
            <a:solidFill>
              <a:srgbClr val="595959"/>
            </a:solidFill>
            <a:prstDash val="solid"/>
            <a:round/>
            <a:headEnd type="none" w="med" len="med"/>
            <a:tailEnd type="triangle" w="med" len="med"/>
          </a:ln>
        </p:spPr>
      </p:cxnSp>
      <p:cxnSp>
        <p:nvCxnSpPr>
          <p:cNvPr id="123" name="Google Shape;123;p20"/>
          <p:cNvCxnSpPr>
            <a:stCxn id="117" idx="3"/>
            <a:endCxn id="118" idx="1"/>
          </p:cNvCxnSpPr>
          <p:nvPr/>
        </p:nvCxnSpPr>
        <p:spPr>
          <a:xfrm>
            <a:off x="8460484" y="4757417"/>
            <a:ext cx="720400" cy="0"/>
          </a:xfrm>
          <a:prstGeom prst="straightConnector1">
            <a:avLst/>
          </a:prstGeom>
          <a:noFill/>
          <a:ln w="9525" cap="flat" cmpd="sng">
            <a:solidFill>
              <a:srgbClr val="595959"/>
            </a:solidFill>
            <a:prstDash val="solid"/>
            <a:round/>
            <a:headEnd type="none" w="med" len="med"/>
            <a:tailEnd type="triangle" w="med" len="med"/>
          </a:ln>
        </p:spPr>
      </p:cxnSp>
      <p:pic>
        <p:nvPicPr>
          <p:cNvPr id="124" name="Google Shape;124;p20"/>
          <p:cNvPicPr preferRelativeResize="0"/>
          <p:nvPr/>
        </p:nvPicPr>
        <p:blipFill rotWithShape="1">
          <a:blip r:embed="rId5">
            <a:alphaModFix/>
          </a:blip>
          <a:srcRect b="5722"/>
          <a:stretch/>
        </p:blipFill>
        <p:spPr>
          <a:xfrm>
            <a:off x="439401" y="2972633"/>
            <a:ext cx="2522100" cy="35695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Three Part Framework</a:t>
            </a:r>
            <a:endParaRPr/>
          </a:p>
        </p:txBody>
      </p:sp>
      <p:sp>
        <p:nvSpPr>
          <p:cNvPr id="130" name="Google Shape;130;p21"/>
          <p:cNvSpPr/>
          <p:nvPr/>
        </p:nvSpPr>
        <p:spPr>
          <a:xfrm>
            <a:off x="1764033" y="1463733"/>
            <a:ext cx="2806800" cy="12024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CC0000"/>
                </a:solidFill>
              </a:rPr>
              <a:t>Transformers</a:t>
            </a:r>
            <a:endParaRPr sz="1467" b="1">
              <a:solidFill>
                <a:srgbClr val="CC0000"/>
              </a:solidFill>
            </a:endParaRPr>
          </a:p>
        </p:txBody>
      </p:sp>
      <p:sp>
        <p:nvSpPr>
          <p:cNvPr id="131" name="Google Shape;131;p21"/>
          <p:cNvSpPr/>
          <p:nvPr/>
        </p:nvSpPr>
        <p:spPr>
          <a:xfrm>
            <a:off x="4692600"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Pretraining</a:t>
            </a:r>
            <a:endParaRPr i="1">
              <a:solidFill>
                <a:srgbClr val="666666"/>
              </a:solidFill>
            </a:endParaRPr>
          </a:p>
        </p:txBody>
      </p:sp>
      <p:sp>
        <p:nvSpPr>
          <p:cNvPr id="132" name="Google Shape;132;p21"/>
          <p:cNvSpPr/>
          <p:nvPr/>
        </p:nvSpPr>
        <p:spPr>
          <a:xfrm>
            <a:off x="7621167"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Alignment</a:t>
            </a:r>
            <a:endParaRPr i="1">
              <a:solidFill>
                <a:srgbClr val="666666"/>
              </a:solidFill>
            </a:endParaRPr>
          </a:p>
        </p:txBody>
      </p:sp>
      <p:sp>
        <p:nvSpPr>
          <p:cNvPr id="133" name="Google Shape;133;p21"/>
          <p:cNvSpPr/>
          <p:nvPr/>
        </p:nvSpPr>
        <p:spPr>
          <a:xfrm>
            <a:off x="3701800" y="3670417"/>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Pre-Training</a:t>
            </a:r>
            <a:endParaRPr b="1">
              <a:solidFill>
                <a:srgbClr val="666666"/>
              </a:solidFill>
            </a:endParaRPr>
          </a:p>
        </p:txBody>
      </p:sp>
      <p:sp>
        <p:nvSpPr>
          <p:cNvPr id="134" name="Google Shape;134;p21"/>
          <p:cNvSpPr/>
          <p:nvPr/>
        </p:nvSpPr>
        <p:spPr>
          <a:xfrm>
            <a:off x="7013684" y="3670417"/>
            <a:ext cx="14468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SFT</a:t>
            </a:r>
            <a:endParaRPr b="1">
              <a:solidFill>
                <a:srgbClr val="666666"/>
              </a:solidFill>
            </a:endParaRPr>
          </a:p>
        </p:txBody>
      </p:sp>
      <p:sp>
        <p:nvSpPr>
          <p:cNvPr id="135" name="Google Shape;135;p21"/>
          <p:cNvSpPr/>
          <p:nvPr/>
        </p:nvSpPr>
        <p:spPr>
          <a:xfrm>
            <a:off x="9181000" y="3670417"/>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RLHF</a:t>
            </a:r>
            <a:endParaRPr b="1">
              <a:solidFill>
                <a:srgbClr val="666666"/>
              </a:solidFill>
            </a:endParaRPr>
          </a:p>
        </p:txBody>
      </p:sp>
      <p:pic>
        <p:nvPicPr>
          <p:cNvPr id="136" name="Google Shape;136;p21"/>
          <p:cNvPicPr preferRelativeResize="0"/>
          <p:nvPr/>
        </p:nvPicPr>
        <p:blipFill>
          <a:blip r:embed="rId3">
            <a:alphaModFix/>
          </a:blip>
          <a:stretch>
            <a:fillRect/>
          </a:stretch>
        </p:blipFill>
        <p:spPr>
          <a:xfrm>
            <a:off x="3929001" y="4403985"/>
            <a:ext cx="2117199" cy="1148867"/>
          </a:xfrm>
          <a:prstGeom prst="rect">
            <a:avLst/>
          </a:prstGeom>
          <a:noFill/>
          <a:ln>
            <a:noFill/>
          </a:ln>
        </p:spPr>
      </p:pic>
      <p:pic>
        <p:nvPicPr>
          <p:cNvPr id="137" name="Google Shape;137;p21"/>
          <p:cNvPicPr preferRelativeResize="0"/>
          <p:nvPr/>
        </p:nvPicPr>
        <p:blipFill rotWithShape="1">
          <a:blip r:embed="rId4">
            <a:alphaModFix/>
          </a:blip>
          <a:srcRect l="34260" t="15919" r="2552" b="20527"/>
          <a:stretch/>
        </p:blipFill>
        <p:spPr>
          <a:xfrm>
            <a:off x="9457268" y="4269298"/>
            <a:ext cx="2019081" cy="1418239"/>
          </a:xfrm>
          <a:prstGeom prst="rect">
            <a:avLst/>
          </a:prstGeom>
          <a:noFill/>
          <a:ln>
            <a:noFill/>
          </a:ln>
        </p:spPr>
      </p:pic>
      <p:pic>
        <p:nvPicPr>
          <p:cNvPr id="138" name="Google Shape;138;p21"/>
          <p:cNvPicPr preferRelativeResize="0"/>
          <p:nvPr/>
        </p:nvPicPr>
        <p:blipFill rotWithShape="1">
          <a:blip r:embed="rId4">
            <a:alphaModFix/>
          </a:blip>
          <a:srcRect l="2114" t="16670" r="68719" b="31719"/>
          <a:stretch/>
        </p:blipFill>
        <p:spPr>
          <a:xfrm>
            <a:off x="7174067" y="4297551"/>
            <a:ext cx="1133232" cy="1361733"/>
          </a:xfrm>
          <a:prstGeom prst="rect">
            <a:avLst/>
          </a:prstGeom>
          <a:noFill/>
          <a:ln>
            <a:noFill/>
          </a:ln>
        </p:spPr>
      </p:pic>
      <p:cxnSp>
        <p:nvCxnSpPr>
          <p:cNvPr id="139" name="Google Shape;139;p21"/>
          <p:cNvCxnSpPr>
            <a:stCxn id="133" idx="3"/>
            <a:endCxn id="134" idx="1"/>
          </p:cNvCxnSpPr>
          <p:nvPr/>
        </p:nvCxnSpPr>
        <p:spPr>
          <a:xfrm>
            <a:off x="6273400" y="4757417"/>
            <a:ext cx="740400" cy="0"/>
          </a:xfrm>
          <a:prstGeom prst="straightConnector1">
            <a:avLst/>
          </a:prstGeom>
          <a:noFill/>
          <a:ln w="9525" cap="flat" cmpd="sng">
            <a:solidFill>
              <a:srgbClr val="595959"/>
            </a:solidFill>
            <a:prstDash val="solid"/>
            <a:round/>
            <a:headEnd type="none" w="med" len="med"/>
            <a:tailEnd type="triangle" w="med" len="med"/>
          </a:ln>
        </p:spPr>
      </p:cxnSp>
      <p:cxnSp>
        <p:nvCxnSpPr>
          <p:cNvPr id="140" name="Google Shape;140;p21"/>
          <p:cNvCxnSpPr>
            <a:stCxn id="134" idx="3"/>
            <a:endCxn id="135" idx="1"/>
          </p:cNvCxnSpPr>
          <p:nvPr/>
        </p:nvCxnSpPr>
        <p:spPr>
          <a:xfrm>
            <a:off x="8460484" y="4757417"/>
            <a:ext cx="720400" cy="0"/>
          </a:xfrm>
          <a:prstGeom prst="straightConnector1">
            <a:avLst/>
          </a:prstGeom>
          <a:noFill/>
          <a:ln w="9525" cap="flat" cmpd="sng">
            <a:solidFill>
              <a:srgbClr val="595959"/>
            </a:solidFill>
            <a:prstDash val="solid"/>
            <a:round/>
            <a:headEnd type="none" w="med" len="med"/>
            <a:tailEnd type="triangle" w="med" len="med"/>
          </a:ln>
        </p:spPr>
      </p:cxnSp>
      <p:pic>
        <p:nvPicPr>
          <p:cNvPr id="141" name="Google Shape;141;p21"/>
          <p:cNvPicPr preferRelativeResize="0"/>
          <p:nvPr/>
        </p:nvPicPr>
        <p:blipFill rotWithShape="1">
          <a:blip r:embed="rId5">
            <a:alphaModFix/>
          </a:blip>
          <a:srcRect b="5722"/>
          <a:stretch/>
        </p:blipFill>
        <p:spPr>
          <a:xfrm>
            <a:off x="439401" y="2972633"/>
            <a:ext cx="2522100" cy="3569568"/>
          </a:xfrm>
          <a:prstGeom prst="rect">
            <a:avLst/>
          </a:prstGeom>
          <a:noFill/>
          <a:ln w="28575" cap="flat" cmpd="sng">
            <a:solidFill>
              <a:srgbClr val="CC0000"/>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Transformer Architecture</a:t>
            </a:r>
            <a:endParaRPr/>
          </a:p>
        </p:txBody>
      </p:sp>
      <p:sp>
        <p:nvSpPr>
          <p:cNvPr id="154" name="Google Shape;154;p23"/>
          <p:cNvSpPr txBox="1">
            <a:spLocks noGrp="1"/>
          </p:cNvSpPr>
          <p:nvPr>
            <p:ph type="body" idx="1"/>
          </p:nvPr>
        </p:nvSpPr>
        <p:spPr>
          <a:xfrm>
            <a:off x="415600" y="1536633"/>
            <a:ext cx="5385600" cy="4555200"/>
          </a:xfrm>
          <a:prstGeom prst="rect">
            <a:avLst/>
          </a:prstGeom>
        </p:spPr>
        <p:txBody>
          <a:bodyPr spcFirstLastPara="1" wrap="square" lIns="121900" tIns="121900" rIns="121900" bIns="121900" anchor="t" anchorCtr="0">
            <a:normAutofit/>
          </a:bodyPr>
          <a:lstStyle/>
          <a:p>
            <a:pPr algn="l" rtl="0"/>
            <a:r>
              <a:rPr lang="en" sz="2000" dirty="0"/>
              <a:t>Modern language models (LMs) use the transformer architecture</a:t>
            </a:r>
            <a:endParaRPr sz="2000" dirty="0"/>
          </a:p>
          <a:p>
            <a:pPr marL="0" indent="0" algn="l" rtl="0">
              <a:spcBef>
                <a:spcPts val="1600"/>
              </a:spcBef>
              <a:spcAft>
                <a:spcPts val="1600"/>
              </a:spcAft>
              <a:buNone/>
            </a:pPr>
            <a:endParaRPr sz="2000" dirty="0"/>
          </a:p>
        </p:txBody>
      </p:sp>
      <p:pic>
        <p:nvPicPr>
          <p:cNvPr id="155" name="Google Shape;155;p23"/>
          <p:cNvPicPr preferRelativeResize="0"/>
          <p:nvPr/>
        </p:nvPicPr>
        <p:blipFill rotWithShape="1">
          <a:blip r:embed="rId3">
            <a:alphaModFix/>
          </a:blip>
          <a:srcRect b="4598"/>
          <a:stretch/>
        </p:blipFill>
        <p:spPr>
          <a:xfrm>
            <a:off x="7015667" y="496465"/>
            <a:ext cx="3981335" cy="5595368"/>
          </a:xfrm>
          <a:prstGeom prst="rect">
            <a:avLst/>
          </a:prstGeom>
          <a:noFill/>
          <a:ln>
            <a:noFill/>
          </a:ln>
        </p:spPr>
      </p:pic>
      <p:sp>
        <p:nvSpPr>
          <p:cNvPr id="2" name="Date Placeholder 1">
            <a:extLst>
              <a:ext uri="{FF2B5EF4-FFF2-40B4-BE49-F238E27FC236}">
                <a16:creationId xmlns:a16="http://schemas.microsoft.com/office/drawing/2014/main" id="{12080A12-6086-CAF5-7E7E-DA90B2897AEF}"/>
              </a:ext>
            </a:extLst>
          </p:cNvPr>
          <p:cNvSpPr>
            <a:spLocks noGrp="1"/>
          </p:cNvSpPr>
          <p:nvPr>
            <p:ph type="dt" sz="half" idx="6"/>
          </p:nvPr>
        </p:nvSpPr>
        <p:spPr/>
        <p:txBody>
          <a:bodyPr/>
          <a:lstStyle/>
          <a:p>
            <a:fld id="{CEAA86F0-2D9C-49DB-B201-28DD6E70F461}" type="datetime4">
              <a:rPr lang="en-US" smtClean="0"/>
              <a:t>November 10, 2025</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Transformer Architecture</a:t>
            </a:r>
            <a:endParaRPr/>
          </a:p>
        </p:txBody>
      </p:sp>
      <p:sp>
        <p:nvSpPr>
          <p:cNvPr id="161" name="Google Shape;161;p24"/>
          <p:cNvSpPr txBox="1">
            <a:spLocks noGrp="1"/>
          </p:cNvSpPr>
          <p:nvPr>
            <p:ph type="body" idx="1"/>
          </p:nvPr>
        </p:nvSpPr>
        <p:spPr>
          <a:xfrm>
            <a:off x="415600" y="1536633"/>
            <a:ext cx="5385600" cy="4555200"/>
          </a:xfrm>
          <a:prstGeom prst="rect">
            <a:avLst/>
          </a:prstGeom>
        </p:spPr>
        <p:txBody>
          <a:bodyPr spcFirstLastPara="1" wrap="square" lIns="121900" tIns="121900" rIns="121900" bIns="121900" anchor="t" anchorCtr="0">
            <a:normAutofit/>
          </a:bodyPr>
          <a:lstStyle/>
          <a:p>
            <a:pPr algn="l" rtl="0"/>
            <a:r>
              <a:rPr lang="en" sz="2000" dirty="0"/>
              <a:t>Modern language models (LMs) use the transformer architecture</a:t>
            </a:r>
            <a:endParaRPr sz="2000" dirty="0"/>
          </a:p>
          <a:p>
            <a:pPr lvl="1" algn="l" rtl="0"/>
            <a:r>
              <a:rPr lang="en" sz="2000" dirty="0"/>
              <a:t>It has two parts!</a:t>
            </a:r>
            <a:endParaRPr sz="2000" dirty="0"/>
          </a:p>
          <a:p>
            <a:pPr marL="0" indent="0" algn="l" rtl="0">
              <a:spcBef>
                <a:spcPts val="1600"/>
              </a:spcBef>
              <a:spcAft>
                <a:spcPts val="1600"/>
              </a:spcAft>
              <a:buNone/>
            </a:pPr>
            <a:endParaRPr sz="2000" dirty="0"/>
          </a:p>
        </p:txBody>
      </p:sp>
      <p:pic>
        <p:nvPicPr>
          <p:cNvPr id="162" name="Google Shape;162;p24"/>
          <p:cNvPicPr preferRelativeResize="0"/>
          <p:nvPr/>
        </p:nvPicPr>
        <p:blipFill rotWithShape="1">
          <a:blip r:embed="rId3">
            <a:alphaModFix/>
          </a:blip>
          <a:srcRect l="18522" r="18262"/>
          <a:stretch/>
        </p:blipFill>
        <p:spPr>
          <a:xfrm>
            <a:off x="6958901" y="114101"/>
            <a:ext cx="4205801" cy="6077599"/>
          </a:xfrm>
          <a:prstGeom prst="rect">
            <a:avLst/>
          </a:prstGeom>
          <a:noFill/>
          <a:ln>
            <a:noFill/>
          </a:ln>
        </p:spPr>
      </p:pic>
      <p:sp>
        <p:nvSpPr>
          <p:cNvPr id="2" name="Date Placeholder 1">
            <a:extLst>
              <a:ext uri="{FF2B5EF4-FFF2-40B4-BE49-F238E27FC236}">
                <a16:creationId xmlns:a16="http://schemas.microsoft.com/office/drawing/2014/main" id="{11EBDB02-0B4B-A47C-C4B0-976B25FE9180}"/>
              </a:ext>
            </a:extLst>
          </p:cNvPr>
          <p:cNvSpPr>
            <a:spLocks noGrp="1"/>
          </p:cNvSpPr>
          <p:nvPr>
            <p:ph type="dt" sz="half" idx="6"/>
          </p:nvPr>
        </p:nvSpPr>
        <p:spPr/>
        <p:txBody>
          <a:bodyPr/>
          <a:lstStyle/>
          <a:p>
            <a:fld id="{564C5548-1178-4DE3-A07E-38A2C981B71D}" type="datetime4">
              <a:rPr lang="en-US" smtClean="0"/>
              <a:t>November 10, 2025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5"/>
          <p:cNvPicPr preferRelativeResize="0"/>
          <p:nvPr/>
        </p:nvPicPr>
        <p:blipFill rotWithShape="1">
          <a:blip r:embed="rId3">
            <a:alphaModFix/>
          </a:blip>
          <a:srcRect b="4598"/>
          <a:stretch/>
        </p:blipFill>
        <p:spPr>
          <a:xfrm>
            <a:off x="7015667" y="496465"/>
            <a:ext cx="3981335" cy="5595368"/>
          </a:xfrm>
          <a:prstGeom prst="rect">
            <a:avLst/>
          </a:prstGeom>
          <a:noFill/>
          <a:ln>
            <a:noFill/>
          </a:ln>
        </p:spPr>
      </p:pic>
      <p:sp>
        <p:nvSpPr>
          <p:cNvPr id="168" name="Google Shape;168;p2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Transformer Architecture</a:t>
            </a:r>
            <a:endParaRPr/>
          </a:p>
        </p:txBody>
      </p:sp>
      <p:sp>
        <p:nvSpPr>
          <p:cNvPr id="169" name="Google Shape;169;p25"/>
          <p:cNvSpPr txBox="1">
            <a:spLocks noGrp="1"/>
          </p:cNvSpPr>
          <p:nvPr>
            <p:ph type="body" idx="1"/>
          </p:nvPr>
        </p:nvSpPr>
        <p:spPr>
          <a:xfrm>
            <a:off x="415600" y="1536633"/>
            <a:ext cx="5385600" cy="4555200"/>
          </a:xfrm>
          <a:prstGeom prst="rect">
            <a:avLst/>
          </a:prstGeom>
        </p:spPr>
        <p:txBody>
          <a:bodyPr spcFirstLastPara="1" wrap="square" lIns="121900" tIns="121900" rIns="121900" bIns="121900" anchor="t" anchorCtr="0">
            <a:normAutofit/>
          </a:bodyPr>
          <a:lstStyle/>
          <a:p>
            <a:pPr algn="l" rtl="0"/>
            <a:r>
              <a:rPr lang="en" sz="2000" dirty="0"/>
              <a:t>Modern language models (LMs) use the transformer architecture</a:t>
            </a:r>
            <a:endParaRPr sz="2000" dirty="0"/>
          </a:p>
          <a:p>
            <a:pPr algn="l" rtl="0"/>
            <a:r>
              <a:rPr lang="en" sz="2000" b="1" dirty="0"/>
              <a:t>Decoder-only variant</a:t>
            </a:r>
            <a:endParaRPr sz="2000" b="1" dirty="0"/>
          </a:p>
        </p:txBody>
      </p:sp>
      <p:sp>
        <p:nvSpPr>
          <p:cNvPr id="170" name="Google Shape;170;p25"/>
          <p:cNvSpPr/>
          <p:nvPr/>
        </p:nvSpPr>
        <p:spPr>
          <a:xfrm>
            <a:off x="8740367" y="2317167"/>
            <a:ext cx="2036400" cy="1056800"/>
          </a:xfrm>
          <a:prstGeom prst="mathMultiply">
            <a:avLst>
              <a:gd name="adj1" fmla="val 7292"/>
            </a:avLst>
          </a:pr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71" name="Google Shape;171;p25"/>
          <p:cNvSpPr/>
          <p:nvPr/>
        </p:nvSpPr>
        <p:spPr>
          <a:xfrm>
            <a:off x="7204300" y="1356967"/>
            <a:ext cx="2036400" cy="5500800"/>
          </a:xfrm>
          <a:prstGeom prst="mathMultiply">
            <a:avLst>
              <a:gd name="adj1" fmla="val 4179"/>
            </a:avLst>
          </a:prstGeom>
          <a:solidFill>
            <a:srgbClr val="CC0000"/>
          </a:solidFill>
          <a:ln w="952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72" name="Google Shape;172;p25"/>
          <p:cNvSpPr/>
          <p:nvPr/>
        </p:nvSpPr>
        <p:spPr>
          <a:xfrm>
            <a:off x="9004567" y="496467"/>
            <a:ext cx="1915200" cy="5546800"/>
          </a:xfrm>
          <a:prstGeom prst="rect">
            <a:avLst/>
          </a:prstGeom>
          <a:noFill/>
          <a:ln w="38100"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2CE603BC-3062-600B-38B2-1B224835C543}"/>
              </a:ext>
            </a:extLst>
          </p:cNvPr>
          <p:cNvSpPr>
            <a:spLocks noGrp="1"/>
          </p:cNvSpPr>
          <p:nvPr>
            <p:ph type="dt" sz="half" idx="6"/>
          </p:nvPr>
        </p:nvSpPr>
        <p:spPr/>
        <p:txBody>
          <a:bodyPr/>
          <a:lstStyle/>
          <a:p>
            <a:fld id="{4F89728D-6B97-4A67-A182-7EAF7A83B820}" type="datetime4">
              <a:rPr lang="en-US" smtClean="0"/>
              <a:t>November 10, 2025</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Constructing the Model’s Input</a:t>
            </a:r>
            <a:endParaRPr/>
          </a:p>
        </p:txBody>
      </p:sp>
      <p:sp>
        <p:nvSpPr>
          <p:cNvPr id="178" name="Google Shape;178;p26"/>
          <p:cNvSpPr txBox="1"/>
          <p:nvPr/>
        </p:nvSpPr>
        <p:spPr>
          <a:xfrm>
            <a:off x="6166384" y="349367"/>
            <a:ext cx="1504800" cy="533600"/>
          </a:xfrm>
          <a:prstGeom prst="rect">
            <a:avLst/>
          </a:prstGeom>
          <a:noFill/>
          <a:ln>
            <a:noFill/>
          </a:ln>
        </p:spPr>
        <p:txBody>
          <a:bodyPr spcFirstLastPara="1" wrap="square" lIns="121900" tIns="121900" rIns="121900" bIns="121900" anchor="ctr" anchorCtr="0">
            <a:noAutofit/>
          </a:bodyPr>
          <a:lstStyle/>
          <a:p>
            <a:pPr algn="ctr" rtl="0"/>
            <a:r>
              <a:rPr lang="en" b="1">
                <a:solidFill>
                  <a:srgbClr val="FFFFFF"/>
                </a:solidFill>
              </a:rPr>
              <a:t>$17M Series A</a:t>
            </a:r>
            <a:endParaRPr b="1">
              <a:solidFill>
                <a:srgbClr val="FFFFFF"/>
              </a:solidFill>
            </a:endParaRPr>
          </a:p>
        </p:txBody>
      </p:sp>
      <p:sp>
        <p:nvSpPr>
          <p:cNvPr id="180" name="Google Shape;180;p2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A transformer takes raw text as input</a:t>
            </a:r>
            <a:endParaRPr sz="2000" dirty="0"/>
          </a:p>
        </p:txBody>
      </p:sp>
      <p:sp>
        <p:nvSpPr>
          <p:cNvPr id="2" name="Date Placeholder 1">
            <a:extLst>
              <a:ext uri="{FF2B5EF4-FFF2-40B4-BE49-F238E27FC236}">
                <a16:creationId xmlns:a16="http://schemas.microsoft.com/office/drawing/2014/main" id="{A4EEAF04-CD3D-CB14-1132-D3530D928B70}"/>
              </a:ext>
            </a:extLst>
          </p:cNvPr>
          <p:cNvSpPr>
            <a:spLocks noGrp="1"/>
          </p:cNvSpPr>
          <p:nvPr>
            <p:ph type="dt" sz="half" idx="6"/>
          </p:nvPr>
        </p:nvSpPr>
        <p:spPr/>
        <p:txBody>
          <a:bodyPr/>
          <a:lstStyle/>
          <a:p>
            <a:fld id="{20E222B5-8D71-41D2-9326-ACA3C4D9D0C2}" type="datetime4">
              <a:rPr lang="en-US" smtClean="0"/>
              <a:t>November 10, 2025</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Constructing the Model’s Input</a:t>
            </a:r>
            <a:endParaRPr/>
          </a:p>
        </p:txBody>
      </p:sp>
      <p:sp>
        <p:nvSpPr>
          <p:cNvPr id="186" name="Google Shape;186;p27"/>
          <p:cNvSpPr txBox="1"/>
          <p:nvPr/>
        </p:nvSpPr>
        <p:spPr>
          <a:xfrm>
            <a:off x="6166384" y="349367"/>
            <a:ext cx="1504800" cy="533600"/>
          </a:xfrm>
          <a:prstGeom prst="rect">
            <a:avLst/>
          </a:prstGeom>
          <a:noFill/>
          <a:ln>
            <a:noFill/>
          </a:ln>
        </p:spPr>
        <p:txBody>
          <a:bodyPr spcFirstLastPara="1" wrap="square" lIns="121900" tIns="121900" rIns="121900" bIns="121900" anchor="ctr" anchorCtr="0">
            <a:noAutofit/>
          </a:bodyPr>
          <a:lstStyle/>
          <a:p>
            <a:pPr algn="ctr" rtl="0"/>
            <a:r>
              <a:rPr lang="en" b="1">
                <a:solidFill>
                  <a:srgbClr val="FFFFFF"/>
                </a:solidFill>
              </a:rPr>
              <a:t>$17M Series A</a:t>
            </a:r>
            <a:endParaRPr b="1">
              <a:solidFill>
                <a:srgbClr val="FFFFFF"/>
              </a:solidFill>
            </a:endParaRPr>
          </a:p>
        </p:txBody>
      </p:sp>
      <p:sp>
        <p:nvSpPr>
          <p:cNvPr id="188" name="Google Shape;188;p2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A transformer takes raw text as input</a:t>
            </a:r>
            <a:endParaRPr sz="2000" dirty="0"/>
          </a:p>
          <a:p>
            <a:pPr algn="l" rtl="0"/>
            <a:r>
              <a:rPr lang="en" sz="2000" dirty="0"/>
              <a:t>First, we convert this raw text into a sequence of tokens</a:t>
            </a:r>
            <a:endParaRPr sz="2000" dirty="0"/>
          </a:p>
        </p:txBody>
      </p:sp>
      <p:pic>
        <p:nvPicPr>
          <p:cNvPr id="189" name="Google Shape;189;p27"/>
          <p:cNvPicPr preferRelativeResize="0"/>
          <p:nvPr/>
        </p:nvPicPr>
        <p:blipFill>
          <a:blip r:embed="rId3">
            <a:alphaModFix/>
          </a:blip>
          <a:stretch>
            <a:fillRect/>
          </a:stretch>
        </p:blipFill>
        <p:spPr>
          <a:xfrm>
            <a:off x="2490167" y="4198134"/>
            <a:ext cx="7211667" cy="1796533"/>
          </a:xfrm>
          <a:prstGeom prst="rect">
            <a:avLst/>
          </a:prstGeom>
          <a:noFill/>
          <a:ln>
            <a:noFill/>
          </a:ln>
        </p:spPr>
      </p:pic>
      <p:sp>
        <p:nvSpPr>
          <p:cNvPr id="2" name="Date Placeholder 1">
            <a:extLst>
              <a:ext uri="{FF2B5EF4-FFF2-40B4-BE49-F238E27FC236}">
                <a16:creationId xmlns:a16="http://schemas.microsoft.com/office/drawing/2014/main" id="{7ECE4B1A-D8C4-7FA4-709F-40350E7CE547}"/>
              </a:ext>
            </a:extLst>
          </p:cNvPr>
          <p:cNvSpPr>
            <a:spLocks noGrp="1"/>
          </p:cNvSpPr>
          <p:nvPr>
            <p:ph type="dt" sz="half" idx="6"/>
          </p:nvPr>
        </p:nvSpPr>
        <p:spPr/>
        <p:txBody>
          <a:bodyPr/>
          <a:lstStyle/>
          <a:p>
            <a:fld id="{1DB233A4-EEEF-416F-85DE-F3CC33807F5E}" type="datetime4">
              <a:rPr lang="en-US" smtClean="0"/>
              <a:t>November 10, 2025</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Constructing the Model’s Input</a:t>
            </a:r>
            <a:endParaRPr/>
          </a:p>
        </p:txBody>
      </p:sp>
      <p:sp>
        <p:nvSpPr>
          <p:cNvPr id="195" name="Google Shape;195;p28"/>
          <p:cNvSpPr txBox="1"/>
          <p:nvPr/>
        </p:nvSpPr>
        <p:spPr>
          <a:xfrm>
            <a:off x="6166384" y="349367"/>
            <a:ext cx="1504800" cy="533600"/>
          </a:xfrm>
          <a:prstGeom prst="rect">
            <a:avLst/>
          </a:prstGeom>
          <a:noFill/>
          <a:ln>
            <a:noFill/>
          </a:ln>
        </p:spPr>
        <p:txBody>
          <a:bodyPr spcFirstLastPara="1" wrap="square" lIns="121900" tIns="121900" rIns="121900" bIns="121900" anchor="ctr" anchorCtr="0">
            <a:noAutofit/>
          </a:bodyPr>
          <a:lstStyle/>
          <a:p>
            <a:pPr algn="ctr" rtl="0"/>
            <a:r>
              <a:rPr lang="en" b="1">
                <a:solidFill>
                  <a:srgbClr val="FFFFFF"/>
                </a:solidFill>
              </a:rPr>
              <a:t>$17M Series A</a:t>
            </a:r>
            <a:endParaRPr b="1">
              <a:solidFill>
                <a:srgbClr val="FFFFFF"/>
              </a:solidFill>
            </a:endParaRPr>
          </a:p>
        </p:txBody>
      </p:sp>
      <p:sp>
        <p:nvSpPr>
          <p:cNvPr id="197" name="Google Shape;197;p2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A transformer takes raw text as input</a:t>
            </a:r>
            <a:endParaRPr sz="2000" dirty="0"/>
          </a:p>
          <a:p>
            <a:pPr algn="l" rtl="0"/>
            <a:r>
              <a:rPr lang="en" sz="2000" dirty="0"/>
              <a:t>First, we convert this raw text into a sequence of tokens</a:t>
            </a:r>
            <a:endParaRPr sz="2000" dirty="0"/>
          </a:p>
          <a:p>
            <a:pPr algn="l" rtl="0"/>
            <a:r>
              <a:rPr lang="en" sz="2000" dirty="0"/>
              <a:t>Then, we convert this into a sequence of vectors</a:t>
            </a:r>
            <a:endParaRPr sz="2000" dirty="0"/>
          </a:p>
        </p:txBody>
      </p:sp>
      <p:pic>
        <p:nvPicPr>
          <p:cNvPr id="198" name="Google Shape;198;p28"/>
          <p:cNvPicPr preferRelativeResize="0"/>
          <p:nvPr/>
        </p:nvPicPr>
        <p:blipFill>
          <a:blip r:embed="rId3">
            <a:alphaModFix/>
          </a:blip>
          <a:stretch>
            <a:fillRect/>
          </a:stretch>
        </p:blipFill>
        <p:spPr>
          <a:xfrm>
            <a:off x="2661567" y="3088700"/>
            <a:ext cx="6868864" cy="3396667"/>
          </a:xfrm>
          <a:prstGeom prst="rect">
            <a:avLst/>
          </a:prstGeom>
          <a:noFill/>
          <a:ln>
            <a:noFill/>
          </a:ln>
        </p:spPr>
      </p:pic>
      <p:sp>
        <p:nvSpPr>
          <p:cNvPr id="2" name="Date Placeholder 1">
            <a:extLst>
              <a:ext uri="{FF2B5EF4-FFF2-40B4-BE49-F238E27FC236}">
                <a16:creationId xmlns:a16="http://schemas.microsoft.com/office/drawing/2014/main" id="{BAEEAA85-6F51-4E35-44C5-B32372CD6ED1}"/>
              </a:ext>
            </a:extLst>
          </p:cNvPr>
          <p:cNvSpPr>
            <a:spLocks noGrp="1"/>
          </p:cNvSpPr>
          <p:nvPr>
            <p:ph type="dt" sz="half" idx="6"/>
          </p:nvPr>
        </p:nvSpPr>
        <p:spPr/>
        <p:txBody>
          <a:bodyPr/>
          <a:lstStyle/>
          <a:p>
            <a:fld id="{599FB0B5-6CF1-4F53-9758-AF42F2BA0808}" type="datetime4">
              <a:rPr lang="en-US" smtClean="0"/>
              <a:t>November 10, 2025</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236" y="299465"/>
            <a:ext cx="11192764" cy="627736"/>
          </a:xfrm>
          <a:prstGeom prst="rect">
            <a:avLst/>
          </a:prstGeom>
        </p:spPr>
        <p:txBody>
          <a:bodyPr vert="horz" wrap="square" lIns="0" tIns="12065" rIns="0" bIns="0" rtlCol="0">
            <a:spAutoFit/>
          </a:bodyPr>
          <a:lstStyle/>
          <a:p>
            <a:pPr marL="12700">
              <a:lnSpc>
                <a:spcPct val="100000"/>
              </a:lnSpc>
              <a:spcBef>
                <a:spcPts val="95"/>
              </a:spcBef>
            </a:pPr>
            <a:r>
              <a:rPr lang="en-IN" sz="4000" spc="-45" dirty="0"/>
              <a:t>Before Modelling a Language – Understanding it</a:t>
            </a:r>
            <a:endParaRPr sz="4000" dirty="0"/>
          </a:p>
        </p:txBody>
      </p:sp>
      <p:sp>
        <p:nvSpPr>
          <p:cNvPr id="3" name="object 3"/>
          <p:cNvSpPr txBox="1"/>
          <p:nvPr/>
        </p:nvSpPr>
        <p:spPr>
          <a:xfrm>
            <a:off x="1143000" y="1965196"/>
            <a:ext cx="8705850" cy="1951816"/>
          </a:xfrm>
          <a:prstGeom prst="rect">
            <a:avLst/>
          </a:prstGeom>
        </p:spPr>
        <p:txBody>
          <a:bodyPr vert="horz" wrap="square" lIns="0" tIns="12700" rIns="0" bIns="0" rtlCol="0">
            <a:spAutoFit/>
          </a:bodyPr>
          <a:lstStyle/>
          <a:p>
            <a:pPr marL="342900" indent="-342900">
              <a:buFont typeface="Wingdings" panose="05000000000000000000" pitchFamily="2" charset="2"/>
              <a:buChar char="à"/>
            </a:pPr>
            <a:r>
              <a:rPr lang="en-US" dirty="0">
                <a:latin typeface="+mj-lt"/>
              </a:rPr>
              <a:t>is the field of CS, AI, and CL concerned with interactions in </a:t>
            </a:r>
            <a:r>
              <a:rPr lang="en-US" i="1" dirty="0">
                <a:latin typeface="+mj-lt"/>
              </a:rPr>
              <a:t>natural </a:t>
            </a:r>
            <a:r>
              <a:rPr lang="en-US" dirty="0">
                <a:latin typeface="+mj-lt"/>
              </a:rPr>
              <a:t>languages </a:t>
            </a:r>
          </a:p>
          <a:p>
            <a:pPr marL="342900" indent="-342900">
              <a:buFont typeface="Wingdings" panose="05000000000000000000" pitchFamily="2" charset="2"/>
              <a:buChar char="à"/>
            </a:pPr>
            <a:r>
              <a:rPr lang="en-US" b="1" dirty="0">
                <a:latin typeface="+mj-lt"/>
              </a:rPr>
              <a:t>NLP </a:t>
            </a:r>
            <a:r>
              <a:rPr lang="en-US" dirty="0">
                <a:latin typeface="+mj-lt"/>
              </a:rPr>
              <a:t>is </a:t>
            </a:r>
            <a:r>
              <a:rPr lang="en-US" b="1" dirty="0">
                <a:latin typeface="+mj-lt"/>
              </a:rPr>
              <a:t>hard </a:t>
            </a:r>
            <a:r>
              <a:rPr lang="en-US" dirty="0">
                <a:latin typeface="+mj-lt"/>
              </a:rPr>
              <a:t>because human language is </a:t>
            </a:r>
            <a:r>
              <a:rPr lang="en-US" b="1" dirty="0">
                <a:latin typeface="+mj-lt"/>
              </a:rPr>
              <a:t>messy, ambiguous, </a:t>
            </a:r>
            <a:r>
              <a:rPr lang="en-US" dirty="0">
                <a:latin typeface="+mj-lt"/>
              </a:rPr>
              <a:t>and </a:t>
            </a:r>
            <a:r>
              <a:rPr lang="en-US" b="1" dirty="0">
                <a:latin typeface="+mj-lt"/>
              </a:rPr>
              <a:t>constantly changing</a:t>
            </a:r>
          </a:p>
          <a:p>
            <a:pPr marL="342900" indent="-342900">
              <a:buFont typeface="Wingdings" panose="05000000000000000000" pitchFamily="2" charset="2"/>
              <a:buChar char="à"/>
            </a:pPr>
            <a:r>
              <a:rPr lang="en-US" dirty="0">
                <a:latin typeface="+mj-lt"/>
              </a:rPr>
              <a:t>We rely on a lot of contextual information as humans </a:t>
            </a:r>
          </a:p>
          <a:p>
            <a:pPr marL="1257300" lvl="2" indent="-342900">
              <a:buFont typeface="Courier New" panose="02070309020205020404" pitchFamily="49" charset="0"/>
              <a:buChar char="o"/>
            </a:pPr>
            <a:r>
              <a:rPr lang="en-US" dirty="0">
                <a:latin typeface="+mj-lt"/>
              </a:rPr>
              <a:t>Implicit references</a:t>
            </a:r>
          </a:p>
          <a:p>
            <a:pPr marL="1257300" lvl="2" indent="-342900">
              <a:buFont typeface="Courier New" panose="02070309020205020404" pitchFamily="49" charset="0"/>
              <a:buChar char="o"/>
            </a:pPr>
            <a:r>
              <a:rPr lang="en-US" dirty="0">
                <a:latin typeface="+mj-lt"/>
              </a:rPr>
              <a:t>Implicit memory</a:t>
            </a:r>
          </a:p>
          <a:p>
            <a:pPr marL="1257300" lvl="2" indent="-342900">
              <a:buFont typeface="Courier New" panose="02070309020205020404" pitchFamily="49" charset="0"/>
              <a:buChar char="o"/>
            </a:pPr>
            <a:r>
              <a:rPr lang="en-US" dirty="0">
                <a:latin typeface="+mj-lt"/>
              </a:rPr>
              <a:t>Colloquialism </a:t>
            </a:r>
            <a:br>
              <a:rPr lang="en-US" dirty="0">
                <a:latin typeface="+mj-lt"/>
              </a:rPr>
            </a:br>
            <a:endParaRPr lang="en-US" dirty="0">
              <a:latin typeface="+mj-lt"/>
            </a:endParaRPr>
          </a:p>
        </p:txBody>
      </p:sp>
      <p:sp>
        <p:nvSpPr>
          <p:cNvPr id="10" name="Date Placeholder 9">
            <a:extLst>
              <a:ext uri="{FF2B5EF4-FFF2-40B4-BE49-F238E27FC236}">
                <a16:creationId xmlns:a16="http://schemas.microsoft.com/office/drawing/2014/main" id="{AE8A3F98-2883-9F01-B7D1-136F90A0A168}"/>
              </a:ext>
            </a:extLst>
          </p:cNvPr>
          <p:cNvSpPr>
            <a:spLocks noGrp="1"/>
          </p:cNvSpPr>
          <p:nvPr>
            <p:ph type="dt" sz="half" idx="6"/>
          </p:nvPr>
        </p:nvSpPr>
        <p:spPr/>
        <p:txBody>
          <a:bodyPr/>
          <a:lstStyle/>
          <a:p>
            <a:fld id="{85C6F328-D5C3-460D-A530-94109FD0C594}" type="datetime4">
              <a:rPr lang="en-US" smtClean="0"/>
              <a:t>November 10, 2025</a:t>
            </a:fld>
            <a:endParaRPr lang="en-US"/>
          </a:p>
        </p:txBody>
      </p:sp>
      <p:sp>
        <p:nvSpPr>
          <p:cNvPr id="8" name="TextBox 7">
            <a:extLst>
              <a:ext uri="{FF2B5EF4-FFF2-40B4-BE49-F238E27FC236}">
                <a16:creationId xmlns:a16="http://schemas.microsoft.com/office/drawing/2014/main" id="{4224BFA7-19C5-B58D-D6F4-C09DA23D755B}"/>
              </a:ext>
            </a:extLst>
          </p:cNvPr>
          <p:cNvSpPr txBox="1"/>
          <p:nvPr/>
        </p:nvSpPr>
        <p:spPr>
          <a:xfrm>
            <a:off x="457200" y="1482955"/>
            <a:ext cx="4724400" cy="461665"/>
          </a:xfrm>
          <a:prstGeom prst="rect">
            <a:avLst/>
          </a:prstGeom>
          <a:noFill/>
        </p:spPr>
        <p:txBody>
          <a:bodyPr wrap="square" rtlCol="0">
            <a:spAutoFit/>
          </a:bodyPr>
          <a:lstStyle/>
          <a:p>
            <a:pPr algn="ctr"/>
            <a:r>
              <a:rPr lang="en-US" sz="2400" b="1" u="sng" dirty="0">
                <a:latin typeface="+mj-lt"/>
              </a:rPr>
              <a:t>Natural Language Processing</a:t>
            </a:r>
            <a:r>
              <a:rPr lang="en-US" sz="2400" b="1" dirty="0">
                <a:latin typeface="+mj-lt"/>
              </a:rPr>
              <a:t> (NLP)</a:t>
            </a:r>
          </a:p>
        </p:txBody>
      </p:sp>
      <p:sp>
        <p:nvSpPr>
          <p:cNvPr id="11" name="TextBox 10">
            <a:extLst>
              <a:ext uri="{FF2B5EF4-FFF2-40B4-BE49-F238E27FC236}">
                <a16:creationId xmlns:a16="http://schemas.microsoft.com/office/drawing/2014/main" id="{F9FFF42C-2C13-788E-E82D-76168D7F1E22}"/>
              </a:ext>
            </a:extLst>
          </p:cNvPr>
          <p:cNvSpPr txBox="1"/>
          <p:nvPr/>
        </p:nvSpPr>
        <p:spPr>
          <a:xfrm>
            <a:off x="552227" y="3752922"/>
            <a:ext cx="6094878" cy="369332"/>
          </a:xfrm>
          <a:prstGeom prst="rect">
            <a:avLst/>
          </a:prstGeom>
          <a:noFill/>
        </p:spPr>
        <p:txBody>
          <a:bodyPr wrap="square">
            <a:spAutoFit/>
          </a:bodyPr>
          <a:lstStyle/>
          <a:p>
            <a:r>
              <a:rPr lang="en-US" dirty="0"/>
              <a:t>Ultimate goal: </a:t>
            </a:r>
            <a:r>
              <a:rPr lang="en-US" i="1" dirty="0"/>
              <a:t>Natural</a:t>
            </a:r>
            <a:r>
              <a:rPr lang="en-US" dirty="0"/>
              <a:t> human-to-computer communication </a:t>
            </a:r>
            <a:endParaRPr lang="en-IN" dirty="0"/>
          </a:p>
        </p:txBody>
      </p:sp>
      <p:pic>
        <p:nvPicPr>
          <p:cNvPr id="14" name="Picture 13" descr="A screenshot of a chat&#10;&#10;Description automatically generated">
            <a:extLst>
              <a:ext uri="{FF2B5EF4-FFF2-40B4-BE49-F238E27FC236}">
                <a16:creationId xmlns:a16="http://schemas.microsoft.com/office/drawing/2014/main" id="{D4F5AC65-F0FF-DE6E-7BBA-A26B7D68AB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420" y="2849647"/>
            <a:ext cx="2804160" cy="2978283"/>
          </a:xfrm>
          <a:prstGeom prst="rect">
            <a:avLst/>
          </a:prstGeom>
        </p:spPr>
      </p:pic>
      <p:sp>
        <p:nvSpPr>
          <p:cNvPr id="15" name="TextBox 14">
            <a:extLst>
              <a:ext uri="{FF2B5EF4-FFF2-40B4-BE49-F238E27FC236}">
                <a16:creationId xmlns:a16="http://schemas.microsoft.com/office/drawing/2014/main" id="{FEEDFDEB-9342-478E-9E32-D951929C9E36}"/>
              </a:ext>
            </a:extLst>
          </p:cNvPr>
          <p:cNvSpPr txBox="1"/>
          <p:nvPr/>
        </p:nvSpPr>
        <p:spPr>
          <a:xfrm>
            <a:off x="8686800" y="5810001"/>
            <a:ext cx="2057400" cy="646331"/>
          </a:xfrm>
          <a:prstGeom prst="rect">
            <a:avLst/>
          </a:prstGeom>
          <a:noFill/>
        </p:spPr>
        <p:txBody>
          <a:bodyPr wrap="square">
            <a:spAutoFit/>
          </a:bodyPr>
          <a:lstStyle/>
          <a:p>
            <a:pPr algn="ctr"/>
            <a:r>
              <a:rPr lang="en-US" dirty="0"/>
              <a:t>Are we there yet? Turing test</a:t>
            </a:r>
            <a:endParaRPr lang="en-IN" dirty="0"/>
          </a:p>
        </p:txBody>
      </p:sp>
      <p:sp>
        <p:nvSpPr>
          <p:cNvPr id="16" name="Rectangle: Rounded Corners 15">
            <a:extLst>
              <a:ext uri="{FF2B5EF4-FFF2-40B4-BE49-F238E27FC236}">
                <a16:creationId xmlns:a16="http://schemas.microsoft.com/office/drawing/2014/main" id="{58949DEA-A2F7-3163-3F70-51DA32A33C5C}"/>
              </a:ext>
            </a:extLst>
          </p:cNvPr>
          <p:cNvSpPr/>
          <p:nvPr/>
        </p:nvSpPr>
        <p:spPr>
          <a:xfrm>
            <a:off x="7924800" y="2667000"/>
            <a:ext cx="3505200" cy="3891535"/>
          </a:xfrm>
          <a:custGeom>
            <a:avLst/>
            <a:gdLst>
              <a:gd name="connsiteX0" fmla="*/ 0 w 3505200"/>
              <a:gd name="connsiteY0" fmla="*/ 584212 h 3891535"/>
              <a:gd name="connsiteX1" fmla="*/ 584212 w 3505200"/>
              <a:gd name="connsiteY1" fmla="*/ 0 h 3891535"/>
              <a:gd name="connsiteX2" fmla="*/ 1168406 w 3505200"/>
              <a:gd name="connsiteY2" fmla="*/ 0 h 3891535"/>
              <a:gd name="connsiteX3" fmla="*/ 1682497 w 3505200"/>
              <a:gd name="connsiteY3" fmla="*/ 0 h 3891535"/>
              <a:gd name="connsiteX4" fmla="*/ 2290058 w 3505200"/>
              <a:gd name="connsiteY4" fmla="*/ 0 h 3891535"/>
              <a:gd name="connsiteX5" fmla="*/ 2920988 w 3505200"/>
              <a:gd name="connsiteY5" fmla="*/ 0 h 3891535"/>
              <a:gd name="connsiteX6" fmla="*/ 3505200 w 3505200"/>
              <a:gd name="connsiteY6" fmla="*/ 584212 h 3891535"/>
              <a:gd name="connsiteX7" fmla="*/ 3505200 w 3505200"/>
              <a:gd name="connsiteY7" fmla="*/ 1264990 h 3891535"/>
              <a:gd name="connsiteX8" fmla="*/ 3505200 w 3505200"/>
              <a:gd name="connsiteY8" fmla="*/ 1918536 h 3891535"/>
              <a:gd name="connsiteX9" fmla="*/ 3505200 w 3505200"/>
              <a:gd name="connsiteY9" fmla="*/ 2572083 h 3891535"/>
              <a:gd name="connsiteX10" fmla="*/ 3505200 w 3505200"/>
              <a:gd name="connsiteY10" fmla="*/ 3307323 h 3891535"/>
              <a:gd name="connsiteX11" fmla="*/ 2920988 w 3505200"/>
              <a:gd name="connsiteY11" fmla="*/ 3891535 h 3891535"/>
              <a:gd name="connsiteX12" fmla="*/ 2360162 w 3505200"/>
              <a:gd name="connsiteY12" fmla="*/ 3891535 h 3891535"/>
              <a:gd name="connsiteX13" fmla="*/ 1822703 w 3505200"/>
              <a:gd name="connsiteY13" fmla="*/ 3891535 h 3891535"/>
              <a:gd name="connsiteX14" fmla="*/ 1261877 w 3505200"/>
              <a:gd name="connsiteY14" fmla="*/ 3891535 h 3891535"/>
              <a:gd name="connsiteX15" fmla="*/ 584212 w 3505200"/>
              <a:gd name="connsiteY15" fmla="*/ 3891535 h 3891535"/>
              <a:gd name="connsiteX16" fmla="*/ 0 w 3505200"/>
              <a:gd name="connsiteY16" fmla="*/ 3307323 h 3891535"/>
              <a:gd name="connsiteX17" fmla="*/ 0 w 3505200"/>
              <a:gd name="connsiteY17" fmla="*/ 2681007 h 3891535"/>
              <a:gd name="connsiteX18" fmla="*/ 0 w 3505200"/>
              <a:gd name="connsiteY18" fmla="*/ 2081923 h 3891535"/>
              <a:gd name="connsiteX19" fmla="*/ 0 w 3505200"/>
              <a:gd name="connsiteY19" fmla="*/ 1482839 h 3891535"/>
              <a:gd name="connsiteX20" fmla="*/ 0 w 3505200"/>
              <a:gd name="connsiteY20" fmla="*/ 584212 h 38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5200" h="3891535" extrusionOk="0">
                <a:moveTo>
                  <a:pt x="0" y="584212"/>
                </a:moveTo>
                <a:cubicBezTo>
                  <a:pt x="54446" y="294570"/>
                  <a:pt x="272049" y="18253"/>
                  <a:pt x="584212" y="0"/>
                </a:cubicBezTo>
                <a:cubicBezTo>
                  <a:pt x="800595" y="-9003"/>
                  <a:pt x="897480" y="-25265"/>
                  <a:pt x="1168406" y="0"/>
                </a:cubicBezTo>
                <a:cubicBezTo>
                  <a:pt x="1439332" y="25265"/>
                  <a:pt x="1526958" y="-8931"/>
                  <a:pt x="1682497" y="0"/>
                </a:cubicBezTo>
                <a:cubicBezTo>
                  <a:pt x="1838036" y="8931"/>
                  <a:pt x="2160627" y="1822"/>
                  <a:pt x="2290058" y="0"/>
                </a:cubicBezTo>
                <a:cubicBezTo>
                  <a:pt x="2419489" y="-1822"/>
                  <a:pt x="2667262" y="1510"/>
                  <a:pt x="2920988" y="0"/>
                </a:cubicBezTo>
                <a:cubicBezTo>
                  <a:pt x="3194031" y="24299"/>
                  <a:pt x="3526010" y="254923"/>
                  <a:pt x="3505200" y="584212"/>
                </a:cubicBezTo>
                <a:cubicBezTo>
                  <a:pt x="3475994" y="909173"/>
                  <a:pt x="3499134" y="1119079"/>
                  <a:pt x="3505200" y="1264990"/>
                </a:cubicBezTo>
                <a:cubicBezTo>
                  <a:pt x="3511266" y="1410901"/>
                  <a:pt x="3522185" y="1693428"/>
                  <a:pt x="3505200" y="1918536"/>
                </a:cubicBezTo>
                <a:cubicBezTo>
                  <a:pt x="3488215" y="2143644"/>
                  <a:pt x="3492225" y="2272565"/>
                  <a:pt x="3505200" y="2572083"/>
                </a:cubicBezTo>
                <a:cubicBezTo>
                  <a:pt x="3518175" y="2871601"/>
                  <a:pt x="3507069" y="3131519"/>
                  <a:pt x="3505200" y="3307323"/>
                </a:cubicBezTo>
                <a:cubicBezTo>
                  <a:pt x="3455141" y="3645927"/>
                  <a:pt x="3235577" y="3880646"/>
                  <a:pt x="2920988" y="3891535"/>
                </a:cubicBezTo>
                <a:cubicBezTo>
                  <a:pt x="2676600" y="3876658"/>
                  <a:pt x="2599479" y="3912216"/>
                  <a:pt x="2360162" y="3891535"/>
                </a:cubicBezTo>
                <a:cubicBezTo>
                  <a:pt x="2120845" y="3870854"/>
                  <a:pt x="1984920" y="3885414"/>
                  <a:pt x="1822703" y="3891535"/>
                </a:cubicBezTo>
                <a:cubicBezTo>
                  <a:pt x="1660486" y="3897656"/>
                  <a:pt x="1452021" y="3913438"/>
                  <a:pt x="1261877" y="3891535"/>
                </a:cubicBezTo>
                <a:cubicBezTo>
                  <a:pt x="1071733" y="3869632"/>
                  <a:pt x="828213" y="3892762"/>
                  <a:pt x="584212" y="3891535"/>
                </a:cubicBezTo>
                <a:cubicBezTo>
                  <a:pt x="227554" y="3953581"/>
                  <a:pt x="-28817" y="3673103"/>
                  <a:pt x="0" y="3307323"/>
                </a:cubicBezTo>
                <a:cubicBezTo>
                  <a:pt x="27434" y="3074664"/>
                  <a:pt x="-18897" y="2838611"/>
                  <a:pt x="0" y="2681007"/>
                </a:cubicBezTo>
                <a:cubicBezTo>
                  <a:pt x="18897" y="2523403"/>
                  <a:pt x="-19241" y="2223562"/>
                  <a:pt x="0" y="2081923"/>
                </a:cubicBezTo>
                <a:cubicBezTo>
                  <a:pt x="19241" y="1940284"/>
                  <a:pt x="13649" y="1708196"/>
                  <a:pt x="0" y="1482839"/>
                </a:cubicBezTo>
                <a:cubicBezTo>
                  <a:pt x="-13649" y="1257482"/>
                  <a:pt x="-34966" y="987959"/>
                  <a:pt x="0" y="584212"/>
                </a:cubicBezTo>
                <a:close/>
              </a:path>
            </a:pathLst>
          </a:custGeom>
          <a:noFill/>
          <a:ln>
            <a:extLst>
              <a:ext uri="{C807C97D-BFC1-408E-A445-0C87EB9F89A2}">
                <ask:lineSketchStyleProps xmlns:ask="http://schemas.microsoft.com/office/drawing/2018/sketchyshapes" sd="1774161891">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Slide Number Placeholder 3">
            <a:extLst>
              <a:ext uri="{FF2B5EF4-FFF2-40B4-BE49-F238E27FC236}">
                <a16:creationId xmlns:a16="http://schemas.microsoft.com/office/drawing/2014/main" id="{EA64CE7B-837A-ADCD-37B0-8EED35F6570B}"/>
              </a:ext>
            </a:extLst>
          </p:cNvPr>
          <p:cNvSpPr>
            <a:spLocks noGrp="1"/>
          </p:cNvSpPr>
          <p:nvPr>
            <p:ph type="sldNum" sz="quarter" idx="7"/>
          </p:nvPr>
        </p:nvSpPr>
        <p:spPr/>
        <p:txBody>
          <a:bodyPr/>
          <a:lstStyle/>
          <a:p>
            <a:fld id="{B6F15528-21DE-4FAA-801E-634DDDAF4B2B}" type="slidenum">
              <a:rPr lang="en-IN" smtClean="0"/>
              <a:t>3</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5"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Constructing the Model’s Input</a:t>
            </a:r>
            <a:endParaRPr/>
          </a:p>
        </p:txBody>
      </p:sp>
      <p:sp>
        <p:nvSpPr>
          <p:cNvPr id="204" name="Google Shape;204;p29"/>
          <p:cNvSpPr txBox="1"/>
          <p:nvPr/>
        </p:nvSpPr>
        <p:spPr>
          <a:xfrm>
            <a:off x="6166384" y="349367"/>
            <a:ext cx="1504800" cy="533600"/>
          </a:xfrm>
          <a:prstGeom prst="rect">
            <a:avLst/>
          </a:prstGeom>
          <a:noFill/>
          <a:ln>
            <a:noFill/>
          </a:ln>
        </p:spPr>
        <p:txBody>
          <a:bodyPr spcFirstLastPara="1" wrap="square" lIns="121900" tIns="121900" rIns="121900" bIns="121900" anchor="ctr" anchorCtr="0">
            <a:noAutofit/>
          </a:bodyPr>
          <a:lstStyle/>
          <a:p>
            <a:pPr algn="ctr" rtl="0"/>
            <a:r>
              <a:rPr lang="en" b="1">
                <a:solidFill>
                  <a:srgbClr val="FFFFFF"/>
                </a:solidFill>
              </a:rPr>
              <a:t>$17M Series A</a:t>
            </a:r>
            <a:endParaRPr b="1">
              <a:solidFill>
                <a:srgbClr val="FFFFFF"/>
              </a:solidFill>
            </a:endParaRPr>
          </a:p>
        </p:txBody>
      </p:sp>
      <p:sp>
        <p:nvSpPr>
          <p:cNvPr id="206" name="Google Shape;206;p2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A transformer takes raw text as input</a:t>
            </a:r>
            <a:endParaRPr sz="2000" dirty="0"/>
          </a:p>
          <a:p>
            <a:pPr algn="l" rtl="0"/>
            <a:r>
              <a:rPr lang="en" sz="2000" dirty="0"/>
              <a:t>First, we convert this raw text into a sequence of tokens</a:t>
            </a:r>
            <a:endParaRPr sz="2000" dirty="0"/>
          </a:p>
          <a:p>
            <a:pPr algn="l" rtl="0"/>
            <a:r>
              <a:rPr lang="en" sz="2000" dirty="0"/>
              <a:t>Then, we convert this into a sequence of vectors</a:t>
            </a:r>
            <a:endParaRPr sz="2000" dirty="0"/>
          </a:p>
        </p:txBody>
      </p:sp>
      <p:pic>
        <p:nvPicPr>
          <p:cNvPr id="207" name="Google Shape;207;p29"/>
          <p:cNvPicPr preferRelativeResize="0"/>
          <p:nvPr/>
        </p:nvPicPr>
        <p:blipFill>
          <a:blip r:embed="rId3">
            <a:alphaModFix/>
          </a:blip>
          <a:stretch>
            <a:fillRect/>
          </a:stretch>
        </p:blipFill>
        <p:spPr>
          <a:xfrm>
            <a:off x="2661567" y="3088700"/>
            <a:ext cx="6868864" cy="3396667"/>
          </a:xfrm>
          <a:prstGeom prst="rect">
            <a:avLst/>
          </a:prstGeom>
          <a:noFill/>
          <a:ln>
            <a:noFill/>
          </a:ln>
        </p:spPr>
      </p:pic>
      <p:sp>
        <p:nvSpPr>
          <p:cNvPr id="208" name="Google Shape;208;p29"/>
          <p:cNvSpPr txBox="1"/>
          <p:nvPr/>
        </p:nvSpPr>
        <p:spPr>
          <a:xfrm>
            <a:off x="9444167" y="5685500"/>
            <a:ext cx="2533600" cy="8208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CC0000"/>
                </a:solidFill>
              </a:rPr>
              <a:t>This is what goes in the transformer!</a:t>
            </a:r>
            <a:endParaRPr b="1">
              <a:solidFill>
                <a:srgbClr val="CC0000"/>
              </a:solidFill>
            </a:endParaRPr>
          </a:p>
        </p:txBody>
      </p:sp>
      <p:cxnSp>
        <p:nvCxnSpPr>
          <p:cNvPr id="209" name="Google Shape;209;p29"/>
          <p:cNvCxnSpPr>
            <a:stCxn id="208" idx="1"/>
          </p:cNvCxnSpPr>
          <p:nvPr/>
        </p:nvCxnSpPr>
        <p:spPr>
          <a:xfrm rot="10800000">
            <a:off x="8920567" y="6095900"/>
            <a:ext cx="523600" cy="0"/>
          </a:xfrm>
          <a:prstGeom prst="straightConnector1">
            <a:avLst/>
          </a:prstGeom>
          <a:noFill/>
          <a:ln w="19050" cap="flat" cmpd="sng">
            <a:solidFill>
              <a:srgbClr val="CC0000"/>
            </a:solidFill>
            <a:prstDash val="solid"/>
            <a:round/>
            <a:headEnd type="none" w="med" len="med"/>
            <a:tailEnd type="triangle" w="med" len="med"/>
          </a:ln>
        </p:spPr>
      </p:cxnSp>
      <p:sp>
        <p:nvSpPr>
          <p:cNvPr id="2" name="Date Placeholder 1">
            <a:extLst>
              <a:ext uri="{FF2B5EF4-FFF2-40B4-BE49-F238E27FC236}">
                <a16:creationId xmlns:a16="http://schemas.microsoft.com/office/drawing/2014/main" id="{50593ED5-CE11-B476-E5D9-439938ED3B04}"/>
              </a:ext>
            </a:extLst>
          </p:cNvPr>
          <p:cNvSpPr>
            <a:spLocks noGrp="1"/>
          </p:cNvSpPr>
          <p:nvPr>
            <p:ph type="dt" sz="half" idx="6"/>
          </p:nvPr>
        </p:nvSpPr>
        <p:spPr/>
        <p:txBody>
          <a:bodyPr/>
          <a:lstStyle/>
          <a:p>
            <a:fld id="{983A4A04-4062-4305-B349-1F5CD9903BA5}" type="datetime4">
              <a:rPr lang="en-US" smtClean="0"/>
              <a:t>November 10, 2025</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Decoder-Only Transformer Layer</a:t>
            </a:r>
            <a:endParaRPr/>
          </a:p>
        </p:txBody>
      </p:sp>
      <p:sp>
        <p:nvSpPr>
          <p:cNvPr id="215" name="Google Shape;215;p30"/>
          <p:cNvSpPr txBox="1">
            <a:spLocks noGrp="1"/>
          </p:cNvSpPr>
          <p:nvPr>
            <p:ph type="body" idx="1"/>
          </p:nvPr>
        </p:nvSpPr>
        <p:spPr>
          <a:xfrm>
            <a:off x="415600" y="1536633"/>
            <a:ext cx="11360800" cy="3202400"/>
          </a:xfrm>
          <a:prstGeom prst="rect">
            <a:avLst/>
          </a:prstGeom>
        </p:spPr>
        <p:txBody>
          <a:bodyPr spcFirstLastPara="1" wrap="square" lIns="121900" tIns="121900" rIns="121900" bIns="121900" anchor="t" anchorCtr="0">
            <a:normAutofit/>
          </a:bodyPr>
          <a:lstStyle/>
          <a:p>
            <a:pPr algn="l" rtl="0"/>
            <a:r>
              <a:rPr lang="en" sz="2000" b="1" dirty="0"/>
              <a:t>Input:</a:t>
            </a:r>
            <a:r>
              <a:rPr lang="en" sz="2000" dirty="0"/>
              <a:t> list of vectors</a:t>
            </a:r>
            <a:endParaRPr sz="2000" dirty="0"/>
          </a:p>
          <a:p>
            <a:pPr algn="l" rtl="0"/>
            <a:r>
              <a:rPr lang="en" sz="2000" b="1" dirty="0"/>
              <a:t>Output:</a:t>
            </a:r>
            <a:r>
              <a:rPr lang="en" sz="2000" dirty="0"/>
              <a:t> list of vectors</a:t>
            </a:r>
            <a:endParaRPr sz="2000" dirty="0"/>
          </a:p>
        </p:txBody>
      </p:sp>
      <p:grpSp>
        <p:nvGrpSpPr>
          <p:cNvPr id="217" name="Google Shape;217;p30"/>
          <p:cNvGrpSpPr/>
          <p:nvPr/>
        </p:nvGrpSpPr>
        <p:grpSpPr>
          <a:xfrm>
            <a:off x="4253131" y="5921609"/>
            <a:ext cx="1189224" cy="277015"/>
            <a:chOff x="701000" y="4129400"/>
            <a:chExt cx="513600" cy="115925"/>
          </a:xfrm>
        </p:grpSpPr>
        <p:sp>
          <p:nvSpPr>
            <p:cNvPr id="218" name="Google Shape;218;p30"/>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19" name="Google Shape;219;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20" name="Google Shape;220;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221" name="Google Shape;221;p30"/>
          <p:cNvSpPr txBox="1"/>
          <p:nvPr/>
        </p:nvSpPr>
        <p:spPr>
          <a:xfrm>
            <a:off x="3960497"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#s</a:t>
            </a:r>
            <a:endParaRPr sz="1600">
              <a:solidFill>
                <a:srgbClr val="666666"/>
              </a:solidFill>
            </a:endParaRPr>
          </a:p>
        </p:txBody>
      </p:sp>
      <p:grpSp>
        <p:nvGrpSpPr>
          <p:cNvPr id="222" name="Google Shape;222;p30"/>
          <p:cNvGrpSpPr/>
          <p:nvPr/>
        </p:nvGrpSpPr>
        <p:grpSpPr>
          <a:xfrm>
            <a:off x="5541599" y="5921609"/>
            <a:ext cx="1189224" cy="277015"/>
            <a:chOff x="701000" y="4129400"/>
            <a:chExt cx="513600" cy="115925"/>
          </a:xfrm>
        </p:grpSpPr>
        <p:sp>
          <p:nvSpPr>
            <p:cNvPr id="223" name="Google Shape;223;p30"/>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24" name="Google Shape;224;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25" name="Google Shape;225;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226" name="Google Shape;226;p30"/>
          <p:cNvGrpSpPr/>
          <p:nvPr/>
        </p:nvGrpSpPr>
        <p:grpSpPr>
          <a:xfrm>
            <a:off x="6830068" y="5921609"/>
            <a:ext cx="1189224" cy="277015"/>
            <a:chOff x="701000" y="4129400"/>
            <a:chExt cx="513600" cy="115925"/>
          </a:xfrm>
        </p:grpSpPr>
        <p:sp>
          <p:nvSpPr>
            <p:cNvPr id="227" name="Google Shape;227;p30"/>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28" name="Google Shape;228;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29" name="Google Shape;229;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230" name="Google Shape;230;p30"/>
          <p:cNvGrpSpPr/>
          <p:nvPr/>
        </p:nvGrpSpPr>
        <p:grpSpPr>
          <a:xfrm>
            <a:off x="8118536" y="5921609"/>
            <a:ext cx="1189224" cy="277015"/>
            <a:chOff x="701000" y="4129400"/>
            <a:chExt cx="513600" cy="115925"/>
          </a:xfrm>
        </p:grpSpPr>
        <p:sp>
          <p:nvSpPr>
            <p:cNvPr id="231" name="Google Shape;231;p30"/>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32" name="Google Shape;232;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33" name="Google Shape;233;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234" name="Google Shape;234;p30"/>
          <p:cNvSpPr txBox="1"/>
          <p:nvPr/>
        </p:nvSpPr>
        <p:spPr>
          <a:xfrm>
            <a:off x="524896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are</a:t>
            </a:r>
            <a:endParaRPr sz="1600">
              <a:solidFill>
                <a:srgbClr val="666666"/>
              </a:solidFill>
            </a:endParaRPr>
          </a:p>
        </p:txBody>
      </p:sp>
      <p:sp>
        <p:nvSpPr>
          <p:cNvPr id="235" name="Google Shape;235;p30"/>
          <p:cNvSpPr txBox="1"/>
          <p:nvPr/>
        </p:nvSpPr>
        <p:spPr>
          <a:xfrm>
            <a:off x="653743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cool</a:t>
            </a:r>
            <a:endParaRPr sz="1600">
              <a:solidFill>
                <a:srgbClr val="666666"/>
              </a:solidFill>
            </a:endParaRPr>
          </a:p>
        </p:txBody>
      </p:sp>
      <p:sp>
        <p:nvSpPr>
          <p:cNvPr id="236" name="Google Shape;236;p30"/>
          <p:cNvSpPr txBox="1"/>
          <p:nvPr/>
        </p:nvSpPr>
        <p:spPr>
          <a:xfrm>
            <a:off x="7825903"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t>
            </a:r>
            <a:endParaRPr sz="1600">
              <a:solidFill>
                <a:srgbClr val="666666"/>
              </a:solidFill>
            </a:endParaRPr>
          </a:p>
        </p:txBody>
      </p:sp>
      <p:grpSp>
        <p:nvGrpSpPr>
          <p:cNvPr id="237" name="Google Shape;237;p30"/>
          <p:cNvGrpSpPr/>
          <p:nvPr/>
        </p:nvGrpSpPr>
        <p:grpSpPr>
          <a:xfrm>
            <a:off x="2947933" y="5921609"/>
            <a:ext cx="1189224" cy="277015"/>
            <a:chOff x="701000" y="4129400"/>
            <a:chExt cx="513600" cy="115925"/>
          </a:xfrm>
        </p:grpSpPr>
        <p:sp>
          <p:nvSpPr>
            <p:cNvPr id="238" name="Google Shape;238;p30"/>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39" name="Google Shape;239;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40" name="Google Shape;240;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241" name="Google Shape;241;p30"/>
          <p:cNvSpPr txBox="1"/>
          <p:nvPr/>
        </p:nvSpPr>
        <p:spPr>
          <a:xfrm>
            <a:off x="2655300"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LLM</a:t>
            </a:r>
            <a:endParaRPr sz="1600">
              <a:solidFill>
                <a:srgbClr val="666666"/>
              </a:solidFill>
            </a:endParaRPr>
          </a:p>
        </p:txBody>
      </p:sp>
      <p:grpSp>
        <p:nvGrpSpPr>
          <p:cNvPr id="242" name="Google Shape;242;p30"/>
          <p:cNvGrpSpPr/>
          <p:nvPr/>
        </p:nvGrpSpPr>
        <p:grpSpPr>
          <a:xfrm>
            <a:off x="4244780" y="4635750"/>
            <a:ext cx="1189224" cy="277015"/>
            <a:chOff x="701000" y="4129400"/>
            <a:chExt cx="513600" cy="115925"/>
          </a:xfrm>
        </p:grpSpPr>
        <p:sp>
          <p:nvSpPr>
            <p:cNvPr id="243" name="Google Shape;243;p30"/>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44" name="Google Shape;244;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45" name="Google Shape;245;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246" name="Google Shape;246;p30"/>
          <p:cNvGrpSpPr/>
          <p:nvPr/>
        </p:nvGrpSpPr>
        <p:grpSpPr>
          <a:xfrm>
            <a:off x="5533248" y="4635750"/>
            <a:ext cx="1189224" cy="277015"/>
            <a:chOff x="701000" y="4129400"/>
            <a:chExt cx="513600" cy="115925"/>
          </a:xfrm>
        </p:grpSpPr>
        <p:sp>
          <p:nvSpPr>
            <p:cNvPr id="247" name="Google Shape;247;p30"/>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48" name="Google Shape;248;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49" name="Google Shape;249;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250" name="Google Shape;250;p30"/>
          <p:cNvGrpSpPr/>
          <p:nvPr/>
        </p:nvGrpSpPr>
        <p:grpSpPr>
          <a:xfrm>
            <a:off x="6821717" y="4635750"/>
            <a:ext cx="1189224" cy="277015"/>
            <a:chOff x="701000" y="4129400"/>
            <a:chExt cx="513600" cy="115925"/>
          </a:xfrm>
        </p:grpSpPr>
        <p:sp>
          <p:nvSpPr>
            <p:cNvPr id="251" name="Google Shape;251;p30"/>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52" name="Google Shape;252;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53" name="Google Shape;253;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254" name="Google Shape;254;p30"/>
          <p:cNvGrpSpPr/>
          <p:nvPr/>
        </p:nvGrpSpPr>
        <p:grpSpPr>
          <a:xfrm>
            <a:off x="8110185" y="4635750"/>
            <a:ext cx="1189224" cy="277015"/>
            <a:chOff x="701000" y="4129400"/>
            <a:chExt cx="513600" cy="115925"/>
          </a:xfrm>
        </p:grpSpPr>
        <p:sp>
          <p:nvSpPr>
            <p:cNvPr id="255" name="Google Shape;255;p30"/>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56" name="Google Shape;256;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57" name="Google Shape;257;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258" name="Google Shape;258;p30"/>
          <p:cNvGrpSpPr/>
          <p:nvPr/>
        </p:nvGrpSpPr>
        <p:grpSpPr>
          <a:xfrm>
            <a:off x="2939583" y="4635750"/>
            <a:ext cx="1189224" cy="277015"/>
            <a:chOff x="701000" y="4129400"/>
            <a:chExt cx="513600" cy="115925"/>
          </a:xfrm>
        </p:grpSpPr>
        <p:sp>
          <p:nvSpPr>
            <p:cNvPr id="259" name="Google Shape;259;p30"/>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60" name="Google Shape;260;p30"/>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61" name="Google Shape;261;p30"/>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262" name="Google Shape;262;p30"/>
          <p:cNvSpPr txBox="1"/>
          <p:nvPr/>
        </p:nvSpPr>
        <p:spPr>
          <a:xfrm>
            <a:off x="2802933" y="43147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Output</a:t>
            </a:r>
            <a:endParaRPr sz="1333" b="1"/>
          </a:p>
        </p:txBody>
      </p:sp>
      <p:sp>
        <p:nvSpPr>
          <p:cNvPr id="263" name="Google Shape;263;p30"/>
          <p:cNvSpPr txBox="1"/>
          <p:nvPr/>
        </p:nvSpPr>
        <p:spPr>
          <a:xfrm>
            <a:off x="2802933" y="56063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Input</a:t>
            </a:r>
            <a:endParaRPr sz="1333" b="1"/>
          </a:p>
        </p:txBody>
      </p:sp>
      <p:sp>
        <p:nvSpPr>
          <p:cNvPr id="2" name="Date Placeholder 1">
            <a:extLst>
              <a:ext uri="{FF2B5EF4-FFF2-40B4-BE49-F238E27FC236}">
                <a16:creationId xmlns:a16="http://schemas.microsoft.com/office/drawing/2014/main" id="{0E03C0AD-35CA-45BB-BDF3-C2C96F6BE3B8}"/>
              </a:ext>
            </a:extLst>
          </p:cNvPr>
          <p:cNvSpPr>
            <a:spLocks noGrp="1"/>
          </p:cNvSpPr>
          <p:nvPr>
            <p:ph type="dt" sz="half" idx="6"/>
          </p:nvPr>
        </p:nvSpPr>
        <p:spPr/>
        <p:txBody>
          <a:bodyPr/>
          <a:lstStyle/>
          <a:p>
            <a:fld id="{7DF98BF1-00DC-4C9D-8F74-9ADE004AC5CF}" type="datetime4">
              <a:rPr lang="en-US" smtClean="0"/>
              <a:t>November 10, 2025</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Decoder-Only Transformer Layer</a:t>
            </a:r>
            <a:endParaRPr/>
          </a:p>
          <a:p>
            <a:pPr algn="l" rtl="0"/>
            <a:endParaRPr/>
          </a:p>
        </p:txBody>
      </p:sp>
      <p:sp>
        <p:nvSpPr>
          <p:cNvPr id="269" name="Google Shape;269;p31"/>
          <p:cNvSpPr txBox="1">
            <a:spLocks noGrp="1"/>
          </p:cNvSpPr>
          <p:nvPr>
            <p:ph type="body" idx="1"/>
          </p:nvPr>
        </p:nvSpPr>
        <p:spPr>
          <a:xfrm>
            <a:off x="415600" y="1536633"/>
            <a:ext cx="11360800" cy="2216400"/>
          </a:xfrm>
          <a:prstGeom prst="rect">
            <a:avLst/>
          </a:prstGeom>
        </p:spPr>
        <p:txBody>
          <a:bodyPr spcFirstLastPara="1" wrap="square" lIns="121900" tIns="121900" rIns="121900" bIns="121900" anchor="t" anchorCtr="0">
            <a:normAutofit/>
          </a:bodyPr>
          <a:lstStyle/>
          <a:p>
            <a:pPr algn="l" rtl="0"/>
            <a:r>
              <a:rPr lang="en" sz="2000" b="1" dirty="0"/>
              <a:t>Input:</a:t>
            </a:r>
            <a:r>
              <a:rPr lang="en" sz="2000" dirty="0"/>
              <a:t> list of vectors</a:t>
            </a:r>
            <a:endParaRPr sz="2000" dirty="0"/>
          </a:p>
          <a:p>
            <a:pPr algn="l" rtl="0"/>
            <a:r>
              <a:rPr lang="en" sz="2000" b="1" dirty="0"/>
              <a:t>Output:</a:t>
            </a:r>
            <a:r>
              <a:rPr lang="en" sz="2000" dirty="0"/>
              <a:t> list of vectors</a:t>
            </a:r>
            <a:endParaRPr sz="2000" dirty="0"/>
          </a:p>
          <a:p>
            <a:pPr algn="l" rtl="0"/>
            <a:r>
              <a:rPr lang="en" sz="2000" dirty="0"/>
              <a:t>Each block “transforms” these vectors using:</a:t>
            </a:r>
            <a:endParaRPr sz="2000" dirty="0"/>
          </a:p>
          <a:p>
            <a:pPr lvl="1" algn="l" rtl="0"/>
            <a:r>
              <a:rPr lang="en" sz="2000" dirty="0"/>
              <a:t>Masked Self-attention (consider preceding tokens)</a:t>
            </a:r>
            <a:endParaRPr sz="2000" dirty="0"/>
          </a:p>
        </p:txBody>
      </p:sp>
      <p:grpSp>
        <p:nvGrpSpPr>
          <p:cNvPr id="271" name="Google Shape;271;p31"/>
          <p:cNvGrpSpPr/>
          <p:nvPr/>
        </p:nvGrpSpPr>
        <p:grpSpPr>
          <a:xfrm>
            <a:off x="4253131" y="5921609"/>
            <a:ext cx="1189224" cy="277015"/>
            <a:chOff x="701000" y="4129400"/>
            <a:chExt cx="513600" cy="115925"/>
          </a:xfrm>
        </p:grpSpPr>
        <p:sp>
          <p:nvSpPr>
            <p:cNvPr id="272" name="Google Shape;272;p31"/>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73" name="Google Shape;273;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74" name="Google Shape;274;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275" name="Google Shape;275;p31"/>
          <p:cNvSpPr txBox="1"/>
          <p:nvPr/>
        </p:nvSpPr>
        <p:spPr>
          <a:xfrm>
            <a:off x="3960497"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#s</a:t>
            </a:r>
            <a:endParaRPr sz="1600">
              <a:solidFill>
                <a:srgbClr val="666666"/>
              </a:solidFill>
            </a:endParaRPr>
          </a:p>
        </p:txBody>
      </p:sp>
      <p:grpSp>
        <p:nvGrpSpPr>
          <p:cNvPr id="276" name="Google Shape;276;p31"/>
          <p:cNvGrpSpPr/>
          <p:nvPr/>
        </p:nvGrpSpPr>
        <p:grpSpPr>
          <a:xfrm>
            <a:off x="5541599" y="5921609"/>
            <a:ext cx="1189224" cy="277015"/>
            <a:chOff x="701000" y="4129400"/>
            <a:chExt cx="513600" cy="115925"/>
          </a:xfrm>
        </p:grpSpPr>
        <p:sp>
          <p:nvSpPr>
            <p:cNvPr id="277" name="Google Shape;277;p31"/>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78" name="Google Shape;278;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79" name="Google Shape;279;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280" name="Google Shape;280;p31"/>
          <p:cNvGrpSpPr/>
          <p:nvPr/>
        </p:nvGrpSpPr>
        <p:grpSpPr>
          <a:xfrm>
            <a:off x="6830068" y="5921609"/>
            <a:ext cx="1189224" cy="277015"/>
            <a:chOff x="701000" y="4129400"/>
            <a:chExt cx="513600" cy="115925"/>
          </a:xfrm>
        </p:grpSpPr>
        <p:sp>
          <p:nvSpPr>
            <p:cNvPr id="281" name="Google Shape;281;p31"/>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82" name="Google Shape;282;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83" name="Google Shape;283;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284" name="Google Shape;284;p31"/>
          <p:cNvGrpSpPr/>
          <p:nvPr/>
        </p:nvGrpSpPr>
        <p:grpSpPr>
          <a:xfrm>
            <a:off x="8118536" y="5921609"/>
            <a:ext cx="1189224" cy="277015"/>
            <a:chOff x="701000" y="4129400"/>
            <a:chExt cx="513600" cy="115925"/>
          </a:xfrm>
        </p:grpSpPr>
        <p:sp>
          <p:nvSpPr>
            <p:cNvPr id="285" name="Google Shape;285;p31"/>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86" name="Google Shape;286;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87" name="Google Shape;287;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288" name="Google Shape;288;p31"/>
          <p:cNvSpPr txBox="1"/>
          <p:nvPr/>
        </p:nvSpPr>
        <p:spPr>
          <a:xfrm>
            <a:off x="524896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are</a:t>
            </a:r>
            <a:endParaRPr sz="1600">
              <a:solidFill>
                <a:srgbClr val="666666"/>
              </a:solidFill>
            </a:endParaRPr>
          </a:p>
        </p:txBody>
      </p:sp>
      <p:sp>
        <p:nvSpPr>
          <p:cNvPr id="289" name="Google Shape;289;p31"/>
          <p:cNvSpPr txBox="1"/>
          <p:nvPr/>
        </p:nvSpPr>
        <p:spPr>
          <a:xfrm>
            <a:off x="653743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cool</a:t>
            </a:r>
            <a:endParaRPr sz="1600">
              <a:solidFill>
                <a:srgbClr val="666666"/>
              </a:solidFill>
            </a:endParaRPr>
          </a:p>
        </p:txBody>
      </p:sp>
      <p:sp>
        <p:nvSpPr>
          <p:cNvPr id="290" name="Google Shape;290;p31"/>
          <p:cNvSpPr txBox="1"/>
          <p:nvPr/>
        </p:nvSpPr>
        <p:spPr>
          <a:xfrm>
            <a:off x="7825903"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t>
            </a:r>
            <a:endParaRPr sz="1600">
              <a:solidFill>
                <a:srgbClr val="666666"/>
              </a:solidFill>
            </a:endParaRPr>
          </a:p>
        </p:txBody>
      </p:sp>
      <p:grpSp>
        <p:nvGrpSpPr>
          <p:cNvPr id="291" name="Google Shape;291;p31"/>
          <p:cNvGrpSpPr/>
          <p:nvPr/>
        </p:nvGrpSpPr>
        <p:grpSpPr>
          <a:xfrm>
            <a:off x="2947933" y="5921609"/>
            <a:ext cx="1189224" cy="277015"/>
            <a:chOff x="701000" y="4129400"/>
            <a:chExt cx="513600" cy="115925"/>
          </a:xfrm>
        </p:grpSpPr>
        <p:sp>
          <p:nvSpPr>
            <p:cNvPr id="292" name="Google Shape;292;p31"/>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93" name="Google Shape;293;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94" name="Google Shape;294;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295" name="Google Shape;295;p31"/>
          <p:cNvSpPr txBox="1"/>
          <p:nvPr/>
        </p:nvSpPr>
        <p:spPr>
          <a:xfrm>
            <a:off x="2655300"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LLM</a:t>
            </a:r>
            <a:endParaRPr sz="1600">
              <a:solidFill>
                <a:srgbClr val="666666"/>
              </a:solidFill>
            </a:endParaRPr>
          </a:p>
        </p:txBody>
      </p:sp>
      <p:grpSp>
        <p:nvGrpSpPr>
          <p:cNvPr id="296" name="Google Shape;296;p31"/>
          <p:cNvGrpSpPr/>
          <p:nvPr/>
        </p:nvGrpSpPr>
        <p:grpSpPr>
          <a:xfrm>
            <a:off x="4244780" y="4635750"/>
            <a:ext cx="1189224" cy="277015"/>
            <a:chOff x="701000" y="4129400"/>
            <a:chExt cx="513600" cy="115925"/>
          </a:xfrm>
        </p:grpSpPr>
        <p:sp>
          <p:nvSpPr>
            <p:cNvPr id="297" name="Google Shape;297;p31"/>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298" name="Google Shape;298;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299" name="Google Shape;299;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00" name="Google Shape;300;p31"/>
          <p:cNvGrpSpPr/>
          <p:nvPr/>
        </p:nvGrpSpPr>
        <p:grpSpPr>
          <a:xfrm>
            <a:off x="5533248" y="4635750"/>
            <a:ext cx="1189224" cy="277015"/>
            <a:chOff x="701000" y="4129400"/>
            <a:chExt cx="513600" cy="115925"/>
          </a:xfrm>
        </p:grpSpPr>
        <p:sp>
          <p:nvSpPr>
            <p:cNvPr id="301" name="Google Shape;301;p31"/>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02" name="Google Shape;302;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03" name="Google Shape;303;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04" name="Google Shape;304;p31"/>
          <p:cNvGrpSpPr/>
          <p:nvPr/>
        </p:nvGrpSpPr>
        <p:grpSpPr>
          <a:xfrm>
            <a:off x="6821717" y="4635750"/>
            <a:ext cx="1189224" cy="277015"/>
            <a:chOff x="701000" y="4129400"/>
            <a:chExt cx="513600" cy="115925"/>
          </a:xfrm>
        </p:grpSpPr>
        <p:sp>
          <p:nvSpPr>
            <p:cNvPr id="305" name="Google Shape;305;p31"/>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06" name="Google Shape;306;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07" name="Google Shape;307;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08" name="Google Shape;308;p31"/>
          <p:cNvGrpSpPr/>
          <p:nvPr/>
        </p:nvGrpSpPr>
        <p:grpSpPr>
          <a:xfrm>
            <a:off x="8110185" y="4635750"/>
            <a:ext cx="1189224" cy="277015"/>
            <a:chOff x="701000" y="4129400"/>
            <a:chExt cx="513600" cy="115925"/>
          </a:xfrm>
        </p:grpSpPr>
        <p:sp>
          <p:nvSpPr>
            <p:cNvPr id="309" name="Google Shape;309;p31"/>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10" name="Google Shape;310;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11" name="Google Shape;311;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12" name="Google Shape;312;p31"/>
          <p:cNvGrpSpPr/>
          <p:nvPr/>
        </p:nvGrpSpPr>
        <p:grpSpPr>
          <a:xfrm>
            <a:off x="2939583" y="4635750"/>
            <a:ext cx="1189224" cy="277015"/>
            <a:chOff x="701000" y="4129400"/>
            <a:chExt cx="513600" cy="115925"/>
          </a:xfrm>
        </p:grpSpPr>
        <p:sp>
          <p:nvSpPr>
            <p:cNvPr id="313" name="Google Shape;313;p31"/>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14" name="Google Shape;314;p31"/>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15" name="Google Shape;315;p31"/>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316" name="Google Shape;316;p31"/>
          <p:cNvSpPr txBox="1"/>
          <p:nvPr/>
        </p:nvSpPr>
        <p:spPr>
          <a:xfrm>
            <a:off x="2802933" y="43147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Output</a:t>
            </a:r>
            <a:endParaRPr sz="1333" b="1"/>
          </a:p>
        </p:txBody>
      </p:sp>
      <p:sp>
        <p:nvSpPr>
          <p:cNvPr id="317" name="Google Shape;317;p31"/>
          <p:cNvSpPr txBox="1"/>
          <p:nvPr/>
        </p:nvSpPr>
        <p:spPr>
          <a:xfrm>
            <a:off x="2802933" y="56063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Input</a:t>
            </a:r>
            <a:endParaRPr sz="1333" b="1"/>
          </a:p>
        </p:txBody>
      </p:sp>
      <p:sp>
        <p:nvSpPr>
          <p:cNvPr id="2" name="Date Placeholder 1">
            <a:extLst>
              <a:ext uri="{FF2B5EF4-FFF2-40B4-BE49-F238E27FC236}">
                <a16:creationId xmlns:a16="http://schemas.microsoft.com/office/drawing/2014/main" id="{34288E2F-F712-FDBE-02D7-72691A86F923}"/>
              </a:ext>
            </a:extLst>
          </p:cNvPr>
          <p:cNvSpPr>
            <a:spLocks noGrp="1"/>
          </p:cNvSpPr>
          <p:nvPr>
            <p:ph type="dt" sz="half" idx="6"/>
          </p:nvPr>
        </p:nvSpPr>
        <p:spPr/>
        <p:txBody>
          <a:bodyPr/>
          <a:lstStyle/>
          <a:p>
            <a:fld id="{0173782E-F5EE-40A7-BF0E-ECA893D80081}" type="datetime4">
              <a:rPr lang="en-US" smtClean="0"/>
              <a:t>November 10, 2025</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buClr>
                <a:schemeClr val="dk1"/>
              </a:buClr>
              <a:buSzPct val="39285"/>
            </a:pPr>
            <a:r>
              <a:rPr lang="en"/>
              <a:t>Decoder-Only Transformer Layer</a:t>
            </a:r>
            <a:endParaRPr/>
          </a:p>
          <a:p>
            <a:pPr algn="l" rtl="0"/>
            <a:endParaRPr/>
          </a:p>
        </p:txBody>
      </p:sp>
      <p:sp>
        <p:nvSpPr>
          <p:cNvPr id="323" name="Google Shape;323;p32"/>
          <p:cNvSpPr txBox="1">
            <a:spLocks noGrp="1"/>
          </p:cNvSpPr>
          <p:nvPr>
            <p:ph type="body" idx="1"/>
          </p:nvPr>
        </p:nvSpPr>
        <p:spPr>
          <a:xfrm>
            <a:off x="415600" y="1536633"/>
            <a:ext cx="11360800" cy="2216400"/>
          </a:xfrm>
          <a:prstGeom prst="rect">
            <a:avLst/>
          </a:prstGeom>
        </p:spPr>
        <p:txBody>
          <a:bodyPr spcFirstLastPara="1" wrap="square" lIns="121900" tIns="121900" rIns="121900" bIns="121900" anchor="t" anchorCtr="0">
            <a:normAutofit/>
          </a:bodyPr>
          <a:lstStyle/>
          <a:p>
            <a:pPr algn="l" rtl="0"/>
            <a:r>
              <a:rPr lang="en" sz="2000" b="1" dirty="0"/>
              <a:t>Input:</a:t>
            </a:r>
            <a:r>
              <a:rPr lang="en" sz="2000" dirty="0"/>
              <a:t> list of vectors</a:t>
            </a:r>
            <a:endParaRPr sz="2000" dirty="0"/>
          </a:p>
          <a:p>
            <a:pPr algn="l" rtl="0"/>
            <a:r>
              <a:rPr lang="en" sz="2000" b="1" dirty="0"/>
              <a:t>Output:</a:t>
            </a:r>
            <a:r>
              <a:rPr lang="en" sz="2000" dirty="0"/>
              <a:t> list of vectors</a:t>
            </a:r>
            <a:endParaRPr sz="2000" dirty="0"/>
          </a:p>
          <a:p>
            <a:pPr algn="l" rtl="0"/>
            <a:r>
              <a:rPr lang="en" sz="2000" dirty="0"/>
              <a:t>Each block “transforms” these vectors using:</a:t>
            </a:r>
            <a:endParaRPr sz="2000" dirty="0"/>
          </a:p>
          <a:p>
            <a:pPr lvl="1" algn="l" rtl="0"/>
            <a:r>
              <a:rPr lang="en" sz="2000" dirty="0"/>
              <a:t>Masked Self-attention (consider preceding tokens)</a:t>
            </a:r>
            <a:endParaRPr sz="2000" dirty="0"/>
          </a:p>
        </p:txBody>
      </p:sp>
      <p:grpSp>
        <p:nvGrpSpPr>
          <p:cNvPr id="325" name="Google Shape;325;p32"/>
          <p:cNvGrpSpPr/>
          <p:nvPr/>
        </p:nvGrpSpPr>
        <p:grpSpPr>
          <a:xfrm>
            <a:off x="4253131" y="5921609"/>
            <a:ext cx="1189224" cy="277015"/>
            <a:chOff x="701000" y="4129400"/>
            <a:chExt cx="513600" cy="115925"/>
          </a:xfrm>
        </p:grpSpPr>
        <p:sp>
          <p:nvSpPr>
            <p:cNvPr id="326" name="Google Shape;326;p32"/>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27" name="Google Shape;327;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28" name="Google Shape;328;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329" name="Google Shape;329;p32"/>
          <p:cNvSpPr txBox="1"/>
          <p:nvPr/>
        </p:nvSpPr>
        <p:spPr>
          <a:xfrm>
            <a:off x="3960497"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#s</a:t>
            </a:r>
            <a:endParaRPr sz="1600">
              <a:solidFill>
                <a:srgbClr val="666666"/>
              </a:solidFill>
            </a:endParaRPr>
          </a:p>
        </p:txBody>
      </p:sp>
      <p:grpSp>
        <p:nvGrpSpPr>
          <p:cNvPr id="330" name="Google Shape;330;p32"/>
          <p:cNvGrpSpPr/>
          <p:nvPr/>
        </p:nvGrpSpPr>
        <p:grpSpPr>
          <a:xfrm>
            <a:off x="5541599" y="5921609"/>
            <a:ext cx="1189224" cy="277015"/>
            <a:chOff x="701000" y="4129400"/>
            <a:chExt cx="513600" cy="115925"/>
          </a:xfrm>
        </p:grpSpPr>
        <p:sp>
          <p:nvSpPr>
            <p:cNvPr id="331" name="Google Shape;331;p32"/>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32" name="Google Shape;332;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33" name="Google Shape;333;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34" name="Google Shape;334;p32"/>
          <p:cNvGrpSpPr/>
          <p:nvPr/>
        </p:nvGrpSpPr>
        <p:grpSpPr>
          <a:xfrm>
            <a:off x="6830068" y="5921609"/>
            <a:ext cx="1189224" cy="277015"/>
            <a:chOff x="701000" y="4129400"/>
            <a:chExt cx="513600" cy="115925"/>
          </a:xfrm>
        </p:grpSpPr>
        <p:sp>
          <p:nvSpPr>
            <p:cNvPr id="335" name="Google Shape;335;p32"/>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36" name="Google Shape;336;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37" name="Google Shape;337;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38" name="Google Shape;338;p32"/>
          <p:cNvGrpSpPr/>
          <p:nvPr/>
        </p:nvGrpSpPr>
        <p:grpSpPr>
          <a:xfrm>
            <a:off x="8118536" y="5921609"/>
            <a:ext cx="1189224" cy="277015"/>
            <a:chOff x="701000" y="4129400"/>
            <a:chExt cx="513600" cy="115925"/>
          </a:xfrm>
        </p:grpSpPr>
        <p:sp>
          <p:nvSpPr>
            <p:cNvPr id="339" name="Google Shape;339;p32"/>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40" name="Google Shape;340;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41" name="Google Shape;341;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342" name="Google Shape;342;p32"/>
          <p:cNvSpPr txBox="1"/>
          <p:nvPr/>
        </p:nvSpPr>
        <p:spPr>
          <a:xfrm>
            <a:off x="524896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are</a:t>
            </a:r>
            <a:endParaRPr sz="1600">
              <a:solidFill>
                <a:srgbClr val="666666"/>
              </a:solidFill>
            </a:endParaRPr>
          </a:p>
        </p:txBody>
      </p:sp>
      <p:sp>
        <p:nvSpPr>
          <p:cNvPr id="343" name="Google Shape;343;p32"/>
          <p:cNvSpPr txBox="1"/>
          <p:nvPr/>
        </p:nvSpPr>
        <p:spPr>
          <a:xfrm>
            <a:off x="653743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cool</a:t>
            </a:r>
            <a:endParaRPr sz="1600">
              <a:solidFill>
                <a:srgbClr val="666666"/>
              </a:solidFill>
            </a:endParaRPr>
          </a:p>
        </p:txBody>
      </p:sp>
      <p:sp>
        <p:nvSpPr>
          <p:cNvPr id="344" name="Google Shape;344;p32"/>
          <p:cNvSpPr txBox="1"/>
          <p:nvPr/>
        </p:nvSpPr>
        <p:spPr>
          <a:xfrm>
            <a:off x="7825903"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t>
            </a:r>
            <a:endParaRPr sz="1600">
              <a:solidFill>
                <a:srgbClr val="666666"/>
              </a:solidFill>
            </a:endParaRPr>
          </a:p>
        </p:txBody>
      </p:sp>
      <p:grpSp>
        <p:nvGrpSpPr>
          <p:cNvPr id="345" name="Google Shape;345;p32"/>
          <p:cNvGrpSpPr/>
          <p:nvPr/>
        </p:nvGrpSpPr>
        <p:grpSpPr>
          <a:xfrm>
            <a:off x="2947933" y="5921609"/>
            <a:ext cx="1189224" cy="277015"/>
            <a:chOff x="701000" y="4129400"/>
            <a:chExt cx="513600" cy="115925"/>
          </a:xfrm>
        </p:grpSpPr>
        <p:sp>
          <p:nvSpPr>
            <p:cNvPr id="346" name="Google Shape;346;p32"/>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47" name="Google Shape;347;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48" name="Google Shape;348;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349" name="Google Shape;349;p32"/>
          <p:cNvSpPr txBox="1"/>
          <p:nvPr/>
        </p:nvSpPr>
        <p:spPr>
          <a:xfrm>
            <a:off x="2655300"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LLM</a:t>
            </a:r>
            <a:endParaRPr sz="1600">
              <a:solidFill>
                <a:srgbClr val="666666"/>
              </a:solidFill>
            </a:endParaRPr>
          </a:p>
        </p:txBody>
      </p:sp>
      <p:grpSp>
        <p:nvGrpSpPr>
          <p:cNvPr id="350" name="Google Shape;350;p32"/>
          <p:cNvGrpSpPr/>
          <p:nvPr/>
        </p:nvGrpSpPr>
        <p:grpSpPr>
          <a:xfrm>
            <a:off x="4244780" y="4635750"/>
            <a:ext cx="1189224" cy="277015"/>
            <a:chOff x="701000" y="4129400"/>
            <a:chExt cx="513600" cy="115925"/>
          </a:xfrm>
        </p:grpSpPr>
        <p:sp>
          <p:nvSpPr>
            <p:cNvPr id="351" name="Google Shape;351;p32"/>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52" name="Google Shape;352;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53" name="Google Shape;353;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54" name="Google Shape;354;p32"/>
          <p:cNvGrpSpPr/>
          <p:nvPr/>
        </p:nvGrpSpPr>
        <p:grpSpPr>
          <a:xfrm>
            <a:off x="5533248" y="4635750"/>
            <a:ext cx="1189224" cy="277015"/>
            <a:chOff x="701000" y="4129400"/>
            <a:chExt cx="513600" cy="115925"/>
          </a:xfrm>
        </p:grpSpPr>
        <p:sp>
          <p:nvSpPr>
            <p:cNvPr id="355" name="Google Shape;355;p32"/>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56" name="Google Shape;356;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57" name="Google Shape;357;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58" name="Google Shape;358;p32"/>
          <p:cNvGrpSpPr/>
          <p:nvPr/>
        </p:nvGrpSpPr>
        <p:grpSpPr>
          <a:xfrm>
            <a:off x="6821717" y="4635750"/>
            <a:ext cx="1189224" cy="277015"/>
            <a:chOff x="701000" y="4129400"/>
            <a:chExt cx="513600" cy="115925"/>
          </a:xfrm>
        </p:grpSpPr>
        <p:sp>
          <p:nvSpPr>
            <p:cNvPr id="359" name="Google Shape;359;p32"/>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60" name="Google Shape;360;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61" name="Google Shape;361;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62" name="Google Shape;362;p32"/>
          <p:cNvGrpSpPr/>
          <p:nvPr/>
        </p:nvGrpSpPr>
        <p:grpSpPr>
          <a:xfrm>
            <a:off x="8110185" y="4635750"/>
            <a:ext cx="1189224" cy="277015"/>
            <a:chOff x="701000" y="4129400"/>
            <a:chExt cx="513600" cy="115925"/>
          </a:xfrm>
        </p:grpSpPr>
        <p:sp>
          <p:nvSpPr>
            <p:cNvPr id="363" name="Google Shape;363;p32"/>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64" name="Google Shape;364;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65" name="Google Shape;365;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66" name="Google Shape;366;p32"/>
          <p:cNvGrpSpPr/>
          <p:nvPr/>
        </p:nvGrpSpPr>
        <p:grpSpPr>
          <a:xfrm>
            <a:off x="2939583" y="4635750"/>
            <a:ext cx="1189224" cy="277015"/>
            <a:chOff x="701000" y="4129400"/>
            <a:chExt cx="513600" cy="115925"/>
          </a:xfrm>
        </p:grpSpPr>
        <p:sp>
          <p:nvSpPr>
            <p:cNvPr id="367" name="Google Shape;367;p32"/>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68" name="Google Shape;368;p32"/>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69" name="Google Shape;369;p32"/>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370" name="Google Shape;370;p32"/>
          <p:cNvSpPr txBox="1"/>
          <p:nvPr/>
        </p:nvSpPr>
        <p:spPr>
          <a:xfrm>
            <a:off x="2802933" y="43147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Output</a:t>
            </a:r>
            <a:endParaRPr sz="1333" b="1"/>
          </a:p>
        </p:txBody>
      </p:sp>
      <p:sp>
        <p:nvSpPr>
          <p:cNvPr id="371" name="Google Shape;371;p32"/>
          <p:cNvSpPr txBox="1"/>
          <p:nvPr/>
        </p:nvSpPr>
        <p:spPr>
          <a:xfrm>
            <a:off x="2802933" y="56063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Input</a:t>
            </a:r>
            <a:endParaRPr sz="1333" b="1"/>
          </a:p>
        </p:txBody>
      </p:sp>
      <p:cxnSp>
        <p:nvCxnSpPr>
          <p:cNvPr id="372" name="Google Shape;372;p32"/>
          <p:cNvCxnSpPr>
            <a:stCxn id="367" idx="2"/>
          </p:cNvCxnSpPr>
          <p:nvPr/>
        </p:nvCxnSpPr>
        <p:spPr>
          <a:xfrm>
            <a:off x="3534195" y="4912464"/>
            <a:ext cx="6800" cy="1026800"/>
          </a:xfrm>
          <a:prstGeom prst="straightConnector1">
            <a:avLst/>
          </a:prstGeom>
          <a:noFill/>
          <a:ln w="19050" cap="flat" cmpd="sng">
            <a:solidFill>
              <a:srgbClr val="FF0000"/>
            </a:solidFill>
            <a:prstDash val="solid"/>
            <a:round/>
            <a:headEnd type="none" w="med" len="med"/>
            <a:tailEnd type="none" w="med" len="med"/>
          </a:ln>
        </p:spPr>
      </p:cxnSp>
      <p:sp>
        <p:nvSpPr>
          <p:cNvPr id="2" name="Date Placeholder 1">
            <a:extLst>
              <a:ext uri="{FF2B5EF4-FFF2-40B4-BE49-F238E27FC236}">
                <a16:creationId xmlns:a16="http://schemas.microsoft.com/office/drawing/2014/main" id="{642DE8FE-D482-9C94-A6EC-E3DA36D27CD3}"/>
              </a:ext>
            </a:extLst>
          </p:cNvPr>
          <p:cNvSpPr>
            <a:spLocks noGrp="1"/>
          </p:cNvSpPr>
          <p:nvPr>
            <p:ph type="dt" sz="half" idx="6"/>
          </p:nvPr>
        </p:nvSpPr>
        <p:spPr/>
        <p:txBody>
          <a:bodyPr/>
          <a:lstStyle/>
          <a:p>
            <a:fld id="{79128A32-C633-46A5-A60C-1A90B3CF8E0A}" type="datetime4">
              <a:rPr lang="en-US" smtClean="0"/>
              <a:t>November 10, 2025</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Decoder-Only Transformer Layer</a:t>
            </a:r>
            <a:endParaRPr/>
          </a:p>
          <a:p>
            <a:pPr algn="l" rtl="0"/>
            <a:endParaRPr/>
          </a:p>
        </p:txBody>
      </p:sp>
      <p:sp>
        <p:nvSpPr>
          <p:cNvPr id="378" name="Google Shape;378;p33"/>
          <p:cNvSpPr txBox="1">
            <a:spLocks noGrp="1"/>
          </p:cNvSpPr>
          <p:nvPr>
            <p:ph type="body" idx="1"/>
          </p:nvPr>
        </p:nvSpPr>
        <p:spPr>
          <a:xfrm>
            <a:off x="415600" y="1536633"/>
            <a:ext cx="11360800" cy="2216400"/>
          </a:xfrm>
          <a:prstGeom prst="rect">
            <a:avLst/>
          </a:prstGeom>
        </p:spPr>
        <p:txBody>
          <a:bodyPr spcFirstLastPara="1" wrap="square" lIns="121900" tIns="121900" rIns="121900" bIns="121900" anchor="t" anchorCtr="0">
            <a:normAutofit/>
          </a:bodyPr>
          <a:lstStyle/>
          <a:p>
            <a:pPr algn="l" rtl="0"/>
            <a:r>
              <a:rPr lang="en" sz="2000" b="1" dirty="0"/>
              <a:t>Input:</a:t>
            </a:r>
            <a:r>
              <a:rPr lang="en" sz="2000" dirty="0"/>
              <a:t> list of vectors</a:t>
            </a:r>
            <a:endParaRPr sz="2000" dirty="0"/>
          </a:p>
          <a:p>
            <a:pPr algn="l" rtl="0"/>
            <a:r>
              <a:rPr lang="en" sz="2000" b="1" dirty="0"/>
              <a:t>Output:</a:t>
            </a:r>
            <a:r>
              <a:rPr lang="en" sz="2000" dirty="0"/>
              <a:t> list of vectors</a:t>
            </a:r>
            <a:endParaRPr sz="2000" dirty="0"/>
          </a:p>
          <a:p>
            <a:pPr algn="l" rtl="0"/>
            <a:r>
              <a:rPr lang="en" sz="2000" dirty="0"/>
              <a:t>Each block “transforms” these vectors using:</a:t>
            </a:r>
            <a:endParaRPr sz="2000" dirty="0"/>
          </a:p>
          <a:p>
            <a:pPr lvl="1" algn="l" rtl="0"/>
            <a:r>
              <a:rPr lang="en" sz="2000" dirty="0"/>
              <a:t>Masked Self-attention (consider preceding tokens)</a:t>
            </a:r>
            <a:endParaRPr sz="2000" dirty="0"/>
          </a:p>
        </p:txBody>
      </p:sp>
      <p:grpSp>
        <p:nvGrpSpPr>
          <p:cNvPr id="380" name="Google Shape;380;p33"/>
          <p:cNvGrpSpPr/>
          <p:nvPr/>
        </p:nvGrpSpPr>
        <p:grpSpPr>
          <a:xfrm>
            <a:off x="4253131" y="5921609"/>
            <a:ext cx="1189224" cy="277015"/>
            <a:chOff x="701000" y="4129400"/>
            <a:chExt cx="513600" cy="115925"/>
          </a:xfrm>
        </p:grpSpPr>
        <p:sp>
          <p:nvSpPr>
            <p:cNvPr id="381" name="Google Shape;381;p33"/>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82" name="Google Shape;382;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83" name="Google Shape;383;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384" name="Google Shape;384;p33"/>
          <p:cNvSpPr txBox="1"/>
          <p:nvPr/>
        </p:nvSpPr>
        <p:spPr>
          <a:xfrm>
            <a:off x="3960497"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#s</a:t>
            </a:r>
            <a:endParaRPr sz="1600">
              <a:solidFill>
                <a:srgbClr val="666666"/>
              </a:solidFill>
            </a:endParaRPr>
          </a:p>
        </p:txBody>
      </p:sp>
      <p:grpSp>
        <p:nvGrpSpPr>
          <p:cNvPr id="385" name="Google Shape;385;p33"/>
          <p:cNvGrpSpPr/>
          <p:nvPr/>
        </p:nvGrpSpPr>
        <p:grpSpPr>
          <a:xfrm>
            <a:off x="5541599" y="5921609"/>
            <a:ext cx="1189224" cy="277015"/>
            <a:chOff x="701000" y="4129400"/>
            <a:chExt cx="513600" cy="115925"/>
          </a:xfrm>
        </p:grpSpPr>
        <p:sp>
          <p:nvSpPr>
            <p:cNvPr id="386" name="Google Shape;386;p33"/>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87" name="Google Shape;387;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88" name="Google Shape;388;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89" name="Google Shape;389;p33"/>
          <p:cNvGrpSpPr/>
          <p:nvPr/>
        </p:nvGrpSpPr>
        <p:grpSpPr>
          <a:xfrm>
            <a:off x="6830068" y="5921609"/>
            <a:ext cx="1189224" cy="277015"/>
            <a:chOff x="701000" y="4129400"/>
            <a:chExt cx="513600" cy="115925"/>
          </a:xfrm>
        </p:grpSpPr>
        <p:sp>
          <p:nvSpPr>
            <p:cNvPr id="390" name="Google Shape;390;p33"/>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91" name="Google Shape;391;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92" name="Google Shape;392;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393" name="Google Shape;393;p33"/>
          <p:cNvGrpSpPr/>
          <p:nvPr/>
        </p:nvGrpSpPr>
        <p:grpSpPr>
          <a:xfrm>
            <a:off x="8118536" y="5921609"/>
            <a:ext cx="1189224" cy="277015"/>
            <a:chOff x="701000" y="4129400"/>
            <a:chExt cx="513600" cy="115925"/>
          </a:xfrm>
        </p:grpSpPr>
        <p:sp>
          <p:nvSpPr>
            <p:cNvPr id="394" name="Google Shape;394;p33"/>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395" name="Google Shape;395;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396" name="Google Shape;396;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397" name="Google Shape;397;p33"/>
          <p:cNvSpPr txBox="1"/>
          <p:nvPr/>
        </p:nvSpPr>
        <p:spPr>
          <a:xfrm>
            <a:off x="524896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are</a:t>
            </a:r>
            <a:endParaRPr sz="1600">
              <a:solidFill>
                <a:srgbClr val="666666"/>
              </a:solidFill>
            </a:endParaRPr>
          </a:p>
        </p:txBody>
      </p:sp>
      <p:sp>
        <p:nvSpPr>
          <p:cNvPr id="398" name="Google Shape;398;p33"/>
          <p:cNvSpPr txBox="1"/>
          <p:nvPr/>
        </p:nvSpPr>
        <p:spPr>
          <a:xfrm>
            <a:off x="653743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cool</a:t>
            </a:r>
            <a:endParaRPr sz="1600">
              <a:solidFill>
                <a:srgbClr val="666666"/>
              </a:solidFill>
            </a:endParaRPr>
          </a:p>
        </p:txBody>
      </p:sp>
      <p:sp>
        <p:nvSpPr>
          <p:cNvPr id="399" name="Google Shape;399;p33"/>
          <p:cNvSpPr txBox="1"/>
          <p:nvPr/>
        </p:nvSpPr>
        <p:spPr>
          <a:xfrm>
            <a:off x="7825903"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t>
            </a:r>
            <a:endParaRPr sz="1600">
              <a:solidFill>
                <a:srgbClr val="666666"/>
              </a:solidFill>
            </a:endParaRPr>
          </a:p>
        </p:txBody>
      </p:sp>
      <p:grpSp>
        <p:nvGrpSpPr>
          <p:cNvPr id="400" name="Google Shape;400;p33"/>
          <p:cNvGrpSpPr/>
          <p:nvPr/>
        </p:nvGrpSpPr>
        <p:grpSpPr>
          <a:xfrm>
            <a:off x="2947933" y="5921609"/>
            <a:ext cx="1189224" cy="277015"/>
            <a:chOff x="701000" y="4129400"/>
            <a:chExt cx="513600" cy="115925"/>
          </a:xfrm>
        </p:grpSpPr>
        <p:sp>
          <p:nvSpPr>
            <p:cNvPr id="401" name="Google Shape;401;p33"/>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02" name="Google Shape;402;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03" name="Google Shape;403;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404" name="Google Shape;404;p33"/>
          <p:cNvSpPr txBox="1"/>
          <p:nvPr/>
        </p:nvSpPr>
        <p:spPr>
          <a:xfrm>
            <a:off x="2655300"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LLM</a:t>
            </a:r>
            <a:endParaRPr sz="1600">
              <a:solidFill>
                <a:srgbClr val="666666"/>
              </a:solidFill>
            </a:endParaRPr>
          </a:p>
        </p:txBody>
      </p:sp>
      <p:grpSp>
        <p:nvGrpSpPr>
          <p:cNvPr id="405" name="Google Shape;405;p33"/>
          <p:cNvGrpSpPr/>
          <p:nvPr/>
        </p:nvGrpSpPr>
        <p:grpSpPr>
          <a:xfrm>
            <a:off x="4244780" y="4635750"/>
            <a:ext cx="1189224" cy="277015"/>
            <a:chOff x="701000" y="4129400"/>
            <a:chExt cx="513600" cy="115925"/>
          </a:xfrm>
        </p:grpSpPr>
        <p:sp>
          <p:nvSpPr>
            <p:cNvPr id="406" name="Google Shape;406;p33"/>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07" name="Google Shape;407;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08" name="Google Shape;408;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09" name="Google Shape;409;p33"/>
          <p:cNvGrpSpPr/>
          <p:nvPr/>
        </p:nvGrpSpPr>
        <p:grpSpPr>
          <a:xfrm>
            <a:off x="5533248" y="4635750"/>
            <a:ext cx="1189224" cy="277015"/>
            <a:chOff x="701000" y="4129400"/>
            <a:chExt cx="513600" cy="115925"/>
          </a:xfrm>
        </p:grpSpPr>
        <p:sp>
          <p:nvSpPr>
            <p:cNvPr id="410" name="Google Shape;410;p33"/>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11" name="Google Shape;411;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12" name="Google Shape;412;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13" name="Google Shape;413;p33"/>
          <p:cNvGrpSpPr/>
          <p:nvPr/>
        </p:nvGrpSpPr>
        <p:grpSpPr>
          <a:xfrm>
            <a:off x="6821717" y="4635750"/>
            <a:ext cx="1189224" cy="277015"/>
            <a:chOff x="701000" y="4129400"/>
            <a:chExt cx="513600" cy="115925"/>
          </a:xfrm>
        </p:grpSpPr>
        <p:sp>
          <p:nvSpPr>
            <p:cNvPr id="414" name="Google Shape;414;p33"/>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15" name="Google Shape;415;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16" name="Google Shape;416;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17" name="Google Shape;417;p33"/>
          <p:cNvGrpSpPr/>
          <p:nvPr/>
        </p:nvGrpSpPr>
        <p:grpSpPr>
          <a:xfrm>
            <a:off x="8110185" y="4635750"/>
            <a:ext cx="1189224" cy="277015"/>
            <a:chOff x="701000" y="4129400"/>
            <a:chExt cx="513600" cy="115925"/>
          </a:xfrm>
        </p:grpSpPr>
        <p:sp>
          <p:nvSpPr>
            <p:cNvPr id="418" name="Google Shape;418;p33"/>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19" name="Google Shape;419;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20" name="Google Shape;420;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21" name="Google Shape;421;p33"/>
          <p:cNvGrpSpPr/>
          <p:nvPr/>
        </p:nvGrpSpPr>
        <p:grpSpPr>
          <a:xfrm>
            <a:off x="2939583" y="4635750"/>
            <a:ext cx="1189224" cy="277015"/>
            <a:chOff x="701000" y="4129400"/>
            <a:chExt cx="513600" cy="115925"/>
          </a:xfrm>
        </p:grpSpPr>
        <p:sp>
          <p:nvSpPr>
            <p:cNvPr id="422" name="Google Shape;422;p33"/>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23" name="Google Shape;423;p33"/>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24" name="Google Shape;424;p33"/>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425" name="Google Shape;425;p33"/>
          <p:cNvSpPr txBox="1"/>
          <p:nvPr/>
        </p:nvSpPr>
        <p:spPr>
          <a:xfrm>
            <a:off x="2802933" y="43147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Output</a:t>
            </a:r>
            <a:endParaRPr sz="1333" b="1"/>
          </a:p>
        </p:txBody>
      </p:sp>
      <p:sp>
        <p:nvSpPr>
          <p:cNvPr id="426" name="Google Shape;426;p33"/>
          <p:cNvSpPr txBox="1"/>
          <p:nvPr/>
        </p:nvSpPr>
        <p:spPr>
          <a:xfrm>
            <a:off x="2802933" y="56063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Input</a:t>
            </a:r>
            <a:endParaRPr sz="1333" b="1"/>
          </a:p>
        </p:txBody>
      </p:sp>
      <p:cxnSp>
        <p:nvCxnSpPr>
          <p:cNvPr id="427" name="Google Shape;427;p33"/>
          <p:cNvCxnSpPr>
            <a:stCxn id="406" idx="2"/>
          </p:cNvCxnSpPr>
          <p:nvPr/>
        </p:nvCxnSpPr>
        <p:spPr>
          <a:xfrm flipH="1">
            <a:off x="3540992" y="4912464"/>
            <a:ext cx="1298400" cy="1026800"/>
          </a:xfrm>
          <a:prstGeom prst="straightConnector1">
            <a:avLst/>
          </a:prstGeom>
          <a:noFill/>
          <a:ln w="19050" cap="flat" cmpd="sng">
            <a:solidFill>
              <a:srgbClr val="FF0000"/>
            </a:solidFill>
            <a:prstDash val="solid"/>
            <a:round/>
            <a:headEnd type="none" w="med" len="med"/>
            <a:tailEnd type="none" w="med" len="med"/>
          </a:ln>
        </p:spPr>
      </p:cxnSp>
      <p:cxnSp>
        <p:nvCxnSpPr>
          <p:cNvPr id="428" name="Google Shape;428;p33"/>
          <p:cNvCxnSpPr>
            <a:stCxn id="406" idx="2"/>
          </p:cNvCxnSpPr>
          <p:nvPr/>
        </p:nvCxnSpPr>
        <p:spPr>
          <a:xfrm>
            <a:off x="4839392" y="4912464"/>
            <a:ext cx="0" cy="1026800"/>
          </a:xfrm>
          <a:prstGeom prst="straightConnector1">
            <a:avLst/>
          </a:prstGeom>
          <a:noFill/>
          <a:ln w="19050" cap="flat" cmpd="sng">
            <a:solidFill>
              <a:srgbClr val="FF0000"/>
            </a:solidFill>
            <a:prstDash val="solid"/>
            <a:round/>
            <a:headEnd type="none" w="med" len="med"/>
            <a:tailEnd type="none" w="med" len="med"/>
          </a:ln>
        </p:spPr>
      </p:cxnSp>
      <p:sp>
        <p:nvSpPr>
          <p:cNvPr id="2" name="Date Placeholder 1">
            <a:extLst>
              <a:ext uri="{FF2B5EF4-FFF2-40B4-BE49-F238E27FC236}">
                <a16:creationId xmlns:a16="http://schemas.microsoft.com/office/drawing/2014/main" id="{6966B9EC-157C-56E2-0246-239326B010C3}"/>
              </a:ext>
            </a:extLst>
          </p:cNvPr>
          <p:cNvSpPr>
            <a:spLocks noGrp="1"/>
          </p:cNvSpPr>
          <p:nvPr>
            <p:ph type="dt" sz="half" idx="6"/>
          </p:nvPr>
        </p:nvSpPr>
        <p:spPr/>
        <p:txBody>
          <a:bodyPr/>
          <a:lstStyle/>
          <a:p>
            <a:fld id="{AA2ACBEF-414C-48FE-9471-46C721C64EDA}" type="datetime4">
              <a:rPr lang="en-US" smtClean="0"/>
              <a:t>November 10, 2025</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Decoder-Only Transformer Layer</a:t>
            </a:r>
            <a:endParaRPr/>
          </a:p>
          <a:p>
            <a:pPr algn="l" rtl="0"/>
            <a:endParaRPr/>
          </a:p>
        </p:txBody>
      </p:sp>
      <p:sp>
        <p:nvSpPr>
          <p:cNvPr id="434" name="Google Shape;434;p34"/>
          <p:cNvSpPr txBox="1">
            <a:spLocks noGrp="1"/>
          </p:cNvSpPr>
          <p:nvPr>
            <p:ph type="body" idx="1"/>
          </p:nvPr>
        </p:nvSpPr>
        <p:spPr>
          <a:xfrm>
            <a:off x="415600" y="1536633"/>
            <a:ext cx="11360800" cy="2216400"/>
          </a:xfrm>
          <a:prstGeom prst="rect">
            <a:avLst/>
          </a:prstGeom>
        </p:spPr>
        <p:txBody>
          <a:bodyPr spcFirstLastPara="1" wrap="square" lIns="121900" tIns="121900" rIns="121900" bIns="121900" anchor="t" anchorCtr="0">
            <a:normAutofit/>
          </a:bodyPr>
          <a:lstStyle/>
          <a:p>
            <a:pPr algn="l" rtl="0"/>
            <a:r>
              <a:rPr lang="en" sz="2000" b="1" dirty="0"/>
              <a:t>Input:</a:t>
            </a:r>
            <a:r>
              <a:rPr lang="en" sz="2000" dirty="0"/>
              <a:t> list of vectors</a:t>
            </a:r>
            <a:endParaRPr sz="2000" dirty="0"/>
          </a:p>
          <a:p>
            <a:pPr algn="l" rtl="0"/>
            <a:r>
              <a:rPr lang="en" sz="2000" b="1" dirty="0"/>
              <a:t>Output:</a:t>
            </a:r>
            <a:r>
              <a:rPr lang="en" sz="2000" dirty="0"/>
              <a:t> list of vectors</a:t>
            </a:r>
            <a:endParaRPr sz="2000" dirty="0"/>
          </a:p>
          <a:p>
            <a:pPr algn="l" rtl="0"/>
            <a:r>
              <a:rPr lang="en" sz="2000" dirty="0"/>
              <a:t>Each block “transforms” these vectors using:</a:t>
            </a:r>
            <a:endParaRPr sz="2000" dirty="0"/>
          </a:p>
          <a:p>
            <a:pPr lvl="1" algn="l" rtl="0"/>
            <a:r>
              <a:rPr lang="en" sz="2000" dirty="0"/>
              <a:t>Masked Self-attention (consider preceding tokens)</a:t>
            </a:r>
            <a:endParaRPr sz="2000" dirty="0"/>
          </a:p>
        </p:txBody>
      </p:sp>
      <p:grpSp>
        <p:nvGrpSpPr>
          <p:cNvPr id="436" name="Google Shape;436;p34"/>
          <p:cNvGrpSpPr/>
          <p:nvPr/>
        </p:nvGrpSpPr>
        <p:grpSpPr>
          <a:xfrm>
            <a:off x="4253131" y="5921609"/>
            <a:ext cx="1189224" cy="277015"/>
            <a:chOff x="701000" y="4129400"/>
            <a:chExt cx="513600" cy="115925"/>
          </a:xfrm>
        </p:grpSpPr>
        <p:sp>
          <p:nvSpPr>
            <p:cNvPr id="437" name="Google Shape;437;p34"/>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38" name="Google Shape;438;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39" name="Google Shape;439;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440" name="Google Shape;440;p34"/>
          <p:cNvSpPr txBox="1"/>
          <p:nvPr/>
        </p:nvSpPr>
        <p:spPr>
          <a:xfrm>
            <a:off x="3960497"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#s</a:t>
            </a:r>
            <a:endParaRPr sz="1600">
              <a:solidFill>
                <a:srgbClr val="666666"/>
              </a:solidFill>
            </a:endParaRPr>
          </a:p>
        </p:txBody>
      </p:sp>
      <p:grpSp>
        <p:nvGrpSpPr>
          <p:cNvPr id="441" name="Google Shape;441;p34"/>
          <p:cNvGrpSpPr/>
          <p:nvPr/>
        </p:nvGrpSpPr>
        <p:grpSpPr>
          <a:xfrm>
            <a:off x="5541599" y="5921609"/>
            <a:ext cx="1189224" cy="277015"/>
            <a:chOff x="701000" y="4129400"/>
            <a:chExt cx="513600" cy="115925"/>
          </a:xfrm>
        </p:grpSpPr>
        <p:sp>
          <p:nvSpPr>
            <p:cNvPr id="442" name="Google Shape;442;p34"/>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43" name="Google Shape;443;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44" name="Google Shape;444;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45" name="Google Shape;445;p34"/>
          <p:cNvGrpSpPr/>
          <p:nvPr/>
        </p:nvGrpSpPr>
        <p:grpSpPr>
          <a:xfrm>
            <a:off x="6830068" y="5921609"/>
            <a:ext cx="1189224" cy="277015"/>
            <a:chOff x="701000" y="4129400"/>
            <a:chExt cx="513600" cy="115925"/>
          </a:xfrm>
        </p:grpSpPr>
        <p:sp>
          <p:nvSpPr>
            <p:cNvPr id="446" name="Google Shape;446;p34"/>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47" name="Google Shape;447;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48" name="Google Shape;448;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49" name="Google Shape;449;p34"/>
          <p:cNvGrpSpPr/>
          <p:nvPr/>
        </p:nvGrpSpPr>
        <p:grpSpPr>
          <a:xfrm>
            <a:off x="8118536" y="5921609"/>
            <a:ext cx="1189224" cy="277015"/>
            <a:chOff x="701000" y="4129400"/>
            <a:chExt cx="513600" cy="115925"/>
          </a:xfrm>
        </p:grpSpPr>
        <p:sp>
          <p:nvSpPr>
            <p:cNvPr id="450" name="Google Shape;450;p34"/>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51" name="Google Shape;451;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52" name="Google Shape;452;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453" name="Google Shape;453;p34"/>
          <p:cNvSpPr txBox="1"/>
          <p:nvPr/>
        </p:nvSpPr>
        <p:spPr>
          <a:xfrm>
            <a:off x="524896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are</a:t>
            </a:r>
            <a:endParaRPr sz="1600">
              <a:solidFill>
                <a:srgbClr val="666666"/>
              </a:solidFill>
            </a:endParaRPr>
          </a:p>
        </p:txBody>
      </p:sp>
      <p:sp>
        <p:nvSpPr>
          <p:cNvPr id="454" name="Google Shape;454;p34"/>
          <p:cNvSpPr txBox="1"/>
          <p:nvPr/>
        </p:nvSpPr>
        <p:spPr>
          <a:xfrm>
            <a:off x="653743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cool</a:t>
            </a:r>
            <a:endParaRPr sz="1600">
              <a:solidFill>
                <a:srgbClr val="666666"/>
              </a:solidFill>
            </a:endParaRPr>
          </a:p>
        </p:txBody>
      </p:sp>
      <p:sp>
        <p:nvSpPr>
          <p:cNvPr id="455" name="Google Shape;455;p34"/>
          <p:cNvSpPr txBox="1"/>
          <p:nvPr/>
        </p:nvSpPr>
        <p:spPr>
          <a:xfrm>
            <a:off x="7825903"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t>
            </a:r>
            <a:endParaRPr sz="1600">
              <a:solidFill>
                <a:srgbClr val="666666"/>
              </a:solidFill>
            </a:endParaRPr>
          </a:p>
        </p:txBody>
      </p:sp>
      <p:grpSp>
        <p:nvGrpSpPr>
          <p:cNvPr id="456" name="Google Shape;456;p34"/>
          <p:cNvGrpSpPr/>
          <p:nvPr/>
        </p:nvGrpSpPr>
        <p:grpSpPr>
          <a:xfrm>
            <a:off x="2947933" y="5921609"/>
            <a:ext cx="1189224" cy="277015"/>
            <a:chOff x="701000" y="4129400"/>
            <a:chExt cx="513600" cy="115925"/>
          </a:xfrm>
        </p:grpSpPr>
        <p:sp>
          <p:nvSpPr>
            <p:cNvPr id="457" name="Google Shape;457;p34"/>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58" name="Google Shape;458;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59" name="Google Shape;459;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460" name="Google Shape;460;p34"/>
          <p:cNvSpPr txBox="1"/>
          <p:nvPr/>
        </p:nvSpPr>
        <p:spPr>
          <a:xfrm>
            <a:off x="2655300"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LLM</a:t>
            </a:r>
            <a:endParaRPr sz="1600">
              <a:solidFill>
                <a:srgbClr val="666666"/>
              </a:solidFill>
            </a:endParaRPr>
          </a:p>
        </p:txBody>
      </p:sp>
      <p:grpSp>
        <p:nvGrpSpPr>
          <p:cNvPr id="461" name="Google Shape;461;p34"/>
          <p:cNvGrpSpPr/>
          <p:nvPr/>
        </p:nvGrpSpPr>
        <p:grpSpPr>
          <a:xfrm>
            <a:off x="4244780" y="4635750"/>
            <a:ext cx="1189224" cy="277015"/>
            <a:chOff x="701000" y="4129400"/>
            <a:chExt cx="513600" cy="115925"/>
          </a:xfrm>
        </p:grpSpPr>
        <p:sp>
          <p:nvSpPr>
            <p:cNvPr id="462" name="Google Shape;462;p34"/>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63" name="Google Shape;463;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64" name="Google Shape;464;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65" name="Google Shape;465;p34"/>
          <p:cNvGrpSpPr/>
          <p:nvPr/>
        </p:nvGrpSpPr>
        <p:grpSpPr>
          <a:xfrm>
            <a:off x="5533248" y="4635750"/>
            <a:ext cx="1189224" cy="277015"/>
            <a:chOff x="701000" y="4129400"/>
            <a:chExt cx="513600" cy="115925"/>
          </a:xfrm>
        </p:grpSpPr>
        <p:sp>
          <p:nvSpPr>
            <p:cNvPr id="466" name="Google Shape;466;p34"/>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67" name="Google Shape;467;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68" name="Google Shape;468;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69" name="Google Shape;469;p34"/>
          <p:cNvGrpSpPr/>
          <p:nvPr/>
        </p:nvGrpSpPr>
        <p:grpSpPr>
          <a:xfrm>
            <a:off x="6821717" y="4635750"/>
            <a:ext cx="1189224" cy="277015"/>
            <a:chOff x="701000" y="4129400"/>
            <a:chExt cx="513600" cy="115925"/>
          </a:xfrm>
        </p:grpSpPr>
        <p:sp>
          <p:nvSpPr>
            <p:cNvPr id="470" name="Google Shape;470;p34"/>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71" name="Google Shape;471;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72" name="Google Shape;472;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73" name="Google Shape;473;p34"/>
          <p:cNvGrpSpPr/>
          <p:nvPr/>
        </p:nvGrpSpPr>
        <p:grpSpPr>
          <a:xfrm>
            <a:off x="8110185" y="4635750"/>
            <a:ext cx="1189224" cy="277015"/>
            <a:chOff x="701000" y="4129400"/>
            <a:chExt cx="513600" cy="115925"/>
          </a:xfrm>
        </p:grpSpPr>
        <p:sp>
          <p:nvSpPr>
            <p:cNvPr id="474" name="Google Shape;474;p34"/>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75" name="Google Shape;475;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76" name="Google Shape;476;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477" name="Google Shape;477;p34"/>
          <p:cNvGrpSpPr/>
          <p:nvPr/>
        </p:nvGrpSpPr>
        <p:grpSpPr>
          <a:xfrm>
            <a:off x="2939583" y="4635750"/>
            <a:ext cx="1189224" cy="277015"/>
            <a:chOff x="701000" y="4129400"/>
            <a:chExt cx="513600" cy="115925"/>
          </a:xfrm>
        </p:grpSpPr>
        <p:sp>
          <p:nvSpPr>
            <p:cNvPr id="478" name="Google Shape;478;p34"/>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79" name="Google Shape;479;p34"/>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80" name="Google Shape;480;p34"/>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481" name="Google Shape;481;p34"/>
          <p:cNvSpPr txBox="1"/>
          <p:nvPr/>
        </p:nvSpPr>
        <p:spPr>
          <a:xfrm>
            <a:off x="2802933" y="43147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Output</a:t>
            </a:r>
            <a:endParaRPr sz="1333" b="1"/>
          </a:p>
        </p:txBody>
      </p:sp>
      <p:sp>
        <p:nvSpPr>
          <p:cNvPr id="482" name="Google Shape;482;p34"/>
          <p:cNvSpPr txBox="1"/>
          <p:nvPr/>
        </p:nvSpPr>
        <p:spPr>
          <a:xfrm>
            <a:off x="2802933" y="56063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Input</a:t>
            </a:r>
            <a:endParaRPr sz="1333" b="1"/>
          </a:p>
        </p:txBody>
      </p:sp>
      <p:cxnSp>
        <p:nvCxnSpPr>
          <p:cNvPr id="483" name="Google Shape;483;p34"/>
          <p:cNvCxnSpPr/>
          <p:nvPr/>
        </p:nvCxnSpPr>
        <p:spPr>
          <a:xfrm flipH="1">
            <a:off x="3540633" y="4907033"/>
            <a:ext cx="2586000" cy="1032000"/>
          </a:xfrm>
          <a:prstGeom prst="straightConnector1">
            <a:avLst/>
          </a:prstGeom>
          <a:noFill/>
          <a:ln w="19050" cap="flat" cmpd="sng">
            <a:solidFill>
              <a:srgbClr val="FF0000"/>
            </a:solidFill>
            <a:prstDash val="solid"/>
            <a:round/>
            <a:headEnd type="none" w="med" len="med"/>
            <a:tailEnd type="none" w="med" len="med"/>
          </a:ln>
        </p:spPr>
      </p:cxnSp>
      <p:cxnSp>
        <p:nvCxnSpPr>
          <p:cNvPr id="484" name="Google Shape;484;p34"/>
          <p:cNvCxnSpPr>
            <a:stCxn id="466" idx="2"/>
          </p:cNvCxnSpPr>
          <p:nvPr/>
        </p:nvCxnSpPr>
        <p:spPr>
          <a:xfrm flipH="1">
            <a:off x="4850660" y="4912464"/>
            <a:ext cx="1277200" cy="1004400"/>
          </a:xfrm>
          <a:prstGeom prst="straightConnector1">
            <a:avLst/>
          </a:prstGeom>
          <a:noFill/>
          <a:ln w="19050" cap="flat" cmpd="sng">
            <a:solidFill>
              <a:srgbClr val="FF0000"/>
            </a:solidFill>
            <a:prstDash val="solid"/>
            <a:round/>
            <a:headEnd type="none" w="med" len="med"/>
            <a:tailEnd type="none" w="med" len="med"/>
          </a:ln>
        </p:spPr>
      </p:cxnSp>
      <p:cxnSp>
        <p:nvCxnSpPr>
          <p:cNvPr id="485" name="Google Shape;485;p34"/>
          <p:cNvCxnSpPr>
            <a:stCxn id="466" idx="2"/>
          </p:cNvCxnSpPr>
          <p:nvPr/>
        </p:nvCxnSpPr>
        <p:spPr>
          <a:xfrm>
            <a:off x="6127860" y="4912464"/>
            <a:ext cx="0" cy="1026800"/>
          </a:xfrm>
          <a:prstGeom prst="straightConnector1">
            <a:avLst/>
          </a:prstGeom>
          <a:noFill/>
          <a:ln w="19050" cap="flat" cmpd="sng">
            <a:solidFill>
              <a:srgbClr val="FF0000"/>
            </a:solidFill>
            <a:prstDash val="solid"/>
            <a:round/>
            <a:headEnd type="none" w="med" len="med"/>
            <a:tailEnd type="none" w="med" len="med"/>
          </a:ln>
        </p:spPr>
      </p:cxnSp>
      <p:sp>
        <p:nvSpPr>
          <p:cNvPr id="2" name="Date Placeholder 1">
            <a:extLst>
              <a:ext uri="{FF2B5EF4-FFF2-40B4-BE49-F238E27FC236}">
                <a16:creationId xmlns:a16="http://schemas.microsoft.com/office/drawing/2014/main" id="{BC0DA8D7-4F94-B9BA-6D9F-CDB462B39083}"/>
              </a:ext>
            </a:extLst>
          </p:cNvPr>
          <p:cNvSpPr>
            <a:spLocks noGrp="1"/>
          </p:cNvSpPr>
          <p:nvPr>
            <p:ph type="dt" sz="half" idx="6"/>
          </p:nvPr>
        </p:nvSpPr>
        <p:spPr/>
        <p:txBody>
          <a:bodyPr/>
          <a:lstStyle/>
          <a:p>
            <a:fld id="{E9F3067C-3349-497B-9170-7308AC1E27E5}" type="datetime4">
              <a:rPr lang="en-US" smtClean="0"/>
              <a:t>November 10, 2025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Decoder-Only Transformer Layer</a:t>
            </a:r>
            <a:endParaRPr/>
          </a:p>
          <a:p>
            <a:pPr algn="l" rtl="0"/>
            <a:endParaRPr/>
          </a:p>
        </p:txBody>
      </p:sp>
      <p:sp>
        <p:nvSpPr>
          <p:cNvPr id="491" name="Google Shape;491;p35"/>
          <p:cNvSpPr txBox="1">
            <a:spLocks noGrp="1"/>
          </p:cNvSpPr>
          <p:nvPr>
            <p:ph type="body" idx="1"/>
          </p:nvPr>
        </p:nvSpPr>
        <p:spPr>
          <a:xfrm>
            <a:off x="415600" y="1536633"/>
            <a:ext cx="11360800" cy="2216400"/>
          </a:xfrm>
          <a:prstGeom prst="rect">
            <a:avLst/>
          </a:prstGeom>
        </p:spPr>
        <p:txBody>
          <a:bodyPr spcFirstLastPara="1" wrap="square" lIns="121900" tIns="121900" rIns="121900" bIns="121900" anchor="t" anchorCtr="0">
            <a:normAutofit/>
          </a:bodyPr>
          <a:lstStyle/>
          <a:p>
            <a:pPr algn="l" rtl="0"/>
            <a:r>
              <a:rPr lang="en" b="1"/>
              <a:t>Input:</a:t>
            </a:r>
            <a:r>
              <a:rPr lang="en"/>
              <a:t> list of vectors</a:t>
            </a:r>
            <a:endParaRPr/>
          </a:p>
          <a:p>
            <a:pPr algn="l" rtl="0"/>
            <a:r>
              <a:rPr lang="en" b="1"/>
              <a:t>Output:</a:t>
            </a:r>
            <a:r>
              <a:rPr lang="en"/>
              <a:t> list of vectors</a:t>
            </a:r>
            <a:endParaRPr/>
          </a:p>
          <a:p>
            <a:pPr algn="l" rtl="0"/>
            <a:r>
              <a:rPr lang="en"/>
              <a:t>Each block “transforms” these vectors using:</a:t>
            </a:r>
            <a:endParaRPr/>
          </a:p>
          <a:p>
            <a:pPr lvl="1" algn="l" rtl="0"/>
            <a:r>
              <a:rPr lang="en"/>
              <a:t>Masked Self-attention (consider preceding tokens)</a:t>
            </a:r>
            <a:endParaRPr/>
          </a:p>
        </p:txBody>
      </p:sp>
      <p:grpSp>
        <p:nvGrpSpPr>
          <p:cNvPr id="493" name="Google Shape;493;p35"/>
          <p:cNvGrpSpPr/>
          <p:nvPr/>
        </p:nvGrpSpPr>
        <p:grpSpPr>
          <a:xfrm>
            <a:off x="4253131" y="5921609"/>
            <a:ext cx="1189224" cy="277015"/>
            <a:chOff x="701000" y="4129400"/>
            <a:chExt cx="513600" cy="115925"/>
          </a:xfrm>
        </p:grpSpPr>
        <p:sp>
          <p:nvSpPr>
            <p:cNvPr id="494" name="Google Shape;494;p35"/>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495" name="Google Shape;495;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496" name="Google Shape;496;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497" name="Google Shape;497;p35"/>
          <p:cNvSpPr txBox="1"/>
          <p:nvPr/>
        </p:nvSpPr>
        <p:spPr>
          <a:xfrm>
            <a:off x="3960497"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#s</a:t>
            </a:r>
            <a:endParaRPr sz="1600">
              <a:solidFill>
                <a:srgbClr val="666666"/>
              </a:solidFill>
            </a:endParaRPr>
          </a:p>
        </p:txBody>
      </p:sp>
      <p:grpSp>
        <p:nvGrpSpPr>
          <p:cNvPr id="498" name="Google Shape;498;p35"/>
          <p:cNvGrpSpPr/>
          <p:nvPr/>
        </p:nvGrpSpPr>
        <p:grpSpPr>
          <a:xfrm>
            <a:off x="5541599" y="5921609"/>
            <a:ext cx="1189224" cy="277015"/>
            <a:chOff x="701000" y="4129400"/>
            <a:chExt cx="513600" cy="115925"/>
          </a:xfrm>
        </p:grpSpPr>
        <p:sp>
          <p:nvSpPr>
            <p:cNvPr id="499" name="Google Shape;499;p35"/>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00" name="Google Shape;500;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01" name="Google Shape;501;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02" name="Google Shape;502;p35"/>
          <p:cNvGrpSpPr/>
          <p:nvPr/>
        </p:nvGrpSpPr>
        <p:grpSpPr>
          <a:xfrm>
            <a:off x="6830068" y="5921609"/>
            <a:ext cx="1189224" cy="277015"/>
            <a:chOff x="701000" y="4129400"/>
            <a:chExt cx="513600" cy="115925"/>
          </a:xfrm>
        </p:grpSpPr>
        <p:sp>
          <p:nvSpPr>
            <p:cNvPr id="503" name="Google Shape;503;p35"/>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04" name="Google Shape;504;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05" name="Google Shape;505;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06" name="Google Shape;506;p35"/>
          <p:cNvGrpSpPr/>
          <p:nvPr/>
        </p:nvGrpSpPr>
        <p:grpSpPr>
          <a:xfrm>
            <a:off x="8118536" y="5921609"/>
            <a:ext cx="1189224" cy="277015"/>
            <a:chOff x="701000" y="4129400"/>
            <a:chExt cx="513600" cy="115925"/>
          </a:xfrm>
        </p:grpSpPr>
        <p:sp>
          <p:nvSpPr>
            <p:cNvPr id="507" name="Google Shape;507;p35"/>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08" name="Google Shape;508;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09" name="Google Shape;509;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510" name="Google Shape;510;p35"/>
          <p:cNvSpPr txBox="1"/>
          <p:nvPr/>
        </p:nvSpPr>
        <p:spPr>
          <a:xfrm>
            <a:off x="524896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are</a:t>
            </a:r>
            <a:endParaRPr sz="1600">
              <a:solidFill>
                <a:srgbClr val="666666"/>
              </a:solidFill>
            </a:endParaRPr>
          </a:p>
        </p:txBody>
      </p:sp>
      <p:sp>
        <p:nvSpPr>
          <p:cNvPr id="511" name="Google Shape;511;p35"/>
          <p:cNvSpPr txBox="1"/>
          <p:nvPr/>
        </p:nvSpPr>
        <p:spPr>
          <a:xfrm>
            <a:off x="653743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cool</a:t>
            </a:r>
            <a:endParaRPr sz="1600">
              <a:solidFill>
                <a:srgbClr val="666666"/>
              </a:solidFill>
            </a:endParaRPr>
          </a:p>
        </p:txBody>
      </p:sp>
      <p:sp>
        <p:nvSpPr>
          <p:cNvPr id="512" name="Google Shape;512;p35"/>
          <p:cNvSpPr txBox="1"/>
          <p:nvPr/>
        </p:nvSpPr>
        <p:spPr>
          <a:xfrm>
            <a:off x="7825903"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t>
            </a:r>
            <a:endParaRPr sz="1600">
              <a:solidFill>
                <a:srgbClr val="666666"/>
              </a:solidFill>
            </a:endParaRPr>
          </a:p>
        </p:txBody>
      </p:sp>
      <p:grpSp>
        <p:nvGrpSpPr>
          <p:cNvPr id="513" name="Google Shape;513;p35"/>
          <p:cNvGrpSpPr/>
          <p:nvPr/>
        </p:nvGrpSpPr>
        <p:grpSpPr>
          <a:xfrm>
            <a:off x="2947933" y="5921609"/>
            <a:ext cx="1189224" cy="277015"/>
            <a:chOff x="701000" y="4129400"/>
            <a:chExt cx="513600" cy="115925"/>
          </a:xfrm>
        </p:grpSpPr>
        <p:sp>
          <p:nvSpPr>
            <p:cNvPr id="514" name="Google Shape;514;p35"/>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15" name="Google Shape;515;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16" name="Google Shape;516;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517" name="Google Shape;517;p35"/>
          <p:cNvSpPr txBox="1"/>
          <p:nvPr/>
        </p:nvSpPr>
        <p:spPr>
          <a:xfrm>
            <a:off x="2655300"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LLM</a:t>
            </a:r>
            <a:endParaRPr sz="1600">
              <a:solidFill>
                <a:srgbClr val="666666"/>
              </a:solidFill>
            </a:endParaRPr>
          </a:p>
        </p:txBody>
      </p:sp>
      <p:grpSp>
        <p:nvGrpSpPr>
          <p:cNvPr id="518" name="Google Shape;518;p35"/>
          <p:cNvGrpSpPr/>
          <p:nvPr/>
        </p:nvGrpSpPr>
        <p:grpSpPr>
          <a:xfrm>
            <a:off x="4244780" y="4635750"/>
            <a:ext cx="1189224" cy="277015"/>
            <a:chOff x="701000" y="4129400"/>
            <a:chExt cx="513600" cy="115925"/>
          </a:xfrm>
        </p:grpSpPr>
        <p:sp>
          <p:nvSpPr>
            <p:cNvPr id="519" name="Google Shape;519;p35"/>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20" name="Google Shape;520;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21" name="Google Shape;521;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22" name="Google Shape;522;p35"/>
          <p:cNvGrpSpPr/>
          <p:nvPr/>
        </p:nvGrpSpPr>
        <p:grpSpPr>
          <a:xfrm>
            <a:off x="5533248" y="4635750"/>
            <a:ext cx="1189224" cy="277015"/>
            <a:chOff x="701000" y="4129400"/>
            <a:chExt cx="513600" cy="115925"/>
          </a:xfrm>
        </p:grpSpPr>
        <p:sp>
          <p:nvSpPr>
            <p:cNvPr id="523" name="Google Shape;523;p35"/>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24" name="Google Shape;524;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25" name="Google Shape;525;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26" name="Google Shape;526;p35"/>
          <p:cNvGrpSpPr/>
          <p:nvPr/>
        </p:nvGrpSpPr>
        <p:grpSpPr>
          <a:xfrm>
            <a:off x="6821717" y="4635750"/>
            <a:ext cx="1189224" cy="277015"/>
            <a:chOff x="701000" y="4129400"/>
            <a:chExt cx="513600" cy="115925"/>
          </a:xfrm>
        </p:grpSpPr>
        <p:sp>
          <p:nvSpPr>
            <p:cNvPr id="527" name="Google Shape;527;p35"/>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28" name="Google Shape;528;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29" name="Google Shape;529;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30" name="Google Shape;530;p35"/>
          <p:cNvGrpSpPr/>
          <p:nvPr/>
        </p:nvGrpSpPr>
        <p:grpSpPr>
          <a:xfrm>
            <a:off x="8110185" y="4635750"/>
            <a:ext cx="1189224" cy="277015"/>
            <a:chOff x="701000" y="4129400"/>
            <a:chExt cx="513600" cy="115925"/>
          </a:xfrm>
        </p:grpSpPr>
        <p:sp>
          <p:nvSpPr>
            <p:cNvPr id="531" name="Google Shape;531;p35"/>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32" name="Google Shape;532;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33" name="Google Shape;533;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34" name="Google Shape;534;p35"/>
          <p:cNvGrpSpPr/>
          <p:nvPr/>
        </p:nvGrpSpPr>
        <p:grpSpPr>
          <a:xfrm>
            <a:off x="2939583" y="4635750"/>
            <a:ext cx="1189224" cy="277015"/>
            <a:chOff x="701000" y="4129400"/>
            <a:chExt cx="513600" cy="115925"/>
          </a:xfrm>
        </p:grpSpPr>
        <p:sp>
          <p:nvSpPr>
            <p:cNvPr id="535" name="Google Shape;535;p35"/>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36" name="Google Shape;536;p35"/>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37" name="Google Shape;537;p35"/>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538" name="Google Shape;538;p35"/>
          <p:cNvSpPr txBox="1"/>
          <p:nvPr/>
        </p:nvSpPr>
        <p:spPr>
          <a:xfrm>
            <a:off x="2802933" y="43147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Output</a:t>
            </a:r>
            <a:endParaRPr sz="1333" b="1"/>
          </a:p>
        </p:txBody>
      </p:sp>
      <p:sp>
        <p:nvSpPr>
          <p:cNvPr id="539" name="Google Shape;539;p35"/>
          <p:cNvSpPr txBox="1"/>
          <p:nvPr/>
        </p:nvSpPr>
        <p:spPr>
          <a:xfrm>
            <a:off x="2802933" y="56063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Input</a:t>
            </a:r>
            <a:endParaRPr sz="1333" b="1"/>
          </a:p>
        </p:txBody>
      </p:sp>
      <p:cxnSp>
        <p:nvCxnSpPr>
          <p:cNvPr id="540" name="Google Shape;540;p35"/>
          <p:cNvCxnSpPr>
            <a:stCxn id="527" idx="2"/>
          </p:cNvCxnSpPr>
          <p:nvPr/>
        </p:nvCxnSpPr>
        <p:spPr>
          <a:xfrm flipH="1">
            <a:off x="3540729" y="4912464"/>
            <a:ext cx="3875600" cy="1026400"/>
          </a:xfrm>
          <a:prstGeom prst="straightConnector1">
            <a:avLst/>
          </a:prstGeom>
          <a:noFill/>
          <a:ln w="19050" cap="flat" cmpd="sng">
            <a:solidFill>
              <a:srgbClr val="FF0000"/>
            </a:solidFill>
            <a:prstDash val="solid"/>
            <a:round/>
            <a:headEnd type="none" w="med" len="med"/>
            <a:tailEnd type="none" w="med" len="med"/>
          </a:ln>
        </p:spPr>
      </p:cxnSp>
      <p:cxnSp>
        <p:nvCxnSpPr>
          <p:cNvPr id="541" name="Google Shape;541;p35"/>
          <p:cNvCxnSpPr>
            <a:stCxn id="527" idx="2"/>
          </p:cNvCxnSpPr>
          <p:nvPr/>
        </p:nvCxnSpPr>
        <p:spPr>
          <a:xfrm flipH="1">
            <a:off x="4850729" y="4912464"/>
            <a:ext cx="2565600" cy="1004400"/>
          </a:xfrm>
          <a:prstGeom prst="straightConnector1">
            <a:avLst/>
          </a:prstGeom>
          <a:noFill/>
          <a:ln w="19050" cap="flat" cmpd="sng">
            <a:solidFill>
              <a:srgbClr val="FF0000"/>
            </a:solidFill>
            <a:prstDash val="solid"/>
            <a:round/>
            <a:headEnd type="none" w="med" len="med"/>
            <a:tailEnd type="none" w="med" len="med"/>
          </a:ln>
        </p:spPr>
      </p:cxnSp>
      <p:cxnSp>
        <p:nvCxnSpPr>
          <p:cNvPr id="542" name="Google Shape;542;p35"/>
          <p:cNvCxnSpPr>
            <a:stCxn id="527" idx="2"/>
          </p:cNvCxnSpPr>
          <p:nvPr/>
        </p:nvCxnSpPr>
        <p:spPr>
          <a:xfrm flipH="1">
            <a:off x="6127929" y="4912464"/>
            <a:ext cx="1288400" cy="1026800"/>
          </a:xfrm>
          <a:prstGeom prst="straightConnector1">
            <a:avLst/>
          </a:prstGeom>
          <a:noFill/>
          <a:ln w="19050" cap="flat" cmpd="sng">
            <a:solidFill>
              <a:srgbClr val="FF0000"/>
            </a:solidFill>
            <a:prstDash val="solid"/>
            <a:round/>
            <a:headEnd type="none" w="med" len="med"/>
            <a:tailEnd type="none" w="med" len="med"/>
          </a:ln>
        </p:spPr>
      </p:cxnSp>
      <p:cxnSp>
        <p:nvCxnSpPr>
          <p:cNvPr id="543" name="Google Shape;543;p35"/>
          <p:cNvCxnSpPr>
            <a:stCxn id="527" idx="2"/>
          </p:cNvCxnSpPr>
          <p:nvPr/>
        </p:nvCxnSpPr>
        <p:spPr>
          <a:xfrm>
            <a:off x="7416329" y="4912464"/>
            <a:ext cx="0" cy="1026800"/>
          </a:xfrm>
          <a:prstGeom prst="straightConnector1">
            <a:avLst/>
          </a:prstGeom>
          <a:noFill/>
          <a:ln w="19050" cap="flat" cmpd="sng">
            <a:solidFill>
              <a:srgbClr val="FF0000"/>
            </a:solidFill>
            <a:prstDash val="solid"/>
            <a:round/>
            <a:headEnd type="none" w="med" len="med"/>
            <a:tailEnd type="none" w="med" len="med"/>
          </a:ln>
        </p:spPr>
      </p:cxnSp>
      <p:sp>
        <p:nvSpPr>
          <p:cNvPr id="2" name="Date Placeholder 1">
            <a:extLst>
              <a:ext uri="{FF2B5EF4-FFF2-40B4-BE49-F238E27FC236}">
                <a16:creationId xmlns:a16="http://schemas.microsoft.com/office/drawing/2014/main" id="{47D054D7-0273-3416-D692-E7EEDAA86728}"/>
              </a:ext>
            </a:extLst>
          </p:cNvPr>
          <p:cNvSpPr>
            <a:spLocks noGrp="1"/>
          </p:cNvSpPr>
          <p:nvPr>
            <p:ph type="dt" sz="half" idx="6"/>
          </p:nvPr>
        </p:nvSpPr>
        <p:spPr/>
        <p:txBody>
          <a:bodyPr/>
          <a:lstStyle/>
          <a:p>
            <a:fld id="{AE2203A5-DCF4-4679-B955-B96D00043AD8}" type="datetime4">
              <a:rPr lang="en-US" smtClean="0"/>
              <a:t>November 10, 2025</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Decoder-Only Transformer Layer</a:t>
            </a:r>
            <a:endParaRPr/>
          </a:p>
          <a:p>
            <a:pPr algn="l" rtl="0"/>
            <a:endParaRPr/>
          </a:p>
        </p:txBody>
      </p:sp>
      <p:sp>
        <p:nvSpPr>
          <p:cNvPr id="549" name="Google Shape;549;p36"/>
          <p:cNvSpPr txBox="1">
            <a:spLocks noGrp="1"/>
          </p:cNvSpPr>
          <p:nvPr>
            <p:ph type="body" idx="1"/>
          </p:nvPr>
        </p:nvSpPr>
        <p:spPr>
          <a:xfrm>
            <a:off x="415600" y="1536633"/>
            <a:ext cx="11360800" cy="2216400"/>
          </a:xfrm>
          <a:prstGeom prst="rect">
            <a:avLst/>
          </a:prstGeom>
        </p:spPr>
        <p:txBody>
          <a:bodyPr spcFirstLastPara="1" wrap="square" lIns="121900" tIns="121900" rIns="121900" bIns="121900" anchor="t" anchorCtr="0">
            <a:normAutofit/>
          </a:bodyPr>
          <a:lstStyle/>
          <a:p>
            <a:pPr algn="l" rtl="0"/>
            <a:r>
              <a:rPr lang="en" sz="2000" b="1" dirty="0"/>
              <a:t>Input:</a:t>
            </a:r>
            <a:r>
              <a:rPr lang="en" sz="2000" dirty="0"/>
              <a:t> list of vectors</a:t>
            </a:r>
            <a:endParaRPr sz="2000" dirty="0"/>
          </a:p>
          <a:p>
            <a:pPr algn="l" rtl="0"/>
            <a:r>
              <a:rPr lang="en" sz="2000" b="1" dirty="0"/>
              <a:t>Output:</a:t>
            </a:r>
            <a:r>
              <a:rPr lang="en" sz="2000" dirty="0"/>
              <a:t> list of vectors</a:t>
            </a:r>
            <a:endParaRPr sz="2000" dirty="0"/>
          </a:p>
          <a:p>
            <a:pPr algn="l" rtl="0"/>
            <a:r>
              <a:rPr lang="en" sz="2000" dirty="0"/>
              <a:t>Each block “transforms” these vectors using:</a:t>
            </a:r>
            <a:endParaRPr sz="2000" dirty="0"/>
          </a:p>
          <a:p>
            <a:pPr lvl="1" algn="l" rtl="0"/>
            <a:r>
              <a:rPr lang="en" sz="2000" dirty="0"/>
              <a:t>Masked Self-attention (consider preceding tokens)</a:t>
            </a:r>
            <a:endParaRPr sz="2000" dirty="0"/>
          </a:p>
        </p:txBody>
      </p:sp>
      <p:grpSp>
        <p:nvGrpSpPr>
          <p:cNvPr id="551" name="Google Shape;551;p36"/>
          <p:cNvGrpSpPr/>
          <p:nvPr/>
        </p:nvGrpSpPr>
        <p:grpSpPr>
          <a:xfrm>
            <a:off x="4253131" y="5921609"/>
            <a:ext cx="1189224" cy="277015"/>
            <a:chOff x="701000" y="4129400"/>
            <a:chExt cx="513600" cy="115925"/>
          </a:xfrm>
        </p:grpSpPr>
        <p:sp>
          <p:nvSpPr>
            <p:cNvPr id="552" name="Google Shape;552;p36"/>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53" name="Google Shape;553;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54" name="Google Shape;554;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555" name="Google Shape;555;p36"/>
          <p:cNvSpPr txBox="1"/>
          <p:nvPr/>
        </p:nvSpPr>
        <p:spPr>
          <a:xfrm>
            <a:off x="3960497"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#s</a:t>
            </a:r>
            <a:endParaRPr sz="1600">
              <a:solidFill>
                <a:srgbClr val="666666"/>
              </a:solidFill>
            </a:endParaRPr>
          </a:p>
        </p:txBody>
      </p:sp>
      <p:grpSp>
        <p:nvGrpSpPr>
          <p:cNvPr id="556" name="Google Shape;556;p36"/>
          <p:cNvGrpSpPr/>
          <p:nvPr/>
        </p:nvGrpSpPr>
        <p:grpSpPr>
          <a:xfrm>
            <a:off x="5541599" y="5921609"/>
            <a:ext cx="1189224" cy="277015"/>
            <a:chOff x="701000" y="4129400"/>
            <a:chExt cx="513600" cy="115925"/>
          </a:xfrm>
        </p:grpSpPr>
        <p:sp>
          <p:nvSpPr>
            <p:cNvPr id="557" name="Google Shape;557;p36"/>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58" name="Google Shape;558;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59" name="Google Shape;559;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60" name="Google Shape;560;p36"/>
          <p:cNvGrpSpPr/>
          <p:nvPr/>
        </p:nvGrpSpPr>
        <p:grpSpPr>
          <a:xfrm>
            <a:off x="6830068" y="5921609"/>
            <a:ext cx="1189224" cy="277015"/>
            <a:chOff x="701000" y="4129400"/>
            <a:chExt cx="513600" cy="115925"/>
          </a:xfrm>
        </p:grpSpPr>
        <p:sp>
          <p:nvSpPr>
            <p:cNvPr id="561" name="Google Shape;561;p36"/>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62" name="Google Shape;562;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63" name="Google Shape;563;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64" name="Google Shape;564;p36"/>
          <p:cNvGrpSpPr/>
          <p:nvPr/>
        </p:nvGrpSpPr>
        <p:grpSpPr>
          <a:xfrm>
            <a:off x="8118536" y="5921609"/>
            <a:ext cx="1189224" cy="277015"/>
            <a:chOff x="701000" y="4129400"/>
            <a:chExt cx="513600" cy="115925"/>
          </a:xfrm>
        </p:grpSpPr>
        <p:sp>
          <p:nvSpPr>
            <p:cNvPr id="565" name="Google Shape;565;p36"/>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66" name="Google Shape;566;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67" name="Google Shape;567;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568" name="Google Shape;568;p36"/>
          <p:cNvSpPr txBox="1"/>
          <p:nvPr/>
        </p:nvSpPr>
        <p:spPr>
          <a:xfrm>
            <a:off x="524896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are</a:t>
            </a:r>
            <a:endParaRPr sz="1600">
              <a:solidFill>
                <a:srgbClr val="666666"/>
              </a:solidFill>
            </a:endParaRPr>
          </a:p>
        </p:txBody>
      </p:sp>
      <p:sp>
        <p:nvSpPr>
          <p:cNvPr id="569" name="Google Shape;569;p36"/>
          <p:cNvSpPr txBox="1"/>
          <p:nvPr/>
        </p:nvSpPr>
        <p:spPr>
          <a:xfrm>
            <a:off x="653743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cool</a:t>
            </a:r>
            <a:endParaRPr sz="1600">
              <a:solidFill>
                <a:srgbClr val="666666"/>
              </a:solidFill>
            </a:endParaRPr>
          </a:p>
        </p:txBody>
      </p:sp>
      <p:sp>
        <p:nvSpPr>
          <p:cNvPr id="570" name="Google Shape;570;p36"/>
          <p:cNvSpPr txBox="1"/>
          <p:nvPr/>
        </p:nvSpPr>
        <p:spPr>
          <a:xfrm>
            <a:off x="7825903"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t>
            </a:r>
            <a:endParaRPr sz="1600">
              <a:solidFill>
                <a:srgbClr val="666666"/>
              </a:solidFill>
            </a:endParaRPr>
          </a:p>
        </p:txBody>
      </p:sp>
      <p:grpSp>
        <p:nvGrpSpPr>
          <p:cNvPr id="571" name="Google Shape;571;p36"/>
          <p:cNvGrpSpPr/>
          <p:nvPr/>
        </p:nvGrpSpPr>
        <p:grpSpPr>
          <a:xfrm>
            <a:off x="2947933" y="5921609"/>
            <a:ext cx="1189224" cy="277015"/>
            <a:chOff x="701000" y="4129400"/>
            <a:chExt cx="513600" cy="115925"/>
          </a:xfrm>
        </p:grpSpPr>
        <p:sp>
          <p:nvSpPr>
            <p:cNvPr id="572" name="Google Shape;572;p36"/>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73" name="Google Shape;573;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74" name="Google Shape;574;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575" name="Google Shape;575;p36"/>
          <p:cNvSpPr txBox="1"/>
          <p:nvPr/>
        </p:nvSpPr>
        <p:spPr>
          <a:xfrm>
            <a:off x="2655300"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LLM</a:t>
            </a:r>
            <a:endParaRPr sz="1600">
              <a:solidFill>
                <a:srgbClr val="666666"/>
              </a:solidFill>
            </a:endParaRPr>
          </a:p>
        </p:txBody>
      </p:sp>
      <p:grpSp>
        <p:nvGrpSpPr>
          <p:cNvPr id="576" name="Google Shape;576;p36"/>
          <p:cNvGrpSpPr/>
          <p:nvPr/>
        </p:nvGrpSpPr>
        <p:grpSpPr>
          <a:xfrm>
            <a:off x="4244780" y="4635750"/>
            <a:ext cx="1189224" cy="277015"/>
            <a:chOff x="701000" y="4129400"/>
            <a:chExt cx="513600" cy="115925"/>
          </a:xfrm>
        </p:grpSpPr>
        <p:sp>
          <p:nvSpPr>
            <p:cNvPr id="577" name="Google Shape;577;p36"/>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78" name="Google Shape;578;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79" name="Google Shape;579;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80" name="Google Shape;580;p36"/>
          <p:cNvGrpSpPr/>
          <p:nvPr/>
        </p:nvGrpSpPr>
        <p:grpSpPr>
          <a:xfrm>
            <a:off x="5533248" y="4635750"/>
            <a:ext cx="1189224" cy="277015"/>
            <a:chOff x="701000" y="4129400"/>
            <a:chExt cx="513600" cy="115925"/>
          </a:xfrm>
        </p:grpSpPr>
        <p:sp>
          <p:nvSpPr>
            <p:cNvPr id="581" name="Google Shape;581;p36"/>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82" name="Google Shape;582;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83" name="Google Shape;583;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84" name="Google Shape;584;p36"/>
          <p:cNvGrpSpPr/>
          <p:nvPr/>
        </p:nvGrpSpPr>
        <p:grpSpPr>
          <a:xfrm>
            <a:off x="6821717" y="4635750"/>
            <a:ext cx="1189224" cy="277015"/>
            <a:chOff x="701000" y="4129400"/>
            <a:chExt cx="513600" cy="115925"/>
          </a:xfrm>
        </p:grpSpPr>
        <p:sp>
          <p:nvSpPr>
            <p:cNvPr id="585" name="Google Shape;585;p36"/>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86" name="Google Shape;586;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87" name="Google Shape;587;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88" name="Google Shape;588;p36"/>
          <p:cNvGrpSpPr/>
          <p:nvPr/>
        </p:nvGrpSpPr>
        <p:grpSpPr>
          <a:xfrm>
            <a:off x="8110185" y="4635750"/>
            <a:ext cx="1189224" cy="277015"/>
            <a:chOff x="701000" y="4129400"/>
            <a:chExt cx="513600" cy="115925"/>
          </a:xfrm>
        </p:grpSpPr>
        <p:sp>
          <p:nvSpPr>
            <p:cNvPr id="589" name="Google Shape;589;p36"/>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90" name="Google Shape;590;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91" name="Google Shape;591;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592" name="Google Shape;592;p36"/>
          <p:cNvGrpSpPr/>
          <p:nvPr/>
        </p:nvGrpSpPr>
        <p:grpSpPr>
          <a:xfrm>
            <a:off x="2939583" y="4635750"/>
            <a:ext cx="1189224" cy="277015"/>
            <a:chOff x="701000" y="4129400"/>
            <a:chExt cx="513600" cy="115925"/>
          </a:xfrm>
        </p:grpSpPr>
        <p:sp>
          <p:nvSpPr>
            <p:cNvPr id="593" name="Google Shape;593;p36"/>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594" name="Google Shape;594;p36"/>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595" name="Google Shape;595;p36"/>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596" name="Google Shape;596;p36"/>
          <p:cNvSpPr txBox="1"/>
          <p:nvPr/>
        </p:nvSpPr>
        <p:spPr>
          <a:xfrm>
            <a:off x="2802933" y="43147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Output</a:t>
            </a:r>
            <a:endParaRPr sz="1333" b="1"/>
          </a:p>
        </p:txBody>
      </p:sp>
      <p:sp>
        <p:nvSpPr>
          <p:cNvPr id="597" name="Google Shape;597;p36"/>
          <p:cNvSpPr txBox="1"/>
          <p:nvPr/>
        </p:nvSpPr>
        <p:spPr>
          <a:xfrm>
            <a:off x="2802933" y="56063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Input</a:t>
            </a:r>
            <a:endParaRPr sz="1333" b="1"/>
          </a:p>
        </p:txBody>
      </p:sp>
      <p:cxnSp>
        <p:nvCxnSpPr>
          <p:cNvPr id="598" name="Google Shape;598;p36"/>
          <p:cNvCxnSpPr>
            <a:stCxn id="589" idx="2"/>
          </p:cNvCxnSpPr>
          <p:nvPr/>
        </p:nvCxnSpPr>
        <p:spPr>
          <a:xfrm flipH="1">
            <a:off x="3540797" y="4912464"/>
            <a:ext cx="5164000" cy="1026400"/>
          </a:xfrm>
          <a:prstGeom prst="straightConnector1">
            <a:avLst/>
          </a:prstGeom>
          <a:noFill/>
          <a:ln w="19050" cap="flat" cmpd="sng">
            <a:solidFill>
              <a:srgbClr val="FF0000"/>
            </a:solidFill>
            <a:prstDash val="solid"/>
            <a:round/>
            <a:headEnd type="none" w="med" len="med"/>
            <a:tailEnd type="none" w="med" len="med"/>
          </a:ln>
        </p:spPr>
      </p:cxnSp>
      <p:cxnSp>
        <p:nvCxnSpPr>
          <p:cNvPr id="599" name="Google Shape;599;p36"/>
          <p:cNvCxnSpPr>
            <a:stCxn id="589" idx="2"/>
          </p:cNvCxnSpPr>
          <p:nvPr/>
        </p:nvCxnSpPr>
        <p:spPr>
          <a:xfrm flipH="1">
            <a:off x="4850797" y="4912464"/>
            <a:ext cx="3854000" cy="1004400"/>
          </a:xfrm>
          <a:prstGeom prst="straightConnector1">
            <a:avLst/>
          </a:prstGeom>
          <a:noFill/>
          <a:ln w="19050" cap="flat" cmpd="sng">
            <a:solidFill>
              <a:srgbClr val="FF0000"/>
            </a:solidFill>
            <a:prstDash val="solid"/>
            <a:round/>
            <a:headEnd type="none" w="med" len="med"/>
            <a:tailEnd type="none" w="med" len="med"/>
          </a:ln>
        </p:spPr>
      </p:cxnSp>
      <p:cxnSp>
        <p:nvCxnSpPr>
          <p:cNvPr id="600" name="Google Shape;600;p36"/>
          <p:cNvCxnSpPr>
            <a:stCxn id="589" idx="2"/>
          </p:cNvCxnSpPr>
          <p:nvPr/>
        </p:nvCxnSpPr>
        <p:spPr>
          <a:xfrm flipH="1">
            <a:off x="6127997" y="4912464"/>
            <a:ext cx="2576800" cy="1026800"/>
          </a:xfrm>
          <a:prstGeom prst="straightConnector1">
            <a:avLst/>
          </a:prstGeom>
          <a:noFill/>
          <a:ln w="19050" cap="flat" cmpd="sng">
            <a:solidFill>
              <a:srgbClr val="FF0000"/>
            </a:solidFill>
            <a:prstDash val="solid"/>
            <a:round/>
            <a:headEnd type="none" w="med" len="med"/>
            <a:tailEnd type="none" w="med" len="med"/>
          </a:ln>
        </p:spPr>
      </p:cxnSp>
      <p:cxnSp>
        <p:nvCxnSpPr>
          <p:cNvPr id="601" name="Google Shape;601;p36"/>
          <p:cNvCxnSpPr>
            <a:stCxn id="589" idx="2"/>
          </p:cNvCxnSpPr>
          <p:nvPr/>
        </p:nvCxnSpPr>
        <p:spPr>
          <a:xfrm flipH="1">
            <a:off x="7416397" y="4912464"/>
            <a:ext cx="1288400" cy="1026800"/>
          </a:xfrm>
          <a:prstGeom prst="straightConnector1">
            <a:avLst/>
          </a:prstGeom>
          <a:noFill/>
          <a:ln w="19050" cap="flat" cmpd="sng">
            <a:solidFill>
              <a:srgbClr val="FF0000"/>
            </a:solidFill>
            <a:prstDash val="solid"/>
            <a:round/>
            <a:headEnd type="none" w="med" len="med"/>
            <a:tailEnd type="none" w="med" len="med"/>
          </a:ln>
        </p:spPr>
      </p:cxnSp>
      <p:cxnSp>
        <p:nvCxnSpPr>
          <p:cNvPr id="602" name="Google Shape;602;p36"/>
          <p:cNvCxnSpPr>
            <a:stCxn id="589" idx="2"/>
            <a:endCxn id="565" idx="0"/>
          </p:cNvCxnSpPr>
          <p:nvPr/>
        </p:nvCxnSpPr>
        <p:spPr>
          <a:xfrm>
            <a:off x="8704797" y="4912464"/>
            <a:ext cx="8400" cy="1009200"/>
          </a:xfrm>
          <a:prstGeom prst="straightConnector1">
            <a:avLst/>
          </a:prstGeom>
          <a:noFill/>
          <a:ln w="19050" cap="flat" cmpd="sng">
            <a:solidFill>
              <a:srgbClr val="FF0000"/>
            </a:solidFill>
            <a:prstDash val="solid"/>
            <a:round/>
            <a:headEnd type="none" w="med" len="med"/>
            <a:tailEnd type="none" w="med" len="med"/>
          </a:ln>
        </p:spPr>
      </p:cxnSp>
      <p:sp>
        <p:nvSpPr>
          <p:cNvPr id="2" name="Date Placeholder 1">
            <a:extLst>
              <a:ext uri="{FF2B5EF4-FFF2-40B4-BE49-F238E27FC236}">
                <a16:creationId xmlns:a16="http://schemas.microsoft.com/office/drawing/2014/main" id="{5FC23379-DCD5-97F7-3891-B3649A5C4D27}"/>
              </a:ext>
            </a:extLst>
          </p:cNvPr>
          <p:cNvSpPr>
            <a:spLocks noGrp="1"/>
          </p:cNvSpPr>
          <p:nvPr>
            <p:ph type="dt" sz="half" idx="6"/>
          </p:nvPr>
        </p:nvSpPr>
        <p:spPr/>
        <p:txBody>
          <a:bodyPr/>
          <a:lstStyle/>
          <a:p>
            <a:fld id="{1C82F65A-8A9A-4EBE-B14D-E88306E7C76E}" type="datetime4">
              <a:rPr lang="en-US" smtClean="0"/>
              <a:t>November 10, 2025</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Decoder-Only Transformer Layer</a:t>
            </a:r>
            <a:endParaRPr/>
          </a:p>
          <a:p>
            <a:pPr algn="l" rtl="0"/>
            <a:endParaRPr/>
          </a:p>
        </p:txBody>
      </p:sp>
      <p:sp>
        <p:nvSpPr>
          <p:cNvPr id="608" name="Google Shape;608;p37"/>
          <p:cNvSpPr txBox="1">
            <a:spLocks noGrp="1"/>
          </p:cNvSpPr>
          <p:nvPr>
            <p:ph type="body" idx="1"/>
          </p:nvPr>
        </p:nvSpPr>
        <p:spPr>
          <a:xfrm>
            <a:off x="415600" y="1536633"/>
            <a:ext cx="11360800" cy="2216400"/>
          </a:xfrm>
          <a:prstGeom prst="rect">
            <a:avLst/>
          </a:prstGeom>
        </p:spPr>
        <p:txBody>
          <a:bodyPr spcFirstLastPara="1" wrap="square" lIns="121900" tIns="121900" rIns="121900" bIns="121900" anchor="t" anchorCtr="0">
            <a:normAutofit/>
          </a:bodyPr>
          <a:lstStyle/>
          <a:p>
            <a:pPr algn="l" rtl="0"/>
            <a:r>
              <a:rPr lang="en" sz="2000" b="1" dirty="0"/>
              <a:t>Input:</a:t>
            </a:r>
            <a:r>
              <a:rPr lang="en" sz="2000" dirty="0"/>
              <a:t> list of vectors</a:t>
            </a:r>
            <a:endParaRPr sz="2000" dirty="0"/>
          </a:p>
          <a:p>
            <a:pPr algn="l" rtl="0"/>
            <a:r>
              <a:rPr lang="en" sz="2000" b="1" dirty="0"/>
              <a:t>Output:</a:t>
            </a:r>
            <a:r>
              <a:rPr lang="en" sz="2000" dirty="0"/>
              <a:t> list of vectors</a:t>
            </a:r>
            <a:endParaRPr sz="2000" dirty="0"/>
          </a:p>
          <a:p>
            <a:pPr algn="l" rtl="0"/>
            <a:r>
              <a:rPr lang="en" sz="2000" dirty="0"/>
              <a:t>Each block “transforms” these vectors using:</a:t>
            </a:r>
            <a:endParaRPr sz="2000" dirty="0"/>
          </a:p>
          <a:p>
            <a:pPr lvl="1" algn="l" rtl="0"/>
            <a:r>
              <a:rPr lang="en" sz="2000" dirty="0"/>
              <a:t>Masked Self-attention (consider preceding tokens)</a:t>
            </a:r>
            <a:endParaRPr sz="2000" dirty="0"/>
          </a:p>
          <a:p>
            <a:pPr lvl="1" algn="l" rtl="0"/>
            <a:r>
              <a:rPr lang="en" sz="2000" dirty="0"/>
              <a:t>Feed-forward transformation (transform each token individually)</a:t>
            </a:r>
            <a:endParaRPr sz="2000" dirty="0"/>
          </a:p>
        </p:txBody>
      </p:sp>
      <p:grpSp>
        <p:nvGrpSpPr>
          <p:cNvPr id="610" name="Google Shape;610;p37"/>
          <p:cNvGrpSpPr/>
          <p:nvPr/>
        </p:nvGrpSpPr>
        <p:grpSpPr>
          <a:xfrm>
            <a:off x="4253131" y="5921609"/>
            <a:ext cx="1189224" cy="277015"/>
            <a:chOff x="701000" y="4129400"/>
            <a:chExt cx="513600" cy="115925"/>
          </a:xfrm>
        </p:grpSpPr>
        <p:sp>
          <p:nvSpPr>
            <p:cNvPr id="611" name="Google Shape;611;p37"/>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12" name="Google Shape;612;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13" name="Google Shape;613;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614" name="Google Shape;614;p37"/>
          <p:cNvSpPr txBox="1"/>
          <p:nvPr/>
        </p:nvSpPr>
        <p:spPr>
          <a:xfrm>
            <a:off x="3960497"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#s</a:t>
            </a:r>
            <a:endParaRPr sz="1600">
              <a:solidFill>
                <a:srgbClr val="666666"/>
              </a:solidFill>
            </a:endParaRPr>
          </a:p>
        </p:txBody>
      </p:sp>
      <p:grpSp>
        <p:nvGrpSpPr>
          <p:cNvPr id="615" name="Google Shape;615;p37"/>
          <p:cNvGrpSpPr/>
          <p:nvPr/>
        </p:nvGrpSpPr>
        <p:grpSpPr>
          <a:xfrm>
            <a:off x="5541599" y="5921609"/>
            <a:ext cx="1189224" cy="277015"/>
            <a:chOff x="701000" y="4129400"/>
            <a:chExt cx="513600" cy="115925"/>
          </a:xfrm>
        </p:grpSpPr>
        <p:sp>
          <p:nvSpPr>
            <p:cNvPr id="616" name="Google Shape;616;p37"/>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17" name="Google Shape;617;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18" name="Google Shape;618;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619" name="Google Shape;619;p37"/>
          <p:cNvGrpSpPr/>
          <p:nvPr/>
        </p:nvGrpSpPr>
        <p:grpSpPr>
          <a:xfrm>
            <a:off x="6830068" y="5921609"/>
            <a:ext cx="1189224" cy="277015"/>
            <a:chOff x="701000" y="4129400"/>
            <a:chExt cx="513600" cy="115925"/>
          </a:xfrm>
        </p:grpSpPr>
        <p:sp>
          <p:nvSpPr>
            <p:cNvPr id="620" name="Google Shape;620;p37"/>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21" name="Google Shape;621;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22" name="Google Shape;622;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623" name="Google Shape;623;p37"/>
          <p:cNvGrpSpPr/>
          <p:nvPr/>
        </p:nvGrpSpPr>
        <p:grpSpPr>
          <a:xfrm>
            <a:off x="8118536" y="5921609"/>
            <a:ext cx="1189224" cy="277015"/>
            <a:chOff x="701000" y="4129400"/>
            <a:chExt cx="513600" cy="115925"/>
          </a:xfrm>
        </p:grpSpPr>
        <p:sp>
          <p:nvSpPr>
            <p:cNvPr id="624" name="Google Shape;624;p37"/>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25" name="Google Shape;625;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26" name="Google Shape;626;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627" name="Google Shape;627;p37"/>
          <p:cNvSpPr txBox="1"/>
          <p:nvPr/>
        </p:nvSpPr>
        <p:spPr>
          <a:xfrm>
            <a:off x="524896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are</a:t>
            </a:r>
            <a:endParaRPr sz="1600">
              <a:solidFill>
                <a:srgbClr val="666666"/>
              </a:solidFill>
            </a:endParaRPr>
          </a:p>
        </p:txBody>
      </p:sp>
      <p:sp>
        <p:nvSpPr>
          <p:cNvPr id="628" name="Google Shape;628;p37"/>
          <p:cNvSpPr txBox="1"/>
          <p:nvPr/>
        </p:nvSpPr>
        <p:spPr>
          <a:xfrm>
            <a:off x="6537435"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cool</a:t>
            </a:r>
            <a:endParaRPr sz="1600">
              <a:solidFill>
                <a:srgbClr val="666666"/>
              </a:solidFill>
            </a:endParaRPr>
          </a:p>
        </p:txBody>
      </p:sp>
      <p:sp>
        <p:nvSpPr>
          <p:cNvPr id="629" name="Google Shape;629;p37"/>
          <p:cNvSpPr txBox="1"/>
          <p:nvPr/>
        </p:nvSpPr>
        <p:spPr>
          <a:xfrm>
            <a:off x="7825903"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a:t>
            </a:r>
            <a:endParaRPr sz="1600">
              <a:solidFill>
                <a:srgbClr val="666666"/>
              </a:solidFill>
            </a:endParaRPr>
          </a:p>
        </p:txBody>
      </p:sp>
      <p:grpSp>
        <p:nvGrpSpPr>
          <p:cNvPr id="630" name="Google Shape;630;p37"/>
          <p:cNvGrpSpPr/>
          <p:nvPr/>
        </p:nvGrpSpPr>
        <p:grpSpPr>
          <a:xfrm>
            <a:off x="2947933" y="5921609"/>
            <a:ext cx="1189224" cy="277015"/>
            <a:chOff x="701000" y="4129400"/>
            <a:chExt cx="513600" cy="115925"/>
          </a:xfrm>
        </p:grpSpPr>
        <p:sp>
          <p:nvSpPr>
            <p:cNvPr id="631" name="Google Shape;631;p37"/>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32" name="Google Shape;632;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33" name="Google Shape;633;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634" name="Google Shape;634;p37"/>
          <p:cNvSpPr txBox="1"/>
          <p:nvPr/>
        </p:nvSpPr>
        <p:spPr>
          <a:xfrm>
            <a:off x="2655300" y="6198568"/>
            <a:ext cx="1710800" cy="549200"/>
          </a:xfrm>
          <a:prstGeom prst="rect">
            <a:avLst/>
          </a:prstGeom>
          <a:noFill/>
          <a:ln>
            <a:noFill/>
          </a:ln>
        </p:spPr>
        <p:txBody>
          <a:bodyPr spcFirstLastPara="1" wrap="square" lIns="121900" tIns="121900" rIns="121900" bIns="121900" anchor="ctr" anchorCtr="0">
            <a:noAutofit/>
          </a:bodyPr>
          <a:lstStyle/>
          <a:p>
            <a:pPr algn="ctr" rtl="0"/>
            <a:r>
              <a:rPr lang="en" sz="1600">
                <a:solidFill>
                  <a:srgbClr val="666666"/>
                </a:solidFill>
              </a:rPr>
              <a:t>LLM</a:t>
            </a:r>
            <a:endParaRPr sz="1600">
              <a:solidFill>
                <a:srgbClr val="666666"/>
              </a:solidFill>
            </a:endParaRPr>
          </a:p>
        </p:txBody>
      </p:sp>
      <p:grpSp>
        <p:nvGrpSpPr>
          <p:cNvPr id="635" name="Google Shape;635;p37"/>
          <p:cNvGrpSpPr/>
          <p:nvPr/>
        </p:nvGrpSpPr>
        <p:grpSpPr>
          <a:xfrm>
            <a:off x="4244780" y="4635750"/>
            <a:ext cx="1189224" cy="277015"/>
            <a:chOff x="701000" y="4129400"/>
            <a:chExt cx="513600" cy="115925"/>
          </a:xfrm>
        </p:grpSpPr>
        <p:sp>
          <p:nvSpPr>
            <p:cNvPr id="636" name="Google Shape;636;p37"/>
            <p:cNvSpPr/>
            <p:nvPr/>
          </p:nvSpPr>
          <p:spPr>
            <a:xfrm>
              <a:off x="701000" y="4129400"/>
              <a:ext cx="513600" cy="1158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37" name="Google Shape;637;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38" name="Google Shape;638;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639" name="Google Shape;639;p37"/>
          <p:cNvGrpSpPr/>
          <p:nvPr/>
        </p:nvGrpSpPr>
        <p:grpSpPr>
          <a:xfrm>
            <a:off x="5533248" y="4635750"/>
            <a:ext cx="1189224" cy="277015"/>
            <a:chOff x="701000" y="4129400"/>
            <a:chExt cx="513600" cy="115925"/>
          </a:xfrm>
        </p:grpSpPr>
        <p:sp>
          <p:nvSpPr>
            <p:cNvPr id="640" name="Google Shape;640;p37"/>
            <p:cNvSpPr/>
            <p:nvPr/>
          </p:nvSpPr>
          <p:spPr>
            <a:xfrm>
              <a:off x="701000" y="4129400"/>
              <a:ext cx="513600" cy="1158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41" name="Google Shape;641;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42" name="Google Shape;642;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643" name="Google Shape;643;p37"/>
          <p:cNvGrpSpPr/>
          <p:nvPr/>
        </p:nvGrpSpPr>
        <p:grpSpPr>
          <a:xfrm>
            <a:off x="6821717" y="4635750"/>
            <a:ext cx="1189224" cy="277015"/>
            <a:chOff x="701000" y="4129400"/>
            <a:chExt cx="513600" cy="115925"/>
          </a:xfrm>
        </p:grpSpPr>
        <p:sp>
          <p:nvSpPr>
            <p:cNvPr id="644" name="Google Shape;644;p37"/>
            <p:cNvSpPr/>
            <p:nvPr/>
          </p:nvSpPr>
          <p:spPr>
            <a:xfrm>
              <a:off x="701000" y="4129400"/>
              <a:ext cx="513600" cy="115800"/>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45" name="Google Shape;645;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46" name="Google Shape;646;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647" name="Google Shape;647;p37"/>
          <p:cNvGrpSpPr/>
          <p:nvPr/>
        </p:nvGrpSpPr>
        <p:grpSpPr>
          <a:xfrm>
            <a:off x="8110185" y="4635750"/>
            <a:ext cx="1189224" cy="277015"/>
            <a:chOff x="701000" y="4129400"/>
            <a:chExt cx="513600" cy="115925"/>
          </a:xfrm>
        </p:grpSpPr>
        <p:sp>
          <p:nvSpPr>
            <p:cNvPr id="648" name="Google Shape;648;p37"/>
            <p:cNvSpPr/>
            <p:nvPr/>
          </p:nvSpPr>
          <p:spPr>
            <a:xfrm>
              <a:off x="701000" y="4129400"/>
              <a:ext cx="513600" cy="115800"/>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49" name="Google Shape;649;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50" name="Google Shape;650;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grpSp>
        <p:nvGrpSpPr>
          <p:cNvPr id="651" name="Google Shape;651;p37"/>
          <p:cNvGrpSpPr/>
          <p:nvPr/>
        </p:nvGrpSpPr>
        <p:grpSpPr>
          <a:xfrm>
            <a:off x="2939583" y="4635750"/>
            <a:ext cx="1189224" cy="277015"/>
            <a:chOff x="701000" y="4129400"/>
            <a:chExt cx="513600" cy="115925"/>
          </a:xfrm>
        </p:grpSpPr>
        <p:sp>
          <p:nvSpPr>
            <p:cNvPr id="652" name="Google Shape;652;p37"/>
            <p:cNvSpPr/>
            <p:nvPr/>
          </p:nvSpPr>
          <p:spPr>
            <a:xfrm>
              <a:off x="701000" y="4129400"/>
              <a:ext cx="513600" cy="115800"/>
            </a:xfrm>
            <a:prstGeom prst="rect">
              <a:avLst/>
            </a:prstGeom>
            <a:solidFill>
              <a:srgbClr val="FFF2CC"/>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53" name="Google Shape;653;p37"/>
            <p:cNvCxnSpPr/>
            <p:nvPr/>
          </p:nvCxnSpPr>
          <p:spPr>
            <a:xfrm rot="10800000">
              <a:off x="866214" y="4129525"/>
              <a:ext cx="0" cy="115800"/>
            </a:xfrm>
            <a:prstGeom prst="straightConnector1">
              <a:avLst/>
            </a:prstGeom>
            <a:noFill/>
            <a:ln w="9525" cap="flat" cmpd="sng">
              <a:solidFill>
                <a:srgbClr val="595959"/>
              </a:solidFill>
              <a:prstDash val="solid"/>
              <a:round/>
              <a:headEnd type="none" w="med" len="med"/>
              <a:tailEnd type="none" w="med" len="med"/>
            </a:ln>
          </p:spPr>
        </p:cxnSp>
        <p:cxnSp>
          <p:nvCxnSpPr>
            <p:cNvPr id="654" name="Google Shape;654;p37"/>
            <p:cNvCxnSpPr/>
            <p:nvPr/>
          </p:nvCxnSpPr>
          <p:spPr>
            <a:xfrm rot="10800000">
              <a:off x="1033162" y="4129525"/>
              <a:ext cx="0" cy="115800"/>
            </a:xfrm>
            <a:prstGeom prst="straightConnector1">
              <a:avLst/>
            </a:prstGeom>
            <a:noFill/>
            <a:ln w="9525" cap="flat" cmpd="sng">
              <a:solidFill>
                <a:srgbClr val="595959"/>
              </a:solidFill>
              <a:prstDash val="solid"/>
              <a:round/>
              <a:headEnd type="none" w="med" len="med"/>
              <a:tailEnd type="none" w="med" len="med"/>
            </a:ln>
          </p:spPr>
        </p:cxnSp>
      </p:grpSp>
      <p:sp>
        <p:nvSpPr>
          <p:cNvPr id="655" name="Google Shape;655;p37"/>
          <p:cNvSpPr txBox="1"/>
          <p:nvPr/>
        </p:nvSpPr>
        <p:spPr>
          <a:xfrm>
            <a:off x="2802933" y="43147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Output</a:t>
            </a:r>
            <a:endParaRPr sz="1333" b="1"/>
          </a:p>
        </p:txBody>
      </p:sp>
      <p:sp>
        <p:nvSpPr>
          <p:cNvPr id="656" name="Google Shape;656;p37"/>
          <p:cNvSpPr txBox="1"/>
          <p:nvPr/>
        </p:nvSpPr>
        <p:spPr>
          <a:xfrm>
            <a:off x="2802933" y="5606384"/>
            <a:ext cx="5548000" cy="451302"/>
          </a:xfrm>
          <a:prstGeom prst="rect">
            <a:avLst/>
          </a:prstGeom>
          <a:noFill/>
          <a:ln>
            <a:noFill/>
          </a:ln>
        </p:spPr>
        <p:txBody>
          <a:bodyPr spcFirstLastPara="1" wrap="square" lIns="121900" tIns="121900" rIns="121900" bIns="121900" anchor="t" anchorCtr="0">
            <a:spAutoFit/>
          </a:bodyPr>
          <a:lstStyle/>
          <a:p>
            <a:pPr algn="l" rtl="0"/>
            <a:r>
              <a:rPr lang="en" sz="1333" b="1"/>
              <a:t>Input</a:t>
            </a:r>
            <a:endParaRPr sz="1333" b="1"/>
          </a:p>
        </p:txBody>
      </p:sp>
      <p:sp>
        <p:nvSpPr>
          <p:cNvPr id="657" name="Google Shape;657;p37"/>
          <p:cNvSpPr/>
          <p:nvPr/>
        </p:nvSpPr>
        <p:spPr>
          <a:xfrm rot="5400000">
            <a:off x="3800376" y="3711437"/>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58" name="Google Shape;658;p37"/>
          <p:cNvSpPr/>
          <p:nvPr/>
        </p:nvSpPr>
        <p:spPr>
          <a:xfrm rot="5400000">
            <a:off x="3515573" y="3711437"/>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59" name="Google Shape;659;p37"/>
          <p:cNvSpPr/>
          <p:nvPr/>
        </p:nvSpPr>
        <p:spPr>
          <a:xfrm rot="5400000">
            <a:off x="3230771" y="3711437"/>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60" name="Google Shape;660;p37"/>
          <p:cNvSpPr/>
          <p:nvPr/>
        </p:nvSpPr>
        <p:spPr>
          <a:xfrm rot="5400000">
            <a:off x="2945968" y="3711437"/>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61" name="Google Shape;661;p37"/>
          <p:cNvSpPr/>
          <p:nvPr/>
        </p:nvSpPr>
        <p:spPr>
          <a:xfrm rot="5400000">
            <a:off x="3373007" y="4193100"/>
            <a:ext cx="169200" cy="182000"/>
          </a:xfrm>
          <a:prstGeom prst="ellipse">
            <a:avLst/>
          </a:prstGeom>
          <a:solidFill>
            <a:srgbClr val="FFF2C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62" name="Google Shape;662;p37"/>
          <p:cNvSpPr/>
          <p:nvPr/>
        </p:nvSpPr>
        <p:spPr>
          <a:xfrm rot="5400000">
            <a:off x="3139837" y="4193100"/>
            <a:ext cx="169200" cy="182000"/>
          </a:xfrm>
          <a:prstGeom prst="ellipse">
            <a:avLst/>
          </a:prstGeom>
          <a:solidFill>
            <a:srgbClr val="FFF2C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63" name="Google Shape;663;p37"/>
          <p:cNvCxnSpPr>
            <a:stCxn id="661" idx="2"/>
            <a:endCxn id="657" idx="6"/>
          </p:cNvCxnSpPr>
          <p:nvPr/>
        </p:nvCxnSpPr>
        <p:spPr>
          <a:xfrm rot="10800000" flipH="1">
            <a:off x="3457607" y="3887100"/>
            <a:ext cx="427200" cy="312400"/>
          </a:xfrm>
          <a:prstGeom prst="straightConnector1">
            <a:avLst/>
          </a:prstGeom>
          <a:noFill/>
          <a:ln w="9525" cap="flat" cmpd="sng">
            <a:solidFill>
              <a:srgbClr val="595959"/>
            </a:solidFill>
            <a:prstDash val="solid"/>
            <a:round/>
            <a:headEnd type="none" w="med" len="med"/>
            <a:tailEnd type="none" w="med" len="med"/>
          </a:ln>
        </p:spPr>
      </p:cxnSp>
      <p:cxnSp>
        <p:nvCxnSpPr>
          <p:cNvPr id="664" name="Google Shape;664;p37"/>
          <p:cNvCxnSpPr>
            <a:stCxn id="662" idx="2"/>
            <a:endCxn id="657" idx="6"/>
          </p:cNvCxnSpPr>
          <p:nvPr/>
        </p:nvCxnSpPr>
        <p:spPr>
          <a:xfrm rot="10800000" flipH="1">
            <a:off x="3224437" y="3887100"/>
            <a:ext cx="660400" cy="312400"/>
          </a:xfrm>
          <a:prstGeom prst="straightConnector1">
            <a:avLst/>
          </a:prstGeom>
          <a:noFill/>
          <a:ln w="9525" cap="flat" cmpd="sng">
            <a:solidFill>
              <a:srgbClr val="595959"/>
            </a:solidFill>
            <a:prstDash val="solid"/>
            <a:round/>
            <a:headEnd type="none" w="med" len="med"/>
            <a:tailEnd type="none" w="med" len="med"/>
          </a:ln>
        </p:spPr>
      </p:cxnSp>
      <p:cxnSp>
        <p:nvCxnSpPr>
          <p:cNvPr id="665" name="Google Shape;665;p37"/>
          <p:cNvCxnSpPr>
            <a:stCxn id="661" idx="2"/>
            <a:endCxn id="658" idx="6"/>
          </p:cNvCxnSpPr>
          <p:nvPr/>
        </p:nvCxnSpPr>
        <p:spPr>
          <a:xfrm rot="10800000" flipH="1">
            <a:off x="3457607" y="3887100"/>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666" name="Google Shape;666;p37"/>
          <p:cNvCxnSpPr>
            <a:stCxn id="662" idx="2"/>
            <a:endCxn id="658" idx="6"/>
          </p:cNvCxnSpPr>
          <p:nvPr/>
        </p:nvCxnSpPr>
        <p:spPr>
          <a:xfrm rot="10800000" flipH="1">
            <a:off x="3224437" y="3887100"/>
            <a:ext cx="375600" cy="312400"/>
          </a:xfrm>
          <a:prstGeom prst="straightConnector1">
            <a:avLst/>
          </a:prstGeom>
          <a:noFill/>
          <a:ln w="9525" cap="flat" cmpd="sng">
            <a:solidFill>
              <a:srgbClr val="595959"/>
            </a:solidFill>
            <a:prstDash val="solid"/>
            <a:round/>
            <a:headEnd type="none" w="med" len="med"/>
            <a:tailEnd type="none" w="med" len="med"/>
          </a:ln>
        </p:spPr>
      </p:cxnSp>
      <p:cxnSp>
        <p:nvCxnSpPr>
          <p:cNvPr id="667" name="Google Shape;667;p37"/>
          <p:cNvCxnSpPr>
            <a:stCxn id="661" idx="2"/>
            <a:endCxn id="659" idx="6"/>
          </p:cNvCxnSpPr>
          <p:nvPr/>
        </p:nvCxnSpPr>
        <p:spPr>
          <a:xfrm rot="10800000">
            <a:off x="3315207" y="3887100"/>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668" name="Google Shape;668;p37"/>
          <p:cNvCxnSpPr>
            <a:stCxn id="662" idx="2"/>
            <a:endCxn id="659" idx="6"/>
          </p:cNvCxnSpPr>
          <p:nvPr/>
        </p:nvCxnSpPr>
        <p:spPr>
          <a:xfrm rot="10800000" flipH="1">
            <a:off x="3224437" y="3887100"/>
            <a:ext cx="90800" cy="312400"/>
          </a:xfrm>
          <a:prstGeom prst="straightConnector1">
            <a:avLst/>
          </a:prstGeom>
          <a:noFill/>
          <a:ln w="9525" cap="flat" cmpd="sng">
            <a:solidFill>
              <a:srgbClr val="595959"/>
            </a:solidFill>
            <a:prstDash val="solid"/>
            <a:round/>
            <a:headEnd type="none" w="med" len="med"/>
            <a:tailEnd type="none" w="med" len="med"/>
          </a:ln>
        </p:spPr>
      </p:cxnSp>
      <p:cxnSp>
        <p:nvCxnSpPr>
          <p:cNvPr id="669" name="Google Shape;669;p37"/>
          <p:cNvCxnSpPr>
            <a:stCxn id="662" idx="2"/>
            <a:endCxn id="660" idx="6"/>
          </p:cNvCxnSpPr>
          <p:nvPr/>
        </p:nvCxnSpPr>
        <p:spPr>
          <a:xfrm rot="10800000">
            <a:off x="3030437" y="3887100"/>
            <a:ext cx="194000" cy="312400"/>
          </a:xfrm>
          <a:prstGeom prst="straightConnector1">
            <a:avLst/>
          </a:prstGeom>
          <a:noFill/>
          <a:ln w="9525" cap="flat" cmpd="sng">
            <a:solidFill>
              <a:srgbClr val="595959"/>
            </a:solidFill>
            <a:prstDash val="solid"/>
            <a:round/>
            <a:headEnd type="none" w="med" len="med"/>
            <a:tailEnd type="none" w="med" len="med"/>
          </a:ln>
        </p:spPr>
      </p:cxnSp>
      <p:cxnSp>
        <p:nvCxnSpPr>
          <p:cNvPr id="670" name="Google Shape;670;p37"/>
          <p:cNvCxnSpPr>
            <a:stCxn id="661" idx="2"/>
            <a:endCxn id="660" idx="6"/>
          </p:cNvCxnSpPr>
          <p:nvPr/>
        </p:nvCxnSpPr>
        <p:spPr>
          <a:xfrm rot="10800000">
            <a:off x="3030407" y="3887100"/>
            <a:ext cx="427200" cy="312400"/>
          </a:xfrm>
          <a:prstGeom prst="straightConnector1">
            <a:avLst/>
          </a:prstGeom>
          <a:noFill/>
          <a:ln w="9525" cap="flat" cmpd="sng">
            <a:solidFill>
              <a:srgbClr val="595959"/>
            </a:solidFill>
            <a:prstDash val="solid"/>
            <a:round/>
            <a:headEnd type="none" w="med" len="med"/>
            <a:tailEnd type="none" w="med" len="med"/>
          </a:ln>
        </p:spPr>
      </p:cxnSp>
      <p:sp>
        <p:nvSpPr>
          <p:cNvPr id="671" name="Google Shape;671;p37"/>
          <p:cNvSpPr/>
          <p:nvPr/>
        </p:nvSpPr>
        <p:spPr>
          <a:xfrm rot="5400000">
            <a:off x="3618073" y="4193033"/>
            <a:ext cx="169200" cy="182000"/>
          </a:xfrm>
          <a:prstGeom prst="ellipse">
            <a:avLst/>
          </a:prstGeom>
          <a:solidFill>
            <a:srgbClr val="FFF2C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72" name="Google Shape;672;p37"/>
          <p:cNvCxnSpPr>
            <a:stCxn id="671" idx="2"/>
            <a:endCxn id="660" idx="6"/>
          </p:cNvCxnSpPr>
          <p:nvPr/>
        </p:nvCxnSpPr>
        <p:spPr>
          <a:xfrm rot="10800000">
            <a:off x="3030673" y="3887033"/>
            <a:ext cx="672000" cy="312400"/>
          </a:xfrm>
          <a:prstGeom prst="straightConnector1">
            <a:avLst/>
          </a:prstGeom>
          <a:noFill/>
          <a:ln w="9525" cap="flat" cmpd="sng">
            <a:solidFill>
              <a:srgbClr val="595959"/>
            </a:solidFill>
            <a:prstDash val="solid"/>
            <a:round/>
            <a:headEnd type="none" w="med" len="med"/>
            <a:tailEnd type="none" w="med" len="med"/>
          </a:ln>
        </p:spPr>
      </p:cxnSp>
      <p:cxnSp>
        <p:nvCxnSpPr>
          <p:cNvPr id="673" name="Google Shape;673;p37"/>
          <p:cNvCxnSpPr>
            <a:stCxn id="671" idx="2"/>
            <a:endCxn id="659" idx="6"/>
          </p:cNvCxnSpPr>
          <p:nvPr/>
        </p:nvCxnSpPr>
        <p:spPr>
          <a:xfrm rot="10800000">
            <a:off x="3315473" y="3887033"/>
            <a:ext cx="387200" cy="312400"/>
          </a:xfrm>
          <a:prstGeom prst="straightConnector1">
            <a:avLst/>
          </a:prstGeom>
          <a:noFill/>
          <a:ln w="9525" cap="flat" cmpd="sng">
            <a:solidFill>
              <a:srgbClr val="595959"/>
            </a:solidFill>
            <a:prstDash val="solid"/>
            <a:round/>
            <a:headEnd type="none" w="med" len="med"/>
            <a:tailEnd type="none" w="med" len="med"/>
          </a:ln>
        </p:spPr>
      </p:cxnSp>
      <p:cxnSp>
        <p:nvCxnSpPr>
          <p:cNvPr id="674" name="Google Shape;674;p37"/>
          <p:cNvCxnSpPr>
            <a:stCxn id="671" idx="2"/>
            <a:endCxn id="658" idx="6"/>
          </p:cNvCxnSpPr>
          <p:nvPr/>
        </p:nvCxnSpPr>
        <p:spPr>
          <a:xfrm rot="10800000">
            <a:off x="3600273" y="3887033"/>
            <a:ext cx="102400" cy="312400"/>
          </a:xfrm>
          <a:prstGeom prst="straightConnector1">
            <a:avLst/>
          </a:prstGeom>
          <a:noFill/>
          <a:ln w="9525" cap="flat" cmpd="sng">
            <a:solidFill>
              <a:srgbClr val="595959"/>
            </a:solidFill>
            <a:prstDash val="solid"/>
            <a:round/>
            <a:headEnd type="none" w="med" len="med"/>
            <a:tailEnd type="none" w="med" len="med"/>
          </a:ln>
        </p:spPr>
      </p:cxnSp>
      <p:cxnSp>
        <p:nvCxnSpPr>
          <p:cNvPr id="675" name="Google Shape;675;p37"/>
          <p:cNvCxnSpPr>
            <a:stCxn id="671" idx="2"/>
            <a:endCxn id="657" idx="6"/>
          </p:cNvCxnSpPr>
          <p:nvPr/>
        </p:nvCxnSpPr>
        <p:spPr>
          <a:xfrm rot="10800000" flipH="1">
            <a:off x="3702673" y="3887033"/>
            <a:ext cx="182400" cy="312400"/>
          </a:xfrm>
          <a:prstGeom prst="straightConnector1">
            <a:avLst/>
          </a:prstGeom>
          <a:noFill/>
          <a:ln w="9525" cap="flat" cmpd="sng">
            <a:solidFill>
              <a:srgbClr val="595959"/>
            </a:solidFill>
            <a:prstDash val="solid"/>
            <a:round/>
            <a:headEnd type="none" w="med" len="med"/>
            <a:tailEnd type="none" w="med" len="med"/>
          </a:ln>
        </p:spPr>
      </p:cxnSp>
      <p:sp>
        <p:nvSpPr>
          <p:cNvPr id="676" name="Google Shape;676;p37"/>
          <p:cNvSpPr/>
          <p:nvPr/>
        </p:nvSpPr>
        <p:spPr>
          <a:xfrm rot="5400000">
            <a:off x="5133643" y="3711404"/>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77" name="Google Shape;677;p37"/>
          <p:cNvSpPr/>
          <p:nvPr/>
        </p:nvSpPr>
        <p:spPr>
          <a:xfrm rot="5400000">
            <a:off x="4848840" y="3711404"/>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78" name="Google Shape;678;p37"/>
          <p:cNvSpPr/>
          <p:nvPr/>
        </p:nvSpPr>
        <p:spPr>
          <a:xfrm rot="5400000">
            <a:off x="4564037" y="3711404"/>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79" name="Google Shape;679;p37"/>
          <p:cNvSpPr/>
          <p:nvPr/>
        </p:nvSpPr>
        <p:spPr>
          <a:xfrm rot="5400000">
            <a:off x="4279235" y="3711404"/>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80" name="Google Shape;680;p37"/>
          <p:cNvSpPr/>
          <p:nvPr/>
        </p:nvSpPr>
        <p:spPr>
          <a:xfrm rot="5400000">
            <a:off x="4706273" y="4193067"/>
            <a:ext cx="169200" cy="182000"/>
          </a:xfrm>
          <a:prstGeom prst="ellipse">
            <a:avLst/>
          </a:prstGeom>
          <a:solidFill>
            <a:srgbClr val="EAD1D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81" name="Google Shape;681;p37"/>
          <p:cNvSpPr/>
          <p:nvPr/>
        </p:nvSpPr>
        <p:spPr>
          <a:xfrm rot="5400000">
            <a:off x="4473104" y="4193067"/>
            <a:ext cx="169200" cy="182000"/>
          </a:xfrm>
          <a:prstGeom prst="ellipse">
            <a:avLst/>
          </a:prstGeom>
          <a:solidFill>
            <a:srgbClr val="EAD1D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82" name="Google Shape;682;p37"/>
          <p:cNvCxnSpPr>
            <a:stCxn id="680" idx="2"/>
            <a:endCxn id="676" idx="6"/>
          </p:cNvCxnSpPr>
          <p:nvPr/>
        </p:nvCxnSpPr>
        <p:spPr>
          <a:xfrm rot="10800000" flipH="1">
            <a:off x="4790873" y="3887067"/>
            <a:ext cx="427200" cy="312400"/>
          </a:xfrm>
          <a:prstGeom prst="straightConnector1">
            <a:avLst/>
          </a:prstGeom>
          <a:noFill/>
          <a:ln w="9525" cap="flat" cmpd="sng">
            <a:solidFill>
              <a:srgbClr val="595959"/>
            </a:solidFill>
            <a:prstDash val="solid"/>
            <a:round/>
            <a:headEnd type="none" w="med" len="med"/>
            <a:tailEnd type="none" w="med" len="med"/>
          </a:ln>
        </p:spPr>
      </p:cxnSp>
      <p:cxnSp>
        <p:nvCxnSpPr>
          <p:cNvPr id="683" name="Google Shape;683;p37"/>
          <p:cNvCxnSpPr>
            <a:stCxn id="681" idx="2"/>
            <a:endCxn id="676" idx="6"/>
          </p:cNvCxnSpPr>
          <p:nvPr/>
        </p:nvCxnSpPr>
        <p:spPr>
          <a:xfrm rot="10800000" flipH="1">
            <a:off x="4557704" y="3887067"/>
            <a:ext cx="660400" cy="312400"/>
          </a:xfrm>
          <a:prstGeom prst="straightConnector1">
            <a:avLst/>
          </a:prstGeom>
          <a:noFill/>
          <a:ln w="9525" cap="flat" cmpd="sng">
            <a:solidFill>
              <a:srgbClr val="595959"/>
            </a:solidFill>
            <a:prstDash val="solid"/>
            <a:round/>
            <a:headEnd type="none" w="med" len="med"/>
            <a:tailEnd type="none" w="med" len="med"/>
          </a:ln>
        </p:spPr>
      </p:cxnSp>
      <p:cxnSp>
        <p:nvCxnSpPr>
          <p:cNvPr id="684" name="Google Shape;684;p37"/>
          <p:cNvCxnSpPr>
            <a:stCxn id="680" idx="2"/>
            <a:endCxn id="677" idx="6"/>
          </p:cNvCxnSpPr>
          <p:nvPr/>
        </p:nvCxnSpPr>
        <p:spPr>
          <a:xfrm rot="10800000" flipH="1">
            <a:off x="4790873" y="3887067"/>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685" name="Google Shape;685;p37"/>
          <p:cNvCxnSpPr>
            <a:stCxn id="681" idx="2"/>
            <a:endCxn id="677" idx="6"/>
          </p:cNvCxnSpPr>
          <p:nvPr/>
        </p:nvCxnSpPr>
        <p:spPr>
          <a:xfrm rot="10800000" flipH="1">
            <a:off x="4557704" y="3887067"/>
            <a:ext cx="375600" cy="312400"/>
          </a:xfrm>
          <a:prstGeom prst="straightConnector1">
            <a:avLst/>
          </a:prstGeom>
          <a:noFill/>
          <a:ln w="9525" cap="flat" cmpd="sng">
            <a:solidFill>
              <a:srgbClr val="595959"/>
            </a:solidFill>
            <a:prstDash val="solid"/>
            <a:round/>
            <a:headEnd type="none" w="med" len="med"/>
            <a:tailEnd type="none" w="med" len="med"/>
          </a:ln>
        </p:spPr>
      </p:cxnSp>
      <p:cxnSp>
        <p:nvCxnSpPr>
          <p:cNvPr id="686" name="Google Shape;686;p37"/>
          <p:cNvCxnSpPr>
            <a:stCxn id="680" idx="2"/>
            <a:endCxn id="678" idx="6"/>
          </p:cNvCxnSpPr>
          <p:nvPr/>
        </p:nvCxnSpPr>
        <p:spPr>
          <a:xfrm rot="10800000">
            <a:off x="4648473" y="3887067"/>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687" name="Google Shape;687;p37"/>
          <p:cNvCxnSpPr>
            <a:stCxn id="681" idx="2"/>
            <a:endCxn id="678" idx="6"/>
          </p:cNvCxnSpPr>
          <p:nvPr/>
        </p:nvCxnSpPr>
        <p:spPr>
          <a:xfrm rot="10800000" flipH="1">
            <a:off x="4557704" y="3887067"/>
            <a:ext cx="90800" cy="312400"/>
          </a:xfrm>
          <a:prstGeom prst="straightConnector1">
            <a:avLst/>
          </a:prstGeom>
          <a:noFill/>
          <a:ln w="9525" cap="flat" cmpd="sng">
            <a:solidFill>
              <a:srgbClr val="595959"/>
            </a:solidFill>
            <a:prstDash val="solid"/>
            <a:round/>
            <a:headEnd type="none" w="med" len="med"/>
            <a:tailEnd type="none" w="med" len="med"/>
          </a:ln>
        </p:spPr>
      </p:cxnSp>
      <p:cxnSp>
        <p:nvCxnSpPr>
          <p:cNvPr id="688" name="Google Shape;688;p37"/>
          <p:cNvCxnSpPr>
            <a:stCxn id="681" idx="2"/>
            <a:endCxn id="679" idx="6"/>
          </p:cNvCxnSpPr>
          <p:nvPr/>
        </p:nvCxnSpPr>
        <p:spPr>
          <a:xfrm rot="10800000">
            <a:off x="4363704" y="3887067"/>
            <a:ext cx="194000" cy="312400"/>
          </a:xfrm>
          <a:prstGeom prst="straightConnector1">
            <a:avLst/>
          </a:prstGeom>
          <a:noFill/>
          <a:ln w="9525" cap="flat" cmpd="sng">
            <a:solidFill>
              <a:srgbClr val="595959"/>
            </a:solidFill>
            <a:prstDash val="solid"/>
            <a:round/>
            <a:headEnd type="none" w="med" len="med"/>
            <a:tailEnd type="none" w="med" len="med"/>
          </a:ln>
        </p:spPr>
      </p:cxnSp>
      <p:cxnSp>
        <p:nvCxnSpPr>
          <p:cNvPr id="689" name="Google Shape;689;p37"/>
          <p:cNvCxnSpPr>
            <a:stCxn id="680" idx="2"/>
            <a:endCxn id="679" idx="6"/>
          </p:cNvCxnSpPr>
          <p:nvPr/>
        </p:nvCxnSpPr>
        <p:spPr>
          <a:xfrm rot="10800000">
            <a:off x="4363673" y="3887067"/>
            <a:ext cx="427200" cy="312400"/>
          </a:xfrm>
          <a:prstGeom prst="straightConnector1">
            <a:avLst/>
          </a:prstGeom>
          <a:noFill/>
          <a:ln w="9525" cap="flat" cmpd="sng">
            <a:solidFill>
              <a:srgbClr val="595959"/>
            </a:solidFill>
            <a:prstDash val="solid"/>
            <a:round/>
            <a:headEnd type="none" w="med" len="med"/>
            <a:tailEnd type="none" w="med" len="med"/>
          </a:ln>
        </p:spPr>
      </p:cxnSp>
      <p:sp>
        <p:nvSpPr>
          <p:cNvPr id="690" name="Google Shape;690;p37"/>
          <p:cNvSpPr/>
          <p:nvPr/>
        </p:nvSpPr>
        <p:spPr>
          <a:xfrm rot="5400000">
            <a:off x="4951340" y="4193000"/>
            <a:ext cx="169200" cy="182000"/>
          </a:xfrm>
          <a:prstGeom prst="ellipse">
            <a:avLst/>
          </a:prstGeom>
          <a:solidFill>
            <a:srgbClr val="EAD1D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691" name="Google Shape;691;p37"/>
          <p:cNvCxnSpPr>
            <a:stCxn id="690" idx="2"/>
            <a:endCxn id="679" idx="6"/>
          </p:cNvCxnSpPr>
          <p:nvPr/>
        </p:nvCxnSpPr>
        <p:spPr>
          <a:xfrm rot="10800000">
            <a:off x="4363940" y="3887000"/>
            <a:ext cx="672000" cy="312400"/>
          </a:xfrm>
          <a:prstGeom prst="straightConnector1">
            <a:avLst/>
          </a:prstGeom>
          <a:noFill/>
          <a:ln w="9525" cap="flat" cmpd="sng">
            <a:solidFill>
              <a:srgbClr val="595959"/>
            </a:solidFill>
            <a:prstDash val="solid"/>
            <a:round/>
            <a:headEnd type="none" w="med" len="med"/>
            <a:tailEnd type="none" w="med" len="med"/>
          </a:ln>
        </p:spPr>
      </p:cxnSp>
      <p:cxnSp>
        <p:nvCxnSpPr>
          <p:cNvPr id="692" name="Google Shape;692;p37"/>
          <p:cNvCxnSpPr>
            <a:stCxn id="690" idx="2"/>
            <a:endCxn id="678" idx="6"/>
          </p:cNvCxnSpPr>
          <p:nvPr/>
        </p:nvCxnSpPr>
        <p:spPr>
          <a:xfrm rot="10800000">
            <a:off x="4648740" y="3887000"/>
            <a:ext cx="387200" cy="312400"/>
          </a:xfrm>
          <a:prstGeom prst="straightConnector1">
            <a:avLst/>
          </a:prstGeom>
          <a:noFill/>
          <a:ln w="9525" cap="flat" cmpd="sng">
            <a:solidFill>
              <a:srgbClr val="595959"/>
            </a:solidFill>
            <a:prstDash val="solid"/>
            <a:round/>
            <a:headEnd type="none" w="med" len="med"/>
            <a:tailEnd type="none" w="med" len="med"/>
          </a:ln>
        </p:spPr>
      </p:cxnSp>
      <p:cxnSp>
        <p:nvCxnSpPr>
          <p:cNvPr id="693" name="Google Shape;693;p37"/>
          <p:cNvCxnSpPr>
            <a:stCxn id="690" idx="2"/>
            <a:endCxn id="677" idx="6"/>
          </p:cNvCxnSpPr>
          <p:nvPr/>
        </p:nvCxnSpPr>
        <p:spPr>
          <a:xfrm rot="10800000">
            <a:off x="4933540" y="3887000"/>
            <a:ext cx="102400" cy="312400"/>
          </a:xfrm>
          <a:prstGeom prst="straightConnector1">
            <a:avLst/>
          </a:prstGeom>
          <a:noFill/>
          <a:ln w="9525" cap="flat" cmpd="sng">
            <a:solidFill>
              <a:srgbClr val="595959"/>
            </a:solidFill>
            <a:prstDash val="solid"/>
            <a:round/>
            <a:headEnd type="none" w="med" len="med"/>
            <a:tailEnd type="none" w="med" len="med"/>
          </a:ln>
        </p:spPr>
      </p:cxnSp>
      <p:cxnSp>
        <p:nvCxnSpPr>
          <p:cNvPr id="694" name="Google Shape;694;p37"/>
          <p:cNvCxnSpPr>
            <a:stCxn id="690" idx="2"/>
            <a:endCxn id="676" idx="6"/>
          </p:cNvCxnSpPr>
          <p:nvPr/>
        </p:nvCxnSpPr>
        <p:spPr>
          <a:xfrm rot="10800000" flipH="1">
            <a:off x="5035940" y="3887000"/>
            <a:ext cx="182400" cy="312400"/>
          </a:xfrm>
          <a:prstGeom prst="straightConnector1">
            <a:avLst/>
          </a:prstGeom>
          <a:noFill/>
          <a:ln w="9525" cap="flat" cmpd="sng">
            <a:solidFill>
              <a:srgbClr val="595959"/>
            </a:solidFill>
            <a:prstDash val="solid"/>
            <a:round/>
            <a:headEnd type="none" w="med" len="med"/>
            <a:tailEnd type="none" w="med" len="med"/>
          </a:ln>
        </p:spPr>
      </p:cxnSp>
      <p:sp>
        <p:nvSpPr>
          <p:cNvPr id="695" name="Google Shape;695;p37"/>
          <p:cNvSpPr/>
          <p:nvPr/>
        </p:nvSpPr>
        <p:spPr>
          <a:xfrm rot="5400000">
            <a:off x="6466576" y="3711371"/>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96" name="Google Shape;696;p37"/>
          <p:cNvSpPr/>
          <p:nvPr/>
        </p:nvSpPr>
        <p:spPr>
          <a:xfrm rot="5400000">
            <a:off x="6181773" y="3711371"/>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97" name="Google Shape;697;p37"/>
          <p:cNvSpPr/>
          <p:nvPr/>
        </p:nvSpPr>
        <p:spPr>
          <a:xfrm rot="5400000">
            <a:off x="5896971" y="3711371"/>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98" name="Google Shape;698;p37"/>
          <p:cNvSpPr/>
          <p:nvPr/>
        </p:nvSpPr>
        <p:spPr>
          <a:xfrm rot="5400000">
            <a:off x="5612168" y="3711371"/>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699" name="Google Shape;699;p37"/>
          <p:cNvSpPr/>
          <p:nvPr/>
        </p:nvSpPr>
        <p:spPr>
          <a:xfrm rot="5400000">
            <a:off x="6039207" y="4193033"/>
            <a:ext cx="169200" cy="182000"/>
          </a:xfrm>
          <a:prstGeom prst="ellipse">
            <a:avLst/>
          </a:prstGeom>
          <a:solidFill>
            <a:srgbClr val="D9EAD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00" name="Google Shape;700;p37"/>
          <p:cNvSpPr/>
          <p:nvPr/>
        </p:nvSpPr>
        <p:spPr>
          <a:xfrm rot="5400000">
            <a:off x="5806037" y="4193033"/>
            <a:ext cx="169200" cy="182000"/>
          </a:xfrm>
          <a:prstGeom prst="ellipse">
            <a:avLst/>
          </a:prstGeom>
          <a:solidFill>
            <a:srgbClr val="D9EAD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701" name="Google Shape;701;p37"/>
          <p:cNvCxnSpPr>
            <a:stCxn id="699" idx="2"/>
            <a:endCxn id="695" idx="6"/>
          </p:cNvCxnSpPr>
          <p:nvPr/>
        </p:nvCxnSpPr>
        <p:spPr>
          <a:xfrm rot="10800000" flipH="1">
            <a:off x="6123807" y="3887033"/>
            <a:ext cx="427200" cy="312400"/>
          </a:xfrm>
          <a:prstGeom prst="straightConnector1">
            <a:avLst/>
          </a:prstGeom>
          <a:noFill/>
          <a:ln w="9525" cap="flat" cmpd="sng">
            <a:solidFill>
              <a:srgbClr val="595959"/>
            </a:solidFill>
            <a:prstDash val="solid"/>
            <a:round/>
            <a:headEnd type="none" w="med" len="med"/>
            <a:tailEnd type="none" w="med" len="med"/>
          </a:ln>
        </p:spPr>
      </p:cxnSp>
      <p:cxnSp>
        <p:nvCxnSpPr>
          <p:cNvPr id="702" name="Google Shape;702;p37"/>
          <p:cNvCxnSpPr>
            <a:stCxn id="700" idx="2"/>
            <a:endCxn id="695" idx="6"/>
          </p:cNvCxnSpPr>
          <p:nvPr/>
        </p:nvCxnSpPr>
        <p:spPr>
          <a:xfrm rot="10800000" flipH="1">
            <a:off x="5890637" y="3887033"/>
            <a:ext cx="660400" cy="312400"/>
          </a:xfrm>
          <a:prstGeom prst="straightConnector1">
            <a:avLst/>
          </a:prstGeom>
          <a:noFill/>
          <a:ln w="9525" cap="flat" cmpd="sng">
            <a:solidFill>
              <a:srgbClr val="595959"/>
            </a:solidFill>
            <a:prstDash val="solid"/>
            <a:round/>
            <a:headEnd type="none" w="med" len="med"/>
            <a:tailEnd type="none" w="med" len="med"/>
          </a:ln>
        </p:spPr>
      </p:cxnSp>
      <p:cxnSp>
        <p:nvCxnSpPr>
          <p:cNvPr id="703" name="Google Shape;703;p37"/>
          <p:cNvCxnSpPr>
            <a:stCxn id="699" idx="2"/>
            <a:endCxn id="696" idx="6"/>
          </p:cNvCxnSpPr>
          <p:nvPr/>
        </p:nvCxnSpPr>
        <p:spPr>
          <a:xfrm rot="10800000" flipH="1">
            <a:off x="6123807" y="3887033"/>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704" name="Google Shape;704;p37"/>
          <p:cNvCxnSpPr>
            <a:stCxn id="700" idx="2"/>
            <a:endCxn id="696" idx="6"/>
          </p:cNvCxnSpPr>
          <p:nvPr/>
        </p:nvCxnSpPr>
        <p:spPr>
          <a:xfrm rot="10800000" flipH="1">
            <a:off x="5890637" y="3887033"/>
            <a:ext cx="375600" cy="312400"/>
          </a:xfrm>
          <a:prstGeom prst="straightConnector1">
            <a:avLst/>
          </a:prstGeom>
          <a:noFill/>
          <a:ln w="9525" cap="flat" cmpd="sng">
            <a:solidFill>
              <a:srgbClr val="595959"/>
            </a:solidFill>
            <a:prstDash val="solid"/>
            <a:round/>
            <a:headEnd type="none" w="med" len="med"/>
            <a:tailEnd type="none" w="med" len="med"/>
          </a:ln>
        </p:spPr>
      </p:cxnSp>
      <p:cxnSp>
        <p:nvCxnSpPr>
          <p:cNvPr id="705" name="Google Shape;705;p37"/>
          <p:cNvCxnSpPr>
            <a:stCxn id="699" idx="2"/>
            <a:endCxn id="697" idx="6"/>
          </p:cNvCxnSpPr>
          <p:nvPr/>
        </p:nvCxnSpPr>
        <p:spPr>
          <a:xfrm rot="10800000">
            <a:off x="5981407" y="3887033"/>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706" name="Google Shape;706;p37"/>
          <p:cNvCxnSpPr>
            <a:stCxn id="700" idx="2"/>
            <a:endCxn id="697" idx="6"/>
          </p:cNvCxnSpPr>
          <p:nvPr/>
        </p:nvCxnSpPr>
        <p:spPr>
          <a:xfrm rot="10800000" flipH="1">
            <a:off x="5890637" y="3887033"/>
            <a:ext cx="90800" cy="312400"/>
          </a:xfrm>
          <a:prstGeom prst="straightConnector1">
            <a:avLst/>
          </a:prstGeom>
          <a:noFill/>
          <a:ln w="9525" cap="flat" cmpd="sng">
            <a:solidFill>
              <a:srgbClr val="595959"/>
            </a:solidFill>
            <a:prstDash val="solid"/>
            <a:round/>
            <a:headEnd type="none" w="med" len="med"/>
            <a:tailEnd type="none" w="med" len="med"/>
          </a:ln>
        </p:spPr>
      </p:cxnSp>
      <p:cxnSp>
        <p:nvCxnSpPr>
          <p:cNvPr id="707" name="Google Shape;707;p37"/>
          <p:cNvCxnSpPr>
            <a:stCxn id="700" idx="2"/>
            <a:endCxn id="698" idx="6"/>
          </p:cNvCxnSpPr>
          <p:nvPr/>
        </p:nvCxnSpPr>
        <p:spPr>
          <a:xfrm rot="10800000">
            <a:off x="5696637" y="3887033"/>
            <a:ext cx="194000" cy="312400"/>
          </a:xfrm>
          <a:prstGeom prst="straightConnector1">
            <a:avLst/>
          </a:prstGeom>
          <a:noFill/>
          <a:ln w="9525" cap="flat" cmpd="sng">
            <a:solidFill>
              <a:srgbClr val="595959"/>
            </a:solidFill>
            <a:prstDash val="solid"/>
            <a:round/>
            <a:headEnd type="none" w="med" len="med"/>
            <a:tailEnd type="none" w="med" len="med"/>
          </a:ln>
        </p:spPr>
      </p:cxnSp>
      <p:cxnSp>
        <p:nvCxnSpPr>
          <p:cNvPr id="708" name="Google Shape;708;p37"/>
          <p:cNvCxnSpPr>
            <a:stCxn id="699" idx="2"/>
            <a:endCxn id="698" idx="6"/>
          </p:cNvCxnSpPr>
          <p:nvPr/>
        </p:nvCxnSpPr>
        <p:spPr>
          <a:xfrm rot="10800000">
            <a:off x="5696607" y="3887033"/>
            <a:ext cx="427200" cy="312400"/>
          </a:xfrm>
          <a:prstGeom prst="straightConnector1">
            <a:avLst/>
          </a:prstGeom>
          <a:noFill/>
          <a:ln w="9525" cap="flat" cmpd="sng">
            <a:solidFill>
              <a:srgbClr val="595959"/>
            </a:solidFill>
            <a:prstDash val="solid"/>
            <a:round/>
            <a:headEnd type="none" w="med" len="med"/>
            <a:tailEnd type="none" w="med" len="med"/>
          </a:ln>
        </p:spPr>
      </p:cxnSp>
      <p:sp>
        <p:nvSpPr>
          <p:cNvPr id="709" name="Google Shape;709;p37"/>
          <p:cNvSpPr/>
          <p:nvPr/>
        </p:nvSpPr>
        <p:spPr>
          <a:xfrm rot="5400000">
            <a:off x="6284273" y="4192967"/>
            <a:ext cx="169200" cy="182000"/>
          </a:xfrm>
          <a:prstGeom prst="ellipse">
            <a:avLst/>
          </a:prstGeom>
          <a:solidFill>
            <a:srgbClr val="D9EAD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710" name="Google Shape;710;p37"/>
          <p:cNvCxnSpPr>
            <a:stCxn id="709" idx="2"/>
            <a:endCxn id="698" idx="6"/>
          </p:cNvCxnSpPr>
          <p:nvPr/>
        </p:nvCxnSpPr>
        <p:spPr>
          <a:xfrm rot="10800000">
            <a:off x="5696873" y="3886967"/>
            <a:ext cx="672000" cy="312400"/>
          </a:xfrm>
          <a:prstGeom prst="straightConnector1">
            <a:avLst/>
          </a:prstGeom>
          <a:noFill/>
          <a:ln w="9525" cap="flat" cmpd="sng">
            <a:solidFill>
              <a:srgbClr val="595959"/>
            </a:solidFill>
            <a:prstDash val="solid"/>
            <a:round/>
            <a:headEnd type="none" w="med" len="med"/>
            <a:tailEnd type="none" w="med" len="med"/>
          </a:ln>
        </p:spPr>
      </p:cxnSp>
      <p:cxnSp>
        <p:nvCxnSpPr>
          <p:cNvPr id="711" name="Google Shape;711;p37"/>
          <p:cNvCxnSpPr>
            <a:stCxn id="709" idx="2"/>
            <a:endCxn id="697" idx="6"/>
          </p:cNvCxnSpPr>
          <p:nvPr/>
        </p:nvCxnSpPr>
        <p:spPr>
          <a:xfrm rot="10800000">
            <a:off x="5981673" y="3886967"/>
            <a:ext cx="387200" cy="312400"/>
          </a:xfrm>
          <a:prstGeom prst="straightConnector1">
            <a:avLst/>
          </a:prstGeom>
          <a:noFill/>
          <a:ln w="9525" cap="flat" cmpd="sng">
            <a:solidFill>
              <a:srgbClr val="595959"/>
            </a:solidFill>
            <a:prstDash val="solid"/>
            <a:round/>
            <a:headEnd type="none" w="med" len="med"/>
            <a:tailEnd type="none" w="med" len="med"/>
          </a:ln>
        </p:spPr>
      </p:cxnSp>
      <p:cxnSp>
        <p:nvCxnSpPr>
          <p:cNvPr id="712" name="Google Shape;712;p37"/>
          <p:cNvCxnSpPr>
            <a:stCxn id="709" idx="2"/>
            <a:endCxn id="696" idx="6"/>
          </p:cNvCxnSpPr>
          <p:nvPr/>
        </p:nvCxnSpPr>
        <p:spPr>
          <a:xfrm rot="10800000">
            <a:off x="6266473" y="3886967"/>
            <a:ext cx="102400" cy="312400"/>
          </a:xfrm>
          <a:prstGeom prst="straightConnector1">
            <a:avLst/>
          </a:prstGeom>
          <a:noFill/>
          <a:ln w="9525" cap="flat" cmpd="sng">
            <a:solidFill>
              <a:srgbClr val="595959"/>
            </a:solidFill>
            <a:prstDash val="solid"/>
            <a:round/>
            <a:headEnd type="none" w="med" len="med"/>
            <a:tailEnd type="none" w="med" len="med"/>
          </a:ln>
        </p:spPr>
      </p:cxnSp>
      <p:cxnSp>
        <p:nvCxnSpPr>
          <p:cNvPr id="713" name="Google Shape;713;p37"/>
          <p:cNvCxnSpPr>
            <a:stCxn id="709" idx="2"/>
            <a:endCxn id="695" idx="6"/>
          </p:cNvCxnSpPr>
          <p:nvPr/>
        </p:nvCxnSpPr>
        <p:spPr>
          <a:xfrm rot="10800000" flipH="1">
            <a:off x="6368873" y="3886967"/>
            <a:ext cx="182400" cy="312400"/>
          </a:xfrm>
          <a:prstGeom prst="straightConnector1">
            <a:avLst/>
          </a:prstGeom>
          <a:noFill/>
          <a:ln w="9525" cap="flat" cmpd="sng">
            <a:solidFill>
              <a:srgbClr val="595959"/>
            </a:solidFill>
            <a:prstDash val="solid"/>
            <a:round/>
            <a:headEnd type="none" w="med" len="med"/>
            <a:tailEnd type="none" w="med" len="med"/>
          </a:ln>
        </p:spPr>
      </p:cxnSp>
      <p:sp>
        <p:nvSpPr>
          <p:cNvPr id="714" name="Google Shape;714;p37"/>
          <p:cNvSpPr/>
          <p:nvPr/>
        </p:nvSpPr>
        <p:spPr>
          <a:xfrm rot="5400000">
            <a:off x="7708376" y="3711471"/>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15" name="Google Shape;715;p37"/>
          <p:cNvSpPr/>
          <p:nvPr/>
        </p:nvSpPr>
        <p:spPr>
          <a:xfrm rot="5400000">
            <a:off x="7423573" y="3711471"/>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16" name="Google Shape;716;p37"/>
          <p:cNvSpPr/>
          <p:nvPr/>
        </p:nvSpPr>
        <p:spPr>
          <a:xfrm rot="5400000">
            <a:off x="7138771" y="3711471"/>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17" name="Google Shape;717;p37"/>
          <p:cNvSpPr/>
          <p:nvPr/>
        </p:nvSpPr>
        <p:spPr>
          <a:xfrm rot="5400000">
            <a:off x="6853968" y="3711471"/>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18" name="Google Shape;718;p37"/>
          <p:cNvSpPr/>
          <p:nvPr/>
        </p:nvSpPr>
        <p:spPr>
          <a:xfrm rot="5400000">
            <a:off x="7281007" y="4193133"/>
            <a:ext cx="169200" cy="182000"/>
          </a:xfrm>
          <a:prstGeom prst="ellipse">
            <a:avLst/>
          </a:prstGeom>
          <a:solidFill>
            <a:srgbClr val="CFE2F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19" name="Google Shape;719;p37"/>
          <p:cNvSpPr/>
          <p:nvPr/>
        </p:nvSpPr>
        <p:spPr>
          <a:xfrm rot="5400000">
            <a:off x="7047837" y="4193133"/>
            <a:ext cx="169200" cy="182000"/>
          </a:xfrm>
          <a:prstGeom prst="ellipse">
            <a:avLst/>
          </a:prstGeom>
          <a:solidFill>
            <a:srgbClr val="CFE2F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720" name="Google Shape;720;p37"/>
          <p:cNvCxnSpPr>
            <a:stCxn id="718" idx="2"/>
            <a:endCxn id="714" idx="6"/>
          </p:cNvCxnSpPr>
          <p:nvPr/>
        </p:nvCxnSpPr>
        <p:spPr>
          <a:xfrm rot="10800000" flipH="1">
            <a:off x="7365607" y="3887133"/>
            <a:ext cx="427200" cy="312400"/>
          </a:xfrm>
          <a:prstGeom prst="straightConnector1">
            <a:avLst/>
          </a:prstGeom>
          <a:noFill/>
          <a:ln w="9525" cap="flat" cmpd="sng">
            <a:solidFill>
              <a:srgbClr val="595959"/>
            </a:solidFill>
            <a:prstDash val="solid"/>
            <a:round/>
            <a:headEnd type="none" w="med" len="med"/>
            <a:tailEnd type="none" w="med" len="med"/>
          </a:ln>
        </p:spPr>
      </p:cxnSp>
      <p:cxnSp>
        <p:nvCxnSpPr>
          <p:cNvPr id="721" name="Google Shape;721;p37"/>
          <p:cNvCxnSpPr>
            <a:stCxn id="719" idx="2"/>
            <a:endCxn id="714" idx="6"/>
          </p:cNvCxnSpPr>
          <p:nvPr/>
        </p:nvCxnSpPr>
        <p:spPr>
          <a:xfrm rot="10800000" flipH="1">
            <a:off x="7132437" y="3887133"/>
            <a:ext cx="660400" cy="312400"/>
          </a:xfrm>
          <a:prstGeom prst="straightConnector1">
            <a:avLst/>
          </a:prstGeom>
          <a:noFill/>
          <a:ln w="9525" cap="flat" cmpd="sng">
            <a:solidFill>
              <a:srgbClr val="595959"/>
            </a:solidFill>
            <a:prstDash val="solid"/>
            <a:round/>
            <a:headEnd type="none" w="med" len="med"/>
            <a:tailEnd type="none" w="med" len="med"/>
          </a:ln>
        </p:spPr>
      </p:cxnSp>
      <p:cxnSp>
        <p:nvCxnSpPr>
          <p:cNvPr id="722" name="Google Shape;722;p37"/>
          <p:cNvCxnSpPr>
            <a:stCxn id="718" idx="2"/>
            <a:endCxn id="715" idx="6"/>
          </p:cNvCxnSpPr>
          <p:nvPr/>
        </p:nvCxnSpPr>
        <p:spPr>
          <a:xfrm rot="10800000" flipH="1">
            <a:off x="7365607" y="3887133"/>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723" name="Google Shape;723;p37"/>
          <p:cNvCxnSpPr>
            <a:stCxn id="719" idx="2"/>
            <a:endCxn id="715" idx="6"/>
          </p:cNvCxnSpPr>
          <p:nvPr/>
        </p:nvCxnSpPr>
        <p:spPr>
          <a:xfrm rot="10800000" flipH="1">
            <a:off x="7132437" y="3887133"/>
            <a:ext cx="375600" cy="312400"/>
          </a:xfrm>
          <a:prstGeom prst="straightConnector1">
            <a:avLst/>
          </a:prstGeom>
          <a:noFill/>
          <a:ln w="9525" cap="flat" cmpd="sng">
            <a:solidFill>
              <a:srgbClr val="595959"/>
            </a:solidFill>
            <a:prstDash val="solid"/>
            <a:round/>
            <a:headEnd type="none" w="med" len="med"/>
            <a:tailEnd type="none" w="med" len="med"/>
          </a:ln>
        </p:spPr>
      </p:cxnSp>
      <p:cxnSp>
        <p:nvCxnSpPr>
          <p:cNvPr id="724" name="Google Shape;724;p37"/>
          <p:cNvCxnSpPr>
            <a:stCxn id="718" idx="2"/>
            <a:endCxn id="716" idx="6"/>
          </p:cNvCxnSpPr>
          <p:nvPr/>
        </p:nvCxnSpPr>
        <p:spPr>
          <a:xfrm rot="10800000">
            <a:off x="7223207" y="3887133"/>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725" name="Google Shape;725;p37"/>
          <p:cNvCxnSpPr>
            <a:stCxn id="719" idx="2"/>
            <a:endCxn id="716" idx="6"/>
          </p:cNvCxnSpPr>
          <p:nvPr/>
        </p:nvCxnSpPr>
        <p:spPr>
          <a:xfrm rot="10800000" flipH="1">
            <a:off x="7132437" y="3887133"/>
            <a:ext cx="90800" cy="312400"/>
          </a:xfrm>
          <a:prstGeom prst="straightConnector1">
            <a:avLst/>
          </a:prstGeom>
          <a:noFill/>
          <a:ln w="9525" cap="flat" cmpd="sng">
            <a:solidFill>
              <a:srgbClr val="595959"/>
            </a:solidFill>
            <a:prstDash val="solid"/>
            <a:round/>
            <a:headEnd type="none" w="med" len="med"/>
            <a:tailEnd type="none" w="med" len="med"/>
          </a:ln>
        </p:spPr>
      </p:cxnSp>
      <p:cxnSp>
        <p:nvCxnSpPr>
          <p:cNvPr id="726" name="Google Shape;726;p37"/>
          <p:cNvCxnSpPr>
            <a:stCxn id="719" idx="2"/>
            <a:endCxn id="717" idx="6"/>
          </p:cNvCxnSpPr>
          <p:nvPr/>
        </p:nvCxnSpPr>
        <p:spPr>
          <a:xfrm rot="10800000">
            <a:off x="6938437" y="3887133"/>
            <a:ext cx="194000" cy="312400"/>
          </a:xfrm>
          <a:prstGeom prst="straightConnector1">
            <a:avLst/>
          </a:prstGeom>
          <a:noFill/>
          <a:ln w="9525" cap="flat" cmpd="sng">
            <a:solidFill>
              <a:srgbClr val="595959"/>
            </a:solidFill>
            <a:prstDash val="solid"/>
            <a:round/>
            <a:headEnd type="none" w="med" len="med"/>
            <a:tailEnd type="none" w="med" len="med"/>
          </a:ln>
        </p:spPr>
      </p:cxnSp>
      <p:cxnSp>
        <p:nvCxnSpPr>
          <p:cNvPr id="727" name="Google Shape;727;p37"/>
          <p:cNvCxnSpPr>
            <a:stCxn id="718" idx="2"/>
            <a:endCxn id="717" idx="6"/>
          </p:cNvCxnSpPr>
          <p:nvPr/>
        </p:nvCxnSpPr>
        <p:spPr>
          <a:xfrm rot="10800000">
            <a:off x="6938407" y="3887133"/>
            <a:ext cx="427200" cy="312400"/>
          </a:xfrm>
          <a:prstGeom prst="straightConnector1">
            <a:avLst/>
          </a:prstGeom>
          <a:noFill/>
          <a:ln w="9525" cap="flat" cmpd="sng">
            <a:solidFill>
              <a:srgbClr val="595959"/>
            </a:solidFill>
            <a:prstDash val="solid"/>
            <a:round/>
            <a:headEnd type="none" w="med" len="med"/>
            <a:tailEnd type="none" w="med" len="med"/>
          </a:ln>
        </p:spPr>
      </p:cxnSp>
      <p:sp>
        <p:nvSpPr>
          <p:cNvPr id="728" name="Google Shape;728;p37"/>
          <p:cNvSpPr/>
          <p:nvPr/>
        </p:nvSpPr>
        <p:spPr>
          <a:xfrm rot="5400000">
            <a:off x="7526073" y="4193067"/>
            <a:ext cx="169200" cy="182000"/>
          </a:xfrm>
          <a:prstGeom prst="ellipse">
            <a:avLst/>
          </a:prstGeom>
          <a:solidFill>
            <a:srgbClr val="CFE2F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729" name="Google Shape;729;p37"/>
          <p:cNvCxnSpPr>
            <a:stCxn id="728" idx="2"/>
            <a:endCxn id="717" idx="6"/>
          </p:cNvCxnSpPr>
          <p:nvPr/>
        </p:nvCxnSpPr>
        <p:spPr>
          <a:xfrm rot="10800000">
            <a:off x="6938673" y="3887067"/>
            <a:ext cx="672000" cy="312400"/>
          </a:xfrm>
          <a:prstGeom prst="straightConnector1">
            <a:avLst/>
          </a:prstGeom>
          <a:noFill/>
          <a:ln w="9525" cap="flat" cmpd="sng">
            <a:solidFill>
              <a:srgbClr val="595959"/>
            </a:solidFill>
            <a:prstDash val="solid"/>
            <a:round/>
            <a:headEnd type="none" w="med" len="med"/>
            <a:tailEnd type="none" w="med" len="med"/>
          </a:ln>
        </p:spPr>
      </p:cxnSp>
      <p:cxnSp>
        <p:nvCxnSpPr>
          <p:cNvPr id="730" name="Google Shape;730;p37"/>
          <p:cNvCxnSpPr>
            <a:stCxn id="728" idx="2"/>
            <a:endCxn id="716" idx="6"/>
          </p:cNvCxnSpPr>
          <p:nvPr/>
        </p:nvCxnSpPr>
        <p:spPr>
          <a:xfrm rot="10800000">
            <a:off x="7223473" y="3887067"/>
            <a:ext cx="387200" cy="312400"/>
          </a:xfrm>
          <a:prstGeom prst="straightConnector1">
            <a:avLst/>
          </a:prstGeom>
          <a:noFill/>
          <a:ln w="9525" cap="flat" cmpd="sng">
            <a:solidFill>
              <a:srgbClr val="595959"/>
            </a:solidFill>
            <a:prstDash val="solid"/>
            <a:round/>
            <a:headEnd type="none" w="med" len="med"/>
            <a:tailEnd type="none" w="med" len="med"/>
          </a:ln>
        </p:spPr>
      </p:cxnSp>
      <p:cxnSp>
        <p:nvCxnSpPr>
          <p:cNvPr id="731" name="Google Shape;731;p37"/>
          <p:cNvCxnSpPr>
            <a:stCxn id="728" idx="2"/>
            <a:endCxn id="715" idx="6"/>
          </p:cNvCxnSpPr>
          <p:nvPr/>
        </p:nvCxnSpPr>
        <p:spPr>
          <a:xfrm rot="10800000">
            <a:off x="7508273" y="3887067"/>
            <a:ext cx="102400" cy="312400"/>
          </a:xfrm>
          <a:prstGeom prst="straightConnector1">
            <a:avLst/>
          </a:prstGeom>
          <a:noFill/>
          <a:ln w="9525" cap="flat" cmpd="sng">
            <a:solidFill>
              <a:srgbClr val="595959"/>
            </a:solidFill>
            <a:prstDash val="solid"/>
            <a:round/>
            <a:headEnd type="none" w="med" len="med"/>
            <a:tailEnd type="none" w="med" len="med"/>
          </a:ln>
        </p:spPr>
      </p:cxnSp>
      <p:cxnSp>
        <p:nvCxnSpPr>
          <p:cNvPr id="732" name="Google Shape;732;p37"/>
          <p:cNvCxnSpPr>
            <a:stCxn id="728" idx="2"/>
            <a:endCxn id="714" idx="6"/>
          </p:cNvCxnSpPr>
          <p:nvPr/>
        </p:nvCxnSpPr>
        <p:spPr>
          <a:xfrm rot="10800000" flipH="1">
            <a:off x="7610673" y="3887067"/>
            <a:ext cx="182400" cy="312400"/>
          </a:xfrm>
          <a:prstGeom prst="straightConnector1">
            <a:avLst/>
          </a:prstGeom>
          <a:noFill/>
          <a:ln w="9525" cap="flat" cmpd="sng">
            <a:solidFill>
              <a:srgbClr val="595959"/>
            </a:solidFill>
            <a:prstDash val="solid"/>
            <a:round/>
            <a:headEnd type="none" w="med" len="med"/>
            <a:tailEnd type="none" w="med" len="med"/>
          </a:ln>
        </p:spPr>
      </p:cxnSp>
      <p:sp>
        <p:nvSpPr>
          <p:cNvPr id="733" name="Google Shape;733;p37"/>
          <p:cNvSpPr/>
          <p:nvPr/>
        </p:nvSpPr>
        <p:spPr>
          <a:xfrm rot="5400000">
            <a:off x="9041309" y="3675104"/>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34" name="Google Shape;734;p37"/>
          <p:cNvSpPr/>
          <p:nvPr/>
        </p:nvSpPr>
        <p:spPr>
          <a:xfrm rot="5400000">
            <a:off x="8756507" y="3675104"/>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35" name="Google Shape;735;p37"/>
          <p:cNvSpPr/>
          <p:nvPr/>
        </p:nvSpPr>
        <p:spPr>
          <a:xfrm rot="5400000">
            <a:off x="8471704" y="3675104"/>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36" name="Google Shape;736;p37"/>
          <p:cNvSpPr/>
          <p:nvPr/>
        </p:nvSpPr>
        <p:spPr>
          <a:xfrm rot="5400000">
            <a:off x="8186901" y="3675104"/>
            <a:ext cx="169200" cy="182000"/>
          </a:xfrm>
          <a:prstGeom prst="ellipse">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37" name="Google Shape;737;p37"/>
          <p:cNvSpPr/>
          <p:nvPr/>
        </p:nvSpPr>
        <p:spPr>
          <a:xfrm rot="5400000">
            <a:off x="8613940" y="4156767"/>
            <a:ext cx="169200" cy="1820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738" name="Google Shape;738;p37"/>
          <p:cNvSpPr/>
          <p:nvPr/>
        </p:nvSpPr>
        <p:spPr>
          <a:xfrm rot="5400000">
            <a:off x="8380771" y="4156767"/>
            <a:ext cx="169200" cy="1820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739" name="Google Shape;739;p37"/>
          <p:cNvCxnSpPr>
            <a:stCxn id="737" idx="2"/>
            <a:endCxn id="733" idx="6"/>
          </p:cNvCxnSpPr>
          <p:nvPr/>
        </p:nvCxnSpPr>
        <p:spPr>
          <a:xfrm rot="10800000" flipH="1">
            <a:off x="8698540" y="3850767"/>
            <a:ext cx="427200" cy="312400"/>
          </a:xfrm>
          <a:prstGeom prst="straightConnector1">
            <a:avLst/>
          </a:prstGeom>
          <a:noFill/>
          <a:ln w="9525" cap="flat" cmpd="sng">
            <a:solidFill>
              <a:srgbClr val="595959"/>
            </a:solidFill>
            <a:prstDash val="solid"/>
            <a:round/>
            <a:headEnd type="none" w="med" len="med"/>
            <a:tailEnd type="none" w="med" len="med"/>
          </a:ln>
        </p:spPr>
      </p:cxnSp>
      <p:cxnSp>
        <p:nvCxnSpPr>
          <p:cNvPr id="740" name="Google Shape;740;p37"/>
          <p:cNvCxnSpPr>
            <a:stCxn id="738" idx="2"/>
            <a:endCxn id="733" idx="6"/>
          </p:cNvCxnSpPr>
          <p:nvPr/>
        </p:nvCxnSpPr>
        <p:spPr>
          <a:xfrm rot="10800000" flipH="1">
            <a:off x="8465371" y="3850767"/>
            <a:ext cx="660400" cy="312400"/>
          </a:xfrm>
          <a:prstGeom prst="straightConnector1">
            <a:avLst/>
          </a:prstGeom>
          <a:noFill/>
          <a:ln w="9525" cap="flat" cmpd="sng">
            <a:solidFill>
              <a:srgbClr val="595959"/>
            </a:solidFill>
            <a:prstDash val="solid"/>
            <a:round/>
            <a:headEnd type="none" w="med" len="med"/>
            <a:tailEnd type="none" w="med" len="med"/>
          </a:ln>
        </p:spPr>
      </p:cxnSp>
      <p:cxnSp>
        <p:nvCxnSpPr>
          <p:cNvPr id="741" name="Google Shape;741;p37"/>
          <p:cNvCxnSpPr>
            <a:stCxn id="737" idx="2"/>
            <a:endCxn id="734" idx="6"/>
          </p:cNvCxnSpPr>
          <p:nvPr/>
        </p:nvCxnSpPr>
        <p:spPr>
          <a:xfrm rot="10800000" flipH="1">
            <a:off x="8698540" y="3850767"/>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742" name="Google Shape;742;p37"/>
          <p:cNvCxnSpPr>
            <a:stCxn id="738" idx="2"/>
            <a:endCxn id="734" idx="6"/>
          </p:cNvCxnSpPr>
          <p:nvPr/>
        </p:nvCxnSpPr>
        <p:spPr>
          <a:xfrm rot="10800000" flipH="1">
            <a:off x="8465371" y="3850767"/>
            <a:ext cx="375600" cy="312400"/>
          </a:xfrm>
          <a:prstGeom prst="straightConnector1">
            <a:avLst/>
          </a:prstGeom>
          <a:noFill/>
          <a:ln w="9525" cap="flat" cmpd="sng">
            <a:solidFill>
              <a:srgbClr val="595959"/>
            </a:solidFill>
            <a:prstDash val="solid"/>
            <a:round/>
            <a:headEnd type="none" w="med" len="med"/>
            <a:tailEnd type="none" w="med" len="med"/>
          </a:ln>
        </p:spPr>
      </p:cxnSp>
      <p:cxnSp>
        <p:nvCxnSpPr>
          <p:cNvPr id="743" name="Google Shape;743;p37"/>
          <p:cNvCxnSpPr>
            <a:stCxn id="737" idx="2"/>
            <a:endCxn id="735" idx="6"/>
          </p:cNvCxnSpPr>
          <p:nvPr/>
        </p:nvCxnSpPr>
        <p:spPr>
          <a:xfrm rot="10800000">
            <a:off x="8556140" y="3850767"/>
            <a:ext cx="142400" cy="312400"/>
          </a:xfrm>
          <a:prstGeom prst="straightConnector1">
            <a:avLst/>
          </a:prstGeom>
          <a:noFill/>
          <a:ln w="9525" cap="flat" cmpd="sng">
            <a:solidFill>
              <a:srgbClr val="595959"/>
            </a:solidFill>
            <a:prstDash val="solid"/>
            <a:round/>
            <a:headEnd type="none" w="med" len="med"/>
            <a:tailEnd type="none" w="med" len="med"/>
          </a:ln>
        </p:spPr>
      </p:cxnSp>
      <p:cxnSp>
        <p:nvCxnSpPr>
          <p:cNvPr id="744" name="Google Shape;744;p37"/>
          <p:cNvCxnSpPr>
            <a:stCxn id="738" idx="2"/>
            <a:endCxn id="735" idx="6"/>
          </p:cNvCxnSpPr>
          <p:nvPr/>
        </p:nvCxnSpPr>
        <p:spPr>
          <a:xfrm rot="10800000" flipH="1">
            <a:off x="8465371" y="3850767"/>
            <a:ext cx="90800" cy="312400"/>
          </a:xfrm>
          <a:prstGeom prst="straightConnector1">
            <a:avLst/>
          </a:prstGeom>
          <a:noFill/>
          <a:ln w="9525" cap="flat" cmpd="sng">
            <a:solidFill>
              <a:srgbClr val="595959"/>
            </a:solidFill>
            <a:prstDash val="solid"/>
            <a:round/>
            <a:headEnd type="none" w="med" len="med"/>
            <a:tailEnd type="none" w="med" len="med"/>
          </a:ln>
        </p:spPr>
      </p:cxnSp>
      <p:cxnSp>
        <p:nvCxnSpPr>
          <p:cNvPr id="745" name="Google Shape;745;p37"/>
          <p:cNvCxnSpPr>
            <a:stCxn id="738" idx="2"/>
            <a:endCxn id="736" idx="6"/>
          </p:cNvCxnSpPr>
          <p:nvPr/>
        </p:nvCxnSpPr>
        <p:spPr>
          <a:xfrm rot="10800000">
            <a:off x="8271371" y="3850767"/>
            <a:ext cx="194000" cy="312400"/>
          </a:xfrm>
          <a:prstGeom prst="straightConnector1">
            <a:avLst/>
          </a:prstGeom>
          <a:noFill/>
          <a:ln w="9525" cap="flat" cmpd="sng">
            <a:solidFill>
              <a:srgbClr val="595959"/>
            </a:solidFill>
            <a:prstDash val="solid"/>
            <a:round/>
            <a:headEnd type="none" w="med" len="med"/>
            <a:tailEnd type="none" w="med" len="med"/>
          </a:ln>
        </p:spPr>
      </p:cxnSp>
      <p:cxnSp>
        <p:nvCxnSpPr>
          <p:cNvPr id="746" name="Google Shape;746;p37"/>
          <p:cNvCxnSpPr>
            <a:stCxn id="737" idx="2"/>
            <a:endCxn id="736" idx="6"/>
          </p:cNvCxnSpPr>
          <p:nvPr/>
        </p:nvCxnSpPr>
        <p:spPr>
          <a:xfrm rot="10800000">
            <a:off x="8271340" y="3850767"/>
            <a:ext cx="427200" cy="312400"/>
          </a:xfrm>
          <a:prstGeom prst="straightConnector1">
            <a:avLst/>
          </a:prstGeom>
          <a:noFill/>
          <a:ln w="9525" cap="flat" cmpd="sng">
            <a:solidFill>
              <a:srgbClr val="595959"/>
            </a:solidFill>
            <a:prstDash val="solid"/>
            <a:round/>
            <a:headEnd type="none" w="med" len="med"/>
            <a:tailEnd type="none" w="med" len="med"/>
          </a:ln>
        </p:spPr>
      </p:cxnSp>
      <p:sp>
        <p:nvSpPr>
          <p:cNvPr id="747" name="Google Shape;747;p37"/>
          <p:cNvSpPr/>
          <p:nvPr/>
        </p:nvSpPr>
        <p:spPr>
          <a:xfrm rot="5400000">
            <a:off x="8859007" y="4156700"/>
            <a:ext cx="169200" cy="182000"/>
          </a:xfrm>
          <a:prstGeom prst="ellipse">
            <a:avLst/>
          </a:prstGeom>
          <a:solidFill>
            <a:srgbClr val="F4CCC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cxnSp>
        <p:nvCxnSpPr>
          <p:cNvPr id="748" name="Google Shape;748;p37"/>
          <p:cNvCxnSpPr>
            <a:stCxn id="747" idx="2"/>
            <a:endCxn id="736" idx="6"/>
          </p:cNvCxnSpPr>
          <p:nvPr/>
        </p:nvCxnSpPr>
        <p:spPr>
          <a:xfrm rot="10800000">
            <a:off x="8271607" y="3850700"/>
            <a:ext cx="672000" cy="312400"/>
          </a:xfrm>
          <a:prstGeom prst="straightConnector1">
            <a:avLst/>
          </a:prstGeom>
          <a:noFill/>
          <a:ln w="9525" cap="flat" cmpd="sng">
            <a:solidFill>
              <a:srgbClr val="595959"/>
            </a:solidFill>
            <a:prstDash val="solid"/>
            <a:round/>
            <a:headEnd type="none" w="med" len="med"/>
            <a:tailEnd type="none" w="med" len="med"/>
          </a:ln>
        </p:spPr>
      </p:cxnSp>
      <p:cxnSp>
        <p:nvCxnSpPr>
          <p:cNvPr id="749" name="Google Shape;749;p37"/>
          <p:cNvCxnSpPr>
            <a:stCxn id="747" idx="2"/>
            <a:endCxn id="735" idx="6"/>
          </p:cNvCxnSpPr>
          <p:nvPr/>
        </p:nvCxnSpPr>
        <p:spPr>
          <a:xfrm rot="10800000">
            <a:off x="8556407" y="3850700"/>
            <a:ext cx="387200" cy="312400"/>
          </a:xfrm>
          <a:prstGeom prst="straightConnector1">
            <a:avLst/>
          </a:prstGeom>
          <a:noFill/>
          <a:ln w="9525" cap="flat" cmpd="sng">
            <a:solidFill>
              <a:srgbClr val="595959"/>
            </a:solidFill>
            <a:prstDash val="solid"/>
            <a:round/>
            <a:headEnd type="none" w="med" len="med"/>
            <a:tailEnd type="none" w="med" len="med"/>
          </a:ln>
        </p:spPr>
      </p:cxnSp>
      <p:cxnSp>
        <p:nvCxnSpPr>
          <p:cNvPr id="750" name="Google Shape;750;p37"/>
          <p:cNvCxnSpPr>
            <a:stCxn id="747" idx="2"/>
            <a:endCxn id="734" idx="6"/>
          </p:cNvCxnSpPr>
          <p:nvPr/>
        </p:nvCxnSpPr>
        <p:spPr>
          <a:xfrm rot="10800000">
            <a:off x="8841207" y="3850700"/>
            <a:ext cx="102400" cy="312400"/>
          </a:xfrm>
          <a:prstGeom prst="straightConnector1">
            <a:avLst/>
          </a:prstGeom>
          <a:noFill/>
          <a:ln w="9525" cap="flat" cmpd="sng">
            <a:solidFill>
              <a:srgbClr val="595959"/>
            </a:solidFill>
            <a:prstDash val="solid"/>
            <a:round/>
            <a:headEnd type="none" w="med" len="med"/>
            <a:tailEnd type="none" w="med" len="med"/>
          </a:ln>
        </p:spPr>
      </p:cxnSp>
      <p:cxnSp>
        <p:nvCxnSpPr>
          <p:cNvPr id="751" name="Google Shape;751;p37"/>
          <p:cNvCxnSpPr>
            <a:stCxn id="747" idx="2"/>
            <a:endCxn id="733" idx="6"/>
          </p:cNvCxnSpPr>
          <p:nvPr/>
        </p:nvCxnSpPr>
        <p:spPr>
          <a:xfrm rot="10800000" flipH="1">
            <a:off x="8943607" y="3850700"/>
            <a:ext cx="182400" cy="312400"/>
          </a:xfrm>
          <a:prstGeom prst="straightConnector1">
            <a:avLst/>
          </a:prstGeom>
          <a:noFill/>
          <a:ln w="9525" cap="flat" cmpd="sng">
            <a:solidFill>
              <a:srgbClr val="595959"/>
            </a:solidFill>
            <a:prstDash val="solid"/>
            <a:round/>
            <a:headEnd type="none" w="med" len="med"/>
            <a:tailEnd type="none" w="med" len="med"/>
          </a:ln>
        </p:spPr>
      </p:cxnSp>
      <p:cxnSp>
        <p:nvCxnSpPr>
          <p:cNvPr id="752" name="Google Shape;752;p37"/>
          <p:cNvCxnSpPr/>
          <p:nvPr/>
        </p:nvCxnSpPr>
        <p:spPr>
          <a:xfrm flipH="1">
            <a:off x="3540797" y="4912464"/>
            <a:ext cx="5164000" cy="1026400"/>
          </a:xfrm>
          <a:prstGeom prst="straightConnector1">
            <a:avLst/>
          </a:prstGeom>
          <a:noFill/>
          <a:ln w="19050" cap="flat" cmpd="sng">
            <a:solidFill>
              <a:srgbClr val="FF0000"/>
            </a:solidFill>
            <a:prstDash val="solid"/>
            <a:round/>
            <a:headEnd type="none" w="med" len="med"/>
            <a:tailEnd type="none" w="med" len="med"/>
          </a:ln>
        </p:spPr>
      </p:cxnSp>
      <p:cxnSp>
        <p:nvCxnSpPr>
          <p:cNvPr id="753" name="Google Shape;753;p37"/>
          <p:cNvCxnSpPr/>
          <p:nvPr/>
        </p:nvCxnSpPr>
        <p:spPr>
          <a:xfrm flipH="1">
            <a:off x="4850797" y="4912464"/>
            <a:ext cx="3854000" cy="1004400"/>
          </a:xfrm>
          <a:prstGeom prst="straightConnector1">
            <a:avLst/>
          </a:prstGeom>
          <a:noFill/>
          <a:ln w="19050" cap="flat" cmpd="sng">
            <a:solidFill>
              <a:srgbClr val="FF0000"/>
            </a:solidFill>
            <a:prstDash val="solid"/>
            <a:round/>
            <a:headEnd type="none" w="med" len="med"/>
            <a:tailEnd type="none" w="med" len="med"/>
          </a:ln>
        </p:spPr>
      </p:cxnSp>
      <p:cxnSp>
        <p:nvCxnSpPr>
          <p:cNvPr id="754" name="Google Shape;754;p37"/>
          <p:cNvCxnSpPr/>
          <p:nvPr/>
        </p:nvCxnSpPr>
        <p:spPr>
          <a:xfrm flipH="1">
            <a:off x="6127997" y="4912464"/>
            <a:ext cx="2576800" cy="1026800"/>
          </a:xfrm>
          <a:prstGeom prst="straightConnector1">
            <a:avLst/>
          </a:prstGeom>
          <a:noFill/>
          <a:ln w="19050" cap="flat" cmpd="sng">
            <a:solidFill>
              <a:srgbClr val="FF0000"/>
            </a:solidFill>
            <a:prstDash val="solid"/>
            <a:round/>
            <a:headEnd type="none" w="med" len="med"/>
            <a:tailEnd type="none" w="med" len="med"/>
          </a:ln>
        </p:spPr>
      </p:cxnSp>
      <p:cxnSp>
        <p:nvCxnSpPr>
          <p:cNvPr id="755" name="Google Shape;755;p37"/>
          <p:cNvCxnSpPr/>
          <p:nvPr/>
        </p:nvCxnSpPr>
        <p:spPr>
          <a:xfrm flipH="1">
            <a:off x="7416397" y="4912464"/>
            <a:ext cx="1288400" cy="1026800"/>
          </a:xfrm>
          <a:prstGeom prst="straightConnector1">
            <a:avLst/>
          </a:prstGeom>
          <a:noFill/>
          <a:ln w="19050" cap="flat" cmpd="sng">
            <a:solidFill>
              <a:srgbClr val="FF0000"/>
            </a:solidFill>
            <a:prstDash val="solid"/>
            <a:round/>
            <a:headEnd type="none" w="med" len="med"/>
            <a:tailEnd type="none" w="med" len="med"/>
          </a:ln>
        </p:spPr>
      </p:cxnSp>
      <p:cxnSp>
        <p:nvCxnSpPr>
          <p:cNvPr id="756" name="Google Shape;756;p37"/>
          <p:cNvCxnSpPr/>
          <p:nvPr/>
        </p:nvCxnSpPr>
        <p:spPr>
          <a:xfrm>
            <a:off x="8704797" y="4912464"/>
            <a:ext cx="8400" cy="1009200"/>
          </a:xfrm>
          <a:prstGeom prst="straightConnector1">
            <a:avLst/>
          </a:prstGeom>
          <a:noFill/>
          <a:ln w="19050" cap="flat" cmpd="sng">
            <a:solidFill>
              <a:srgbClr val="FF0000"/>
            </a:solidFill>
            <a:prstDash val="solid"/>
            <a:round/>
            <a:headEnd type="none" w="med" len="med"/>
            <a:tailEnd type="none" w="med" len="med"/>
          </a:ln>
        </p:spPr>
      </p:cxnSp>
      <p:cxnSp>
        <p:nvCxnSpPr>
          <p:cNvPr id="757" name="Google Shape;757;p37"/>
          <p:cNvCxnSpPr/>
          <p:nvPr/>
        </p:nvCxnSpPr>
        <p:spPr>
          <a:xfrm flipH="1">
            <a:off x="3540729" y="4912464"/>
            <a:ext cx="3875600" cy="1026400"/>
          </a:xfrm>
          <a:prstGeom prst="straightConnector1">
            <a:avLst/>
          </a:prstGeom>
          <a:noFill/>
          <a:ln w="19050" cap="flat" cmpd="sng">
            <a:solidFill>
              <a:srgbClr val="38761D"/>
            </a:solidFill>
            <a:prstDash val="solid"/>
            <a:round/>
            <a:headEnd type="none" w="med" len="med"/>
            <a:tailEnd type="none" w="med" len="med"/>
          </a:ln>
        </p:spPr>
      </p:cxnSp>
      <p:cxnSp>
        <p:nvCxnSpPr>
          <p:cNvPr id="758" name="Google Shape;758;p37"/>
          <p:cNvCxnSpPr/>
          <p:nvPr/>
        </p:nvCxnSpPr>
        <p:spPr>
          <a:xfrm flipH="1">
            <a:off x="4850729" y="4912464"/>
            <a:ext cx="2565600" cy="1004400"/>
          </a:xfrm>
          <a:prstGeom prst="straightConnector1">
            <a:avLst/>
          </a:prstGeom>
          <a:noFill/>
          <a:ln w="19050" cap="flat" cmpd="sng">
            <a:solidFill>
              <a:srgbClr val="38761D"/>
            </a:solidFill>
            <a:prstDash val="solid"/>
            <a:round/>
            <a:headEnd type="none" w="med" len="med"/>
            <a:tailEnd type="none" w="med" len="med"/>
          </a:ln>
        </p:spPr>
      </p:cxnSp>
      <p:cxnSp>
        <p:nvCxnSpPr>
          <p:cNvPr id="759" name="Google Shape;759;p37"/>
          <p:cNvCxnSpPr/>
          <p:nvPr/>
        </p:nvCxnSpPr>
        <p:spPr>
          <a:xfrm flipH="1">
            <a:off x="6127929" y="4912464"/>
            <a:ext cx="1288400" cy="1026800"/>
          </a:xfrm>
          <a:prstGeom prst="straightConnector1">
            <a:avLst/>
          </a:prstGeom>
          <a:noFill/>
          <a:ln w="19050" cap="flat" cmpd="sng">
            <a:solidFill>
              <a:srgbClr val="38761D"/>
            </a:solidFill>
            <a:prstDash val="solid"/>
            <a:round/>
            <a:headEnd type="none" w="med" len="med"/>
            <a:tailEnd type="none" w="med" len="med"/>
          </a:ln>
        </p:spPr>
      </p:cxnSp>
      <p:cxnSp>
        <p:nvCxnSpPr>
          <p:cNvPr id="760" name="Google Shape;760;p37"/>
          <p:cNvCxnSpPr/>
          <p:nvPr/>
        </p:nvCxnSpPr>
        <p:spPr>
          <a:xfrm>
            <a:off x="7416329" y="4912464"/>
            <a:ext cx="0" cy="1026800"/>
          </a:xfrm>
          <a:prstGeom prst="straightConnector1">
            <a:avLst/>
          </a:prstGeom>
          <a:noFill/>
          <a:ln w="19050" cap="flat" cmpd="sng">
            <a:solidFill>
              <a:srgbClr val="38761D"/>
            </a:solidFill>
            <a:prstDash val="solid"/>
            <a:round/>
            <a:headEnd type="none" w="med" len="med"/>
            <a:tailEnd type="none" w="med" len="med"/>
          </a:ln>
        </p:spPr>
      </p:cxnSp>
      <p:cxnSp>
        <p:nvCxnSpPr>
          <p:cNvPr id="761" name="Google Shape;761;p37"/>
          <p:cNvCxnSpPr/>
          <p:nvPr/>
        </p:nvCxnSpPr>
        <p:spPr>
          <a:xfrm flipH="1">
            <a:off x="3540633" y="4907033"/>
            <a:ext cx="2586000" cy="1032000"/>
          </a:xfrm>
          <a:prstGeom prst="straightConnector1">
            <a:avLst/>
          </a:prstGeom>
          <a:noFill/>
          <a:ln w="19050" cap="flat" cmpd="sng">
            <a:solidFill>
              <a:srgbClr val="FF9900"/>
            </a:solidFill>
            <a:prstDash val="solid"/>
            <a:round/>
            <a:headEnd type="none" w="med" len="med"/>
            <a:tailEnd type="none" w="med" len="med"/>
          </a:ln>
        </p:spPr>
      </p:cxnSp>
      <p:cxnSp>
        <p:nvCxnSpPr>
          <p:cNvPr id="762" name="Google Shape;762;p37"/>
          <p:cNvCxnSpPr/>
          <p:nvPr/>
        </p:nvCxnSpPr>
        <p:spPr>
          <a:xfrm flipH="1">
            <a:off x="4850660" y="4912464"/>
            <a:ext cx="1277200" cy="1004400"/>
          </a:xfrm>
          <a:prstGeom prst="straightConnector1">
            <a:avLst/>
          </a:prstGeom>
          <a:noFill/>
          <a:ln w="19050" cap="flat" cmpd="sng">
            <a:solidFill>
              <a:srgbClr val="FF9900"/>
            </a:solidFill>
            <a:prstDash val="solid"/>
            <a:round/>
            <a:headEnd type="none" w="med" len="med"/>
            <a:tailEnd type="none" w="med" len="med"/>
          </a:ln>
        </p:spPr>
      </p:cxnSp>
      <p:cxnSp>
        <p:nvCxnSpPr>
          <p:cNvPr id="763" name="Google Shape;763;p37"/>
          <p:cNvCxnSpPr/>
          <p:nvPr/>
        </p:nvCxnSpPr>
        <p:spPr>
          <a:xfrm>
            <a:off x="6127860" y="4912464"/>
            <a:ext cx="0" cy="1026800"/>
          </a:xfrm>
          <a:prstGeom prst="straightConnector1">
            <a:avLst/>
          </a:prstGeom>
          <a:noFill/>
          <a:ln w="19050" cap="flat" cmpd="sng">
            <a:solidFill>
              <a:srgbClr val="FF9900"/>
            </a:solidFill>
            <a:prstDash val="solid"/>
            <a:round/>
            <a:headEnd type="none" w="med" len="med"/>
            <a:tailEnd type="none" w="med" len="med"/>
          </a:ln>
        </p:spPr>
      </p:cxnSp>
      <p:cxnSp>
        <p:nvCxnSpPr>
          <p:cNvPr id="764" name="Google Shape;764;p37"/>
          <p:cNvCxnSpPr/>
          <p:nvPr/>
        </p:nvCxnSpPr>
        <p:spPr>
          <a:xfrm flipH="1">
            <a:off x="3540992" y="4912464"/>
            <a:ext cx="1298400" cy="1026800"/>
          </a:xfrm>
          <a:prstGeom prst="straightConnector1">
            <a:avLst/>
          </a:prstGeom>
          <a:noFill/>
          <a:ln w="19050" cap="flat" cmpd="sng">
            <a:solidFill>
              <a:srgbClr val="4A86E8"/>
            </a:solidFill>
            <a:prstDash val="solid"/>
            <a:round/>
            <a:headEnd type="none" w="med" len="med"/>
            <a:tailEnd type="none" w="med" len="med"/>
          </a:ln>
        </p:spPr>
      </p:cxnSp>
      <p:cxnSp>
        <p:nvCxnSpPr>
          <p:cNvPr id="765" name="Google Shape;765;p37"/>
          <p:cNvCxnSpPr/>
          <p:nvPr/>
        </p:nvCxnSpPr>
        <p:spPr>
          <a:xfrm>
            <a:off x="4839392" y="4912464"/>
            <a:ext cx="0" cy="1026800"/>
          </a:xfrm>
          <a:prstGeom prst="straightConnector1">
            <a:avLst/>
          </a:prstGeom>
          <a:noFill/>
          <a:ln w="19050" cap="flat" cmpd="sng">
            <a:solidFill>
              <a:srgbClr val="4A86E8"/>
            </a:solidFill>
            <a:prstDash val="solid"/>
            <a:round/>
            <a:headEnd type="none" w="med" len="med"/>
            <a:tailEnd type="none" w="med" len="med"/>
          </a:ln>
        </p:spPr>
      </p:cxnSp>
      <p:cxnSp>
        <p:nvCxnSpPr>
          <p:cNvPr id="766" name="Google Shape;766;p37"/>
          <p:cNvCxnSpPr/>
          <p:nvPr/>
        </p:nvCxnSpPr>
        <p:spPr>
          <a:xfrm>
            <a:off x="3534195" y="4912464"/>
            <a:ext cx="6800" cy="1026800"/>
          </a:xfrm>
          <a:prstGeom prst="straightConnector1">
            <a:avLst/>
          </a:prstGeom>
          <a:noFill/>
          <a:ln w="19050" cap="flat" cmpd="sng">
            <a:solidFill>
              <a:srgbClr val="C27BA0"/>
            </a:solidFill>
            <a:prstDash val="solid"/>
            <a:round/>
            <a:headEnd type="none" w="med" len="med"/>
            <a:tailEnd type="none" w="med" len="med"/>
          </a:ln>
        </p:spPr>
      </p:cxnSp>
      <p:sp>
        <p:nvSpPr>
          <p:cNvPr id="2" name="Date Placeholder 1">
            <a:extLst>
              <a:ext uri="{FF2B5EF4-FFF2-40B4-BE49-F238E27FC236}">
                <a16:creationId xmlns:a16="http://schemas.microsoft.com/office/drawing/2014/main" id="{19CB0D45-7C61-0B61-7007-2F8BCA9F10B0}"/>
              </a:ext>
            </a:extLst>
          </p:cNvPr>
          <p:cNvSpPr>
            <a:spLocks noGrp="1"/>
          </p:cNvSpPr>
          <p:nvPr>
            <p:ph type="dt" sz="half" idx="6"/>
          </p:nvPr>
        </p:nvSpPr>
        <p:spPr/>
        <p:txBody>
          <a:bodyPr/>
          <a:lstStyle/>
          <a:p>
            <a:fld id="{C5692331-C470-4FFE-8484-E9E740D31840}" type="datetime4">
              <a:rPr lang="en-US" smtClean="0"/>
              <a:t>November 10, 2025</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3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Decoder-Only Transformer Layer</a:t>
            </a:r>
            <a:endParaRPr/>
          </a:p>
        </p:txBody>
      </p:sp>
      <p:sp>
        <p:nvSpPr>
          <p:cNvPr id="772" name="Google Shape;772;p38"/>
          <p:cNvSpPr txBox="1">
            <a:spLocks noGrp="1"/>
          </p:cNvSpPr>
          <p:nvPr>
            <p:ph type="body" idx="1"/>
          </p:nvPr>
        </p:nvSpPr>
        <p:spPr>
          <a:xfrm>
            <a:off x="415600" y="1536633"/>
            <a:ext cx="11360800" cy="3202400"/>
          </a:xfrm>
          <a:prstGeom prst="rect">
            <a:avLst/>
          </a:prstGeom>
        </p:spPr>
        <p:txBody>
          <a:bodyPr spcFirstLastPara="1" wrap="square" lIns="121900" tIns="121900" rIns="121900" bIns="121900" anchor="t" anchorCtr="0">
            <a:normAutofit/>
          </a:bodyPr>
          <a:lstStyle/>
          <a:p>
            <a:pPr algn="l" rtl="0"/>
            <a:r>
              <a:rPr lang="en" sz="2000" b="1" dirty="0"/>
              <a:t>Input:</a:t>
            </a:r>
            <a:r>
              <a:rPr lang="en" sz="2000" dirty="0"/>
              <a:t> list of vectors</a:t>
            </a:r>
            <a:endParaRPr sz="2000" dirty="0"/>
          </a:p>
          <a:p>
            <a:pPr algn="l" rtl="0"/>
            <a:r>
              <a:rPr lang="en" sz="2000" b="1" dirty="0"/>
              <a:t>Output:</a:t>
            </a:r>
            <a:r>
              <a:rPr lang="en" sz="2000" dirty="0"/>
              <a:t> list of vectors</a:t>
            </a:r>
            <a:endParaRPr sz="2000" dirty="0"/>
          </a:p>
          <a:p>
            <a:pPr algn="l" rtl="0"/>
            <a:r>
              <a:rPr lang="en" sz="2000" dirty="0"/>
              <a:t>Each block “transforms” these vectors using:</a:t>
            </a:r>
            <a:endParaRPr sz="2000" dirty="0"/>
          </a:p>
          <a:p>
            <a:pPr lvl="1" algn="l" rtl="0"/>
            <a:r>
              <a:rPr lang="en" sz="2000" dirty="0"/>
              <a:t>Masked Self-attention (consider preceding tokens)</a:t>
            </a:r>
            <a:endParaRPr sz="2000" dirty="0"/>
          </a:p>
          <a:p>
            <a:pPr lvl="1" algn="l" rtl="0"/>
            <a:r>
              <a:rPr lang="en" sz="2000" dirty="0"/>
              <a:t>Feed-forward transformation (transform each token individually)</a:t>
            </a:r>
            <a:endParaRPr sz="2000" dirty="0"/>
          </a:p>
          <a:p>
            <a:pPr algn="l" rtl="0"/>
            <a:r>
              <a:rPr lang="en" sz="2000" dirty="0"/>
              <a:t>We “stack” several of these blocks in sequence</a:t>
            </a:r>
            <a:endParaRPr sz="2000" dirty="0"/>
          </a:p>
        </p:txBody>
      </p:sp>
      <p:pic>
        <p:nvPicPr>
          <p:cNvPr id="774" name="Google Shape;774;p38"/>
          <p:cNvPicPr preferRelativeResize="0"/>
          <p:nvPr/>
        </p:nvPicPr>
        <p:blipFill>
          <a:blip r:embed="rId3">
            <a:alphaModFix/>
          </a:blip>
          <a:stretch>
            <a:fillRect/>
          </a:stretch>
        </p:blipFill>
        <p:spPr>
          <a:xfrm>
            <a:off x="2823584" y="3806741"/>
            <a:ext cx="6544832" cy="2571199"/>
          </a:xfrm>
          <a:prstGeom prst="rect">
            <a:avLst/>
          </a:prstGeom>
          <a:noFill/>
          <a:ln>
            <a:noFill/>
          </a:ln>
        </p:spPr>
      </p:pic>
      <p:sp>
        <p:nvSpPr>
          <p:cNvPr id="2" name="Date Placeholder 1">
            <a:extLst>
              <a:ext uri="{FF2B5EF4-FFF2-40B4-BE49-F238E27FC236}">
                <a16:creationId xmlns:a16="http://schemas.microsoft.com/office/drawing/2014/main" id="{82C85A75-5DE7-9C5C-03A3-6C53D996372B}"/>
              </a:ext>
            </a:extLst>
          </p:cNvPr>
          <p:cNvSpPr>
            <a:spLocks noGrp="1"/>
          </p:cNvSpPr>
          <p:nvPr>
            <p:ph type="dt" sz="half" idx="6"/>
          </p:nvPr>
        </p:nvSpPr>
        <p:spPr/>
        <p:txBody>
          <a:bodyPr/>
          <a:lstStyle/>
          <a:p>
            <a:fld id="{F3EF94F8-F733-4374-967F-7D8F23BE648D}" type="datetime4">
              <a:rPr lang="en-US" smtClean="0"/>
              <a:t>November 10, 2025</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9144000" cy="5166468"/>
          </a:xfrm>
          <a:prstGeom prst="rect">
            <a:avLst/>
          </a:prstGeom>
        </p:spPr>
      </p:pic>
      <p:sp>
        <p:nvSpPr>
          <p:cNvPr id="2" name="Date Placeholder 1">
            <a:extLst>
              <a:ext uri="{FF2B5EF4-FFF2-40B4-BE49-F238E27FC236}">
                <a16:creationId xmlns:a16="http://schemas.microsoft.com/office/drawing/2014/main" id="{D7937362-9A5F-BD46-256B-5387F4F50E76}"/>
              </a:ext>
            </a:extLst>
          </p:cNvPr>
          <p:cNvSpPr>
            <a:spLocks noGrp="1"/>
          </p:cNvSpPr>
          <p:nvPr>
            <p:ph type="dt" sz="half" idx="6"/>
          </p:nvPr>
        </p:nvSpPr>
        <p:spPr/>
        <p:txBody>
          <a:bodyPr/>
          <a:lstStyle/>
          <a:p>
            <a:fld id="{8C9CCF16-3740-434E-B3A9-0746AB5A48D1}" type="datetime4">
              <a:rPr lang="en-US" smtClean="0"/>
              <a:t>November 10, 2025</a:t>
            </a:fld>
            <a:endParaRPr lang="en-US"/>
          </a:p>
        </p:txBody>
      </p:sp>
      <p:sp>
        <p:nvSpPr>
          <p:cNvPr id="5" name="object 2">
            <a:extLst>
              <a:ext uri="{FF2B5EF4-FFF2-40B4-BE49-F238E27FC236}">
                <a16:creationId xmlns:a16="http://schemas.microsoft.com/office/drawing/2014/main" id="{CE42A6FD-C1CF-72B5-33F9-1C6D17ADC381}"/>
              </a:ext>
            </a:extLst>
          </p:cNvPr>
          <p:cNvSpPr txBox="1">
            <a:spLocks/>
          </p:cNvSpPr>
          <p:nvPr/>
        </p:nvSpPr>
        <p:spPr>
          <a:xfrm>
            <a:off x="618236" y="299465"/>
            <a:ext cx="11192764" cy="627736"/>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en-US" sz="4000" spc="-45" dirty="0"/>
              <a:t>Why is Natural Language Processing Needed?</a:t>
            </a:r>
            <a:endParaRPr lang="en-US" sz="4000" dirty="0"/>
          </a:p>
        </p:txBody>
      </p:sp>
      <p:sp>
        <p:nvSpPr>
          <p:cNvPr id="6" name="Slide Number Placeholder 5">
            <a:extLst>
              <a:ext uri="{FF2B5EF4-FFF2-40B4-BE49-F238E27FC236}">
                <a16:creationId xmlns:a16="http://schemas.microsoft.com/office/drawing/2014/main" id="{2029485C-9EF9-AE0F-3866-C06EC17D4BCF}"/>
              </a:ext>
            </a:extLst>
          </p:cNvPr>
          <p:cNvSpPr>
            <a:spLocks noGrp="1"/>
          </p:cNvSpPr>
          <p:nvPr>
            <p:ph type="sldNum" sz="quarter" idx="7"/>
          </p:nvPr>
        </p:nvSpPr>
        <p:spPr/>
        <p:txBody>
          <a:bodyPr/>
          <a:lstStyle/>
          <a:p>
            <a:fld id="{B6F15528-21DE-4FAA-801E-634DDDAF4B2B}" type="slidenum">
              <a:rPr lang="en-IN" smtClean="0"/>
              <a:t>4</a:t>
            </a:fld>
            <a:endParaRPr lang="en-IN"/>
          </a:p>
        </p:txBody>
      </p:sp>
    </p:spTree>
    <p:extLst>
      <p:ext uri="{BB962C8B-B14F-4D97-AF65-F5344CB8AC3E}">
        <p14:creationId xmlns:p14="http://schemas.microsoft.com/office/powerpoint/2010/main" val="3874909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3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sz="4400" dirty="0"/>
              <a:t>Pretraining</a:t>
            </a:r>
            <a:endParaRPr dirty="0"/>
          </a:p>
        </p:txBody>
      </p:sp>
      <p:sp>
        <p:nvSpPr>
          <p:cNvPr id="780" name="Google Shape;780;p39"/>
          <p:cNvSpPr/>
          <p:nvPr/>
        </p:nvSpPr>
        <p:spPr>
          <a:xfrm>
            <a:off x="1764033"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Transformers</a:t>
            </a:r>
            <a:endParaRPr sz="1467" b="1">
              <a:solidFill>
                <a:srgbClr val="666666"/>
              </a:solidFill>
            </a:endParaRPr>
          </a:p>
        </p:txBody>
      </p:sp>
      <p:sp>
        <p:nvSpPr>
          <p:cNvPr id="781" name="Google Shape;781;p39"/>
          <p:cNvSpPr/>
          <p:nvPr/>
        </p:nvSpPr>
        <p:spPr>
          <a:xfrm>
            <a:off x="4692600" y="1463733"/>
            <a:ext cx="2806800" cy="12024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CC0000"/>
                </a:solidFill>
              </a:rPr>
              <a:t>Pretraining</a:t>
            </a:r>
            <a:endParaRPr i="1">
              <a:solidFill>
                <a:srgbClr val="CC0000"/>
              </a:solidFill>
            </a:endParaRPr>
          </a:p>
        </p:txBody>
      </p:sp>
      <p:sp>
        <p:nvSpPr>
          <p:cNvPr id="782" name="Google Shape;782;p39"/>
          <p:cNvSpPr/>
          <p:nvPr/>
        </p:nvSpPr>
        <p:spPr>
          <a:xfrm>
            <a:off x="7621167"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Alignment</a:t>
            </a:r>
            <a:endParaRPr i="1">
              <a:solidFill>
                <a:srgbClr val="666666"/>
              </a:solidFill>
            </a:endParaRPr>
          </a:p>
        </p:txBody>
      </p:sp>
      <p:sp>
        <p:nvSpPr>
          <p:cNvPr id="783" name="Google Shape;783;p39"/>
          <p:cNvSpPr/>
          <p:nvPr/>
        </p:nvSpPr>
        <p:spPr>
          <a:xfrm>
            <a:off x="3701800" y="3670417"/>
            <a:ext cx="2571600" cy="21740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CC0000"/>
                </a:solidFill>
              </a:rPr>
              <a:t>Pre-Training</a:t>
            </a:r>
            <a:endParaRPr b="1">
              <a:solidFill>
                <a:srgbClr val="CC0000"/>
              </a:solidFill>
            </a:endParaRPr>
          </a:p>
        </p:txBody>
      </p:sp>
      <p:sp>
        <p:nvSpPr>
          <p:cNvPr id="784" name="Google Shape;784;p39"/>
          <p:cNvSpPr/>
          <p:nvPr/>
        </p:nvSpPr>
        <p:spPr>
          <a:xfrm>
            <a:off x="7013684" y="3670417"/>
            <a:ext cx="14468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SFT</a:t>
            </a:r>
            <a:endParaRPr b="1">
              <a:solidFill>
                <a:srgbClr val="666666"/>
              </a:solidFill>
            </a:endParaRPr>
          </a:p>
        </p:txBody>
      </p:sp>
      <p:sp>
        <p:nvSpPr>
          <p:cNvPr id="785" name="Google Shape;785;p39"/>
          <p:cNvSpPr/>
          <p:nvPr/>
        </p:nvSpPr>
        <p:spPr>
          <a:xfrm>
            <a:off x="9181000" y="3670417"/>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RLHF</a:t>
            </a:r>
            <a:endParaRPr b="1">
              <a:solidFill>
                <a:srgbClr val="666666"/>
              </a:solidFill>
            </a:endParaRPr>
          </a:p>
        </p:txBody>
      </p:sp>
      <p:pic>
        <p:nvPicPr>
          <p:cNvPr id="786" name="Google Shape;786;p39"/>
          <p:cNvPicPr preferRelativeResize="0"/>
          <p:nvPr/>
        </p:nvPicPr>
        <p:blipFill>
          <a:blip r:embed="rId3">
            <a:alphaModFix/>
          </a:blip>
          <a:stretch>
            <a:fillRect/>
          </a:stretch>
        </p:blipFill>
        <p:spPr>
          <a:xfrm>
            <a:off x="3929001" y="4403985"/>
            <a:ext cx="2117199" cy="1148867"/>
          </a:xfrm>
          <a:prstGeom prst="rect">
            <a:avLst/>
          </a:prstGeom>
          <a:noFill/>
          <a:ln>
            <a:noFill/>
          </a:ln>
        </p:spPr>
      </p:pic>
      <p:pic>
        <p:nvPicPr>
          <p:cNvPr id="787" name="Google Shape;787;p39"/>
          <p:cNvPicPr preferRelativeResize="0"/>
          <p:nvPr/>
        </p:nvPicPr>
        <p:blipFill rotWithShape="1">
          <a:blip r:embed="rId4">
            <a:alphaModFix/>
          </a:blip>
          <a:srcRect l="34260" t="15919" r="2552" b="20527"/>
          <a:stretch/>
        </p:blipFill>
        <p:spPr>
          <a:xfrm>
            <a:off x="9457268" y="4269298"/>
            <a:ext cx="2019081" cy="1418239"/>
          </a:xfrm>
          <a:prstGeom prst="rect">
            <a:avLst/>
          </a:prstGeom>
          <a:noFill/>
          <a:ln>
            <a:noFill/>
          </a:ln>
        </p:spPr>
      </p:pic>
      <p:pic>
        <p:nvPicPr>
          <p:cNvPr id="788" name="Google Shape;788;p39"/>
          <p:cNvPicPr preferRelativeResize="0"/>
          <p:nvPr/>
        </p:nvPicPr>
        <p:blipFill rotWithShape="1">
          <a:blip r:embed="rId4">
            <a:alphaModFix/>
          </a:blip>
          <a:srcRect l="2114" t="16670" r="68719" b="31719"/>
          <a:stretch/>
        </p:blipFill>
        <p:spPr>
          <a:xfrm>
            <a:off x="7174067" y="4297551"/>
            <a:ext cx="1133232" cy="1361733"/>
          </a:xfrm>
          <a:prstGeom prst="rect">
            <a:avLst/>
          </a:prstGeom>
          <a:noFill/>
          <a:ln>
            <a:noFill/>
          </a:ln>
        </p:spPr>
      </p:pic>
      <p:cxnSp>
        <p:nvCxnSpPr>
          <p:cNvPr id="789" name="Google Shape;789;p39"/>
          <p:cNvCxnSpPr>
            <a:stCxn id="783" idx="3"/>
            <a:endCxn id="784" idx="1"/>
          </p:cNvCxnSpPr>
          <p:nvPr/>
        </p:nvCxnSpPr>
        <p:spPr>
          <a:xfrm>
            <a:off x="6273400" y="4757417"/>
            <a:ext cx="740400" cy="0"/>
          </a:xfrm>
          <a:prstGeom prst="straightConnector1">
            <a:avLst/>
          </a:prstGeom>
          <a:noFill/>
          <a:ln w="9525" cap="flat" cmpd="sng">
            <a:solidFill>
              <a:srgbClr val="595959"/>
            </a:solidFill>
            <a:prstDash val="solid"/>
            <a:round/>
            <a:headEnd type="none" w="med" len="med"/>
            <a:tailEnd type="triangle" w="med" len="med"/>
          </a:ln>
        </p:spPr>
      </p:cxnSp>
      <p:cxnSp>
        <p:nvCxnSpPr>
          <p:cNvPr id="790" name="Google Shape;790;p39"/>
          <p:cNvCxnSpPr>
            <a:stCxn id="784" idx="3"/>
            <a:endCxn id="785" idx="1"/>
          </p:cNvCxnSpPr>
          <p:nvPr/>
        </p:nvCxnSpPr>
        <p:spPr>
          <a:xfrm>
            <a:off x="8460484" y="4757417"/>
            <a:ext cx="720400" cy="0"/>
          </a:xfrm>
          <a:prstGeom prst="straightConnector1">
            <a:avLst/>
          </a:prstGeom>
          <a:noFill/>
          <a:ln w="9525" cap="flat" cmpd="sng">
            <a:solidFill>
              <a:srgbClr val="595959"/>
            </a:solidFill>
            <a:prstDash val="solid"/>
            <a:round/>
            <a:headEnd type="none" w="med" len="med"/>
            <a:tailEnd type="triangle" w="med" len="med"/>
          </a:ln>
        </p:spPr>
      </p:cxnSp>
      <p:pic>
        <p:nvPicPr>
          <p:cNvPr id="791" name="Google Shape;791;p39"/>
          <p:cNvPicPr preferRelativeResize="0"/>
          <p:nvPr/>
        </p:nvPicPr>
        <p:blipFill rotWithShape="1">
          <a:blip r:embed="rId5">
            <a:alphaModFix/>
          </a:blip>
          <a:srcRect b="5722"/>
          <a:stretch/>
        </p:blipFill>
        <p:spPr>
          <a:xfrm>
            <a:off x="439401" y="2972633"/>
            <a:ext cx="2522100" cy="35695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4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Next Token Prediction</a:t>
            </a:r>
            <a:endParaRPr/>
          </a:p>
        </p:txBody>
      </p:sp>
      <p:sp>
        <p:nvSpPr>
          <p:cNvPr id="804" name="Google Shape;804;p41"/>
          <p:cNvSpPr txBox="1">
            <a:spLocks noGrp="1"/>
          </p:cNvSpPr>
          <p:nvPr>
            <p:ph type="body" idx="1"/>
          </p:nvPr>
        </p:nvSpPr>
        <p:spPr>
          <a:xfrm>
            <a:off x="415600" y="1536633"/>
            <a:ext cx="10148800" cy="4555200"/>
          </a:xfrm>
          <a:prstGeom prst="rect">
            <a:avLst/>
          </a:prstGeom>
        </p:spPr>
        <p:txBody>
          <a:bodyPr spcFirstLastPara="1" wrap="square" lIns="121900" tIns="121900" rIns="121900" bIns="121900" anchor="t" anchorCtr="0">
            <a:normAutofit/>
          </a:bodyPr>
          <a:lstStyle/>
          <a:p>
            <a:pPr algn="l" rtl="0"/>
            <a:r>
              <a:rPr lang="en" sz="2000" dirty="0"/>
              <a:t>This training objective is the core of all language models</a:t>
            </a:r>
            <a:endParaRPr sz="2000" dirty="0"/>
          </a:p>
          <a:p>
            <a:pPr marL="0" indent="0" algn="l" rtl="0">
              <a:spcBef>
                <a:spcPts val="1600"/>
              </a:spcBef>
              <a:spcAft>
                <a:spcPts val="1600"/>
              </a:spcAft>
              <a:buNone/>
            </a:pPr>
            <a:endParaRPr sz="2000" dirty="0"/>
          </a:p>
        </p:txBody>
      </p:sp>
      <p:pic>
        <p:nvPicPr>
          <p:cNvPr id="806" name="Google Shape;806;p41"/>
          <p:cNvPicPr preferRelativeResize="0"/>
          <p:nvPr/>
        </p:nvPicPr>
        <p:blipFill>
          <a:blip r:embed="rId3">
            <a:alphaModFix/>
          </a:blip>
          <a:stretch>
            <a:fillRect/>
          </a:stretch>
        </p:blipFill>
        <p:spPr>
          <a:xfrm>
            <a:off x="3313201" y="2514600"/>
            <a:ext cx="5565597" cy="3138801"/>
          </a:xfrm>
          <a:prstGeom prst="rect">
            <a:avLst/>
          </a:prstGeom>
          <a:noFill/>
          <a:ln>
            <a:noFill/>
          </a:ln>
        </p:spPr>
      </p:pic>
      <p:sp>
        <p:nvSpPr>
          <p:cNvPr id="2" name="Date Placeholder 1">
            <a:extLst>
              <a:ext uri="{FF2B5EF4-FFF2-40B4-BE49-F238E27FC236}">
                <a16:creationId xmlns:a16="http://schemas.microsoft.com/office/drawing/2014/main" id="{74422376-6A69-2AAD-0359-6635E4A1A224}"/>
              </a:ext>
            </a:extLst>
          </p:cNvPr>
          <p:cNvSpPr>
            <a:spLocks noGrp="1"/>
          </p:cNvSpPr>
          <p:nvPr>
            <p:ph type="dt" sz="half" idx="6"/>
          </p:nvPr>
        </p:nvSpPr>
        <p:spPr/>
        <p:txBody>
          <a:bodyPr/>
          <a:lstStyle/>
          <a:p>
            <a:fld id="{3F9E543B-F0E9-437E-8522-5D6B12670C3D}" type="datetime4">
              <a:rPr lang="en-US" smtClean="0"/>
              <a:t>November 10, 2025</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4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Next Token Prediction</a:t>
            </a:r>
            <a:endParaRPr/>
          </a:p>
        </p:txBody>
      </p:sp>
      <p:sp>
        <p:nvSpPr>
          <p:cNvPr id="812" name="Google Shape;812;p42"/>
          <p:cNvSpPr txBox="1">
            <a:spLocks noGrp="1"/>
          </p:cNvSpPr>
          <p:nvPr>
            <p:ph type="body" idx="1"/>
          </p:nvPr>
        </p:nvSpPr>
        <p:spPr>
          <a:xfrm>
            <a:off x="415600" y="1536633"/>
            <a:ext cx="10106800" cy="4555200"/>
          </a:xfrm>
          <a:prstGeom prst="rect">
            <a:avLst/>
          </a:prstGeom>
        </p:spPr>
        <p:txBody>
          <a:bodyPr spcFirstLastPara="1" wrap="square" lIns="121900" tIns="121900" rIns="121900" bIns="121900" anchor="t" anchorCtr="0">
            <a:normAutofit/>
          </a:bodyPr>
          <a:lstStyle/>
          <a:p>
            <a:pPr algn="l" rtl="0"/>
            <a:r>
              <a:rPr lang="en" sz="2000" dirty="0"/>
              <a:t>This training objective is the core of all language models</a:t>
            </a:r>
            <a:endParaRPr sz="2000" dirty="0"/>
          </a:p>
          <a:p>
            <a:pPr algn="l" rtl="0"/>
            <a:r>
              <a:rPr lang="en" sz="2000" dirty="0"/>
              <a:t>Start with a bunch of unlabeled text</a:t>
            </a:r>
            <a:endParaRPr sz="2000" dirty="0"/>
          </a:p>
        </p:txBody>
      </p:sp>
      <p:pic>
        <p:nvPicPr>
          <p:cNvPr id="814" name="Google Shape;814;p42"/>
          <p:cNvPicPr preferRelativeResize="0"/>
          <p:nvPr/>
        </p:nvPicPr>
        <p:blipFill>
          <a:blip r:embed="rId3">
            <a:alphaModFix/>
          </a:blip>
          <a:stretch>
            <a:fillRect/>
          </a:stretch>
        </p:blipFill>
        <p:spPr>
          <a:xfrm>
            <a:off x="3313201" y="2362200"/>
            <a:ext cx="5565597" cy="3138801"/>
          </a:xfrm>
          <a:prstGeom prst="rect">
            <a:avLst/>
          </a:prstGeom>
          <a:noFill/>
          <a:ln>
            <a:noFill/>
          </a:ln>
        </p:spPr>
      </p:pic>
      <p:sp>
        <p:nvSpPr>
          <p:cNvPr id="815" name="Google Shape;815;p42"/>
          <p:cNvSpPr/>
          <p:nvPr/>
        </p:nvSpPr>
        <p:spPr>
          <a:xfrm>
            <a:off x="3559902" y="4489899"/>
            <a:ext cx="1947600" cy="963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8BABE391-5986-3B60-78C6-4551138CFA5A}"/>
              </a:ext>
            </a:extLst>
          </p:cNvPr>
          <p:cNvSpPr>
            <a:spLocks noGrp="1"/>
          </p:cNvSpPr>
          <p:nvPr>
            <p:ph type="dt" sz="half" idx="6"/>
          </p:nvPr>
        </p:nvSpPr>
        <p:spPr/>
        <p:txBody>
          <a:bodyPr/>
          <a:lstStyle/>
          <a:p>
            <a:fld id="{97F6C3C0-651C-44AF-A636-54ECD1875D36}" type="datetime4">
              <a:rPr lang="en-US" smtClean="0"/>
              <a:t>November 10, 2025</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4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Next Token Prediction</a:t>
            </a:r>
            <a:endParaRPr/>
          </a:p>
        </p:txBody>
      </p:sp>
      <p:sp>
        <p:nvSpPr>
          <p:cNvPr id="821" name="Google Shape;821;p43"/>
          <p:cNvSpPr txBox="1">
            <a:spLocks noGrp="1"/>
          </p:cNvSpPr>
          <p:nvPr>
            <p:ph type="body" idx="1"/>
          </p:nvPr>
        </p:nvSpPr>
        <p:spPr>
          <a:xfrm>
            <a:off x="415600" y="1536633"/>
            <a:ext cx="10106800" cy="4555200"/>
          </a:xfrm>
          <a:prstGeom prst="rect">
            <a:avLst/>
          </a:prstGeom>
        </p:spPr>
        <p:txBody>
          <a:bodyPr spcFirstLastPara="1" wrap="square" lIns="121900" tIns="121900" rIns="121900" bIns="121900" anchor="t" anchorCtr="0">
            <a:normAutofit/>
          </a:bodyPr>
          <a:lstStyle/>
          <a:p>
            <a:pPr algn="l" rtl="0"/>
            <a:r>
              <a:rPr lang="en" sz="2000" dirty="0"/>
              <a:t>This training objective is the core of all language models</a:t>
            </a:r>
            <a:endParaRPr sz="2000" dirty="0"/>
          </a:p>
          <a:p>
            <a:pPr algn="l" rtl="0"/>
            <a:r>
              <a:rPr lang="en" sz="2000" dirty="0"/>
              <a:t>Start with a bunch of unlabeled text</a:t>
            </a:r>
            <a:endParaRPr sz="2000" dirty="0"/>
          </a:p>
          <a:p>
            <a:pPr algn="l" rtl="0"/>
            <a:r>
              <a:rPr lang="en" sz="2000" dirty="0"/>
              <a:t>Sample a sequence of text</a:t>
            </a:r>
            <a:endParaRPr sz="2000" dirty="0"/>
          </a:p>
        </p:txBody>
      </p:sp>
      <p:pic>
        <p:nvPicPr>
          <p:cNvPr id="823" name="Google Shape;823;p43"/>
          <p:cNvPicPr preferRelativeResize="0"/>
          <p:nvPr/>
        </p:nvPicPr>
        <p:blipFill>
          <a:blip r:embed="rId3">
            <a:alphaModFix/>
          </a:blip>
          <a:stretch>
            <a:fillRect/>
          </a:stretch>
        </p:blipFill>
        <p:spPr>
          <a:xfrm>
            <a:off x="3313201" y="2514600"/>
            <a:ext cx="5565597" cy="3138801"/>
          </a:xfrm>
          <a:prstGeom prst="rect">
            <a:avLst/>
          </a:prstGeom>
          <a:noFill/>
          <a:ln>
            <a:noFill/>
          </a:ln>
        </p:spPr>
      </p:pic>
      <p:sp>
        <p:nvSpPr>
          <p:cNvPr id="824" name="Google Shape;824;p43"/>
          <p:cNvSpPr/>
          <p:nvPr/>
        </p:nvSpPr>
        <p:spPr>
          <a:xfrm>
            <a:off x="6449702" y="4642299"/>
            <a:ext cx="1685600" cy="963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FE343EFB-2FD2-AA7E-3FEB-86D7F122D6BE}"/>
              </a:ext>
            </a:extLst>
          </p:cNvPr>
          <p:cNvSpPr>
            <a:spLocks noGrp="1"/>
          </p:cNvSpPr>
          <p:nvPr>
            <p:ph type="dt" sz="half" idx="6"/>
          </p:nvPr>
        </p:nvSpPr>
        <p:spPr/>
        <p:txBody>
          <a:bodyPr/>
          <a:lstStyle/>
          <a:p>
            <a:fld id="{BC66928C-B540-4758-A025-F2A996794CBC}" type="datetime4">
              <a:rPr lang="en-US" smtClean="0"/>
              <a:t>November 10, 2025</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Next Token Prediction</a:t>
            </a:r>
            <a:endParaRPr/>
          </a:p>
        </p:txBody>
      </p:sp>
      <p:sp>
        <p:nvSpPr>
          <p:cNvPr id="830" name="Google Shape;830;p44"/>
          <p:cNvSpPr txBox="1">
            <a:spLocks noGrp="1"/>
          </p:cNvSpPr>
          <p:nvPr>
            <p:ph type="body" idx="1"/>
          </p:nvPr>
        </p:nvSpPr>
        <p:spPr>
          <a:xfrm>
            <a:off x="415600" y="1536633"/>
            <a:ext cx="10106800" cy="4555200"/>
          </a:xfrm>
          <a:prstGeom prst="rect">
            <a:avLst/>
          </a:prstGeom>
        </p:spPr>
        <p:txBody>
          <a:bodyPr spcFirstLastPara="1" wrap="square" lIns="121900" tIns="121900" rIns="121900" bIns="121900" anchor="t" anchorCtr="0">
            <a:normAutofit/>
          </a:bodyPr>
          <a:lstStyle/>
          <a:p>
            <a:pPr algn="l" rtl="0"/>
            <a:r>
              <a:rPr lang="en" sz="2000" dirty="0"/>
              <a:t>This training objective is the core of all language models</a:t>
            </a:r>
            <a:endParaRPr sz="2000" dirty="0"/>
          </a:p>
          <a:p>
            <a:pPr algn="l" rtl="0"/>
            <a:r>
              <a:rPr lang="en" sz="2000" dirty="0"/>
              <a:t>Start with a bunch of unlabeled text</a:t>
            </a:r>
            <a:endParaRPr sz="2000" dirty="0"/>
          </a:p>
          <a:p>
            <a:pPr algn="l" rtl="0"/>
            <a:r>
              <a:rPr lang="en" sz="2000" dirty="0"/>
              <a:t>Sample a sequence of text</a:t>
            </a:r>
            <a:endParaRPr sz="2000" dirty="0"/>
          </a:p>
          <a:p>
            <a:pPr algn="l" rtl="0"/>
            <a:r>
              <a:rPr lang="en" sz="2000" dirty="0"/>
              <a:t>Train a decoder-only transformer to predict the next token</a:t>
            </a:r>
            <a:endParaRPr sz="2000" dirty="0"/>
          </a:p>
        </p:txBody>
      </p:sp>
      <p:pic>
        <p:nvPicPr>
          <p:cNvPr id="832" name="Google Shape;832;p44"/>
          <p:cNvPicPr preferRelativeResize="0"/>
          <p:nvPr/>
        </p:nvPicPr>
        <p:blipFill>
          <a:blip r:embed="rId3">
            <a:alphaModFix/>
          </a:blip>
          <a:stretch>
            <a:fillRect/>
          </a:stretch>
        </p:blipFill>
        <p:spPr>
          <a:xfrm>
            <a:off x="3313201" y="2953032"/>
            <a:ext cx="5565597" cy="3138801"/>
          </a:xfrm>
          <a:prstGeom prst="rect">
            <a:avLst/>
          </a:prstGeom>
          <a:noFill/>
          <a:ln>
            <a:noFill/>
          </a:ln>
        </p:spPr>
      </p:pic>
      <p:sp>
        <p:nvSpPr>
          <p:cNvPr id="833" name="Google Shape;833;p44"/>
          <p:cNvSpPr/>
          <p:nvPr/>
        </p:nvSpPr>
        <p:spPr>
          <a:xfrm>
            <a:off x="3381902" y="3007631"/>
            <a:ext cx="5423600" cy="20416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2EE05BED-843D-83E0-8E9D-3FDC29AE2C64}"/>
              </a:ext>
            </a:extLst>
          </p:cNvPr>
          <p:cNvSpPr>
            <a:spLocks noGrp="1"/>
          </p:cNvSpPr>
          <p:nvPr>
            <p:ph type="dt" sz="half" idx="6"/>
          </p:nvPr>
        </p:nvSpPr>
        <p:spPr/>
        <p:txBody>
          <a:bodyPr/>
          <a:lstStyle/>
          <a:p>
            <a:fld id="{281B496D-51A3-4720-AFEB-25394ED05E1B}" type="datetime4">
              <a:rPr lang="en-US" smtClean="0"/>
              <a:t>November 10, 2025</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4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Self-Supervised Learning</a:t>
            </a:r>
            <a:endParaRPr/>
          </a:p>
        </p:txBody>
      </p:sp>
      <p:sp>
        <p:nvSpPr>
          <p:cNvPr id="840" name="Google Shape;840;p45"/>
          <p:cNvSpPr txBox="1">
            <a:spLocks noGrp="1"/>
          </p:cNvSpPr>
          <p:nvPr>
            <p:ph type="body" idx="1"/>
          </p:nvPr>
        </p:nvSpPr>
        <p:spPr>
          <a:xfrm>
            <a:off x="415600" y="1536633"/>
            <a:ext cx="10106800" cy="4555200"/>
          </a:xfrm>
          <a:prstGeom prst="rect">
            <a:avLst/>
          </a:prstGeom>
        </p:spPr>
        <p:txBody>
          <a:bodyPr spcFirstLastPara="1" wrap="square" lIns="121900" tIns="121900" rIns="121900" bIns="121900" anchor="t" anchorCtr="0">
            <a:normAutofit/>
          </a:bodyPr>
          <a:lstStyle/>
          <a:p>
            <a:pPr algn="l" rtl="0"/>
            <a:r>
              <a:rPr lang="en" sz="2000" dirty="0"/>
              <a:t>Our “labels” are present in the raw data</a:t>
            </a:r>
            <a:endParaRPr sz="2000" dirty="0"/>
          </a:p>
          <a:p>
            <a:pPr algn="l" rtl="0"/>
            <a:r>
              <a:rPr lang="en" sz="2000" dirty="0"/>
              <a:t>We can train over massive amounts of text</a:t>
            </a:r>
            <a:endParaRPr sz="2000" dirty="0"/>
          </a:p>
          <a:p>
            <a:pPr lvl="1" algn="l" rtl="0"/>
            <a:r>
              <a:rPr lang="en" sz="2000" dirty="0"/>
              <a:t>Just scrape it from the internet!</a:t>
            </a:r>
            <a:endParaRPr sz="2000" dirty="0"/>
          </a:p>
          <a:p>
            <a:pPr algn="l" rtl="0"/>
            <a:r>
              <a:rPr lang="en" sz="2000" dirty="0"/>
              <a:t>Pretraining is expensive</a:t>
            </a:r>
            <a:endParaRPr sz="2000" dirty="0"/>
          </a:p>
        </p:txBody>
      </p:sp>
      <p:pic>
        <p:nvPicPr>
          <p:cNvPr id="841" name="Google Shape;841;p45"/>
          <p:cNvPicPr preferRelativeResize="0"/>
          <p:nvPr/>
        </p:nvPicPr>
        <p:blipFill>
          <a:blip r:embed="rId3">
            <a:alphaModFix/>
          </a:blip>
          <a:stretch>
            <a:fillRect/>
          </a:stretch>
        </p:blipFill>
        <p:spPr>
          <a:xfrm>
            <a:off x="7658034" y="1986867"/>
            <a:ext cx="4363535" cy="4555200"/>
          </a:xfrm>
          <a:prstGeom prst="rect">
            <a:avLst/>
          </a:prstGeom>
          <a:noFill/>
          <a:ln>
            <a:noFill/>
          </a:ln>
        </p:spPr>
      </p:pic>
      <p:pic>
        <p:nvPicPr>
          <p:cNvPr id="842" name="Google Shape;842;p45"/>
          <p:cNvPicPr preferRelativeResize="0"/>
          <p:nvPr/>
        </p:nvPicPr>
        <p:blipFill>
          <a:blip r:embed="rId4">
            <a:alphaModFix/>
          </a:blip>
          <a:stretch>
            <a:fillRect/>
          </a:stretch>
        </p:blipFill>
        <p:spPr>
          <a:xfrm>
            <a:off x="255234" y="3731535"/>
            <a:ext cx="7089665" cy="2360300"/>
          </a:xfrm>
          <a:prstGeom prst="rect">
            <a:avLst/>
          </a:prstGeom>
          <a:noFill/>
          <a:ln>
            <a:noFill/>
          </a:ln>
        </p:spPr>
      </p:pic>
      <p:sp>
        <p:nvSpPr>
          <p:cNvPr id="2" name="Rectangle: Rounded Corners 1">
            <a:extLst>
              <a:ext uri="{FF2B5EF4-FFF2-40B4-BE49-F238E27FC236}">
                <a16:creationId xmlns:a16="http://schemas.microsoft.com/office/drawing/2014/main" id="{93B1CF7D-CEE2-4D75-6C27-56BCEBA33738}"/>
              </a:ext>
            </a:extLst>
          </p:cNvPr>
          <p:cNvSpPr/>
          <p:nvPr/>
        </p:nvSpPr>
        <p:spPr>
          <a:xfrm>
            <a:off x="1669600" y="2286000"/>
            <a:ext cx="3435800" cy="304800"/>
          </a:xfrm>
          <a:custGeom>
            <a:avLst/>
            <a:gdLst>
              <a:gd name="connsiteX0" fmla="*/ 0 w 3435800"/>
              <a:gd name="connsiteY0" fmla="*/ 50801 h 304800"/>
              <a:gd name="connsiteX1" fmla="*/ 50801 w 3435800"/>
              <a:gd name="connsiteY1" fmla="*/ 0 h 304800"/>
              <a:gd name="connsiteX2" fmla="*/ 617615 w 3435800"/>
              <a:gd name="connsiteY2" fmla="*/ 0 h 304800"/>
              <a:gd name="connsiteX3" fmla="*/ 1184428 w 3435800"/>
              <a:gd name="connsiteY3" fmla="*/ 0 h 304800"/>
              <a:gd name="connsiteX4" fmla="*/ 1884610 w 3435800"/>
              <a:gd name="connsiteY4" fmla="*/ 0 h 304800"/>
              <a:gd name="connsiteX5" fmla="*/ 2584791 w 3435800"/>
              <a:gd name="connsiteY5" fmla="*/ 0 h 304800"/>
              <a:gd name="connsiteX6" fmla="*/ 3384999 w 3435800"/>
              <a:gd name="connsiteY6" fmla="*/ 0 h 304800"/>
              <a:gd name="connsiteX7" fmla="*/ 3435800 w 3435800"/>
              <a:gd name="connsiteY7" fmla="*/ 50801 h 304800"/>
              <a:gd name="connsiteX8" fmla="*/ 3435800 w 3435800"/>
              <a:gd name="connsiteY8" fmla="*/ 253999 h 304800"/>
              <a:gd name="connsiteX9" fmla="*/ 3384999 w 3435800"/>
              <a:gd name="connsiteY9" fmla="*/ 304800 h 304800"/>
              <a:gd name="connsiteX10" fmla="*/ 2784843 w 3435800"/>
              <a:gd name="connsiteY10" fmla="*/ 304800 h 304800"/>
              <a:gd name="connsiteX11" fmla="*/ 2118004 w 3435800"/>
              <a:gd name="connsiteY11" fmla="*/ 304800 h 304800"/>
              <a:gd name="connsiteX12" fmla="*/ 1517848 w 3435800"/>
              <a:gd name="connsiteY12" fmla="*/ 304800 h 304800"/>
              <a:gd name="connsiteX13" fmla="*/ 784325 w 3435800"/>
              <a:gd name="connsiteY13" fmla="*/ 304800 h 304800"/>
              <a:gd name="connsiteX14" fmla="*/ 50801 w 3435800"/>
              <a:gd name="connsiteY14" fmla="*/ 304800 h 304800"/>
              <a:gd name="connsiteX15" fmla="*/ 0 w 3435800"/>
              <a:gd name="connsiteY15" fmla="*/ 253999 h 304800"/>
              <a:gd name="connsiteX16" fmla="*/ 0 w 3435800"/>
              <a:gd name="connsiteY16" fmla="*/ 5080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5800" h="304800" extrusionOk="0">
                <a:moveTo>
                  <a:pt x="0" y="50801"/>
                </a:moveTo>
                <a:cubicBezTo>
                  <a:pt x="-386" y="25337"/>
                  <a:pt x="21258" y="-558"/>
                  <a:pt x="50801" y="0"/>
                </a:cubicBezTo>
                <a:cubicBezTo>
                  <a:pt x="315725" y="-13841"/>
                  <a:pt x="462675" y="-12122"/>
                  <a:pt x="617615" y="0"/>
                </a:cubicBezTo>
                <a:cubicBezTo>
                  <a:pt x="772555" y="12122"/>
                  <a:pt x="934880" y="22983"/>
                  <a:pt x="1184428" y="0"/>
                </a:cubicBezTo>
                <a:cubicBezTo>
                  <a:pt x="1433976" y="-22983"/>
                  <a:pt x="1695917" y="6250"/>
                  <a:pt x="1884610" y="0"/>
                </a:cubicBezTo>
                <a:cubicBezTo>
                  <a:pt x="2073303" y="-6250"/>
                  <a:pt x="2402972" y="5654"/>
                  <a:pt x="2584791" y="0"/>
                </a:cubicBezTo>
                <a:cubicBezTo>
                  <a:pt x="2766610" y="-5654"/>
                  <a:pt x="3037704" y="31385"/>
                  <a:pt x="3384999" y="0"/>
                </a:cubicBezTo>
                <a:cubicBezTo>
                  <a:pt x="3411118" y="2213"/>
                  <a:pt x="3434756" y="21587"/>
                  <a:pt x="3435800" y="50801"/>
                </a:cubicBezTo>
                <a:cubicBezTo>
                  <a:pt x="3435246" y="142776"/>
                  <a:pt x="3441800" y="174480"/>
                  <a:pt x="3435800" y="253999"/>
                </a:cubicBezTo>
                <a:cubicBezTo>
                  <a:pt x="3436814" y="288274"/>
                  <a:pt x="3412831" y="301644"/>
                  <a:pt x="3384999" y="304800"/>
                </a:cubicBezTo>
                <a:cubicBezTo>
                  <a:pt x="3174864" y="306243"/>
                  <a:pt x="3079586" y="316296"/>
                  <a:pt x="2784843" y="304800"/>
                </a:cubicBezTo>
                <a:cubicBezTo>
                  <a:pt x="2490100" y="293304"/>
                  <a:pt x="2326937" y="312733"/>
                  <a:pt x="2118004" y="304800"/>
                </a:cubicBezTo>
                <a:cubicBezTo>
                  <a:pt x="1909071" y="296867"/>
                  <a:pt x="1759393" y="302141"/>
                  <a:pt x="1517848" y="304800"/>
                </a:cubicBezTo>
                <a:cubicBezTo>
                  <a:pt x="1276303" y="307459"/>
                  <a:pt x="1137920" y="275307"/>
                  <a:pt x="784325" y="304800"/>
                </a:cubicBezTo>
                <a:cubicBezTo>
                  <a:pt x="430730" y="334293"/>
                  <a:pt x="404122" y="313153"/>
                  <a:pt x="50801" y="304800"/>
                </a:cubicBezTo>
                <a:cubicBezTo>
                  <a:pt x="25775" y="306088"/>
                  <a:pt x="-5578" y="281449"/>
                  <a:pt x="0" y="253999"/>
                </a:cubicBezTo>
                <a:cubicBezTo>
                  <a:pt x="-4750" y="188429"/>
                  <a:pt x="6700" y="121129"/>
                  <a:pt x="0" y="50801"/>
                </a:cubicBezTo>
                <a:close/>
              </a:path>
            </a:pathLst>
          </a:custGeom>
          <a:noFill/>
          <a:ln w="12700">
            <a:extLst>
              <a:ext uri="{C807C97D-BFC1-408E-A445-0C87EB9F89A2}">
                <ask:lineSketchStyleProps xmlns:ask="http://schemas.microsoft.com/office/drawing/2018/sketchyshapes" sd="20354354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Google Shape;804;p41">
            <a:extLst>
              <a:ext uri="{FF2B5EF4-FFF2-40B4-BE49-F238E27FC236}">
                <a16:creationId xmlns:a16="http://schemas.microsoft.com/office/drawing/2014/main" id="{6BD4E223-34A2-E283-971D-33B5CBA98059}"/>
              </a:ext>
            </a:extLst>
          </p:cNvPr>
          <p:cNvSpPr txBox="1">
            <a:spLocks/>
          </p:cNvSpPr>
          <p:nvPr/>
        </p:nvSpPr>
        <p:spPr>
          <a:xfrm>
            <a:off x="5791200" y="1922334"/>
            <a:ext cx="2785447" cy="1358967"/>
          </a:xfrm>
          <a:custGeom>
            <a:avLst/>
            <a:gdLst>
              <a:gd name="connsiteX0" fmla="*/ 0 w 2785447"/>
              <a:gd name="connsiteY0" fmla="*/ 0 h 1358967"/>
              <a:gd name="connsiteX1" fmla="*/ 501380 w 2785447"/>
              <a:gd name="connsiteY1" fmla="*/ 0 h 1358967"/>
              <a:gd name="connsiteX2" fmla="*/ 1002761 w 2785447"/>
              <a:gd name="connsiteY2" fmla="*/ 0 h 1358967"/>
              <a:gd name="connsiteX3" fmla="*/ 1476287 w 2785447"/>
              <a:gd name="connsiteY3" fmla="*/ 0 h 1358967"/>
              <a:gd name="connsiteX4" fmla="*/ 1977667 w 2785447"/>
              <a:gd name="connsiteY4" fmla="*/ 0 h 1358967"/>
              <a:gd name="connsiteX5" fmla="*/ 2785447 w 2785447"/>
              <a:gd name="connsiteY5" fmla="*/ 0 h 1358967"/>
              <a:gd name="connsiteX6" fmla="*/ 2785447 w 2785447"/>
              <a:gd name="connsiteY6" fmla="*/ 480168 h 1358967"/>
              <a:gd name="connsiteX7" fmla="*/ 2785447 w 2785447"/>
              <a:gd name="connsiteY7" fmla="*/ 946747 h 1358967"/>
              <a:gd name="connsiteX8" fmla="*/ 2785447 w 2785447"/>
              <a:gd name="connsiteY8" fmla="*/ 1358967 h 1358967"/>
              <a:gd name="connsiteX9" fmla="*/ 2311921 w 2785447"/>
              <a:gd name="connsiteY9" fmla="*/ 1358967 h 1358967"/>
              <a:gd name="connsiteX10" fmla="*/ 1838395 w 2785447"/>
              <a:gd name="connsiteY10" fmla="*/ 1358967 h 1358967"/>
              <a:gd name="connsiteX11" fmla="*/ 1225597 w 2785447"/>
              <a:gd name="connsiteY11" fmla="*/ 1358967 h 1358967"/>
              <a:gd name="connsiteX12" fmla="*/ 724216 w 2785447"/>
              <a:gd name="connsiteY12" fmla="*/ 1358967 h 1358967"/>
              <a:gd name="connsiteX13" fmla="*/ 0 w 2785447"/>
              <a:gd name="connsiteY13" fmla="*/ 1358967 h 1358967"/>
              <a:gd name="connsiteX14" fmla="*/ 0 w 2785447"/>
              <a:gd name="connsiteY14" fmla="*/ 892388 h 1358967"/>
              <a:gd name="connsiteX15" fmla="*/ 0 w 2785447"/>
              <a:gd name="connsiteY15" fmla="*/ 412220 h 1358967"/>
              <a:gd name="connsiteX16" fmla="*/ 0 w 2785447"/>
              <a:gd name="connsiteY16" fmla="*/ 0 h 135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5447" h="1358967" fill="none" extrusionOk="0">
                <a:moveTo>
                  <a:pt x="0" y="0"/>
                </a:moveTo>
                <a:cubicBezTo>
                  <a:pt x="144119" y="-43880"/>
                  <a:pt x="323603" y="24231"/>
                  <a:pt x="501380" y="0"/>
                </a:cubicBezTo>
                <a:cubicBezTo>
                  <a:pt x="679157" y="-24231"/>
                  <a:pt x="842318" y="24695"/>
                  <a:pt x="1002761" y="0"/>
                </a:cubicBezTo>
                <a:cubicBezTo>
                  <a:pt x="1163204" y="-24695"/>
                  <a:pt x="1306260" y="624"/>
                  <a:pt x="1476287" y="0"/>
                </a:cubicBezTo>
                <a:cubicBezTo>
                  <a:pt x="1646314" y="-624"/>
                  <a:pt x="1852154" y="12116"/>
                  <a:pt x="1977667" y="0"/>
                </a:cubicBezTo>
                <a:cubicBezTo>
                  <a:pt x="2103180" y="-12116"/>
                  <a:pt x="2599813" y="21476"/>
                  <a:pt x="2785447" y="0"/>
                </a:cubicBezTo>
                <a:cubicBezTo>
                  <a:pt x="2792944" y="203298"/>
                  <a:pt x="2741993" y="258913"/>
                  <a:pt x="2785447" y="480168"/>
                </a:cubicBezTo>
                <a:cubicBezTo>
                  <a:pt x="2828901" y="701423"/>
                  <a:pt x="2744326" y="747290"/>
                  <a:pt x="2785447" y="946747"/>
                </a:cubicBezTo>
                <a:cubicBezTo>
                  <a:pt x="2826568" y="1146204"/>
                  <a:pt x="2763642" y="1252997"/>
                  <a:pt x="2785447" y="1358967"/>
                </a:cubicBezTo>
                <a:cubicBezTo>
                  <a:pt x="2631746" y="1362270"/>
                  <a:pt x="2517629" y="1338003"/>
                  <a:pt x="2311921" y="1358967"/>
                </a:cubicBezTo>
                <a:cubicBezTo>
                  <a:pt x="2106213" y="1379931"/>
                  <a:pt x="1971110" y="1304351"/>
                  <a:pt x="1838395" y="1358967"/>
                </a:cubicBezTo>
                <a:cubicBezTo>
                  <a:pt x="1705680" y="1413583"/>
                  <a:pt x="1526726" y="1319538"/>
                  <a:pt x="1225597" y="1358967"/>
                </a:cubicBezTo>
                <a:cubicBezTo>
                  <a:pt x="924468" y="1398396"/>
                  <a:pt x="961653" y="1353806"/>
                  <a:pt x="724216" y="1358967"/>
                </a:cubicBezTo>
                <a:cubicBezTo>
                  <a:pt x="486779" y="1364128"/>
                  <a:pt x="308130" y="1341848"/>
                  <a:pt x="0" y="1358967"/>
                </a:cubicBezTo>
                <a:cubicBezTo>
                  <a:pt x="-1507" y="1224408"/>
                  <a:pt x="52581" y="996746"/>
                  <a:pt x="0" y="892388"/>
                </a:cubicBezTo>
                <a:cubicBezTo>
                  <a:pt x="-52581" y="788030"/>
                  <a:pt x="36482" y="599499"/>
                  <a:pt x="0" y="412220"/>
                </a:cubicBezTo>
                <a:cubicBezTo>
                  <a:pt x="-36482" y="224941"/>
                  <a:pt x="10871" y="119871"/>
                  <a:pt x="0" y="0"/>
                </a:cubicBezTo>
                <a:close/>
              </a:path>
              <a:path w="2785447" h="1358967" stroke="0" extrusionOk="0">
                <a:moveTo>
                  <a:pt x="0" y="0"/>
                </a:moveTo>
                <a:cubicBezTo>
                  <a:pt x="194233" y="-7118"/>
                  <a:pt x="319268" y="56667"/>
                  <a:pt x="557089" y="0"/>
                </a:cubicBezTo>
                <a:cubicBezTo>
                  <a:pt x="794910" y="-56667"/>
                  <a:pt x="943537" y="34210"/>
                  <a:pt x="1058470" y="0"/>
                </a:cubicBezTo>
                <a:cubicBezTo>
                  <a:pt x="1173403" y="-34210"/>
                  <a:pt x="1296541" y="26754"/>
                  <a:pt x="1531996" y="0"/>
                </a:cubicBezTo>
                <a:cubicBezTo>
                  <a:pt x="1767451" y="-26754"/>
                  <a:pt x="1861092" y="15547"/>
                  <a:pt x="2144794" y="0"/>
                </a:cubicBezTo>
                <a:cubicBezTo>
                  <a:pt x="2428496" y="-15547"/>
                  <a:pt x="2498435" y="2293"/>
                  <a:pt x="2785447" y="0"/>
                </a:cubicBezTo>
                <a:cubicBezTo>
                  <a:pt x="2801373" y="109496"/>
                  <a:pt x="2731299" y="318975"/>
                  <a:pt x="2785447" y="466579"/>
                </a:cubicBezTo>
                <a:cubicBezTo>
                  <a:pt x="2839595" y="614183"/>
                  <a:pt x="2768482" y="787944"/>
                  <a:pt x="2785447" y="892388"/>
                </a:cubicBezTo>
                <a:cubicBezTo>
                  <a:pt x="2802412" y="996832"/>
                  <a:pt x="2748683" y="1166534"/>
                  <a:pt x="2785447" y="1358967"/>
                </a:cubicBezTo>
                <a:cubicBezTo>
                  <a:pt x="2665934" y="1405008"/>
                  <a:pt x="2468595" y="1307832"/>
                  <a:pt x="2311921" y="1358967"/>
                </a:cubicBezTo>
                <a:cubicBezTo>
                  <a:pt x="2155247" y="1410102"/>
                  <a:pt x="1980053" y="1311097"/>
                  <a:pt x="1782686" y="1358967"/>
                </a:cubicBezTo>
                <a:cubicBezTo>
                  <a:pt x="1585319" y="1406837"/>
                  <a:pt x="1483917" y="1309769"/>
                  <a:pt x="1253451" y="1358967"/>
                </a:cubicBezTo>
                <a:cubicBezTo>
                  <a:pt x="1022985" y="1408165"/>
                  <a:pt x="883767" y="1351267"/>
                  <a:pt x="668507" y="1358967"/>
                </a:cubicBezTo>
                <a:cubicBezTo>
                  <a:pt x="453247" y="1366667"/>
                  <a:pt x="176562" y="1358937"/>
                  <a:pt x="0" y="1358967"/>
                </a:cubicBezTo>
                <a:cubicBezTo>
                  <a:pt x="-53450" y="1132867"/>
                  <a:pt x="43424" y="1054781"/>
                  <a:pt x="0" y="878799"/>
                </a:cubicBezTo>
                <a:cubicBezTo>
                  <a:pt x="-43424" y="702817"/>
                  <a:pt x="43489" y="620065"/>
                  <a:pt x="0" y="452989"/>
                </a:cubicBezTo>
                <a:cubicBezTo>
                  <a:pt x="-43489" y="285913"/>
                  <a:pt x="25804" y="206700"/>
                  <a:pt x="0" y="0"/>
                </a:cubicBezTo>
                <a:close/>
              </a:path>
            </a:pathLst>
          </a:custGeom>
          <a:ln w="12700">
            <a:solidFill>
              <a:schemeClr val="tx1"/>
            </a:solidFill>
            <a:prstDash val="sysDash"/>
            <a:extLst>
              <a:ext uri="{C807C97D-BFC1-408E-A445-0C87EB9F89A2}">
                <ask:lineSketchStyleProps xmlns:ask="http://schemas.microsoft.com/office/drawing/2018/sketchyshapes" sd="2924912263">
                  <a:prstGeom prst="rect">
                    <a:avLst/>
                  </a:prstGeom>
                  <ask:type>
                    <ask:lineSketchScribble/>
                  </ask:type>
                </ask:lineSketchStyleProps>
              </a:ext>
            </a:extLst>
          </a:ln>
        </p:spPr>
        <p:txBody>
          <a:bodyPr spcFirstLastPara="1" wrap="square" lIns="121900" tIns="121900" rIns="121900" bIns="121900" anchor="t" anchorCtr="0">
            <a:normAutofit fontScale="92500" lnSpcReduction="20000"/>
          </a:bodyPr>
          <a:lstStyle>
            <a:lvl1pPr marL="609585" lvl="0" indent="-457189">
              <a:spcBef>
                <a:spcPts val="0"/>
              </a:spcBef>
              <a:spcAft>
                <a:spcPts val="0"/>
              </a:spcAft>
              <a:buSzPts val="1800"/>
              <a:buChar char="●"/>
              <a:defRPr sz="1400" b="0" i="0">
                <a:solidFill>
                  <a:schemeClr val="tx1"/>
                </a:solidFill>
                <a:latin typeface="Calibri"/>
                <a:ea typeface="+mn-ea"/>
                <a:cs typeface="Calibri"/>
              </a:defRPr>
            </a:lvl1pPr>
            <a:lvl2pPr marL="1219170" lvl="1" indent="-423323">
              <a:spcBef>
                <a:spcPts val="0"/>
              </a:spcBef>
              <a:spcAft>
                <a:spcPts val="0"/>
              </a:spcAft>
              <a:buSzPts val="1400"/>
              <a:buChar char="○"/>
              <a:defRPr>
                <a:latin typeface="+mn-lt"/>
                <a:ea typeface="+mn-ea"/>
                <a:cs typeface="+mn-cs"/>
              </a:defRPr>
            </a:lvl2pPr>
            <a:lvl3pPr marL="1828754" lvl="2" indent="-423323">
              <a:spcBef>
                <a:spcPts val="0"/>
              </a:spcBef>
              <a:spcAft>
                <a:spcPts val="0"/>
              </a:spcAft>
              <a:buSzPts val="1400"/>
              <a:buChar char="■"/>
              <a:defRPr>
                <a:latin typeface="+mn-lt"/>
                <a:ea typeface="+mn-ea"/>
                <a:cs typeface="+mn-cs"/>
              </a:defRPr>
            </a:lvl3pPr>
            <a:lvl4pPr marL="2438339" lvl="3" indent="-423323">
              <a:spcBef>
                <a:spcPts val="0"/>
              </a:spcBef>
              <a:spcAft>
                <a:spcPts val="0"/>
              </a:spcAft>
              <a:buSzPts val="1400"/>
              <a:buChar char="●"/>
              <a:defRPr>
                <a:latin typeface="+mn-lt"/>
                <a:ea typeface="+mn-ea"/>
                <a:cs typeface="+mn-cs"/>
              </a:defRPr>
            </a:lvl4pPr>
            <a:lvl5pPr marL="3047924" lvl="4" indent="-423323">
              <a:spcBef>
                <a:spcPts val="0"/>
              </a:spcBef>
              <a:spcAft>
                <a:spcPts val="0"/>
              </a:spcAft>
              <a:buSzPts val="1400"/>
              <a:buChar char="○"/>
              <a:defRPr>
                <a:latin typeface="+mn-lt"/>
                <a:ea typeface="+mn-ea"/>
                <a:cs typeface="+mn-cs"/>
              </a:defRPr>
            </a:lvl5pPr>
            <a:lvl6pPr marL="3657509" lvl="5" indent="-423323">
              <a:spcBef>
                <a:spcPts val="0"/>
              </a:spcBef>
              <a:spcAft>
                <a:spcPts val="0"/>
              </a:spcAft>
              <a:buSzPts val="1400"/>
              <a:buChar char="■"/>
              <a:defRPr>
                <a:latin typeface="+mn-lt"/>
                <a:ea typeface="+mn-ea"/>
                <a:cs typeface="+mn-cs"/>
              </a:defRPr>
            </a:lvl6pPr>
            <a:lvl7pPr marL="4267093" lvl="6" indent="-423323">
              <a:spcBef>
                <a:spcPts val="0"/>
              </a:spcBef>
              <a:spcAft>
                <a:spcPts val="0"/>
              </a:spcAft>
              <a:buSzPts val="1400"/>
              <a:buChar char="●"/>
              <a:defRPr>
                <a:latin typeface="+mn-lt"/>
                <a:ea typeface="+mn-ea"/>
                <a:cs typeface="+mn-cs"/>
              </a:defRPr>
            </a:lvl7pPr>
            <a:lvl8pPr marL="4876678" lvl="7" indent="-423323">
              <a:spcBef>
                <a:spcPts val="0"/>
              </a:spcBef>
              <a:spcAft>
                <a:spcPts val="0"/>
              </a:spcAft>
              <a:buSzPts val="1400"/>
              <a:buChar char="○"/>
              <a:defRPr>
                <a:latin typeface="+mn-lt"/>
                <a:ea typeface="+mn-ea"/>
                <a:cs typeface="+mn-cs"/>
              </a:defRPr>
            </a:lvl8pPr>
            <a:lvl9pPr marL="5486263" lvl="8" indent="-423323">
              <a:spcBef>
                <a:spcPts val="0"/>
              </a:spcBef>
              <a:spcAft>
                <a:spcPts val="0"/>
              </a:spcAft>
              <a:buSzPts val="1400"/>
              <a:buChar char="■"/>
              <a:defRPr>
                <a:latin typeface="+mn-lt"/>
                <a:ea typeface="+mn-ea"/>
                <a:cs typeface="+mn-cs"/>
              </a:defRPr>
            </a:lvl9pPr>
          </a:lstStyle>
          <a:p>
            <a:pPr marL="0" indent="0" algn="ctr" rtl="0">
              <a:spcBef>
                <a:spcPts val="1600"/>
              </a:spcBef>
              <a:spcAft>
                <a:spcPts val="1600"/>
              </a:spcAft>
              <a:buFontTx/>
              <a:buNone/>
            </a:pPr>
            <a:r>
              <a:rPr lang="en-US" sz="2000" i="1" dirty="0">
                <a:solidFill>
                  <a:schemeClr val="tx1">
                    <a:lumMod val="65000"/>
                    <a:lumOff val="35000"/>
                  </a:schemeClr>
                </a:solidFill>
              </a:rPr>
              <a:t>Should we? Is it ethically and morally, correct? You have to decide.</a:t>
            </a:r>
          </a:p>
        </p:txBody>
      </p:sp>
      <p:cxnSp>
        <p:nvCxnSpPr>
          <p:cNvPr id="5" name="Straight Arrow Connector 4">
            <a:extLst>
              <a:ext uri="{FF2B5EF4-FFF2-40B4-BE49-F238E27FC236}">
                <a16:creationId xmlns:a16="http://schemas.microsoft.com/office/drawing/2014/main" id="{5B60730C-C28C-8BA5-9E39-1F1C6A7A9D7C}"/>
              </a:ext>
            </a:extLst>
          </p:cNvPr>
          <p:cNvCxnSpPr>
            <a:stCxn id="2" idx="3"/>
            <a:endCxn id="3" idx="1"/>
          </p:cNvCxnSpPr>
          <p:nvPr/>
        </p:nvCxnSpPr>
        <p:spPr>
          <a:xfrm>
            <a:off x="5105400" y="2438400"/>
            <a:ext cx="685800" cy="163418"/>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B5C48130-A42C-F2E6-E604-A7DF2B9EACDA}"/>
              </a:ext>
            </a:extLst>
          </p:cNvPr>
          <p:cNvSpPr>
            <a:spLocks noGrp="1"/>
          </p:cNvSpPr>
          <p:nvPr>
            <p:ph type="dt" sz="half" idx="6"/>
          </p:nvPr>
        </p:nvSpPr>
        <p:spPr/>
        <p:txBody>
          <a:bodyPr/>
          <a:lstStyle/>
          <a:p>
            <a:fld id="{AC7F30A3-DA7F-453F-8066-883F6735BF65}" type="datetime4">
              <a:rPr lang="en-US" smtClean="0"/>
              <a:t>November 10, 2025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4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Generating Text with Next Token Prediction</a:t>
            </a:r>
            <a:endParaRPr/>
          </a:p>
        </p:txBody>
      </p:sp>
      <p:sp>
        <p:nvSpPr>
          <p:cNvPr id="848" name="Google Shape;848;p4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This is an autoregressive process</a:t>
            </a:r>
            <a:endParaRPr sz="2000" dirty="0"/>
          </a:p>
          <a:p>
            <a:pPr algn="l" rtl="0"/>
            <a:r>
              <a:rPr lang="en" sz="2000" dirty="0"/>
              <a:t>Given a sequence of tokens as input, we just:</a:t>
            </a:r>
            <a:endParaRPr sz="2000" dirty="0"/>
          </a:p>
          <a:p>
            <a:pPr lvl="1" algn="l" rtl="0"/>
            <a:r>
              <a:rPr lang="en" sz="2000" dirty="0"/>
              <a:t>Predict the next token</a:t>
            </a:r>
            <a:endParaRPr sz="2000" dirty="0"/>
          </a:p>
          <a:p>
            <a:pPr lvl="1" algn="l" rtl="0"/>
            <a:r>
              <a:rPr lang="en" sz="2000" dirty="0"/>
              <a:t>Add it to our input sequence</a:t>
            </a:r>
            <a:endParaRPr sz="2000" dirty="0"/>
          </a:p>
          <a:p>
            <a:pPr lvl="1" algn="l" rtl="0"/>
            <a:r>
              <a:rPr lang="en" sz="2000" dirty="0"/>
              <a:t>Repeat</a:t>
            </a:r>
            <a:endParaRPr sz="2000" dirty="0"/>
          </a:p>
        </p:txBody>
      </p:sp>
      <p:sp>
        <p:nvSpPr>
          <p:cNvPr id="849" name="Google Shape;849;p46"/>
          <p:cNvSpPr/>
          <p:nvPr/>
        </p:nvSpPr>
        <p:spPr>
          <a:xfrm>
            <a:off x="415500"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the</a:t>
            </a:r>
            <a:endParaRPr sz="1333"/>
          </a:p>
        </p:txBody>
      </p:sp>
      <p:sp>
        <p:nvSpPr>
          <p:cNvPr id="850" name="Google Shape;850;p46"/>
          <p:cNvSpPr/>
          <p:nvPr/>
        </p:nvSpPr>
        <p:spPr>
          <a:xfrm>
            <a:off x="1111077"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dog</a:t>
            </a:r>
            <a:endParaRPr sz="1333"/>
          </a:p>
        </p:txBody>
      </p:sp>
      <p:sp>
        <p:nvSpPr>
          <p:cNvPr id="851" name="Google Shape;851;p46"/>
          <p:cNvSpPr/>
          <p:nvPr/>
        </p:nvSpPr>
        <p:spPr>
          <a:xfrm>
            <a:off x="1806655" y="5600724"/>
            <a:ext cx="695600" cy="169600"/>
          </a:xfrm>
          <a:prstGeom prst="rect">
            <a:avLst/>
          </a:prstGeom>
          <a:solidFill>
            <a:srgbClr val="EEEEEE"/>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a:t>
            </a:r>
            <a:endParaRPr sz="1333"/>
          </a:p>
        </p:txBody>
      </p:sp>
      <p:sp>
        <p:nvSpPr>
          <p:cNvPr id="852" name="Google Shape;852;p46"/>
          <p:cNvSpPr/>
          <p:nvPr/>
        </p:nvSpPr>
        <p:spPr>
          <a:xfrm>
            <a:off x="2502232" y="5600724"/>
            <a:ext cx="695600" cy="169600"/>
          </a:xfrm>
          <a:prstGeom prst="rect">
            <a:avLst/>
          </a:prstGeom>
          <a:solidFill>
            <a:srgbClr val="EEEEEE"/>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a:t>
            </a:r>
            <a:endParaRPr sz="1333"/>
          </a:p>
        </p:txBody>
      </p:sp>
      <p:sp>
        <p:nvSpPr>
          <p:cNvPr id="853" name="Google Shape;853;p46"/>
          <p:cNvSpPr/>
          <p:nvPr/>
        </p:nvSpPr>
        <p:spPr>
          <a:xfrm>
            <a:off x="3197809" y="5600724"/>
            <a:ext cx="695600" cy="169600"/>
          </a:xfrm>
          <a:prstGeom prst="rect">
            <a:avLst/>
          </a:prstGeom>
          <a:solidFill>
            <a:srgbClr val="EEEEEE"/>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a:t>
            </a:r>
            <a:endParaRPr sz="1333"/>
          </a:p>
        </p:txBody>
      </p:sp>
      <p:cxnSp>
        <p:nvCxnSpPr>
          <p:cNvPr id="854" name="Google Shape;854;p46"/>
          <p:cNvCxnSpPr/>
          <p:nvPr/>
        </p:nvCxnSpPr>
        <p:spPr>
          <a:xfrm rot="10800000">
            <a:off x="760908" y="5327125"/>
            <a:ext cx="0" cy="273600"/>
          </a:xfrm>
          <a:prstGeom prst="straightConnector1">
            <a:avLst/>
          </a:prstGeom>
          <a:noFill/>
          <a:ln w="9525" cap="flat" cmpd="sng">
            <a:solidFill>
              <a:srgbClr val="595959"/>
            </a:solidFill>
            <a:prstDash val="solid"/>
            <a:round/>
            <a:headEnd type="none" w="med" len="med"/>
            <a:tailEnd type="triangle" w="med" len="med"/>
          </a:ln>
        </p:spPr>
      </p:cxnSp>
      <p:cxnSp>
        <p:nvCxnSpPr>
          <p:cNvPr id="855" name="Google Shape;855;p46"/>
          <p:cNvCxnSpPr/>
          <p:nvPr/>
        </p:nvCxnSpPr>
        <p:spPr>
          <a:xfrm rot="10800000">
            <a:off x="1456476" y="5327125"/>
            <a:ext cx="0" cy="273600"/>
          </a:xfrm>
          <a:prstGeom prst="straightConnector1">
            <a:avLst/>
          </a:prstGeom>
          <a:noFill/>
          <a:ln w="9525" cap="flat" cmpd="sng">
            <a:solidFill>
              <a:srgbClr val="595959"/>
            </a:solidFill>
            <a:prstDash val="solid"/>
            <a:round/>
            <a:headEnd type="none" w="med" len="med"/>
            <a:tailEnd type="triangle" w="med" len="med"/>
          </a:ln>
        </p:spPr>
      </p:cxnSp>
      <p:sp>
        <p:nvSpPr>
          <p:cNvPr id="856" name="Google Shape;856;p46"/>
          <p:cNvSpPr/>
          <p:nvPr/>
        </p:nvSpPr>
        <p:spPr>
          <a:xfrm>
            <a:off x="542380" y="4594773"/>
            <a:ext cx="3224000" cy="732400"/>
          </a:xfrm>
          <a:prstGeom prst="roundRect">
            <a:avLst>
              <a:gd name="adj" fmla="val 16667"/>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a:t>Decoder-Only Architecture</a:t>
            </a:r>
            <a:endParaRPr/>
          </a:p>
        </p:txBody>
      </p:sp>
      <p:cxnSp>
        <p:nvCxnSpPr>
          <p:cNvPr id="857" name="Google Shape;857;p46"/>
          <p:cNvCxnSpPr/>
          <p:nvPr/>
        </p:nvCxnSpPr>
        <p:spPr>
          <a:xfrm rot="10800000">
            <a:off x="2152043" y="4321173"/>
            <a:ext cx="0" cy="273600"/>
          </a:xfrm>
          <a:prstGeom prst="straightConnector1">
            <a:avLst/>
          </a:prstGeom>
          <a:noFill/>
          <a:ln w="9525" cap="flat" cmpd="sng">
            <a:solidFill>
              <a:srgbClr val="595959"/>
            </a:solidFill>
            <a:prstDash val="solid"/>
            <a:round/>
            <a:headEnd type="none" w="med" len="med"/>
            <a:tailEnd type="triangle" w="med" len="med"/>
          </a:ln>
        </p:spPr>
      </p:cxnSp>
      <p:sp>
        <p:nvSpPr>
          <p:cNvPr id="858" name="Google Shape;858;p46"/>
          <p:cNvSpPr/>
          <p:nvPr/>
        </p:nvSpPr>
        <p:spPr>
          <a:xfrm>
            <a:off x="1806665" y="4151431"/>
            <a:ext cx="695600" cy="169600"/>
          </a:xfrm>
          <a:prstGeom prst="rect">
            <a:avLst/>
          </a:prstGeom>
          <a:solidFill>
            <a:srgbClr val="F4CCCC"/>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sat</a:t>
            </a:r>
            <a:endParaRPr sz="1333"/>
          </a:p>
        </p:txBody>
      </p:sp>
      <p:sp>
        <p:nvSpPr>
          <p:cNvPr id="859" name="Google Shape;859;p46"/>
          <p:cNvSpPr/>
          <p:nvPr/>
        </p:nvSpPr>
        <p:spPr>
          <a:xfrm>
            <a:off x="8298583"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the</a:t>
            </a:r>
            <a:endParaRPr sz="1333"/>
          </a:p>
        </p:txBody>
      </p:sp>
      <p:sp>
        <p:nvSpPr>
          <p:cNvPr id="860" name="Google Shape;860;p46"/>
          <p:cNvSpPr/>
          <p:nvPr/>
        </p:nvSpPr>
        <p:spPr>
          <a:xfrm>
            <a:off x="8994160"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dog</a:t>
            </a:r>
            <a:endParaRPr sz="1333"/>
          </a:p>
        </p:txBody>
      </p:sp>
      <p:sp>
        <p:nvSpPr>
          <p:cNvPr id="861" name="Google Shape;861;p46"/>
          <p:cNvSpPr/>
          <p:nvPr/>
        </p:nvSpPr>
        <p:spPr>
          <a:xfrm>
            <a:off x="9689737"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sat</a:t>
            </a:r>
            <a:endParaRPr sz="1333"/>
          </a:p>
        </p:txBody>
      </p:sp>
      <p:sp>
        <p:nvSpPr>
          <p:cNvPr id="862" name="Google Shape;862;p46"/>
          <p:cNvSpPr/>
          <p:nvPr/>
        </p:nvSpPr>
        <p:spPr>
          <a:xfrm>
            <a:off x="10385315"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down</a:t>
            </a:r>
            <a:endParaRPr sz="1333"/>
          </a:p>
        </p:txBody>
      </p:sp>
      <p:sp>
        <p:nvSpPr>
          <p:cNvPr id="863" name="Google Shape;863;p46"/>
          <p:cNvSpPr/>
          <p:nvPr/>
        </p:nvSpPr>
        <p:spPr>
          <a:xfrm>
            <a:off x="11080892" y="5600724"/>
            <a:ext cx="695600" cy="169600"/>
          </a:xfrm>
          <a:prstGeom prst="rect">
            <a:avLst/>
          </a:prstGeom>
          <a:solidFill>
            <a:srgbClr val="EEEEEE"/>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a:t>
            </a:r>
            <a:endParaRPr sz="1333"/>
          </a:p>
        </p:txBody>
      </p:sp>
      <p:cxnSp>
        <p:nvCxnSpPr>
          <p:cNvPr id="864" name="Google Shape;864;p46"/>
          <p:cNvCxnSpPr/>
          <p:nvPr/>
        </p:nvCxnSpPr>
        <p:spPr>
          <a:xfrm rot="10800000">
            <a:off x="8643991" y="5327125"/>
            <a:ext cx="0" cy="273600"/>
          </a:xfrm>
          <a:prstGeom prst="straightConnector1">
            <a:avLst/>
          </a:prstGeom>
          <a:noFill/>
          <a:ln w="9525" cap="flat" cmpd="sng">
            <a:solidFill>
              <a:srgbClr val="595959"/>
            </a:solidFill>
            <a:prstDash val="solid"/>
            <a:round/>
            <a:headEnd type="none" w="med" len="med"/>
            <a:tailEnd type="triangle" w="med" len="med"/>
          </a:ln>
        </p:spPr>
      </p:cxnSp>
      <p:cxnSp>
        <p:nvCxnSpPr>
          <p:cNvPr id="865" name="Google Shape;865;p46"/>
          <p:cNvCxnSpPr/>
          <p:nvPr/>
        </p:nvCxnSpPr>
        <p:spPr>
          <a:xfrm rot="10800000">
            <a:off x="9339559" y="5327125"/>
            <a:ext cx="0" cy="273600"/>
          </a:xfrm>
          <a:prstGeom prst="straightConnector1">
            <a:avLst/>
          </a:prstGeom>
          <a:noFill/>
          <a:ln w="9525" cap="flat" cmpd="sng">
            <a:solidFill>
              <a:srgbClr val="595959"/>
            </a:solidFill>
            <a:prstDash val="solid"/>
            <a:round/>
            <a:headEnd type="none" w="med" len="med"/>
            <a:tailEnd type="triangle" w="med" len="med"/>
          </a:ln>
        </p:spPr>
      </p:cxnSp>
      <p:cxnSp>
        <p:nvCxnSpPr>
          <p:cNvPr id="866" name="Google Shape;866;p46"/>
          <p:cNvCxnSpPr/>
          <p:nvPr/>
        </p:nvCxnSpPr>
        <p:spPr>
          <a:xfrm rot="10800000">
            <a:off x="10035125" y="5327125"/>
            <a:ext cx="0" cy="273600"/>
          </a:xfrm>
          <a:prstGeom prst="straightConnector1">
            <a:avLst/>
          </a:prstGeom>
          <a:noFill/>
          <a:ln w="9525" cap="flat" cmpd="sng">
            <a:solidFill>
              <a:srgbClr val="595959"/>
            </a:solidFill>
            <a:prstDash val="solid"/>
            <a:round/>
            <a:headEnd type="none" w="med" len="med"/>
            <a:tailEnd type="triangle" w="med" len="med"/>
          </a:ln>
        </p:spPr>
      </p:cxnSp>
      <p:sp>
        <p:nvSpPr>
          <p:cNvPr id="867" name="Google Shape;867;p46"/>
          <p:cNvSpPr/>
          <p:nvPr/>
        </p:nvSpPr>
        <p:spPr>
          <a:xfrm>
            <a:off x="8425463" y="4594773"/>
            <a:ext cx="3224000" cy="732400"/>
          </a:xfrm>
          <a:prstGeom prst="roundRect">
            <a:avLst>
              <a:gd name="adj" fmla="val 16667"/>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a:t>Decoder-Only Architecture</a:t>
            </a:r>
            <a:endParaRPr/>
          </a:p>
        </p:txBody>
      </p:sp>
      <p:cxnSp>
        <p:nvCxnSpPr>
          <p:cNvPr id="868" name="Google Shape;868;p46"/>
          <p:cNvCxnSpPr/>
          <p:nvPr/>
        </p:nvCxnSpPr>
        <p:spPr>
          <a:xfrm rot="10800000">
            <a:off x="10035125" y="4321173"/>
            <a:ext cx="0" cy="273600"/>
          </a:xfrm>
          <a:prstGeom prst="straightConnector1">
            <a:avLst/>
          </a:prstGeom>
          <a:noFill/>
          <a:ln w="9525" cap="flat" cmpd="sng">
            <a:solidFill>
              <a:srgbClr val="595959"/>
            </a:solidFill>
            <a:prstDash val="solid"/>
            <a:round/>
            <a:headEnd type="none" w="med" len="med"/>
            <a:tailEnd type="triangle" w="med" len="med"/>
          </a:ln>
        </p:spPr>
      </p:cxnSp>
      <p:sp>
        <p:nvSpPr>
          <p:cNvPr id="869" name="Google Shape;869;p46"/>
          <p:cNvSpPr/>
          <p:nvPr/>
        </p:nvSpPr>
        <p:spPr>
          <a:xfrm>
            <a:off x="9689748" y="4151431"/>
            <a:ext cx="695600" cy="169600"/>
          </a:xfrm>
          <a:prstGeom prst="rect">
            <a:avLst/>
          </a:prstGeom>
          <a:solidFill>
            <a:srgbClr val="F4CCCC"/>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933"/>
              <a:t>&lt;EOS&gt;</a:t>
            </a:r>
            <a:endParaRPr sz="933"/>
          </a:p>
        </p:txBody>
      </p:sp>
      <p:sp>
        <p:nvSpPr>
          <p:cNvPr id="870" name="Google Shape;870;p46"/>
          <p:cNvSpPr/>
          <p:nvPr/>
        </p:nvSpPr>
        <p:spPr>
          <a:xfrm>
            <a:off x="4357059"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the</a:t>
            </a:r>
            <a:endParaRPr sz="1333"/>
          </a:p>
        </p:txBody>
      </p:sp>
      <p:sp>
        <p:nvSpPr>
          <p:cNvPr id="871" name="Google Shape;871;p46"/>
          <p:cNvSpPr/>
          <p:nvPr/>
        </p:nvSpPr>
        <p:spPr>
          <a:xfrm>
            <a:off x="5052636"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dog</a:t>
            </a:r>
            <a:endParaRPr sz="1333"/>
          </a:p>
        </p:txBody>
      </p:sp>
      <p:sp>
        <p:nvSpPr>
          <p:cNvPr id="872" name="Google Shape;872;p46"/>
          <p:cNvSpPr/>
          <p:nvPr/>
        </p:nvSpPr>
        <p:spPr>
          <a:xfrm>
            <a:off x="5748213" y="5600724"/>
            <a:ext cx="695600" cy="1696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sat</a:t>
            </a:r>
            <a:endParaRPr sz="1333"/>
          </a:p>
        </p:txBody>
      </p:sp>
      <p:sp>
        <p:nvSpPr>
          <p:cNvPr id="873" name="Google Shape;873;p46"/>
          <p:cNvSpPr/>
          <p:nvPr/>
        </p:nvSpPr>
        <p:spPr>
          <a:xfrm>
            <a:off x="6443791" y="5600724"/>
            <a:ext cx="695600" cy="169600"/>
          </a:xfrm>
          <a:prstGeom prst="rect">
            <a:avLst/>
          </a:prstGeom>
          <a:solidFill>
            <a:srgbClr val="EEEEEE"/>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a:t>
            </a:r>
            <a:endParaRPr sz="1333"/>
          </a:p>
        </p:txBody>
      </p:sp>
      <p:sp>
        <p:nvSpPr>
          <p:cNvPr id="874" name="Google Shape;874;p46"/>
          <p:cNvSpPr/>
          <p:nvPr/>
        </p:nvSpPr>
        <p:spPr>
          <a:xfrm>
            <a:off x="7139368" y="5600724"/>
            <a:ext cx="695600" cy="169600"/>
          </a:xfrm>
          <a:prstGeom prst="rect">
            <a:avLst/>
          </a:prstGeom>
          <a:solidFill>
            <a:srgbClr val="EEEEEE"/>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a:t>
            </a:r>
            <a:endParaRPr sz="1333"/>
          </a:p>
        </p:txBody>
      </p:sp>
      <p:cxnSp>
        <p:nvCxnSpPr>
          <p:cNvPr id="875" name="Google Shape;875;p46"/>
          <p:cNvCxnSpPr/>
          <p:nvPr/>
        </p:nvCxnSpPr>
        <p:spPr>
          <a:xfrm rot="10800000">
            <a:off x="4702468" y="5327125"/>
            <a:ext cx="0" cy="273600"/>
          </a:xfrm>
          <a:prstGeom prst="straightConnector1">
            <a:avLst/>
          </a:prstGeom>
          <a:noFill/>
          <a:ln w="9525" cap="flat" cmpd="sng">
            <a:solidFill>
              <a:srgbClr val="595959"/>
            </a:solidFill>
            <a:prstDash val="solid"/>
            <a:round/>
            <a:headEnd type="none" w="med" len="med"/>
            <a:tailEnd type="triangle" w="med" len="med"/>
          </a:ln>
        </p:spPr>
      </p:cxnSp>
      <p:cxnSp>
        <p:nvCxnSpPr>
          <p:cNvPr id="876" name="Google Shape;876;p46"/>
          <p:cNvCxnSpPr/>
          <p:nvPr/>
        </p:nvCxnSpPr>
        <p:spPr>
          <a:xfrm rot="10800000">
            <a:off x="5398035" y="5327125"/>
            <a:ext cx="0" cy="273600"/>
          </a:xfrm>
          <a:prstGeom prst="straightConnector1">
            <a:avLst/>
          </a:prstGeom>
          <a:noFill/>
          <a:ln w="9525" cap="flat" cmpd="sng">
            <a:solidFill>
              <a:srgbClr val="595959"/>
            </a:solidFill>
            <a:prstDash val="solid"/>
            <a:round/>
            <a:headEnd type="none" w="med" len="med"/>
            <a:tailEnd type="triangle" w="med" len="med"/>
          </a:ln>
        </p:spPr>
      </p:cxnSp>
      <p:cxnSp>
        <p:nvCxnSpPr>
          <p:cNvPr id="877" name="Google Shape;877;p46"/>
          <p:cNvCxnSpPr/>
          <p:nvPr/>
        </p:nvCxnSpPr>
        <p:spPr>
          <a:xfrm rot="10800000">
            <a:off x="6093601" y="5327125"/>
            <a:ext cx="0" cy="273600"/>
          </a:xfrm>
          <a:prstGeom prst="straightConnector1">
            <a:avLst/>
          </a:prstGeom>
          <a:noFill/>
          <a:ln w="9525" cap="flat" cmpd="sng">
            <a:solidFill>
              <a:srgbClr val="595959"/>
            </a:solidFill>
            <a:prstDash val="solid"/>
            <a:round/>
            <a:headEnd type="none" w="med" len="med"/>
            <a:tailEnd type="triangle" w="med" len="med"/>
          </a:ln>
        </p:spPr>
      </p:cxnSp>
      <p:sp>
        <p:nvSpPr>
          <p:cNvPr id="878" name="Google Shape;878;p46"/>
          <p:cNvSpPr/>
          <p:nvPr/>
        </p:nvSpPr>
        <p:spPr>
          <a:xfrm>
            <a:off x="4483939" y="4594773"/>
            <a:ext cx="3224000" cy="732400"/>
          </a:xfrm>
          <a:prstGeom prst="roundRect">
            <a:avLst>
              <a:gd name="adj" fmla="val 16667"/>
            </a:avLst>
          </a:prstGeom>
          <a:solidFill>
            <a:srgbClr val="F9CB9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a:t>Decoder-Only Architecture</a:t>
            </a:r>
            <a:endParaRPr/>
          </a:p>
        </p:txBody>
      </p:sp>
      <p:cxnSp>
        <p:nvCxnSpPr>
          <p:cNvPr id="879" name="Google Shape;879;p46"/>
          <p:cNvCxnSpPr/>
          <p:nvPr/>
        </p:nvCxnSpPr>
        <p:spPr>
          <a:xfrm rot="10800000">
            <a:off x="6093601" y="4321173"/>
            <a:ext cx="0" cy="273600"/>
          </a:xfrm>
          <a:prstGeom prst="straightConnector1">
            <a:avLst/>
          </a:prstGeom>
          <a:noFill/>
          <a:ln w="9525" cap="flat" cmpd="sng">
            <a:solidFill>
              <a:srgbClr val="595959"/>
            </a:solidFill>
            <a:prstDash val="solid"/>
            <a:round/>
            <a:headEnd type="none" w="med" len="med"/>
            <a:tailEnd type="triangle" w="med" len="med"/>
          </a:ln>
        </p:spPr>
      </p:cxnSp>
      <p:sp>
        <p:nvSpPr>
          <p:cNvPr id="880" name="Google Shape;880;p46"/>
          <p:cNvSpPr/>
          <p:nvPr/>
        </p:nvSpPr>
        <p:spPr>
          <a:xfrm>
            <a:off x="5748224" y="4151431"/>
            <a:ext cx="695600" cy="169600"/>
          </a:xfrm>
          <a:prstGeom prst="rect">
            <a:avLst/>
          </a:prstGeom>
          <a:solidFill>
            <a:srgbClr val="F4CCCC"/>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down</a:t>
            </a:r>
            <a:endParaRPr sz="1333"/>
          </a:p>
        </p:txBody>
      </p:sp>
      <p:cxnSp>
        <p:nvCxnSpPr>
          <p:cNvPr id="881" name="Google Shape;881;p46"/>
          <p:cNvCxnSpPr/>
          <p:nvPr/>
        </p:nvCxnSpPr>
        <p:spPr>
          <a:xfrm rot="10800000">
            <a:off x="10732963" y="5327125"/>
            <a:ext cx="0" cy="273600"/>
          </a:xfrm>
          <a:prstGeom prst="straightConnector1">
            <a:avLst/>
          </a:prstGeom>
          <a:noFill/>
          <a:ln w="9525" cap="flat" cmpd="sng">
            <a:solidFill>
              <a:srgbClr val="595959"/>
            </a:solidFill>
            <a:prstDash val="solid"/>
            <a:round/>
            <a:headEnd type="none" w="med" len="med"/>
            <a:tailEnd type="triangle" w="med" len="med"/>
          </a:ln>
        </p:spPr>
      </p:cxnSp>
      <p:sp>
        <p:nvSpPr>
          <p:cNvPr id="882" name="Google Shape;882;p46"/>
          <p:cNvSpPr/>
          <p:nvPr/>
        </p:nvSpPr>
        <p:spPr>
          <a:xfrm>
            <a:off x="3733353" y="6368689"/>
            <a:ext cx="935600" cy="2180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the</a:t>
            </a:r>
            <a:endParaRPr sz="1333"/>
          </a:p>
        </p:txBody>
      </p:sp>
      <p:sp>
        <p:nvSpPr>
          <p:cNvPr id="883" name="Google Shape;883;p46"/>
          <p:cNvSpPr/>
          <p:nvPr/>
        </p:nvSpPr>
        <p:spPr>
          <a:xfrm>
            <a:off x="4669411" y="6368689"/>
            <a:ext cx="935600" cy="2180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dog</a:t>
            </a:r>
            <a:endParaRPr sz="1333"/>
          </a:p>
        </p:txBody>
      </p:sp>
      <p:sp>
        <p:nvSpPr>
          <p:cNvPr id="884" name="Google Shape;884;p46"/>
          <p:cNvSpPr/>
          <p:nvPr/>
        </p:nvSpPr>
        <p:spPr>
          <a:xfrm>
            <a:off x="5605467" y="6368689"/>
            <a:ext cx="935600" cy="2180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sat</a:t>
            </a:r>
            <a:endParaRPr sz="1333"/>
          </a:p>
        </p:txBody>
      </p:sp>
      <p:sp>
        <p:nvSpPr>
          <p:cNvPr id="885" name="Google Shape;885;p46"/>
          <p:cNvSpPr/>
          <p:nvPr/>
        </p:nvSpPr>
        <p:spPr>
          <a:xfrm>
            <a:off x="6541524" y="6368689"/>
            <a:ext cx="935600" cy="2180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down</a:t>
            </a:r>
            <a:endParaRPr sz="1333"/>
          </a:p>
        </p:txBody>
      </p:sp>
      <p:sp>
        <p:nvSpPr>
          <p:cNvPr id="886" name="Google Shape;886;p46"/>
          <p:cNvSpPr/>
          <p:nvPr/>
        </p:nvSpPr>
        <p:spPr>
          <a:xfrm>
            <a:off x="7477581" y="6368689"/>
            <a:ext cx="935600" cy="218000"/>
          </a:xfrm>
          <a:prstGeom prst="rect">
            <a:avLst/>
          </a:prstGeom>
          <a:solidFill>
            <a:srgbClr val="D9D2E9"/>
          </a:solidFill>
          <a:ln w="19050"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sz="1333"/>
              <a:t>&lt;EOS&gt;</a:t>
            </a:r>
            <a:endParaRPr sz="1333"/>
          </a:p>
        </p:txBody>
      </p:sp>
      <p:cxnSp>
        <p:nvCxnSpPr>
          <p:cNvPr id="887" name="Google Shape;887;p46"/>
          <p:cNvCxnSpPr/>
          <p:nvPr/>
        </p:nvCxnSpPr>
        <p:spPr>
          <a:xfrm>
            <a:off x="4159496" y="3680267"/>
            <a:ext cx="0" cy="2335600"/>
          </a:xfrm>
          <a:prstGeom prst="straightConnector1">
            <a:avLst/>
          </a:prstGeom>
          <a:noFill/>
          <a:ln w="19050" cap="flat" cmpd="sng">
            <a:solidFill>
              <a:srgbClr val="B7B7B7"/>
            </a:solidFill>
            <a:prstDash val="dash"/>
            <a:round/>
            <a:headEnd type="none" w="med" len="med"/>
            <a:tailEnd type="none" w="med" len="med"/>
          </a:ln>
        </p:spPr>
      </p:cxnSp>
      <p:cxnSp>
        <p:nvCxnSpPr>
          <p:cNvPr id="888" name="Google Shape;888;p46"/>
          <p:cNvCxnSpPr/>
          <p:nvPr/>
        </p:nvCxnSpPr>
        <p:spPr>
          <a:xfrm>
            <a:off x="8079504" y="3680267"/>
            <a:ext cx="0" cy="2335600"/>
          </a:xfrm>
          <a:prstGeom prst="straightConnector1">
            <a:avLst/>
          </a:prstGeom>
          <a:noFill/>
          <a:ln w="19050" cap="flat" cmpd="sng">
            <a:solidFill>
              <a:srgbClr val="B7B7B7"/>
            </a:solidFill>
            <a:prstDash val="dash"/>
            <a:round/>
            <a:headEnd type="none" w="med" len="med"/>
            <a:tailEnd type="none" w="med" len="med"/>
          </a:ln>
        </p:spPr>
      </p:cxnSp>
      <p:sp>
        <p:nvSpPr>
          <p:cNvPr id="889" name="Google Shape;889;p46"/>
          <p:cNvSpPr/>
          <p:nvPr/>
        </p:nvSpPr>
        <p:spPr>
          <a:xfrm>
            <a:off x="3655781" y="6044067"/>
            <a:ext cx="4876400" cy="598800"/>
          </a:xfrm>
          <a:prstGeom prst="rect">
            <a:avLst/>
          </a:prstGeom>
          <a:noFill/>
          <a:ln w="19050" cap="flat" cmpd="sng">
            <a:solidFill>
              <a:srgbClr val="999999"/>
            </a:solidFill>
            <a:prstDash val="dash"/>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890" name="Google Shape;890;p46"/>
          <p:cNvSpPr txBox="1"/>
          <p:nvPr/>
        </p:nvSpPr>
        <p:spPr>
          <a:xfrm>
            <a:off x="3798423" y="6044067"/>
            <a:ext cx="4550400" cy="292800"/>
          </a:xfrm>
          <a:prstGeom prst="rect">
            <a:avLst/>
          </a:prstGeom>
          <a:noFill/>
          <a:ln>
            <a:noFill/>
          </a:ln>
        </p:spPr>
        <p:txBody>
          <a:bodyPr spcFirstLastPara="1" wrap="square" lIns="121900" tIns="121900" rIns="121900" bIns="121900" anchor="ctr" anchorCtr="0">
            <a:noAutofit/>
          </a:bodyPr>
          <a:lstStyle/>
          <a:p>
            <a:pPr algn="ctr" rtl="0"/>
            <a:r>
              <a:rPr lang="en" b="1">
                <a:solidFill>
                  <a:srgbClr val="666666"/>
                </a:solidFill>
              </a:rPr>
              <a:t>Final Output</a:t>
            </a:r>
            <a:endParaRPr b="1">
              <a:solidFill>
                <a:srgbClr val="666666"/>
              </a:solidFill>
            </a:endParaRPr>
          </a:p>
        </p:txBody>
      </p:sp>
      <p:sp>
        <p:nvSpPr>
          <p:cNvPr id="2" name="Date Placeholder 1">
            <a:extLst>
              <a:ext uri="{FF2B5EF4-FFF2-40B4-BE49-F238E27FC236}">
                <a16:creationId xmlns:a16="http://schemas.microsoft.com/office/drawing/2014/main" id="{CBB72EAB-2A8D-591F-6DBF-912B49F0EC44}"/>
              </a:ext>
            </a:extLst>
          </p:cNvPr>
          <p:cNvSpPr>
            <a:spLocks noGrp="1"/>
          </p:cNvSpPr>
          <p:nvPr>
            <p:ph type="dt" sz="half" idx="6"/>
          </p:nvPr>
        </p:nvSpPr>
        <p:spPr/>
        <p:txBody>
          <a:bodyPr/>
          <a:lstStyle/>
          <a:p>
            <a:fld id="{35D940B9-59EC-4FA6-84FC-740CD01953F8}" type="datetime4">
              <a:rPr lang="en-US" smtClean="0"/>
              <a:t>November 10, 2025</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Keys to Success</a:t>
            </a:r>
            <a:endParaRPr/>
          </a:p>
        </p:txBody>
      </p:sp>
      <p:sp>
        <p:nvSpPr>
          <p:cNvPr id="897" name="Google Shape;897;p4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Large models (e.g., GPT-3 onwards)</a:t>
            </a:r>
            <a:endParaRPr sz="2000" dirty="0"/>
          </a:p>
          <a:p>
            <a:pPr algn="l" rtl="0"/>
            <a:r>
              <a:rPr lang="en" sz="2000" dirty="0"/>
              <a:t>Tons of pretraining data (e.g., Chinchilla was considered best in 2022, severely outclassed now)</a:t>
            </a:r>
            <a:endParaRPr sz="2000" dirty="0"/>
          </a:p>
        </p:txBody>
      </p:sp>
      <p:pic>
        <p:nvPicPr>
          <p:cNvPr id="899" name="Google Shape;899;p47"/>
          <p:cNvPicPr preferRelativeResize="0"/>
          <p:nvPr/>
        </p:nvPicPr>
        <p:blipFill rotWithShape="1">
          <a:blip r:embed="rId3">
            <a:alphaModFix/>
          </a:blip>
          <a:srcRect l="14459" r="5476" b="30550"/>
          <a:stretch/>
        </p:blipFill>
        <p:spPr>
          <a:xfrm>
            <a:off x="5831383" y="3128567"/>
            <a:ext cx="5796035" cy="3090268"/>
          </a:xfrm>
          <a:prstGeom prst="rect">
            <a:avLst/>
          </a:prstGeom>
          <a:noFill/>
          <a:ln>
            <a:noFill/>
          </a:ln>
        </p:spPr>
      </p:pic>
      <p:pic>
        <p:nvPicPr>
          <p:cNvPr id="900" name="Google Shape;900;p47"/>
          <p:cNvPicPr preferRelativeResize="0"/>
          <p:nvPr/>
        </p:nvPicPr>
        <p:blipFill rotWithShape="1">
          <a:blip r:embed="rId4">
            <a:alphaModFix/>
          </a:blip>
          <a:srcRect l="58542" b="57463"/>
          <a:stretch/>
        </p:blipFill>
        <p:spPr>
          <a:xfrm>
            <a:off x="875309" y="3080751"/>
            <a:ext cx="4887433" cy="3185900"/>
          </a:xfrm>
          <a:prstGeom prst="rect">
            <a:avLst/>
          </a:prstGeom>
          <a:noFill/>
          <a:ln>
            <a:noFill/>
          </a:ln>
        </p:spPr>
      </p:pic>
      <p:sp>
        <p:nvSpPr>
          <p:cNvPr id="2" name="Date Placeholder 1">
            <a:extLst>
              <a:ext uri="{FF2B5EF4-FFF2-40B4-BE49-F238E27FC236}">
                <a16:creationId xmlns:a16="http://schemas.microsoft.com/office/drawing/2014/main" id="{536DABED-829A-13B6-E772-080A95D2EBFF}"/>
              </a:ext>
            </a:extLst>
          </p:cNvPr>
          <p:cNvSpPr>
            <a:spLocks noGrp="1"/>
          </p:cNvSpPr>
          <p:nvPr>
            <p:ph type="dt" sz="half" idx="6"/>
          </p:nvPr>
        </p:nvSpPr>
        <p:spPr/>
        <p:txBody>
          <a:bodyPr/>
          <a:lstStyle/>
          <a:p>
            <a:fld id="{6741DE3C-1969-4F29-A411-D7BFA6458633}" type="datetime4">
              <a:rPr lang="en-US" smtClean="0"/>
              <a:t>November 10, 2025</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Keys to Success</a:t>
            </a:r>
            <a:endParaRPr/>
          </a:p>
        </p:txBody>
      </p:sp>
      <p:sp>
        <p:nvSpPr>
          <p:cNvPr id="897" name="Google Shape;897;p4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Large models (e.g., GPT-3 onwards)</a:t>
            </a:r>
            <a:endParaRPr sz="2000" dirty="0"/>
          </a:p>
          <a:p>
            <a:pPr algn="l" rtl="0"/>
            <a:r>
              <a:rPr lang="en" sz="2000" dirty="0"/>
              <a:t>Tons of pretraining data (e.g., Chinchilla was considered best in 2022, severely outclassed now)</a:t>
            </a:r>
            <a:endParaRPr sz="2000" dirty="0"/>
          </a:p>
        </p:txBody>
      </p:sp>
      <p:pic>
        <p:nvPicPr>
          <p:cNvPr id="3" name="Picture 2" descr="A close-up of a chart&#10;&#10;Description automatically generated">
            <a:extLst>
              <a:ext uri="{FF2B5EF4-FFF2-40B4-BE49-F238E27FC236}">
                <a16:creationId xmlns:a16="http://schemas.microsoft.com/office/drawing/2014/main" id="{FC54F4C4-3C84-1973-A9B0-028407670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286000"/>
            <a:ext cx="8534400" cy="4480560"/>
          </a:xfrm>
          <a:prstGeom prst="rect">
            <a:avLst/>
          </a:prstGeom>
        </p:spPr>
      </p:pic>
      <p:sp>
        <p:nvSpPr>
          <p:cNvPr id="8" name="Date Placeholder 7">
            <a:extLst>
              <a:ext uri="{FF2B5EF4-FFF2-40B4-BE49-F238E27FC236}">
                <a16:creationId xmlns:a16="http://schemas.microsoft.com/office/drawing/2014/main" id="{EB66266B-5340-8DA2-87BA-8C7A21E37537}"/>
              </a:ext>
            </a:extLst>
          </p:cNvPr>
          <p:cNvSpPr>
            <a:spLocks noGrp="1"/>
          </p:cNvSpPr>
          <p:nvPr>
            <p:ph type="dt" sz="half" idx="6"/>
          </p:nvPr>
        </p:nvSpPr>
        <p:spPr/>
        <p:txBody>
          <a:bodyPr/>
          <a:lstStyle/>
          <a:p>
            <a:fld id="{A250BFAA-CBFE-4579-AF06-92CB9A2C0C7C}" type="datetime4">
              <a:rPr lang="en-US" smtClean="0"/>
              <a:t>November 10, 2025</a:t>
            </a:fld>
            <a:endParaRPr lang="en-US"/>
          </a:p>
        </p:txBody>
      </p:sp>
    </p:spTree>
    <p:extLst>
      <p:ext uri="{BB962C8B-B14F-4D97-AF65-F5344CB8AC3E}">
        <p14:creationId xmlns:p14="http://schemas.microsoft.com/office/powerpoint/2010/main" val="2203043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4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sz="4400" dirty="0"/>
              <a:t>Alignment</a:t>
            </a:r>
            <a:endParaRPr dirty="0"/>
          </a:p>
        </p:txBody>
      </p:sp>
      <p:sp>
        <p:nvSpPr>
          <p:cNvPr id="906" name="Google Shape;906;p48"/>
          <p:cNvSpPr/>
          <p:nvPr/>
        </p:nvSpPr>
        <p:spPr>
          <a:xfrm>
            <a:off x="1764033"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Transformers</a:t>
            </a:r>
            <a:endParaRPr sz="1467" b="1">
              <a:solidFill>
                <a:srgbClr val="666666"/>
              </a:solidFill>
            </a:endParaRPr>
          </a:p>
        </p:txBody>
      </p:sp>
      <p:sp>
        <p:nvSpPr>
          <p:cNvPr id="907" name="Google Shape;907;p48"/>
          <p:cNvSpPr/>
          <p:nvPr/>
        </p:nvSpPr>
        <p:spPr>
          <a:xfrm>
            <a:off x="4692600" y="1463733"/>
            <a:ext cx="28068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Pretraining</a:t>
            </a:r>
            <a:endParaRPr i="1">
              <a:solidFill>
                <a:srgbClr val="666666"/>
              </a:solidFill>
            </a:endParaRPr>
          </a:p>
        </p:txBody>
      </p:sp>
      <p:sp>
        <p:nvSpPr>
          <p:cNvPr id="908" name="Google Shape;908;p48"/>
          <p:cNvSpPr/>
          <p:nvPr/>
        </p:nvSpPr>
        <p:spPr>
          <a:xfrm>
            <a:off x="7621167" y="1463733"/>
            <a:ext cx="2806800" cy="12024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CC0000"/>
                </a:solidFill>
              </a:rPr>
              <a:t>Alignment</a:t>
            </a:r>
            <a:endParaRPr i="1">
              <a:solidFill>
                <a:srgbClr val="CC0000"/>
              </a:solidFill>
            </a:endParaRPr>
          </a:p>
        </p:txBody>
      </p:sp>
      <p:sp>
        <p:nvSpPr>
          <p:cNvPr id="909" name="Google Shape;909;p48"/>
          <p:cNvSpPr/>
          <p:nvPr/>
        </p:nvSpPr>
        <p:spPr>
          <a:xfrm>
            <a:off x="3701800" y="3670417"/>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Pre-Training</a:t>
            </a:r>
            <a:endParaRPr b="1">
              <a:solidFill>
                <a:srgbClr val="666666"/>
              </a:solidFill>
            </a:endParaRPr>
          </a:p>
        </p:txBody>
      </p:sp>
      <p:sp>
        <p:nvSpPr>
          <p:cNvPr id="910" name="Google Shape;910;p48"/>
          <p:cNvSpPr/>
          <p:nvPr/>
        </p:nvSpPr>
        <p:spPr>
          <a:xfrm>
            <a:off x="7013684" y="3670417"/>
            <a:ext cx="1446800" cy="21740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CC0000"/>
                </a:solidFill>
              </a:rPr>
              <a:t>SFT</a:t>
            </a:r>
            <a:endParaRPr b="1">
              <a:solidFill>
                <a:srgbClr val="CC0000"/>
              </a:solidFill>
            </a:endParaRPr>
          </a:p>
        </p:txBody>
      </p:sp>
      <p:sp>
        <p:nvSpPr>
          <p:cNvPr id="911" name="Google Shape;911;p48"/>
          <p:cNvSpPr/>
          <p:nvPr/>
        </p:nvSpPr>
        <p:spPr>
          <a:xfrm>
            <a:off x="9181000" y="3670417"/>
            <a:ext cx="2571600" cy="21740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CC0000"/>
                </a:solidFill>
              </a:rPr>
              <a:t>RLHF</a:t>
            </a:r>
            <a:endParaRPr b="1">
              <a:solidFill>
                <a:srgbClr val="CC0000"/>
              </a:solidFill>
            </a:endParaRPr>
          </a:p>
        </p:txBody>
      </p:sp>
      <p:pic>
        <p:nvPicPr>
          <p:cNvPr id="912" name="Google Shape;912;p48"/>
          <p:cNvPicPr preferRelativeResize="0"/>
          <p:nvPr/>
        </p:nvPicPr>
        <p:blipFill>
          <a:blip r:embed="rId3">
            <a:alphaModFix/>
          </a:blip>
          <a:stretch>
            <a:fillRect/>
          </a:stretch>
        </p:blipFill>
        <p:spPr>
          <a:xfrm>
            <a:off x="3929001" y="4403985"/>
            <a:ext cx="2117199" cy="1148867"/>
          </a:xfrm>
          <a:prstGeom prst="rect">
            <a:avLst/>
          </a:prstGeom>
          <a:noFill/>
          <a:ln>
            <a:noFill/>
          </a:ln>
        </p:spPr>
      </p:pic>
      <p:pic>
        <p:nvPicPr>
          <p:cNvPr id="913" name="Google Shape;913;p48"/>
          <p:cNvPicPr preferRelativeResize="0"/>
          <p:nvPr/>
        </p:nvPicPr>
        <p:blipFill rotWithShape="1">
          <a:blip r:embed="rId4">
            <a:alphaModFix/>
          </a:blip>
          <a:srcRect l="34260" t="15919" r="2552" b="20527"/>
          <a:stretch/>
        </p:blipFill>
        <p:spPr>
          <a:xfrm>
            <a:off x="9457268" y="4269298"/>
            <a:ext cx="2019081" cy="1418239"/>
          </a:xfrm>
          <a:prstGeom prst="rect">
            <a:avLst/>
          </a:prstGeom>
          <a:noFill/>
          <a:ln>
            <a:noFill/>
          </a:ln>
        </p:spPr>
      </p:pic>
      <p:pic>
        <p:nvPicPr>
          <p:cNvPr id="914" name="Google Shape;914;p48"/>
          <p:cNvPicPr preferRelativeResize="0"/>
          <p:nvPr/>
        </p:nvPicPr>
        <p:blipFill rotWithShape="1">
          <a:blip r:embed="rId4">
            <a:alphaModFix/>
          </a:blip>
          <a:srcRect l="2114" t="16670" r="68719" b="31719"/>
          <a:stretch/>
        </p:blipFill>
        <p:spPr>
          <a:xfrm>
            <a:off x="7174067" y="4297551"/>
            <a:ext cx="1133232" cy="1361733"/>
          </a:xfrm>
          <a:prstGeom prst="rect">
            <a:avLst/>
          </a:prstGeom>
          <a:noFill/>
          <a:ln>
            <a:noFill/>
          </a:ln>
        </p:spPr>
      </p:pic>
      <p:cxnSp>
        <p:nvCxnSpPr>
          <p:cNvPr id="915" name="Google Shape;915;p48"/>
          <p:cNvCxnSpPr>
            <a:stCxn id="909" idx="3"/>
            <a:endCxn id="910" idx="1"/>
          </p:cNvCxnSpPr>
          <p:nvPr/>
        </p:nvCxnSpPr>
        <p:spPr>
          <a:xfrm>
            <a:off x="6273400" y="4757417"/>
            <a:ext cx="740400" cy="0"/>
          </a:xfrm>
          <a:prstGeom prst="straightConnector1">
            <a:avLst/>
          </a:prstGeom>
          <a:noFill/>
          <a:ln w="9525" cap="flat" cmpd="sng">
            <a:solidFill>
              <a:srgbClr val="595959"/>
            </a:solidFill>
            <a:prstDash val="solid"/>
            <a:round/>
            <a:headEnd type="none" w="med" len="med"/>
            <a:tailEnd type="triangle" w="med" len="med"/>
          </a:ln>
        </p:spPr>
      </p:cxnSp>
      <p:cxnSp>
        <p:nvCxnSpPr>
          <p:cNvPr id="916" name="Google Shape;916;p48"/>
          <p:cNvCxnSpPr>
            <a:stCxn id="910" idx="3"/>
            <a:endCxn id="911" idx="1"/>
          </p:cNvCxnSpPr>
          <p:nvPr/>
        </p:nvCxnSpPr>
        <p:spPr>
          <a:xfrm>
            <a:off x="8460484" y="4757417"/>
            <a:ext cx="720400" cy="0"/>
          </a:xfrm>
          <a:prstGeom prst="straightConnector1">
            <a:avLst/>
          </a:prstGeom>
          <a:noFill/>
          <a:ln w="9525" cap="flat" cmpd="sng">
            <a:solidFill>
              <a:srgbClr val="595959"/>
            </a:solidFill>
            <a:prstDash val="solid"/>
            <a:round/>
            <a:headEnd type="none" w="med" len="med"/>
            <a:tailEnd type="triangle" w="med" len="med"/>
          </a:ln>
        </p:spPr>
      </p:cxnSp>
      <p:pic>
        <p:nvPicPr>
          <p:cNvPr id="917" name="Google Shape;917;p48"/>
          <p:cNvPicPr preferRelativeResize="0"/>
          <p:nvPr/>
        </p:nvPicPr>
        <p:blipFill rotWithShape="1">
          <a:blip r:embed="rId5">
            <a:alphaModFix/>
          </a:blip>
          <a:srcRect b="5722"/>
          <a:stretch/>
        </p:blipFill>
        <p:spPr>
          <a:xfrm>
            <a:off x="439401" y="2972633"/>
            <a:ext cx="2522100" cy="3569568"/>
          </a:xfrm>
          <a:prstGeom prst="rect">
            <a:avLst/>
          </a:prstGeom>
          <a:noFill/>
          <a:ln>
            <a:noFill/>
          </a:ln>
        </p:spPr>
      </p:pic>
      <p:sp>
        <p:nvSpPr>
          <p:cNvPr id="2" name="Date Placeholder 1">
            <a:extLst>
              <a:ext uri="{FF2B5EF4-FFF2-40B4-BE49-F238E27FC236}">
                <a16:creationId xmlns:a16="http://schemas.microsoft.com/office/drawing/2014/main" id="{AC3C8F01-AFFB-5A39-85CE-9EB5BB3D8C35}"/>
              </a:ext>
            </a:extLst>
          </p:cNvPr>
          <p:cNvSpPr>
            <a:spLocks noGrp="1"/>
          </p:cNvSpPr>
          <p:nvPr>
            <p:ph type="dt" sz="half" idx="6"/>
          </p:nvPr>
        </p:nvSpPr>
        <p:spPr/>
        <p:txBody>
          <a:bodyPr/>
          <a:lstStyle/>
          <a:p>
            <a:fld id="{0B627AAC-AD16-4E26-9645-7930708A9BC1}" type="datetime4">
              <a:rPr lang="en-US" smtClean="0"/>
              <a:t>November 10, 2025</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57200"/>
            <a:ext cx="9144000" cy="5385883"/>
          </a:xfrm>
          <a:prstGeom prst="rect">
            <a:avLst/>
          </a:prstGeom>
        </p:spPr>
      </p:pic>
      <p:sp>
        <p:nvSpPr>
          <p:cNvPr id="3" name="Date Placeholder 2">
            <a:extLst>
              <a:ext uri="{FF2B5EF4-FFF2-40B4-BE49-F238E27FC236}">
                <a16:creationId xmlns:a16="http://schemas.microsoft.com/office/drawing/2014/main" id="{68B9D8AA-D2A1-013B-528C-DC2A2DADB7B0}"/>
              </a:ext>
            </a:extLst>
          </p:cNvPr>
          <p:cNvSpPr>
            <a:spLocks noGrp="1"/>
          </p:cNvSpPr>
          <p:nvPr>
            <p:ph type="dt" sz="half" idx="6"/>
          </p:nvPr>
        </p:nvSpPr>
        <p:spPr/>
        <p:txBody>
          <a:bodyPr/>
          <a:lstStyle/>
          <a:p>
            <a:fld id="{BAAFD0CF-DE95-4C55-AF58-030EB02445A7}" type="datetime4">
              <a:rPr lang="en-US" smtClean="0"/>
              <a:t>November 10, 2025</a:t>
            </a:fld>
            <a:endParaRPr lang="en-US"/>
          </a:p>
        </p:txBody>
      </p:sp>
      <p:sp>
        <p:nvSpPr>
          <p:cNvPr id="5" name="Slide Number Placeholder 4">
            <a:extLst>
              <a:ext uri="{FF2B5EF4-FFF2-40B4-BE49-F238E27FC236}">
                <a16:creationId xmlns:a16="http://schemas.microsoft.com/office/drawing/2014/main" id="{87E41AA2-A658-2337-2ECD-7E3BB2F5E4CA}"/>
              </a:ext>
            </a:extLst>
          </p:cNvPr>
          <p:cNvSpPr>
            <a:spLocks noGrp="1"/>
          </p:cNvSpPr>
          <p:nvPr>
            <p:ph type="sldNum" sz="quarter" idx="7"/>
          </p:nvPr>
        </p:nvSpPr>
        <p:spPr/>
        <p:txBody>
          <a:bodyPr/>
          <a:lstStyle/>
          <a:p>
            <a:fld id="{B6F15528-21DE-4FAA-801E-634DDDAF4B2B}" type="slidenum">
              <a:rPr lang="en-IN" smtClean="0"/>
              <a:t>5</a:t>
            </a:fld>
            <a:endParaRPr lang="en-IN"/>
          </a:p>
        </p:txBody>
      </p:sp>
    </p:spTree>
    <p:extLst>
      <p:ext uri="{BB962C8B-B14F-4D97-AF65-F5344CB8AC3E}">
        <p14:creationId xmlns:p14="http://schemas.microsoft.com/office/powerpoint/2010/main" val="1209682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5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What is alignment?</a:t>
            </a:r>
            <a:endParaRPr/>
          </a:p>
        </p:txBody>
      </p:sp>
      <p:sp>
        <p:nvSpPr>
          <p:cNvPr id="930" name="Google Shape;930;p5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Teach the LLM to generate output that </a:t>
            </a:r>
            <a:r>
              <a:rPr lang="en" sz="2000" i="1" dirty="0"/>
              <a:t>aligns</a:t>
            </a:r>
            <a:r>
              <a:rPr lang="en" sz="2000" dirty="0"/>
              <a:t> with human desires</a:t>
            </a:r>
            <a:endParaRPr sz="2000" dirty="0"/>
          </a:p>
          <a:p>
            <a:pPr indent="0" algn="l" rtl="0">
              <a:spcBef>
                <a:spcPts val="1600"/>
              </a:spcBef>
              <a:spcAft>
                <a:spcPts val="1600"/>
              </a:spcAft>
              <a:buNone/>
            </a:pPr>
            <a:endParaRPr sz="2000" dirty="0"/>
          </a:p>
        </p:txBody>
      </p:sp>
      <p:pic>
        <p:nvPicPr>
          <p:cNvPr id="932" name="Google Shape;932;p50"/>
          <p:cNvPicPr preferRelativeResize="0"/>
          <p:nvPr/>
        </p:nvPicPr>
        <p:blipFill>
          <a:blip r:embed="rId3">
            <a:alphaModFix/>
          </a:blip>
          <a:stretch>
            <a:fillRect/>
          </a:stretch>
        </p:blipFill>
        <p:spPr>
          <a:xfrm>
            <a:off x="2481616" y="2743200"/>
            <a:ext cx="7228768" cy="2939199"/>
          </a:xfrm>
          <a:prstGeom prst="rect">
            <a:avLst/>
          </a:prstGeom>
          <a:noFill/>
          <a:ln>
            <a:noFill/>
          </a:ln>
        </p:spPr>
      </p:pic>
      <p:sp>
        <p:nvSpPr>
          <p:cNvPr id="2" name="Date Placeholder 1">
            <a:extLst>
              <a:ext uri="{FF2B5EF4-FFF2-40B4-BE49-F238E27FC236}">
                <a16:creationId xmlns:a16="http://schemas.microsoft.com/office/drawing/2014/main" id="{48AE92F7-E976-8E38-CC70-AC235ECDEE04}"/>
              </a:ext>
            </a:extLst>
          </p:cNvPr>
          <p:cNvSpPr>
            <a:spLocks noGrp="1"/>
          </p:cNvSpPr>
          <p:nvPr>
            <p:ph type="dt" sz="half" idx="6"/>
          </p:nvPr>
        </p:nvSpPr>
        <p:spPr/>
        <p:txBody>
          <a:bodyPr/>
          <a:lstStyle/>
          <a:p>
            <a:fld id="{FC971317-5A9E-4E28-A4A5-92EF669D5B09}" type="datetime4">
              <a:rPr lang="en-US" smtClean="0"/>
              <a:t>November 10, 2025</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What is alignment?</a:t>
            </a:r>
            <a:endParaRPr/>
          </a:p>
        </p:txBody>
      </p:sp>
      <p:sp>
        <p:nvSpPr>
          <p:cNvPr id="938" name="Google Shape;938;p5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gn="l" rtl="0"/>
            <a:r>
              <a:rPr lang="en" sz="2000" dirty="0"/>
              <a:t>Teach the LLM to generate output that </a:t>
            </a:r>
            <a:r>
              <a:rPr lang="en" sz="2000" i="1" dirty="0"/>
              <a:t>aligns</a:t>
            </a:r>
            <a:r>
              <a:rPr lang="en" sz="2000" dirty="0"/>
              <a:t> with human desires</a:t>
            </a:r>
            <a:endParaRPr sz="2000" dirty="0"/>
          </a:p>
          <a:p>
            <a:pPr algn="l" rtl="0"/>
            <a:r>
              <a:rPr lang="en" sz="2000" b="1" dirty="0"/>
              <a:t>Alignment Criteria:</a:t>
            </a:r>
            <a:endParaRPr sz="2000" b="1" dirty="0"/>
          </a:p>
          <a:p>
            <a:pPr lvl="1" algn="l" rtl="0"/>
            <a:r>
              <a:rPr lang="en" sz="2000" dirty="0"/>
              <a:t>Follow instructions</a:t>
            </a:r>
            <a:endParaRPr sz="2000" dirty="0"/>
          </a:p>
          <a:p>
            <a:pPr lvl="1" algn="l" rtl="0"/>
            <a:r>
              <a:rPr lang="en" sz="2000" dirty="0"/>
              <a:t>Don’t hallucinate</a:t>
            </a:r>
            <a:endParaRPr sz="2000" dirty="0"/>
          </a:p>
          <a:p>
            <a:pPr lvl="1" algn="l" rtl="0"/>
            <a:r>
              <a:rPr lang="en" sz="2000" dirty="0"/>
              <a:t>Be more interesting</a:t>
            </a:r>
            <a:endParaRPr sz="2000" dirty="0"/>
          </a:p>
          <a:p>
            <a:pPr lvl="1" algn="l" rtl="0"/>
            <a:r>
              <a:rPr lang="en" sz="2000" dirty="0"/>
              <a:t>What else?</a:t>
            </a:r>
            <a:endParaRPr sz="2000" dirty="0"/>
          </a:p>
          <a:p>
            <a:pPr indent="0" algn="l" rtl="0">
              <a:spcBef>
                <a:spcPts val="1600"/>
              </a:spcBef>
              <a:spcAft>
                <a:spcPts val="1600"/>
              </a:spcAft>
              <a:buNone/>
            </a:pPr>
            <a:endParaRPr sz="2000" dirty="0"/>
          </a:p>
        </p:txBody>
      </p:sp>
      <p:sp>
        <p:nvSpPr>
          <p:cNvPr id="2" name="Date Placeholder 1">
            <a:extLst>
              <a:ext uri="{FF2B5EF4-FFF2-40B4-BE49-F238E27FC236}">
                <a16:creationId xmlns:a16="http://schemas.microsoft.com/office/drawing/2014/main" id="{D4719E3B-69B1-0117-0B1A-5980593B0890}"/>
              </a:ext>
            </a:extLst>
          </p:cNvPr>
          <p:cNvSpPr>
            <a:spLocks noGrp="1"/>
          </p:cNvSpPr>
          <p:nvPr>
            <p:ph type="dt" sz="half" idx="6"/>
          </p:nvPr>
        </p:nvSpPr>
        <p:spPr/>
        <p:txBody>
          <a:bodyPr/>
          <a:lstStyle/>
          <a:p>
            <a:fld id="{974E805B-DD2D-41A2-BC97-5F7E2E02FE15}" type="datetime4">
              <a:rPr lang="en-US" smtClean="0"/>
              <a:t>November 10, 2025</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5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What is alignment?</a:t>
            </a:r>
            <a:endParaRPr/>
          </a:p>
        </p:txBody>
      </p:sp>
      <p:sp>
        <p:nvSpPr>
          <p:cNvPr id="945" name="Google Shape;945;p52"/>
          <p:cNvSpPr txBox="1">
            <a:spLocks noGrp="1"/>
          </p:cNvSpPr>
          <p:nvPr>
            <p:ph type="body" idx="1"/>
          </p:nvPr>
        </p:nvSpPr>
        <p:spPr>
          <a:xfrm>
            <a:off x="415600" y="1536633"/>
            <a:ext cx="11360800" cy="2558400"/>
          </a:xfrm>
          <a:prstGeom prst="rect">
            <a:avLst/>
          </a:prstGeom>
        </p:spPr>
        <p:txBody>
          <a:bodyPr spcFirstLastPara="1" wrap="square" lIns="121900" tIns="121900" rIns="121900" bIns="121900" anchor="t" anchorCtr="0">
            <a:normAutofit/>
          </a:bodyPr>
          <a:lstStyle/>
          <a:p>
            <a:pPr algn="l" rtl="0"/>
            <a:r>
              <a:rPr lang="en" sz="2000" dirty="0"/>
              <a:t>Teach the LLM to generate output that </a:t>
            </a:r>
            <a:r>
              <a:rPr lang="en" sz="2000" i="1" dirty="0"/>
              <a:t>aligns</a:t>
            </a:r>
            <a:r>
              <a:rPr lang="en" sz="2000" dirty="0"/>
              <a:t> with human desires</a:t>
            </a:r>
            <a:endParaRPr sz="2000" dirty="0"/>
          </a:p>
          <a:p>
            <a:pPr algn="l" rtl="0"/>
            <a:r>
              <a:rPr lang="en" sz="2000" dirty="0"/>
              <a:t>Alignment Criteria</a:t>
            </a:r>
            <a:endParaRPr sz="2000" dirty="0"/>
          </a:p>
          <a:p>
            <a:pPr algn="l" rtl="0"/>
            <a:r>
              <a:rPr lang="en" sz="2000" dirty="0"/>
              <a:t>Typically accomplished via SFT and/or RLHF</a:t>
            </a:r>
            <a:endParaRPr sz="2000" dirty="0"/>
          </a:p>
          <a:p>
            <a:pPr indent="0" algn="l" rtl="0">
              <a:spcBef>
                <a:spcPts val="1600"/>
              </a:spcBef>
              <a:spcAft>
                <a:spcPts val="1600"/>
              </a:spcAft>
              <a:buNone/>
            </a:pPr>
            <a:endParaRPr dirty="0"/>
          </a:p>
        </p:txBody>
      </p:sp>
      <p:sp>
        <p:nvSpPr>
          <p:cNvPr id="947" name="Google Shape;947;p52"/>
          <p:cNvSpPr/>
          <p:nvPr/>
        </p:nvSpPr>
        <p:spPr>
          <a:xfrm>
            <a:off x="2070600" y="36676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Pre-Training</a:t>
            </a:r>
            <a:endParaRPr b="1">
              <a:solidFill>
                <a:srgbClr val="666666"/>
              </a:solidFill>
            </a:endParaRPr>
          </a:p>
        </p:txBody>
      </p:sp>
      <p:sp>
        <p:nvSpPr>
          <p:cNvPr id="948" name="Google Shape;948;p52"/>
          <p:cNvSpPr/>
          <p:nvPr/>
        </p:nvSpPr>
        <p:spPr>
          <a:xfrm>
            <a:off x="5382484" y="3667633"/>
            <a:ext cx="14468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SFT</a:t>
            </a:r>
            <a:endParaRPr b="1">
              <a:solidFill>
                <a:srgbClr val="666666"/>
              </a:solidFill>
            </a:endParaRPr>
          </a:p>
        </p:txBody>
      </p:sp>
      <p:sp>
        <p:nvSpPr>
          <p:cNvPr id="949" name="Google Shape;949;p52"/>
          <p:cNvSpPr/>
          <p:nvPr/>
        </p:nvSpPr>
        <p:spPr>
          <a:xfrm>
            <a:off x="7549800" y="36676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RLHF</a:t>
            </a:r>
            <a:endParaRPr b="1">
              <a:solidFill>
                <a:srgbClr val="666666"/>
              </a:solidFill>
            </a:endParaRPr>
          </a:p>
        </p:txBody>
      </p:sp>
      <p:pic>
        <p:nvPicPr>
          <p:cNvPr id="950" name="Google Shape;950;p52"/>
          <p:cNvPicPr preferRelativeResize="0"/>
          <p:nvPr/>
        </p:nvPicPr>
        <p:blipFill>
          <a:blip r:embed="rId3">
            <a:alphaModFix/>
          </a:blip>
          <a:stretch>
            <a:fillRect/>
          </a:stretch>
        </p:blipFill>
        <p:spPr>
          <a:xfrm>
            <a:off x="2297801" y="4401203"/>
            <a:ext cx="2117199" cy="1148867"/>
          </a:xfrm>
          <a:prstGeom prst="rect">
            <a:avLst/>
          </a:prstGeom>
          <a:noFill/>
          <a:ln>
            <a:noFill/>
          </a:ln>
        </p:spPr>
      </p:pic>
      <p:pic>
        <p:nvPicPr>
          <p:cNvPr id="951" name="Google Shape;951;p52"/>
          <p:cNvPicPr preferRelativeResize="0"/>
          <p:nvPr/>
        </p:nvPicPr>
        <p:blipFill rotWithShape="1">
          <a:blip r:embed="rId4">
            <a:alphaModFix/>
          </a:blip>
          <a:srcRect l="34260" t="15919" r="2552" b="20527"/>
          <a:stretch/>
        </p:blipFill>
        <p:spPr>
          <a:xfrm>
            <a:off x="7826068" y="4266514"/>
            <a:ext cx="2019081" cy="1418239"/>
          </a:xfrm>
          <a:prstGeom prst="rect">
            <a:avLst/>
          </a:prstGeom>
          <a:noFill/>
          <a:ln>
            <a:noFill/>
          </a:ln>
        </p:spPr>
      </p:pic>
      <p:pic>
        <p:nvPicPr>
          <p:cNvPr id="952" name="Google Shape;952;p52"/>
          <p:cNvPicPr preferRelativeResize="0"/>
          <p:nvPr/>
        </p:nvPicPr>
        <p:blipFill rotWithShape="1">
          <a:blip r:embed="rId4">
            <a:alphaModFix/>
          </a:blip>
          <a:srcRect l="2114" t="16670" r="68719" b="31719"/>
          <a:stretch/>
        </p:blipFill>
        <p:spPr>
          <a:xfrm>
            <a:off x="5542867" y="4294767"/>
            <a:ext cx="1133232" cy="1361733"/>
          </a:xfrm>
          <a:prstGeom prst="rect">
            <a:avLst/>
          </a:prstGeom>
          <a:noFill/>
          <a:ln>
            <a:noFill/>
          </a:ln>
        </p:spPr>
      </p:pic>
      <p:cxnSp>
        <p:nvCxnSpPr>
          <p:cNvPr id="953" name="Google Shape;953;p52"/>
          <p:cNvCxnSpPr>
            <a:stCxn id="947" idx="3"/>
            <a:endCxn id="948" idx="1"/>
          </p:cNvCxnSpPr>
          <p:nvPr/>
        </p:nvCxnSpPr>
        <p:spPr>
          <a:xfrm>
            <a:off x="4642200" y="4754633"/>
            <a:ext cx="740400" cy="0"/>
          </a:xfrm>
          <a:prstGeom prst="straightConnector1">
            <a:avLst/>
          </a:prstGeom>
          <a:noFill/>
          <a:ln w="9525" cap="flat" cmpd="sng">
            <a:solidFill>
              <a:srgbClr val="595959"/>
            </a:solidFill>
            <a:prstDash val="solid"/>
            <a:round/>
            <a:headEnd type="none" w="med" len="med"/>
            <a:tailEnd type="triangle" w="med" len="med"/>
          </a:ln>
        </p:spPr>
      </p:cxnSp>
      <p:cxnSp>
        <p:nvCxnSpPr>
          <p:cNvPr id="954" name="Google Shape;954;p52"/>
          <p:cNvCxnSpPr>
            <a:stCxn id="948" idx="3"/>
            <a:endCxn id="949" idx="1"/>
          </p:cNvCxnSpPr>
          <p:nvPr/>
        </p:nvCxnSpPr>
        <p:spPr>
          <a:xfrm>
            <a:off x="6829284" y="4754633"/>
            <a:ext cx="720400" cy="0"/>
          </a:xfrm>
          <a:prstGeom prst="straightConnector1">
            <a:avLst/>
          </a:prstGeom>
          <a:noFill/>
          <a:ln w="9525" cap="flat" cmpd="sng">
            <a:solidFill>
              <a:srgbClr val="595959"/>
            </a:solidFill>
            <a:prstDash val="solid"/>
            <a:round/>
            <a:headEnd type="none" w="med" len="med"/>
            <a:tailEnd type="triangle" w="med" len="med"/>
          </a:ln>
        </p:spPr>
      </p:cxnSp>
      <p:sp>
        <p:nvSpPr>
          <p:cNvPr id="2" name="Date Placeholder 1">
            <a:extLst>
              <a:ext uri="{FF2B5EF4-FFF2-40B4-BE49-F238E27FC236}">
                <a16:creationId xmlns:a16="http://schemas.microsoft.com/office/drawing/2014/main" id="{454201A9-D95C-D173-655D-E6C85E3F2D6A}"/>
              </a:ext>
            </a:extLst>
          </p:cNvPr>
          <p:cNvSpPr>
            <a:spLocks noGrp="1"/>
          </p:cNvSpPr>
          <p:nvPr>
            <p:ph type="dt" sz="half" idx="6"/>
          </p:nvPr>
        </p:nvSpPr>
        <p:spPr/>
        <p:txBody>
          <a:bodyPr/>
          <a:lstStyle/>
          <a:p>
            <a:fld id="{17DD9B64-D162-4337-876C-F8235E45F419}" type="datetime4">
              <a:rPr lang="en-US" smtClean="0"/>
              <a:t>November 10, 2025</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5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dirty="0"/>
              <a:t>What is </a:t>
            </a:r>
            <a:r>
              <a:rPr lang="en-US" dirty="0"/>
              <a:t>Supervised Fine-Tuning (</a:t>
            </a:r>
            <a:r>
              <a:rPr lang="en" dirty="0"/>
              <a:t>SFT)?</a:t>
            </a:r>
            <a:endParaRPr dirty="0"/>
          </a:p>
        </p:txBody>
      </p:sp>
      <p:sp>
        <p:nvSpPr>
          <p:cNvPr id="960" name="Google Shape;960;p53"/>
          <p:cNvSpPr txBox="1">
            <a:spLocks noGrp="1"/>
          </p:cNvSpPr>
          <p:nvPr>
            <p:ph type="body" idx="1"/>
          </p:nvPr>
        </p:nvSpPr>
        <p:spPr>
          <a:xfrm>
            <a:off x="415600" y="1536633"/>
            <a:ext cx="3318200" cy="3677600"/>
          </a:xfrm>
          <a:prstGeom prst="rect">
            <a:avLst/>
          </a:prstGeom>
        </p:spPr>
        <p:txBody>
          <a:bodyPr spcFirstLastPara="1" wrap="square" lIns="121900" tIns="121900" rIns="121900" bIns="121900" anchor="t" anchorCtr="0">
            <a:normAutofit/>
          </a:bodyPr>
          <a:lstStyle/>
          <a:p>
            <a:pPr algn="l" rtl="0"/>
            <a:r>
              <a:rPr lang="en" sz="2000" dirty="0"/>
              <a:t>We still use next token prediction!</a:t>
            </a:r>
            <a:endParaRPr sz="2000" dirty="0"/>
          </a:p>
          <a:p>
            <a:pPr indent="0" algn="l" rtl="0">
              <a:spcBef>
                <a:spcPts val="1600"/>
              </a:spcBef>
              <a:spcAft>
                <a:spcPts val="1600"/>
              </a:spcAft>
              <a:buNone/>
            </a:pPr>
            <a:endParaRPr sz="2000" dirty="0"/>
          </a:p>
        </p:txBody>
      </p:sp>
      <p:pic>
        <p:nvPicPr>
          <p:cNvPr id="962" name="Google Shape;962;p53"/>
          <p:cNvPicPr preferRelativeResize="0"/>
          <p:nvPr/>
        </p:nvPicPr>
        <p:blipFill>
          <a:blip r:embed="rId3">
            <a:alphaModFix/>
          </a:blip>
          <a:stretch>
            <a:fillRect/>
          </a:stretch>
        </p:blipFill>
        <p:spPr>
          <a:xfrm>
            <a:off x="3863834" y="1752600"/>
            <a:ext cx="4464332" cy="4270235"/>
          </a:xfrm>
          <a:prstGeom prst="rect">
            <a:avLst/>
          </a:prstGeom>
          <a:noFill/>
          <a:ln>
            <a:noFill/>
          </a:ln>
        </p:spPr>
      </p:pic>
      <p:sp>
        <p:nvSpPr>
          <p:cNvPr id="2" name="Date Placeholder 1">
            <a:extLst>
              <a:ext uri="{FF2B5EF4-FFF2-40B4-BE49-F238E27FC236}">
                <a16:creationId xmlns:a16="http://schemas.microsoft.com/office/drawing/2014/main" id="{C272AA8A-2A69-52D1-132E-17F4A64197FA}"/>
              </a:ext>
            </a:extLst>
          </p:cNvPr>
          <p:cNvSpPr>
            <a:spLocks noGrp="1"/>
          </p:cNvSpPr>
          <p:nvPr>
            <p:ph type="dt" sz="half" idx="6"/>
          </p:nvPr>
        </p:nvSpPr>
        <p:spPr/>
        <p:txBody>
          <a:bodyPr/>
          <a:lstStyle/>
          <a:p>
            <a:fld id="{FE6B69E8-CB22-4390-AAA2-AE63C29AB772}" type="datetime4">
              <a:rPr lang="en-US" smtClean="0"/>
              <a:t>November 10, 2025</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5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What is SFT?</a:t>
            </a:r>
            <a:endParaRPr/>
          </a:p>
        </p:txBody>
      </p:sp>
      <p:sp>
        <p:nvSpPr>
          <p:cNvPr id="968" name="Google Shape;968;p54"/>
          <p:cNvSpPr txBox="1">
            <a:spLocks noGrp="1"/>
          </p:cNvSpPr>
          <p:nvPr>
            <p:ph type="body" idx="1"/>
          </p:nvPr>
        </p:nvSpPr>
        <p:spPr>
          <a:xfrm>
            <a:off x="415600" y="1536633"/>
            <a:ext cx="11360800" cy="3677600"/>
          </a:xfrm>
          <a:prstGeom prst="rect">
            <a:avLst/>
          </a:prstGeom>
        </p:spPr>
        <p:txBody>
          <a:bodyPr spcFirstLastPara="1" wrap="square" lIns="121900" tIns="121900" rIns="121900" bIns="121900" anchor="t" anchorCtr="0">
            <a:normAutofit/>
          </a:bodyPr>
          <a:lstStyle/>
          <a:p>
            <a:pPr algn="l" rtl="0"/>
            <a:r>
              <a:rPr lang="en" sz="2000" dirty="0"/>
              <a:t>We still use next token prediction!</a:t>
            </a:r>
            <a:endParaRPr sz="2000" dirty="0"/>
          </a:p>
          <a:p>
            <a:pPr algn="l" rtl="0"/>
            <a:r>
              <a:rPr lang="en" sz="2000" dirty="0"/>
              <a:t>But, it’s applied over alignment-focused data…</a:t>
            </a:r>
            <a:endParaRPr sz="2000" dirty="0"/>
          </a:p>
          <a:p>
            <a:pPr lvl="1" algn="l" rtl="0"/>
            <a:r>
              <a:rPr lang="en" sz="2000" dirty="0"/>
              <a:t>Dialogue sessions from other LLMs</a:t>
            </a:r>
            <a:endParaRPr sz="2000" dirty="0"/>
          </a:p>
          <a:p>
            <a:pPr lvl="1" algn="l" rtl="0"/>
            <a:r>
              <a:rPr lang="en" sz="2000" dirty="0"/>
              <a:t>Instruction-following examples</a:t>
            </a:r>
            <a:endParaRPr sz="2000" dirty="0"/>
          </a:p>
          <a:p>
            <a:pPr lvl="1" algn="l" rtl="0"/>
            <a:r>
              <a:rPr lang="en" sz="2000" dirty="0"/>
              <a:t>Accurate prompt-response pairs</a:t>
            </a:r>
            <a:endParaRPr sz="2000" dirty="0"/>
          </a:p>
          <a:p>
            <a:pPr lvl="1" algn="l" rtl="0"/>
            <a:r>
              <a:rPr lang="en" sz="2000" dirty="0"/>
              <a:t>Domain-specific data</a:t>
            </a:r>
            <a:endParaRPr sz="2000" dirty="0"/>
          </a:p>
          <a:p>
            <a:pPr indent="0" algn="l" rtl="0">
              <a:spcBef>
                <a:spcPts val="1600"/>
              </a:spcBef>
              <a:spcAft>
                <a:spcPts val="1600"/>
              </a:spcAft>
              <a:buNone/>
            </a:pPr>
            <a:endParaRPr sz="2000" dirty="0"/>
          </a:p>
        </p:txBody>
      </p:sp>
      <p:pic>
        <p:nvPicPr>
          <p:cNvPr id="970" name="Google Shape;970;p54"/>
          <p:cNvPicPr preferRelativeResize="0"/>
          <p:nvPr/>
        </p:nvPicPr>
        <p:blipFill>
          <a:blip r:embed="rId3">
            <a:alphaModFix/>
          </a:blip>
          <a:stretch>
            <a:fillRect/>
          </a:stretch>
        </p:blipFill>
        <p:spPr>
          <a:xfrm>
            <a:off x="5525667" y="3003967"/>
            <a:ext cx="6250733" cy="3212368"/>
          </a:xfrm>
          <a:prstGeom prst="rect">
            <a:avLst/>
          </a:prstGeom>
          <a:noFill/>
          <a:ln>
            <a:noFill/>
          </a:ln>
        </p:spPr>
      </p:pic>
      <p:sp>
        <p:nvSpPr>
          <p:cNvPr id="971" name="Google Shape;971;p54"/>
          <p:cNvSpPr/>
          <p:nvPr/>
        </p:nvSpPr>
        <p:spPr>
          <a:xfrm>
            <a:off x="5567300" y="3429000"/>
            <a:ext cx="6209200" cy="9248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972" name="Google Shape;972;p54"/>
          <p:cNvSpPr/>
          <p:nvPr/>
        </p:nvSpPr>
        <p:spPr>
          <a:xfrm>
            <a:off x="5567300" y="4711000"/>
            <a:ext cx="6209200" cy="413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973" name="Google Shape;973;p54"/>
          <p:cNvSpPr/>
          <p:nvPr/>
        </p:nvSpPr>
        <p:spPr>
          <a:xfrm>
            <a:off x="5567300" y="5617333"/>
            <a:ext cx="6209200" cy="499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94239102-875A-F989-85E6-841D19B2AA0D}"/>
              </a:ext>
            </a:extLst>
          </p:cNvPr>
          <p:cNvSpPr>
            <a:spLocks noGrp="1"/>
          </p:cNvSpPr>
          <p:nvPr>
            <p:ph type="dt" sz="half" idx="6"/>
          </p:nvPr>
        </p:nvSpPr>
        <p:spPr/>
        <p:txBody>
          <a:bodyPr/>
          <a:lstStyle/>
          <a:p>
            <a:fld id="{9175C9C9-5745-4366-8F01-67C8773F0579}" type="datetime4">
              <a:rPr lang="en-US" smtClean="0"/>
              <a:t>November 10, 2025</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5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dirty="0"/>
              <a:t>What is </a:t>
            </a:r>
            <a:r>
              <a:rPr lang="en-US" dirty="0"/>
              <a:t>Reinforcement learning from human feedback  (</a:t>
            </a:r>
            <a:r>
              <a:rPr lang="en" dirty="0"/>
              <a:t>RLHF)?</a:t>
            </a:r>
            <a:endParaRPr dirty="0"/>
          </a:p>
        </p:txBody>
      </p:sp>
      <p:sp>
        <p:nvSpPr>
          <p:cNvPr id="979" name="Google Shape;979;p55"/>
          <p:cNvSpPr txBox="1">
            <a:spLocks noGrp="1"/>
          </p:cNvSpPr>
          <p:nvPr>
            <p:ph type="body" idx="1"/>
          </p:nvPr>
        </p:nvSpPr>
        <p:spPr>
          <a:xfrm>
            <a:off x="293810" y="1945388"/>
            <a:ext cx="5887600" cy="4555200"/>
          </a:xfrm>
          <a:prstGeom prst="rect">
            <a:avLst/>
          </a:prstGeom>
        </p:spPr>
        <p:txBody>
          <a:bodyPr spcFirstLastPara="1" wrap="square" lIns="121900" tIns="121900" rIns="121900" bIns="121900" anchor="t" anchorCtr="0">
            <a:normAutofit/>
          </a:bodyPr>
          <a:lstStyle/>
          <a:p>
            <a:pPr algn="l" rtl="0"/>
            <a:r>
              <a:rPr lang="en" sz="2000" dirty="0"/>
              <a:t>RLHF directly optimizes an LLM based on human preferences!</a:t>
            </a:r>
            <a:endParaRPr sz="2000" dirty="0"/>
          </a:p>
        </p:txBody>
      </p:sp>
      <p:pic>
        <p:nvPicPr>
          <p:cNvPr id="981" name="Google Shape;981;p55"/>
          <p:cNvPicPr preferRelativeResize="0"/>
          <p:nvPr/>
        </p:nvPicPr>
        <p:blipFill rotWithShape="1">
          <a:blip r:embed="rId3">
            <a:alphaModFix/>
          </a:blip>
          <a:srcRect l="33422"/>
          <a:stretch/>
        </p:blipFill>
        <p:spPr>
          <a:xfrm>
            <a:off x="6924389" y="1967801"/>
            <a:ext cx="5005177" cy="4555199"/>
          </a:xfrm>
          <a:prstGeom prst="rect">
            <a:avLst/>
          </a:prstGeom>
          <a:noFill/>
          <a:ln>
            <a:noFill/>
          </a:ln>
        </p:spPr>
      </p:pic>
      <p:sp>
        <p:nvSpPr>
          <p:cNvPr id="2" name="Date Placeholder 1">
            <a:extLst>
              <a:ext uri="{FF2B5EF4-FFF2-40B4-BE49-F238E27FC236}">
                <a16:creationId xmlns:a16="http://schemas.microsoft.com/office/drawing/2014/main" id="{C2FC3DFB-37FA-E6AB-ABD1-32BA313EB035}"/>
              </a:ext>
            </a:extLst>
          </p:cNvPr>
          <p:cNvSpPr>
            <a:spLocks noGrp="1"/>
          </p:cNvSpPr>
          <p:nvPr>
            <p:ph type="dt" sz="half" idx="6"/>
          </p:nvPr>
        </p:nvSpPr>
        <p:spPr/>
        <p:txBody>
          <a:bodyPr/>
          <a:lstStyle/>
          <a:p>
            <a:fld id="{75A5FD36-D878-491C-A07B-780BB2F32A45}" type="datetime4">
              <a:rPr lang="en-US" smtClean="0"/>
              <a:t>November 10, 2025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5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What is RLHF?</a:t>
            </a:r>
            <a:endParaRPr/>
          </a:p>
        </p:txBody>
      </p:sp>
      <p:sp>
        <p:nvSpPr>
          <p:cNvPr id="987" name="Google Shape;987;p56"/>
          <p:cNvSpPr txBox="1">
            <a:spLocks noGrp="1"/>
          </p:cNvSpPr>
          <p:nvPr>
            <p:ph type="body" idx="1"/>
          </p:nvPr>
        </p:nvSpPr>
        <p:spPr>
          <a:xfrm>
            <a:off x="415600" y="1536633"/>
            <a:ext cx="5999200" cy="4555200"/>
          </a:xfrm>
          <a:prstGeom prst="rect">
            <a:avLst/>
          </a:prstGeom>
        </p:spPr>
        <p:txBody>
          <a:bodyPr spcFirstLastPara="1" wrap="square" lIns="121900" tIns="121900" rIns="121900" bIns="121900" anchor="t" anchorCtr="0">
            <a:normAutofit/>
          </a:bodyPr>
          <a:lstStyle/>
          <a:p>
            <a:pPr algn="l" rtl="0"/>
            <a:r>
              <a:rPr lang="en" sz="2000" dirty="0"/>
              <a:t>RLHF directly optimizes an LLM based on human preferences!</a:t>
            </a:r>
            <a:endParaRPr sz="2000" dirty="0"/>
          </a:p>
          <a:p>
            <a:pPr algn="l" rtl="0"/>
            <a:r>
              <a:rPr lang="en" sz="2000" b="1" dirty="0"/>
              <a:t>First phase:</a:t>
            </a:r>
            <a:endParaRPr sz="2000" dirty="0"/>
          </a:p>
          <a:p>
            <a:pPr lvl="1" algn="l" rtl="0"/>
            <a:r>
              <a:rPr lang="en" sz="2000" dirty="0"/>
              <a:t>Use LLM to generate several responses</a:t>
            </a:r>
            <a:endParaRPr sz="2000" dirty="0"/>
          </a:p>
          <a:p>
            <a:pPr lvl="1" algn="l" rtl="0"/>
            <a:r>
              <a:rPr lang="en" sz="2000" dirty="0"/>
              <a:t>Humans rank the responses</a:t>
            </a:r>
            <a:endParaRPr sz="2000" dirty="0"/>
          </a:p>
          <a:p>
            <a:pPr lvl="1" algn="l" rtl="0"/>
            <a:r>
              <a:rPr lang="en" sz="2000" dirty="0"/>
              <a:t>Train a model to predict human preference</a:t>
            </a:r>
            <a:endParaRPr sz="2000" dirty="0"/>
          </a:p>
        </p:txBody>
      </p:sp>
      <p:pic>
        <p:nvPicPr>
          <p:cNvPr id="989" name="Google Shape;989;p56"/>
          <p:cNvPicPr preferRelativeResize="0"/>
          <p:nvPr/>
        </p:nvPicPr>
        <p:blipFill rotWithShape="1">
          <a:blip r:embed="rId3">
            <a:alphaModFix/>
          </a:blip>
          <a:srcRect l="33422"/>
          <a:stretch/>
        </p:blipFill>
        <p:spPr>
          <a:xfrm>
            <a:off x="6924389" y="1967801"/>
            <a:ext cx="5005177" cy="4555199"/>
          </a:xfrm>
          <a:prstGeom prst="rect">
            <a:avLst/>
          </a:prstGeom>
          <a:noFill/>
          <a:ln>
            <a:noFill/>
          </a:ln>
        </p:spPr>
      </p:pic>
      <p:sp>
        <p:nvSpPr>
          <p:cNvPr id="990" name="Google Shape;990;p56"/>
          <p:cNvSpPr/>
          <p:nvPr/>
        </p:nvSpPr>
        <p:spPr>
          <a:xfrm>
            <a:off x="6805633" y="1916067"/>
            <a:ext cx="2534000" cy="4555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20C880A9-9261-100B-E92E-751ED1A0A974}"/>
              </a:ext>
            </a:extLst>
          </p:cNvPr>
          <p:cNvSpPr>
            <a:spLocks noGrp="1"/>
          </p:cNvSpPr>
          <p:nvPr>
            <p:ph type="dt" sz="half" idx="6"/>
          </p:nvPr>
        </p:nvSpPr>
        <p:spPr/>
        <p:txBody>
          <a:bodyPr/>
          <a:lstStyle/>
          <a:p>
            <a:fld id="{7A909EFC-3304-4582-BC4C-A4D3DE636999}" type="datetime4">
              <a:rPr lang="en-US" smtClean="0"/>
              <a:t>November 10, 2025</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5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What is RLHF?</a:t>
            </a:r>
            <a:endParaRPr/>
          </a:p>
        </p:txBody>
      </p:sp>
      <p:sp>
        <p:nvSpPr>
          <p:cNvPr id="996" name="Google Shape;996;p57"/>
          <p:cNvSpPr txBox="1">
            <a:spLocks noGrp="1"/>
          </p:cNvSpPr>
          <p:nvPr>
            <p:ph type="body" idx="1"/>
          </p:nvPr>
        </p:nvSpPr>
        <p:spPr>
          <a:xfrm>
            <a:off x="415600" y="1536633"/>
            <a:ext cx="5960800" cy="4555200"/>
          </a:xfrm>
          <a:prstGeom prst="rect">
            <a:avLst/>
          </a:prstGeom>
        </p:spPr>
        <p:txBody>
          <a:bodyPr spcFirstLastPara="1" wrap="square" lIns="121900" tIns="121900" rIns="121900" bIns="121900" anchor="t" anchorCtr="0">
            <a:normAutofit/>
          </a:bodyPr>
          <a:lstStyle/>
          <a:p>
            <a:pPr algn="l" rtl="0"/>
            <a:r>
              <a:rPr lang="en" sz="2000" dirty="0"/>
              <a:t>RLHF directly optimizes an LLM based on human preferences!</a:t>
            </a:r>
            <a:endParaRPr sz="2000" dirty="0"/>
          </a:p>
          <a:p>
            <a:pPr algn="l" rtl="0"/>
            <a:r>
              <a:rPr lang="en" sz="2000" dirty="0"/>
              <a:t>First phase:</a:t>
            </a:r>
            <a:endParaRPr sz="2000" dirty="0"/>
          </a:p>
          <a:p>
            <a:pPr lvl="1" algn="l" rtl="0"/>
            <a:r>
              <a:rPr lang="en" sz="2000" dirty="0"/>
              <a:t>Use LLM to generate several responses</a:t>
            </a:r>
            <a:endParaRPr sz="2000" dirty="0"/>
          </a:p>
          <a:p>
            <a:pPr lvl="1" algn="l" rtl="0"/>
            <a:r>
              <a:rPr lang="en" sz="2000" dirty="0"/>
              <a:t>Humans rank the responses</a:t>
            </a:r>
            <a:endParaRPr sz="2000" dirty="0"/>
          </a:p>
          <a:p>
            <a:pPr lvl="1" algn="l" rtl="0"/>
            <a:r>
              <a:rPr lang="en" sz="2000" dirty="0"/>
              <a:t>Train a model to predict human preference</a:t>
            </a:r>
            <a:endParaRPr sz="2000" dirty="0"/>
          </a:p>
          <a:p>
            <a:pPr algn="l" rtl="0"/>
            <a:r>
              <a:rPr lang="en" sz="2000" b="1" dirty="0"/>
              <a:t>Second phase:</a:t>
            </a:r>
            <a:endParaRPr sz="2000" dirty="0"/>
          </a:p>
          <a:p>
            <a:pPr lvl="1" algn="l" rtl="0"/>
            <a:r>
              <a:rPr lang="en" sz="2000" dirty="0"/>
              <a:t>Optimize LLM to maximize preference</a:t>
            </a:r>
            <a:endParaRPr sz="2000" dirty="0"/>
          </a:p>
        </p:txBody>
      </p:sp>
      <p:pic>
        <p:nvPicPr>
          <p:cNvPr id="998" name="Google Shape;998;p57"/>
          <p:cNvPicPr preferRelativeResize="0"/>
          <p:nvPr/>
        </p:nvPicPr>
        <p:blipFill rotWithShape="1">
          <a:blip r:embed="rId3">
            <a:alphaModFix/>
          </a:blip>
          <a:srcRect l="33422"/>
          <a:stretch/>
        </p:blipFill>
        <p:spPr>
          <a:xfrm>
            <a:off x="6924389" y="1967801"/>
            <a:ext cx="5005177" cy="4555199"/>
          </a:xfrm>
          <a:prstGeom prst="rect">
            <a:avLst/>
          </a:prstGeom>
          <a:noFill/>
          <a:ln>
            <a:noFill/>
          </a:ln>
        </p:spPr>
      </p:pic>
      <p:sp>
        <p:nvSpPr>
          <p:cNvPr id="999" name="Google Shape;999;p57"/>
          <p:cNvSpPr/>
          <p:nvPr/>
        </p:nvSpPr>
        <p:spPr>
          <a:xfrm>
            <a:off x="9395567" y="1895133"/>
            <a:ext cx="2534000" cy="4555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2F05E8A3-4F87-DFF4-143E-EB711E1D8896}"/>
              </a:ext>
            </a:extLst>
          </p:cNvPr>
          <p:cNvSpPr>
            <a:spLocks noGrp="1"/>
          </p:cNvSpPr>
          <p:nvPr>
            <p:ph type="dt" sz="half" idx="6"/>
          </p:nvPr>
        </p:nvSpPr>
        <p:spPr/>
        <p:txBody>
          <a:bodyPr/>
          <a:lstStyle/>
          <a:p>
            <a:fld id="{3F77E53B-6753-4470-896A-9392A7C530E5}" type="datetime4">
              <a:rPr lang="en-US" smtClean="0"/>
              <a:t>November 10, 2025</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5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Three-Step Alignment Process</a:t>
            </a:r>
            <a:endParaRPr/>
          </a:p>
        </p:txBody>
      </p:sp>
      <p:sp>
        <p:nvSpPr>
          <p:cNvPr id="1005" name="Google Shape;1005;p58"/>
          <p:cNvSpPr txBox="1">
            <a:spLocks noGrp="1"/>
          </p:cNvSpPr>
          <p:nvPr>
            <p:ph type="body" idx="1"/>
          </p:nvPr>
        </p:nvSpPr>
        <p:spPr>
          <a:xfrm>
            <a:off x="415600" y="1536633"/>
            <a:ext cx="11470800" cy="2065200"/>
          </a:xfrm>
          <a:prstGeom prst="rect">
            <a:avLst/>
          </a:prstGeom>
        </p:spPr>
        <p:txBody>
          <a:bodyPr spcFirstLastPara="1" wrap="square" lIns="121900" tIns="121900" rIns="121900" bIns="121900" anchor="t" anchorCtr="0">
            <a:normAutofit/>
          </a:bodyPr>
          <a:lstStyle/>
          <a:p>
            <a:pPr algn="l" rtl="0"/>
            <a:r>
              <a:rPr lang="en"/>
              <a:t>We apply all of these training techniques in sequence!</a:t>
            </a:r>
            <a:endParaRPr/>
          </a:p>
          <a:p>
            <a:pPr marL="0" indent="0" algn="l" rtl="0">
              <a:spcBef>
                <a:spcPts val="1600"/>
              </a:spcBef>
              <a:spcAft>
                <a:spcPts val="1600"/>
              </a:spcAft>
              <a:buNone/>
            </a:pPr>
            <a:endParaRPr/>
          </a:p>
        </p:txBody>
      </p:sp>
      <p:sp>
        <p:nvSpPr>
          <p:cNvPr id="1007" name="Google Shape;1007;p58"/>
          <p:cNvSpPr/>
          <p:nvPr/>
        </p:nvSpPr>
        <p:spPr>
          <a:xfrm>
            <a:off x="2070600" y="36018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Pre-Training</a:t>
            </a:r>
            <a:endParaRPr b="1">
              <a:solidFill>
                <a:srgbClr val="666666"/>
              </a:solidFill>
            </a:endParaRPr>
          </a:p>
        </p:txBody>
      </p:sp>
      <p:sp>
        <p:nvSpPr>
          <p:cNvPr id="1008" name="Google Shape;1008;p58"/>
          <p:cNvSpPr/>
          <p:nvPr/>
        </p:nvSpPr>
        <p:spPr>
          <a:xfrm>
            <a:off x="5382484" y="3601833"/>
            <a:ext cx="14468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SFT</a:t>
            </a:r>
            <a:endParaRPr b="1">
              <a:solidFill>
                <a:srgbClr val="666666"/>
              </a:solidFill>
            </a:endParaRPr>
          </a:p>
        </p:txBody>
      </p:sp>
      <p:sp>
        <p:nvSpPr>
          <p:cNvPr id="1009" name="Google Shape;1009;p58"/>
          <p:cNvSpPr/>
          <p:nvPr/>
        </p:nvSpPr>
        <p:spPr>
          <a:xfrm>
            <a:off x="7549800" y="36018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RLHF</a:t>
            </a:r>
            <a:endParaRPr b="1">
              <a:solidFill>
                <a:srgbClr val="666666"/>
              </a:solidFill>
            </a:endParaRPr>
          </a:p>
        </p:txBody>
      </p:sp>
      <p:pic>
        <p:nvPicPr>
          <p:cNvPr id="1010" name="Google Shape;1010;p58"/>
          <p:cNvPicPr preferRelativeResize="0"/>
          <p:nvPr/>
        </p:nvPicPr>
        <p:blipFill>
          <a:blip r:embed="rId3">
            <a:alphaModFix/>
          </a:blip>
          <a:stretch>
            <a:fillRect/>
          </a:stretch>
        </p:blipFill>
        <p:spPr>
          <a:xfrm>
            <a:off x="2297801" y="4335403"/>
            <a:ext cx="2117199" cy="1148867"/>
          </a:xfrm>
          <a:prstGeom prst="rect">
            <a:avLst/>
          </a:prstGeom>
          <a:noFill/>
          <a:ln>
            <a:noFill/>
          </a:ln>
        </p:spPr>
      </p:pic>
      <p:pic>
        <p:nvPicPr>
          <p:cNvPr id="1011" name="Google Shape;1011;p58"/>
          <p:cNvPicPr preferRelativeResize="0"/>
          <p:nvPr/>
        </p:nvPicPr>
        <p:blipFill rotWithShape="1">
          <a:blip r:embed="rId4">
            <a:alphaModFix/>
          </a:blip>
          <a:srcRect l="34260" t="15919" r="2552" b="20527"/>
          <a:stretch/>
        </p:blipFill>
        <p:spPr>
          <a:xfrm>
            <a:off x="7826068" y="4200714"/>
            <a:ext cx="2019081" cy="1418239"/>
          </a:xfrm>
          <a:prstGeom prst="rect">
            <a:avLst/>
          </a:prstGeom>
          <a:noFill/>
          <a:ln>
            <a:noFill/>
          </a:ln>
        </p:spPr>
      </p:pic>
      <p:pic>
        <p:nvPicPr>
          <p:cNvPr id="1012" name="Google Shape;1012;p58"/>
          <p:cNvPicPr preferRelativeResize="0"/>
          <p:nvPr/>
        </p:nvPicPr>
        <p:blipFill rotWithShape="1">
          <a:blip r:embed="rId4">
            <a:alphaModFix/>
          </a:blip>
          <a:srcRect l="2114" t="16670" r="68719" b="31719"/>
          <a:stretch/>
        </p:blipFill>
        <p:spPr>
          <a:xfrm>
            <a:off x="5542867" y="4228967"/>
            <a:ext cx="1133232" cy="1361733"/>
          </a:xfrm>
          <a:prstGeom prst="rect">
            <a:avLst/>
          </a:prstGeom>
          <a:noFill/>
          <a:ln>
            <a:noFill/>
          </a:ln>
        </p:spPr>
      </p:pic>
      <p:cxnSp>
        <p:nvCxnSpPr>
          <p:cNvPr id="1013" name="Google Shape;1013;p58"/>
          <p:cNvCxnSpPr>
            <a:stCxn id="1007" idx="3"/>
            <a:endCxn id="1008" idx="1"/>
          </p:cNvCxnSpPr>
          <p:nvPr/>
        </p:nvCxnSpPr>
        <p:spPr>
          <a:xfrm>
            <a:off x="4642200" y="4688833"/>
            <a:ext cx="740400" cy="0"/>
          </a:xfrm>
          <a:prstGeom prst="straightConnector1">
            <a:avLst/>
          </a:prstGeom>
          <a:noFill/>
          <a:ln w="9525" cap="flat" cmpd="sng">
            <a:solidFill>
              <a:srgbClr val="595959"/>
            </a:solidFill>
            <a:prstDash val="solid"/>
            <a:round/>
            <a:headEnd type="none" w="med" len="med"/>
            <a:tailEnd type="triangle" w="med" len="med"/>
          </a:ln>
        </p:spPr>
      </p:cxnSp>
      <p:cxnSp>
        <p:nvCxnSpPr>
          <p:cNvPr id="1014" name="Google Shape;1014;p58"/>
          <p:cNvCxnSpPr>
            <a:stCxn id="1008" idx="3"/>
            <a:endCxn id="1009" idx="1"/>
          </p:cNvCxnSpPr>
          <p:nvPr/>
        </p:nvCxnSpPr>
        <p:spPr>
          <a:xfrm>
            <a:off x="6829284" y="4688833"/>
            <a:ext cx="720400" cy="0"/>
          </a:xfrm>
          <a:prstGeom prst="straightConnector1">
            <a:avLst/>
          </a:prstGeom>
          <a:noFill/>
          <a:ln w="9525" cap="flat" cmpd="sng">
            <a:solidFill>
              <a:srgbClr val="595959"/>
            </a:solidFill>
            <a:prstDash val="solid"/>
            <a:round/>
            <a:headEnd type="none" w="med" len="med"/>
            <a:tailEnd type="triangle" w="med" len="med"/>
          </a:ln>
        </p:spPr>
      </p:cxnSp>
      <p:sp>
        <p:nvSpPr>
          <p:cNvPr id="2" name="Date Placeholder 1">
            <a:extLst>
              <a:ext uri="{FF2B5EF4-FFF2-40B4-BE49-F238E27FC236}">
                <a16:creationId xmlns:a16="http://schemas.microsoft.com/office/drawing/2014/main" id="{5203BE34-A27B-7751-95EE-05CA1935AB02}"/>
              </a:ext>
            </a:extLst>
          </p:cNvPr>
          <p:cNvSpPr>
            <a:spLocks noGrp="1"/>
          </p:cNvSpPr>
          <p:nvPr>
            <p:ph type="dt" sz="half" idx="6"/>
          </p:nvPr>
        </p:nvSpPr>
        <p:spPr/>
        <p:txBody>
          <a:bodyPr/>
          <a:lstStyle/>
          <a:p>
            <a:fld id="{D527120A-0883-45A4-B2A1-DF8B0644B413}" type="datetime4">
              <a:rPr lang="en-US" smtClean="0"/>
              <a:t>November 10, 2025</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5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Three-Step Alignment Process</a:t>
            </a:r>
            <a:endParaRPr/>
          </a:p>
        </p:txBody>
      </p:sp>
      <p:sp>
        <p:nvSpPr>
          <p:cNvPr id="1020" name="Google Shape;1020;p59"/>
          <p:cNvSpPr txBox="1">
            <a:spLocks noGrp="1"/>
          </p:cNvSpPr>
          <p:nvPr>
            <p:ph type="body" idx="1"/>
          </p:nvPr>
        </p:nvSpPr>
        <p:spPr>
          <a:xfrm>
            <a:off x="415600" y="1536633"/>
            <a:ext cx="11470800" cy="3270400"/>
          </a:xfrm>
          <a:prstGeom prst="rect">
            <a:avLst/>
          </a:prstGeom>
        </p:spPr>
        <p:txBody>
          <a:bodyPr spcFirstLastPara="1" wrap="square" lIns="121900" tIns="121900" rIns="121900" bIns="121900" anchor="t" anchorCtr="0">
            <a:normAutofit/>
          </a:bodyPr>
          <a:lstStyle/>
          <a:p>
            <a:pPr algn="l" rtl="0"/>
            <a:r>
              <a:rPr lang="en" sz="2000" dirty="0"/>
              <a:t>We apply all of these training techniques in sequence!</a:t>
            </a:r>
            <a:endParaRPr sz="2000" dirty="0"/>
          </a:p>
          <a:p>
            <a:pPr algn="l" rtl="0"/>
            <a:r>
              <a:rPr lang="en" sz="2000" dirty="0"/>
              <a:t>Many generative LLMs are trained in this way:</a:t>
            </a:r>
            <a:endParaRPr sz="2000" dirty="0"/>
          </a:p>
          <a:p>
            <a:pPr lvl="1" algn="l" rtl="0"/>
            <a:r>
              <a:rPr lang="en" sz="2000" dirty="0"/>
              <a:t>Codex</a:t>
            </a:r>
            <a:endParaRPr sz="2000" dirty="0"/>
          </a:p>
          <a:p>
            <a:pPr lvl="1" algn="l" rtl="0"/>
            <a:r>
              <a:rPr lang="en" sz="2000" dirty="0"/>
              <a:t>ChatGPT</a:t>
            </a:r>
            <a:endParaRPr sz="2000" dirty="0"/>
          </a:p>
          <a:p>
            <a:pPr lvl="1" algn="l" rtl="0"/>
            <a:r>
              <a:rPr lang="en" sz="2000" dirty="0"/>
              <a:t>LaMDA</a:t>
            </a:r>
            <a:endParaRPr sz="2000" dirty="0"/>
          </a:p>
          <a:p>
            <a:pPr lvl="1" algn="l" rtl="0"/>
            <a:r>
              <a:rPr lang="en" sz="2000" dirty="0"/>
              <a:t>Sparrow</a:t>
            </a:r>
            <a:endParaRPr sz="2000" dirty="0"/>
          </a:p>
          <a:p>
            <a:pPr lvl="1" algn="l" rtl="0"/>
            <a:r>
              <a:rPr lang="en" sz="2000" dirty="0"/>
              <a:t>Galactica, Dramatron, BLOOM, BioMedLM, and more</a:t>
            </a:r>
            <a:endParaRPr sz="2000" dirty="0"/>
          </a:p>
        </p:txBody>
      </p:sp>
      <p:pic>
        <p:nvPicPr>
          <p:cNvPr id="1022" name="Google Shape;1022;p59"/>
          <p:cNvPicPr preferRelativeResize="0"/>
          <p:nvPr/>
        </p:nvPicPr>
        <p:blipFill rotWithShape="1">
          <a:blip r:embed="rId3">
            <a:alphaModFix/>
          </a:blip>
          <a:srcRect l="13954" r="15499" b="12595"/>
          <a:stretch/>
        </p:blipFill>
        <p:spPr>
          <a:xfrm>
            <a:off x="415605" y="4294765"/>
            <a:ext cx="2283332" cy="2430399"/>
          </a:xfrm>
          <a:prstGeom prst="rect">
            <a:avLst/>
          </a:prstGeom>
          <a:noFill/>
          <a:ln>
            <a:noFill/>
          </a:ln>
        </p:spPr>
      </p:pic>
      <p:pic>
        <p:nvPicPr>
          <p:cNvPr id="1023" name="Google Shape;1023;p59"/>
          <p:cNvPicPr preferRelativeResize="0"/>
          <p:nvPr/>
        </p:nvPicPr>
        <p:blipFill rotWithShape="1">
          <a:blip r:embed="rId4">
            <a:alphaModFix/>
          </a:blip>
          <a:srcRect l="47777"/>
          <a:stretch/>
        </p:blipFill>
        <p:spPr>
          <a:xfrm>
            <a:off x="8534700" y="1900734"/>
            <a:ext cx="3470435" cy="4824433"/>
          </a:xfrm>
          <a:prstGeom prst="rect">
            <a:avLst/>
          </a:prstGeom>
          <a:noFill/>
          <a:ln>
            <a:noFill/>
          </a:ln>
        </p:spPr>
      </p:pic>
      <p:pic>
        <p:nvPicPr>
          <p:cNvPr id="1024" name="Google Shape;1024;p59"/>
          <p:cNvPicPr preferRelativeResize="0"/>
          <p:nvPr/>
        </p:nvPicPr>
        <p:blipFill rotWithShape="1">
          <a:blip r:embed="rId5">
            <a:alphaModFix/>
          </a:blip>
          <a:srcRect b="11824"/>
          <a:stretch/>
        </p:blipFill>
        <p:spPr>
          <a:xfrm>
            <a:off x="2812068" y="4224335"/>
            <a:ext cx="2548865" cy="2571260"/>
          </a:xfrm>
          <a:prstGeom prst="rect">
            <a:avLst/>
          </a:prstGeom>
          <a:noFill/>
          <a:ln>
            <a:noFill/>
          </a:ln>
        </p:spPr>
      </p:pic>
      <p:pic>
        <p:nvPicPr>
          <p:cNvPr id="1025" name="Google Shape;1025;p59"/>
          <p:cNvPicPr preferRelativeResize="0"/>
          <p:nvPr/>
        </p:nvPicPr>
        <p:blipFill rotWithShape="1">
          <a:blip r:embed="rId6">
            <a:alphaModFix/>
          </a:blip>
          <a:srcRect b="22564"/>
          <a:stretch/>
        </p:blipFill>
        <p:spPr>
          <a:xfrm>
            <a:off x="5522001" y="4797169"/>
            <a:ext cx="2851639" cy="1425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7200"/>
            <a:ext cx="8565622" cy="5151566"/>
          </a:xfrm>
          <a:prstGeom prst="rect">
            <a:avLst/>
          </a:prstGeom>
        </p:spPr>
      </p:pic>
      <p:sp>
        <p:nvSpPr>
          <p:cNvPr id="2" name="Date Placeholder 1">
            <a:extLst>
              <a:ext uri="{FF2B5EF4-FFF2-40B4-BE49-F238E27FC236}">
                <a16:creationId xmlns:a16="http://schemas.microsoft.com/office/drawing/2014/main" id="{4BBA2BB1-F64C-99E4-1B57-7C0B2530E6FA}"/>
              </a:ext>
            </a:extLst>
          </p:cNvPr>
          <p:cNvSpPr>
            <a:spLocks noGrp="1"/>
          </p:cNvSpPr>
          <p:nvPr>
            <p:ph type="dt" sz="half" idx="6"/>
          </p:nvPr>
        </p:nvSpPr>
        <p:spPr/>
        <p:txBody>
          <a:bodyPr/>
          <a:lstStyle/>
          <a:p>
            <a:fld id="{DAD29AD3-4392-43EA-A0B1-E3E35B05352A}" type="datetime4">
              <a:rPr lang="en-US" smtClean="0"/>
              <a:t>November 10, 2025</a:t>
            </a:fld>
            <a:endParaRPr lang="en-US"/>
          </a:p>
        </p:txBody>
      </p:sp>
      <p:pic>
        <p:nvPicPr>
          <p:cNvPr id="6" name="Picture 5" descr="A screenshot of a computer screen&#10;&#10;Description automatically generated">
            <a:extLst>
              <a:ext uri="{FF2B5EF4-FFF2-40B4-BE49-F238E27FC236}">
                <a16:creationId xmlns:a16="http://schemas.microsoft.com/office/drawing/2014/main" id="{6EC436B1-C2EA-EE34-277B-AE5D30F2D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93893"/>
            <a:ext cx="8991600" cy="4960366"/>
          </a:xfrm>
          <a:prstGeom prst="rect">
            <a:avLst/>
          </a:prstGeom>
        </p:spPr>
      </p:pic>
      <p:sp>
        <p:nvSpPr>
          <p:cNvPr id="5" name="Slide Number Placeholder 4">
            <a:extLst>
              <a:ext uri="{FF2B5EF4-FFF2-40B4-BE49-F238E27FC236}">
                <a16:creationId xmlns:a16="http://schemas.microsoft.com/office/drawing/2014/main" id="{1E457A4B-A4CB-C872-D491-3C3164F7DAFD}"/>
              </a:ext>
            </a:extLst>
          </p:cNvPr>
          <p:cNvSpPr>
            <a:spLocks noGrp="1"/>
          </p:cNvSpPr>
          <p:nvPr>
            <p:ph type="sldNum" sz="quarter" idx="7"/>
          </p:nvPr>
        </p:nvSpPr>
        <p:spPr/>
        <p:txBody>
          <a:bodyPr/>
          <a:lstStyle/>
          <a:p>
            <a:fld id="{B6F15528-21DE-4FAA-801E-634DDDAF4B2B}" type="slidenum">
              <a:rPr lang="en-IN" smtClean="0"/>
              <a:t>6</a:t>
            </a:fld>
            <a:endParaRPr lang="en-IN"/>
          </a:p>
        </p:txBody>
      </p:sp>
    </p:spTree>
    <p:extLst>
      <p:ext uri="{BB962C8B-B14F-4D97-AF65-F5344CB8AC3E}">
        <p14:creationId xmlns:p14="http://schemas.microsoft.com/office/powerpoint/2010/main" val="2231575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6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Putting it all together…</a:t>
            </a:r>
            <a:endParaRPr/>
          </a:p>
        </p:txBody>
      </p:sp>
      <p:sp>
        <p:nvSpPr>
          <p:cNvPr id="1038" name="Google Shape;1038;p61"/>
          <p:cNvSpPr/>
          <p:nvPr/>
        </p:nvSpPr>
        <p:spPr>
          <a:xfrm>
            <a:off x="3619051" y="5661933"/>
            <a:ext cx="1738000" cy="7072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Pre-Training</a:t>
            </a:r>
            <a:endParaRPr b="1">
              <a:solidFill>
                <a:srgbClr val="666666"/>
              </a:solidFill>
            </a:endParaRPr>
          </a:p>
        </p:txBody>
      </p:sp>
      <p:sp>
        <p:nvSpPr>
          <p:cNvPr id="1039" name="Google Shape;1039;p61"/>
          <p:cNvSpPr/>
          <p:nvPr/>
        </p:nvSpPr>
        <p:spPr>
          <a:xfrm>
            <a:off x="5754951" y="5689133"/>
            <a:ext cx="1130000" cy="6528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SFT</a:t>
            </a:r>
            <a:endParaRPr b="1">
              <a:solidFill>
                <a:srgbClr val="666666"/>
              </a:solidFill>
            </a:endParaRPr>
          </a:p>
        </p:txBody>
      </p:sp>
      <p:sp>
        <p:nvSpPr>
          <p:cNvPr id="1040" name="Google Shape;1040;p61"/>
          <p:cNvSpPr/>
          <p:nvPr/>
        </p:nvSpPr>
        <p:spPr>
          <a:xfrm>
            <a:off x="7282851" y="5689133"/>
            <a:ext cx="1218000" cy="6528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RLHF</a:t>
            </a:r>
            <a:endParaRPr b="1">
              <a:solidFill>
                <a:srgbClr val="666666"/>
              </a:solidFill>
            </a:endParaRPr>
          </a:p>
        </p:txBody>
      </p:sp>
      <p:cxnSp>
        <p:nvCxnSpPr>
          <p:cNvPr id="1041" name="Google Shape;1041;p61"/>
          <p:cNvCxnSpPr>
            <a:stCxn id="1038" idx="3"/>
            <a:endCxn id="1039" idx="1"/>
          </p:cNvCxnSpPr>
          <p:nvPr/>
        </p:nvCxnSpPr>
        <p:spPr>
          <a:xfrm>
            <a:off x="5357051" y="6015533"/>
            <a:ext cx="398000" cy="0"/>
          </a:xfrm>
          <a:prstGeom prst="straightConnector1">
            <a:avLst/>
          </a:prstGeom>
          <a:noFill/>
          <a:ln w="9525" cap="flat" cmpd="sng">
            <a:solidFill>
              <a:srgbClr val="595959"/>
            </a:solidFill>
            <a:prstDash val="solid"/>
            <a:round/>
            <a:headEnd type="none" w="med" len="med"/>
            <a:tailEnd type="triangle" w="med" len="med"/>
          </a:ln>
        </p:spPr>
      </p:cxnSp>
      <p:cxnSp>
        <p:nvCxnSpPr>
          <p:cNvPr id="1042" name="Google Shape;1042;p61"/>
          <p:cNvCxnSpPr>
            <a:stCxn id="1039" idx="3"/>
            <a:endCxn id="1040" idx="1"/>
          </p:cNvCxnSpPr>
          <p:nvPr/>
        </p:nvCxnSpPr>
        <p:spPr>
          <a:xfrm>
            <a:off x="6884951" y="6015533"/>
            <a:ext cx="398000" cy="0"/>
          </a:xfrm>
          <a:prstGeom prst="straightConnector1">
            <a:avLst/>
          </a:prstGeom>
          <a:noFill/>
          <a:ln w="9525" cap="flat" cmpd="sng">
            <a:solidFill>
              <a:srgbClr val="595959"/>
            </a:solidFill>
            <a:prstDash val="solid"/>
            <a:round/>
            <a:headEnd type="none" w="med" len="med"/>
            <a:tailEnd type="triangle" w="med" len="med"/>
          </a:ln>
        </p:spPr>
      </p:cxnSp>
      <p:cxnSp>
        <p:nvCxnSpPr>
          <p:cNvPr id="1043" name="Google Shape;1043;p61"/>
          <p:cNvCxnSpPr>
            <a:stCxn id="1044" idx="6"/>
          </p:cNvCxnSpPr>
          <p:nvPr/>
        </p:nvCxnSpPr>
        <p:spPr>
          <a:xfrm>
            <a:off x="2628200" y="5059284"/>
            <a:ext cx="8405200" cy="0"/>
          </a:xfrm>
          <a:prstGeom prst="straightConnector1">
            <a:avLst/>
          </a:prstGeom>
          <a:noFill/>
          <a:ln w="28575" cap="flat" cmpd="sng">
            <a:solidFill>
              <a:srgbClr val="000000"/>
            </a:solidFill>
            <a:prstDash val="solid"/>
            <a:round/>
            <a:headEnd type="none" w="med" len="med"/>
            <a:tailEnd type="stealth" w="med" len="med"/>
          </a:ln>
        </p:spPr>
      </p:cxnSp>
      <p:sp>
        <p:nvSpPr>
          <p:cNvPr id="1044" name="Google Shape;1044;p61"/>
          <p:cNvSpPr/>
          <p:nvPr/>
        </p:nvSpPr>
        <p:spPr>
          <a:xfrm>
            <a:off x="2399400" y="4937284"/>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045" name="Google Shape;1045;p61"/>
          <p:cNvSpPr/>
          <p:nvPr/>
        </p:nvSpPr>
        <p:spPr>
          <a:xfrm>
            <a:off x="4853300"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046" name="Google Shape;1046;p61"/>
          <p:cNvSpPr/>
          <p:nvPr/>
        </p:nvSpPr>
        <p:spPr>
          <a:xfrm>
            <a:off x="7274084"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047" name="Google Shape;1047;p61"/>
          <p:cNvSpPr/>
          <p:nvPr/>
        </p:nvSpPr>
        <p:spPr>
          <a:xfrm>
            <a:off x="9724367"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048" name="Google Shape;1048;p61"/>
          <p:cNvSpPr txBox="1"/>
          <p:nvPr/>
        </p:nvSpPr>
        <p:spPr>
          <a:xfrm>
            <a:off x="1868600" y="4321334"/>
            <a:ext cx="12904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ULM-Fit</a:t>
            </a:r>
            <a:endParaRPr b="1">
              <a:solidFill>
                <a:srgbClr val="666666"/>
              </a:solidFill>
            </a:endParaRPr>
          </a:p>
        </p:txBody>
      </p:sp>
      <p:sp>
        <p:nvSpPr>
          <p:cNvPr id="1049" name="Google Shape;1049;p61"/>
          <p:cNvSpPr txBox="1"/>
          <p:nvPr/>
        </p:nvSpPr>
        <p:spPr>
          <a:xfrm>
            <a:off x="3868900"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GPT and GPT-2</a:t>
            </a:r>
            <a:endParaRPr b="1">
              <a:solidFill>
                <a:srgbClr val="666666"/>
              </a:solidFill>
            </a:endParaRPr>
          </a:p>
        </p:txBody>
      </p:sp>
      <p:sp>
        <p:nvSpPr>
          <p:cNvPr id="1050" name="Google Shape;1050;p61"/>
          <p:cNvSpPr txBox="1"/>
          <p:nvPr/>
        </p:nvSpPr>
        <p:spPr>
          <a:xfrm>
            <a:off x="6289700"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GPT-3</a:t>
            </a:r>
            <a:endParaRPr b="1">
              <a:solidFill>
                <a:srgbClr val="666666"/>
              </a:solidFill>
            </a:endParaRPr>
          </a:p>
        </p:txBody>
      </p:sp>
      <p:sp>
        <p:nvSpPr>
          <p:cNvPr id="1051" name="Google Shape;1051;p61"/>
          <p:cNvSpPr txBox="1"/>
          <p:nvPr/>
        </p:nvSpPr>
        <p:spPr>
          <a:xfrm>
            <a:off x="8739967"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ChatGPT</a:t>
            </a:r>
            <a:endParaRPr b="1">
              <a:solidFill>
                <a:srgbClr val="666666"/>
              </a:solidFill>
            </a:endParaRPr>
          </a:p>
        </p:txBody>
      </p:sp>
      <p:cxnSp>
        <p:nvCxnSpPr>
          <p:cNvPr id="1052" name="Google Shape;1052;p61"/>
          <p:cNvCxnSpPr/>
          <p:nvPr/>
        </p:nvCxnSpPr>
        <p:spPr>
          <a:xfrm>
            <a:off x="2334267" y="3838784"/>
            <a:ext cx="8587600" cy="0"/>
          </a:xfrm>
          <a:prstGeom prst="straightConnector1">
            <a:avLst/>
          </a:prstGeom>
          <a:noFill/>
          <a:ln w="19050" cap="flat" cmpd="sng">
            <a:solidFill>
              <a:srgbClr val="595959"/>
            </a:solidFill>
            <a:prstDash val="solid"/>
            <a:round/>
            <a:headEnd type="none" w="med" len="med"/>
            <a:tailEnd type="none" w="med" len="med"/>
          </a:ln>
        </p:spPr>
      </p:cxnSp>
      <p:cxnSp>
        <p:nvCxnSpPr>
          <p:cNvPr id="1053" name="Google Shape;1053;p61"/>
          <p:cNvCxnSpPr/>
          <p:nvPr/>
        </p:nvCxnSpPr>
        <p:spPr>
          <a:xfrm rot="10800000">
            <a:off x="2577467" y="1656517"/>
            <a:ext cx="0" cy="2466000"/>
          </a:xfrm>
          <a:prstGeom prst="straightConnector1">
            <a:avLst/>
          </a:prstGeom>
          <a:noFill/>
          <a:ln w="19050" cap="flat" cmpd="sng">
            <a:solidFill>
              <a:srgbClr val="595959"/>
            </a:solidFill>
            <a:prstDash val="solid"/>
            <a:round/>
            <a:headEnd type="none" w="med" len="med"/>
            <a:tailEnd type="none" w="med" len="med"/>
          </a:ln>
        </p:spPr>
      </p:cxnSp>
      <p:sp>
        <p:nvSpPr>
          <p:cNvPr id="1054" name="Google Shape;1054;p61"/>
          <p:cNvSpPr txBox="1"/>
          <p:nvPr/>
        </p:nvSpPr>
        <p:spPr>
          <a:xfrm>
            <a:off x="1158600" y="2292684"/>
            <a:ext cx="1324400" cy="820800"/>
          </a:xfrm>
          <a:prstGeom prst="rect">
            <a:avLst/>
          </a:prstGeom>
          <a:noFill/>
          <a:ln>
            <a:noFill/>
          </a:ln>
        </p:spPr>
        <p:txBody>
          <a:bodyPr spcFirstLastPara="1" wrap="square" lIns="121900" tIns="121900" rIns="121900" bIns="121900" anchor="ctr" anchorCtr="0">
            <a:noAutofit/>
          </a:bodyPr>
          <a:lstStyle/>
          <a:p>
            <a:pPr algn="ctr" rtl="0"/>
            <a:r>
              <a:rPr lang="en" b="1">
                <a:solidFill>
                  <a:srgbClr val="666666"/>
                </a:solidFill>
              </a:rPr>
              <a:t>Human Interest</a:t>
            </a:r>
            <a:endParaRPr b="1">
              <a:solidFill>
                <a:srgbClr val="666666"/>
              </a:solidFill>
            </a:endParaRPr>
          </a:p>
        </p:txBody>
      </p:sp>
      <p:cxnSp>
        <p:nvCxnSpPr>
          <p:cNvPr id="1055" name="Google Shape;1055;p61"/>
          <p:cNvCxnSpPr/>
          <p:nvPr/>
        </p:nvCxnSpPr>
        <p:spPr>
          <a:xfrm rot="10800000" flipH="1">
            <a:off x="2577467" y="3588884"/>
            <a:ext cx="2425600" cy="47200"/>
          </a:xfrm>
          <a:prstGeom prst="straightConnector1">
            <a:avLst/>
          </a:prstGeom>
          <a:noFill/>
          <a:ln w="19050" cap="flat" cmpd="sng">
            <a:solidFill>
              <a:srgbClr val="38761D"/>
            </a:solidFill>
            <a:prstDash val="solid"/>
            <a:round/>
            <a:headEnd type="none" w="med" len="med"/>
            <a:tailEnd type="none" w="med" len="med"/>
          </a:ln>
        </p:spPr>
      </p:cxnSp>
      <p:cxnSp>
        <p:nvCxnSpPr>
          <p:cNvPr id="1056" name="Google Shape;1056;p61"/>
          <p:cNvCxnSpPr/>
          <p:nvPr/>
        </p:nvCxnSpPr>
        <p:spPr>
          <a:xfrm rot="10800000" flipH="1">
            <a:off x="4996367" y="3419984"/>
            <a:ext cx="2493200" cy="168800"/>
          </a:xfrm>
          <a:prstGeom prst="straightConnector1">
            <a:avLst/>
          </a:prstGeom>
          <a:noFill/>
          <a:ln w="19050" cap="flat" cmpd="sng">
            <a:solidFill>
              <a:srgbClr val="38761D"/>
            </a:solidFill>
            <a:prstDash val="solid"/>
            <a:round/>
            <a:headEnd type="none" w="med" len="med"/>
            <a:tailEnd type="none" w="med" len="med"/>
          </a:ln>
        </p:spPr>
      </p:cxnSp>
      <p:cxnSp>
        <p:nvCxnSpPr>
          <p:cNvPr id="1057" name="Google Shape;1057;p61"/>
          <p:cNvCxnSpPr/>
          <p:nvPr/>
        </p:nvCxnSpPr>
        <p:spPr>
          <a:xfrm rot="10800000" flipH="1">
            <a:off x="7482800" y="2865851"/>
            <a:ext cx="2398800" cy="554000"/>
          </a:xfrm>
          <a:prstGeom prst="straightConnector1">
            <a:avLst/>
          </a:prstGeom>
          <a:noFill/>
          <a:ln w="19050" cap="flat" cmpd="sng">
            <a:solidFill>
              <a:srgbClr val="38761D"/>
            </a:solidFill>
            <a:prstDash val="solid"/>
            <a:round/>
            <a:headEnd type="none" w="med" len="med"/>
            <a:tailEnd type="none" w="med" len="med"/>
          </a:ln>
        </p:spPr>
      </p:cxnSp>
      <p:cxnSp>
        <p:nvCxnSpPr>
          <p:cNvPr id="1058" name="Google Shape;1058;p61"/>
          <p:cNvCxnSpPr/>
          <p:nvPr/>
        </p:nvCxnSpPr>
        <p:spPr>
          <a:xfrm rot="10800000" flipH="1">
            <a:off x="9874667" y="1419784"/>
            <a:ext cx="540400" cy="1452800"/>
          </a:xfrm>
          <a:prstGeom prst="straightConnector1">
            <a:avLst/>
          </a:prstGeom>
          <a:noFill/>
          <a:ln w="19050" cap="flat" cmpd="sng">
            <a:solidFill>
              <a:srgbClr val="38761D"/>
            </a:solidFill>
            <a:prstDash val="solid"/>
            <a:round/>
            <a:headEnd type="none" w="med" len="med"/>
            <a:tailEnd type="none" w="med" len="med"/>
          </a:ln>
        </p:spPr>
      </p:cxnSp>
      <p:cxnSp>
        <p:nvCxnSpPr>
          <p:cNvPr id="1059" name="Google Shape;1059;p61"/>
          <p:cNvCxnSpPr/>
          <p:nvPr/>
        </p:nvCxnSpPr>
        <p:spPr>
          <a:xfrm>
            <a:off x="2591000" y="2419884"/>
            <a:ext cx="8270000" cy="0"/>
          </a:xfrm>
          <a:prstGeom prst="straightConnector1">
            <a:avLst/>
          </a:prstGeom>
          <a:noFill/>
          <a:ln w="19050" cap="flat" cmpd="sng">
            <a:solidFill>
              <a:srgbClr val="1155CC"/>
            </a:solidFill>
            <a:prstDash val="dash"/>
            <a:round/>
            <a:headEnd type="none" w="med" len="med"/>
            <a:tailEnd type="none" w="med" len="med"/>
          </a:ln>
        </p:spPr>
      </p:cxnSp>
      <p:sp>
        <p:nvSpPr>
          <p:cNvPr id="1060" name="Google Shape;1060;p61"/>
          <p:cNvSpPr txBox="1"/>
          <p:nvPr/>
        </p:nvSpPr>
        <p:spPr>
          <a:xfrm>
            <a:off x="2503167" y="2071951"/>
            <a:ext cx="3892000" cy="451302"/>
          </a:xfrm>
          <a:prstGeom prst="rect">
            <a:avLst/>
          </a:prstGeom>
          <a:noFill/>
          <a:ln>
            <a:noFill/>
          </a:ln>
        </p:spPr>
        <p:txBody>
          <a:bodyPr spcFirstLastPara="1" wrap="square" lIns="121900" tIns="121900" rIns="121900" bIns="121900" anchor="t" anchorCtr="0">
            <a:spAutoFit/>
          </a:bodyPr>
          <a:lstStyle/>
          <a:p>
            <a:pPr algn="l" rtl="0"/>
            <a:r>
              <a:rPr lang="en" sz="1333" b="1">
                <a:solidFill>
                  <a:srgbClr val="1155CC"/>
                </a:solidFill>
              </a:rPr>
              <a:t>AI Community</a:t>
            </a:r>
            <a:endParaRPr sz="1333" b="1">
              <a:solidFill>
                <a:srgbClr val="1155CC"/>
              </a:solidFill>
            </a:endParaRPr>
          </a:p>
        </p:txBody>
      </p:sp>
      <p:sp>
        <p:nvSpPr>
          <p:cNvPr id="2" name="Date Placeholder 1">
            <a:extLst>
              <a:ext uri="{FF2B5EF4-FFF2-40B4-BE49-F238E27FC236}">
                <a16:creationId xmlns:a16="http://schemas.microsoft.com/office/drawing/2014/main" id="{1BE9E49B-D12F-09A9-74AE-659EDA5A566B}"/>
              </a:ext>
            </a:extLst>
          </p:cNvPr>
          <p:cNvSpPr>
            <a:spLocks noGrp="1"/>
          </p:cNvSpPr>
          <p:nvPr>
            <p:ph type="dt" sz="half" idx="6"/>
          </p:nvPr>
        </p:nvSpPr>
        <p:spPr/>
        <p:txBody>
          <a:bodyPr/>
          <a:lstStyle/>
          <a:p>
            <a:fld id="{84EFC9CE-D1FD-437D-8181-6B9E84107970}" type="datetime4">
              <a:rPr lang="en-US" smtClean="0"/>
              <a:t>November 10, 2025</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6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Putting it all together…</a:t>
            </a:r>
            <a:endParaRPr/>
          </a:p>
        </p:txBody>
      </p:sp>
      <p:sp>
        <p:nvSpPr>
          <p:cNvPr id="1066" name="Google Shape;1066;p62"/>
          <p:cNvSpPr/>
          <p:nvPr/>
        </p:nvSpPr>
        <p:spPr>
          <a:xfrm>
            <a:off x="3619051" y="5661933"/>
            <a:ext cx="1738000" cy="7072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Pre-Training</a:t>
            </a:r>
            <a:endParaRPr b="1">
              <a:solidFill>
                <a:srgbClr val="666666"/>
              </a:solidFill>
            </a:endParaRPr>
          </a:p>
        </p:txBody>
      </p:sp>
      <p:sp>
        <p:nvSpPr>
          <p:cNvPr id="1067" name="Google Shape;1067;p62"/>
          <p:cNvSpPr/>
          <p:nvPr/>
        </p:nvSpPr>
        <p:spPr>
          <a:xfrm>
            <a:off x="5754951" y="5689133"/>
            <a:ext cx="1130000" cy="6528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SFT</a:t>
            </a:r>
            <a:endParaRPr b="1">
              <a:solidFill>
                <a:srgbClr val="666666"/>
              </a:solidFill>
            </a:endParaRPr>
          </a:p>
        </p:txBody>
      </p:sp>
      <p:sp>
        <p:nvSpPr>
          <p:cNvPr id="1068" name="Google Shape;1068;p62"/>
          <p:cNvSpPr/>
          <p:nvPr/>
        </p:nvSpPr>
        <p:spPr>
          <a:xfrm>
            <a:off x="7282851" y="5689133"/>
            <a:ext cx="1218000" cy="6528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RLHF</a:t>
            </a:r>
            <a:endParaRPr b="1">
              <a:solidFill>
                <a:srgbClr val="666666"/>
              </a:solidFill>
            </a:endParaRPr>
          </a:p>
        </p:txBody>
      </p:sp>
      <p:cxnSp>
        <p:nvCxnSpPr>
          <p:cNvPr id="1069" name="Google Shape;1069;p62"/>
          <p:cNvCxnSpPr>
            <a:stCxn id="1066" idx="3"/>
            <a:endCxn id="1067" idx="1"/>
          </p:cNvCxnSpPr>
          <p:nvPr/>
        </p:nvCxnSpPr>
        <p:spPr>
          <a:xfrm>
            <a:off x="5357051" y="6015533"/>
            <a:ext cx="398000" cy="0"/>
          </a:xfrm>
          <a:prstGeom prst="straightConnector1">
            <a:avLst/>
          </a:prstGeom>
          <a:noFill/>
          <a:ln w="9525" cap="flat" cmpd="sng">
            <a:solidFill>
              <a:srgbClr val="595959"/>
            </a:solidFill>
            <a:prstDash val="solid"/>
            <a:round/>
            <a:headEnd type="none" w="med" len="med"/>
            <a:tailEnd type="triangle" w="med" len="med"/>
          </a:ln>
        </p:spPr>
      </p:cxnSp>
      <p:cxnSp>
        <p:nvCxnSpPr>
          <p:cNvPr id="1070" name="Google Shape;1070;p62"/>
          <p:cNvCxnSpPr>
            <a:stCxn id="1067" idx="3"/>
            <a:endCxn id="1068" idx="1"/>
          </p:cNvCxnSpPr>
          <p:nvPr/>
        </p:nvCxnSpPr>
        <p:spPr>
          <a:xfrm>
            <a:off x="6884951" y="6015533"/>
            <a:ext cx="398000" cy="0"/>
          </a:xfrm>
          <a:prstGeom prst="straightConnector1">
            <a:avLst/>
          </a:prstGeom>
          <a:noFill/>
          <a:ln w="9525" cap="flat" cmpd="sng">
            <a:solidFill>
              <a:srgbClr val="595959"/>
            </a:solidFill>
            <a:prstDash val="solid"/>
            <a:round/>
            <a:headEnd type="none" w="med" len="med"/>
            <a:tailEnd type="triangle" w="med" len="med"/>
          </a:ln>
        </p:spPr>
      </p:cxnSp>
      <p:cxnSp>
        <p:nvCxnSpPr>
          <p:cNvPr id="1071" name="Google Shape;1071;p62"/>
          <p:cNvCxnSpPr>
            <a:stCxn id="1072" idx="6"/>
          </p:cNvCxnSpPr>
          <p:nvPr/>
        </p:nvCxnSpPr>
        <p:spPr>
          <a:xfrm>
            <a:off x="2628200" y="5059284"/>
            <a:ext cx="8405200" cy="0"/>
          </a:xfrm>
          <a:prstGeom prst="straightConnector1">
            <a:avLst/>
          </a:prstGeom>
          <a:noFill/>
          <a:ln w="28575" cap="flat" cmpd="sng">
            <a:solidFill>
              <a:srgbClr val="000000"/>
            </a:solidFill>
            <a:prstDash val="solid"/>
            <a:round/>
            <a:headEnd type="none" w="med" len="med"/>
            <a:tailEnd type="stealth" w="med" len="med"/>
          </a:ln>
        </p:spPr>
      </p:cxnSp>
      <p:sp>
        <p:nvSpPr>
          <p:cNvPr id="1072" name="Google Shape;1072;p62"/>
          <p:cNvSpPr/>
          <p:nvPr/>
        </p:nvSpPr>
        <p:spPr>
          <a:xfrm>
            <a:off x="2399400" y="4937284"/>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073" name="Google Shape;1073;p62"/>
          <p:cNvSpPr/>
          <p:nvPr/>
        </p:nvSpPr>
        <p:spPr>
          <a:xfrm>
            <a:off x="4853300"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074" name="Google Shape;1074;p62"/>
          <p:cNvSpPr/>
          <p:nvPr/>
        </p:nvSpPr>
        <p:spPr>
          <a:xfrm>
            <a:off x="7274084"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075" name="Google Shape;1075;p62"/>
          <p:cNvSpPr/>
          <p:nvPr/>
        </p:nvSpPr>
        <p:spPr>
          <a:xfrm>
            <a:off x="9724367"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076" name="Google Shape;1076;p62"/>
          <p:cNvSpPr txBox="1"/>
          <p:nvPr/>
        </p:nvSpPr>
        <p:spPr>
          <a:xfrm>
            <a:off x="1868600" y="4321334"/>
            <a:ext cx="12904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ULM-Fit</a:t>
            </a:r>
            <a:endParaRPr b="1">
              <a:solidFill>
                <a:srgbClr val="666666"/>
              </a:solidFill>
            </a:endParaRPr>
          </a:p>
        </p:txBody>
      </p:sp>
      <p:sp>
        <p:nvSpPr>
          <p:cNvPr id="1077" name="Google Shape;1077;p62"/>
          <p:cNvSpPr txBox="1"/>
          <p:nvPr/>
        </p:nvSpPr>
        <p:spPr>
          <a:xfrm>
            <a:off x="3868900"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GPT and GPT-2</a:t>
            </a:r>
            <a:endParaRPr b="1">
              <a:solidFill>
                <a:srgbClr val="666666"/>
              </a:solidFill>
            </a:endParaRPr>
          </a:p>
        </p:txBody>
      </p:sp>
      <p:sp>
        <p:nvSpPr>
          <p:cNvPr id="1078" name="Google Shape;1078;p62"/>
          <p:cNvSpPr txBox="1"/>
          <p:nvPr/>
        </p:nvSpPr>
        <p:spPr>
          <a:xfrm>
            <a:off x="6289700"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GPT-3</a:t>
            </a:r>
            <a:endParaRPr b="1">
              <a:solidFill>
                <a:srgbClr val="666666"/>
              </a:solidFill>
            </a:endParaRPr>
          </a:p>
        </p:txBody>
      </p:sp>
      <p:sp>
        <p:nvSpPr>
          <p:cNvPr id="1079" name="Google Shape;1079;p62"/>
          <p:cNvSpPr txBox="1"/>
          <p:nvPr/>
        </p:nvSpPr>
        <p:spPr>
          <a:xfrm>
            <a:off x="8739967"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ChatGPT</a:t>
            </a:r>
            <a:endParaRPr b="1">
              <a:solidFill>
                <a:srgbClr val="666666"/>
              </a:solidFill>
            </a:endParaRPr>
          </a:p>
        </p:txBody>
      </p:sp>
      <p:cxnSp>
        <p:nvCxnSpPr>
          <p:cNvPr id="1080" name="Google Shape;1080;p62"/>
          <p:cNvCxnSpPr/>
          <p:nvPr/>
        </p:nvCxnSpPr>
        <p:spPr>
          <a:xfrm>
            <a:off x="2334267" y="3838784"/>
            <a:ext cx="8587600" cy="0"/>
          </a:xfrm>
          <a:prstGeom prst="straightConnector1">
            <a:avLst/>
          </a:prstGeom>
          <a:noFill/>
          <a:ln w="19050" cap="flat" cmpd="sng">
            <a:solidFill>
              <a:srgbClr val="595959"/>
            </a:solidFill>
            <a:prstDash val="solid"/>
            <a:round/>
            <a:headEnd type="none" w="med" len="med"/>
            <a:tailEnd type="none" w="med" len="med"/>
          </a:ln>
        </p:spPr>
      </p:cxnSp>
      <p:cxnSp>
        <p:nvCxnSpPr>
          <p:cNvPr id="1081" name="Google Shape;1081;p62"/>
          <p:cNvCxnSpPr/>
          <p:nvPr/>
        </p:nvCxnSpPr>
        <p:spPr>
          <a:xfrm rot="10800000">
            <a:off x="2577467" y="1656517"/>
            <a:ext cx="0" cy="2466000"/>
          </a:xfrm>
          <a:prstGeom prst="straightConnector1">
            <a:avLst/>
          </a:prstGeom>
          <a:noFill/>
          <a:ln w="19050" cap="flat" cmpd="sng">
            <a:solidFill>
              <a:srgbClr val="595959"/>
            </a:solidFill>
            <a:prstDash val="solid"/>
            <a:round/>
            <a:headEnd type="none" w="med" len="med"/>
            <a:tailEnd type="none" w="med" len="med"/>
          </a:ln>
        </p:spPr>
      </p:cxnSp>
      <p:sp>
        <p:nvSpPr>
          <p:cNvPr id="1082" name="Google Shape;1082;p62"/>
          <p:cNvSpPr txBox="1"/>
          <p:nvPr/>
        </p:nvSpPr>
        <p:spPr>
          <a:xfrm>
            <a:off x="1158600" y="2292684"/>
            <a:ext cx="1324400" cy="820800"/>
          </a:xfrm>
          <a:prstGeom prst="rect">
            <a:avLst/>
          </a:prstGeom>
          <a:noFill/>
          <a:ln>
            <a:noFill/>
          </a:ln>
        </p:spPr>
        <p:txBody>
          <a:bodyPr spcFirstLastPara="1" wrap="square" lIns="121900" tIns="121900" rIns="121900" bIns="121900" anchor="ctr" anchorCtr="0">
            <a:noAutofit/>
          </a:bodyPr>
          <a:lstStyle/>
          <a:p>
            <a:pPr algn="ctr" rtl="0"/>
            <a:r>
              <a:rPr lang="en" b="1">
                <a:solidFill>
                  <a:srgbClr val="666666"/>
                </a:solidFill>
              </a:rPr>
              <a:t>Human Interest</a:t>
            </a:r>
            <a:endParaRPr b="1">
              <a:solidFill>
                <a:srgbClr val="666666"/>
              </a:solidFill>
            </a:endParaRPr>
          </a:p>
        </p:txBody>
      </p:sp>
      <p:cxnSp>
        <p:nvCxnSpPr>
          <p:cNvPr id="1083" name="Google Shape;1083;p62"/>
          <p:cNvCxnSpPr/>
          <p:nvPr/>
        </p:nvCxnSpPr>
        <p:spPr>
          <a:xfrm rot="10800000" flipH="1">
            <a:off x="2577467" y="3588884"/>
            <a:ext cx="2425600" cy="47200"/>
          </a:xfrm>
          <a:prstGeom prst="straightConnector1">
            <a:avLst/>
          </a:prstGeom>
          <a:noFill/>
          <a:ln w="38100" cap="flat" cmpd="sng">
            <a:solidFill>
              <a:srgbClr val="CC0000"/>
            </a:solidFill>
            <a:prstDash val="solid"/>
            <a:round/>
            <a:headEnd type="none" w="med" len="med"/>
            <a:tailEnd type="none" w="med" len="med"/>
          </a:ln>
        </p:spPr>
      </p:cxnSp>
      <p:cxnSp>
        <p:nvCxnSpPr>
          <p:cNvPr id="1084" name="Google Shape;1084;p62"/>
          <p:cNvCxnSpPr/>
          <p:nvPr/>
        </p:nvCxnSpPr>
        <p:spPr>
          <a:xfrm rot="10800000" flipH="1">
            <a:off x="4996367" y="3419984"/>
            <a:ext cx="2493200" cy="168800"/>
          </a:xfrm>
          <a:prstGeom prst="straightConnector1">
            <a:avLst/>
          </a:prstGeom>
          <a:noFill/>
          <a:ln w="19050" cap="flat" cmpd="sng">
            <a:solidFill>
              <a:srgbClr val="38761D"/>
            </a:solidFill>
            <a:prstDash val="solid"/>
            <a:round/>
            <a:headEnd type="none" w="med" len="med"/>
            <a:tailEnd type="none" w="med" len="med"/>
          </a:ln>
        </p:spPr>
      </p:cxnSp>
      <p:cxnSp>
        <p:nvCxnSpPr>
          <p:cNvPr id="1085" name="Google Shape;1085;p62"/>
          <p:cNvCxnSpPr/>
          <p:nvPr/>
        </p:nvCxnSpPr>
        <p:spPr>
          <a:xfrm rot="10800000" flipH="1">
            <a:off x="7482800" y="2865851"/>
            <a:ext cx="2398800" cy="554000"/>
          </a:xfrm>
          <a:prstGeom prst="straightConnector1">
            <a:avLst/>
          </a:prstGeom>
          <a:noFill/>
          <a:ln w="19050" cap="flat" cmpd="sng">
            <a:solidFill>
              <a:srgbClr val="38761D"/>
            </a:solidFill>
            <a:prstDash val="solid"/>
            <a:round/>
            <a:headEnd type="none" w="med" len="med"/>
            <a:tailEnd type="none" w="med" len="med"/>
          </a:ln>
        </p:spPr>
      </p:cxnSp>
      <p:cxnSp>
        <p:nvCxnSpPr>
          <p:cNvPr id="1086" name="Google Shape;1086;p62"/>
          <p:cNvCxnSpPr/>
          <p:nvPr/>
        </p:nvCxnSpPr>
        <p:spPr>
          <a:xfrm rot="10800000" flipH="1">
            <a:off x="9874667" y="1419784"/>
            <a:ext cx="540400" cy="1452800"/>
          </a:xfrm>
          <a:prstGeom prst="straightConnector1">
            <a:avLst/>
          </a:prstGeom>
          <a:noFill/>
          <a:ln w="19050" cap="flat" cmpd="sng">
            <a:solidFill>
              <a:srgbClr val="38761D"/>
            </a:solidFill>
            <a:prstDash val="solid"/>
            <a:round/>
            <a:headEnd type="none" w="med" len="med"/>
            <a:tailEnd type="none" w="med" len="med"/>
          </a:ln>
        </p:spPr>
      </p:cxnSp>
      <p:cxnSp>
        <p:nvCxnSpPr>
          <p:cNvPr id="1087" name="Google Shape;1087;p62"/>
          <p:cNvCxnSpPr/>
          <p:nvPr/>
        </p:nvCxnSpPr>
        <p:spPr>
          <a:xfrm>
            <a:off x="2591000" y="2419884"/>
            <a:ext cx="8270000" cy="0"/>
          </a:xfrm>
          <a:prstGeom prst="straightConnector1">
            <a:avLst/>
          </a:prstGeom>
          <a:noFill/>
          <a:ln w="19050" cap="flat" cmpd="sng">
            <a:solidFill>
              <a:srgbClr val="1155CC"/>
            </a:solidFill>
            <a:prstDash val="dash"/>
            <a:round/>
            <a:headEnd type="none" w="med" len="med"/>
            <a:tailEnd type="none" w="med" len="med"/>
          </a:ln>
        </p:spPr>
      </p:cxnSp>
      <p:sp>
        <p:nvSpPr>
          <p:cNvPr id="1088" name="Google Shape;1088;p62"/>
          <p:cNvSpPr txBox="1"/>
          <p:nvPr/>
        </p:nvSpPr>
        <p:spPr>
          <a:xfrm>
            <a:off x="2503167" y="2071951"/>
            <a:ext cx="3892000" cy="451302"/>
          </a:xfrm>
          <a:prstGeom prst="rect">
            <a:avLst/>
          </a:prstGeom>
          <a:noFill/>
          <a:ln>
            <a:noFill/>
          </a:ln>
        </p:spPr>
        <p:txBody>
          <a:bodyPr spcFirstLastPara="1" wrap="square" lIns="121900" tIns="121900" rIns="121900" bIns="121900" anchor="t" anchorCtr="0">
            <a:spAutoFit/>
          </a:bodyPr>
          <a:lstStyle/>
          <a:p>
            <a:pPr algn="l" rtl="0"/>
            <a:r>
              <a:rPr lang="en" sz="1333" b="1">
                <a:solidFill>
                  <a:srgbClr val="1155CC"/>
                </a:solidFill>
              </a:rPr>
              <a:t>AI Community</a:t>
            </a:r>
            <a:endParaRPr sz="1333" b="1">
              <a:solidFill>
                <a:srgbClr val="1155CC"/>
              </a:solidFill>
            </a:endParaRPr>
          </a:p>
        </p:txBody>
      </p:sp>
      <p:sp>
        <p:nvSpPr>
          <p:cNvPr id="1089" name="Google Shape;1089;p62"/>
          <p:cNvSpPr/>
          <p:nvPr/>
        </p:nvSpPr>
        <p:spPr>
          <a:xfrm>
            <a:off x="1964533" y="4377167"/>
            <a:ext cx="1130000" cy="889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8779196D-42FD-595F-BEA9-0F2DB5DE61DE}"/>
              </a:ext>
            </a:extLst>
          </p:cNvPr>
          <p:cNvSpPr>
            <a:spLocks noGrp="1"/>
          </p:cNvSpPr>
          <p:nvPr>
            <p:ph type="dt" sz="half" idx="6"/>
          </p:nvPr>
        </p:nvSpPr>
        <p:spPr/>
        <p:txBody>
          <a:bodyPr/>
          <a:lstStyle/>
          <a:p>
            <a:fld id="{34025C97-FA61-481C-B9C8-4B68A4A3B95A}" type="datetime4">
              <a:rPr lang="en-US" smtClean="0"/>
              <a:t>November 10, 2025</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6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Putting it all together…</a:t>
            </a:r>
            <a:endParaRPr/>
          </a:p>
        </p:txBody>
      </p:sp>
      <p:sp>
        <p:nvSpPr>
          <p:cNvPr id="1095" name="Google Shape;1095;p63"/>
          <p:cNvSpPr/>
          <p:nvPr/>
        </p:nvSpPr>
        <p:spPr>
          <a:xfrm>
            <a:off x="3619051" y="5661933"/>
            <a:ext cx="1738000" cy="7072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Pre-Training</a:t>
            </a:r>
            <a:endParaRPr b="1">
              <a:solidFill>
                <a:srgbClr val="666666"/>
              </a:solidFill>
            </a:endParaRPr>
          </a:p>
        </p:txBody>
      </p:sp>
      <p:sp>
        <p:nvSpPr>
          <p:cNvPr id="1096" name="Google Shape;1096;p63"/>
          <p:cNvSpPr/>
          <p:nvPr/>
        </p:nvSpPr>
        <p:spPr>
          <a:xfrm>
            <a:off x="5754951" y="5689133"/>
            <a:ext cx="1130000" cy="6528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SFT</a:t>
            </a:r>
            <a:endParaRPr b="1">
              <a:solidFill>
                <a:srgbClr val="666666"/>
              </a:solidFill>
            </a:endParaRPr>
          </a:p>
        </p:txBody>
      </p:sp>
      <p:sp>
        <p:nvSpPr>
          <p:cNvPr id="1097" name="Google Shape;1097;p63"/>
          <p:cNvSpPr/>
          <p:nvPr/>
        </p:nvSpPr>
        <p:spPr>
          <a:xfrm>
            <a:off x="7282851" y="5689133"/>
            <a:ext cx="1218000" cy="6528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RLHF</a:t>
            </a:r>
            <a:endParaRPr b="1">
              <a:solidFill>
                <a:srgbClr val="666666"/>
              </a:solidFill>
            </a:endParaRPr>
          </a:p>
        </p:txBody>
      </p:sp>
      <p:cxnSp>
        <p:nvCxnSpPr>
          <p:cNvPr id="1098" name="Google Shape;1098;p63"/>
          <p:cNvCxnSpPr>
            <a:stCxn id="1095" idx="3"/>
            <a:endCxn id="1096" idx="1"/>
          </p:cNvCxnSpPr>
          <p:nvPr/>
        </p:nvCxnSpPr>
        <p:spPr>
          <a:xfrm>
            <a:off x="5357051" y="6015533"/>
            <a:ext cx="398000" cy="0"/>
          </a:xfrm>
          <a:prstGeom prst="straightConnector1">
            <a:avLst/>
          </a:prstGeom>
          <a:noFill/>
          <a:ln w="9525" cap="flat" cmpd="sng">
            <a:solidFill>
              <a:srgbClr val="595959"/>
            </a:solidFill>
            <a:prstDash val="solid"/>
            <a:round/>
            <a:headEnd type="none" w="med" len="med"/>
            <a:tailEnd type="triangle" w="med" len="med"/>
          </a:ln>
        </p:spPr>
      </p:cxnSp>
      <p:cxnSp>
        <p:nvCxnSpPr>
          <p:cNvPr id="1099" name="Google Shape;1099;p63"/>
          <p:cNvCxnSpPr>
            <a:stCxn id="1096" idx="3"/>
            <a:endCxn id="1097" idx="1"/>
          </p:cNvCxnSpPr>
          <p:nvPr/>
        </p:nvCxnSpPr>
        <p:spPr>
          <a:xfrm>
            <a:off x="6884951" y="6015533"/>
            <a:ext cx="398000" cy="0"/>
          </a:xfrm>
          <a:prstGeom prst="straightConnector1">
            <a:avLst/>
          </a:prstGeom>
          <a:noFill/>
          <a:ln w="9525" cap="flat" cmpd="sng">
            <a:solidFill>
              <a:srgbClr val="595959"/>
            </a:solidFill>
            <a:prstDash val="solid"/>
            <a:round/>
            <a:headEnd type="none" w="med" len="med"/>
            <a:tailEnd type="triangle" w="med" len="med"/>
          </a:ln>
        </p:spPr>
      </p:cxnSp>
      <p:cxnSp>
        <p:nvCxnSpPr>
          <p:cNvPr id="1100" name="Google Shape;1100;p63"/>
          <p:cNvCxnSpPr>
            <a:stCxn id="1101" idx="6"/>
          </p:cNvCxnSpPr>
          <p:nvPr/>
        </p:nvCxnSpPr>
        <p:spPr>
          <a:xfrm>
            <a:off x="2628200" y="5059284"/>
            <a:ext cx="8405200" cy="0"/>
          </a:xfrm>
          <a:prstGeom prst="straightConnector1">
            <a:avLst/>
          </a:prstGeom>
          <a:noFill/>
          <a:ln w="28575" cap="flat" cmpd="sng">
            <a:solidFill>
              <a:srgbClr val="000000"/>
            </a:solidFill>
            <a:prstDash val="solid"/>
            <a:round/>
            <a:headEnd type="none" w="med" len="med"/>
            <a:tailEnd type="stealth" w="med" len="med"/>
          </a:ln>
        </p:spPr>
      </p:cxnSp>
      <p:sp>
        <p:nvSpPr>
          <p:cNvPr id="1101" name="Google Shape;1101;p63"/>
          <p:cNvSpPr/>
          <p:nvPr/>
        </p:nvSpPr>
        <p:spPr>
          <a:xfrm>
            <a:off x="2399400" y="4937284"/>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02" name="Google Shape;1102;p63"/>
          <p:cNvSpPr/>
          <p:nvPr/>
        </p:nvSpPr>
        <p:spPr>
          <a:xfrm>
            <a:off x="4853300"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03" name="Google Shape;1103;p63"/>
          <p:cNvSpPr/>
          <p:nvPr/>
        </p:nvSpPr>
        <p:spPr>
          <a:xfrm>
            <a:off x="7274084"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04" name="Google Shape;1104;p63"/>
          <p:cNvSpPr/>
          <p:nvPr/>
        </p:nvSpPr>
        <p:spPr>
          <a:xfrm>
            <a:off x="9724367"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05" name="Google Shape;1105;p63"/>
          <p:cNvSpPr txBox="1"/>
          <p:nvPr/>
        </p:nvSpPr>
        <p:spPr>
          <a:xfrm>
            <a:off x="1868600" y="4321334"/>
            <a:ext cx="12904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ULM-Fit</a:t>
            </a:r>
            <a:endParaRPr b="1">
              <a:solidFill>
                <a:srgbClr val="666666"/>
              </a:solidFill>
            </a:endParaRPr>
          </a:p>
        </p:txBody>
      </p:sp>
      <p:sp>
        <p:nvSpPr>
          <p:cNvPr id="1106" name="Google Shape;1106;p63"/>
          <p:cNvSpPr txBox="1"/>
          <p:nvPr/>
        </p:nvSpPr>
        <p:spPr>
          <a:xfrm>
            <a:off x="3868900"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GPT and GPT-2</a:t>
            </a:r>
            <a:endParaRPr b="1">
              <a:solidFill>
                <a:srgbClr val="666666"/>
              </a:solidFill>
            </a:endParaRPr>
          </a:p>
        </p:txBody>
      </p:sp>
      <p:sp>
        <p:nvSpPr>
          <p:cNvPr id="1107" name="Google Shape;1107;p63"/>
          <p:cNvSpPr txBox="1"/>
          <p:nvPr/>
        </p:nvSpPr>
        <p:spPr>
          <a:xfrm>
            <a:off x="6289700"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GPT-3</a:t>
            </a:r>
            <a:endParaRPr b="1">
              <a:solidFill>
                <a:srgbClr val="666666"/>
              </a:solidFill>
            </a:endParaRPr>
          </a:p>
        </p:txBody>
      </p:sp>
      <p:sp>
        <p:nvSpPr>
          <p:cNvPr id="1108" name="Google Shape;1108;p63"/>
          <p:cNvSpPr txBox="1"/>
          <p:nvPr/>
        </p:nvSpPr>
        <p:spPr>
          <a:xfrm>
            <a:off x="8739967"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ChatGPT</a:t>
            </a:r>
            <a:endParaRPr b="1">
              <a:solidFill>
                <a:srgbClr val="666666"/>
              </a:solidFill>
            </a:endParaRPr>
          </a:p>
        </p:txBody>
      </p:sp>
      <p:cxnSp>
        <p:nvCxnSpPr>
          <p:cNvPr id="1109" name="Google Shape;1109;p63"/>
          <p:cNvCxnSpPr/>
          <p:nvPr/>
        </p:nvCxnSpPr>
        <p:spPr>
          <a:xfrm>
            <a:off x="2334267" y="3838784"/>
            <a:ext cx="8587600" cy="0"/>
          </a:xfrm>
          <a:prstGeom prst="straightConnector1">
            <a:avLst/>
          </a:prstGeom>
          <a:noFill/>
          <a:ln w="19050" cap="flat" cmpd="sng">
            <a:solidFill>
              <a:srgbClr val="595959"/>
            </a:solidFill>
            <a:prstDash val="solid"/>
            <a:round/>
            <a:headEnd type="none" w="med" len="med"/>
            <a:tailEnd type="none" w="med" len="med"/>
          </a:ln>
        </p:spPr>
      </p:cxnSp>
      <p:cxnSp>
        <p:nvCxnSpPr>
          <p:cNvPr id="1110" name="Google Shape;1110;p63"/>
          <p:cNvCxnSpPr/>
          <p:nvPr/>
        </p:nvCxnSpPr>
        <p:spPr>
          <a:xfrm rot="10800000">
            <a:off x="2577467" y="1656517"/>
            <a:ext cx="0" cy="2466000"/>
          </a:xfrm>
          <a:prstGeom prst="straightConnector1">
            <a:avLst/>
          </a:prstGeom>
          <a:noFill/>
          <a:ln w="19050" cap="flat" cmpd="sng">
            <a:solidFill>
              <a:srgbClr val="595959"/>
            </a:solidFill>
            <a:prstDash val="solid"/>
            <a:round/>
            <a:headEnd type="none" w="med" len="med"/>
            <a:tailEnd type="none" w="med" len="med"/>
          </a:ln>
        </p:spPr>
      </p:cxnSp>
      <p:sp>
        <p:nvSpPr>
          <p:cNvPr id="1111" name="Google Shape;1111;p63"/>
          <p:cNvSpPr txBox="1"/>
          <p:nvPr/>
        </p:nvSpPr>
        <p:spPr>
          <a:xfrm>
            <a:off x="1158600" y="2292684"/>
            <a:ext cx="1324400" cy="820800"/>
          </a:xfrm>
          <a:prstGeom prst="rect">
            <a:avLst/>
          </a:prstGeom>
          <a:noFill/>
          <a:ln>
            <a:noFill/>
          </a:ln>
        </p:spPr>
        <p:txBody>
          <a:bodyPr spcFirstLastPara="1" wrap="square" lIns="121900" tIns="121900" rIns="121900" bIns="121900" anchor="ctr" anchorCtr="0">
            <a:noAutofit/>
          </a:bodyPr>
          <a:lstStyle/>
          <a:p>
            <a:pPr algn="ctr" rtl="0"/>
            <a:r>
              <a:rPr lang="en" b="1">
                <a:solidFill>
                  <a:srgbClr val="666666"/>
                </a:solidFill>
              </a:rPr>
              <a:t>Human Interest</a:t>
            </a:r>
            <a:endParaRPr b="1">
              <a:solidFill>
                <a:srgbClr val="666666"/>
              </a:solidFill>
            </a:endParaRPr>
          </a:p>
        </p:txBody>
      </p:sp>
      <p:cxnSp>
        <p:nvCxnSpPr>
          <p:cNvPr id="1112" name="Google Shape;1112;p63"/>
          <p:cNvCxnSpPr/>
          <p:nvPr/>
        </p:nvCxnSpPr>
        <p:spPr>
          <a:xfrm rot="10800000" flipH="1">
            <a:off x="2577467" y="3588884"/>
            <a:ext cx="2425600" cy="47200"/>
          </a:xfrm>
          <a:prstGeom prst="straightConnector1">
            <a:avLst/>
          </a:prstGeom>
          <a:noFill/>
          <a:ln w="19050" cap="flat" cmpd="sng">
            <a:solidFill>
              <a:srgbClr val="38761D"/>
            </a:solidFill>
            <a:prstDash val="solid"/>
            <a:round/>
            <a:headEnd type="none" w="med" len="med"/>
            <a:tailEnd type="none" w="med" len="med"/>
          </a:ln>
        </p:spPr>
      </p:cxnSp>
      <p:cxnSp>
        <p:nvCxnSpPr>
          <p:cNvPr id="1113" name="Google Shape;1113;p63"/>
          <p:cNvCxnSpPr/>
          <p:nvPr/>
        </p:nvCxnSpPr>
        <p:spPr>
          <a:xfrm rot="10800000" flipH="1">
            <a:off x="4996367" y="3419984"/>
            <a:ext cx="2493200" cy="168800"/>
          </a:xfrm>
          <a:prstGeom prst="straightConnector1">
            <a:avLst/>
          </a:prstGeom>
          <a:noFill/>
          <a:ln w="38100" cap="flat" cmpd="sng">
            <a:solidFill>
              <a:srgbClr val="CC0000"/>
            </a:solidFill>
            <a:prstDash val="solid"/>
            <a:round/>
            <a:headEnd type="none" w="med" len="med"/>
            <a:tailEnd type="none" w="med" len="med"/>
          </a:ln>
        </p:spPr>
      </p:cxnSp>
      <p:cxnSp>
        <p:nvCxnSpPr>
          <p:cNvPr id="1114" name="Google Shape;1114;p63"/>
          <p:cNvCxnSpPr/>
          <p:nvPr/>
        </p:nvCxnSpPr>
        <p:spPr>
          <a:xfrm rot="10800000" flipH="1">
            <a:off x="7482800" y="2865851"/>
            <a:ext cx="2398800" cy="554000"/>
          </a:xfrm>
          <a:prstGeom prst="straightConnector1">
            <a:avLst/>
          </a:prstGeom>
          <a:noFill/>
          <a:ln w="38100" cap="flat" cmpd="sng">
            <a:solidFill>
              <a:srgbClr val="CC0000"/>
            </a:solidFill>
            <a:prstDash val="solid"/>
            <a:round/>
            <a:headEnd type="none" w="med" len="med"/>
            <a:tailEnd type="none" w="med" len="med"/>
          </a:ln>
        </p:spPr>
      </p:cxnSp>
      <p:cxnSp>
        <p:nvCxnSpPr>
          <p:cNvPr id="1115" name="Google Shape;1115;p63"/>
          <p:cNvCxnSpPr/>
          <p:nvPr/>
        </p:nvCxnSpPr>
        <p:spPr>
          <a:xfrm rot="10800000" flipH="1">
            <a:off x="9874667" y="1419784"/>
            <a:ext cx="540400" cy="1452800"/>
          </a:xfrm>
          <a:prstGeom prst="straightConnector1">
            <a:avLst/>
          </a:prstGeom>
          <a:noFill/>
          <a:ln w="19050" cap="flat" cmpd="sng">
            <a:solidFill>
              <a:srgbClr val="38761D"/>
            </a:solidFill>
            <a:prstDash val="solid"/>
            <a:round/>
            <a:headEnd type="none" w="med" len="med"/>
            <a:tailEnd type="none" w="med" len="med"/>
          </a:ln>
        </p:spPr>
      </p:cxnSp>
      <p:cxnSp>
        <p:nvCxnSpPr>
          <p:cNvPr id="1116" name="Google Shape;1116;p63"/>
          <p:cNvCxnSpPr/>
          <p:nvPr/>
        </p:nvCxnSpPr>
        <p:spPr>
          <a:xfrm>
            <a:off x="2591000" y="2419884"/>
            <a:ext cx="8270000" cy="0"/>
          </a:xfrm>
          <a:prstGeom prst="straightConnector1">
            <a:avLst/>
          </a:prstGeom>
          <a:noFill/>
          <a:ln w="19050" cap="flat" cmpd="sng">
            <a:solidFill>
              <a:srgbClr val="1155CC"/>
            </a:solidFill>
            <a:prstDash val="dash"/>
            <a:round/>
            <a:headEnd type="none" w="med" len="med"/>
            <a:tailEnd type="none" w="med" len="med"/>
          </a:ln>
        </p:spPr>
      </p:cxnSp>
      <p:sp>
        <p:nvSpPr>
          <p:cNvPr id="1117" name="Google Shape;1117;p63"/>
          <p:cNvSpPr txBox="1"/>
          <p:nvPr/>
        </p:nvSpPr>
        <p:spPr>
          <a:xfrm>
            <a:off x="2503167" y="2071951"/>
            <a:ext cx="3892000" cy="451302"/>
          </a:xfrm>
          <a:prstGeom prst="rect">
            <a:avLst/>
          </a:prstGeom>
          <a:noFill/>
          <a:ln>
            <a:noFill/>
          </a:ln>
        </p:spPr>
        <p:txBody>
          <a:bodyPr spcFirstLastPara="1" wrap="square" lIns="121900" tIns="121900" rIns="121900" bIns="121900" anchor="t" anchorCtr="0">
            <a:spAutoFit/>
          </a:bodyPr>
          <a:lstStyle/>
          <a:p>
            <a:pPr algn="l" rtl="0"/>
            <a:r>
              <a:rPr lang="en" sz="1333" b="1">
                <a:solidFill>
                  <a:srgbClr val="1155CC"/>
                </a:solidFill>
              </a:rPr>
              <a:t>AI Community</a:t>
            </a:r>
            <a:endParaRPr sz="1333" b="1">
              <a:solidFill>
                <a:srgbClr val="1155CC"/>
              </a:solidFill>
            </a:endParaRPr>
          </a:p>
        </p:txBody>
      </p:sp>
      <p:sp>
        <p:nvSpPr>
          <p:cNvPr id="1118" name="Google Shape;1118;p63"/>
          <p:cNvSpPr/>
          <p:nvPr/>
        </p:nvSpPr>
        <p:spPr>
          <a:xfrm>
            <a:off x="3538861" y="5587467"/>
            <a:ext cx="1940800" cy="8404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19" name="Google Shape;1119;p63"/>
          <p:cNvSpPr/>
          <p:nvPr/>
        </p:nvSpPr>
        <p:spPr>
          <a:xfrm>
            <a:off x="4033867" y="4377167"/>
            <a:ext cx="3892000" cy="889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7612B438-2554-F33B-E75B-F0424AD97C0D}"/>
              </a:ext>
            </a:extLst>
          </p:cNvPr>
          <p:cNvSpPr>
            <a:spLocks noGrp="1"/>
          </p:cNvSpPr>
          <p:nvPr>
            <p:ph type="dt" sz="half" idx="6"/>
          </p:nvPr>
        </p:nvSpPr>
        <p:spPr/>
        <p:txBody>
          <a:bodyPr/>
          <a:lstStyle/>
          <a:p>
            <a:fld id="{396949E4-4D71-4EEE-A603-2F632096A93C}" type="datetime4">
              <a:rPr lang="en-US" smtClean="0"/>
              <a:t>November 10, 2025</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6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Putting it all together…</a:t>
            </a:r>
            <a:endParaRPr/>
          </a:p>
        </p:txBody>
      </p:sp>
      <p:sp>
        <p:nvSpPr>
          <p:cNvPr id="1125" name="Google Shape;1125;p64"/>
          <p:cNvSpPr/>
          <p:nvPr/>
        </p:nvSpPr>
        <p:spPr>
          <a:xfrm>
            <a:off x="3619051" y="5661933"/>
            <a:ext cx="1738000" cy="7072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Pre-Training</a:t>
            </a:r>
            <a:endParaRPr b="1">
              <a:solidFill>
                <a:srgbClr val="666666"/>
              </a:solidFill>
            </a:endParaRPr>
          </a:p>
        </p:txBody>
      </p:sp>
      <p:sp>
        <p:nvSpPr>
          <p:cNvPr id="1126" name="Google Shape;1126;p64"/>
          <p:cNvSpPr/>
          <p:nvPr/>
        </p:nvSpPr>
        <p:spPr>
          <a:xfrm>
            <a:off x="5754951" y="5689133"/>
            <a:ext cx="1130000" cy="6528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SFT</a:t>
            </a:r>
            <a:endParaRPr b="1">
              <a:solidFill>
                <a:srgbClr val="666666"/>
              </a:solidFill>
            </a:endParaRPr>
          </a:p>
        </p:txBody>
      </p:sp>
      <p:sp>
        <p:nvSpPr>
          <p:cNvPr id="1127" name="Google Shape;1127;p64"/>
          <p:cNvSpPr/>
          <p:nvPr/>
        </p:nvSpPr>
        <p:spPr>
          <a:xfrm>
            <a:off x="7282851" y="5689133"/>
            <a:ext cx="1218000" cy="6528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lgn="ctr" rtl="0"/>
            <a:r>
              <a:rPr lang="en" b="1">
                <a:solidFill>
                  <a:srgbClr val="666666"/>
                </a:solidFill>
              </a:rPr>
              <a:t>RLHF</a:t>
            </a:r>
            <a:endParaRPr b="1">
              <a:solidFill>
                <a:srgbClr val="666666"/>
              </a:solidFill>
            </a:endParaRPr>
          </a:p>
        </p:txBody>
      </p:sp>
      <p:cxnSp>
        <p:nvCxnSpPr>
          <p:cNvPr id="1128" name="Google Shape;1128;p64"/>
          <p:cNvCxnSpPr>
            <a:stCxn id="1125" idx="3"/>
            <a:endCxn id="1126" idx="1"/>
          </p:cNvCxnSpPr>
          <p:nvPr/>
        </p:nvCxnSpPr>
        <p:spPr>
          <a:xfrm>
            <a:off x="5357051" y="6015533"/>
            <a:ext cx="398000" cy="0"/>
          </a:xfrm>
          <a:prstGeom prst="straightConnector1">
            <a:avLst/>
          </a:prstGeom>
          <a:noFill/>
          <a:ln w="9525" cap="flat" cmpd="sng">
            <a:solidFill>
              <a:srgbClr val="595959"/>
            </a:solidFill>
            <a:prstDash val="solid"/>
            <a:round/>
            <a:headEnd type="none" w="med" len="med"/>
            <a:tailEnd type="triangle" w="med" len="med"/>
          </a:ln>
        </p:spPr>
      </p:cxnSp>
      <p:cxnSp>
        <p:nvCxnSpPr>
          <p:cNvPr id="1129" name="Google Shape;1129;p64"/>
          <p:cNvCxnSpPr>
            <a:stCxn id="1126" idx="3"/>
            <a:endCxn id="1127" idx="1"/>
          </p:cNvCxnSpPr>
          <p:nvPr/>
        </p:nvCxnSpPr>
        <p:spPr>
          <a:xfrm>
            <a:off x="6884951" y="6015533"/>
            <a:ext cx="398000" cy="0"/>
          </a:xfrm>
          <a:prstGeom prst="straightConnector1">
            <a:avLst/>
          </a:prstGeom>
          <a:noFill/>
          <a:ln w="9525" cap="flat" cmpd="sng">
            <a:solidFill>
              <a:srgbClr val="595959"/>
            </a:solidFill>
            <a:prstDash val="solid"/>
            <a:round/>
            <a:headEnd type="none" w="med" len="med"/>
            <a:tailEnd type="triangle" w="med" len="med"/>
          </a:ln>
        </p:spPr>
      </p:cxnSp>
      <p:cxnSp>
        <p:nvCxnSpPr>
          <p:cNvPr id="1130" name="Google Shape;1130;p64"/>
          <p:cNvCxnSpPr>
            <a:stCxn id="1131" idx="6"/>
          </p:cNvCxnSpPr>
          <p:nvPr/>
        </p:nvCxnSpPr>
        <p:spPr>
          <a:xfrm>
            <a:off x="2628200" y="5059284"/>
            <a:ext cx="8405200" cy="0"/>
          </a:xfrm>
          <a:prstGeom prst="straightConnector1">
            <a:avLst/>
          </a:prstGeom>
          <a:noFill/>
          <a:ln w="28575" cap="flat" cmpd="sng">
            <a:solidFill>
              <a:srgbClr val="000000"/>
            </a:solidFill>
            <a:prstDash val="solid"/>
            <a:round/>
            <a:headEnd type="none" w="med" len="med"/>
            <a:tailEnd type="stealth" w="med" len="med"/>
          </a:ln>
        </p:spPr>
      </p:cxnSp>
      <p:sp>
        <p:nvSpPr>
          <p:cNvPr id="1131" name="Google Shape;1131;p64"/>
          <p:cNvSpPr/>
          <p:nvPr/>
        </p:nvSpPr>
        <p:spPr>
          <a:xfrm>
            <a:off x="2399400" y="4937284"/>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32" name="Google Shape;1132;p64"/>
          <p:cNvSpPr/>
          <p:nvPr/>
        </p:nvSpPr>
        <p:spPr>
          <a:xfrm>
            <a:off x="4853300"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33" name="Google Shape;1133;p64"/>
          <p:cNvSpPr/>
          <p:nvPr/>
        </p:nvSpPr>
        <p:spPr>
          <a:xfrm>
            <a:off x="7274084"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34" name="Google Shape;1134;p64"/>
          <p:cNvSpPr/>
          <p:nvPr/>
        </p:nvSpPr>
        <p:spPr>
          <a:xfrm>
            <a:off x="9724367" y="4937417"/>
            <a:ext cx="228800" cy="24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35" name="Google Shape;1135;p64"/>
          <p:cNvSpPr txBox="1"/>
          <p:nvPr/>
        </p:nvSpPr>
        <p:spPr>
          <a:xfrm>
            <a:off x="1868600" y="4321334"/>
            <a:ext cx="12904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ULM-Fit</a:t>
            </a:r>
            <a:endParaRPr b="1">
              <a:solidFill>
                <a:srgbClr val="666666"/>
              </a:solidFill>
            </a:endParaRPr>
          </a:p>
        </p:txBody>
      </p:sp>
      <p:sp>
        <p:nvSpPr>
          <p:cNvPr id="1136" name="Google Shape;1136;p64"/>
          <p:cNvSpPr txBox="1"/>
          <p:nvPr/>
        </p:nvSpPr>
        <p:spPr>
          <a:xfrm>
            <a:off x="3868900"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GPT and GPT-2</a:t>
            </a:r>
            <a:endParaRPr b="1">
              <a:solidFill>
                <a:srgbClr val="666666"/>
              </a:solidFill>
            </a:endParaRPr>
          </a:p>
        </p:txBody>
      </p:sp>
      <p:sp>
        <p:nvSpPr>
          <p:cNvPr id="1137" name="Google Shape;1137;p64"/>
          <p:cNvSpPr txBox="1"/>
          <p:nvPr/>
        </p:nvSpPr>
        <p:spPr>
          <a:xfrm>
            <a:off x="6289700"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GPT-3</a:t>
            </a:r>
            <a:endParaRPr b="1">
              <a:solidFill>
                <a:srgbClr val="666666"/>
              </a:solidFill>
            </a:endParaRPr>
          </a:p>
        </p:txBody>
      </p:sp>
      <p:sp>
        <p:nvSpPr>
          <p:cNvPr id="1138" name="Google Shape;1138;p64"/>
          <p:cNvSpPr txBox="1"/>
          <p:nvPr/>
        </p:nvSpPr>
        <p:spPr>
          <a:xfrm>
            <a:off x="8739967" y="4321334"/>
            <a:ext cx="2197600" cy="523180"/>
          </a:xfrm>
          <a:prstGeom prst="rect">
            <a:avLst/>
          </a:prstGeom>
          <a:noFill/>
          <a:ln>
            <a:noFill/>
          </a:ln>
        </p:spPr>
        <p:txBody>
          <a:bodyPr spcFirstLastPara="1" wrap="square" lIns="121900" tIns="121900" rIns="121900" bIns="121900" anchor="t" anchorCtr="0">
            <a:spAutoFit/>
          </a:bodyPr>
          <a:lstStyle/>
          <a:p>
            <a:pPr algn="ctr" rtl="0"/>
            <a:r>
              <a:rPr lang="en" b="1">
                <a:solidFill>
                  <a:srgbClr val="666666"/>
                </a:solidFill>
              </a:rPr>
              <a:t>ChatGPT</a:t>
            </a:r>
            <a:endParaRPr b="1">
              <a:solidFill>
                <a:srgbClr val="666666"/>
              </a:solidFill>
            </a:endParaRPr>
          </a:p>
        </p:txBody>
      </p:sp>
      <p:cxnSp>
        <p:nvCxnSpPr>
          <p:cNvPr id="1139" name="Google Shape;1139;p64"/>
          <p:cNvCxnSpPr/>
          <p:nvPr/>
        </p:nvCxnSpPr>
        <p:spPr>
          <a:xfrm>
            <a:off x="2334267" y="3838784"/>
            <a:ext cx="8587600" cy="0"/>
          </a:xfrm>
          <a:prstGeom prst="straightConnector1">
            <a:avLst/>
          </a:prstGeom>
          <a:noFill/>
          <a:ln w="19050" cap="flat" cmpd="sng">
            <a:solidFill>
              <a:srgbClr val="595959"/>
            </a:solidFill>
            <a:prstDash val="solid"/>
            <a:round/>
            <a:headEnd type="none" w="med" len="med"/>
            <a:tailEnd type="none" w="med" len="med"/>
          </a:ln>
        </p:spPr>
      </p:cxnSp>
      <p:cxnSp>
        <p:nvCxnSpPr>
          <p:cNvPr id="1140" name="Google Shape;1140;p64"/>
          <p:cNvCxnSpPr/>
          <p:nvPr/>
        </p:nvCxnSpPr>
        <p:spPr>
          <a:xfrm rot="10800000">
            <a:off x="2577467" y="1656517"/>
            <a:ext cx="0" cy="2466000"/>
          </a:xfrm>
          <a:prstGeom prst="straightConnector1">
            <a:avLst/>
          </a:prstGeom>
          <a:noFill/>
          <a:ln w="19050" cap="flat" cmpd="sng">
            <a:solidFill>
              <a:srgbClr val="595959"/>
            </a:solidFill>
            <a:prstDash val="solid"/>
            <a:round/>
            <a:headEnd type="none" w="med" len="med"/>
            <a:tailEnd type="none" w="med" len="med"/>
          </a:ln>
        </p:spPr>
      </p:cxnSp>
      <p:sp>
        <p:nvSpPr>
          <p:cNvPr id="1141" name="Google Shape;1141;p64"/>
          <p:cNvSpPr txBox="1"/>
          <p:nvPr/>
        </p:nvSpPr>
        <p:spPr>
          <a:xfrm>
            <a:off x="1158600" y="2292684"/>
            <a:ext cx="1324400" cy="820800"/>
          </a:xfrm>
          <a:prstGeom prst="rect">
            <a:avLst/>
          </a:prstGeom>
          <a:noFill/>
          <a:ln>
            <a:noFill/>
          </a:ln>
        </p:spPr>
        <p:txBody>
          <a:bodyPr spcFirstLastPara="1" wrap="square" lIns="121900" tIns="121900" rIns="121900" bIns="121900" anchor="ctr" anchorCtr="0">
            <a:noAutofit/>
          </a:bodyPr>
          <a:lstStyle/>
          <a:p>
            <a:pPr algn="ctr" rtl="0"/>
            <a:r>
              <a:rPr lang="en" b="1">
                <a:solidFill>
                  <a:srgbClr val="666666"/>
                </a:solidFill>
              </a:rPr>
              <a:t>Human Interest</a:t>
            </a:r>
            <a:endParaRPr b="1">
              <a:solidFill>
                <a:srgbClr val="666666"/>
              </a:solidFill>
            </a:endParaRPr>
          </a:p>
        </p:txBody>
      </p:sp>
      <p:cxnSp>
        <p:nvCxnSpPr>
          <p:cNvPr id="1142" name="Google Shape;1142;p64"/>
          <p:cNvCxnSpPr/>
          <p:nvPr/>
        </p:nvCxnSpPr>
        <p:spPr>
          <a:xfrm rot="10800000" flipH="1">
            <a:off x="2577467" y="3588884"/>
            <a:ext cx="2425600" cy="47200"/>
          </a:xfrm>
          <a:prstGeom prst="straightConnector1">
            <a:avLst/>
          </a:prstGeom>
          <a:noFill/>
          <a:ln w="19050" cap="flat" cmpd="sng">
            <a:solidFill>
              <a:srgbClr val="38761D"/>
            </a:solidFill>
            <a:prstDash val="solid"/>
            <a:round/>
            <a:headEnd type="none" w="med" len="med"/>
            <a:tailEnd type="none" w="med" len="med"/>
          </a:ln>
        </p:spPr>
      </p:cxnSp>
      <p:cxnSp>
        <p:nvCxnSpPr>
          <p:cNvPr id="1143" name="Google Shape;1143;p64"/>
          <p:cNvCxnSpPr/>
          <p:nvPr/>
        </p:nvCxnSpPr>
        <p:spPr>
          <a:xfrm rot="10800000" flipH="1">
            <a:off x="4996367" y="3419984"/>
            <a:ext cx="2493200" cy="168800"/>
          </a:xfrm>
          <a:prstGeom prst="straightConnector1">
            <a:avLst/>
          </a:prstGeom>
          <a:noFill/>
          <a:ln w="19050" cap="flat" cmpd="sng">
            <a:solidFill>
              <a:srgbClr val="38761D"/>
            </a:solidFill>
            <a:prstDash val="solid"/>
            <a:round/>
            <a:headEnd type="none" w="med" len="med"/>
            <a:tailEnd type="none" w="med" len="med"/>
          </a:ln>
        </p:spPr>
      </p:cxnSp>
      <p:cxnSp>
        <p:nvCxnSpPr>
          <p:cNvPr id="1144" name="Google Shape;1144;p64"/>
          <p:cNvCxnSpPr/>
          <p:nvPr/>
        </p:nvCxnSpPr>
        <p:spPr>
          <a:xfrm rot="10800000" flipH="1">
            <a:off x="7482800" y="2865851"/>
            <a:ext cx="2398800" cy="554000"/>
          </a:xfrm>
          <a:prstGeom prst="straightConnector1">
            <a:avLst/>
          </a:prstGeom>
          <a:noFill/>
          <a:ln w="19050" cap="flat" cmpd="sng">
            <a:solidFill>
              <a:srgbClr val="38761D"/>
            </a:solidFill>
            <a:prstDash val="solid"/>
            <a:round/>
            <a:headEnd type="none" w="med" len="med"/>
            <a:tailEnd type="none" w="med" len="med"/>
          </a:ln>
        </p:spPr>
      </p:cxnSp>
      <p:cxnSp>
        <p:nvCxnSpPr>
          <p:cNvPr id="1145" name="Google Shape;1145;p64"/>
          <p:cNvCxnSpPr/>
          <p:nvPr/>
        </p:nvCxnSpPr>
        <p:spPr>
          <a:xfrm rot="10800000" flipH="1">
            <a:off x="9874667" y="1419784"/>
            <a:ext cx="540400" cy="1452800"/>
          </a:xfrm>
          <a:prstGeom prst="straightConnector1">
            <a:avLst/>
          </a:prstGeom>
          <a:noFill/>
          <a:ln w="38100" cap="flat" cmpd="sng">
            <a:solidFill>
              <a:srgbClr val="CC0000"/>
            </a:solidFill>
            <a:prstDash val="solid"/>
            <a:round/>
            <a:headEnd type="none" w="med" len="med"/>
            <a:tailEnd type="none" w="med" len="med"/>
          </a:ln>
        </p:spPr>
      </p:cxnSp>
      <p:cxnSp>
        <p:nvCxnSpPr>
          <p:cNvPr id="1146" name="Google Shape;1146;p64"/>
          <p:cNvCxnSpPr/>
          <p:nvPr/>
        </p:nvCxnSpPr>
        <p:spPr>
          <a:xfrm>
            <a:off x="2591000" y="2419884"/>
            <a:ext cx="8270000" cy="0"/>
          </a:xfrm>
          <a:prstGeom prst="straightConnector1">
            <a:avLst/>
          </a:prstGeom>
          <a:noFill/>
          <a:ln w="19050" cap="flat" cmpd="sng">
            <a:solidFill>
              <a:srgbClr val="1155CC"/>
            </a:solidFill>
            <a:prstDash val="dash"/>
            <a:round/>
            <a:headEnd type="none" w="med" len="med"/>
            <a:tailEnd type="none" w="med" len="med"/>
          </a:ln>
        </p:spPr>
      </p:cxnSp>
      <p:sp>
        <p:nvSpPr>
          <p:cNvPr id="1147" name="Google Shape;1147;p64"/>
          <p:cNvSpPr txBox="1"/>
          <p:nvPr/>
        </p:nvSpPr>
        <p:spPr>
          <a:xfrm>
            <a:off x="2503167" y="2071951"/>
            <a:ext cx="3892000" cy="451302"/>
          </a:xfrm>
          <a:prstGeom prst="rect">
            <a:avLst/>
          </a:prstGeom>
          <a:noFill/>
          <a:ln>
            <a:noFill/>
          </a:ln>
        </p:spPr>
        <p:txBody>
          <a:bodyPr spcFirstLastPara="1" wrap="square" lIns="121900" tIns="121900" rIns="121900" bIns="121900" anchor="t" anchorCtr="0">
            <a:spAutoFit/>
          </a:bodyPr>
          <a:lstStyle/>
          <a:p>
            <a:pPr algn="l" rtl="0"/>
            <a:r>
              <a:rPr lang="en" sz="1333" b="1">
                <a:solidFill>
                  <a:srgbClr val="1155CC"/>
                </a:solidFill>
              </a:rPr>
              <a:t>AI Community</a:t>
            </a:r>
            <a:endParaRPr sz="1333" b="1">
              <a:solidFill>
                <a:srgbClr val="1155CC"/>
              </a:solidFill>
            </a:endParaRPr>
          </a:p>
        </p:txBody>
      </p:sp>
      <p:sp>
        <p:nvSpPr>
          <p:cNvPr id="1148" name="Google Shape;1148;p64"/>
          <p:cNvSpPr/>
          <p:nvPr/>
        </p:nvSpPr>
        <p:spPr>
          <a:xfrm>
            <a:off x="5594951" y="5587467"/>
            <a:ext cx="2978000" cy="8404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1149" name="Google Shape;1149;p64"/>
          <p:cNvSpPr/>
          <p:nvPr/>
        </p:nvSpPr>
        <p:spPr>
          <a:xfrm>
            <a:off x="9229767" y="4377167"/>
            <a:ext cx="1218000" cy="889200"/>
          </a:xfrm>
          <a:prstGeom prst="rect">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l" rtl="0"/>
            <a:endParaRPr/>
          </a:p>
        </p:txBody>
      </p:sp>
      <p:sp>
        <p:nvSpPr>
          <p:cNvPr id="2" name="Date Placeholder 1">
            <a:extLst>
              <a:ext uri="{FF2B5EF4-FFF2-40B4-BE49-F238E27FC236}">
                <a16:creationId xmlns:a16="http://schemas.microsoft.com/office/drawing/2014/main" id="{3A2BA7D7-2E66-3238-4A5B-B243FE3EE452}"/>
              </a:ext>
            </a:extLst>
          </p:cNvPr>
          <p:cNvSpPr>
            <a:spLocks noGrp="1"/>
          </p:cNvSpPr>
          <p:nvPr>
            <p:ph type="dt" sz="half" idx="6"/>
          </p:nvPr>
        </p:nvSpPr>
        <p:spPr/>
        <p:txBody>
          <a:bodyPr/>
          <a:lstStyle/>
          <a:p>
            <a:fld id="{168C3A15-4745-41CA-A1BA-3B0B3FC2C40F}" type="datetime4">
              <a:rPr lang="en-US" smtClean="0"/>
              <a:t>November 10, 2025</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65"/>
          <p:cNvSpPr/>
          <p:nvPr/>
        </p:nvSpPr>
        <p:spPr>
          <a:xfrm>
            <a:off x="3520317" y="545751"/>
            <a:ext cx="21172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Transformers</a:t>
            </a:r>
            <a:endParaRPr sz="1467" b="1">
              <a:solidFill>
                <a:srgbClr val="666666"/>
              </a:solidFill>
            </a:endParaRPr>
          </a:p>
        </p:txBody>
      </p:sp>
      <p:sp>
        <p:nvSpPr>
          <p:cNvPr id="1155" name="Google Shape;1155;p65"/>
          <p:cNvSpPr/>
          <p:nvPr/>
        </p:nvSpPr>
        <p:spPr>
          <a:xfrm>
            <a:off x="6559851" y="545751"/>
            <a:ext cx="21172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Pretraining</a:t>
            </a:r>
            <a:endParaRPr i="1">
              <a:solidFill>
                <a:srgbClr val="666666"/>
              </a:solidFill>
            </a:endParaRPr>
          </a:p>
        </p:txBody>
      </p:sp>
      <p:sp>
        <p:nvSpPr>
          <p:cNvPr id="1156" name="Google Shape;1156;p65"/>
          <p:cNvSpPr/>
          <p:nvPr/>
        </p:nvSpPr>
        <p:spPr>
          <a:xfrm>
            <a:off x="9599384" y="545751"/>
            <a:ext cx="21172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Alignment</a:t>
            </a:r>
            <a:endParaRPr i="1">
              <a:solidFill>
                <a:srgbClr val="666666"/>
              </a:solidFill>
            </a:endParaRPr>
          </a:p>
        </p:txBody>
      </p:sp>
      <p:sp>
        <p:nvSpPr>
          <p:cNvPr id="1157" name="Google Shape;1157;p65"/>
          <p:cNvSpPr/>
          <p:nvPr/>
        </p:nvSpPr>
        <p:spPr>
          <a:xfrm>
            <a:off x="3449151" y="36698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Pre-Training</a:t>
            </a:r>
            <a:endParaRPr b="1">
              <a:solidFill>
                <a:srgbClr val="666666"/>
              </a:solidFill>
            </a:endParaRPr>
          </a:p>
        </p:txBody>
      </p:sp>
      <p:sp>
        <p:nvSpPr>
          <p:cNvPr id="1158" name="Google Shape;1158;p65"/>
          <p:cNvSpPr/>
          <p:nvPr/>
        </p:nvSpPr>
        <p:spPr>
          <a:xfrm>
            <a:off x="6761033" y="3669833"/>
            <a:ext cx="14468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SFT</a:t>
            </a:r>
            <a:endParaRPr b="1">
              <a:solidFill>
                <a:srgbClr val="666666"/>
              </a:solidFill>
            </a:endParaRPr>
          </a:p>
        </p:txBody>
      </p:sp>
      <p:sp>
        <p:nvSpPr>
          <p:cNvPr id="1159" name="Google Shape;1159;p65"/>
          <p:cNvSpPr/>
          <p:nvPr/>
        </p:nvSpPr>
        <p:spPr>
          <a:xfrm>
            <a:off x="8928351" y="36698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RLHF</a:t>
            </a:r>
            <a:endParaRPr b="1">
              <a:solidFill>
                <a:srgbClr val="666666"/>
              </a:solidFill>
            </a:endParaRPr>
          </a:p>
        </p:txBody>
      </p:sp>
      <p:pic>
        <p:nvPicPr>
          <p:cNvPr id="1160" name="Google Shape;1160;p65"/>
          <p:cNvPicPr preferRelativeResize="0"/>
          <p:nvPr/>
        </p:nvPicPr>
        <p:blipFill>
          <a:blip r:embed="rId3">
            <a:alphaModFix/>
          </a:blip>
          <a:stretch>
            <a:fillRect/>
          </a:stretch>
        </p:blipFill>
        <p:spPr>
          <a:xfrm>
            <a:off x="3676350" y="4403403"/>
            <a:ext cx="2117199" cy="1148867"/>
          </a:xfrm>
          <a:prstGeom prst="rect">
            <a:avLst/>
          </a:prstGeom>
          <a:noFill/>
          <a:ln>
            <a:noFill/>
          </a:ln>
        </p:spPr>
      </p:pic>
      <p:pic>
        <p:nvPicPr>
          <p:cNvPr id="1161" name="Google Shape;1161;p65"/>
          <p:cNvPicPr preferRelativeResize="0"/>
          <p:nvPr/>
        </p:nvPicPr>
        <p:blipFill rotWithShape="1">
          <a:blip r:embed="rId4">
            <a:alphaModFix/>
          </a:blip>
          <a:srcRect l="34260" t="15919" r="2552" b="20527"/>
          <a:stretch/>
        </p:blipFill>
        <p:spPr>
          <a:xfrm>
            <a:off x="9204618" y="4268714"/>
            <a:ext cx="2019081" cy="1418239"/>
          </a:xfrm>
          <a:prstGeom prst="rect">
            <a:avLst/>
          </a:prstGeom>
          <a:noFill/>
          <a:ln>
            <a:noFill/>
          </a:ln>
        </p:spPr>
      </p:pic>
      <p:pic>
        <p:nvPicPr>
          <p:cNvPr id="1162" name="Google Shape;1162;p65"/>
          <p:cNvPicPr preferRelativeResize="0"/>
          <p:nvPr/>
        </p:nvPicPr>
        <p:blipFill rotWithShape="1">
          <a:blip r:embed="rId4">
            <a:alphaModFix/>
          </a:blip>
          <a:srcRect l="2114" t="16670" r="68719" b="31719"/>
          <a:stretch/>
        </p:blipFill>
        <p:spPr>
          <a:xfrm>
            <a:off x="6921417" y="4296967"/>
            <a:ext cx="1133232" cy="1361733"/>
          </a:xfrm>
          <a:prstGeom prst="rect">
            <a:avLst/>
          </a:prstGeom>
          <a:noFill/>
          <a:ln>
            <a:noFill/>
          </a:ln>
        </p:spPr>
      </p:pic>
      <p:cxnSp>
        <p:nvCxnSpPr>
          <p:cNvPr id="1163" name="Google Shape;1163;p65"/>
          <p:cNvCxnSpPr>
            <a:stCxn id="1157" idx="3"/>
            <a:endCxn id="1158" idx="1"/>
          </p:cNvCxnSpPr>
          <p:nvPr/>
        </p:nvCxnSpPr>
        <p:spPr>
          <a:xfrm>
            <a:off x="6020751" y="4756833"/>
            <a:ext cx="740400" cy="0"/>
          </a:xfrm>
          <a:prstGeom prst="straightConnector1">
            <a:avLst/>
          </a:prstGeom>
          <a:noFill/>
          <a:ln w="9525" cap="flat" cmpd="sng">
            <a:solidFill>
              <a:srgbClr val="595959"/>
            </a:solidFill>
            <a:prstDash val="solid"/>
            <a:round/>
            <a:headEnd type="none" w="med" len="med"/>
            <a:tailEnd type="triangle" w="med" len="med"/>
          </a:ln>
        </p:spPr>
      </p:cxnSp>
      <p:cxnSp>
        <p:nvCxnSpPr>
          <p:cNvPr id="1164" name="Google Shape;1164;p65"/>
          <p:cNvCxnSpPr>
            <a:stCxn id="1158" idx="3"/>
            <a:endCxn id="1159" idx="1"/>
          </p:cNvCxnSpPr>
          <p:nvPr/>
        </p:nvCxnSpPr>
        <p:spPr>
          <a:xfrm>
            <a:off x="8207833" y="4756833"/>
            <a:ext cx="720400" cy="0"/>
          </a:xfrm>
          <a:prstGeom prst="straightConnector1">
            <a:avLst/>
          </a:prstGeom>
          <a:noFill/>
          <a:ln w="9525" cap="flat" cmpd="sng">
            <a:solidFill>
              <a:srgbClr val="595959"/>
            </a:solidFill>
            <a:prstDash val="solid"/>
            <a:round/>
            <a:headEnd type="none" w="med" len="med"/>
            <a:tailEnd type="triangle" w="med" len="med"/>
          </a:ln>
        </p:spPr>
      </p:cxnSp>
      <p:pic>
        <p:nvPicPr>
          <p:cNvPr id="1165" name="Google Shape;1165;p65"/>
          <p:cNvPicPr preferRelativeResize="0"/>
          <p:nvPr/>
        </p:nvPicPr>
        <p:blipFill rotWithShape="1">
          <a:blip r:embed="rId5">
            <a:alphaModFix/>
          </a:blip>
          <a:srcRect b="5722"/>
          <a:stretch/>
        </p:blipFill>
        <p:spPr>
          <a:xfrm>
            <a:off x="464185" y="2742667"/>
            <a:ext cx="2522100" cy="3569568"/>
          </a:xfrm>
          <a:prstGeom prst="rect">
            <a:avLst/>
          </a:prstGeom>
          <a:noFill/>
          <a:ln w="19050" cap="flat" cmpd="sng">
            <a:solidFill>
              <a:srgbClr val="CC0000"/>
            </a:solidFill>
            <a:prstDash val="solid"/>
            <a:round/>
            <a:headEnd type="none" w="sm" len="sm"/>
            <a:tailEnd type="none" w="sm" len="sm"/>
          </a:ln>
        </p:spPr>
      </p:pic>
      <p:sp>
        <p:nvSpPr>
          <p:cNvPr id="1166" name="Google Shape;1166;p65"/>
          <p:cNvSpPr/>
          <p:nvPr/>
        </p:nvSpPr>
        <p:spPr>
          <a:xfrm>
            <a:off x="480784" y="545751"/>
            <a:ext cx="2117200" cy="1202400"/>
          </a:xfrm>
          <a:prstGeom prst="roundRect">
            <a:avLst>
              <a:gd name="adj" fmla="val 16667"/>
            </a:avLst>
          </a:prstGeom>
          <a:noFill/>
          <a:ln w="19050"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lgn="ctr" rtl="0">
              <a:buClr>
                <a:schemeClr val="dk1"/>
              </a:buClr>
              <a:buSzPts val="1100"/>
            </a:pPr>
            <a:r>
              <a:rPr lang="en" b="1">
                <a:solidFill>
                  <a:srgbClr val="666666"/>
                </a:solidFill>
              </a:rPr>
              <a:t>ChatGPT</a:t>
            </a:r>
            <a:endParaRPr sz="1467" b="1">
              <a:solidFill>
                <a:srgbClr val="666666"/>
              </a:solidFill>
            </a:endParaRPr>
          </a:p>
        </p:txBody>
      </p:sp>
      <p:sp>
        <p:nvSpPr>
          <p:cNvPr id="1167" name="Google Shape;1167;p65"/>
          <p:cNvSpPr/>
          <p:nvPr/>
        </p:nvSpPr>
        <p:spPr>
          <a:xfrm>
            <a:off x="2753951" y="913951"/>
            <a:ext cx="610400" cy="466000"/>
          </a:xfrm>
          <a:prstGeom prst="mathEqual">
            <a:avLst>
              <a:gd name="adj1" fmla="val 23520"/>
              <a:gd name="adj2" fmla="val 1176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rtl="0"/>
            <a:endParaRPr/>
          </a:p>
        </p:txBody>
      </p:sp>
      <p:sp>
        <p:nvSpPr>
          <p:cNvPr id="1168" name="Google Shape;1168;p65"/>
          <p:cNvSpPr/>
          <p:nvPr/>
        </p:nvSpPr>
        <p:spPr>
          <a:xfrm>
            <a:off x="5793484" y="913951"/>
            <a:ext cx="610400" cy="4660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rtl="0"/>
            <a:endParaRPr/>
          </a:p>
        </p:txBody>
      </p:sp>
      <p:sp>
        <p:nvSpPr>
          <p:cNvPr id="1169" name="Google Shape;1169;p65"/>
          <p:cNvSpPr/>
          <p:nvPr/>
        </p:nvSpPr>
        <p:spPr>
          <a:xfrm>
            <a:off x="8833017" y="913951"/>
            <a:ext cx="610400" cy="466000"/>
          </a:xfrm>
          <a:prstGeom prst="mathPlus">
            <a:avLst>
              <a:gd name="adj1" fmla="val 23520"/>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rtl="0"/>
            <a:endParaRPr/>
          </a:p>
        </p:txBody>
      </p:sp>
      <p:sp>
        <p:nvSpPr>
          <p:cNvPr id="1170" name="Google Shape;1170;p65"/>
          <p:cNvSpPr/>
          <p:nvPr/>
        </p:nvSpPr>
        <p:spPr>
          <a:xfrm>
            <a:off x="3243984" y="2972067"/>
            <a:ext cx="8489200" cy="3110800"/>
          </a:xfrm>
          <a:prstGeom prst="rect">
            <a:avLst/>
          </a:prstGeom>
          <a:noFill/>
          <a:ln w="19050"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rtl="0"/>
            <a:endParaRPr/>
          </a:p>
        </p:txBody>
      </p:sp>
      <p:sp>
        <p:nvSpPr>
          <p:cNvPr id="1171" name="Google Shape;1171;p65"/>
          <p:cNvSpPr txBox="1"/>
          <p:nvPr/>
        </p:nvSpPr>
        <p:spPr>
          <a:xfrm>
            <a:off x="3243984" y="2972068"/>
            <a:ext cx="6035600" cy="523180"/>
          </a:xfrm>
          <a:prstGeom prst="rect">
            <a:avLst/>
          </a:prstGeom>
          <a:noFill/>
          <a:ln>
            <a:noFill/>
          </a:ln>
        </p:spPr>
        <p:txBody>
          <a:bodyPr spcFirstLastPara="1" wrap="square" lIns="121900" tIns="121900" rIns="121900" bIns="121900" anchor="t" anchorCtr="0">
            <a:spAutoFit/>
          </a:bodyPr>
          <a:lstStyle/>
          <a:p>
            <a:pPr algn="l" rtl="0"/>
            <a:r>
              <a:rPr lang="en" b="1">
                <a:solidFill>
                  <a:srgbClr val="1155CC"/>
                </a:solidFill>
              </a:rPr>
              <a:t>LLM Training Pipeline</a:t>
            </a:r>
            <a:endParaRPr b="1">
              <a:solidFill>
                <a:srgbClr val="1155CC"/>
              </a:solidFill>
            </a:endParaRPr>
          </a:p>
        </p:txBody>
      </p:sp>
      <p:sp>
        <p:nvSpPr>
          <p:cNvPr id="1172" name="Google Shape;1172;p65"/>
          <p:cNvSpPr/>
          <p:nvPr/>
        </p:nvSpPr>
        <p:spPr>
          <a:xfrm rot="5400000">
            <a:off x="4491851" y="875584"/>
            <a:ext cx="177600" cy="2120800"/>
          </a:xfrm>
          <a:prstGeom prst="rightBrace">
            <a:avLst>
              <a:gd name="adj1" fmla="val 50000"/>
              <a:gd name="adj2" fmla="val 50000"/>
            </a:avLst>
          </a:prstGeom>
          <a:noFill/>
          <a:ln w="19050" cap="flat" cmpd="sng">
            <a:solidFill>
              <a:srgbClr val="CC0000"/>
            </a:solidFill>
            <a:prstDash val="solid"/>
            <a:round/>
            <a:headEnd type="none" w="sm" len="sm"/>
            <a:tailEnd type="none" w="sm" len="sm"/>
          </a:ln>
        </p:spPr>
        <p:txBody>
          <a:bodyPr spcFirstLastPara="1" wrap="square" lIns="121900" tIns="121900" rIns="121900" bIns="121900" anchor="ctr" anchorCtr="0">
            <a:noAutofit/>
          </a:bodyPr>
          <a:lstStyle/>
          <a:p>
            <a:pPr algn="ctr" rtl="0"/>
            <a:endParaRPr/>
          </a:p>
        </p:txBody>
      </p:sp>
      <p:cxnSp>
        <p:nvCxnSpPr>
          <p:cNvPr id="1173" name="Google Shape;1173;p65"/>
          <p:cNvCxnSpPr>
            <a:endCxn id="1172" idx="1"/>
          </p:cNvCxnSpPr>
          <p:nvPr/>
        </p:nvCxnSpPr>
        <p:spPr>
          <a:xfrm rot="10800000" flipH="1">
            <a:off x="447451" y="2024784"/>
            <a:ext cx="4133200" cy="710400"/>
          </a:xfrm>
          <a:prstGeom prst="straightConnector1">
            <a:avLst/>
          </a:prstGeom>
          <a:noFill/>
          <a:ln w="19050" cap="flat" cmpd="sng">
            <a:solidFill>
              <a:srgbClr val="CC0000"/>
            </a:solidFill>
            <a:prstDash val="dash"/>
            <a:round/>
            <a:headEnd type="none" w="med" len="med"/>
            <a:tailEnd type="none" w="med" len="med"/>
          </a:ln>
        </p:spPr>
      </p:cxnSp>
      <p:cxnSp>
        <p:nvCxnSpPr>
          <p:cNvPr id="1174" name="Google Shape;1174;p65"/>
          <p:cNvCxnSpPr>
            <a:endCxn id="1172" idx="1"/>
          </p:cNvCxnSpPr>
          <p:nvPr/>
        </p:nvCxnSpPr>
        <p:spPr>
          <a:xfrm rot="10800000" flipH="1">
            <a:off x="3011051" y="2024784"/>
            <a:ext cx="1569600" cy="710400"/>
          </a:xfrm>
          <a:prstGeom prst="straightConnector1">
            <a:avLst/>
          </a:prstGeom>
          <a:noFill/>
          <a:ln w="19050" cap="flat" cmpd="sng">
            <a:solidFill>
              <a:srgbClr val="CC0000"/>
            </a:solidFill>
            <a:prstDash val="dash"/>
            <a:round/>
            <a:headEnd type="none" w="med" len="med"/>
            <a:tailEnd type="none" w="med" len="med"/>
          </a:ln>
        </p:spPr>
      </p:cxnSp>
      <p:sp>
        <p:nvSpPr>
          <p:cNvPr id="1175" name="Google Shape;1175;p65"/>
          <p:cNvSpPr/>
          <p:nvPr/>
        </p:nvSpPr>
        <p:spPr>
          <a:xfrm rot="5400000">
            <a:off x="9056951" y="-651616"/>
            <a:ext cx="177600" cy="5175200"/>
          </a:xfrm>
          <a:prstGeom prst="rightBrace">
            <a:avLst>
              <a:gd name="adj1" fmla="val 50000"/>
              <a:gd name="adj2" fmla="val 50000"/>
            </a:avLst>
          </a:prstGeom>
          <a:noFill/>
          <a:ln w="19050"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rtl="0"/>
            <a:endParaRPr/>
          </a:p>
        </p:txBody>
      </p:sp>
      <p:cxnSp>
        <p:nvCxnSpPr>
          <p:cNvPr id="1176" name="Google Shape;1176;p65"/>
          <p:cNvCxnSpPr>
            <a:endCxn id="1175" idx="1"/>
          </p:cNvCxnSpPr>
          <p:nvPr/>
        </p:nvCxnSpPr>
        <p:spPr>
          <a:xfrm rot="10800000" flipH="1">
            <a:off x="3255351" y="2024784"/>
            <a:ext cx="5890400" cy="943200"/>
          </a:xfrm>
          <a:prstGeom prst="straightConnector1">
            <a:avLst/>
          </a:prstGeom>
          <a:noFill/>
          <a:ln w="19050" cap="flat" cmpd="sng">
            <a:solidFill>
              <a:srgbClr val="1155CC"/>
            </a:solidFill>
            <a:prstDash val="dash"/>
            <a:round/>
            <a:headEnd type="none" w="med" len="med"/>
            <a:tailEnd type="none" w="med" len="med"/>
          </a:ln>
        </p:spPr>
      </p:cxnSp>
      <p:cxnSp>
        <p:nvCxnSpPr>
          <p:cNvPr id="1177" name="Google Shape;1177;p65"/>
          <p:cNvCxnSpPr>
            <a:stCxn id="1175" idx="1"/>
          </p:cNvCxnSpPr>
          <p:nvPr/>
        </p:nvCxnSpPr>
        <p:spPr>
          <a:xfrm>
            <a:off x="9145751" y="2024784"/>
            <a:ext cx="2598800" cy="943200"/>
          </a:xfrm>
          <a:prstGeom prst="straightConnector1">
            <a:avLst/>
          </a:prstGeom>
          <a:noFill/>
          <a:ln w="19050" cap="flat" cmpd="sng">
            <a:solidFill>
              <a:srgbClr val="1155CC"/>
            </a:solidFill>
            <a:prstDash val="dash"/>
            <a:round/>
            <a:headEnd type="none" w="med" len="med"/>
            <a:tailEnd type="none" w="med" len="med"/>
          </a:ln>
        </p:spPr>
      </p:cxnSp>
      <p:sp>
        <p:nvSpPr>
          <p:cNvPr id="2" name="Date Placeholder 1">
            <a:extLst>
              <a:ext uri="{FF2B5EF4-FFF2-40B4-BE49-F238E27FC236}">
                <a16:creationId xmlns:a16="http://schemas.microsoft.com/office/drawing/2014/main" id="{88FAB584-18C0-BD3C-9D64-BF07F505E02F}"/>
              </a:ext>
            </a:extLst>
          </p:cNvPr>
          <p:cNvSpPr>
            <a:spLocks noGrp="1"/>
          </p:cNvSpPr>
          <p:nvPr>
            <p:ph type="dt" sz="half" idx="6"/>
          </p:nvPr>
        </p:nvSpPr>
        <p:spPr/>
        <p:txBody>
          <a:bodyPr/>
          <a:lstStyle/>
          <a:p>
            <a:fld id="{4F8B5C8F-5845-40BE-AAA4-CBB2B8A8F6C0}" type="datetime4">
              <a:rPr lang="en-US" smtClean="0"/>
              <a:t>November 10, 2025</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6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pPr algn="l" rtl="0"/>
            <a:r>
              <a:rPr lang="en"/>
              <a:t>What’s left?</a:t>
            </a:r>
            <a:endParaRPr/>
          </a:p>
        </p:txBody>
      </p:sp>
      <p:sp>
        <p:nvSpPr>
          <p:cNvPr id="1184" name="Google Shape;1184;p66"/>
          <p:cNvSpPr txBox="1">
            <a:spLocks noGrp="1"/>
          </p:cNvSpPr>
          <p:nvPr>
            <p:ph type="body" idx="1"/>
          </p:nvPr>
        </p:nvSpPr>
        <p:spPr>
          <a:xfrm>
            <a:off x="415600" y="1536633"/>
            <a:ext cx="11360800" cy="3202400"/>
          </a:xfrm>
          <a:prstGeom prst="rect">
            <a:avLst/>
          </a:prstGeom>
        </p:spPr>
        <p:txBody>
          <a:bodyPr spcFirstLastPara="1" wrap="square" lIns="121900" tIns="121900" rIns="121900" bIns="121900" anchor="t" anchorCtr="0">
            <a:normAutofit/>
          </a:bodyPr>
          <a:lstStyle/>
          <a:p>
            <a:pPr algn="l" rtl="0"/>
            <a:r>
              <a:rPr lang="en" sz="2000" dirty="0"/>
              <a:t>We understand how generative LLMs are created</a:t>
            </a:r>
            <a:endParaRPr sz="2000" dirty="0"/>
          </a:p>
          <a:p>
            <a:pPr algn="l" rtl="0"/>
            <a:r>
              <a:rPr lang="en" sz="2000" dirty="0"/>
              <a:t>Apply the LLM to your application of choice!</a:t>
            </a:r>
          </a:p>
          <a:p>
            <a:pPr lvl="1" algn="l" rtl="0"/>
            <a:r>
              <a:rPr lang="en" sz="2000" dirty="0"/>
              <a:t>Modern LLMs are too big for a self-hosted general purpose to achieve peer performance.</a:t>
            </a:r>
          </a:p>
          <a:p>
            <a:pPr lvl="1" algn="l" rtl="0"/>
            <a:r>
              <a:rPr lang="en" sz="2000" dirty="0"/>
              <a:t>Domain targeting is the future.</a:t>
            </a:r>
            <a:endParaRPr sz="2000" dirty="0"/>
          </a:p>
          <a:p>
            <a:pPr algn="l" rtl="0"/>
            <a:r>
              <a:rPr lang="en" sz="2000" dirty="0"/>
              <a:t>Two primary techniques:</a:t>
            </a:r>
            <a:endParaRPr sz="2000" dirty="0"/>
          </a:p>
          <a:p>
            <a:pPr lvl="1" algn="l" rtl="0"/>
            <a:r>
              <a:rPr lang="en" sz="2000" dirty="0"/>
              <a:t>Fine-tuning</a:t>
            </a:r>
            <a:endParaRPr sz="2000" dirty="0"/>
          </a:p>
          <a:p>
            <a:pPr lvl="1" algn="l" rtl="0"/>
            <a:r>
              <a:rPr lang="en" sz="2000" dirty="0"/>
              <a:t>In-context learning (prompting)</a:t>
            </a:r>
            <a:endParaRPr sz="2000" dirty="0"/>
          </a:p>
        </p:txBody>
      </p:sp>
      <p:sp>
        <p:nvSpPr>
          <p:cNvPr id="1185" name="Google Shape;1185;p66"/>
          <p:cNvSpPr/>
          <p:nvPr/>
        </p:nvSpPr>
        <p:spPr>
          <a:xfrm>
            <a:off x="108600" y="39702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Pre-Training</a:t>
            </a:r>
            <a:endParaRPr b="1">
              <a:solidFill>
                <a:srgbClr val="666666"/>
              </a:solidFill>
            </a:endParaRPr>
          </a:p>
        </p:txBody>
      </p:sp>
      <p:sp>
        <p:nvSpPr>
          <p:cNvPr id="1186" name="Google Shape;1186;p66"/>
          <p:cNvSpPr/>
          <p:nvPr/>
        </p:nvSpPr>
        <p:spPr>
          <a:xfrm>
            <a:off x="3420484" y="3970233"/>
            <a:ext cx="14468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SFT</a:t>
            </a:r>
            <a:endParaRPr b="1">
              <a:solidFill>
                <a:srgbClr val="666666"/>
              </a:solidFill>
            </a:endParaRPr>
          </a:p>
        </p:txBody>
      </p:sp>
      <p:sp>
        <p:nvSpPr>
          <p:cNvPr id="1187" name="Google Shape;1187;p66"/>
          <p:cNvSpPr/>
          <p:nvPr/>
        </p:nvSpPr>
        <p:spPr>
          <a:xfrm>
            <a:off x="5587800" y="39702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RLHF</a:t>
            </a:r>
            <a:endParaRPr b="1">
              <a:solidFill>
                <a:srgbClr val="666666"/>
              </a:solidFill>
            </a:endParaRPr>
          </a:p>
        </p:txBody>
      </p:sp>
      <p:sp>
        <p:nvSpPr>
          <p:cNvPr id="1188" name="Google Shape;1188;p66"/>
          <p:cNvSpPr/>
          <p:nvPr/>
        </p:nvSpPr>
        <p:spPr>
          <a:xfrm>
            <a:off x="9511800" y="3970233"/>
            <a:ext cx="2571600" cy="21740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121900" tIns="121900" rIns="121900" bIns="121900" anchor="t" anchorCtr="0">
            <a:noAutofit/>
          </a:bodyPr>
          <a:lstStyle/>
          <a:p>
            <a:pPr algn="ctr" rtl="0"/>
            <a:r>
              <a:rPr lang="en" b="1">
                <a:solidFill>
                  <a:srgbClr val="666666"/>
                </a:solidFill>
              </a:rPr>
              <a:t>Downstream Application</a:t>
            </a:r>
            <a:endParaRPr b="1">
              <a:solidFill>
                <a:srgbClr val="666666"/>
              </a:solidFill>
            </a:endParaRPr>
          </a:p>
        </p:txBody>
      </p:sp>
      <p:cxnSp>
        <p:nvCxnSpPr>
          <p:cNvPr id="1189" name="Google Shape;1189;p66"/>
          <p:cNvCxnSpPr>
            <a:stCxn id="1187" idx="3"/>
          </p:cNvCxnSpPr>
          <p:nvPr/>
        </p:nvCxnSpPr>
        <p:spPr>
          <a:xfrm>
            <a:off x="8159400" y="5057233"/>
            <a:ext cx="1370000" cy="760000"/>
          </a:xfrm>
          <a:prstGeom prst="curvedConnector3">
            <a:avLst>
              <a:gd name="adj1" fmla="val 50000"/>
            </a:avLst>
          </a:prstGeom>
          <a:noFill/>
          <a:ln w="9525" cap="flat" cmpd="sng">
            <a:solidFill>
              <a:srgbClr val="595959"/>
            </a:solidFill>
            <a:prstDash val="solid"/>
            <a:round/>
            <a:headEnd type="none" w="med" len="med"/>
            <a:tailEnd type="triangle" w="med" len="med"/>
          </a:ln>
        </p:spPr>
      </p:cxnSp>
      <p:cxnSp>
        <p:nvCxnSpPr>
          <p:cNvPr id="1190" name="Google Shape;1190;p66"/>
          <p:cNvCxnSpPr>
            <a:stCxn id="1187" idx="3"/>
          </p:cNvCxnSpPr>
          <p:nvPr/>
        </p:nvCxnSpPr>
        <p:spPr>
          <a:xfrm rot="10800000" flipH="1">
            <a:off x="8159400" y="4350033"/>
            <a:ext cx="1352400" cy="707200"/>
          </a:xfrm>
          <a:prstGeom prst="curvedConnector3">
            <a:avLst>
              <a:gd name="adj1" fmla="val 50000"/>
            </a:avLst>
          </a:prstGeom>
          <a:noFill/>
          <a:ln w="9525" cap="flat" cmpd="sng">
            <a:solidFill>
              <a:srgbClr val="595959"/>
            </a:solidFill>
            <a:prstDash val="solid"/>
            <a:round/>
            <a:headEnd type="none" w="med" len="med"/>
            <a:tailEnd type="triangle" w="med" len="med"/>
          </a:ln>
        </p:spPr>
      </p:cxnSp>
      <p:sp>
        <p:nvSpPr>
          <p:cNvPr id="1191" name="Google Shape;1191;p66"/>
          <p:cNvSpPr txBox="1"/>
          <p:nvPr/>
        </p:nvSpPr>
        <p:spPr>
          <a:xfrm rot="-2424567">
            <a:off x="8286267" y="4298204"/>
            <a:ext cx="971853" cy="410609"/>
          </a:xfrm>
          <a:prstGeom prst="rect">
            <a:avLst/>
          </a:prstGeom>
          <a:noFill/>
          <a:ln>
            <a:noFill/>
          </a:ln>
        </p:spPr>
        <p:txBody>
          <a:bodyPr spcFirstLastPara="1" wrap="square" lIns="121900" tIns="121900" rIns="121900" bIns="121900" anchor="ctr" anchorCtr="0">
            <a:noAutofit/>
          </a:bodyPr>
          <a:lstStyle/>
          <a:p>
            <a:pPr algn="ctr" rtl="0"/>
            <a:r>
              <a:rPr lang="en" sz="1067"/>
              <a:t>Fine-Tuning</a:t>
            </a:r>
            <a:endParaRPr sz="1067"/>
          </a:p>
        </p:txBody>
      </p:sp>
      <p:sp>
        <p:nvSpPr>
          <p:cNvPr id="1192" name="Google Shape;1192;p66"/>
          <p:cNvSpPr txBox="1"/>
          <p:nvPr/>
        </p:nvSpPr>
        <p:spPr>
          <a:xfrm rot="2699000">
            <a:off x="8286149" y="5450096"/>
            <a:ext cx="972131" cy="410688"/>
          </a:xfrm>
          <a:prstGeom prst="rect">
            <a:avLst/>
          </a:prstGeom>
          <a:noFill/>
          <a:ln>
            <a:noFill/>
          </a:ln>
        </p:spPr>
        <p:txBody>
          <a:bodyPr spcFirstLastPara="1" wrap="square" lIns="121900" tIns="121900" rIns="121900" bIns="121900" anchor="ctr" anchorCtr="0">
            <a:noAutofit/>
          </a:bodyPr>
          <a:lstStyle/>
          <a:p>
            <a:pPr algn="ctr" rtl="0"/>
            <a:r>
              <a:rPr lang="en" sz="1067"/>
              <a:t>In-Context Learning</a:t>
            </a:r>
            <a:endParaRPr sz="1067"/>
          </a:p>
        </p:txBody>
      </p:sp>
      <p:pic>
        <p:nvPicPr>
          <p:cNvPr id="1193" name="Google Shape;1193;p66"/>
          <p:cNvPicPr preferRelativeResize="0"/>
          <p:nvPr/>
        </p:nvPicPr>
        <p:blipFill>
          <a:blip r:embed="rId3">
            <a:alphaModFix/>
          </a:blip>
          <a:stretch>
            <a:fillRect/>
          </a:stretch>
        </p:blipFill>
        <p:spPr>
          <a:xfrm>
            <a:off x="335801" y="4703803"/>
            <a:ext cx="2117199" cy="1148867"/>
          </a:xfrm>
          <a:prstGeom prst="rect">
            <a:avLst/>
          </a:prstGeom>
          <a:noFill/>
          <a:ln>
            <a:noFill/>
          </a:ln>
        </p:spPr>
      </p:pic>
      <p:pic>
        <p:nvPicPr>
          <p:cNvPr id="1194" name="Google Shape;1194;p66"/>
          <p:cNvPicPr preferRelativeResize="0"/>
          <p:nvPr/>
        </p:nvPicPr>
        <p:blipFill rotWithShape="1">
          <a:blip r:embed="rId4">
            <a:alphaModFix/>
          </a:blip>
          <a:srcRect l="34260" t="15919" r="2552" b="20527"/>
          <a:stretch/>
        </p:blipFill>
        <p:spPr>
          <a:xfrm>
            <a:off x="5864068" y="4569114"/>
            <a:ext cx="2019081" cy="1418239"/>
          </a:xfrm>
          <a:prstGeom prst="rect">
            <a:avLst/>
          </a:prstGeom>
          <a:noFill/>
          <a:ln>
            <a:noFill/>
          </a:ln>
        </p:spPr>
      </p:pic>
      <p:pic>
        <p:nvPicPr>
          <p:cNvPr id="1195" name="Google Shape;1195;p66"/>
          <p:cNvPicPr preferRelativeResize="0"/>
          <p:nvPr/>
        </p:nvPicPr>
        <p:blipFill rotWithShape="1">
          <a:blip r:embed="rId4">
            <a:alphaModFix/>
          </a:blip>
          <a:srcRect l="2114" t="16670" r="68719" b="31719"/>
          <a:stretch/>
        </p:blipFill>
        <p:spPr>
          <a:xfrm>
            <a:off x="3580867" y="4597367"/>
            <a:ext cx="1133232" cy="1361733"/>
          </a:xfrm>
          <a:prstGeom prst="rect">
            <a:avLst/>
          </a:prstGeom>
          <a:noFill/>
          <a:ln>
            <a:noFill/>
          </a:ln>
        </p:spPr>
      </p:pic>
      <p:cxnSp>
        <p:nvCxnSpPr>
          <p:cNvPr id="1196" name="Google Shape;1196;p66"/>
          <p:cNvCxnSpPr>
            <a:stCxn id="1185" idx="3"/>
            <a:endCxn id="1186" idx="1"/>
          </p:cNvCxnSpPr>
          <p:nvPr/>
        </p:nvCxnSpPr>
        <p:spPr>
          <a:xfrm>
            <a:off x="2680200" y="5057233"/>
            <a:ext cx="740400" cy="0"/>
          </a:xfrm>
          <a:prstGeom prst="straightConnector1">
            <a:avLst/>
          </a:prstGeom>
          <a:noFill/>
          <a:ln w="9525" cap="flat" cmpd="sng">
            <a:solidFill>
              <a:srgbClr val="595959"/>
            </a:solidFill>
            <a:prstDash val="solid"/>
            <a:round/>
            <a:headEnd type="none" w="med" len="med"/>
            <a:tailEnd type="triangle" w="med" len="med"/>
          </a:ln>
        </p:spPr>
      </p:cxnSp>
      <p:cxnSp>
        <p:nvCxnSpPr>
          <p:cNvPr id="1197" name="Google Shape;1197;p66"/>
          <p:cNvCxnSpPr>
            <a:stCxn id="1186" idx="3"/>
            <a:endCxn id="1187" idx="1"/>
          </p:cNvCxnSpPr>
          <p:nvPr/>
        </p:nvCxnSpPr>
        <p:spPr>
          <a:xfrm>
            <a:off x="4867284" y="5057233"/>
            <a:ext cx="720400" cy="0"/>
          </a:xfrm>
          <a:prstGeom prst="straightConnector1">
            <a:avLst/>
          </a:prstGeom>
          <a:noFill/>
          <a:ln w="9525" cap="flat" cmpd="sng">
            <a:solidFill>
              <a:srgbClr val="595959"/>
            </a:solidFill>
            <a:prstDash val="solid"/>
            <a:round/>
            <a:headEnd type="none" w="med" len="med"/>
            <a:tailEnd type="triangle" w="med" len="med"/>
          </a:ln>
        </p:spPr>
      </p:cxnSp>
      <p:pic>
        <p:nvPicPr>
          <p:cNvPr id="1198" name="Google Shape;1198;p66"/>
          <p:cNvPicPr preferRelativeResize="0"/>
          <p:nvPr/>
        </p:nvPicPr>
        <p:blipFill rotWithShape="1">
          <a:blip r:embed="rId5">
            <a:alphaModFix/>
          </a:blip>
          <a:srcRect b="23005"/>
          <a:stretch/>
        </p:blipFill>
        <p:spPr>
          <a:xfrm>
            <a:off x="9643449" y="4829696"/>
            <a:ext cx="2308299" cy="1215065"/>
          </a:xfrm>
          <a:prstGeom prst="rect">
            <a:avLst/>
          </a:prstGeom>
          <a:noFill/>
          <a:ln>
            <a:noFill/>
          </a:ln>
        </p:spPr>
      </p:pic>
      <p:sp>
        <p:nvSpPr>
          <p:cNvPr id="2" name="Date Placeholder 1">
            <a:extLst>
              <a:ext uri="{FF2B5EF4-FFF2-40B4-BE49-F238E27FC236}">
                <a16:creationId xmlns:a16="http://schemas.microsoft.com/office/drawing/2014/main" id="{6E865D3F-8852-EC62-3BFC-A2B6A4F52BA0}"/>
              </a:ext>
            </a:extLst>
          </p:cNvPr>
          <p:cNvSpPr>
            <a:spLocks noGrp="1"/>
          </p:cNvSpPr>
          <p:nvPr>
            <p:ph type="dt" sz="half" idx="6"/>
          </p:nvPr>
        </p:nvSpPr>
        <p:spPr/>
        <p:txBody>
          <a:bodyPr/>
          <a:lstStyle/>
          <a:p>
            <a:fld id="{32E1CE85-524A-4635-8035-0EBEADAAD7A7}" type="datetime4">
              <a:rPr lang="en-US" smtClean="0"/>
              <a:t>November 10, 2025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86A8-6219-B402-7DE4-0F12227ED638}"/>
              </a:ext>
            </a:extLst>
          </p:cNvPr>
          <p:cNvSpPr>
            <a:spLocks noGrp="1"/>
          </p:cNvSpPr>
          <p:nvPr>
            <p:ph type="title"/>
          </p:nvPr>
        </p:nvSpPr>
        <p:spPr/>
        <p:txBody>
          <a:bodyPr>
            <a:normAutofit fontScale="90000"/>
          </a:bodyPr>
          <a:lstStyle/>
          <a:p>
            <a:r>
              <a:rPr lang="en-IN" dirty="0"/>
              <a:t>LLM Model sizes have ballooned.</a:t>
            </a:r>
          </a:p>
        </p:txBody>
      </p:sp>
      <p:sp>
        <p:nvSpPr>
          <p:cNvPr id="3" name="Text Placeholder 2">
            <a:extLst>
              <a:ext uri="{FF2B5EF4-FFF2-40B4-BE49-F238E27FC236}">
                <a16:creationId xmlns:a16="http://schemas.microsoft.com/office/drawing/2014/main" id="{7B79CA9A-A40C-0F2E-CA40-3D5848BF43BD}"/>
              </a:ext>
            </a:extLst>
          </p:cNvPr>
          <p:cNvSpPr>
            <a:spLocks noGrp="1"/>
          </p:cNvSpPr>
          <p:nvPr>
            <p:ph type="body" idx="1"/>
          </p:nvPr>
        </p:nvSpPr>
        <p:spPr>
          <a:xfrm>
            <a:off x="0" y="1536632"/>
            <a:ext cx="4038600" cy="4787968"/>
          </a:xfrm>
        </p:spPr>
        <p:txBody>
          <a:bodyPr>
            <a:noAutofit/>
          </a:bodyPr>
          <a:lstStyle/>
          <a:p>
            <a:r>
              <a:rPr lang="en-US" sz="1600" dirty="0"/>
              <a:t>Model size has expanded at an exponential rate. The original Transformer architecture in 2017 contained about 65 million parameters. GPT-3 introduced 175 billion, and models such as </a:t>
            </a:r>
            <a:r>
              <a:rPr lang="en-US" sz="1600" dirty="0" err="1"/>
              <a:t>PaLM</a:t>
            </a:r>
            <a:r>
              <a:rPr lang="en-US" sz="1600" dirty="0"/>
              <a:t> and GPT-4 now reach into the hundreds of billions or even over one trillion parameters. This rapid scaling is directly tied to improvements in reasoning and generalization.</a:t>
            </a:r>
          </a:p>
          <a:p>
            <a:endParaRPr lang="en-US" sz="1600" dirty="0"/>
          </a:p>
          <a:p>
            <a:r>
              <a:rPr lang="en-US" sz="1600" dirty="0"/>
              <a:t>However, larger parameter counts increase computational and memory demands. A 1-billion-parameter model needs around 1.86 GB at 16-bit precision, while a 70-billion-parameter model can exceed 140 GB. </a:t>
            </a:r>
            <a:endParaRPr lang="en-IN" sz="1600" dirty="0"/>
          </a:p>
        </p:txBody>
      </p:sp>
      <p:pic>
        <p:nvPicPr>
          <p:cNvPr id="5" name="Picture 4" descr="A graph of circles and numbers&#10;&#10;Description automatically generated">
            <a:extLst>
              <a:ext uri="{FF2B5EF4-FFF2-40B4-BE49-F238E27FC236}">
                <a16:creationId xmlns:a16="http://schemas.microsoft.com/office/drawing/2014/main" id="{F74A6FC9-FFC0-CFAA-B535-FB21AC32F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473" y="1752600"/>
            <a:ext cx="7601857" cy="3990975"/>
          </a:xfrm>
          <a:prstGeom prst="rect">
            <a:avLst/>
          </a:prstGeom>
        </p:spPr>
      </p:pic>
      <p:sp>
        <p:nvSpPr>
          <p:cNvPr id="6" name="Date Placeholder 5">
            <a:extLst>
              <a:ext uri="{FF2B5EF4-FFF2-40B4-BE49-F238E27FC236}">
                <a16:creationId xmlns:a16="http://schemas.microsoft.com/office/drawing/2014/main" id="{6DCDC1EF-D78A-8267-B77C-E1013A272A35}"/>
              </a:ext>
            </a:extLst>
          </p:cNvPr>
          <p:cNvSpPr>
            <a:spLocks noGrp="1"/>
          </p:cNvSpPr>
          <p:nvPr>
            <p:ph type="dt" sz="half" idx="6"/>
          </p:nvPr>
        </p:nvSpPr>
        <p:spPr/>
        <p:txBody>
          <a:bodyPr/>
          <a:lstStyle/>
          <a:p>
            <a:fld id="{29D5E0A9-6309-4176-ACD5-A985B2F1934A}" type="datetime4">
              <a:rPr lang="en-US" smtClean="0"/>
              <a:t>November 10, 2025</a:t>
            </a:fld>
            <a:endParaRPr lang="en-US"/>
          </a:p>
        </p:txBody>
      </p:sp>
    </p:spTree>
    <p:extLst>
      <p:ext uri="{BB962C8B-B14F-4D97-AF65-F5344CB8AC3E}">
        <p14:creationId xmlns:p14="http://schemas.microsoft.com/office/powerpoint/2010/main" val="606752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A8F5-EABF-C571-A98C-21E7C4FC28D1}"/>
              </a:ext>
            </a:extLst>
          </p:cNvPr>
          <p:cNvSpPr>
            <a:spLocks noGrp="1"/>
          </p:cNvSpPr>
          <p:nvPr>
            <p:ph type="title"/>
          </p:nvPr>
        </p:nvSpPr>
        <p:spPr/>
        <p:txBody>
          <a:bodyPr>
            <a:normAutofit fontScale="90000"/>
          </a:bodyPr>
          <a:lstStyle/>
          <a:p>
            <a:r>
              <a:rPr lang="en-IN" dirty="0"/>
              <a:t>LLMs are now Multi-Lingual and Multi-Modal</a:t>
            </a:r>
          </a:p>
        </p:txBody>
      </p:sp>
      <p:sp>
        <p:nvSpPr>
          <p:cNvPr id="3" name="Text Placeholder 2">
            <a:extLst>
              <a:ext uri="{FF2B5EF4-FFF2-40B4-BE49-F238E27FC236}">
                <a16:creationId xmlns:a16="http://schemas.microsoft.com/office/drawing/2014/main" id="{C05921D0-7DB8-9F42-1090-764E123E4EFE}"/>
              </a:ext>
            </a:extLst>
          </p:cNvPr>
          <p:cNvSpPr>
            <a:spLocks noGrp="1"/>
          </p:cNvSpPr>
          <p:nvPr>
            <p:ph type="body" idx="1"/>
          </p:nvPr>
        </p:nvSpPr>
        <p:spPr>
          <a:xfrm>
            <a:off x="49618" y="1524000"/>
            <a:ext cx="4537400" cy="4555200"/>
          </a:xfrm>
        </p:spPr>
        <p:txBody>
          <a:bodyPr>
            <a:normAutofit/>
          </a:bodyPr>
          <a:lstStyle/>
          <a:p>
            <a:r>
              <a:rPr lang="en-US" sz="2000" dirty="0"/>
              <a:t>Gemini/ChatGPT/Claude speaks dozens of languages fluently—from English and French to Chinese and Tagalog. </a:t>
            </a:r>
          </a:p>
          <a:p>
            <a:pPr lvl="1"/>
            <a:r>
              <a:rPr lang="en-US" sz="2000" dirty="0"/>
              <a:t>How does this multilingual ability work? </a:t>
            </a:r>
          </a:p>
          <a:p>
            <a:pPr lvl="1"/>
            <a:r>
              <a:rPr lang="en-US" sz="2000" dirty="0"/>
              <a:t>Is there a separate “French Claude” and "Chinese Claude" running in parallel, responding to requests in their own language? </a:t>
            </a:r>
          </a:p>
          <a:p>
            <a:pPr lvl="1"/>
            <a:r>
              <a:rPr lang="en-US" sz="2000" dirty="0"/>
              <a:t>Or is there some cross-lingual core inside?</a:t>
            </a:r>
            <a:endParaRPr lang="en-IN" sz="2000" dirty="0"/>
          </a:p>
        </p:txBody>
      </p:sp>
      <p:pic>
        <p:nvPicPr>
          <p:cNvPr id="5" name="Picture 4" descr="A diagram of different languages&#10;&#10;Description automatically generated">
            <a:extLst>
              <a:ext uri="{FF2B5EF4-FFF2-40B4-BE49-F238E27FC236}">
                <a16:creationId xmlns:a16="http://schemas.microsoft.com/office/drawing/2014/main" id="{0CB6B685-73D3-FFCB-D7EE-B64B2CA70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752600"/>
            <a:ext cx="7265582" cy="3124200"/>
          </a:xfrm>
          <a:prstGeom prst="rect">
            <a:avLst/>
          </a:prstGeom>
        </p:spPr>
      </p:pic>
      <p:sp>
        <p:nvSpPr>
          <p:cNvPr id="6" name="Date Placeholder 5">
            <a:extLst>
              <a:ext uri="{FF2B5EF4-FFF2-40B4-BE49-F238E27FC236}">
                <a16:creationId xmlns:a16="http://schemas.microsoft.com/office/drawing/2014/main" id="{B911611F-D737-D6F9-A804-EB8287CBD431}"/>
              </a:ext>
            </a:extLst>
          </p:cNvPr>
          <p:cNvSpPr>
            <a:spLocks noGrp="1"/>
          </p:cNvSpPr>
          <p:nvPr>
            <p:ph type="dt" sz="half" idx="6"/>
          </p:nvPr>
        </p:nvSpPr>
        <p:spPr/>
        <p:txBody>
          <a:bodyPr/>
          <a:lstStyle/>
          <a:p>
            <a:fld id="{49A1CCE1-939B-4A8B-9C13-2A2B0124ECFB}" type="datetime4">
              <a:rPr lang="en-US" smtClean="0"/>
              <a:t>November 10, 2025</a:t>
            </a:fld>
            <a:endParaRPr lang="en-US"/>
          </a:p>
        </p:txBody>
      </p:sp>
    </p:spTree>
    <p:extLst>
      <p:ext uri="{BB962C8B-B14F-4D97-AF65-F5344CB8AC3E}">
        <p14:creationId xmlns:p14="http://schemas.microsoft.com/office/powerpoint/2010/main" val="11480221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1732-B471-0586-2F3D-905A9F0FDC7E}"/>
              </a:ext>
            </a:extLst>
          </p:cNvPr>
          <p:cNvSpPr>
            <a:spLocks noGrp="1"/>
          </p:cNvSpPr>
          <p:nvPr>
            <p:ph type="title"/>
          </p:nvPr>
        </p:nvSpPr>
        <p:spPr/>
        <p:txBody>
          <a:bodyPr>
            <a:normAutofit fontScale="90000"/>
          </a:bodyPr>
          <a:lstStyle/>
          <a:p>
            <a:r>
              <a:rPr lang="en-IN" dirty="0"/>
              <a:t>Multi-</a:t>
            </a:r>
            <a:r>
              <a:rPr lang="en-IN" dirty="0" err="1"/>
              <a:t>linguality</a:t>
            </a:r>
            <a:endParaRPr lang="en-IN" dirty="0"/>
          </a:p>
        </p:txBody>
      </p:sp>
      <p:sp>
        <p:nvSpPr>
          <p:cNvPr id="3" name="Text Placeholder 2">
            <a:extLst>
              <a:ext uri="{FF2B5EF4-FFF2-40B4-BE49-F238E27FC236}">
                <a16:creationId xmlns:a16="http://schemas.microsoft.com/office/drawing/2014/main" id="{D9B69035-D330-B28E-BB60-FAFA4625944C}"/>
              </a:ext>
            </a:extLst>
          </p:cNvPr>
          <p:cNvSpPr>
            <a:spLocks noGrp="1"/>
          </p:cNvSpPr>
          <p:nvPr>
            <p:ph type="body" idx="1"/>
          </p:nvPr>
        </p:nvSpPr>
        <p:spPr>
          <a:xfrm>
            <a:off x="415600" y="1536633"/>
            <a:ext cx="10862000" cy="4555200"/>
          </a:xfrm>
        </p:spPr>
        <p:txBody>
          <a:bodyPr>
            <a:noAutofit/>
          </a:bodyPr>
          <a:lstStyle/>
          <a:p>
            <a:r>
              <a:rPr lang="en-US" sz="2000" dirty="0"/>
              <a:t>Recent research on smaller models has shown hints of shared grammatical mechanisms across languages. </a:t>
            </a:r>
          </a:p>
          <a:p>
            <a:pPr lvl="1"/>
            <a:r>
              <a:rPr lang="en-US" dirty="0"/>
              <a:t>If we ask a model for the "opposite of small" across different languages, we find that the same core features for the concepts of smallness and oppositeness activate, and trigger a concept of largeness, which gets translated out into the language of the question.</a:t>
            </a:r>
          </a:p>
          <a:p>
            <a:pPr lvl="1"/>
            <a:r>
              <a:rPr lang="en-US" dirty="0"/>
              <a:t>We find that the shared circuitry increases with model scale, with larger models sharing more than twice the proportion of its features between languages as compared to a smaller model.</a:t>
            </a:r>
          </a:p>
          <a:p>
            <a:r>
              <a:rPr lang="en-US" sz="2000" dirty="0"/>
              <a:t>This provides additional evidence for a kind of conceptual universality—a shared abstract space where meanings exist and where thinking can happen before being translated into specific languages.</a:t>
            </a:r>
          </a:p>
          <a:p>
            <a:pPr lvl="1"/>
            <a:r>
              <a:rPr lang="en-US" dirty="0"/>
              <a:t>More practically, it suggests LLMs can learn something in one language and apply that knowledge when speaking another.</a:t>
            </a:r>
          </a:p>
          <a:p>
            <a:pPr lvl="1"/>
            <a:r>
              <a:rPr lang="en-US" dirty="0"/>
              <a:t>Studying how the model shares</a:t>
            </a:r>
            <a:r>
              <a:rPr lang="en-US" i="1" dirty="0"/>
              <a:t> </a:t>
            </a:r>
            <a:r>
              <a:rPr lang="en-US" dirty="0"/>
              <a:t>what it knows across contexts is important to understanding its most advanced reasoning capabilities, which generalize across many domains.</a:t>
            </a:r>
            <a:endParaRPr lang="en-IN" dirty="0"/>
          </a:p>
        </p:txBody>
      </p:sp>
      <p:sp>
        <p:nvSpPr>
          <p:cNvPr id="4" name="Date Placeholder 3">
            <a:extLst>
              <a:ext uri="{FF2B5EF4-FFF2-40B4-BE49-F238E27FC236}">
                <a16:creationId xmlns:a16="http://schemas.microsoft.com/office/drawing/2014/main" id="{F5278850-B931-407E-1503-B27CFAE12DDF}"/>
              </a:ext>
            </a:extLst>
          </p:cNvPr>
          <p:cNvSpPr>
            <a:spLocks noGrp="1"/>
          </p:cNvSpPr>
          <p:nvPr>
            <p:ph type="dt" sz="half" idx="6"/>
          </p:nvPr>
        </p:nvSpPr>
        <p:spPr/>
        <p:txBody>
          <a:bodyPr/>
          <a:lstStyle/>
          <a:p>
            <a:fld id="{D4635D5C-AAEF-49E9-8CC2-EE384DE9E030}" type="datetime4">
              <a:rPr lang="en-US" smtClean="0"/>
              <a:t>November 10, 2025</a:t>
            </a:fld>
            <a:endParaRPr lang="en-US"/>
          </a:p>
        </p:txBody>
      </p:sp>
    </p:spTree>
    <p:extLst>
      <p:ext uri="{BB962C8B-B14F-4D97-AF65-F5344CB8AC3E}">
        <p14:creationId xmlns:p14="http://schemas.microsoft.com/office/powerpoint/2010/main" val="1478214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FCC8-6CD8-360C-2FA8-2D72800E402D}"/>
              </a:ext>
            </a:extLst>
          </p:cNvPr>
          <p:cNvSpPr>
            <a:spLocks noGrp="1"/>
          </p:cNvSpPr>
          <p:nvPr>
            <p:ph type="title"/>
          </p:nvPr>
        </p:nvSpPr>
        <p:spPr/>
        <p:txBody>
          <a:bodyPr>
            <a:normAutofit fontScale="90000"/>
          </a:bodyPr>
          <a:lstStyle/>
          <a:p>
            <a:r>
              <a:rPr lang="en-IN" dirty="0"/>
              <a:t>How do you trust an LLM?</a:t>
            </a:r>
          </a:p>
        </p:txBody>
      </p:sp>
      <p:sp>
        <p:nvSpPr>
          <p:cNvPr id="3" name="Text Placeholder 2">
            <a:extLst>
              <a:ext uri="{FF2B5EF4-FFF2-40B4-BE49-F238E27FC236}">
                <a16:creationId xmlns:a16="http://schemas.microsoft.com/office/drawing/2014/main" id="{FD39B72B-8631-90B6-9B9C-64BD0F788897}"/>
              </a:ext>
            </a:extLst>
          </p:cNvPr>
          <p:cNvSpPr>
            <a:spLocks noGrp="1"/>
          </p:cNvSpPr>
          <p:nvPr>
            <p:ph type="body" idx="1"/>
          </p:nvPr>
        </p:nvSpPr>
        <p:spPr/>
        <p:txBody>
          <a:bodyPr>
            <a:normAutofit/>
          </a:bodyPr>
          <a:lstStyle/>
          <a:p>
            <a:r>
              <a:rPr lang="en-US" sz="2000" dirty="0"/>
              <a:t>During that training process, LLMs learn their own strategies to solve problems.</a:t>
            </a:r>
          </a:p>
          <a:p>
            <a:r>
              <a:rPr lang="en-US" sz="2000" dirty="0"/>
              <a:t>These strategies are encoded in the billions of computations a model performs for every word it writes.</a:t>
            </a:r>
          </a:p>
          <a:p>
            <a:r>
              <a:rPr lang="en-US" sz="2000" dirty="0"/>
              <a:t>They arrive inscrutable to us, the model’s developers. This means that we don’t understand how models do most of the things they do.</a:t>
            </a:r>
          </a:p>
          <a:p>
            <a:r>
              <a:rPr lang="en-US" sz="2000" dirty="0"/>
              <a:t>We have to answer these questions:</a:t>
            </a:r>
          </a:p>
          <a:p>
            <a:pPr lvl="1"/>
            <a:r>
              <a:rPr lang="en-US" dirty="0"/>
              <a:t>An LLM can speak dozens of languages. What language, if any, is it using "in its head"?</a:t>
            </a:r>
          </a:p>
          <a:p>
            <a:pPr lvl="1"/>
            <a:r>
              <a:rPr lang="en-US" dirty="0"/>
              <a:t>An LLM writes text one word at a time. Is it only focusing on predicting the next word or does it ever plan ahead?</a:t>
            </a:r>
          </a:p>
          <a:p>
            <a:pPr lvl="1"/>
            <a:r>
              <a:rPr lang="en-US" dirty="0"/>
              <a:t>An LLM can write out its reasoning step-by-step. Does this explanation represent the actual steps it took to get to an answer, or is it sometimes fabricating a plausible argument for a foregone conclusion?</a:t>
            </a:r>
            <a:endParaRPr lang="en-IN" dirty="0"/>
          </a:p>
        </p:txBody>
      </p:sp>
      <p:sp>
        <p:nvSpPr>
          <p:cNvPr id="4" name="Date Placeholder 3">
            <a:extLst>
              <a:ext uri="{FF2B5EF4-FFF2-40B4-BE49-F238E27FC236}">
                <a16:creationId xmlns:a16="http://schemas.microsoft.com/office/drawing/2014/main" id="{84224DF1-6817-DF7B-C5B2-6C4440C00860}"/>
              </a:ext>
            </a:extLst>
          </p:cNvPr>
          <p:cNvSpPr>
            <a:spLocks noGrp="1"/>
          </p:cNvSpPr>
          <p:nvPr>
            <p:ph type="dt" sz="half" idx="6"/>
          </p:nvPr>
        </p:nvSpPr>
        <p:spPr/>
        <p:txBody>
          <a:bodyPr/>
          <a:lstStyle/>
          <a:p>
            <a:fld id="{26F80A31-B2C9-4F59-B774-7F75C21DEE1D}" type="datetime4">
              <a:rPr lang="en-US" smtClean="0"/>
              <a:t>November 10, 2025</a:t>
            </a:fld>
            <a:endParaRPr lang="en-US"/>
          </a:p>
        </p:txBody>
      </p:sp>
    </p:spTree>
    <p:extLst>
      <p:ext uri="{BB962C8B-B14F-4D97-AF65-F5344CB8AC3E}">
        <p14:creationId xmlns:p14="http://schemas.microsoft.com/office/powerpoint/2010/main" val="569644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47978"/>
            <a:ext cx="9144000" cy="4362045"/>
          </a:xfrm>
          <a:prstGeom prst="rect">
            <a:avLst/>
          </a:prstGeom>
        </p:spPr>
      </p:pic>
      <p:sp>
        <p:nvSpPr>
          <p:cNvPr id="2" name="Date Placeholder 1">
            <a:extLst>
              <a:ext uri="{FF2B5EF4-FFF2-40B4-BE49-F238E27FC236}">
                <a16:creationId xmlns:a16="http://schemas.microsoft.com/office/drawing/2014/main" id="{EF154AEA-A63A-28C2-8816-4A71586AC00B}"/>
              </a:ext>
            </a:extLst>
          </p:cNvPr>
          <p:cNvSpPr>
            <a:spLocks noGrp="1"/>
          </p:cNvSpPr>
          <p:nvPr>
            <p:ph type="dt" sz="half" idx="6"/>
          </p:nvPr>
        </p:nvSpPr>
        <p:spPr/>
        <p:txBody>
          <a:bodyPr/>
          <a:lstStyle/>
          <a:p>
            <a:fld id="{1C617088-DCB7-48DC-976A-25C54D32ED5B}" type="datetime4">
              <a:rPr lang="en-US" smtClean="0"/>
              <a:t>November 10, 2025</a:t>
            </a:fld>
            <a:endParaRPr lang="en-US"/>
          </a:p>
        </p:txBody>
      </p:sp>
      <p:sp>
        <p:nvSpPr>
          <p:cNvPr id="5" name="Slide Number Placeholder 4">
            <a:extLst>
              <a:ext uri="{FF2B5EF4-FFF2-40B4-BE49-F238E27FC236}">
                <a16:creationId xmlns:a16="http://schemas.microsoft.com/office/drawing/2014/main" id="{FCA591D8-4EA0-8D02-FB35-F532CCA6171D}"/>
              </a:ext>
            </a:extLst>
          </p:cNvPr>
          <p:cNvSpPr>
            <a:spLocks noGrp="1"/>
          </p:cNvSpPr>
          <p:nvPr>
            <p:ph type="sldNum" sz="quarter" idx="7"/>
          </p:nvPr>
        </p:nvSpPr>
        <p:spPr/>
        <p:txBody>
          <a:bodyPr/>
          <a:lstStyle/>
          <a:p>
            <a:fld id="{B6F15528-21DE-4FAA-801E-634DDDAF4B2B}" type="slidenum">
              <a:rPr lang="en-IN" smtClean="0"/>
              <a:t>7</a:t>
            </a:fld>
            <a:endParaRPr lang="en-IN"/>
          </a:p>
        </p:txBody>
      </p:sp>
    </p:spTree>
    <p:extLst>
      <p:ext uri="{BB962C8B-B14F-4D97-AF65-F5344CB8AC3E}">
        <p14:creationId xmlns:p14="http://schemas.microsoft.com/office/powerpoint/2010/main" val="2306007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1A35-A366-E2B7-AA94-B54BAD1AE063}"/>
              </a:ext>
            </a:extLst>
          </p:cNvPr>
          <p:cNvSpPr>
            <a:spLocks noGrp="1"/>
          </p:cNvSpPr>
          <p:nvPr>
            <p:ph type="title"/>
          </p:nvPr>
        </p:nvSpPr>
        <p:spPr/>
        <p:txBody>
          <a:bodyPr>
            <a:normAutofit fontScale="90000"/>
          </a:bodyPr>
          <a:lstStyle/>
          <a:p>
            <a:r>
              <a:rPr lang="en-IN" dirty="0"/>
              <a:t>Lying, Hallucinations and Jailbreaking</a:t>
            </a:r>
          </a:p>
        </p:txBody>
      </p:sp>
      <p:pic>
        <p:nvPicPr>
          <p:cNvPr id="5" name="Picture 4" descr="A screenshot of a computer program&#10;&#10;Description automatically generated">
            <a:extLst>
              <a:ext uri="{FF2B5EF4-FFF2-40B4-BE49-F238E27FC236}">
                <a16:creationId xmlns:a16="http://schemas.microsoft.com/office/drawing/2014/main" id="{0B53E230-20C8-C836-0FA9-13BF2ABDB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00" y="1524000"/>
            <a:ext cx="5645036" cy="507223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9335922-85B7-47EF-8EAC-F36E70477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492624"/>
            <a:ext cx="4876800" cy="5085088"/>
          </a:xfrm>
          <a:prstGeom prst="rect">
            <a:avLst/>
          </a:prstGeom>
        </p:spPr>
      </p:pic>
      <p:sp>
        <p:nvSpPr>
          <p:cNvPr id="8" name="Rectangle: Rounded Corners 7">
            <a:extLst>
              <a:ext uri="{FF2B5EF4-FFF2-40B4-BE49-F238E27FC236}">
                <a16:creationId xmlns:a16="http://schemas.microsoft.com/office/drawing/2014/main" id="{EF1DF38E-EB66-EF94-FFD6-C6464E0114DC}"/>
              </a:ext>
            </a:extLst>
          </p:cNvPr>
          <p:cNvSpPr/>
          <p:nvPr/>
        </p:nvSpPr>
        <p:spPr>
          <a:xfrm>
            <a:off x="381000" y="593367"/>
            <a:ext cx="1524000" cy="854433"/>
          </a:xfrm>
          <a:custGeom>
            <a:avLst/>
            <a:gdLst>
              <a:gd name="connsiteX0" fmla="*/ 0 w 1524000"/>
              <a:gd name="connsiteY0" fmla="*/ 142408 h 854433"/>
              <a:gd name="connsiteX1" fmla="*/ 142408 w 1524000"/>
              <a:gd name="connsiteY1" fmla="*/ 0 h 854433"/>
              <a:gd name="connsiteX2" fmla="*/ 518294 w 1524000"/>
              <a:gd name="connsiteY2" fmla="*/ 0 h 854433"/>
              <a:gd name="connsiteX3" fmla="*/ 943747 w 1524000"/>
              <a:gd name="connsiteY3" fmla="*/ 0 h 854433"/>
              <a:gd name="connsiteX4" fmla="*/ 1381592 w 1524000"/>
              <a:gd name="connsiteY4" fmla="*/ 0 h 854433"/>
              <a:gd name="connsiteX5" fmla="*/ 1524000 w 1524000"/>
              <a:gd name="connsiteY5" fmla="*/ 142408 h 854433"/>
              <a:gd name="connsiteX6" fmla="*/ 1524000 w 1524000"/>
              <a:gd name="connsiteY6" fmla="*/ 712025 h 854433"/>
              <a:gd name="connsiteX7" fmla="*/ 1381592 w 1524000"/>
              <a:gd name="connsiteY7" fmla="*/ 854433 h 854433"/>
              <a:gd name="connsiteX8" fmla="*/ 943747 w 1524000"/>
              <a:gd name="connsiteY8" fmla="*/ 854433 h 854433"/>
              <a:gd name="connsiteX9" fmla="*/ 518294 w 1524000"/>
              <a:gd name="connsiteY9" fmla="*/ 854433 h 854433"/>
              <a:gd name="connsiteX10" fmla="*/ 142408 w 1524000"/>
              <a:gd name="connsiteY10" fmla="*/ 854433 h 854433"/>
              <a:gd name="connsiteX11" fmla="*/ 0 w 1524000"/>
              <a:gd name="connsiteY11" fmla="*/ 712025 h 854433"/>
              <a:gd name="connsiteX12" fmla="*/ 0 w 1524000"/>
              <a:gd name="connsiteY12" fmla="*/ 142408 h 85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0" h="854433" extrusionOk="0">
                <a:moveTo>
                  <a:pt x="0" y="142408"/>
                </a:moveTo>
                <a:cubicBezTo>
                  <a:pt x="11687" y="58244"/>
                  <a:pt x="40279" y="158"/>
                  <a:pt x="142408" y="0"/>
                </a:cubicBezTo>
                <a:cubicBezTo>
                  <a:pt x="296218" y="-2085"/>
                  <a:pt x="407787" y="6768"/>
                  <a:pt x="518294" y="0"/>
                </a:cubicBezTo>
                <a:cubicBezTo>
                  <a:pt x="628801" y="-6768"/>
                  <a:pt x="735696" y="34648"/>
                  <a:pt x="943747" y="0"/>
                </a:cubicBezTo>
                <a:cubicBezTo>
                  <a:pt x="1151798" y="-34648"/>
                  <a:pt x="1170583" y="2510"/>
                  <a:pt x="1381592" y="0"/>
                </a:cubicBezTo>
                <a:cubicBezTo>
                  <a:pt x="1458156" y="18771"/>
                  <a:pt x="1514799" y="68203"/>
                  <a:pt x="1524000" y="142408"/>
                </a:cubicBezTo>
                <a:cubicBezTo>
                  <a:pt x="1529821" y="362399"/>
                  <a:pt x="1466572" y="485050"/>
                  <a:pt x="1524000" y="712025"/>
                </a:cubicBezTo>
                <a:cubicBezTo>
                  <a:pt x="1527045" y="792414"/>
                  <a:pt x="1459132" y="860428"/>
                  <a:pt x="1381592" y="854433"/>
                </a:cubicBezTo>
                <a:cubicBezTo>
                  <a:pt x="1265361" y="874048"/>
                  <a:pt x="1154788" y="854247"/>
                  <a:pt x="943747" y="854433"/>
                </a:cubicBezTo>
                <a:cubicBezTo>
                  <a:pt x="732706" y="854619"/>
                  <a:pt x="724099" y="818103"/>
                  <a:pt x="518294" y="854433"/>
                </a:cubicBezTo>
                <a:cubicBezTo>
                  <a:pt x="312489" y="890763"/>
                  <a:pt x="274938" y="812001"/>
                  <a:pt x="142408" y="854433"/>
                </a:cubicBezTo>
                <a:cubicBezTo>
                  <a:pt x="43868" y="861839"/>
                  <a:pt x="-11690" y="790662"/>
                  <a:pt x="0" y="712025"/>
                </a:cubicBezTo>
                <a:cubicBezTo>
                  <a:pt x="-11341" y="442749"/>
                  <a:pt x="4366" y="271345"/>
                  <a:pt x="0" y="142408"/>
                </a:cubicBezTo>
                <a:close/>
              </a:path>
            </a:pathLst>
          </a:custGeom>
          <a:noFill/>
          <a:ln>
            <a:solidFill>
              <a:srgbClr val="FF0000"/>
            </a:solidFill>
            <a:extLst>
              <a:ext uri="{C807C97D-BFC1-408E-A445-0C87EB9F89A2}">
                <ask:lineSketchStyleProps xmlns:ask="http://schemas.microsoft.com/office/drawing/2018/sketchyshapes" sd="211044525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Date Placeholder 8">
            <a:extLst>
              <a:ext uri="{FF2B5EF4-FFF2-40B4-BE49-F238E27FC236}">
                <a16:creationId xmlns:a16="http://schemas.microsoft.com/office/drawing/2014/main" id="{E8CBD4EA-5309-3D35-22BB-5760424B85D8}"/>
              </a:ext>
            </a:extLst>
          </p:cNvPr>
          <p:cNvSpPr>
            <a:spLocks noGrp="1"/>
          </p:cNvSpPr>
          <p:nvPr>
            <p:ph type="dt" sz="half" idx="6"/>
          </p:nvPr>
        </p:nvSpPr>
        <p:spPr/>
        <p:txBody>
          <a:bodyPr/>
          <a:lstStyle/>
          <a:p>
            <a:fld id="{C0122661-A66D-4F9E-B5B2-7B9D9C515653}" type="datetime4">
              <a:rPr lang="en-US" smtClean="0"/>
              <a:t>November 10, 2025</a:t>
            </a:fld>
            <a:endParaRPr lang="en-US"/>
          </a:p>
        </p:txBody>
      </p:sp>
    </p:spTree>
    <p:extLst>
      <p:ext uri="{BB962C8B-B14F-4D97-AF65-F5344CB8AC3E}">
        <p14:creationId xmlns:p14="http://schemas.microsoft.com/office/powerpoint/2010/main" val="29289372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1A35-A366-E2B7-AA94-B54BAD1AE063}"/>
              </a:ext>
            </a:extLst>
          </p:cNvPr>
          <p:cNvSpPr>
            <a:spLocks noGrp="1"/>
          </p:cNvSpPr>
          <p:nvPr>
            <p:ph type="title"/>
          </p:nvPr>
        </p:nvSpPr>
        <p:spPr/>
        <p:txBody>
          <a:bodyPr>
            <a:normAutofit fontScale="90000"/>
          </a:bodyPr>
          <a:lstStyle/>
          <a:p>
            <a:r>
              <a:rPr lang="en-IN" dirty="0"/>
              <a:t>Lying, Hallucinations and Jailbreaking</a:t>
            </a:r>
          </a:p>
        </p:txBody>
      </p:sp>
      <p:pic>
        <p:nvPicPr>
          <p:cNvPr id="4" name="Picture 3" descr="A screenshot of a diagram&#10;&#10;Description automatically generated">
            <a:extLst>
              <a:ext uri="{FF2B5EF4-FFF2-40B4-BE49-F238E27FC236}">
                <a16:creationId xmlns:a16="http://schemas.microsoft.com/office/drawing/2014/main" id="{E4A6286E-6AA1-C30C-DA53-BA6C6F561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286" y="1676400"/>
            <a:ext cx="7922114" cy="4495800"/>
          </a:xfrm>
          <a:prstGeom prst="rect">
            <a:avLst/>
          </a:prstGeom>
        </p:spPr>
      </p:pic>
      <p:sp>
        <p:nvSpPr>
          <p:cNvPr id="10" name="TextBox 9">
            <a:extLst>
              <a:ext uri="{FF2B5EF4-FFF2-40B4-BE49-F238E27FC236}">
                <a16:creationId xmlns:a16="http://schemas.microsoft.com/office/drawing/2014/main" id="{7A5FC5EA-A243-203F-2D9A-7B3F4876DC1B}"/>
              </a:ext>
            </a:extLst>
          </p:cNvPr>
          <p:cNvSpPr txBox="1"/>
          <p:nvPr/>
        </p:nvSpPr>
        <p:spPr>
          <a:xfrm>
            <a:off x="152400" y="1905000"/>
            <a:ext cx="3505200" cy="3170099"/>
          </a:xfrm>
          <a:prstGeom prst="rect">
            <a:avLst/>
          </a:prstGeom>
          <a:noFill/>
        </p:spPr>
        <p:txBody>
          <a:bodyPr wrap="square">
            <a:spAutoFit/>
          </a:bodyPr>
          <a:lstStyle/>
          <a:p>
            <a:pPr marL="285750" indent="-285750">
              <a:buFont typeface="Arial" panose="020B0604020202020204" pitchFamily="34" charset="0"/>
              <a:buChar char="•"/>
            </a:pPr>
            <a:r>
              <a:rPr lang="en-US" sz="2000" dirty="0"/>
              <a:t>By intervening in the model and activating the "known answer" features (or inhibiting the “unknown name” or “can’t answer” features), Researchers were able to cause the model to hallucinate (quite consistently!) that Michael </a:t>
            </a:r>
            <a:r>
              <a:rPr lang="en-US" sz="2000" dirty="0" err="1"/>
              <a:t>Batkin</a:t>
            </a:r>
            <a:r>
              <a:rPr lang="en-US" sz="2000" dirty="0"/>
              <a:t> plays chess.</a:t>
            </a:r>
            <a:endParaRPr lang="en-IN" sz="2000" dirty="0"/>
          </a:p>
        </p:txBody>
      </p:sp>
      <p:sp>
        <p:nvSpPr>
          <p:cNvPr id="11" name="Rectangle: Rounded Corners 10">
            <a:extLst>
              <a:ext uri="{FF2B5EF4-FFF2-40B4-BE49-F238E27FC236}">
                <a16:creationId xmlns:a16="http://schemas.microsoft.com/office/drawing/2014/main" id="{6CD08EED-11F9-EE26-8E77-959483ECBCC7}"/>
              </a:ext>
            </a:extLst>
          </p:cNvPr>
          <p:cNvSpPr/>
          <p:nvPr/>
        </p:nvSpPr>
        <p:spPr>
          <a:xfrm>
            <a:off x="1905000" y="547950"/>
            <a:ext cx="3352800" cy="854433"/>
          </a:xfrm>
          <a:custGeom>
            <a:avLst/>
            <a:gdLst>
              <a:gd name="connsiteX0" fmla="*/ 0 w 3352800"/>
              <a:gd name="connsiteY0" fmla="*/ 142408 h 854433"/>
              <a:gd name="connsiteX1" fmla="*/ 142408 w 3352800"/>
              <a:gd name="connsiteY1" fmla="*/ 0 h 854433"/>
              <a:gd name="connsiteX2" fmla="*/ 561699 w 3352800"/>
              <a:gd name="connsiteY2" fmla="*/ 0 h 854433"/>
              <a:gd name="connsiteX3" fmla="*/ 1103710 w 3352800"/>
              <a:gd name="connsiteY3" fmla="*/ 0 h 854433"/>
              <a:gd name="connsiteX4" fmla="*/ 1553681 w 3352800"/>
              <a:gd name="connsiteY4" fmla="*/ 0 h 854433"/>
              <a:gd name="connsiteX5" fmla="*/ 1972972 w 3352800"/>
              <a:gd name="connsiteY5" fmla="*/ 0 h 854433"/>
              <a:gd name="connsiteX6" fmla="*/ 2392263 w 3352800"/>
              <a:gd name="connsiteY6" fmla="*/ 0 h 854433"/>
              <a:gd name="connsiteX7" fmla="*/ 3210392 w 3352800"/>
              <a:gd name="connsiteY7" fmla="*/ 0 h 854433"/>
              <a:gd name="connsiteX8" fmla="*/ 3352800 w 3352800"/>
              <a:gd name="connsiteY8" fmla="*/ 142408 h 854433"/>
              <a:gd name="connsiteX9" fmla="*/ 3352800 w 3352800"/>
              <a:gd name="connsiteY9" fmla="*/ 712025 h 854433"/>
              <a:gd name="connsiteX10" fmla="*/ 3210392 w 3352800"/>
              <a:gd name="connsiteY10" fmla="*/ 854433 h 854433"/>
              <a:gd name="connsiteX11" fmla="*/ 2760421 w 3352800"/>
              <a:gd name="connsiteY11" fmla="*/ 854433 h 854433"/>
              <a:gd name="connsiteX12" fmla="*/ 2218411 w 3352800"/>
              <a:gd name="connsiteY12" fmla="*/ 854433 h 854433"/>
              <a:gd name="connsiteX13" fmla="*/ 1645720 w 3352800"/>
              <a:gd name="connsiteY13" fmla="*/ 854433 h 854433"/>
              <a:gd name="connsiteX14" fmla="*/ 1195749 w 3352800"/>
              <a:gd name="connsiteY14" fmla="*/ 854433 h 854433"/>
              <a:gd name="connsiteX15" fmla="*/ 745778 w 3352800"/>
              <a:gd name="connsiteY15" fmla="*/ 854433 h 854433"/>
              <a:gd name="connsiteX16" fmla="*/ 142408 w 3352800"/>
              <a:gd name="connsiteY16" fmla="*/ 854433 h 854433"/>
              <a:gd name="connsiteX17" fmla="*/ 0 w 3352800"/>
              <a:gd name="connsiteY17" fmla="*/ 712025 h 854433"/>
              <a:gd name="connsiteX18" fmla="*/ 0 w 3352800"/>
              <a:gd name="connsiteY18" fmla="*/ 142408 h 85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2800" h="854433" extrusionOk="0">
                <a:moveTo>
                  <a:pt x="0" y="142408"/>
                </a:moveTo>
                <a:cubicBezTo>
                  <a:pt x="11687" y="58244"/>
                  <a:pt x="40279" y="158"/>
                  <a:pt x="142408" y="0"/>
                </a:cubicBezTo>
                <a:cubicBezTo>
                  <a:pt x="273916" y="-40819"/>
                  <a:pt x="472055" y="5672"/>
                  <a:pt x="561699" y="0"/>
                </a:cubicBezTo>
                <a:cubicBezTo>
                  <a:pt x="651343" y="-5672"/>
                  <a:pt x="832850" y="28098"/>
                  <a:pt x="1103710" y="0"/>
                </a:cubicBezTo>
                <a:cubicBezTo>
                  <a:pt x="1374570" y="-28098"/>
                  <a:pt x="1365160" y="44206"/>
                  <a:pt x="1553681" y="0"/>
                </a:cubicBezTo>
                <a:cubicBezTo>
                  <a:pt x="1742202" y="-44206"/>
                  <a:pt x="1881737" y="38555"/>
                  <a:pt x="1972972" y="0"/>
                </a:cubicBezTo>
                <a:cubicBezTo>
                  <a:pt x="2064207" y="-38555"/>
                  <a:pt x="2194405" y="17629"/>
                  <a:pt x="2392263" y="0"/>
                </a:cubicBezTo>
                <a:cubicBezTo>
                  <a:pt x="2590121" y="-17629"/>
                  <a:pt x="3046416" y="42123"/>
                  <a:pt x="3210392" y="0"/>
                </a:cubicBezTo>
                <a:cubicBezTo>
                  <a:pt x="3292087" y="1739"/>
                  <a:pt x="3351690" y="69753"/>
                  <a:pt x="3352800" y="142408"/>
                </a:cubicBezTo>
                <a:cubicBezTo>
                  <a:pt x="3353945" y="404990"/>
                  <a:pt x="3340515" y="577953"/>
                  <a:pt x="3352800" y="712025"/>
                </a:cubicBezTo>
                <a:cubicBezTo>
                  <a:pt x="3357414" y="786182"/>
                  <a:pt x="3290691" y="858678"/>
                  <a:pt x="3210392" y="854433"/>
                </a:cubicBezTo>
                <a:cubicBezTo>
                  <a:pt x="3115424" y="872813"/>
                  <a:pt x="2946213" y="830911"/>
                  <a:pt x="2760421" y="854433"/>
                </a:cubicBezTo>
                <a:cubicBezTo>
                  <a:pt x="2574629" y="877955"/>
                  <a:pt x="2461649" y="831725"/>
                  <a:pt x="2218411" y="854433"/>
                </a:cubicBezTo>
                <a:cubicBezTo>
                  <a:pt x="1975173" y="877141"/>
                  <a:pt x="1787624" y="821382"/>
                  <a:pt x="1645720" y="854433"/>
                </a:cubicBezTo>
                <a:cubicBezTo>
                  <a:pt x="1503816" y="887484"/>
                  <a:pt x="1331921" y="821641"/>
                  <a:pt x="1195749" y="854433"/>
                </a:cubicBezTo>
                <a:cubicBezTo>
                  <a:pt x="1059577" y="887225"/>
                  <a:pt x="923810" y="852281"/>
                  <a:pt x="745778" y="854433"/>
                </a:cubicBezTo>
                <a:cubicBezTo>
                  <a:pt x="567746" y="856585"/>
                  <a:pt x="421072" y="807153"/>
                  <a:pt x="142408" y="854433"/>
                </a:cubicBezTo>
                <a:cubicBezTo>
                  <a:pt x="62639" y="858855"/>
                  <a:pt x="13837" y="809333"/>
                  <a:pt x="0" y="712025"/>
                </a:cubicBezTo>
                <a:cubicBezTo>
                  <a:pt x="-17853" y="555666"/>
                  <a:pt x="33109" y="307614"/>
                  <a:pt x="0" y="142408"/>
                </a:cubicBezTo>
                <a:close/>
              </a:path>
            </a:pathLst>
          </a:custGeom>
          <a:noFill/>
          <a:ln>
            <a:solidFill>
              <a:srgbClr val="FF0000"/>
            </a:solidFill>
            <a:extLst>
              <a:ext uri="{C807C97D-BFC1-408E-A445-0C87EB9F89A2}">
                <ask:lineSketchStyleProps xmlns:ask="http://schemas.microsoft.com/office/drawing/2018/sketchyshapes" sd="211044525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Date Placeholder 11">
            <a:extLst>
              <a:ext uri="{FF2B5EF4-FFF2-40B4-BE49-F238E27FC236}">
                <a16:creationId xmlns:a16="http://schemas.microsoft.com/office/drawing/2014/main" id="{A099837F-AF31-8D19-CC1A-80A016E9EA44}"/>
              </a:ext>
            </a:extLst>
          </p:cNvPr>
          <p:cNvSpPr>
            <a:spLocks noGrp="1"/>
          </p:cNvSpPr>
          <p:nvPr>
            <p:ph type="dt" sz="half" idx="6"/>
          </p:nvPr>
        </p:nvSpPr>
        <p:spPr/>
        <p:txBody>
          <a:bodyPr/>
          <a:lstStyle/>
          <a:p>
            <a:fld id="{582D5EC3-9FD7-4CC0-AD02-E03063358C0D}" type="datetime4">
              <a:rPr lang="en-US" smtClean="0"/>
              <a:t>November 10, 2025</a:t>
            </a:fld>
            <a:endParaRPr lang="en-US"/>
          </a:p>
        </p:txBody>
      </p:sp>
    </p:spTree>
    <p:extLst>
      <p:ext uri="{BB962C8B-B14F-4D97-AF65-F5344CB8AC3E}">
        <p14:creationId xmlns:p14="http://schemas.microsoft.com/office/powerpoint/2010/main" val="3402070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1A35-A366-E2B7-AA94-B54BAD1AE063}"/>
              </a:ext>
            </a:extLst>
          </p:cNvPr>
          <p:cNvSpPr>
            <a:spLocks noGrp="1"/>
          </p:cNvSpPr>
          <p:nvPr>
            <p:ph type="title"/>
          </p:nvPr>
        </p:nvSpPr>
        <p:spPr/>
        <p:txBody>
          <a:bodyPr>
            <a:normAutofit fontScale="90000"/>
          </a:bodyPr>
          <a:lstStyle/>
          <a:p>
            <a:r>
              <a:rPr lang="en-IN" dirty="0"/>
              <a:t>Lying, Hallucinations and Jailbreaking</a:t>
            </a:r>
          </a:p>
        </p:txBody>
      </p:sp>
      <p:pic>
        <p:nvPicPr>
          <p:cNvPr id="5" name="Picture 4" descr="A screenshot of a text message&#10;&#10;Description automatically generated">
            <a:extLst>
              <a:ext uri="{FF2B5EF4-FFF2-40B4-BE49-F238E27FC236}">
                <a16:creationId xmlns:a16="http://schemas.microsoft.com/office/drawing/2014/main" id="{E19D36E6-DAC9-19FF-53B3-898854082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362200"/>
            <a:ext cx="3991345" cy="3203696"/>
          </a:xfrm>
          <a:prstGeom prst="rect">
            <a:avLst/>
          </a:prstGeom>
        </p:spPr>
      </p:pic>
      <p:pic>
        <p:nvPicPr>
          <p:cNvPr id="7" name="Picture 6" descr="A screenshot of a computer flowchart&#10;&#10;Description automatically generated">
            <a:extLst>
              <a:ext uri="{FF2B5EF4-FFF2-40B4-BE49-F238E27FC236}">
                <a16:creationId xmlns:a16="http://schemas.microsoft.com/office/drawing/2014/main" id="{F8FD2037-2ED1-1942-1E79-5592ABA64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579" y="1676400"/>
            <a:ext cx="7912021" cy="4514797"/>
          </a:xfrm>
          <a:prstGeom prst="rect">
            <a:avLst/>
          </a:prstGeom>
        </p:spPr>
      </p:pic>
      <p:sp>
        <p:nvSpPr>
          <p:cNvPr id="8" name="Rectangle: Rounded Corners 7">
            <a:extLst>
              <a:ext uri="{FF2B5EF4-FFF2-40B4-BE49-F238E27FC236}">
                <a16:creationId xmlns:a16="http://schemas.microsoft.com/office/drawing/2014/main" id="{68BE8F35-C471-B35D-4D90-3F21FCFDC6E1}"/>
              </a:ext>
            </a:extLst>
          </p:cNvPr>
          <p:cNvSpPr/>
          <p:nvPr/>
        </p:nvSpPr>
        <p:spPr>
          <a:xfrm>
            <a:off x="6248400" y="595063"/>
            <a:ext cx="2895600" cy="854433"/>
          </a:xfrm>
          <a:custGeom>
            <a:avLst/>
            <a:gdLst>
              <a:gd name="connsiteX0" fmla="*/ 0 w 2895600"/>
              <a:gd name="connsiteY0" fmla="*/ 142408 h 854433"/>
              <a:gd name="connsiteX1" fmla="*/ 142408 w 2895600"/>
              <a:gd name="connsiteY1" fmla="*/ 0 h 854433"/>
              <a:gd name="connsiteX2" fmla="*/ 586241 w 2895600"/>
              <a:gd name="connsiteY2" fmla="*/ 0 h 854433"/>
              <a:gd name="connsiteX3" fmla="*/ 1134506 w 2895600"/>
              <a:gd name="connsiteY3" fmla="*/ 0 h 854433"/>
              <a:gd name="connsiteX4" fmla="*/ 1604447 w 2895600"/>
              <a:gd name="connsiteY4" fmla="*/ 0 h 854433"/>
              <a:gd name="connsiteX5" fmla="*/ 2048280 w 2895600"/>
              <a:gd name="connsiteY5" fmla="*/ 0 h 854433"/>
              <a:gd name="connsiteX6" fmla="*/ 2753192 w 2895600"/>
              <a:gd name="connsiteY6" fmla="*/ 0 h 854433"/>
              <a:gd name="connsiteX7" fmla="*/ 2895600 w 2895600"/>
              <a:gd name="connsiteY7" fmla="*/ 142408 h 854433"/>
              <a:gd name="connsiteX8" fmla="*/ 2895600 w 2895600"/>
              <a:gd name="connsiteY8" fmla="*/ 712025 h 854433"/>
              <a:gd name="connsiteX9" fmla="*/ 2753192 w 2895600"/>
              <a:gd name="connsiteY9" fmla="*/ 854433 h 854433"/>
              <a:gd name="connsiteX10" fmla="*/ 2178820 w 2895600"/>
              <a:gd name="connsiteY10" fmla="*/ 854433 h 854433"/>
              <a:gd name="connsiteX11" fmla="*/ 1682771 w 2895600"/>
              <a:gd name="connsiteY11" fmla="*/ 854433 h 854433"/>
              <a:gd name="connsiteX12" fmla="*/ 1134506 w 2895600"/>
              <a:gd name="connsiteY12" fmla="*/ 854433 h 854433"/>
              <a:gd name="connsiteX13" fmla="*/ 142408 w 2895600"/>
              <a:gd name="connsiteY13" fmla="*/ 854433 h 854433"/>
              <a:gd name="connsiteX14" fmla="*/ 0 w 2895600"/>
              <a:gd name="connsiteY14" fmla="*/ 712025 h 854433"/>
              <a:gd name="connsiteX15" fmla="*/ 0 w 2895600"/>
              <a:gd name="connsiteY15" fmla="*/ 142408 h 85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0" h="854433" extrusionOk="0">
                <a:moveTo>
                  <a:pt x="0" y="142408"/>
                </a:moveTo>
                <a:cubicBezTo>
                  <a:pt x="11687" y="58244"/>
                  <a:pt x="40279" y="158"/>
                  <a:pt x="142408" y="0"/>
                </a:cubicBezTo>
                <a:cubicBezTo>
                  <a:pt x="253179" y="-9638"/>
                  <a:pt x="385599" y="48465"/>
                  <a:pt x="586241" y="0"/>
                </a:cubicBezTo>
                <a:cubicBezTo>
                  <a:pt x="786883" y="-48465"/>
                  <a:pt x="951259" y="54007"/>
                  <a:pt x="1134506" y="0"/>
                </a:cubicBezTo>
                <a:cubicBezTo>
                  <a:pt x="1317753" y="-54007"/>
                  <a:pt x="1379419" y="1013"/>
                  <a:pt x="1604447" y="0"/>
                </a:cubicBezTo>
                <a:cubicBezTo>
                  <a:pt x="1829475" y="-1013"/>
                  <a:pt x="1932136" y="17067"/>
                  <a:pt x="2048280" y="0"/>
                </a:cubicBezTo>
                <a:cubicBezTo>
                  <a:pt x="2164424" y="-17067"/>
                  <a:pt x="2591609" y="19503"/>
                  <a:pt x="2753192" y="0"/>
                </a:cubicBezTo>
                <a:cubicBezTo>
                  <a:pt x="2826068" y="-4266"/>
                  <a:pt x="2890511" y="67673"/>
                  <a:pt x="2895600" y="142408"/>
                </a:cubicBezTo>
                <a:cubicBezTo>
                  <a:pt x="2955573" y="361126"/>
                  <a:pt x="2843824" y="573685"/>
                  <a:pt x="2895600" y="712025"/>
                </a:cubicBezTo>
                <a:cubicBezTo>
                  <a:pt x="2891258" y="802927"/>
                  <a:pt x="2836136" y="866383"/>
                  <a:pt x="2753192" y="854433"/>
                </a:cubicBezTo>
                <a:cubicBezTo>
                  <a:pt x="2623505" y="860775"/>
                  <a:pt x="2427772" y="786606"/>
                  <a:pt x="2178820" y="854433"/>
                </a:cubicBezTo>
                <a:cubicBezTo>
                  <a:pt x="1929868" y="922260"/>
                  <a:pt x="1924780" y="804903"/>
                  <a:pt x="1682771" y="854433"/>
                </a:cubicBezTo>
                <a:cubicBezTo>
                  <a:pt x="1440762" y="903963"/>
                  <a:pt x="1285386" y="848762"/>
                  <a:pt x="1134506" y="854433"/>
                </a:cubicBezTo>
                <a:cubicBezTo>
                  <a:pt x="983626" y="860104"/>
                  <a:pt x="467755" y="847841"/>
                  <a:pt x="142408" y="854433"/>
                </a:cubicBezTo>
                <a:cubicBezTo>
                  <a:pt x="61586" y="854818"/>
                  <a:pt x="399" y="792279"/>
                  <a:pt x="0" y="712025"/>
                </a:cubicBezTo>
                <a:cubicBezTo>
                  <a:pt x="-55496" y="427346"/>
                  <a:pt x="7923" y="379611"/>
                  <a:pt x="0" y="142408"/>
                </a:cubicBezTo>
                <a:close/>
              </a:path>
            </a:pathLst>
          </a:custGeom>
          <a:noFill/>
          <a:ln>
            <a:solidFill>
              <a:srgbClr val="FF0000"/>
            </a:solidFill>
            <a:extLst>
              <a:ext uri="{C807C97D-BFC1-408E-A445-0C87EB9F89A2}">
                <ask:lineSketchStyleProps xmlns:ask="http://schemas.microsoft.com/office/drawing/2018/sketchyshapes" sd="211044525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Date Placeholder 8">
            <a:extLst>
              <a:ext uri="{FF2B5EF4-FFF2-40B4-BE49-F238E27FC236}">
                <a16:creationId xmlns:a16="http://schemas.microsoft.com/office/drawing/2014/main" id="{58BBE8DC-E0C8-773F-866D-62E4D23780C8}"/>
              </a:ext>
            </a:extLst>
          </p:cNvPr>
          <p:cNvSpPr>
            <a:spLocks noGrp="1"/>
          </p:cNvSpPr>
          <p:nvPr>
            <p:ph type="dt" sz="half" idx="6"/>
          </p:nvPr>
        </p:nvSpPr>
        <p:spPr/>
        <p:txBody>
          <a:bodyPr/>
          <a:lstStyle/>
          <a:p>
            <a:fld id="{6D8A9088-9874-4D64-96B0-CD490839C11C}" type="datetime4">
              <a:rPr lang="en-US" smtClean="0"/>
              <a:t>November 10, 2025</a:t>
            </a:fld>
            <a:endParaRPr lang="en-US"/>
          </a:p>
        </p:txBody>
      </p:sp>
    </p:spTree>
    <p:extLst>
      <p:ext uri="{BB962C8B-B14F-4D97-AF65-F5344CB8AC3E}">
        <p14:creationId xmlns:p14="http://schemas.microsoft.com/office/powerpoint/2010/main" val="2807591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F1A-CE39-9E66-66C1-D687CE46AC21}"/>
              </a:ext>
            </a:extLst>
          </p:cNvPr>
          <p:cNvSpPr>
            <a:spLocks noGrp="1"/>
          </p:cNvSpPr>
          <p:nvPr>
            <p:ph type="title"/>
          </p:nvPr>
        </p:nvSpPr>
        <p:spPr/>
        <p:txBody>
          <a:bodyPr>
            <a:normAutofit fontScale="90000"/>
          </a:bodyPr>
          <a:lstStyle/>
          <a:p>
            <a:r>
              <a:rPr lang="en-IN" dirty="0"/>
              <a:t>Thank you</a:t>
            </a:r>
          </a:p>
        </p:txBody>
      </p:sp>
      <p:sp>
        <p:nvSpPr>
          <p:cNvPr id="3" name="Text Placeholder 2">
            <a:extLst>
              <a:ext uri="{FF2B5EF4-FFF2-40B4-BE49-F238E27FC236}">
                <a16:creationId xmlns:a16="http://schemas.microsoft.com/office/drawing/2014/main" id="{A32CCF4D-FA87-C8B6-462B-49F29DAF580D}"/>
              </a:ext>
            </a:extLst>
          </p:cNvPr>
          <p:cNvSpPr>
            <a:spLocks noGrp="1"/>
          </p:cNvSpPr>
          <p:nvPr>
            <p:ph type="body" idx="1"/>
          </p:nvPr>
        </p:nvSpPr>
        <p:spPr/>
        <p:txBody>
          <a:bodyPr>
            <a:normAutofit/>
          </a:bodyPr>
          <a:lstStyle/>
          <a:p>
            <a:r>
              <a:rPr lang="en-IN" sz="2000" dirty="0"/>
              <a:t>Highly recommended: Andrej </a:t>
            </a:r>
            <a:r>
              <a:rPr lang="en-IN" sz="2000" dirty="0" err="1"/>
              <a:t>Karpathy’s</a:t>
            </a:r>
            <a:r>
              <a:rPr lang="en-IN" sz="2000" dirty="0"/>
              <a:t> </a:t>
            </a:r>
            <a:r>
              <a:rPr lang="en-US" sz="2000" dirty="0"/>
              <a:t>Let's build GPT: from scratch, in code, spelled out:</a:t>
            </a:r>
          </a:p>
          <a:p>
            <a:pPr lvl="1"/>
            <a:r>
              <a:rPr lang="en-IN" dirty="0">
                <a:hlinkClick r:id="rId2"/>
              </a:rPr>
              <a:t>https://www.youtube.com/watch?v=kCc8FmEb1nY</a:t>
            </a:r>
            <a:endParaRPr lang="en-IN" dirty="0"/>
          </a:p>
          <a:p>
            <a:r>
              <a:rPr lang="en-IN" sz="2000" dirty="0"/>
              <a:t>Deploy your own GPT:</a:t>
            </a:r>
          </a:p>
          <a:p>
            <a:pPr lvl="1"/>
            <a:r>
              <a:rPr lang="en-IN" dirty="0">
                <a:hlinkClick r:id="rId3"/>
              </a:rPr>
              <a:t>https://github.com/karpathy/nanoGPT</a:t>
            </a:r>
            <a:endParaRPr lang="en-IN" dirty="0"/>
          </a:p>
        </p:txBody>
      </p:sp>
      <p:sp>
        <p:nvSpPr>
          <p:cNvPr id="5" name="Date Placeholder 4">
            <a:extLst>
              <a:ext uri="{FF2B5EF4-FFF2-40B4-BE49-F238E27FC236}">
                <a16:creationId xmlns:a16="http://schemas.microsoft.com/office/drawing/2014/main" id="{F1019E4F-BD3B-7ED8-062D-E1C3B2978584}"/>
              </a:ext>
            </a:extLst>
          </p:cNvPr>
          <p:cNvSpPr>
            <a:spLocks noGrp="1"/>
          </p:cNvSpPr>
          <p:nvPr>
            <p:ph type="dt" sz="half" idx="6"/>
          </p:nvPr>
        </p:nvSpPr>
        <p:spPr/>
        <p:txBody>
          <a:bodyPr/>
          <a:lstStyle/>
          <a:p>
            <a:fld id="{6CAA8F8B-1EBC-4B48-8C90-616313251662}" type="datetime4">
              <a:rPr lang="en-US" smtClean="0"/>
              <a:t>November 10, 2025</a:t>
            </a:fld>
            <a:endParaRPr lang="en-US"/>
          </a:p>
        </p:txBody>
      </p:sp>
    </p:spTree>
    <p:extLst>
      <p:ext uri="{BB962C8B-B14F-4D97-AF65-F5344CB8AC3E}">
        <p14:creationId xmlns:p14="http://schemas.microsoft.com/office/powerpoint/2010/main" val="1272766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396" y="917993"/>
            <a:ext cx="8413209" cy="5022015"/>
          </a:xfrm>
          <a:prstGeom prst="rect">
            <a:avLst/>
          </a:prstGeom>
        </p:spPr>
      </p:pic>
      <p:sp>
        <p:nvSpPr>
          <p:cNvPr id="2" name="Date Placeholder 1">
            <a:extLst>
              <a:ext uri="{FF2B5EF4-FFF2-40B4-BE49-F238E27FC236}">
                <a16:creationId xmlns:a16="http://schemas.microsoft.com/office/drawing/2014/main" id="{945250F0-3528-7F46-2B4B-57B2E42F85E2}"/>
              </a:ext>
            </a:extLst>
          </p:cNvPr>
          <p:cNvSpPr>
            <a:spLocks noGrp="1"/>
          </p:cNvSpPr>
          <p:nvPr>
            <p:ph type="dt" sz="half" idx="6"/>
          </p:nvPr>
        </p:nvSpPr>
        <p:spPr/>
        <p:txBody>
          <a:bodyPr/>
          <a:lstStyle/>
          <a:p>
            <a:fld id="{5FCCEE8D-76EF-4DBA-BB33-CD90F1958409}" type="datetime4">
              <a:rPr lang="en-US" smtClean="0"/>
              <a:t>November 10, 2025</a:t>
            </a:fld>
            <a:endParaRPr lang="en-US"/>
          </a:p>
        </p:txBody>
      </p:sp>
      <p:sp>
        <p:nvSpPr>
          <p:cNvPr id="5" name="Slide Number Placeholder 4">
            <a:extLst>
              <a:ext uri="{FF2B5EF4-FFF2-40B4-BE49-F238E27FC236}">
                <a16:creationId xmlns:a16="http://schemas.microsoft.com/office/drawing/2014/main" id="{D3795029-A7A0-BA1E-41D8-90302320140E}"/>
              </a:ext>
            </a:extLst>
          </p:cNvPr>
          <p:cNvSpPr>
            <a:spLocks noGrp="1"/>
          </p:cNvSpPr>
          <p:nvPr>
            <p:ph type="sldNum" sz="quarter" idx="7"/>
          </p:nvPr>
        </p:nvSpPr>
        <p:spPr/>
        <p:txBody>
          <a:bodyPr/>
          <a:lstStyle/>
          <a:p>
            <a:fld id="{B6F15528-21DE-4FAA-801E-634DDDAF4B2B}" type="slidenum">
              <a:rPr lang="en-IN" smtClean="0"/>
              <a:t>8</a:t>
            </a:fld>
            <a:endParaRPr lang="en-IN"/>
          </a:p>
        </p:txBody>
      </p:sp>
    </p:spTree>
    <p:extLst>
      <p:ext uri="{BB962C8B-B14F-4D97-AF65-F5344CB8AC3E}">
        <p14:creationId xmlns:p14="http://schemas.microsoft.com/office/powerpoint/2010/main" val="1577738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46361"/>
            <a:ext cx="9144000" cy="4765277"/>
          </a:xfrm>
          <a:prstGeom prst="rect">
            <a:avLst/>
          </a:prstGeom>
        </p:spPr>
      </p:pic>
      <p:sp>
        <p:nvSpPr>
          <p:cNvPr id="3" name="Date Placeholder 2">
            <a:extLst>
              <a:ext uri="{FF2B5EF4-FFF2-40B4-BE49-F238E27FC236}">
                <a16:creationId xmlns:a16="http://schemas.microsoft.com/office/drawing/2014/main" id="{B324CD4F-D659-FE2D-BB05-214F95596146}"/>
              </a:ext>
            </a:extLst>
          </p:cNvPr>
          <p:cNvSpPr>
            <a:spLocks noGrp="1"/>
          </p:cNvSpPr>
          <p:nvPr>
            <p:ph type="dt" sz="half" idx="6"/>
          </p:nvPr>
        </p:nvSpPr>
        <p:spPr/>
        <p:txBody>
          <a:bodyPr/>
          <a:lstStyle/>
          <a:p>
            <a:fld id="{42C56DA3-B62A-41F6-96A4-A5C2551FD471}" type="datetime4">
              <a:rPr lang="en-US" smtClean="0"/>
              <a:t>November 10, 2025</a:t>
            </a:fld>
            <a:endParaRPr lang="en-US"/>
          </a:p>
        </p:txBody>
      </p:sp>
      <p:sp>
        <p:nvSpPr>
          <p:cNvPr id="5" name="Slide Number Placeholder 4">
            <a:extLst>
              <a:ext uri="{FF2B5EF4-FFF2-40B4-BE49-F238E27FC236}">
                <a16:creationId xmlns:a16="http://schemas.microsoft.com/office/drawing/2014/main" id="{4E55EC27-62AF-67A3-C312-B1EB2B674A08}"/>
              </a:ext>
            </a:extLst>
          </p:cNvPr>
          <p:cNvSpPr>
            <a:spLocks noGrp="1"/>
          </p:cNvSpPr>
          <p:nvPr>
            <p:ph type="sldNum" sz="quarter" idx="7"/>
          </p:nvPr>
        </p:nvSpPr>
        <p:spPr/>
        <p:txBody>
          <a:bodyPr/>
          <a:lstStyle/>
          <a:p>
            <a:fld id="{B6F15528-21DE-4FAA-801E-634DDDAF4B2B}" type="slidenum">
              <a:rPr lang="en-IN" smtClean="0"/>
              <a:t>9</a:t>
            </a:fld>
            <a:endParaRPr lang="en-IN"/>
          </a:p>
        </p:txBody>
      </p:sp>
    </p:spTree>
    <p:extLst>
      <p:ext uri="{BB962C8B-B14F-4D97-AF65-F5344CB8AC3E}">
        <p14:creationId xmlns:p14="http://schemas.microsoft.com/office/powerpoint/2010/main" val="1742775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40CB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1437</TotalTime>
  <Words>2798</Words>
  <Application>Microsoft Office PowerPoint</Application>
  <PresentationFormat>Widescreen</PresentationFormat>
  <Paragraphs>563</Paragraphs>
  <Slides>73</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Courier New</vt:lpstr>
      <vt:lpstr>Wingdings</vt:lpstr>
      <vt:lpstr>Office Theme</vt:lpstr>
      <vt:lpstr>PowerPoint Presentation</vt:lpstr>
      <vt:lpstr>Today’s Topics</vt:lpstr>
      <vt:lpstr>Before Modelling a Language – Understanding it</vt:lpstr>
      <vt:lpstr>PowerPoint Presentation</vt:lpstr>
      <vt:lpstr>PowerPoint Presentation</vt:lpstr>
      <vt:lpstr>PowerPoint Presentation</vt:lpstr>
      <vt:lpstr>PowerPoint Presentation</vt:lpstr>
      <vt:lpstr>PowerPoint Presentation</vt:lpstr>
      <vt:lpstr>PowerPoint Presentation</vt:lpstr>
      <vt:lpstr>Why is Natural Language Processing Hard?</vt:lpstr>
      <vt:lpstr>Language is Dynamic and Compositional</vt:lpstr>
      <vt:lpstr>PowerPoint Presentation</vt:lpstr>
      <vt:lpstr>PowerPoint Presentation</vt:lpstr>
      <vt:lpstr>Language Modelling</vt:lpstr>
      <vt:lpstr>Brief Diversion Into Transformers</vt:lpstr>
      <vt:lpstr>NLP to Language Models to Large Language Models</vt:lpstr>
      <vt:lpstr>NLP  to  Language Models  to  Large Language Models</vt:lpstr>
      <vt:lpstr>Progress of Large Language Models</vt:lpstr>
      <vt:lpstr>Progress of Large Language Models</vt:lpstr>
      <vt:lpstr>Progress of Large Language Models</vt:lpstr>
      <vt:lpstr>The Structure of a Typical LLM (We Follow ChatGPT)</vt:lpstr>
      <vt:lpstr>Three Part Framework</vt:lpstr>
      <vt:lpstr>Three Part Framework</vt:lpstr>
      <vt:lpstr>Transformer Architecture</vt:lpstr>
      <vt:lpstr>Transformer Architecture</vt:lpstr>
      <vt:lpstr>Transformer Architecture</vt:lpstr>
      <vt:lpstr>Constructing the Model’s Input</vt:lpstr>
      <vt:lpstr>Constructing the Model’s Input</vt:lpstr>
      <vt:lpstr>Constructing the Model’s Input</vt:lpstr>
      <vt:lpstr>Constructing the Model’s Input</vt:lpstr>
      <vt:lpstr>Decoder-Only Transformer Layer</vt:lpstr>
      <vt:lpstr>Decoder-Only Transformer Layer </vt:lpstr>
      <vt:lpstr>Decoder-Only Transformer Layer </vt:lpstr>
      <vt:lpstr>Decoder-Only Transformer Layer </vt:lpstr>
      <vt:lpstr>Decoder-Only Transformer Layer </vt:lpstr>
      <vt:lpstr>Decoder-Only Transformer Layer </vt:lpstr>
      <vt:lpstr>Decoder-Only Transformer Layer </vt:lpstr>
      <vt:lpstr>Decoder-Only Transformer Layer </vt:lpstr>
      <vt:lpstr>Decoder-Only Transformer Layer</vt:lpstr>
      <vt:lpstr>Pretraining</vt:lpstr>
      <vt:lpstr>Next Token Prediction</vt:lpstr>
      <vt:lpstr>Next Token Prediction</vt:lpstr>
      <vt:lpstr>Next Token Prediction</vt:lpstr>
      <vt:lpstr>Next Token Prediction</vt:lpstr>
      <vt:lpstr>Self-Supervised Learning</vt:lpstr>
      <vt:lpstr>Generating Text with Next Token Prediction</vt:lpstr>
      <vt:lpstr>Keys to Success</vt:lpstr>
      <vt:lpstr>Keys to Success</vt:lpstr>
      <vt:lpstr>Alignment</vt:lpstr>
      <vt:lpstr>What is alignment?</vt:lpstr>
      <vt:lpstr>What is alignment?</vt:lpstr>
      <vt:lpstr>What is alignment?</vt:lpstr>
      <vt:lpstr>What is Supervised Fine-Tuning (SFT)?</vt:lpstr>
      <vt:lpstr>What is SFT?</vt:lpstr>
      <vt:lpstr>What is Reinforcement learning from human feedback  (RLHF)?</vt:lpstr>
      <vt:lpstr>What is RLHF?</vt:lpstr>
      <vt:lpstr>What is RLHF?</vt:lpstr>
      <vt:lpstr>Three-Step Alignment Process</vt:lpstr>
      <vt:lpstr>Three-Step Alignment Process</vt:lpstr>
      <vt:lpstr>Putting it all together…</vt:lpstr>
      <vt:lpstr>Putting it all together…</vt:lpstr>
      <vt:lpstr>Putting it all together…</vt:lpstr>
      <vt:lpstr>Putting it all together…</vt:lpstr>
      <vt:lpstr>PowerPoint Presentation</vt:lpstr>
      <vt:lpstr>What’s left?</vt:lpstr>
      <vt:lpstr>LLM Model sizes have ballooned.</vt:lpstr>
      <vt:lpstr>LLMs are now Multi-Lingual and Multi-Modal</vt:lpstr>
      <vt:lpstr>Multi-linguality</vt:lpstr>
      <vt:lpstr>How do you trust an LLM?</vt:lpstr>
      <vt:lpstr>Lying, Hallucinations and Jailbreaking</vt:lpstr>
      <vt:lpstr>Lying, Hallucinations and Jailbreaking</vt:lpstr>
      <vt:lpstr>Lying, Hallucinations and Jailbreaking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Transformers from scratch</dc:title>
  <dc:creator>Umar</dc:creator>
  <cp:lastModifiedBy>Eick, Christoph F</cp:lastModifiedBy>
  <cp:revision>241</cp:revision>
  <dcterms:created xsi:type="dcterms:W3CDTF">2024-04-11T20:03:44Z</dcterms:created>
  <dcterms:modified xsi:type="dcterms:W3CDTF">2025-11-10T23:59:43Z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2023-09-26T00:00:00Z</vt:filetime>
  </property>
  <property fmtid="{D5CDD505-2E9C-101B-9397-08002B2CF9AE}" pid="3" name="Creator">
    <vt:lpwstr>Microsoft® PowerPoint® for Microsoft 365</vt:lpwstr>
  </property>
  <property fmtid="{D5CDD505-2E9C-101B-9397-08002B2CF9AE}" pid="4" name="LastSaved">
    <vt:filetime>2024-04-11T00:00:00Z</vt:filetime>
  </property>
  <property fmtid="{D5CDD505-2E9C-101B-9397-08002B2CF9AE}" pid="5" name="Producer">
    <vt:lpwstr>Microsoft® PowerPoint® for Microsoft 365</vt:lpwstr>
  </property>
</Properties>
</file>