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53"/>
  </p:notesMasterIdLst>
  <p:sldIdLst>
    <p:sldId id="256" r:id="rId2"/>
    <p:sldId id="1334" r:id="rId3"/>
    <p:sldId id="1335" r:id="rId4"/>
    <p:sldId id="538" r:id="rId5"/>
    <p:sldId id="1338" r:id="rId6"/>
    <p:sldId id="518" r:id="rId7"/>
    <p:sldId id="265" r:id="rId8"/>
    <p:sldId id="263" r:id="rId9"/>
    <p:sldId id="264" r:id="rId10"/>
    <p:sldId id="258" r:id="rId11"/>
    <p:sldId id="262" r:id="rId12"/>
    <p:sldId id="1336" r:id="rId13"/>
    <p:sldId id="1337" r:id="rId14"/>
    <p:sldId id="259" r:id="rId15"/>
    <p:sldId id="260" r:id="rId16"/>
    <p:sldId id="261" r:id="rId17"/>
    <p:sldId id="1311" r:id="rId18"/>
    <p:sldId id="582" r:id="rId19"/>
    <p:sldId id="583" r:id="rId20"/>
    <p:sldId id="586" r:id="rId21"/>
    <p:sldId id="593" r:id="rId22"/>
    <p:sldId id="585" r:id="rId23"/>
    <p:sldId id="677" r:id="rId24"/>
    <p:sldId id="1313" r:id="rId25"/>
    <p:sldId id="1314" r:id="rId26"/>
    <p:sldId id="1315" r:id="rId27"/>
    <p:sldId id="1316" r:id="rId28"/>
    <p:sldId id="1317" r:id="rId29"/>
    <p:sldId id="1318" r:id="rId30"/>
    <p:sldId id="1319" r:id="rId31"/>
    <p:sldId id="676" r:id="rId32"/>
    <p:sldId id="1320" r:id="rId33"/>
    <p:sldId id="596" r:id="rId34"/>
    <p:sldId id="667" r:id="rId35"/>
    <p:sldId id="668" r:id="rId36"/>
    <p:sldId id="1321" r:id="rId37"/>
    <p:sldId id="1322" r:id="rId38"/>
    <p:sldId id="1323" r:id="rId39"/>
    <p:sldId id="1324" r:id="rId40"/>
    <p:sldId id="1325" r:id="rId41"/>
    <p:sldId id="670" r:id="rId42"/>
    <p:sldId id="671" r:id="rId43"/>
    <p:sldId id="673" r:id="rId44"/>
    <p:sldId id="672" r:id="rId45"/>
    <p:sldId id="1326" r:id="rId46"/>
    <p:sldId id="1327" r:id="rId47"/>
    <p:sldId id="1328" r:id="rId48"/>
    <p:sldId id="1329" r:id="rId49"/>
    <p:sldId id="1330" r:id="rId50"/>
    <p:sldId id="1331" r:id="rId51"/>
    <p:sldId id="133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38" autoAdjust="0"/>
  </p:normalViewPr>
  <p:slideViewPr>
    <p:cSldViewPr snapToGrid="0">
      <p:cViewPr varScale="1">
        <p:scale>
          <a:sx n="121" d="100"/>
          <a:sy n="121" d="100"/>
        </p:scale>
        <p:origin x="17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DA1E3-9469-40B5-9126-5BC05B222371}"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en-IN"/>
        </a:p>
      </dgm:t>
    </dgm:pt>
    <dgm:pt modelId="{A10A04E9-9B7C-44A0-BA62-0096BF76B6AD}">
      <dgm:prSet phldrT="[Text]"/>
      <dgm:spPr/>
      <dgm:t>
        <a:bodyPr/>
        <a:lstStyle/>
        <a:p>
          <a:r>
            <a:rPr lang="en-IN" b="1" dirty="0"/>
            <a:t>Training Phase</a:t>
          </a:r>
          <a:endParaRPr lang="en-IN" dirty="0"/>
        </a:p>
      </dgm:t>
    </dgm:pt>
    <dgm:pt modelId="{D1BA2EB6-6654-4413-9673-289A90CE9DAB}" type="parTrans" cxnId="{94E26598-630C-4A2E-8B11-3B3D6F290FEE}">
      <dgm:prSet/>
      <dgm:spPr/>
      <dgm:t>
        <a:bodyPr/>
        <a:lstStyle/>
        <a:p>
          <a:endParaRPr lang="en-IN"/>
        </a:p>
      </dgm:t>
    </dgm:pt>
    <dgm:pt modelId="{2740918F-4AF3-44EE-B256-F863C3F89DE3}" type="sibTrans" cxnId="{94E26598-630C-4A2E-8B11-3B3D6F290FEE}">
      <dgm:prSet/>
      <dgm:spPr/>
      <dgm:t>
        <a:bodyPr/>
        <a:lstStyle/>
        <a:p>
          <a:endParaRPr lang="en-IN"/>
        </a:p>
      </dgm:t>
    </dgm:pt>
    <dgm:pt modelId="{1D20C7A4-4F3B-44EC-978B-185D965B58B2}">
      <dgm:prSet phldrT="[Text]"/>
      <dgm:spPr/>
      <dgm:t>
        <a:bodyPr/>
        <a:lstStyle/>
        <a:p>
          <a:r>
            <a:rPr lang="en-US" dirty="0"/>
            <a:t>Feed the model labeled examples (input + correct output)</a:t>
          </a:r>
          <a:endParaRPr lang="en-IN" dirty="0"/>
        </a:p>
      </dgm:t>
    </dgm:pt>
    <dgm:pt modelId="{55FA6C43-80DF-4BA6-8BA2-ECC715ED63CC}" type="parTrans" cxnId="{399CAB50-2D0A-4ED2-BB60-AEBC00ECEBE2}">
      <dgm:prSet/>
      <dgm:spPr/>
      <dgm:t>
        <a:bodyPr/>
        <a:lstStyle/>
        <a:p>
          <a:endParaRPr lang="en-IN"/>
        </a:p>
      </dgm:t>
    </dgm:pt>
    <dgm:pt modelId="{D0830E5A-6A2D-462D-8761-C35AFCF3181A}" type="sibTrans" cxnId="{399CAB50-2D0A-4ED2-BB60-AEBC00ECEBE2}">
      <dgm:prSet/>
      <dgm:spPr/>
      <dgm:t>
        <a:bodyPr/>
        <a:lstStyle/>
        <a:p>
          <a:endParaRPr lang="en-IN"/>
        </a:p>
      </dgm:t>
    </dgm:pt>
    <dgm:pt modelId="{A26CEAA4-7692-46B9-A552-CE078236EC49}">
      <dgm:prSet phldrT="[Text]"/>
      <dgm:spPr/>
      <dgm:t>
        <a:bodyPr/>
        <a:lstStyle/>
        <a:p>
          <a:r>
            <a:rPr lang="en-IN" b="1" dirty="0"/>
            <a:t>Learning Phase</a:t>
          </a:r>
          <a:endParaRPr lang="en-IN" dirty="0"/>
        </a:p>
      </dgm:t>
    </dgm:pt>
    <dgm:pt modelId="{528AA19B-BDDB-4E9A-B52D-8EA37D44BB28}" type="parTrans" cxnId="{ACE01095-17F7-4132-97B9-64C7F2D210F6}">
      <dgm:prSet/>
      <dgm:spPr/>
      <dgm:t>
        <a:bodyPr/>
        <a:lstStyle/>
        <a:p>
          <a:endParaRPr lang="en-IN"/>
        </a:p>
      </dgm:t>
    </dgm:pt>
    <dgm:pt modelId="{EC456E5B-FA81-47E8-A865-451BA36DCE36}" type="sibTrans" cxnId="{ACE01095-17F7-4132-97B9-64C7F2D210F6}">
      <dgm:prSet/>
      <dgm:spPr/>
      <dgm:t>
        <a:bodyPr/>
        <a:lstStyle/>
        <a:p>
          <a:endParaRPr lang="en-IN"/>
        </a:p>
      </dgm:t>
    </dgm:pt>
    <dgm:pt modelId="{CD4F46A6-E333-4E90-9137-5D182C881CF6}">
      <dgm:prSet phldrT="[Text]"/>
      <dgm:spPr/>
      <dgm:t>
        <a:bodyPr/>
        <a:lstStyle/>
        <a:p>
          <a:r>
            <a:rPr lang="en-US" dirty="0"/>
            <a:t>Model finds patterns and relationships in the data</a:t>
          </a:r>
          <a:endParaRPr lang="en-IN" dirty="0"/>
        </a:p>
      </dgm:t>
    </dgm:pt>
    <dgm:pt modelId="{5DE35EFB-8B7B-4826-BEBF-234DBFBA617E}" type="parTrans" cxnId="{8FF6FD1D-7770-4630-8AEC-B5BC475AFBBF}">
      <dgm:prSet/>
      <dgm:spPr/>
      <dgm:t>
        <a:bodyPr/>
        <a:lstStyle/>
        <a:p>
          <a:endParaRPr lang="en-IN"/>
        </a:p>
      </dgm:t>
    </dgm:pt>
    <dgm:pt modelId="{E1765A39-4C0C-4D56-9998-CF6299A80954}" type="sibTrans" cxnId="{8FF6FD1D-7770-4630-8AEC-B5BC475AFBBF}">
      <dgm:prSet/>
      <dgm:spPr/>
      <dgm:t>
        <a:bodyPr/>
        <a:lstStyle/>
        <a:p>
          <a:endParaRPr lang="en-IN"/>
        </a:p>
      </dgm:t>
    </dgm:pt>
    <dgm:pt modelId="{30B411E7-4FD2-412B-AC55-816AE832EC40}">
      <dgm:prSet phldrT="[Text]"/>
      <dgm:spPr/>
      <dgm:t>
        <a:bodyPr/>
        <a:lstStyle/>
        <a:p>
          <a:r>
            <a:rPr lang="en-IN" b="1" dirty="0"/>
            <a:t>Prediction Phase</a:t>
          </a:r>
          <a:endParaRPr lang="en-IN" dirty="0"/>
        </a:p>
      </dgm:t>
    </dgm:pt>
    <dgm:pt modelId="{E6120183-91D5-4518-8113-96B01AC8A844}" type="parTrans" cxnId="{F4444C82-026C-4B89-84D0-BD40F51E124E}">
      <dgm:prSet/>
      <dgm:spPr/>
      <dgm:t>
        <a:bodyPr/>
        <a:lstStyle/>
        <a:p>
          <a:endParaRPr lang="en-IN"/>
        </a:p>
      </dgm:t>
    </dgm:pt>
    <dgm:pt modelId="{88678043-7A5B-4775-958E-E1CD95C77B3E}" type="sibTrans" cxnId="{F4444C82-026C-4B89-84D0-BD40F51E124E}">
      <dgm:prSet/>
      <dgm:spPr/>
      <dgm:t>
        <a:bodyPr/>
        <a:lstStyle/>
        <a:p>
          <a:endParaRPr lang="en-IN"/>
        </a:p>
      </dgm:t>
    </dgm:pt>
    <dgm:pt modelId="{1E2A39AA-0F8A-472E-817F-77334FE8E974}">
      <dgm:prSet phldrT="[Text]"/>
      <dgm:spPr/>
      <dgm:t>
        <a:bodyPr/>
        <a:lstStyle/>
        <a:p>
          <a:r>
            <a:rPr lang="en-US" dirty="0"/>
            <a:t>Model makes predictions on new, unseen data</a:t>
          </a:r>
          <a:endParaRPr lang="en-IN" dirty="0"/>
        </a:p>
      </dgm:t>
    </dgm:pt>
    <dgm:pt modelId="{FD699DE0-5AD6-4B7A-86B8-1BC79C83C1D2}" type="parTrans" cxnId="{7B3FCB76-8673-41CC-8C3D-E0CCF08E64CA}">
      <dgm:prSet/>
      <dgm:spPr/>
      <dgm:t>
        <a:bodyPr/>
        <a:lstStyle/>
        <a:p>
          <a:endParaRPr lang="en-IN"/>
        </a:p>
      </dgm:t>
    </dgm:pt>
    <dgm:pt modelId="{305093EE-FC12-44E9-A0BD-48184CAF158A}" type="sibTrans" cxnId="{7B3FCB76-8673-41CC-8C3D-E0CCF08E64CA}">
      <dgm:prSet/>
      <dgm:spPr/>
      <dgm:t>
        <a:bodyPr/>
        <a:lstStyle/>
        <a:p>
          <a:endParaRPr lang="en-IN"/>
        </a:p>
      </dgm:t>
    </dgm:pt>
    <dgm:pt modelId="{EF5E4918-F095-4D95-B792-F773C780ECE8}" type="pres">
      <dgm:prSet presAssocID="{1A7DA1E3-9469-40B5-9126-5BC05B222371}" presName="rootnode" presStyleCnt="0">
        <dgm:presLayoutVars>
          <dgm:chMax/>
          <dgm:chPref/>
          <dgm:dir/>
          <dgm:animLvl val="lvl"/>
        </dgm:presLayoutVars>
      </dgm:prSet>
      <dgm:spPr/>
    </dgm:pt>
    <dgm:pt modelId="{E8C3117F-9261-4E5A-888F-90AFC141F52B}" type="pres">
      <dgm:prSet presAssocID="{A10A04E9-9B7C-44A0-BA62-0096BF76B6AD}" presName="composite" presStyleCnt="0"/>
      <dgm:spPr/>
    </dgm:pt>
    <dgm:pt modelId="{1963E053-33D5-47EB-828B-39F2B72CBA9F}" type="pres">
      <dgm:prSet presAssocID="{A10A04E9-9B7C-44A0-BA62-0096BF76B6AD}" presName="bentUpArrow1" presStyleLbl="alignImgPlace1" presStyleIdx="0" presStyleCnt="2"/>
      <dgm:spPr/>
    </dgm:pt>
    <dgm:pt modelId="{49E4A88E-63C9-4D54-BD38-3DE3E7745A1F}" type="pres">
      <dgm:prSet presAssocID="{A10A04E9-9B7C-44A0-BA62-0096BF76B6AD}" presName="ParentText" presStyleLbl="node1" presStyleIdx="0" presStyleCnt="3">
        <dgm:presLayoutVars>
          <dgm:chMax val="1"/>
          <dgm:chPref val="1"/>
          <dgm:bulletEnabled val="1"/>
        </dgm:presLayoutVars>
      </dgm:prSet>
      <dgm:spPr/>
    </dgm:pt>
    <dgm:pt modelId="{5407EC46-E800-49C9-B505-04A8A554E303}" type="pres">
      <dgm:prSet presAssocID="{A10A04E9-9B7C-44A0-BA62-0096BF76B6AD}" presName="ChildText" presStyleLbl="revTx" presStyleIdx="0" presStyleCnt="3" custScaleX="296095" custLinFactX="780" custLinFactNeighborX="100000" custLinFactNeighborY="4417">
        <dgm:presLayoutVars>
          <dgm:chMax val="0"/>
          <dgm:chPref val="0"/>
          <dgm:bulletEnabled val="1"/>
        </dgm:presLayoutVars>
      </dgm:prSet>
      <dgm:spPr/>
    </dgm:pt>
    <dgm:pt modelId="{885D1351-756A-4B1C-8786-5DA5E8D1CE34}" type="pres">
      <dgm:prSet presAssocID="{2740918F-4AF3-44EE-B256-F863C3F89DE3}" presName="sibTrans" presStyleCnt="0"/>
      <dgm:spPr/>
    </dgm:pt>
    <dgm:pt modelId="{BB210F8F-6FED-436E-847E-93230AB0DD90}" type="pres">
      <dgm:prSet presAssocID="{A26CEAA4-7692-46B9-A552-CE078236EC49}" presName="composite" presStyleCnt="0"/>
      <dgm:spPr/>
    </dgm:pt>
    <dgm:pt modelId="{82A6D317-0301-4275-9BED-F66AC4CAF84A}" type="pres">
      <dgm:prSet presAssocID="{A26CEAA4-7692-46B9-A552-CE078236EC49}" presName="bentUpArrow1" presStyleLbl="alignImgPlace1" presStyleIdx="1" presStyleCnt="2"/>
      <dgm:spPr/>
    </dgm:pt>
    <dgm:pt modelId="{5C33A79D-DC96-42AD-A6A9-F0F1E0A5C0D3}" type="pres">
      <dgm:prSet presAssocID="{A26CEAA4-7692-46B9-A552-CE078236EC49}" presName="ParentText" presStyleLbl="node1" presStyleIdx="1" presStyleCnt="3">
        <dgm:presLayoutVars>
          <dgm:chMax val="1"/>
          <dgm:chPref val="1"/>
          <dgm:bulletEnabled val="1"/>
        </dgm:presLayoutVars>
      </dgm:prSet>
      <dgm:spPr/>
    </dgm:pt>
    <dgm:pt modelId="{5C788E29-FAC7-403D-8029-B714973A957A}" type="pres">
      <dgm:prSet presAssocID="{A26CEAA4-7692-46B9-A552-CE078236EC49}" presName="ChildText" presStyleLbl="revTx" presStyleIdx="1" presStyleCnt="3" custScaleX="311051" custLinFactX="13916" custLinFactNeighborX="100000" custLinFactNeighborY="2138">
        <dgm:presLayoutVars>
          <dgm:chMax val="0"/>
          <dgm:chPref val="0"/>
          <dgm:bulletEnabled val="1"/>
        </dgm:presLayoutVars>
      </dgm:prSet>
      <dgm:spPr/>
    </dgm:pt>
    <dgm:pt modelId="{9D8C3409-882D-4923-8F7D-D66D9C8B5D54}" type="pres">
      <dgm:prSet presAssocID="{EC456E5B-FA81-47E8-A865-451BA36DCE36}" presName="sibTrans" presStyleCnt="0"/>
      <dgm:spPr/>
    </dgm:pt>
    <dgm:pt modelId="{1F305F14-1D15-49D0-AFA6-1C506F8BD038}" type="pres">
      <dgm:prSet presAssocID="{30B411E7-4FD2-412B-AC55-816AE832EC40}" presName="composite" presStyleCnt="0"/>
      <dgm:spPr/>
    </dgm:pt>
    <dgm:pt modelId="{889A646C-0C53-4A47-A574-5A482852F3A2}" type="pres">
      <dgm:prSet presAssocID="{30B411E7-4FD2-412B-AC55-816AE832EC40}" presName="ParentText" presStyleLbl="node1" presStyleIdx="2" presStyleCnt="3">
        <dgm:presLayoutVars>
          <dgm:chMax val="1"/>
          <dgm:chPref val="1"/>
          <dgm:bulletEnabled val="1"/>
        </dgm:presLayoutVars>
      </dgm:prSet>
      <dgm:spPr/>
    </dgm:pt>
    <dgm:pt modelId="{0032A630-E0FA-42F2-B388-E52BDE48A686}" type="pres">
      <dgm:prSet presAssocID="{30B411E7-4FD2-412B-AC55-816AE832EC40}" presName="FinalChildText" presStyleLbl="revTx" presStyleIdx="2" presStyleCnt="3" custScaleX="219120" custLinFactNeighborX="64705">
        <dgm:presLayoutVars>
          <dgm:chMax val="0"/>
          <dgm:chPref val="0"/>
          <dgm:bulletEnabled val="1"/>
        </dgm:presLayoutVars>
      </dgm:prSet>
      <dgm:spPr/>
    </dgm:pt>
  </dgm:ptLst>
  <dgm:cxnLst>
    <dgm:cxn modelId="{8FF6FD1D-7770-4630-8AEC-B5BC475AFBBF}" srcId="{A26CEAA4-7692-46B9-A552-CE078236EC49}" destId="{CD4F46A6-E333-4E90-9137-5D182C881CF6}" srcOrd="0" destOrd="0" parTransId="{5DE35EFB-8B7B-4826-BEBF-234DBFBA617E}" sibTransId="{E1765A39-4C0C-4D56-9998-CF6299A80954}"/>
    <dgm:cxn modelId="{72E76961-116C-4A14-A1BE-7FF71079189C}" type="presOf" srcId="{1E2A39AA-0F8A-472E-817F-77334FE8E974}" destId="{0032A630-E0FA-42F2-B388-E52BDE48A686}" srcOrd="0" destOrd="0" presId="urn:microsoft.com/office/officeart/2005/8/layout/StepDownProcess"/>
    <dgm:cxn modelId="{CF6E4D61-B2CD-4283-B734-420A5623D4CD}" type="presOf" srcId="{1A7DA1E3-9469-40B5-9126-5BC05B222371}" destId="{EF5E4918-F095-4D95-B792-F773C780ECE8}" srcOrd="0" destOrd="0" presId="urn:microsoft.com/office/officeart/2005/8/layout/StepDownProcess"/>
    <dgm:cxn modelId="{4EA4B261-3F43-469F-9AF3-57279A1FE92B}" type="presOf" srcId="{A26CEAA4-7692-46B9-A552-CE078236EC49}" destId="{5C33A79D-DC96-42AD-A6A9-F0F1E0A5C0D3}" srcOrd="0" destOrd="0" presId="urn:microsoft.com/office/officeart/2005/8/layout/StepDownProcess"/>
    <dgm:cxn modelId="{399CAB50-2D0A-4ED2-BB60-AEBC00ECEBE2}" srcId="{A10A04E9-9B7C-44A0-BA62-0096BF76B6AD}" destId="{1D20C7A4-4F3B-44EC-978B-185D965B58B2}" srcOrd="0" destOrd="0" parTransId="{55FA6C43-80DF-4BA6-8BA2-ECC715ED63CC}" sibTransId="{D0830E5A-6A2D-462D-8761-C35AFCF3181A}"/>
    <dgm:cxn modelId="{7B3FCB76-8673-41CC-8C3D-E0CCF08E64CA}" srcId="{30B411E7-4FD2-412B-AC55-816AE832EC40}" destId="{1E2A39AA-0F8A-472E-817F-77334FE8E974}" srcOrd="0" destOrd="0" parTransId="{FD699DE0-5AD6-4B7A-86B8-1BC79C83C1D2}" sibTransId="{305093EE-FC12-44E9-A0BD-48184CAF158A}"/>
    <dgm:cxn modelId="{F4444C82-026C-4B89-84D0-BD40F51E124E}" srcId="{1A7DA1E3-9469-40B5-9126-5BC05B222371}" destId="{30B411E7-4FD2-412B-AC55-816AE832EC40}" srcOrd="2" destOrd="0" parTransId="{E6120183-91D5-4518-8113-96B01AC8A844}" sibTransId="{88678043-7A5B-4775-958E-E1CD95C77B3E}"/>
    <dgm:cxn modelId="{ACE01095-17F7-4132-97B9-64C7F2D210F6}" srcId="{1A7DA1E3-9469-40B5-9126-5BC05B222371}" destId="{A26CEAA4-7692-46B9-A552-CE078236EC49}" srcOrd="1" destOrd="0" parTransId="{528AA19B-BDDB-4E9A-B52D-8EA37D44BB28}" sibTransId="{EC456E5B-FA81-47E8-A865-451BA36DCE36}"/>
    <dgm:cxn modelId="{F450F896-A757-4EE2-88D7-CF155F355E37}" type="presOf" srcId="{30B411E7-4FD2-412B-AC55-816AE832EC40}" destId="{889A646C-0C53-4A47-A574-5A482852F3A2}" srcOrd="0" destOrd="0" presId="urn:microsoft.com/office/officeart/2005/8/layout/StepDownProcess"/>
    <dgm:cxn modelId="{9820DA97-9E43-48E9-BC5F-5193A20E211C}" type="presOf" srcId="{CD4F46A6-E333-4E90-9137-5D182C881CF6}" destId="{5C788E29-FAC7-403D-8029-B714973A957A}" srcOrd="0" destOrd="0" presId="urn:microsoft.com/office/officeart/2005/8/layout/StepDownProcess"/>
    <dgm:cxn modelId="{94E26598-630C-4A2E-8B11-3B3D6F290FEE}" srcId="{1A7DA1E3-9469-40B5-9126-5BC05B222371}" destId="{A10A04E9-9B7C-44A0-BA62-0096BF76B6AD}" srcOrd="0" destOrd="0" parTransId="{D1BA2EB6-6654-4413-9673-289A90CE9DAB}" sibTransId="{2740918F-4AF3-44EE-B256-F863C3F89DE3}"/>
    <dgm:cxn modelId="{D03D25CC-6E0E-4F35-A897-F5B38B2715B5}" type="presOf" srcId="{1D20C7A4-4F3B-44EC-978B-185D965B58B2}" destId="{5407EC46-E800-49C9-B505-04A8A554E303}" srcOrd="0" destOrd="0" presId="urn:microsoft.com/office/officeart/2005/8/layout/StepDownProcess"/>
    <dgm:cxn modelId="{7F38F8CE-90F0-44CA-9E32-3B50DF5A8167}" type="presOf" srcId="{A10A04E9-9B7C-44A0-BA62-0096BF76B6AD}" destId="{49E4A88E-63C9-4D54-BD38-3DE3E7745A1F}" srcOrd="0" destOrd="0" presId="urn:microsoft.com/office/officeart/2005/8/layout/StepDownProcess"/>
    <dgm:cxn modelId="{A53B7419-E487-4654-86CA-F94833CFF391}" type="presParOf" srcId="{EF5E4918-F095-4D95-B792-F773C780ECE8}" destId="{E8C3117F-9261-4E5A-888F-90AFC141F52B}" srcOrd="0" destOrd="0" presId="urn:microsoft.com/office/officeart/2005/8/layout/StepDownProcess"/>
    <dgm:cxn modelId="{EA9C29BE-3097-46CC-8751-92F8A78F840D}" type="presParOf" srcId="{E8C3117F-9261-4E5A-888F-90AFC141F52B}" destId="{1963E053-33D5-47EB-828B-39F2B72CBA9F}" srcOrd="0" destOrd="0" presId="urn:microsoft.com/office/officeart/2005/8/layout/StepDownProcess"/>
    <dgm:cxn modelId="{EDE33C00-8E29-48BF-AB56-43254E890C9F}" type="presParOf" srcId="{E8C3117F-9261-4E5A-888F-90AFC141F52B}" destId="{49E4A88E-63C9-4D54-BD38-3DE3E7745A1F}" srcOrd="1" destOrd="0" presId="urn:microsoft.com/office/officeart/2005/8/layout/StepDownProcess"/>
    <dgm:cxn modelId="{631251C7-F1B4-4DC5-9577-F019EB7D6FAA}" type="presParOf" srcId="{E8C3117F-9261-4E5A-888F-90AFC141F52B}" destId="{5407EC46-E800-49C9-B505-04A8A554E303}" srcOrd="2" destOrd="0" presId="urn:microsoft.com/office/officeart/2005/8/layout/StepDownProcess"/>
    <dgm:cxn modelId="{C3A3BB24-0405-4F8B-817C-D20F03DA399A}" type="presParOf" srcId="{EF5E4918-F095-4D95-B792-F773C780ECE8}" destId="{885D1351-756A-4B1C-8786-5DA5E8D1CE34}" srcOrd="1" destOrd="0" presId="urn:microsoft.com/office/officeart/2005/8/layout/StepDownProcess"/>
    <dgm:cxn modelId="{7840EFCA-7037-4AE1-887E-7C3CA7F631F9}" type="presParOf" srcId="{EF5E4918-F095-4D95-B792-F773C780ECE8}" destId="{BB210F8F-6FED-436E-847E-93230AB0DD90}" srcOrd="2" destOrd="0" presId="urn:microsoft.com/office/officeart/2005/8/layout/StepDownProcess"/>
    <dgm:cxn modelId="{057001EB-CF0E-4D04-BA7A-514341C9138D}" type="presParOf" srcId="{BB210F8F-6FED-436E-847E-93230AB0DD90}" destId="{82A6D317-0301-4275-9BED-F66AC4CAF84A}" srcOrd="0" destOrd="0" presId="urn:microsoft.com/office/officeart/2005/8/layout/StepDownProcess"/>
    <dgm:cxn modelId="{319AF2AE-F8A1-41C1-82DA-42D990E94B68}" type="presParOf" srcId="{BB210F8F-6FED-436E-847E-93230AB0DD90}" destId="{5C33A79D-DC96-42AD-A6A9-F0F1E0A5C0D3}" srcOrd="1" destOrd="0" presId="urn:microsoft.com/office/officeart/2005/8/layout/StepDownProcess"/>
    <dgm:cxn modelId="{CAABC12E-C564-44A8-9515-6318CF06C3ED}" type="presParOf" srcId="{BB210F8F-6FED-436E-847E-93230AB0DD90}" destId="{5C788E29-FAC7-403D-8029-B714973A957A}" srcOrd="2" destOrd="0" presId="urn:microsoft.com/office/officeart/2005/8/layout/StepDownProcess"/>
    <dgm:cxn modelId="{37438C4D-894A-4D9A-B528-B98346161581}" type="presParOf" srcId="{EF5E4918-F095-4D95-B792-F773C780ECE8}" destId="{9D8C3409-882D-4923-8F7D-D66D9C8B5D54}" srcOrd="3" destOrd="0" presId="urn:microsoft.com/office/officeart/2005/8/layout/StepDownProcess"/>
    <dgm:cxn modelId="{E1663A8F-E9C2-4589-AD8D-A92D27F91A61}" type="presParOf" srcId="{EF5E4918-F095-4D95-B792-F773C780ECE8}" destId="{1F305F14-1D15-49D0-AFA6-1C506F8BD038}" srcOrd="4" destOrd="0" presId="urn:microsoft.com/office/officeart/2005/8/layout/StepDownProcess"/>
    <dgm:cxn modelId="{5D9A16B7-26F5-477F-B526-903CA971A179}" type="presParOf" srcId="{1F305F14-1D15-49D0-AFA6-1C506F8BD038}" destId="{889A646C-0C53-4A47-A574-5A482852F3A2}" srcOrd="0" destOrd="0" presId="urn:microsoft.com/office/officeart/2005/8/layout/StepDownProcess"/>
    <dgm:cxn modelId="{1BEC9F0C-DFB3-4672-989F-0323A123C720}" type="presParOf" srcId="{1F305F14-1D15-49D0-AFA6-1C506F8BD038}" destId="{0032A630-E0FA-42F2-B388-E52BDE48A686}"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3E053-33D5-47EB-828B-39F2B72CBA9F}">
      <dsp:nvSpPr>
        <dsp:cNvPr id="0" name=""/>
        <dsp:cNvSpPr/>
      </dsp:nvSpPr>
      <dsp:spPr>
        <a:xfrm rot="5400000">
          <a:off x="1293805" y="1271326"/>
          <a:ext cx="1124378" cy="1280065"/>
        </a:xfrm>
        <a:prstGeom prst="bentUpArrow">
          <a:avLst>
            <a:gd name="adj1" fmla="val 32840"/>
            <a:gd name="adj2" fmla="val 25000"/>
            <a:gd name="adj3" fmla="val 3578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4A88E-63C9-4D54-BD38-3DE3E7745A1F}">
      <dsp:nvSpPr>
        <dsp:cNvPr id="0" name=""/>
        <dsp:cNvSpPr/>
      </dsp:nvSpPr>
      <dsp:spPr>
        <a:xfrm>
          <a:off x="995913" y="24930"/>
          <a:ext cx="1892792" cy="1324893"/>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b="1" kern="1200" dirty="0"/>
            <a:t>Training Phase</a:t>
          </a:r>
          <a:endParaRPr lang="en-IN" sz="2600" kern="1200" dirty="0"/>
        </a:p>
      </dsp:txBody>
      <dsp:txXfrm>
        <a:off x="1060601" y="89618"/>
        <a:ext cx="1763416" cy="1195517"/>
      </dsp:txXfrm>
    </dsp:sp>
    <dsp:sp modelId="{5407EC46-E800-49C9-B505-04A8A554E303}">
      <dsp:nvSpPr>
        <dsp:cNvPr id="0" name=""/>
        <dsp:cNvSpPr/>
      </dsp:nvSpPr>
      <dsp:spPr>
        <a:xfrm>
          <a:off x="2926322" y="198587"/>
          <a:ext cx="4076152"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Feed the model labeled examples (input + correct output)</a:t>
          </a:r>
          <a:endParaRPr lang="en-IN" sz="2000" kern="1200" dirty="0"/>
        </a:p>
      </dsp:txBody>
      <dsp:txXfrm>
        <a:off x="2926322" y="198587"/>
        <a:ext cx="4076152" cy="1070837"/>
      </dsp:txXfrm>
    </dsp:sp>
    <dsp:sp modelId="{82A6D317-0301-4275-9BED-F66AC4CAF84A}">
      <dsp:nvSpPr>
        <dsp:cNvPr id="0" name=""/>
        <dsp:cNvSpPr/>
      </dsp:nvSpPr>
      <dsp:spPr>
        <a:xfrm rot="5400000">
          <a:off x="3511015" y="2759619"/>
          <a:ext cx="1124378" cy="1280065"/>
        </a:xfrm>
        <a:prstGeom prst="bentUpArrow">
          <a:avLst>
            <a:gd name="adj1" fmla="val 32840"/>
            <a:gd name="adj2" fmla="val 25000"/>
            <a:gd name="adj3" fmla="val 3578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33A79D-DC96-42AD-A6A9-F0F1E0A5C0D3}">
      <dsp:nvSpPr>
        <dsp:cNvPr id="0" name=""/>
        <dsp:cNvSpPr/>
      </dsp:nvSpPr>
      <dsp:spPr>
        <a:xfrm>
          <a:off x="3213123" y="1513222"/>
          <a:ext cx="1892792" cy="1324893"/>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b="1" kern="1200" dirty="0"/>
            <a:t>Learning Phase</a:t>
          </a:r>
          <a:endParaRPr lang="en-IN" sz="2600" kern="1200" dirty="0"/>
        </a:p>
      </dsp:txBody>
      <dsp:txXfrm>
        <a:off x="3277811" y="1577910"/>
        <a:ext cx="1763416" cy="1195517"/>
      </dsp:txXfrm>
    </dsp:sp>
    <dsp:sp modelId="{5C788E29-FAC7-403D-8029-B714973A957A}">
      <dsp:nvSpPr>
        <dsp:cNvPr id="0" name=""/>
        <dsp:cNvSpPr/>
      </dsp:nvSpPr>
      <dsp:spPr>
        <a:xfrm>
          <a:off x="5221422" y="1662475"/>
          <a:ext cx="4282042"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Model finds patterns and relationships in the data</a:t>
          </a:r>
          <a:endParaRPr lang="en-IN" sz="2000" kern="1200" dirty="0"/>
        </a:p>
      </dsp:txBody>
      <dsp:txXfrm>
        <a:off x="5221422" y="1662475"/>
        <a:ext cx="4282042" cy="1070837"/>
      </dsp:txXfrm>
    </dsp:sp>
    <dsp:sp modelId="{889A646C-0C53-4A47-A574-5A482852F3A2}">
      <dsp:nvSpPr>
        <dsp:cNvPr id="0" name=""/>
        <dsp:cNvSpPr/>
      </dsp:nvSpPr>
      <dsp:spPr>
        <a:xfrm>
          <a:off x="5430332" y="3001514"/>
          <a:ext cx="1892792" cy="1324893"/>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b="1" kern="1200" dirty="0"/>
            <a:t>Prediction Phase</a:t>
          </a:r>
          <a:endParaRPr lang="en-IN" sz="2600" kern="1200" dirty="0"/>
        </a:p>
      </dsp:txBody>
      <dsp:txXfrm>
        <a:off x="5495020" y="3066202"/>
        <a:ext cx="1763416" cy="1195517"/>
      </dsp:txXfrm>
    </dsp:sp>
    <dsp:sp modelId="{0032A630-E0FA-42F2-B388-E52BDE48A686}">
      <dsp:nvSpPr>
        <dsp:cNvPr id="0" name=""/>
        <dsp:cNvSpPr/>
      </dsp:nvSpPr>
      <dsp:spPr>
        <a:xfrm>
          <a:off x="7393953" y="3127873"/>
          <a:ext cx="3016486"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Model makes predictions on new, unseen data</a:t>
          </a:r>
          <a:endParaRPr lang="en-IN" sz="2000" kern="1200" dirty="0"/>
        </a:p>
      </dsp:txBody>
      <dsp:txXfrm>
        <a:off x="7393953" y="3127873"/>
        <a:ext cx="3016486" cy="107083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38E24-1920-4B5C-8000-0756F6BC1874}" type="datetimeFigureOut">
              <a:rPr lang="en-IN" smtClean="0"/>
              <a:t>02-10-2025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6FDDC-C5F4-41BF-8EC2-58CD5372833A}" type="slidenum">
              <a:rPr lang="en-IN" smtClean="0"/>
              <a:t>‹#›</a:t>
            </a:fld>
            <a:endParaRPr lang="en-IN"/>
          </a:p>
        </p:txBody>
      </p:sp>
    </p:spTree>
    <p:extLst>
      <p:ext uri="{BB962C8B-B14F-4D97-AF65-F5344CB8AC3E}">
        <p14:creationId xmlns:p14="http://schemas.microsoft.com/office/powerpoint/2010/main" val="179412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historyofinformation.com/expanded.php?id=735" TargetMode="External"/><Relationship Id="rId3" Type="http://schemas.openxmlformats.org/officeDocument/2006/relationships/hyperlink" Target="https://en.wikipedia.org/wiki/University_of_Illinois_at_Chicago" TargetMode="External"/><Relationship Id="rId7" Type="http://schemas.openxmlformats.org/officeDocument/2006/relationships/hyperlink" Target="http://diwww.epfl.ch/mantra/tutorial/english/mcpit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cse.chalmers.se/~coquand/AUTOMATA/mcp.pdf" TargetMode="External"/><Relationship Id="rId5" Type="http://schemas.openxmlformats.org/officeDocument/2006/relationships/hyperlink" Target="https://en.wikipedia.org/wiki/Walter_Pitts" TargetMode="External"/><Relationship Id="rId10" Type="http://schemas.openxmlformats.org/officeDocument/2006/relationships/hyperlink" Target="https://en.wikipedia.org/wiki/Norbert_Wiener" TargetMode="External"/><Relationship Id="rId4" Type="http://schemas.openxmlformats.org/officeDocument/2006/relationships/hyperlink" Target="https://en.wikipedia.org/wiki/Warren_McCulloch" TargetMode="External"/><Relationship Id="rId9" Type="http://schemas.openxmlformats.org/officeDocument/2006/relationships/hyperlink" Target="https://en.wikipedia.org/wiki/John_von_Neuman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368300" y="690563"/>
            <a:ext cx="6127750" cy="3448050"/>
          </a:xfrm>
          <a:solidFill>
            <a:srgbClr val="FFFFFF"/>
          </a:solidFill>
          <a:ln/>
        </p:spPr>
      </p:sp>
      <p:sp>
        <p:nvSpPr>
          <p:cNvPr id="98307" name="Rectangle 3"/>
          <p:cNvSpPr>
            <a:spLocks noGrp="1" noChangeArrowheads="1"/>
          </p:cNvSpPr>
          <p:nvPr>
            <p:ph type="body" idx="1"/>
          </p:nvPr>
        </p:nvSpPr>
        <p:spPr>
          <a:xfrm>
            <a:off x="914400" y="4368800"/>
            <a:ext cx="5029200" cy="4140200"/>
          </a:xfrm>
          <a:solidFill>
            <a:srgbClr val="FFFFFF"/>
          </a:solidFill>
          <a:ln>
            <a:solidFill>
              <a:srgbClr val="000000"/>
            </a:solidFill>
          </a:ln>
        </p:spPr>
        <p:txBody>
          <a:bodyPr lIns="90198" tIns="45099" rIns="90198" bIns="45099"/>
          <a:lstStyle/>
          <a:p>
            <a:endParaRPr lang="en-US" altLang="en-US"/>
          </a:p>
        </p:txBody>
      </p:sp>
    </p:spTree>
    <p:extLst>
      <p:ext uri="{BB962C8B-B14F-4D97-AF65-F5344CB8AC3E}">
        <p14:creationId xmlns:p14="http://schemas.microsoft.com/office/powerpoint/2010/main" val="190595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Neural networks have exhibited a phenomenon akin to dreaming when trained on images or data. This process, called "hallucination" or "deep dreaming," involves the network amplifying patterns it detects in input data to create surreal and sometimes psychedelic visuals.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rain, Shibuya, Tokyo Leonid </a:t>
            </a:r>
            <a:r>
              <a:rPr lang="en-US" dirty="0" err="1"/>
              <a:t>Afremov</a:t>
            </a:r>
            <a:r>
              <a:rPr lang="en-US" dirty="0"/>
              <a:t> Style</a:t>
            </a:r>
          </a:p>
          <a:p>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7</a:t>
            </a:fld>
            <a:endParaRPr lang="en-IN"/>
          </a:p>
        </p:txBody>
      </p:sp>
    </p:spTree>
    <p:extLst>
      <p:ext uri="{BB962C8B-B14F-4D97-AF65-F5344CB8AC3E}">
        <p14:creationId xmlns:p14="http://schemas.microsoft.com/office/powerpoint/2010/main" val="288746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1943 American neurophysiologist and cybernetician of the </a:t>
            </a:r>
            <a:r>
              <a:rPr lang="en-US" dirty="0">
                <a:hlinkClick r:id="rId3"/>
              </a:rPr>
              <a:t>University of Illinois at Chicago</a:t>
            </a:r>
            <a:r>
              <a:rPr lang="en-US" dirty="0"/>
              <a:t> </a:t>
            </a:r>
            <a:r>
              <a:rPr lang="en-US" dirty="0">
                <a:hlinkClick r:id="rId4"/>
              </a:rPr>
              <a:t>Warren McCulloch</a:t>
            </a:r>
            <a:r>
              <a:rPr lang="en-US" dirty="0"/>
              <a:t> and self-taught logician and cognitive psychologist </a:t>
            </a:r>
            <a:r>
              <a:rPr lang="en-US" dirty="0">
                <a:hlinkClick r:id="rId5"/>
              </a:rPr>
              <a:t>Walter Pitts</a:t>
            </a:r>
            <a:r>
              <a:rPr lang="en-US" dirty="0"/>
              <a:t> published “</a:t>
            </a:r>
            <a:r>
              <a:rPr lang="en-US" dirty="0">
                <a:hlinkClick r:id="rId6"/>
              </a:rPr>
              <a:t>A Logical Calculus of the ideas Imminent in Nervous Activity</a:t>
            </a:r>
            <a:r>
              <a:rPr lang="en-US" dirty="0"/>
              <a:t>,” describing the </a:t>
            </a:r>
            <a:r>
              <a:rPr lang="en-US" dirty="0">
                <a:hlinkClick r:id="rId7"/>
              </a:rPr>
              <a:t>“McCulloch - Pitts neuron</a:t>
            </a:r>
            <a:r>
              <a:rPr lang="en-US" dirty="0"/>
              <a:t>, ”the first mathematical model of a neural network.</a:t>
            </a:r>
          </a:p>
          <a:p>
            <a:r>
              <a:rPr lang="en-US" dirty="0"/>
              <a:t>Building on ideas in Alan Turing’s “</a:t>
            </a:r>
            <a:r>
              <a:rPr lang="en-US" dirty="0">
                <a:hlinkClick r:id="rId8"/>
              </a:rPr>
              <a:t>On Computable Numbers</a:t>
            </a:r>
            <a:r>
              <a:rPr lang="en-US" dirty="0"/>
              <a:t>”, McCulloch and </a:t>
            </a:r>
            <a:r>
              <a:rPr lang="en-US" dirty="0" err="1"/>
              <a:t>Pitts's</a:t>
            </a:r>
            <a:r>
              <a:rPr lang="en-US" dirty="0"/>
              <a:t> paper provided a way to describe brain functions in abstract terms, and showed that simple elements connected in a neural network can have immense computational power. The paper received little attention until its ideas were applied by </a:t>
            </a:r>
            <a:r>
              <a:rPr lang="en-US" dirty="0">
                <a:hlinkClick r:id="rId9"/>
              </a:rPr>
              <a:t>John von Neumann</a:t>
            </a:r>
            <a:r>
              <a:rPr lang="en-US" dirty="0"/>
              <a:t>, </a:t>
            </a:r>
            <a:r>
              <a:rPr lang="en-US" dirty="0">
                <a:hlinkClick r:id="rId10"/>
              </a:rPr>
              <a:t>Norbert Wiener</a:t>
            </a:r>
            <a:r>
              <a:rPr lang="en-US" dirty="0"/>
              <a:t>, and others. </a:t>
            </a:r>
            <a:br>
              <a:rPr lang="en-US" b="1" dirty="0"/>
            </a:br>
            <a:endParaRPr lang="en-US" dirty="0"/>
          </a:p>
          <a:p>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8</a:t>
            </a:fld>
            <a:endParaRPr lang="en-IN"/>
          </a:p>
        </p:txBody>
      </p:sp>
    </p:spTree>
    <p:extLst>
      <p:ext uri="{BB962C8B-B14F-4D97-AF65-F5344CB8AC3E}">
        <p14:creationId xmlns:p14="http://schemas.microsoft.com/office/powerpoint/2010/main" val="122556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perceptron, developed by Frank Rosenblatt in 1957, marked a significant milestone in neural network history. It was capable of learning simple binary classifications and became the foundation for future developments.</a:t>
            </a:r>
          </a:p>
          <a:p>
            <a:r>
              <a:rPr lang="en-US" dirty="0"/>
              <a:t>In the 1980s, renewed interest in neural networks emerged with the development of backpropagation, a powerful algorithm for training multi-layer </a:t>
            </a:r>
            <a:r>
              <a:rPr lang="en-US" dirty="0" err="1"/>
              <a:t>perceptrons</a:t>
            </a:r>
            <a:r>
              <a:rPr lang="en-US" dirty="0"/>
              <a:t>, by Geoffrey Hinton, David </a:t>
            </a:r>
            <a:r>
              <a:rPr lang="en-US" dirty="0" err="1"/>
              <a:t>Rumelhart</a:t>
            </a:r>
            <a:r>
              <a:rPr lang="en-US" dirty="0"/>
              <a:t>, and Ronald Williams.</a:t>
            </a:r>
          </a:p>
          <a:p>
            <a:r>
              <a:rPr lang="en-US" dirty="0"/>
              <a:t>Throughout the 1990s and early 2000s, neural networks experienced a resurgence in popularity fueled by advancements in computing power, data availability, and algorithmic </a:t>
            </a:r>
            <a:r>
              <a:rPr lang="en-US" dirty="0" err="1"/>
              <a:t>improvements.Initial</a:t>
            </a:r>
            <a:r>
              <a:rPr lang="en-US" dirty="0"/>
              <a:t> optimism surrounding neural networks waned in the 1960s due to limitations in computational power and a lack of understanding of learning algorithms, leading to the first "AI winter."</a:t>
            </a:r>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9</a:t>
            </a:fld>
            <a:endParaRPr lang="en-IN"/>
          </a:p>
        </p:txBody>
      </p:sp>
    </p:spTree>
    <p:extLst>
      <p:ext uri="{BB962C8B-B14F-4D97-AF65-F5344CB8AC3E}">
        <p14:creationId xmlns:p14="http://schemas.microsoft.com/office/powerpoint/2010/main" val="105745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 networks possess a remarkable ability – they can be considered universal approximators. This means they can, in theory, approximate any continuous function to an arbitrary degree of accuracy. Imagine a function that maps any input to an output, like predicting house prices based on size and location. A universal approximator, like a neural network, can learn this complex relationship between inputs and outputs with enough data and the right internal structure. This property makes neural networks incredibly versatile and powerful tools for various tasks, from image recognition to natural language processing.</a:t>
            </a:r>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10</a:t>
            </a:fld>
            <a:endParaRPr lang="en-IN"/>
          </a:p>
        </p:txBody>
      </p:sp>
    </p:spTree>
    <p:extLst>
      <p:ext uri="{BB962C8B-B14F-4D97-AF65-F5344CB8AC3E}">
        <p14:creationId xmlns:p14="http://schemas.microsoft.com/office/powerpoint/2010/main" val="78627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 Universal Approximation Theorem has profound implications for the practical application of neural networks in fields such as image and speech recognition, natural language processing, and predictive modeling.</a:t>
            </a:r>
          </a:p>
          <a:p>
            <a:pPr>
              <a:buFont typeface="Arial" panose="020B0604020202020204" pitchFamily="34" charset="0"/>
              <a:buChar char="•"/>
            </a:pPr>
            <a:r>
              <a:rPr lang="en-US" dirty="0"/>
              <a:t>It suggests that, given enough data and computational resources, neural networks are capable of approximating any function, making them versatile and adaptable tools for solving real-world problems.</a:t>
            </a:r>
          </a:p>
          <a:p>
            <a:pPr>
              <a:buFont typeface="Arial" panose="020B0604020202020204" pitchFamily="34" charset="0"/>
              <a:buChar char="•"/>
            </a:pPr>
            <a:r>
              <a:rPr lang="en-US" dirty="0"/>
              <a:t>However, while neural networks can theoretically represent any function, the challenge lies in training them effectively, avoiding overfitting, and generalizing well to unseen data, highlighting the importance of robust training procedures and model evaluation techniques in practice.</a:t>
            </a:r>
          </a:p>
          <a:p>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11</a:t>
            </a:fld>
            <a:endParaRPr lang="en-IN"/>
          </a:p>
        </p:txBody>
      </p:sp>
    </p:spTree>
    <p:extLst>
      <p:ext uri="{BB962C8B-B14F-4D97-AF65-F5344CB8AC3E}">
        <p14:creationId xmlns:p14="http://schemas.microsoft.com/office/powerpoint/2010/main" val="361707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29</a:t>
            </a:fld>
            <a:endParaRPr lang="en-IN"/>
          </a:p>
        </p:txBody>
      </p:sp>
    </p:spTree>
    <p:extLst>
      <p:ext uri="{BB962C8B-B14F-4D97-AF65-F5344CB8AC3E}">
        <p14:creationId xmlns:p14="http://schemas.microsoft.com/office/powerpoint/2010/main" val="348634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56EC8142-A0EC-499A-8F5D-45497BB4E57A}" type="datetime2">
              <a:rPr lang="en-US" smtClean="0"/>
              <a:t>Thursday, October 2, 2025</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746168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8225569-96B3-427B-A3F4-24DCDF3F61AF}" type="datetime2">
              <a:rPr lang="en-US" smtClean="0"/>
              <a:t>Thursday, October 2, 2025</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951497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B0096AB3-E03A-46C9-894B-3A6680AABB7E}" type="datetime2">
              <a:rPr lang="en-US" smtClean="0"/>
              <a:t>Thursday, October 2, 2025</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130020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265332"/>
            <a:ext cx="2844800" cy="365125"/>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413536" y="20647"/>
            <a:ext cx="10972800" cy="924807"/>
          </a:xfrm>
          <a:prstGeom prst="rect">
            <a:avLst/>
          </a:prstGeom>
        </p:spPr>
        <p:txBody>
          <a:bodyPr>
            <a:normAutofit/>
          </a:bodyPr>
          <a:lstStyle>
            <a:lvl1pPr>
              <a:defRPr sz="4800"/>
            </a:lvl1pPr>
          </a:lstStyle>
          <a:p>
            <a:r>
              <a:rPr lang="en-US" dirty="0"/>
              <a:t>Click to edit Master title style</a:t>
            </a:r>
          </a:p>
        </p:txBody>
      </p:sp>
      <p:sp>
        <p:nvSpPr>
          <p:cNvPr id="20" name="Content Placeholder 2"/>
          <p:cNvSpPr>
            <a:spLocks noGrp="1"/>
          </p:cNvSpPr>
          <p:nvPr>
            <p:ph idx="1" hasCustomPrompt="1"/>
          </p:nvPr>
        </p:nvSpPr>
        <p:spPr>
          <a:xfrm>
            <a:off x="573952" y="1203159"/>
            <a:ext cx="10972800" cy="4921064"/>
          </a:xfrm>
        </p:spPr>
        <p:txBody>
          <a:bodyPr>
            <a:normAutofit/>
          </a:bodyPr>
          <a:lstStyle>
            <a:lvl1pPr>
              <a:defRPr sz="3200"/>
            </a:lvl1pPr>
            <a:lvl2pPr>
              <a:defRPr sz="2667">
                <a:solidFill>
                  <a:schemeClr val="accent3"/>
                </a:solidFill>
              </a:defRPr>
            </a:lvl2pPr>
            <a:lvl3pPr>
              <a:defRPr sz="2400"/>
            </a:lvl3pPr>
            <a:lvl4pPr>
              <a:defRPr sz="2133">
                <a:solidFill>
                  <a:schemeClr val="accent3"/>
                </a:solidFill>
              </a:defRPr>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6771" y="945083"/>
            <a:ext cx="11589172" cy="63343"/>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p>
          </p:txBody>
        </p:sp>
      </p:grpSp>
    </p:spTree>
    <p:extLst>
      <p:ext uri="{BB962C8B-B14F-4D97-AF65-F5344CB8AC3E}">
        <p14:creationId xmlns:p14="http://schemas.microsoft.com/office/powerpoint/2010/main" val="26528252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CAAA5291-F1F4-42FB-9A79-7C48C4ADBA97}" type="datetime2">
              <a:rPr lang="en-US" smtClean="0"/>
              <a:t>Thursday, October 2, 2025</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580591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697D4A0B-4A39-4853-ABD1-A3972306664C}" type="datetime2">
              <a:rPr lang="en-US" smtClean="0"/>
              <a:t>Thursday, October 2, 2025</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173543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D3479E53-A972-4FA8-99AD-41D185C42BEE}" type="datetime2">
              <a:rPr lang="en-US" smtClean="0"/>
              <a:t>Thursday, October 2, 2025</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555334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DC3857EE-A51D-4059-89EA-E5170397CF3A}" type="datetime2">
              <a:rPr lang="en-US" smtClean="0"/>
              <a:t>Thursday, October 2, 2025</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651178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D24B62C7-343D-4B0A-9E75-4BA5820DC9E7}" type="datetime2">
              <a:rPr lang="en-US" smtClean="0"/>
              <a:t>Thursday, October 2, 2025</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788685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5459E83F-3CBA-441F-8DFF-9BE4F452FC46}" type="datetime2">
              <a:rPr lang="en-US" smtClean="0"/>
              <a:t>Thursday, October 2, 2025</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663437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8DBAA2A3-AA02-443C-B016-D089E25AD65F}" type="datetime2">
              <a:rPr lang="en-US" smtClean="0"/>
              <a:t>Thursday, October 2, 2025</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543137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1F577713-1D9E-4374-A516-A9F9F6C71FA8}" type="datetime2">
              <a:rPr lang="en-US" smtClean="0"/>
              <a:t>Thursday, October 2, 2025</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192079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F97EA5D3-DBB0-4C21-84BA-C74E915CC0AF}" type="datetime2">
              <a:rPr lang="en-US" smtClean="0"/>
              <a:t>Thursday, October 2, 2025</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422655024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52" r:id="rId12"/>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Polynomial_regression" TargetMode="External"/><Relationship Id="rId2" Type="http://schemas.openxmlformats.org/officeDocument/2006/relationships/hyperlink" Target="https://en.wikipedia.org/wiki/Stone%E2%80%93Weierstrass_theore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4.xml"/><Relationship Id="rId6" Type="http://schemas.openxmlformats.org/officeDocument/2006/relationships/oleObject" Target="../embeddings/oleObject8.bin"/><Relationship Id="rId5" Type="http://schemas.openxmlformats.org/officeDocument/2006/relationships/image" Target="../media/image19.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3" Type="http://schemas.openxmlformats.org/officeDocument/2006/relationships/image" Target="../media/image31.png"/><Relationship Id="rId3"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1.wmf"/><Relationship Id="rId11" Type="http://schemas.openxmlformats.org/officeDocument/2006/relationships/image" Target="../media/image29.png"/><Relationship Id="rId5" Type="http://schemas.openxmlformats.org/officeDocument/2006/relationships/oleObject" Target="../embeddings/oleObject9.bin"/><Relationship Id="rId15" Type="http://schemas.openxmlformats.org/officeDocument/2006/relationships/image" Target="../media/image33.png"/><Relationship Id="rId10" Type="http://schemas.openxmlformats.org/officeDocument/2006/relationships/image" Target="../media/image21.wmf"/><Relationship Id="rId4" Type="http://schemas.openxmlformats.org/officeDocument/2006/relationships/image" Target="../media/image27.png"/><Relationship Id="rId9" Type="http://schemas.openxmlformats.org/officeDocument/2006/relationships/oleObject" Target="../embeddings/oleObject100.bin"/><Relationship Id="rId1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30.wmf"/><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IHZwWFHWa-w&amp;index=3&amp;list=PLZHQObOWTQDNU6R1_67000Dx_ZCJB-3pi&amp;t=0s"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nnfs.io/" TargetMode="External"/><Relationship Id="rId2" Type="http://schemas.openxmlformats.org/officeDocument/2006/relationships/hyperlink" Target="https://playground.tensorflow.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EA00-169B-F839-15EB-DCE5A9DDDFDE}"/>
              </a:ext>
            </a:extLst>
          </p:cNvPr>
          <p:cNvSpPr>
            <a:spLocks noGrp="1"/>
          </p:cNvSpPr>
          <p:nvPr>
            <p:ph type="ctrTitle"/>
          </p:nvPr>
        </p:nvSpPr>
        <p:spPr>
          <a:xfrm>
            <a:off x="268015" y="1384040"/>
            <a:ext cx="7157544" cy="3195843"/>
          </a:xfrm>
        </p:spPr>
        <p:txBody>
          <a:bodyPr>
            <a:normAutofit fontScale="90000"/>
          </a:bodyPr>
          <a:lstStyle/>
          <a:p>
            <a:pPr algn="r"/>
            <a:r>
              <a:rPr lang="en-IN" sz="3800" dirty="0"/>
              <a:t>A Short Dive Into</a:t>
            </a:r>
            <a:br>
              <a:rPr lang="en-IN" sz="3800" dirty="0"/>
            </a:br>
            <a:r>
              <a:rPr lang="en-IN" sz="3800" dirty="0"/>
              <a:t>Supervised Learning </a:t>
            </a:r>
            <a:br>
              <a:rPr lang="en-IN" sz="3800" dirty="0"/>
            </a:br>
            <a:r>
              <a:rPr lang="en-IN" sz="3800" dirty="0"/>
              <a:t>&amp; </a:t>
            </a:r>
            <a:br>
              <a:rPr lang="en-IN" sz="3800" dirty="0"/>
            </a:br>
            <a:r>
              <a:rPr lang="en-IN" sz="3800" dirty="0"/>
              <a:t>Neural Networks</a:t>
            </a:r>
          </a:p>
        </p:txBody>
      </p:sp>
      <p:sp>
        <p:nvSpPr>
          <p:cNvPr id="3" name="Subtitle 2">
            <a:extLst>
              <a:ext uri="{FF2B5EF4-FFF2-40B4-BE49-F238E27FC236}">
                <a16:creationId xmlns:a16="http://schemas.microsoft.com/office/drawing/2014/main" id="{C2EBC40A-1297-77A9-B156-F9A074826BF9}"/>
              </a:ext>
            </a:extLst>
          </p:cNvPr>
          <p:cNvSpPr>
            <a:spLocks noGrp="1"/>
          </p:cNvSpPr>
          <p:nvPr>
            <p:ph type="subTitle" idx="1"/>
          </p:nvPr>
        </p:nvSpPr>
        <p:spPr>
          <a:xfrm>
            <a:off x="1911899" y="5197010"/>
            <a:ext cx="4184101" cy="809693"/>
          </a:xfrm>
        </p:spPr>
        <p:txBody>
          <a:bodyPr>
            <a:normAutofit/>
          </a:bodyPr>
          <a:lstStyle/>
          <a:p>
            <a:r>
              <a:rPr lang="en-IN" sz="1100" dirty="0"/>
              <a:t>Raunak Sarbajna</a:t>
            </a:r>
          </a:p>
          <a:p>
            <a:r>
              <a:rPr lang="en-IN" sz="1100" dirty="0"/>
              <a:t>COSC 4368</a:t>
            </a:r>
          </a:p>
          <a:p>
            <a:r>
              <a:rPr lang="en-IN" sz="1100" dirty="0"/>
              <a:t>October 2</a:t>
            </a:r>
            <a:r>
              <a:rPr lang="en-IN" sz="1100" baseline="30000" dirty="0"/>
              <a:t>nd</a:t>
            </a:r>
            <a:r>
              <a:rPr lang="en-IN" sz="1100" dirty="0"/>
              <a:t>, 2025</a:t>
            </a:r>
          </a:p>
        </p:txBody>
      </p:sp>
      <p:sp>
        <p:nvSpPr>
          <p:cNvPr id="7" name="Slide Number Placeholder 6">
            <a:extLst>
              <a:ext uri="{FF2B5EF4-FFF2-40B4-BE49-F238E27FC236}">
                <a16:creationId xmlns:a16="http://schemas.microsoft.com/office/drawing/2014/main" id="{30E21DAE-114C-CE4E-56E1-0E897E1FD385}"/>
              </a:ext>
            </a:extLst>
          </p:cNvPr>
          <p:cNvSpPr>
            <a:spLocks noGrp="1"/>
          </p:cNvSpPr>
          <p:nvPr>
            <p:ph type="sldNum" sz="quarter" idx="12"/>
          </p:nvPr>
        </p:nvSpPr>
        <p:spPr/>
        <p:txBody>
          <a:bodyPr/>
          <a:lstStyle/>
          <a:p>
            <a:fld id="{F3450C42-9A0B-4425-92C2-70FCF7C45734}" type="slidenum">
              <a:rPr lang="en-US" smtClean="0"/>
              <a:t>1</a:t>
            </a:fld>
            <a:endParaRPr lang="en-US" dirty="0"/>
          </a:p>
        </p:txBody>
      </p:sp>
      <p:pic>
        <p:nvPicPr>
          <p:cNvPr id="15" name="Picture 3" descr="A purple and pink swirls&#10;&#10;Description automatically generated">
            <a:extLst>
              <a:ext uri="{FF2B5EF4-FFF2-40B4-BE49-F238E27FC236}">
                <a16:creationId xmlns:a16="http://schemas.microsoft.com/office/drawing/2014/main" id="{CD2906EC-E740-7394-43BF-3CC66F2A1EE3}"/>
              </a:ext>
            </a:extLst>
          </p:cNvPr>
          <p:cNvPicPr>
            <a:picLocks noChangeAspect="1"/>
          </p:cNvPicPr>
          <p:nvPr/>
        </p:nvPicPr>
        <p:blipFill>
          <a:blip r:embed="rId2"/>
          <a:stretch>
            <a:fillRect/>
          </a:stretch>
        </p:blipFill>
        <p:spPr>
          <a:xfrm>
            <a:off x="7665265" y="1288650"/>
            <a:ext cx="3274683" cy="2161291"/>
          </a:xfrm>
          <a:prstGeom prst="rect">
            <a:avLst/>
          </a:prstGeom>
        </p:spPr>
      </p:pic>
      <p:pic>
        <p:nvPicPr>
          <p:cNvPr id="5" name="Picture 4" descr="A close up of a painting&#10;&#10;Description automatically generated">
            <a:extLst>
              <a:ext uri="{FF2B5EF4-FFF2-40B4-BE49-F238E27FC236}">
                <a16:creationId xmlns:a16="http://schemas.microsoft.com/office/drawing/2014/main" id="{5949DF46-70D6-BD1E-B814-A91005E65178}"/>
              </a:ext>
            </a:extLst>
          </p:cNvPr>
          <p:cNvPicPr>
            <a:picLocks noChangeAspect="1"/>
          </p:cNvPicPr>
          <p:nvPr/>
        </p:nvPicPr>
        <p:blipFill>
          <a:blip r:embed="rId3"/>
          <a:stretch>
            <a:fillRect/>
          </a:stretch>
        </p:blipFill>
        <p:spPr>
          <a:xfrm>
            <a:off x="7665265" y="3637004"/>
            <a:ext cx="3274683" cy="2161291"/>
          </a:xfrm>
          <a:prstGeom prst="rect">
            <a:avLst/>
          </a:prstGeom>
        </p:spPr>
      </p:pic>
    </p:spTree>
    <p:extLst>
      <p:ext uri="{BB962C8B-B14F-4D97-AF65-F5344CB8AC3E}">
        <p14:creationId xmlns:p14="http://schemas.microsoft.com/office/powerpoint/2010/main" val="34298071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1A57-AEF3-E195-B931-97CD8EBF27E7}"/>
              </a:ext>
            </a:extLst>
          </p:cNvPr>
          <p:cNvSpPr>
            <a:spLocks noGrp="1"/>
          </p:cNvSpPr>
          <p:nvPr>
            <p:ph type="title"/>
          </p:nvPr>
        </p:nvSpPr>
        <p:spPr>
          <a:xfrm>
            <a:off x="946521" y="396117"/>
            <a:ext cx="5217172" cy="1158857"/>
          </a:xfrm>
        </p:spPr>
        <p:txBody>
          <a:bodyPr anchor="b">
            <a:normAutofit/>
          </a:bodyPr>
          <a:lstStyle/>
          <a:p>
            <a:r>
              <a:rPr lang="en-IN" sz="3700" dirty="0"/>
              <a:t>Universal Approximation</a:t>
            </a:r>
          </a:p>
        </p:txBody>
      </p:sp>
      <p:sp>
        <p:nvSpPr>
          <p:cNvPr id="3" name="Content Placeholder 2">
            <a:extLst>
              <a:ext uri="{FF2B5EF4-FFF2-40B4-BE49-F238E27FC236}">
                <a16:creationId xmlns:a16="http://schemas.microsoft.com/office/drawing/2014/main" id="{F3198326-2786-1F35-4988-A393C32E37C5}"/>
              </a:ext>
            </a:extLst>
          </p:cNvPr>
          <p:cNvSpPr>
            <a:spLocks noGrp="1"/>
          </p:cNvSpPr>
          <p:nvPr>
            <p:ph idx="1"/>
          </p:nvPr>
        </p:nvSpPr>
        <p:spPr>
          <a:xfrm>
            <a:off x="946520" y="1747592"/>
            <a:ext cx="5217173" cy="4351338"/>
          </a:xfrm>
        </p:spPr>
        <p:txBody>
          <a:bodyPr>
            <a:normAutofit/>
          </a:bodyPr>
          <a:lstStyle/>
          <a:p>
            <a:r>
              <a:rPr lang="en-US" b="1" dirty="0"/>
              <a:t>What is a Universal Approximator?</a:t>
            </a:r>
          </a:p>
          <a:p>
            <a:pPr lvl="1"/>
            <a:r>
              <a:rPr lang="en-US" dirty="0"/>
              <a:t>A system capable of approximating any continuous function to an arbitrary degree of accuracy. </a:t>
            </a:r>
          </a:p>
          <a:p>
            <a:pPr lvl="1"/>
            <a:r>
              <a:rPr lang="en-US" dirty="0"/>
              <a:t>In simpler terms, it can learn to represent any complex relationship between inputs and outputs, given enough data and the right architecture. </a:t>
            </a:r>
          </a:p>
          <a:p>
            <a:pPr lvl="1"/>
            <a:endParaRPr lang="en-IN" b="1" dirty="0"/>
          </a:p>
        </p:txBody>
      </p:sp>
      <p:sp>
        <p:nvSpPr>
          <p:cNvPr id="5" name="Slide Number Placeholder 4">
            <a:extLst>
              <a:ext uri="{FF2B5EF4-FFF2-40B4-BE49-F238E27FC236}">
                <a16:creationId xmlns:a16="http://schemas.microsoft.com/office/drawing/2014/main" id="{8477015A-3FCE-C47E-EA43-D15E2B74751A}"/>
              </a:ext>
            </a:extLst>
          </p:cNvPr>
          <p:cNvSpPr>
            <a:spLocks noGrp="1"/>
          </p:cNvSpPr>
          <p:nvPr>
            <p:ph type="sldNum" sz="quarter" idx="12"/>
          </p:nvPr>
        </p:nvSpPr>
        <p:spPr/>
        <p:txBody>
          <a:bodyPr>
            <a:normAutofit/>
          </a:bodyPr>
          <a:lstStyle/>
          <a:p>
            <a:pPr>
              <a:spcAft>
                <a:spcPts val="600"/>
              </a:spcAft>
            </a:pPr>
            <a:fld id="{F3450C42-9A0B-4425-92C2-70FCF7C45734}" type="slidenum">
              <a:rPr lang="en-US" smtClean="0"/>
              <a:pPr>
                <a:spcAft>
                  <a:spcPts val="600"/>
                </a:spcAft>
              </a:pPr>
              <a:t>10</a:t>
            </a:fld>
            <a:endParaRPr lang="en-US"/>
          </a:p>
        </p:txBody>
      </p:sp>
      <p:pic>
        <p:nvPicPr>
          <p:cNvPr id="30" name="Picture 29" descr="A network of yellow balls and white wires&#10;&#10;Description automatically generated">
            <a:extLst>
              <a:ext uri="{FF2B5EF4-FFF2-40B4-BE49-F238E27FC236}">
                <a16:creationId xmlns:a16="http://schemas.microsoft.com/office/drawing/2014/main" id="{86EC82D8-2335-6E5C-C821-ABAEF41811B5}"/>
              </a:ext>
            </a:extLst>
          </p:cNvPr>
          <p:cNvPicPr>
            <a:picLocks noChangeAspect="1"/>
          </p:cNvPicPr>
          <p:nvPr/>
        </p:nvPicPr>
        <p:blipFill rotWithShape="1">
          <a:blip r:embed="rId3">
            <a:extLst>
              <a:ext uri="{28A0092B-C50C-407E-A947-70E740481C1C}">
                <a14:useLocalDpi xmlns:a14="http://schemas.microsoft.com/office/drawing/2010/main" val="0"/>
              </a:ext>
            </a:extLst>
          </a:blip>
          <a:srcRect t="2448" r="4" b="7056"/>
          <a:stretch/>
        </p:blipFill>
        <p:spPr>
          <a:xfrm>
            <a:off x="7268786" y="1607801"/>
            <a:ext cx="3555043" cy="3217333"/>
          </a:xfrm>
          <a:prstGeom prst="rect">
            <a:avLst/>
          </a:prstGeom>
        </p:spPr>
      </p:pic>
      <p:sp>
        <p:nvSpPr>
          <p:cNvPr id="7" name="TextBox 6">
            <a:extLst>
              <a:ext uri="{FF2B5EF4-FFF2-40B4-BE49-F238E27FC236}">
                <a16:creationId xmlns:a16="http://schemas.microsoft.com/office/drawing/2014/main" id="{3B2AD15B-D05E-E0C1-7069-E973EEB42A38}"/>
              </a:ext>
            </a:extLst>
          </p:cNvPr>
          <p:cNvSpPr txBox="1"/>
          <p:nvPr/>
        </p:nvSpPr>
        <p:spPr>
          <a:xfrm>
            <a:off x="6682608" y="837827"/>
            <a:ext cx="4562871" cy="646331"/>
          </a:xfrm>
          <a:prstGeom prst="rect">
            <a:avLst/>
          </a:prstGeom>
          <a:noFill/>
        </p:spPr>
        <p:txBody>
          <a:bodyPr wrap="square">
            <a:spAutoFit/>
          </a:bodyPr>
          <a:lstStyle/>
          <a:p>
            <a:r>
              <a:rPr lang="en-US" b="1" dirty="0"/>
              <a:t>All models are wrong, but some are useful.</a:t>
            </a:r>
          </a:p>
          <a:p>
            <a:pPr algn="r"/>
            <a:r>
              <a:rPr lang="en-IN" dirty="0"/>
              <a:t>-- George Box</a:t>
            </a:r>
          </a:p>
        </p:txBody>
      </p:sp>
      <p:sp>
        <p:nvSpPr>
          <p:cNvPr id="9" name="TextBox 8">
            <a:extLst>
              <a:ext uri="{FF2B5EF4-FFF2-40B4-BE49-F238E27FC236}">
                <a16:creationId xmlns:a16="http://schemas.microsoft.com/office/drawing/2014/main" id="{6E7103BE-B12F-A76A-3EE6-F4E4F54F70D9}"/>
              </a:ext>
            </a:extLst>
          </p:cNvPr>
          <p:cNvSpPr txBox="1"/>
          <p:nvPr/>
        </p:nvSpPr>
        <p:spPr>
          <a:xfrm>
            <a:off x="6682608" y="5096843"/>
            <a:ext cx="5117881" cy="923330"/>
          </a:xfrm>
          <a:prstGeom prst="rect">
            <a:avLst/>
          </a:prstGeom>
          <a:noFill/>
        </p:spPr>
        <p:txBody>
          <a:bodyPr wrap="square">
            <a:spAutoFit/>
          </a:bodyPr>
          <a:lstStyle/>
          <a:p>
            <a:r>
              <a:rPr lang="en-US" b="1" dirty="0"/>
              <a:t>Truth is much too complicated to allow anything but approximations.</a:t>
            </a:r>
          </a:p>
          <a:p>
            <a:pPr algn="r"/>
            <a:r>
              <a:rPr lang="en-IN" dirty="0"/>
              <a:t>-- von Neumann</a:t>
            </a:r>
          </a:p>
        </p:txBody>
      </p:sp>
    </p:spTree>
    <p:extLst>
      <p:ext uri="{BB962C8B-B14F-4D97-AF65-F5344CB8AC3E}">
        <p14:creationId xmlns:p14="http://schemas.microsoft.com/office/powerpoint/2010/main" val="35569534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213F-F708-1620-9559-420A7E34DF9A}"/>
              </a:ext>
            </a:extLst>
          </p:cNvPr>
          <p:cNvSpPr>
            <a:spLocks noGrp="1"/>
          </p:cNvSpPr>
          <p:nvPr>
            <p:ph type="title"/>
          </p:nvPr>
        </p:nvSpPr>
        <p:spPr/>
        <p:txBody>
          <a:bodyPr/>
          <a:lstStyle/>
          <a:p>
            <a:r>
              <a:rPr lang="en-IN" dirty="0"/>
              <a:t>Universal Approximation Theorem</a:t>
            </a:r>
          </a:p>
        </p:txBody>
      </p:sp>
      <p:sp>
        <p:nvSpPr>
          <p:cNvPr id="3" name="Content Placeholder 2">
            <a:extLst>
              <a:ext uri="{FF2B5EF4-FFF2-40B4-BE49-F238E27FC236}">
                <a16:creationId xmlns:a16="http://schemas.microsoft.com/office/drawing/2014/main" id="{CDD1F499-EC99-2C94-AE6C-70CABB97E900}"/>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The UAT, first proven by George </a:t>
            </a:r>
            <a:r>
              <a:rPr lang="en-US" dirty="0" err="1"/>
              <a:t>Cybenko</a:t>
            </a:r>
            <a:r>
              <a:rPr lang="en-US" dirty="0"/>
              <a:t> in 1989 and later refined by Kurt </a:t>
            </a:r>
            <a:r>
              <a:rPr lang="en-US" dirty="0" err="1"/>
              <a:t>Hornik</a:t>
            </a:r>
            <a:r>
              <a:rPr lang="en-US" dirty="0"/>
              <a:t> in 1991, states that </a:t>
            </a:r>
            <a:r>
              <a:rPr lang="en-US" i="1" dirty="0"/>
              <a:t>a </a:t>
            </a:r>
            <a:r>
              <a:rPr lang="en-US" i="1" u="sng" dirty="0"/>
              <a:t>feedforward </a:t>
            </a:r>
            <a:r>
              <a:rPr lang="en-US" b="1" i="1" u="sng" dirty="0"/>
              <a:t>neural network </a:t>
            </a:r>
            <a:r>
              <a:rPr lang="en-US" i="1" u="sng" dirty="0"/>
              <a:t>with a single hidden layer</a:t>
            </a:r>
            <a:r>
              <a:rPr lang="en-US" i="1" dirty="0"/>
              <a:t> containing a finite number of neurons can approximate any continuous function to arbitrary accuracy</a:t>
            </a:r>
            <a:r>
              <a:rPr lang="en-US" dirty="0"/>
              <a:t>.</a:t>
            </a:r>
          </a:p>
          <a:p>
            <a:pPr>
              <a:buFont typeface="Arial" panose="020B0604020202020204" pitchFamily="34" charset="0"/>
              <a:buChar char="•"/>
            </a:pPr>
            <a:r>
              <a:rPr lang="en-US" dirty="0"/>
              <a:t>This theorem provides a mathematical foundation for the remarkable ability of neural networks to learn complex mappings between input and output data, making them powerful tools for function approximation and pattern recognition tasks.</a:t>
            </a:r>
          </a:p>
          <a:p>
            <a:pPr>
              <a:buFont typeface="Arial" panose="020B0604020202020204" pitchFamily="34" charset="0"/>
              <a:buChar char="•"/>
            </a:pPr>
            <a:r>
              <a:rPr lang="en-US" dirty="0"/>
              <a:t>By adjusting the weights and biases of the neurons within the network during the training process, neural networks can effectively model highly nonlinear relationships, enabling them to solve a wide range of problems across various domains.</a:t>
            </a:r>
          </a:p>
          <a:p>
            <a:endParaRPr lang="en-IN" dirty="0"/>
          </a:p>
        </p:txBody>
      </p:sp>
      <p:sp>
        <p:nvSpPr>
          <p:cNvPr id="5" name="Slide Number Placeholder 4">
            <a:extLst>
              <a:ext uri="{FF2B5EF4-FFF2-40B4-BE49-F238E27FC236}">
                <a16:creationId xmlns:a16="http://schemas.microsoft.com/office/drawing/2014/main" id="{7CC0D30F-830C-300E-A3BF-74D927C676C4}"/>
              </a:ext>
            </a:extLst>
          </p:cNvPr>
          <p:cNvSpPr>
            <a:spLocks noGrp="1"/>
          </p:cNvSpPr>
          <p:nvPr>
            <p:ph type="sldNum" sz="quarter" idx="12"/>
          </p:nvPr>
        </p:nvSpPr>
        <p:spPr/>
        <p:txBody>
          <a:bodyPr/>
          <a:lstStyle/>
          <a:p>
            <a:fld id="{F3450C42-9A0B-4425-92C2-70FCF7C45734}" type="slidenum">
              <a:rPr lang="en-US" smtClean="0"/>
              <a:t>11</a:t>
            </a:fld>
            <a:endParaRPr lang="en-US" dirty="0"/>
          </a:p>
        </p:txBody>
      </p:sp>
    </p:spTree>
    <p:extLst>
      <p:ext uri="{BB962C8B-B14F-4D97-AF65-F5344CB8AC3E}">
        <p14:creationId xmlns:p14="http://schemas.microsoft.com/office/powerpoint/2010/main" val="12862323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0D43-ADFF-07FE-9FEF-0CC0F6D48C16}"/>
              </a:ext>
            </a:extLst>
          </p:cNvPr>
          <p:cNvSpPr>
            <a:spLocks noGrp="1"/>
          </p:cNvSpPr>
          <p:nvPr>
            <p:ph type="title"/>
          </p:nvPr>
        </p:nvSpPr>
        <p:spPr/>
        <p:txBody>
          <a:bodyPr/>
          <a:lstStyle/>
          <a:p>
            <a:r>
              <a:rPr lang="en-IN" dirty="0"/>
              <a:t>Universal Approximation Theorem (contd.)</a:t>
            </a:r>
          </a:p>
        </p:txBody>
      </p:sp>
      <p:sp>
        <p:nvSpPr>
          <p:cNvPr id="3" name="Content Placeholder 2">
            <a:extLst>
              <a:ext uri="{FF2B5EF4-FFF2-40B4-BE49-F238E27FC236}">
                <a16:creationId xmlns:a16="http://schemas.microsoft.com/office/drawing/2014/main" id="{A57A5751-506C-5E60-8125-72049FF7AD72}"/>
              </a:ext>
            </a:extLst>
          </p:cNvPr>
          <p:cNvSpPr>
            <a:spLocks noGrp="1"/>
          </p:cNvSpPr>
          <p:nvPr>
            <p:ph idx="1"/>
          </p:nvPr>
        </p:nvSpPr>
        <p:spPr/>
        <p:txBody>
          <a:bodyPr/>
          <a:lstStyle/>
          <a:p>
            <a:r>
              <a:rPr lang="en-IN" b="1" dirty="0"/>
              <a:t>Support Vector Machines</a:t>
            </a:r>
            <a:r>
              <a:rPr lang="en-IN" dirty="0"/>
              <a:t> - </a:t>
            </a:r>
            <a:r>
              <a:rPr lang="en-US" dirty="0"/>
              <a:t>SVMs with standard kernels (including Gaussian, polynomial, and several dot product kernels) can approximate any measurable or continuous function up to any desired accuracy.</a:t>
            </a:r>
          </a:p>
          <a:p>
            <a:r>
              <a:rPr lang="en-US" b="1" dirty="0"/>
              <a:t>Polynomials</a:t>
            </a:r>
            <a:r>
              <a:rPr lang="en-US" dirty="0"/>
              <a:t> - We can approximate any continuous function with polynomials (see the </a:t>
            </a:r>
            <a:r>
              <a:rPr lang="en-US" dirty="0">
                <a:hlinkClick r:id="rId2"/>
              </a:rPr>
              <a:t>Stone-</a:t>
            </a:r>
            <a:r>
              <a:rPr lang="en-US" dirty="0" err="1">
                <a:hlinkClick r:id="rId2"/>
              </a:rPr>
              <a:t>Weierstrass</a:t>
            </a:r>
            <a:r>
              <a:rPr lang="en-US" dirty="0">
                <a:hlinkClick r:id="rId2"/>
              </a:rPr>
              <a:t> theorem</a:t>
            </a:r>
            <a:r>
              <a:rPr lang="en-US" dirty="0"/>
              <a:t>). You can use </a:t>
            </a:r>
            <a:r>
              <a:rPr lang="en-US" dirty="0">
                <a:hlinkClick r:id="rId3"/>
              </a:rPr>
              <a:t>polynomial regression</a:t>
            </a:r>
            <a:r>
              <a:rPr lang="en-US" dirty="0"/>
              <a:t> to fit polynomials to your labelled data.</a:t>
            </a:r>
          </a:p>
          <a:p>
            <a:r>
              <a:rPr lang="en-IN" b="1" dirty="0"/>
              <a:t>Fourier decomposition </a:t>
            </a:r>
            <a:r>
              <a:rPr lang="en-IN" dirty="0"/>
              <a:t>– Can achieve universal approximation with large number of coefficients.</a:t>
            </a:r>
          </a:p>
        </p:txBody>
      </p:sp>
      <p:sp>
        <p:nvSpPr>
          <p:cNvPr id="4" name="Slide Number Placeholder 3">
            <a:extLst>
              <a:ext uri="{FF2B5EF4-FFF2-40B4-BE49-F238E27FC236}">
                <a16:creationId xmlns:a16="http://schemas.microsoft.com/office/drawing/2014/main" id="{851CC055-7B47-C51B-91F0-936C449B6CD6}"/>
              </a:ext>
            </a:extLst>
          </p:cNvPr>
          <p:cNvSpPr>
            <a:spLocks noGrp="1"/>
          </p:cNvSpPr>
          <p:nvPr>
            <p:ph type="sldNum" sz="quarter" idx="12"/>
          </p:nvPr>
        </p:nvSpPr>
        <p:spPr/>
        <p:txBody>
          <a:bodyPr/>
          <a:lstStyle/>
          <a:p>
            <a:fld id="{F3450C42-9A0B-4425-92C2-70FCF7C45734}" type="slidenum">
              <a:rPr lang="en-US" smtClean="0"/>
              <a:t>12</a:t>
            </a:fld>
            <a:endParaRPr lang="en-US" dirty="0"/>
          </a:p>
        </p:txBody>
      </p:sp>
    </p:spTree>
    <p:extLst>
      <p:ext uri="{BB962C8B-B14F-4D97-AF65-F5344CB8AC3E}">
        <p14:creationId xmlns:p14="http://schemas.microsoft.com/office/powerpoint/2010/main" val="19430181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FBAC-0F3D-3087-B94C-FD2D337C272C}"/>
              </a:ext>
            </a:extLst>
          </p:cNvPr>
          <p:cNvSpPr>
            <a:spLocks noGrp="1"/>
          </p:cNvSpPr>
          <p:nvPr>
            <p:ph type="title"/>
          </p:nvPr>
        </p:nvSpPr>
        <p:spPr/>
        <p:txBody>
          <a:bodyPr/>
          <a:lstStyle/>
          <a:p>
            <a:r>
              <a:rPr lang="en-IN" dirty="0"/>
              <a:t>So Why Neural Networks?</a:t>
            </a:r>
          </a:p>
        </p:txBody>
      </p:sp>
      <p:sp>
        <p:nvSpPr>
          <p:cNvPr id="3" name="Content Placeholder 2">
            <a:extLst>
              <a:ext uri="{FF2B5EF4-FFF2-40B4-BE49-F238E27FC236}">
                <a16:creationId xmlns:a16="http://schemas.microsoft.com/office/drawing/2014/main" id="{5FC0AF3C-BE1B-9916-4FE6-4E5C7845FCBA}"/>
              </a:ext>
            </a:extLst>
          </p:cNvPr>
          <p:cNvSpPr>
            <a:spLocks noGrp="1"/>
          </p:cNvSpPr>
          <p:nvPr>
            <p:ph idx="1"/>
          </p:nvPr>
        </p:nvSpPr>
        <p:spPr/>
        <p:txBody>
          <a:bodyPr/>
          <a:lstStyle/>
          <a:p>
            <a:r>
              <a:rPr lang="en-US" dirty="0"/>
              <a:t>The distinguishing feature of neural networks is that, for certain applications, they provide </a:t>
            </a:r>
            <a:r>
              <a:rPr lang="en-US" i="1" dirty="0"/>
              <a:t>sufficiently-accurate</a:t>
            </a:r>
            <a:r>
              <a:rPr lang="en-US" dirty="0"/>
              <a:t> approximations for high-dimensional functions. </a:t>
            </a:r>
          </a:p>
          <a:p>
            <a:r>
              <a:rPr lang="en-US" dirty="0"/>
              <a:t>This isn't true for all applications, it's worth noting; whether or not a neural network works well depends on the kind of function you're approximating and on the level of accuracy that you need. </a:t>
            </a:r>
          </a:p>
          <a:p>
            <a:r>
              <a:rPr lang="en-US" dirty="0"/>
              <a:t>Machine learning applications are notable in that they have a (comparatively) small number of correlations between variables that you need to capture in your data, and you can get good results with very poor accuracy in your function approximation.</a:t>
            </a:r>
            <a:endParaRPr lang="en-IN" dirty="0"/>
          </a:p>
        </p:txBody>
      </p:sp>
      <p:sp>
        <p:nvSpPr>
          <p:cNvPr id="4" name="Slide Number Placeholder 3">
            <a:extLst>
              <a:ext uri="{FF2B5EF4-FFF2-40B4-BE49-F238E27FC236}">
                <a16:creationId xmlns:a16="http://schemas.microsoft.com/office/drawing/2014/main" id="{4C42A39E-681D-B5D7-82EB-5BD85C5FD99C}"/>
              </a:ext>
            </a:extLst>
          </p:cNvPr>
          <p:cNvSpPr>
            <a:spLocks noGrp="1"/>
          </p:cNvSpPr>
          <p:nvPr>
            <p:ph type="sldNum" sz="quarter" idx="12"/>
          </p:nvPr>
        </p:nvSpPr>
        <p:spPr/>
        <p:txBody>
          <a:bodyPr/>
          <a:lstStyle/>
          <a:p>
            <a:fld id="{F3450C42-9A0B-4425-92C2-70FCF7C45734}" type="slidenum">
              <a:rPr lang="en-US" smtClean="0"/>
              <a:t>13</a:t>
            </a:fld>
            <a:endParaRPr lang="en-US" dirty="0"/>
          </a:p>
        </p:txBody>
      </p:sp>
    </p:spTree>
    <p:extLst>
      <p:ext uri="{BB962C8B-B14F-4D97-AF65-F5344CB8AC3E}">
        <p14:creationId xmlns:p14="http://schemas.microsoft.com/office/powerpoint/2010/main" val="11543487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a:extLst>
              <a:ext uri="{FF2B5EF4-FFF2-40B4-BE49-F238E27FC236}">
                <a16:creationId xmlns:a16="http://schemas.microsoft.com/office/drawing/2014/main" id="{4F4AC4E4-3510-27CB-A033-4A0D5C4C4C9C}"/>
              </a:ext>
            </a:extLst>
          </p:cNvPr>
          <p:cNvSpPr>
            <a:spLocks noGrp="1" noChangeArrowheads="1"/>
          </p:cNvSpPr>
          <p:nvPr>
            <p:ph type="title"/>
          </p:nvPr>
        </p:nvSpPr>
        <p:spPr/>
        <p:txBody>
          <a:bodyPr/>
          <a:lstStyle/>
          <a:p>
            <a:r>
              <a:rPr lang="en-US" dirty="0"/>
              <a:t>Functions Can be Made Linear</a:t>
            </a:r>
          </a:p>
        </p:txBody>
      </p:sp>
      <p:sp>
        <p:nvSpPr>
          <p:cNvPr id="3" name="Content Placeholder 2">
            <a:extLst>
              <a:ext uri="{FF2B5EF4-FFF2-40B4-BE49-F238E27FC236}">
                <a16:creationId xmlns:a16="http://schemas.microsoft.com/office/drawing/2014/main" id="{7E6B924A-7C41-816C-3A08-1C6582E8912F}"/>
              </a:ext>
            </a:extLst>
          </p:cNvPr>
          <p:cNvSpPr>
            <a:spLocks noGrp="1"/>
          </p:cNvSpPr>
          <p:nvPr>
            <p:ph idx="1"/>
          </p:nvPr>
        </p:nvSpPr>
        <p:spPr/>
        <p:txBody>
          <a:bodyPr/>
          <a:lstStyle/>
          <a:p>
            <a:r>
              <a:rPr lang="en-US" dirty="0"/>
              <a:t>Data is not linearly separable in one dimension</a:t>
            </a:r>
          </a:p>
          <a:p>
            <a:r>
              <a:rPr lang="en-US" dirty="0"/>
              <a:t>Not separable if you insist on using a specific class of functions</a:t>
            </a:r>
          </a:p>
          <a:p>
            <a:endParaRPr lang="en-US" dirty="0"/>
          </a:p>
          <a:p>
            <a:endParaRPr lang="en-IN" dirty="0"/>
          </a:p>
        </p:txBody>
      </p:sp>
      <p:sp>
        <p:nvSpPr>
          <p:cNvPr id="5" name="Slide Number Placeholder 4">
            <a:extLst>
              <a:ext uri="{FF2B5EF4-FFF2-40B4-BE49-F238E27FC236}">
                <a16:creationId xmlns:a16="http://schemas.microsoft.com/office/drawing/2014/main" id="{F286475F-B82D-B101-3763-4738B11158F8}"/>
              </a:ext>
            </a:extLst>
          </p:cNvPr>
          <p:cNvSpPr>
            <a:spLocks noGrp="1"/>
          </p:cNvSpPr>
          <p:nvPr>
            <p:ph type="sldNum" sz="quarter" idx="12"/>
          </p:nvPr>
        </p:nvSpPr>
        <p:spPr/>
        <p:txBody>
          <a:bodyPr/>
          <a:lstStyle/>
          <a:p>
            <a:fld id="{F3450C42-9A0B-4425-92C2-70FCF7C45734}" type="slidenum">
              <a:rPr lang="en-US" smtClean="0"/>
              <a:t>14</a:t>
            </a:fld>
            <a:endParaRPr lang="en-US" dirty="0"/>
          </a:p>
        </p:txBody>
      </p:sp>
      <p:sp>
        <p:nvSpPr>
          <p:cNvPr id="7" name="Line 2">
            <a:extLst>
              <a:ext uri="{FF2B5EF4-FFF2-40B4-BE49-F238E27FC236}">
                <a16:creationId xmlns:a16="http://schemas.microsoft.com/office/drawing/2014/main" id="{70C37EA3-B4CC-E897-BFE7-F9084F792B61}"/>
              </a:ext>
            </a:extLst>
          </p:cNvPr>
          <p:cNvSpPr>
            <a:spLocks noChangeShapeType="1"/>
          </p:cNvSpPr>
          <p:nvPr/>
        </p:nvSpPr>
        <p:spPr bwMode="auto">
          <a:xfrm flipV="1">
            <a:off x="3441700" y="5273675"/>
            <a:ext cx="5686425" cy="95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 name="Oval 4">
            <a:extLst>
              <a:ext uri="{FF2B5EF4-FFF2-40B4-BE49-F238E27FC236}">
                <a16:creationId xmlns:a16="http://schemas.microsoft.com/office/drawing/2014/main" id="{42821625-46BC-778B-90C2-A27F07453C20}"/>
              </a:ext>
            </a:extLst>
          </p:cNvPr>
          <p:cNvSpPr>
            <a:spLocks noChangeArrowheads="1"/>
          </p:cNvSpPr>
          <p:nvPr/>
        </p:nvSpPr>
        <p:spPr bwMode="auto">
          <a:xfrm>
            <a:off x="7232650" y="5211763"/>
            <a:ext cx="114300" cy="114300"/>
          </a:xfrm>
          <a:prstGeom prst="ellipse">
            <a:avLst/>
          </a:prstGeom>
          <a:solidFill>
            <a:srgbClr val="FC0128"/>
          </a:solidFill>
          <a:ln>
            <a:noFill/>
          </a:ln>
          <a:effectLst/>
        </p:spPr>
        <p:txBody>
          <a:bodyPr wrap="none" anchor="ctr"/>
          <a:lstStyle/>
          <a:p>
            <a:endParaRPr lang="en-US" sz="1350"/>
          </a:p>
        </p:txBody>
      </p:sp>
      <p:sp>
        <p:nvSpPr>
          <p:cNvPr id="9" name="Oval 5">
            <a:extLst>
              <a:ext uri="{FF2B5EF4-FFF2-40B4-BE49-F238E27FC236}">
                <a16:creationId xmlns:a16="http://schemas.microsoft.com/office/drawing/2014/main" id="{AF66E026-E236-C70C-D4EC-41E14C1BC54F}"/>
              </a:ext>
            </a:extLst>
          </p:cNvPr>
          <p:cNvSpPr>
            <a:spLocks noChangeArrowheads="1"/>
          </p:cNvSpPr>
          <p:nvPr/>
        </p:nvSpPr>
        <p:spPr bwMode="auto">
          <a:xfrm>
            <a:off x="7480300"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 name="Oval 6">
            <a:extLst>
              <a:ext uri="{FF2B5EF4-FFF2-40B4-BE49-F238E27FC236}">
                <a16:creationId xmlns:a16="http://schemas.microsoft.com/office/drawing/2014/main" id="{705A146F-E2A8-9A06-B309-4E9440B75932}"/>
              </a:ext>
            </a:extLst>
          </p:cNvPr>
          <p:cNvSpPr>
            <a:spLocks noChangeArrowheads="1"/>
          </p:cNvSpPr>
          <p:nvPr/>
        </p:nvSpPr>
        <p:spPr bwMode="auto">
          <a:xfrm>
            <a:off x="7061200"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 name="Oval 7">
            <a:extLst>
              <a:ext uri="{FF2B5EF4-FFF2-40B4-BE49-F238E27FC236}">
                <a16:creationId xmlns:a16="http://schemas.microsoft.com/office/drawing/2014/main" id="{DC9F1E64-E856-CB42-66EE-76FE93940F0C}"/>
              </a:ext>
            </a:extLst>
          </p:cNvPr>
          <p:cNvSpPr>
            <a:spLocks noChangeArrowheads="1"/>
          </p:cNvSpPr>
          <p:nvPr/>
        </p:nvSpPr>
        <p:spPr bwMode="auto">
          <a:xfrm>
            <a:off x="6861175"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 name="Oval 8">
            <a:extLst>
              <a:ext uri="{FF2B5EF4-FFF2-40B4-BE49-F238E27FC236}">
                <a16:creationId xmlns:a16="http://schemas.microsoft.com/office/drawing/2014/main" id="{B4072E1A-D5FE-CB1F-F79C-BACEC48B0F8C}"/>
              </a:ext>
            </a:extLst>
          </p:cNvPr>
          <p:cNvSpPr>
            <a:spLocks noChangeArrowheads="1"/>
          </p:cNvSpPr>
          <p:nvPr/>
        </p:nvSpPr>
        <p:spPr bwMode="auto">
          <a:xfrm>
            <a:off x="6470650"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 name="Oval 9">
            <a:extLst>
              <a:ext uri="{FF2B5EF4-FFF2-40B4-BE49-F238E27FC236}">
                <a16:creationId xmlns:a16="http://schemas.microsoft.com/office/drawing/2014/main" id="{1F67C5AF-731F-5B7C-67D1-DF9B50C23503}"/>
              </a:ext>
            </a:extLst>
          </p:cNvPr>
          <p:cNvSpPr>
            <a:spLocks noChangeArrowheads="1"/>
          </p:cNvSpPr>
          <p:nvPr/>
        </p:nvSpPr>
        <p:spPr bwMode="auto">
          <a:xfrm>
            <a:off x="6280150"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Oval 10">
            <a:extLst>
              <a:ext uri="{FF2B5EF4-FFF2-40B4-BE49-F238E27FC236}">
                <a16:creationId xmlns:a16="http://schemas.microsoft.com/office/drawing/2014/main" id="{F1F007A5-6D37-A765-B234-0EF0C54199C4}"/>
              </a:ext>
            </a:extLst>
          </p:cNvPr>
          <p:cNvSpPr>
            <a:spLocks noChangeArrowheads="1"/>
          </p:cNvSpPr>
          <p:nvPr/>
        </p:nvSpPr>
        <p:spPr bwMode="auto">
          <a:xfrm>
            <a:off x="6118225"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 name="Oval 11">
            <a:extLst>
              <a:ext uri="{FF2B5EF4-FFF2-40B4-BE49-F238E27FC236}">
                <a16:creationId xmlns:a16="http://schemas.microsoft.com/office/drawing/2014/main" id="{16ECBB1C-30EC-9CCD-B371-893653D866A2}"/>
              </a:ext>
            </a:extLst>
          </p:cNvPr>
          <p:cNvSpPr>
            <a:spLocks noChangeArrowheads="1"/>
          </p:cNvSpPr>
          <p:nvPr/>
        </p:nvSpPr>
        <p:spPr bwMode="auto">
          <a:xfrm>
            <a:off x="5946775"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Oval 12">
            <a:extLst>
              <a:ext uri="{FF2B5EF4-FFF2-40B4-BE49-F238E27FC236}">
                <a16:creationId xmlns:a16="http://schemas.microsoft.com/office/drawing/2014/main" id="{C6E75406-10D2-8F6F-6C3B-944468F79E18}"/>
              </a:ext>
            </a:extLst>
          </p:cNvPr>
          <p:cNvSpPr>
            <a:spLocks noChangeArrowheads="1"/>
          </p:cNvSpPr>
          <p:nvPr/>
        </p:nvSpPr>
        <p:spPr bwMode="auto">
          <a:xfrm>
            <a:off x="5060950"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Oval 13">
            <a:extLst>
              <a:ext uri="{FF2B5EF4-FFF2-40B4-BE49-F238E27FC236}">
                <a16:creationId xmlns:a16="http://schemas.microsoft.com/office/drawing/2014/main" id="{4708E2B0-246D-85B8-5F70-3477909B6D31}"/>
              </a:ext>
            </a:extLst>
          </p:cNvPr>
          <p:cNvSpPr>
            <a:spLocks noChangeArrowheads="1"/>
          </p:cNvSpPr>
          <p:nvPr/>
        </p:nvSpPr>
        <p:spPr bwMode="auto">
          <a:xfrm>
            <a:off x="5518150"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8" name="Oval 14">
            <a:extLst>
              <a:ext uri="{FF2B5EF4-FFF2-40B4-BE49-F238E27FC236}">
                <a16:creationId xmlns:a16="http://schemas.microsoft.com/office/drawing/2014/main" id="{C3F9ADA4-3BFA-2F31-F54B-717600FF475B}"/>
              </a:ext>
            </a:extLst>
          </p:cNvPr>
          <p:cNvSpPr>
            <a:spLocks noChangeArrowheads="1"/>
          </p:cNvSpPr>
          <p:nvPr/>
        </p:nvSpPr>
        <p:spPr bwMode="auto">
          <a:xfrm>
            <a:off x="7842250"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9" name="Oval 15">
            <a:extLst>
              <a:ext uri="{FF2B5EF4-FFF2-40B4-BE49-F238E27FC236}">
                <a16:creationId xmlns:a16="http://schemas.microsoft.com/office/drawing/2014/main" id="{BE89DEB6-A562-EF4C-DF3B-F91BAE0A7792}"/>
              </a:ext>
            </a:extLst>
          </p:cNvPr>
          <p:cNvSpPr>
            <a:spLocks noChangeArrowheads="1"/>
          </p:cNvSpPr>
          <p:nvPr/>
        </p:nvSpPr>
        <p:spPr bwMode="auto">
          <a:xfrm>
            <a:off x="8185150" y="5211763"/>
            <a:ext cx="114300" cy="114300"/>
          </a:xfrm>
          <a:prstGeom prst="ellipse">
            <a:avLst/>
          </a:prstGeom>
          <a:solidFill>
            <a:srgbClr val="FC0128"/>
          </a:solidFill>
          <a:ln>
            <a:noFill/>
          </a:ln>
          <a:effectLst/>
        </p:spPr>
        <p:txBody>
          <a:bodyPr wrap="none" anchor="ctr"/>
          <a:lstStyle/>
          <a:p>
            <a:endParaRPr lang="en-US" sz="1350"/>
          </a:p>
        </p:txBody>
      </p:sp>
      <p:sp>
        <p:nvSpPr>
          <p:cNvPr id="20" name="Oval 16">
            <a:extLst>
              <a:ext uri="{FF2B5EF4-FFF2-40B4-BE49-F238E27FC236}">
                <a16:creationId xmlns:a16="http://schemas.microsoft.com/office/drawing/2014/main" id="{2902E45E-AD58-CF76-2229-A4E984A1AC8B}"/>
              </a:ext>
            </a:extLst>
          </p:cNvPr>
          <p:cNvSpPr>
            <a:spLocks noChangeArrowheads="1"/>
          </p:cNvSpPr>
          <p:nvPr/>
        </p:nvSpPr>
        <p:spPr bwMode="auto">
          <a:xfrm>
            <a:off x="4365625"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 name="Oval 17">
            <a:extLst>
              <a:ext uri="{FF2B5EF4-FFF2-40B4-BE49-F238E27FC236}">
                <a16:creationId xmlns:a16="http://schemas.microsoft.com/office/drawing/2014/main" id="{3C24945C-8D67-1961-2BD8-7C9E49D724FE}"/>
              </a:ext>
            </a:extLst>
          </p:cNvPr>
          <p:cNvSpPr>
            <a:spLocks noChangeArrowheads="1"/>
          </p:cNvSpPr>
          <p:nvPr/>
        </p:nvSpPr>
        <p:spPr bwMode="auto">
          <a:xfrm>
            <a:off x="4822825"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22" name="Text Box 18">
                <a:extLst>
                  <a:ext uri="{FF2B5EF4-FFF2-40B4-BE49-F238E27FC236}">
                    <a16:creationId xmlns:a16="http://schemas.microsoft.com/office/drawing/2014/main" id="{44864AC6-89E6-F081-6C49-D5821532FC17}"/>
                  </a:ext>
                </a:extLst>
              </p:cNvPr>
              <p:cNvSpPr txBox="1">
                <a:spLocks noChangeArrowheads="1"/>
              </p:cNvSpPr>
              <p:nvPr/>
            </p:nvSpPr>
            <p:spPr bwMode="auto">
              <a:xfrm>
                <a:off x="6020594" y="5477272"/>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22" name="Text Box 18">
                <a:extLst>
                  <a:ext uri="{FF2B5EF4-FFF2-40B4-BE49-F238E27FC236}">
                    <a16:creationId xmlns:a16="http://schemas.microsoft.com/office/drawing/2014/main" id="{44864AC6-89E6-F081-6C49-D5821532FC17}"/>
                  </a:ext>
                </a:extLst>
              </p:cNvPr>
              <p:cNvSpPr txBox="1">
                <a:spLocks noRot="1" noChangeAspect="1" noMove="1" noResize="1" noEditPoints="1" noAdjustHandles="1" noChangeArrowheads="1" noChangeShapeType="1" noTextEdit="1"/>
              </p:cNvSpPr>
              <p:nvPr/>
            </p:nvSpPr>
            <p:spPr bwMode="auto">
              <a:xfrm>
                <a:off x="6020594" y="5477272"/>
                <a:ext cx="379206" cy="369332"/>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sp>
        <p:nvSpPr>
          <p:cNvPr id="23" name="Freeform 20">
            <a:extLst>
              <a:ext uri="{FF2B5EF4-FFF2-40B4-BE49-F238E27FC236}">
                <a16:creationId xmlns:a16="http://schemas.microsoft.com/office/drawing/2014/main" id="{C697E584-7E77-D941-7603-35C75522633B}"/>
              </a:ext>
            </a:extLst>
          </p:cNvPr>
          <p:cNvSpPr>
            <a:spLocks/>
          </p:cNvSpPr>
          <p:nvPr/>
        </p:nvSpPr>
        <p:spPr bwMode="auto">
          <a:xfrm>
            <a:off x="4660900" y="4692650"/>
            <a:ext cx="4152900" cy="13335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446273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BCA7-4D13-6543-2728-ED296ECC5E69}"/>
              </a:ext>
            </a:extLst>
          </p:cNvPr>
          <p:cNvSpPr>
            <a:spLocks noGrp="1"/>
          </p:cNvSpPr>
          <p:nvPr>
            <p:ph type="title"/>
          </p:nvPr>
        </p:nvSpPr>
        <p:spPr/>
        <p:txBody>
          <a:bodyPr/>
          <a:lstStyle/>
          <a:p>
            <a:r>
              <a:rPr lang="en-US" dirty="0"/>
              <a:t>Blown Up Feature Space</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E0527B-D11D-7AD1-15C7-288294E783C2}"/>
                  </a:ext>
                </a:extLst>
              </p:cNvPr>
              <p:cNvSpPr>
                <a:spLocks noGrp="1"/>
              </p:cNvSpPr>
              <p:nvPr>
                <p:ph idx="1"/>
              </p:nvPr>
            </p:nvSpPr>
            <p:spPr/>
            <p:txBody>
              <a:bodyPr/>
              <a:lstStyle/>
              <a:p>
                <a:r>
                  <a:rPr lang="en-US" dirty="0"/>
                  <a:t>Data are separable in </a:t>
                </a:r>
                <a14:m>
                  <m:oMath xmlns:m="http://schemas.openxmlformats.org/officeDocument/2006/math">
                    <m:r>
                      <a:rPr lang="en-US" dirty="0" smtClean="0">
                        <a:latin typeface="Cambria Math" panose="02040503050406030204" pitchFamily="18" charset="0"/>
                      </a:rPr>
                      <m:t>&lt;</m:t>
                    </m:r>
                    <m:r>
                      <a:rPr lang="en-US" dirty="0" smtClean="0">
                        <a:latin typeface="Cambria Math" panose="02040503050406030204" pitchFamily="18" charset="0"/>
                      </a:rPr>
                      <m:t>𝒙</m:t>
                    </m:r>
                    <m:r>
                      <a:rPr lang="en-US"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dirty="0" smtClean="0">
                            <a:latin typeface="Cambria Math" panose="02040503050406030204" pitchFamily="18" charset="0"/>
                          </a:rPr>
                          <m:t>𝒙</m:t>
                        </m:r>
                      </m:e>
                      <m:sup>
                        <m:r>
                          <a:rPr lang="en-US" dirty="0">
                            <a:latin typeface="Cambria Math" panose="02040503050406030204" pitchFamily="18" charset="0"/>
                          </a:rPr>
                          <m:t>2</m:t>
                        </m:r>
                      </m:sup>
                    </m:sSup>
                    <m:r>
                      <a:rPr lang="en-US" dirty="0">
                        <a:latin typeface="Cambria Math" panose="02040503050406030204" pitchFamily="18" charset="0"/>
                      </a:rPr>
                      <m:t>&gt; </m:t>
                    </m:r>
                  </m:oMath>
                </a14:m>
                <a:r>
                  <a:rPr lang="en-US" dirty="0"/>
                  <a:t>space</a:t>
                </a:r>
              </a:p>
              <a:p>
                <a:endParaRPr lang="en-IN" dirty="0"/>
              </a:p>
            </p:txBody>
          </p:sp>
        </mc:Choice>
        <mc:Fallback xmlns="">
          <p:sp>
            <p:nvSpPr>
              <p:cNvPr id="3" name="Content Placeholder 2">
                <a:extLst>
                  <a:ext uri="{FF2B5EF4-FFF2-40B4-BE49-F238E27FC236}">
                    <a16:creationId xmlns:a16="http://schemas.microsoft.com/office/drawing/2014/main" id="{E0E0527B-D11D-7AD1-15C7-288294E783C2}"/>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IN">
                    <a:noFill/>
                  </a:rPr>
                  <a:t> </a:t>
                </a:r>
              </a:p>
            </p:txBody>
          </p:sp>
        </mc:Fallback>
      </mc:AlternateContent>
      <p:sp>
        <p:nvSpPr>
          <p:cNvPr id="5" name="Slide Number Placeholder 4">
            <a:extLst>
              <a:ext uri="{FF2B5EF4-FFF2-40B4-BE49-F238E27FC236}">
                <a16:creationId xmlns:a16="http://schemas.microsoft.com/office/drawing/2014/main" id="{04587D14-0A48-9085-5B83-2F478709F60D}"/>
              </a:ext>
            </a:extLst>
          </p:cNvPr>
          <p:cNvSpPr>
            <a:spLocks noGrp="1"/>
          </p:cNvSpPr>
          <p:nvPr>
            <p:ph type="sldNum" sz="quarter" idx="12"/>
          </p:nvPr>
        </p:nvSpPr>
        <p:spPr/>
        <p:txBody>
          <a:bodyPr/>
          <a:lstStyle/>
          <a:p>
            <a:fld id="{F3450C42-9A0B-4425-92C2-70FCF7C45734}" type="slidenum">
              <a:rPr lang="en-US" smtClean="0"/>
              <a:t>15</a:t>
            </a:fld>
            <a:endParaRPr lang="en-US" dirty="0"/>
          </a:p>
        </p:txBody>
      </p:sp>
      <p:sp>
        <p:nvSpPr>
          <p:cNvPr id="27" name="Line 2">
            <a:extLst>
              <a:ext uri="{FF2B5EF4-FFF2-40B4-BE49-F238E27FC236}">
                <a16:creationId xmlns:a16="http://schemas.microsoft.com/office/drawing/2014/main" id="{874A50F6-D606-AEB6-3791-3285316418D7}"/>
              </a:ext>
            </a:extLst>
          </p:cNvPr>
          <p:cNvSpPr>
            <a:spLocks noChangeShapeType="1"/>
          </p:cNvSpPr>
          <p:nvPr/>
        </p:nvSpPr>
        <p:spPr bwMode="auto">
          <a:xfrm flipV="1">
            <a:off x="2759075" y="5403850"/>
            <a:ext cx="5686425" cy="9525"/>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nchor="ctr"/>
          <a:lstStyle/>
          <a:p>
            <a:endParaRPr lang="en-US" sz="1350"/>
          </a:p>
        </p:txBody>
      </p:sp>
      <p:sp>
        <p:nvSpPr>
          <p:cNvPr id="28" name="Oval 5">
            <a:extLst>
              <a:ext uri="{FF2B5EF4-FFF2-40B4-BE49-F238E27FC236}">
                <a16:creationId xmlns:a16="http://schemas.microsoft.com/office/drawing/2014/main" id="{95EB58E8-8DCF-684B-3898-ABEA738BC1F0}"/>
              </a:ext>
            </a:extLst>
          </p:cNvPr>
          <p:cNvSpPr>
            <a:spLocks noChangeArrowheads="1"/>
          </p:cNvSpPr>
          <p:nvPr/>
        </p:nvSpPr>
        <p:spPr bwMode="auto">
          <a:xfrm>
            <a:off x="6626225" y="48085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9" name="Oval 6">
            <a:extLst>
              <a:ext uri="{FF2B5EF4-FFF2-40B4-BE49-F238E27FC236}">
                <a16:creationId xmlns:a16="http://schemas.microsoft.com/office/drawing/2014/main" id="{9CA29EC1-D74A-FE9C-4514-7B3664972AD8}"/>
              </a:ext>
            </a:extLst>
          </p:cNvPr>
          <p:cNvSpPr>
            <a:spLocks noChangeArrowheads="1"/>
          </p:cNvSpPr>
          <p:nvPr/>
        </p:nvSpPr>
        <p:spPr bwMode="auto">
          <a:xfrm>
            <a:off x="6826250" y="45513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0" name="Oval 7">
            <a:extLst>
              <a:ext uri="{FF2B5EF4-FFF2-40B4-BE49-F238E27FC236}">
                <a16:creationId xmlns:a16="http://schemas.microsoft.com/office/drawing/2014/main" id="{FEA274C9-0F3C-9BBE-8FE6-FAB6BDB4EBEC}"/>
              </a:ext>
            </a:extLst>
          </p:cNvPr>
          <p:cNvSpPr>
            <a:spLocks noChangeArrowheads="1"/>
          </p:cNvSpPr>
          <p:nvPr/>
        </p:nvSpPr>
        <p:spPr bwMode="auto">
          <a:xfrm>
            <a:off x="6435725" y="502761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1" name="Oval 8">
            <a:extLst>
              <a:ext uri="{FF2B5EF4-FFF2-40B4-BE49-F238E27FC236}">
                <a16:creationId xmlns:a16="http://schemas.microsoft.com/office/drawing/2014/main" id="{A183AD02-55E9-7A99-E63A-606A99EDC91A}"/>
              </a:ext>
            </a:extLst>
          </p:cNvPr>
          <p:cNvSpPr>
            <a:spLocks noChangeArrowheads="1"/>
          </p:cNvSpPr>
          <p:nvPr/>
        </p:nvSpPr>
        <p:spPr bwMode="auto">
          <a:xfrm>
            <a:off x="6188075" y="51895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2" name="Oval 9">
            <a:extLst>
              <a:ext uri="{FF2B5EF4-FFF2-40B4-BE49-F238E27FC236}">
                <a16:creationId xmlns:a16="http://schemas.microsoft.com/office/drawing/2014/main" id="{C9A01E37-3DA3-2F92-58B8-76BA8559AAC8}"/>
              </a:ext>
            </a:extLst>
          </p:cNvPr>
          <p:cNvSpPr>
            <a:spLocks noChangeArrowheads="1"/>
          </p:cNvSpPr>
          <p:nvPr/>
        </p:nvSpPr>
        <p:spPr bwMode="auto">
          <a:xfrm>
            <a:off x="5797550" y="529431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Oval 10">
            <a:extLst>
              <a:ext uri="{FF2B5EF4-FFF2-40B4-BE49-F238E27FC236}">
                <a16:creationId xmlns:a16="http://schemas.microsoft.com/office/drawing/2014/main" id="{524ED726-A5C1-1FED-B3C1-1634B06DC3BF}"/>
              </a:ext>
            </a:extLst>
          </p:cNvPr>
          <p:cNvSpPr>
            <a:spLocks noChangeArrowheads="1"/>
          </p:cNvSpPr>
          <p:nvPr/>
        </p:nvSpPr>
        <p:spPr bwMode="auto">
          <a:xfrm>
            <a:off x="5597525" y="521811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Oval 11">
            <a:extLst>
              <a:ext uri="{FF2B5EF4-FFF2-40B4-BE49-F238E27FC236}">
                <a16:creationId xmlns:a16="http://schemas.microsoft.com/office/drawing/2014/main" id="{0225D6D1-E27F-47C8-F702-109FF44AC37B}"/>
              </a:ext>
            </a:extLst>
          </p:cNvPr>
          <p:cNvSpPr>
            <a:spLocks noChangeArrowheads="1"/>
          </p:cNvSpPr>
          <p:nvPr/>
        </p:nvSpPr>
        <p:spPr bwMode="auto">
          <a:xfrm>
            <a:off x="5435600" y="51133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Oval 12">
            <a:extLst>
              <a:ext uri="{FF2B5EF4-FFF2-40B4-BE49-F238E27FC236}">
                <a16:creationId xmlns:a16="http://schemas.microsoft.com/office/drawing/2014/main" id="{D048983E-EE22-11F2-E9F2-BC6DBEEF0179}"/>
              </a:ext>
            </a:extLst>
          </p:cNvPr>
          <p:cNvSpPr>
            <a:spLocks noChangeArrowheads="1"/>
          </p:cNvSpPr>
          <p:nvPr/>
        </p:nvSpPr>
        <p:spPr bwMode="auto">
          <a:xfrm>
            <a:off x="5235575" y="49037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13">
            <a:extLst>
              <a:ext uri="{FF2B5EF4-FFF2-40B4-BE49-F238E27FC236}">
                <a16:creationId xmlns:a16="http://schemas.microsoft.com/office/drawing/2014/main" id="{B0FCDE65-79BF-CEFD-8261-B262A7A7550B}"/>
              </a:ext>
            </a:extLst>
          </p:cNvPr>
          <p:cNvSpPr>
            <a:spLocks noChangeArrowheads="1"/>
          </p:cNvSpPr>
          <p:nvPr/>
        </p:nvSpPr>
        <p:spPr bwMode="auto">
          <a:xfrm>
            <a:off x="4406900" y="3665538"/>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14">
            <a:extLst>
              <a:ext uri="{FF2B5EF4-FFF2-40B4-BE49-F238E27FC236}">
                <a16:creationId xmlns:a16="http://schemas.microsoft.com/office/drawing/2014/main" id="{EA5852ED-AB95-0542-B070-19374ADBF3E6}"/>
              </a:ext>
            </a:extLst>
          </p:cNvPr>
          <p:cNvSpPr>
            <a:spLocks noChangeArrowheads="1"/>
          </p:cNvSpPr>
          <p:nvPr/>
        </p:nvSpPr>
        <p:spPr bwMode="auto">
          <a:xfrm>
            <a:off x="4873625" y="4322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8" name="Oval 15">
            <a:extLst>
              <a:ext uri="{FF2B5EF4-FFF2-40B4-BE49-F238E27FC236}">
                <a16:creationId xmlns:a16="http://schemas.microsoft.com/office/drawing/2014/main" id="{054DBA5C-FADD-6EF3-ADCB-D83224A1C9D4}"/>
              </a:ext>
            </a:extLst>
          </p:cNvPr>
          <p:cNvSpPr>
            <a:spLocks noChangeArrowheads="1"/>
          </p:cNvSpPr>
          <p:nvPr/>
        </p:nvSpPr>
        <p:spPr bwMode="auto">
          <a:xfrm>
            <a:off x="7121525" y="39036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6">
            <a:extLst>
              <a:ext uri="{FF2B5EF4-FFF2-40B4-BE49-F238E27FC236}">
                <a16:creationId xmlns:a16="http://schemas.microsoft.com/office/drawing/2014/main" id="{248CE107-448B-3075-6F81-F5A49913DBEB}"/>
              </a:ext>
            </a:extLst>
          </p:cNvPr>
          <p:cNvSpPr>
            <a:spLocks noChangeArrowheads="1"/>
          </p:cNvSpPr>
          <p:nvPr/>
        </p:nvSpPr>
        <p:spPr bwMode="auto">
          <a:xfrm>
            <a:off x="7454900" y="29892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7">
            <a:extLst>
              <a:ext uri="{FF2B5EF4-FFF2-40B4-BE49-F238E27FC236}">
                <a16:creationId xmlns:a16="http://schemas.microsoft.com/office/drawing/2014/main" id="{EB3F692E-2D44-1D2D-3799-FCA8EC418059}"/>
              </a:ext>
            </a:extLst>
          </p:cNvPr>
          <p:cNvSpPr>
            <a:spLocks noChangeArrowheads="1"/>
          </p:cNvSpPr>
          <p:nvPr/>
        </p:nvSpPr>
        <p:spPr bwMode="auto">
          <a:xfrm>
            <a:off x="4159250" y="30083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41" name="Text Box 18">
                <a:extLst>
                  <a:ext uri="{FF2B5EF4-FFF2-40B4-BE49-F238E27FC236}">
                    <a16:creationId xmlns:a16="http://schemas.microsoft.com/office/drawing/2014/main" id="{4D842E00-451C-8F94-6F74-7E4B41092450}"/>
                  </a:ext>
                </a:extLst>
              </p:cNvPr>
              <p:cNvSpPr txBox="1">
                <a:spLocks noChangeArrowheads="1"/>
              </p:cNvSpPr>
              <p:nvPr/>
            </p:nvSpPr>
            <p:spPr bwMode="auto">
              <a:xfrm>
                <a:off x="7195344" y="5493147"/>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41" name="Text Box 18">
                <a:extLst>
                  <a:ext uri="{FF2B5EF4-FFF2-40B4-BE49-F238E27FC236}">
                    <a16:creationId xmlns:a16="http://schemas.microsoft.com/office/drawing/2014/main" id="{4D842E00-451C-8F94-6F74-7E4B41092450}"/>
                  </a:ext>
                </a:extLst>
              </p:cNvPr>
              <p:cNvSpPr txBox="1">
                <a:spLocks noRot="1" noChangeAspect="1" noMove="1" noResize="1" noEditPoints="1" noAdjustHandles="1" noChangeArrowheads="1" noChangeShapeType="1" noTextEdit="1"/>
              </p:cNvSpPr>
              <p:nvPr/>
            </p:nvSpPr>
            <p:spPr bwMode="auto">
              <a:xfrm>
                <a:off x="7195344" y="5493147"/>
                <a:ext cx="379206" cy="36933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sp>
        <p:nvSpPr>
          <p:cNvPr id="42" name="Line 19">
            <a:extLst>
              <a:ext uri="{FF2B5EF4-FFF2-40B4-BE49-F238E27FC236}">
                <a16:creationId xmlns:a16="http://schemas.microsoft.com/office/drawing/2014/main" id="{6EC51580-66FC-7FE2-72AE-20B895FED142}"/>
              </a:ext>
            </a:extLst>
          </p:cNvPr>
          <p:cNvSpPr>
            <a:spLocks noChangeShapeType="1"/>
          </p:cNvSpPr>
          <p:nvPr/>
        </p:nvSpPr>
        <p:spPr bwMode="auto">
          <a:xfrm flipV="1">
            <a:off x="5930900" y="3070225"/>
            <a:ext cx="0" cy="2809875"/>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nchor="ctr"/>
          <a:lstStyle/>
          <a:p>
            <a:endParaRPr lang="en-US" sz="1350"/>
          </a:p>
        </p:txBody>
      </p:sp>
      <mc:AlternateContent xmlns:mc="http://schemas.openxmlformats.org/markup-compatibility/2006" xmlns:a14="http://schemas.microsoft.com/office/drawing/2010/main">
        <mc:Choice Requires="a14">
          <p:sp>
            <p:nvSpPr>
              <p:cNvPr id="43" name="Text Box 20">
                <a:extLst>
                  <a:ext uri="{FF2B5EF4-FFF2-40B4-BE49-F238E27FC236}">
                    <a16:creationId xmlns:a16="http://schemas.microsoft.com/office/drawing/2014/main" id="{9C29666F-2820-27BB-A1F4-2512A9ECEE85}"/>
                  </a:ext>
                </a:extLst>
              </p:cNvPr>
              <p:cNvSpPr txBox="1">
                <a:spLocks noChangeArrowheads="1"/>
              </p:cNvSpPr>
              <p:nvPr/>
            </p:nvSpPr>
            <p:spPr bwMode="auto">
              <a:xfrm>
                <a:off x="5547519" y="3197622"/>
                <a:ext cx="46679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r>
                        <a:rPr lang="en-US" i="1" baseline="30000" dirty="0">
                          <a:latin typeface="Cambria Math" panose="02040503050406030204" pitchFamily="18" charset="0"/>
                        </a:rPr>
                        <m:t>2</m:t>
                      </m:r>
                    </m:oMath>
                  </m:oMathPara>
                </a14:m>
                <a:endParaRPr lang="en-US" dirty="0"/>
              </a:p>
            </p:txBody>
          </p:sp>
        </mc:Choice>
        <mc:Fallback xmlns="">
          <p:sp>
            <p:nvSpPr>
              <p:cNvPr id="43" name="Text Box 20">
                <a:extLst>
                  <a:ext uri="{FF2B5EF4-FFF2-40B4-BE49-F238E27FC236}">
                    <a16:creationId xmlns:a16="http://schemas.microsoft.com/office/drawing/2014/main" id="{9C29666F-2820-27BB-A1F4-2512A9ECEE85}"/>
                  </a:ext>
                </a:extLst>
              </p:cNvPr>
              <p:cNvSpPr txBox="1">
                <a:spLocks noRot="1" noChangeAspect="1" noMove="1" noResize="1" noEditPoints="1" noAdjustHandles="1" noChangeArrowheads="1" noChangeShapeType="1" noTextEdit="1"/>
              </p:cNvSpPr>
              <p:nvPr/>
            </p:nvSpPr>
            <p:spPr bwMode="auto">
              <a:xfrm>
                <a:off x="5547519" y="3197622"/>
                <a:ext cx="466794" cy="36933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sp>
        <p:nvSpPr>
          <p:cNvPr id="44" name="Line 21">
            <a:extLst>
              <a:ext uri="{FF2B5EF4-FFF2-40B4-BE49-F238E27FC236}">
                <a16:creationId xmlns:a16="http://schemas.microsoft.com/office/drawing/2014/main" id="{719FB70D-D02D-ACD4-8EDA-CCE773974C3F}"/>
              </a:ext>
            </a:extLst>
          </p:cNvPr>
          <p:cNvSpPr>
            <a:spLocks noChangeShapeType="1"/>
          </p:cNvSpPr>
          <p:nvPr/>
        </p:nvSpPr>
        <p:spPr bwMode="auto">
          <a:xfrm>
            <a:off x="3502025" y="4470400"/>
            <a:ext cx="4772025" cy="4000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2001744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1840-A31D-D0E5-052B-3A3A8F5303F2}"/>
              </a:ext>
            </a:extLst>
          </p:cNvPr>
          <p:cNvSpPr>
            <a:spLocks noGrp="1"/>
          </p:cNvSpPr>
          <p:nvPr>
            <p:ph type="title"/>
          </p:nvPr>
        </p:nvSpPr>
        <p:spPr>
          <a:xfrm>
            <a:off x="838200" y="145132"/>
            <a:ext cx="10515600" cy="1325563"/>
          </a:xfrm>
        </p:spPr>
        <p:txBody>
          <a:bodyPr/>
          <a:lstStyle/>
          <a:p>
            <a:r>
              <a:rPr lang="en-US" dirty="0"/>
              <a:t>Neural Computation</a:t>
            </a:r>
            <a:endParaRPr lang="en-IN" dirty="0"/>
          </a:p>
        </p:txBody>
      </p:sp>
      <p:sp>
        <p:nvSpPr>
          <p:cNvPr id="5" name="Slide Number Placeholder 4">
            <a:extLst>
              <a:ext uri="{FF2B5EF4-FFF2-40B4-BE49-F238E27FC236}">
                <a16:creationId xmlns:a16="http://schemas.microsoft.com/office/drawing/2014/main" id="{B47704FF-F898-F5D3-790A-EFABAEEE2719}"/>
              </a:ext>
            </a:extLst>
          </p:cNvPr>
          <p:cNvSpPr>
            <a:spLocks noGrp="1"/>
          </p:cNvSpPr>
          <p:nvPr>
            <p:ph type="sldNum" sz="quarter" idx="12"/>
          </p:nvPr>
        </p:nvSpPr>
        <p:spPr/>
        <p:txBody>
          <a:bodyPr/>
          <a:lstStyle/>
          <a:p>
            <a:fld id="{F3450C42-9A0B-4425-92C2-70FCF7C45734}" type="slidenum">
              <a:rPr lang="en-US" smtClean="0"/>
              <a:t>16</a:t>
            </a:fld>
            <a:endParaRPr lang="en-US" dirty="0"/>
          </a:p>
        </p:txBody>
      </p:sp>
      <p:sp>
        <p:nvSpPr>
          <p:cNvPr id="6" name="Content Placeholder 2">
            <a:extLst>
              <a:ext uri="{FF2B5EF4-FFF2-40B4-BE49-F238E27FC236}">
                <a16:creationId xmlns:a16="http://schemas.microsoft.com/office/drawing/2014/main" id="{49241DDC-950B-048F-B88C-91B135921DA0}"/>
              </a:ext>
            </a:extLst>
          </p:cNvPr>
          <p:cNvSpPr txBox="1">
            <a:spLocks/>
          </p:cNvSpPr>
          <p:nvPr/>
        </p:nvSpPr>
        <p:spPr>
          <a:xfrm>
            <a:off x="573952" y="1203159"/>
            <a:ext cx="10972800" cy="4921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FF"/>
                </a:solidFill>
              </a:rPr>
              <a:t>McCulloch and Pitts (1943)</a:t>
            </a:r>
            <a:r>
              <a:rPr lang="en-US" dirty="0"/>
              <a:t> showed how linear threshold units can be used to compute logical functions </a:t>
            </a:r>
          </a:p>
        </p:txBody>
      </p:sp>
      <p:pic>
        <p:nvPicPr>
          <p:cNvPr id="7" name="Picture 6">
            <a:extLst>
              <a:ext uri="{FF2B5EF4-FFF2-40B4-BE49-F238E27FC236}">
                <a16:creationId xmlns:a16="http://schemas.microsoft.com/office/drawing/2014/main" id="{75C34517-EDC0-8BE6-4E21-A4352C4AC233}"/>
              </a:ext>
            </a:extLst>
          </p:cNvPr>
          <p:cNvPicPr>
            <a:picLocks noChangeAspect="1"/>
          </p:cNvPicPr>
          <p:nvPr/>
        </p:nvPicPr>
        <p:blipFill>
          <a:blip r:embed="rId2"/>
          <a:stretch>
            <a:fillRect/>
          </a:stretch>
        </p:blipFill>
        <p:spPr>
          <a:xfrm>
            <a:off x="3617484" y="2357481"/>
            <a:ext cx="6742624" cy="4272977"/>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BB58D3D-4889-6F6F-1FF4-4D15C7EA5C9B}"/>
                  </a:ext>
                </a:extLst>
              </p:cNvPr>
              <p:cNvSpPr/>
              <p:nvPr/>
            </p:nvSpPr>
            <p:spPr>
              <a:xfrm>
                <a:off x="1" y="3928958"/>
                <a:ext cx="361748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𝑦</m:t>
                      </m:r>
                      <m:r>
                        <a:rPr lang="en-US" sz="2400" i="1" dirty="0">
                          <a:latin typeface="Cambria Math" panose="02040503050406030204" pitchFamily="18" charset="0"/>
                        </a:rPr>
                        <m:t>=</m:t>
                      </m:r>
                      <m:r>
                        <a:rPr lang="en-US" sz="2400" i="1" dirty="0">
                          <a:latin typeface="Cambria Math" panose="02040503050406030204" pitchFamily="18" charset="0"/>
                        </a:rPr>
                        <m:t>𝑠𝑖𝑔𝑛</m:t>
                      </m:r>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m:rPr>
                              <m:sty m:val="p"/>
                            </m:rPr>
                            <a:rPr lang="en-US" sz="2400" i="1" dirty="0">
                              <a:latin typeface="Cambria Math" panose="02040503050406030204" pitchFamily="18" charset="0"/>
                            </a:rPr>
                            <m:t>w</m:t>
                          </m:r>
                        </m:e>
                        <m:sub>
                          <m:r>
                            <a:rPr lang="en-US" sz="2400" i="1" dirty="0">
                              <a:latin typeface="Cambria Math" panose="02040503050406030204" pitchFamily="18" charset="0"/>
                            </a:rPr>
                            <m:t>𝑖</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𝑖</m:t>
                          </m:r>
                        </m:sub>
                      </m:sSub>
                      <m:r>
                        <a:rPr lang="en-US" sz="2400" i="1" dirty="0">
                          <a:latin typeface="Cambria Math" panose="02040503050406030204" pitchFamily="18" charset="0"/>
                        </a:rPr>
                        <m:t> − </m:t>
                      </m:r>
                      <m:r>
                        <a:rPr lang="en-US" sz="2400" i="1" dirty="0">
                          <a:latin typeface="Cambria Math" panose="02040503050406030204" pitchFamily="18" charset="0"/>
                        </a:rPr>
                        <m:t>𝑇</m:t>
                      </m:r>
                      <m:r>
                        <a:rPr lang="en-US" sz="2400" i="1" dirty="0">
                          <a:latin typeface="Cambria Math" panose="02040503050406030204" pitchFamily="18" charset="0"/>
                        </a:rPr>
                        <m:t>)</m:t>
                      </m:r>
                    </m:oMath>
                  </m:oMathPara>
                </a14:m>
                <a:endParaRPr lang="en-US" sz="2400" dirty="0"/>
              </a:p>
            </p:txBody>
          </p:sp>
        </mc:Choice>
        <mc:Fallback xmlns="">
          <p:sp>
            <p:nvSpPr>
              <p:cNvPr id="8" name="Rectangle 7">
                <a:extLst>
                  <a:ext uri="{FF2B5EF4-FFF2-40B4-BE49-F238E27FC236}">
                    <a16:creationId xmlns:a16="http://schemas.microsoft.com/office/drawing/2014/main" id="{BBB58D3D-4889-6F6F-1FF4-4D15C7EA5C9B}"/>
                  </a:ext>
                </a:extLst>
              </p:cNvPr>
              <p:cNvSpPr>
                <a:spLocks noRot="1" noChangeAspect="1" noMove="1" noResize="1" noEditPoints="1" noAdjustHandles="1" noChangeArrowheads="1" noChangeShapeType="1" noTextEdit="1"/>
              </p:cNvSpPr>
              <p:nvPr/>
            </p:nvSpPr>
            <p:spPr>
              <a:xfrm>
                <a:off x="1" y="3928958"/>
                <a:ext cx="3617484" cy="461665"/>
              </a:xfrm>
              <a:prstGeom prst="rect">
                <a:avLst/>
              </a:prstGeom>
              <a:blipFill>
                <a:blip r:embed="rId3"/>
                <a:stretch>
                  <a:fillRect b="-18667"/>
                </a:stretch>
              </a:blipFill>
            </p:spPr>
            <p:txBody>
              <a:bodyPr/>
              <a:lstStyle/>
              <a:p>
                <a:r>
                  <a:rPr lang="en-IN">
                    <a:noFill/>
                  </a:rPr>
                  <a:t> </a:t>
                </a:r>
              </a:p>
            </p:txBody>
          </p:sp>
        </mc:Fallback>
      </mc:AlternateContent>
      <p:sp>
        <p:nvSpPr>
          <p:cNvPr id="9" name="Rectangle 8">
            <a:extLst>
              <a:ext uri="{FF2B5EF4-FFF2-40B4-BE49-F238E27FC236}">
                <a16:creationId xmlns:a16="http://schemas.microsoft.com/office/drawing/2014/main" id="{E45CF96D-77BB-CD67-7A84-F1F6AD17B368}"/>
              </a:ext>
            </a:extLst>
          </p:cNvPr>
          <p:cNvSpPr/>
          <p:nvPr/>
        </p:nvSpPr>
        <p:spPr>
          <a:xfrm>
            <a:off x="8167329" y="4273755"/>
            <a:ext cx="2425291" cy="23567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3376253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E690-0EF1-DF8B-E6FF-872AA5FE7B34}"/>
              </a:ext>
            </a:extLst>
          </p:cNvPr>
          <p:cNvSpPr>
            <a:spLocks noGrp="1"/>
          </p:cNvSpPr>
          <p:nvPr>
            <p:ph type="title"/>
          </p:nvPr>
        </p:nvSpPr>
        <p:spPr>
          <a:xfrm>
            <a:off x="838200" y="43097"/>
            <a:ext cx="10515600" cy="1325563"/>
          </a:xfrm>
        </p:spPr>
        <p:txBody>
          <a:bodyPr/>
          <a:lstStyle/>
          <a:p>
            <a:r>
              <a:rPr lang="en-US" dirty="0"/>
              <a:t>Neural Computation (</a:t>
            </a:r>
            <a:r>
              <a:rPr lang="en-US" dirty="0" err="1"/>
              <a:t>contd</a:t>
            </a:r>
            <a:r>
              <a:rPr lang="en-US" dirty="0"/>
              <a:t>)</a:t>
            </a:r>
            <a:endParaRPr lang="en-IN" dirty="0"/>
          </a:p>
        </p:txBody>
      </p:sp>
      <p:sp>
        <p:nvSpPr>
          <p:cNvPr id="5" name="Slide Number Placeholder 4">
            <a:extLst>
              <a:ext uri="{FF2B5EF4-FFF2-40B4-BE49-F238E27FC236}">
                <a16:creationId xmlns:a16="http://schemas.microsoft.com/office/drawing/2014/main" id="{98828037-8559-74BB-6BEC-05DF53C1903F}"/>
              </a:ext>
            </a:extLst>
          </p:cNvPr>
          <p:cNvSpPr>
            <a:spLocks noGrp="1"/>
          </p:cNvSpPr>
          <p:nvPr>
            <p:ph type="sldNum" sz="quarter" idx="12"/>
          </p:nvPr>
        </p:nvSpPr>
        <p:spPr/>
        <p:txBody>
          <a:bodyPr/>
          <a:lstStyle/>
          <a:p>
            <a:fld id="{F3450C42-9A0B-4425-92C2-70FCF7C45734}" type="slidenum">
              <a:rPr lang="en-US" smtClean="0"/>
              <a:t>17</a:t>
            </a:fld>
            <a:endParaRPr lang="en-US" dirty="0"/>
          </a:p>
        </p:txBody>
      </p:sp>
      <p:sp>
        <p:nvSpPr>
          <p:cNvPr id="6" name="Content Placeholder 2">
            <a:extLst>
              <a:ext uri="{FF2B5EF4-FFF2-40B4-BE49-F238E27FC236}">
                <a16:creationId xmlns:a16="http://schemas.microsoft.com/office/drawing/2014/main" id="{308003B0-F9A1-C30F-F8F1-31658E715D41}"/>
              </a:ext>
            </a:extLst>
          </p:cNvPr>
          <p:cNvSpPr txBox="1">
            <a:spLocks/>
          </p:cNvSpPr>
          <p:nvPr/>
        </p:nvSpPr>
        <p:spPr>
          <a:xfrm>
            <a:off x="573952" y="1203159"/>
            <a:ext cx="10972800" cy="700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But XOR?</a:t>
            </a:r>
            <a:endParaRPr lang="en-US" dirty="0"/>
          </a:p>
        </p:txBody>
      </p:sp>
      <p:pic>
        <p:nvPicPr>
          <p:cNvPr id="7" name="Picture 6">
            <a:extLst>
              <a:ext uri="{FF2B5EF4-FFF2-40B4-BE49-F238E27FC236}">
                <a16:creationId xmlns:a16="http://schemas.microsoft.com/office/drawing/2014/main" id="{240D2D3F-7546-88A7-5222-B6F1E0EC363C}"/>
              </a:ext>
            </a:extLst>
          </p:cNvPr>
          <p:cNvPicPr>
            <a:picLocks noChangeAspect="1"/>
          </p:cNvPicPr>
          <p:nvPr/>
        </p:nvPicPr>
        <p:blipFill>
          <a:blip r:embed="rId2"/>
          <a:stretch>
            <a:fillRect/>
          </a:stretch>
        </p:blipFill>
        <p:spPr>
          <a:xfrm>
            <a:off x="4034242" y="1613295"/>
            <a:ext cx="6820573" cy="3631411"/>
          </a:xfrm>
          <a:prstGeom prst="rect">
            <a:avLst/>
          </a:prstGeom>
        </p:spPr>
      </p:pic>
      <p:pic>
        <p:nvPicPr>
          <p:cNvPr id="8" name="Picture 7">
            <a:extLst>
              <a:ext uri="{FF2B5EF4-FFF2-40B4-BE49-F238E27FC236}">
                <a16:creationId xmlns:a16="http://schemas.microsoft.com/office/drawing/2014/main" id="{4B8796E5-10E1-102D-98BF-7965F5FED400}"/>
              </a:ext>
            </a:extLst>
          </p:cNvPr>
          <p:cNvPicPr>
            <a:picLocks noChangeAspect="1"/>
          </p:cNvPicPr>
          <p:nvPr/>
        </p:nvPicPr>
        <p:blipFill rotWithShape="1">
          <a:blip r:embed="rId3"/>
          <a:srcRect l="70007" t="45443"/>
          <a:stretch/>
        </p:blipFill>
        <p:spPr>
          <a:xfrm>
            <a:off x="942758" y="2058330"/>
            <a:ext cx="2392657" cy="2758063"/>
          </a:xfrm>
          <a:prstGeom prst="rect">
            <a:avLst/>
          </a:prstGeom>
        </p:spPr>
      </p:pic>
      <p:sp>
        <p:nvSpPr>
          <p:cNvPr id="9" name="Content Placeholder 2">
            <a:extLst>
              <a:ext uri="{FF2B5EF4-FFF2-40B4-BE49-F238E27FC236}">
                <a16:creationId xmlns:a16="http://schemas.microsoft.com/office/drawing/2014/main" id="{76004B9C-18C9-E84E-9751-D08DF4B0877E}"/>
              </a:ext>
            </a:extLst>
          </p:cNvPr>
          <p:cNvSpPr txBox="1">
            <a:spLocks/>
          </p:cNvSpPr>
          <p:nvPr/>
        </p:nvSpPr>
        <p:spPr>
          <a:xfrm>
            <a:off x="1605936" y="5399831"/>
            <a:ext cx="10972800" cy="700045"/>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000" kern="1200">
                <a:solidFill>
                  <a:schemeClr val="accent3"/>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600" kern="1200">
                <a:solidFill>
                  <a:schemeClr val="accent3"/>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4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200" dirty="0"/>
              <a:t>Two Layered Two Unit Network</a:t>
            </a:r>
          </a:p>
        </p:txBody>
      </p:sp>
    </p:spTree>
    <p:extLst>
      <p:ext uri="{BB962C8B-B14F-4D97-AF65-F5344CB8AC3E}">
        <p14:creationId xmlns:p14="http://schemas.microsoft.com/office/powerpoint/2010/main" val="1410870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Artificial Neural Networks (ANN)</a:t>
            </a:r>
          </a:p>
        </p:txBody>
      </p:sp>
      <p:graphicFrame>
        <p:nvGraphicFramePr>
          <p:cNvPr id="3075" name="Object 2"/>
          <p:cNvGraphicFramePr>
            <a:graphicFrameLocks noGrp="1" noChangeAspect="1"/>
          </p:cNvGraphicFramePr>
          <p:nvPr>
            <p:ph idx="1"/>
          </p:nvPr>
        </p:nvGraphicFramePr>
        <p:xfrm>
          <a:off x="2057400" y="1219201"/>
          <a:ext cx="8078788" cy="3503613"/>
        </p:xfrm>
        <a:graphic>
          <a:graphicData uri="http://schemas.openxmlformats.org/presentationml/2006/ole">
            <mc:AlternateContent xmlns:mc="http://schemas.openxmlformats.org/markup-compatibility/2006">
              <mc:Choice xmlns:v="urn:schemas-microsoft-com:vml" Requires="v">
                <p:oleObj name="Visio" r:id="rId2" imgW="8939428" imgH="3877354" progId="Visio.Drawing.6">
                  <p:embed/>
                </p:oleObj>
              </mc:Choice>
              <mc:Fallback>
                <p:oleObj name="Visio" r:id="rId2" imgW="8939428" imgH="3877354" progId="Visio.Drawing.6">
                  <p:embed/>
                  <p:pic>
                    <p:nvPicPr>
                      <p:cNvPr id="307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1"/>
                        <a:ext cx="8078788"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4"/>
          <p:cNvSpPr txBox="1">
            <a:spLocks noChangeArrowheads="1"/>
          </p:cNvSpPr>
          <p:nvPr/>
        </p:nvSpPr>
        <p:spPr bwMode="auto">
          <a:xfrm>
            <a:off x="2667000" y="5334001"/>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Output Y is 1 if at least two of the three inputs are equal to 1.</a:t>
            </a:r>
          </a:p>
        </p:txBody>
      </p:sp>
      <p:sp>
        <p:nvSpPr>
          <p:cNvPr id="3" name="Slide Number Placeholder 2">
            <a:extLst>
              <a:ext uri="{FF2B5EF4-FFF2-40B4-BE49-F238E27FC236}">
                <a16:creationId xmlns:a16="http://schemas.microsoft.com/office/drawing/2014/main" id="{E3F83115-F00E-F86E-B53C-49A07A010AC4}"/>
              </a:ext>
            </a:extLst>
          </p:cNvPr>
          <p:cNvSpPr>
            <a:spLocks noGrp="1"/>
          </p:cNvSpPr>
          <p:nvPr>
            <p:ph type="sldNum" sz="quarter" idx="12"/>
          </p:nvPr>
        </p:nvSpPr>
        <p:spPr/>
        <p:txBody>
          <a:bodyPr/>
          <a:lstStyle/>
          <a:p>
            <a:fld id="{F3450C42-9A0B-4425-92C2-70FCF7C45734}" type="slidenum">
              <a:rPr lang="en-US" smtClean="0"/>
              <a:t>18</a:t>
            </a:fld>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Artificial Neural Networks (ANN)</a:t>
            </a:r>
          </a:p>
        </p:txBody>
      </p:sp>
      <p:graphicFrame>
        <p:nvGraphicFramePr>
          <p:cNvPr id="4099" name="Object 2"/>
          <p:cNvGraphicFramePr>
            <a:graphicFrameLocks noGrp="1" noChangeAspect="1"/>
          </p:cNvGraphicFramePr>
          <p:nvPr>
            <p:ph idx="1"/>
          </p:nvPr>
        </p:nvGraphicFramePr>
        <p:xfrm>
          <a:off x="2054225" y="1144588"/>
          <a:ext cx="8078788" cy="3503612"/>
        </p:xfrm>
        <a:graphic>
          <a:graphicData uri="http://schemas.openxmlformats.org/presentationml/2006/ole">
            <mc:AlternateContent xmlns:mc="http://schemas.openxmlformats.org/markup-compatibility/2006">
              <mc:Choice xmlns:v="urn:schemas-microsoft-com:vml" Requires="v">
                <p:oleObj name="Visio" r:id="rId2" imgW="8939428" imgH="3877354" progId="Visio.Drawing.6">
                  <p:embed/>
                </p:oleObj>
              </mc:Choice>
              <mc:Fallback>
                <p:oleObj name="Visio" r:id="rId2" imgW="8939428" imgH="3877354" progId="Visio.Drawing.6">
                  <p:embed/>
                  <p:pic>
                    <p:nvPicPr>
                      <p:cNvPr id="4099"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1144588"/>
                        <a:ext cx="8078788"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3"/>
          <p:cNvGraphicFramePr>
            <a:graphicFrameLocks noChangeAspect="1"/>
          </p:cNvGraphicFramePr>
          <p:nvPr/>
        </p:nvGraphicFramePr>
        <p:xfrm>
          <a:off x="3455988" y="4953001"/>
          <a:ext cx="5346700" cy="1412875"/>
        </p:xfrm>
        <a:graphic>
          <a:graphicData uri="http://schemas.openxmlformats.org/presentationml/2006/ole">
            <mc:AlternateContent xmlns:mc="http://schemas.openxmlformats.org/markup-compatibility/2006">
              <mc:Choice xmlns:v="urn:schemas-microsoft-com:vml" Requires="v">
                <p:oleObj name="Equation" r:id="rId4" imgW="2362200" imgH="711200" progId="Equation.3">
                  <p:embed/>
                </p:oleObj>
              </mc:Choice>
              <mc:Fallback>
                <p:oleObj name="Equation" r:id="rId4" imgW="2362200" imgH="711200" progId="Equation.3">
                  <p:embed/>
                  <p:pic>
                    <p:nvPicPr>
                      <p:cNvPr id="410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5988" y="4953001"/>
                        <a:ext cx="5346700"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9804E7FC-ED64-C290-B7C9-716D2091683C}"/>
              </a:ext>
            </a:extLst>
          </p:cNvPr>
          <p:cNvSpPr>
            <a:spLocks noGrp="1"/>
          </p:cNvSpPr>
          <p:nvPr>
            <p:ph type="sldNum" sz="quarter" idx="12"/>
          </p:nvPr>
        </p:nvSpPr>
        <p:spPr/>
        <p:txBody>
          <a:bodyPr/>
          <a:lstStyle/>
          <a:p>
            <a:fld id="{F3450C42-9A0B-4425-92C2-70FCF7C45734}" type="slidenum">
              <a:rPr lang="en-US" smtClean="0"/>
              <a:t>19</a:t>
            </a:fld>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a:t>Supervised Learning Basics </a:t>
            </a:r>
          </a:p>
        </p:txBody>
      </p:sp>
      <p:sp>
        <p:nvSpPr>
          <p:cNvPr id="45059" name="Rectangle 3"/>
          <p:cNvSpPr>
            <a:spLocks noGrp="1" noChangeArrowheads="1"/>
          </p:cNvSpPr>
          <p:nvPr>
            <p:ph type="body" idx="1"/>
          </p:nvPr>
        </p:nvSpPr>
        <p:spPr>
          <a:xfrm>
            <a:off x="1185042" y="1690688"/>
            <a:ext cx="7924800" cy="4419600"/>
          </a:xfrm>
        </p:spPr>
        <p:txBody>
          <a:bodyPr>
            <a:normAutofit lnSpcReduction="10000"/>
          </a:bodyPr>
          <a:lstStyle/>
          <a:p>
            <a:pPr marL="342900" indent="-342900"/>
            <a:r>
              <a:rPr lang="en-US" altLang="en-US" dirty="0"/>
              <a:t>Given a collection of records (</a:t>
            </a:r>
            <a:r>
              <a:rPr lang="en-US" altLang="en-US" i="1" dirty="0">
                <a:solidFill>
                  <a:srgbClr val="CC0000"/>
                </a:solidFill>
              </a:rPr>
              <a:t>training set </a:t>
            </a:r>
            <a:r>
              <a:rPr lang="en-US" altLang="en-US" dirty="0"/>
              <a:t>)</a:t>
            </a:r>
          </a:p>
          <a:p>
            <a:pPr marL="742950" lvl="1" indent="-285750"/>
            <a:r>
              <a:rPr lang="en-US" altLang="en-US" dirty="0"/>
              <a:t>Each record contains a set of </a:t>
            </a:r>
            <a:r>
              <a:rPr lang="en-US" altLang="en-US" i="1" dirty="0">
                <a:solidFill>
                  <a:srgbClr val="CC0000"/>
                </a:solidFill>
              </a:rPr>
              <a:t>attributes</a:t>
            </a:r>
            <a:r>
              <a:rPr lang="en-US" altLang="en-US" dirty="0"/>
              <a:t>, one of the attributes is the </a:t>
            </a:r>
            <a:r>
              <a:rPr lang="en-US" altLang="en-US" i="1" dirty="0">
                <a:solidFill>
                  <a:srgbClr val="CC0000"/>
                </a:solidFill>
              </a:rPr>
              <a:t>class</a:t>
            </a:r>
            <a:r>
              <a:rPr lang="en-US" altLang="en-US" dirty="0"/>
              <a:t>.</a:t>
            </a:r>
          </a:p>
          <a:p>
            <a:pPr marL="342900" indent="-342900"/>
            <a:r>
              <a:rPr lang="en-US" altLang="en-US" dirty="0"/>
              <a:t>Find a </a:t>
            </a:r>
            <a:r>
              <a:rPr lang="en-US" altLang="en-US" i="1" dirty="0">
                <a:solidFill>
                  <a:srgbClr val="CC0000"/>
                </a:solidFill>
              </a:rPr>
              <a:t>model</a:t>
            </a:r>
            <a:r>
              <a:rPr lang="en-US" altLang="en-US" dirty="0"/>
              <a:t>  for the class attribute as a function of the values of other attributes.</a:t>
            </a:r>
          </a:p>
          <a:p>
            <a:pPr marL="342900" indent="-342900"/>
            <a:r>
              <a:rPr lang="en-US" altLang="en-US" dirty="0"/>
              <a:t>Goal: </a:t>
            </a:r>
            <a:r>
              <a:rPr lang="en-US" altLang="en-US" u="sng" dirty="0"/>
              <a:t>previously unseen</a:t>
            </a:r>
            <a:r>
              <a:rPr lang="en-US" altLang="en-US" dirty="0"/>
              <a:t> records should be assigned a class/a number as accurately as possible.</a:t>
            </a:r>
          </a:p>
          <a:p>
            <a:pPr marL="742950" lvl="1" indent="-285750"/>
            <a:r>
              <a:rPr lang="en-US" altLang="en-US" dirty="0"/>
              <a:t>A </a:t>
            </a:r>
            <a:r>
              <a:rPr lang="en-US" altLang="en-US" i="1" dirty="0">
                <a:solidFill>
                  <a:srgbClr val="CC0000"/>
                </a:solidFill>
              </a:rPr>
              <a:t>test set</a:t>
            </a:r>
            <a:r>
              <a:rPr lang="en-US" altLang="en-US" dirty="0"/>
              <a:t> is used to determine the accuracy of the model. Usually, the given data set is divided into training and test sets, with training set used to build the model and test set used to validate it.</a:t>
            </a:r>
          </a:p>
        </p:txBody>
      </p:sp>
      <p:sp>
        <p:nvSpPr>
          <p:cNvPr id="2" name="Slide Number Placeholder 1">
            <a:extLst>
              <a:ext uri="{FF2B5EF4-FFF2-40B4-BE49-F238E27FC236}">
                <a16:creationId xmlns:a16="http://schemas.microsoft.com/office/drawing/2014/main" id="{4308097B-3621-6AD3-4D72-D73962293AB4}"/>
              </a:ext>
            </a:extLst>
          </p:cNvPr>
          <p:cNvSpPr>
            <a:spLocks noGrp="1"/>
          </p:cNvSpPr>
          <p:nvPr>
            <p:ph type="sldNum" sz="quarter" idx="12"/>
          </p:nvPr>
        </p:nvSpPr>
        <p:spPr/>
        <p:txBody>
          <a:bodyPr/>
          <a:lstStyle/>
          <a:p>
            <a:fld id="{F3450C42-9A0B-4425-92C2-70FCF7C45734}" type="slidenum">
              <a:rPr lang="en-US" smtClean="0"/>
              <a:t>2</a:t>
            </a:fld>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Artificial Neural Networks (ANN)</a:t>
            </a:r>
          </a:p>
        </p:txBody>
      </p:sp>
      <p:sp>
        <p:nvSpPr>
          <p:cNvPr id="7171" name="Rectangle 3"/>
          <p:cNvSpPr>
            <a:spLocks noGrp="1" noChangeArrowheads="1"/>
          </p:cNvSpPr>
          <p:nvPr>
            <p:ph type="body" idx="1"/>
          </p:nvPr>
        </p:nvSpPr>
        <p:spPr/>
        <p:txBody>
          <a:bodyPr/>
          <a:lstStyle/>
          <a:p>
            <a:r>
              <a:rPr lang="en-US" altLang="en-US" dirty="0"/>
              <a:t>Various types of neural network topology</a:t>
            </a:r>
          </a:p>
          <a:p>
            <a:pPr lvl="1"/>
            <a:r>
              <a:rPr lang="en-US" altLang="en-US" dirty="0"/>
              <a:t>single-layered network (perceptron) versus </a:t>
            </a:r>
            <a:br>
              <a:rPr lang="en-US" altLang="en-US" dirty="0"/>
            </a:br>
            <a:r>
              <a:rPr lang="en-US" altLang="en-US" dirty="0"/>
              <a:t>multi-layered network</a:t>
            </a:r>
          </a:p>
          <a:p>
            <a:pPr lvl="1"/>
            <a:r>
              <a:rPr lang="en-US" altLang="en-US" dirty="0"/>
              <a:t>Feed-forward versus recurrent network</a:t>
            </a:r>
          </a:p>
          <a:p>
            <a:pPr lvl="1"/>
            <a:endParaRPr lang="en-US" altLang="en-US" dirty="0"/>
          </a:p>
          <a:p>
            <a:r>
              <a:rPr lang="en-US" altLang="en-US" dirty="0"/>
              <a:t>Various types of </a:t>
            </a:r>
            <a:br>
              <a:rPr lang="en-US" altLang="en-US" dirty="0"/>
            </a:br>
            <a:r>
              <a:rPr lang="en-US" altLang="en-US" dirty="0"/>
              <a:t>activation functions (f)</a:t>
            </a:r>
          </a:p>
          <a:p>
            <a:pPr lvl="1"/>
            <a:endParaRPr lang="en-US" altLang="en-US" dirty="0"/>
          </a:p>
        </p:txBody>
      </p:sp>
      <p:graphicFrame>
        <p:nvGraphicFramePr>
          <p:cNvPr id="7172" name="Object 2"/>
          <p:cNvGraphicFramePr>
            <a:graphicFrameLocks noGrp="1" noChangeAspect="1"/>
          </p:cNvGraphicFramePr>
          <p:nvPr>
            <p:ph sz="half" idx="4294967295"/>
          </p:nvPr>
        </p:nvGraphicFramePr>
        <p:xfrm>
          <a:off x="2590801" y="4957763"/>
          <a:ext cx="2403475" cy="831850"/>
        </p:xfrm>
        <a:graphic>
          <a:graphicData uri="http://schemas.openxmlformats.org/presentationml/2006/ole">
            <mc:AlternateContent xmlns:mc="http://schemas.openxmlformats.org/markup-compatibility/2006">
              <mc:Choice xmlns:v="urn:schemas-microsoft-com:vml" Requires="v">
                <p:oleObj name="Equation" r:id="rId2" imgW="990360" imgH="342720" progId="Equation.3">
                  <p:embed/>
                </p:oleObj>
              </mc:Choice>
              <mc:Fallback>
                <p:oleObj name="Equation" r:id="rId2" imgW="990360" imgH="342720" progId="Equation.3">
                  <p:embed/>
                  <p:pic>
                    <p:nvPicPr>
                      <p:cNvPr id="717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4957763"/>
                        <a:ext cx="2403475"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73" name="Picture 5"/>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172200" y="3262314"/>
            <a:ext cx="4083050" cy="3062287"/>
          </a:xfrm>
          <a:noFill/>
        </p:spPr>
      </p:pic>
      <p:sp>
        <p:nvSpPr>
          <p:cNvPr id="3" name="Slide Number Placeholder 2">
            <a:extLst>
              <a:ext uri="{FF2B5EF4-FFF2-40B4-BE49-F238E27FC236}">
                <a16:creationId xmlns:a16="http://schemas.microsoft.com/office/drawing/2014/main" id="{424C80EB-6540-EF48-E55A-3C64E041EBAC}"/>
              </a:ext>
            </a:extLst>
          </p:cNvPr>
          <p:cNvSpPr>
            <a:spLocks noGrp="1"/>
          </p:cNvSpPr>
          <p:nvPr>
            <p:ph type="sldNum" sz="quarter" idx="12"/>
          </p:nvPr>
        </p:nvSpPr>
        <p:spPr/>
        <p:txBody>
          <a:bodyPr/>
          <a:lstStyle/>
          <a:p>
            <a:fld id="{F3450C42-9A0B-4425-92C2-70FCF7C45734}" type="slidenum">
              <a:rPr lang="en-US" smtClean="0"/>
              <a:t>20</a:t>
            </a:fld>
            <a:endParaRPr 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Multilayer Neural Network</a:t>
            </a:r>
          </a:p>
        </p:txBody>
      </p:sp>
      <p:sp>
        <p:nvSpPr>
          <p:cNvPr id="14339" name="Rectangle 3"/>
          <p:cNvSpPr>
            <a:spLocks noGrp="1" noChangeArrowheads="1"/>
          </p:cNvSpPr>
          <p:nvPr>
            <p:ph type="body" idx="1"/>
          </p:nvPr>
        </p:nvSpPr>
        <p:spPr/>
        <p:txBody>
          <a:bodyPr/>
          <a:lstStyle/>
          <a:p>
            <a:r>
              <a:rPr lang="en-US" altLang="en-US" dirty="0"/>
              <a:t>Hidden layers</a:t>
            </a:r>
          </a:p>
          <a:p>
            <a:pPr lvl="1"/>
            <a:r>
              <a:rPr lang="en-US" altLang="en-US" dirty="0"/>
              <a:t>intermediary layers between input &amp; output layers</a:t>
            </a:r>
          </a:p>
          <a:p>
            <a:pPr marL="0" indent="0">
              <a:buNone/>
            </a:pPr>
            <a:endParaRPr lang="en-US" altLang="en-US"/>
          </a:p>
          <a:p>
            <a:pPr lvl="1"/>
            <a:endParaRPr lang="en-US" altLang="en-US" dirty="0"/>
          </a:p>
          <a:p>
            <a:r>
              <a:rPr lang="en-US" altLang="en-US" dirty="0"/>
              <a:t>More general activation functions (sigmoid, linear, </a:t>
            </a:r>
            <a:r>
              <a:rPr lang="en-US" altLang="en-US" dirty="0" err="1"/>
              <a:t>etc</a:t>
            </a:r>
            <a:r>
              <a:rPr lang="en-US" altLang="en-US" dirty="0"/>
              <a:t>)</a:t>
            </a:r>
          </a:p>
        </p:txBody>
      </p:sp>
      <p:sp>
        <p:nvSpPr>
          <p:cNvPr id="3" name="Slide Number Placeholder 2">
            <a:extLst>
              <a:ext uri="{FF2B5EF4-FFF2-40B4-BE49-F238E27FC236}">
                <a16:creationId xmlns:a16="http://schemas.microsoft.com/office/drawing/2014/main" id="{A70D29CB-6593-53C3-BC0E-0193009C5C9D}"/>
              </a:ext>
            </a:extLst>
          </p:cNvPr>
          <p:cNvSpPr>
            <a:spLocks noGrp="1"/>
          </p:cNvSpPr>
          <p:nvPr>
            <p:ph type="sldNum" sz="quarter" idx="12"/>
          </p:nvPr>
        </p:nvSpPr>
        <p:spPr/>
        <p:txBody>
          <a:bodyPr/>
          <a:lstStyle/>
          <a:p>
            <a:fld id="{F3450C42-9A0B-4425-92C2-70FCF7C45734}" type="slidenum">
              <a:rPr lang="en-US" smtClean="0"/>
              <a:t>21</a:t>
            </a:fld>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General Structure of ANN</a:t>
            </a:r>
          </a:p>
        </p:txBody>
      </p:sp>
      <p:graphicFrame>
        <p:nvGraphicFramePr>
          <p:cNvPr id="6147" name="Object 2"/>
          <p:cNvGraphicFramePr>
            <a:graphicFrameLocks noGrp="1" noChangeAspect="1"/>
          </p:cNvGraphicFramePr>
          <p:nvPr>
            <p:ph sz="half" idx="1"/>
          </p:nvPr>
        </p:nvGraphicFramePr>
        <p:xfrm>
          <a:off x="6096000" y="1981201"/>
          <a:ext cx="4419600" cy="2460625"/>
        </p:xfrm>
        <a:graphic>
          <a:graphicData uri="http://schemas.openxmlformats.org/presentationml/2006/ole">
            <mc:AlternateContent xmlns:mc="http://schemas.openxmlformats.org/markup-compatibility/2006">
              <mc:Choice xmlns:v="urn:schemas-microsoft-com:vml" Requires="v">
                <p:oleObj name="Visio" r:id="rId2" imgW="7962595" imgH="4433250" progId="Visio.Drawing.11">
                  <p:embed/>
                </p:oleObj>
              </mc:Choice>
              <mc:Fallback>
                <p:oleObj name="Visio" r:id="rId2" imgW="7962595" imgH="4433250" progId="Visio.Drawing.11">
                  <p:embed/>
                  <p:pic>
                    <p:nvPicPr>
                      <p:cNvPr id="6147"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1"/>
                        <a:ext cx="441960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3"/>
          <p:cNvGraphicFramePr>
            <a:graphicFrameLocks noGrp="1" noChangeAspect="1"/>
          </p:cNvGraphicFramePr>
          <p:nvPr>
            <p:ph sz="half" idx="2"/>
          </p:nvPr>
        </p:nvGraphicFramePr>
        <p:xfrm>
          <a:off x="1905000" y="1143000"/>
          <a:ext cx="3905250" cy="4724400"/>
        </p:xfrm>
        <a:graphic>
          <a:graphicData uri="http://schemas.openxmlformats.org/presentationml/2006/ole">
            <mc:AlternateContent xmlns:mc="http://schemas.openxmlformats.org/markup-compatibility/2006">
              <mc:Choice xmlns:v="urn:schemas-microsoft-com:vml" Requires="v">
                <p:oleObj name="Visio" r:id="rId4" imgW="5417922" imgH="6555254" progId="Visio.Drawing.6">
                  <p:embed/>
                </p:oleObj>
              </mc:Choice>
              <mc:Fallback>
                <p:oleObj name="Visio" r:id="rId4" imgW="5417922" imgH="6555254" progId="Visio.Drawing.6">
                  <p:embed/>
                  <p:pic>
                    <p:nvPicPr>
                      <p:cNvPr id="614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43000"/>
                        <a:ext cx="39052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Text Box 5"/>
          <p:cNvSpPr txBox="1">
            <a:spLocks noChangeArrowheads="1"/>
          </p:cNvSpPr>
          <p:nvPr/>
        </p:nvSpPr>
        <p:spPr bwMode="auto">
          <a:xfrm>
            <a:off x="6858000" y="4800600"/>
            <a:ext cx="350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Training ANN means learning the weights of the neurons</a:t>
            </a:r>
          </a:p>
        </p:txBody>
      </p:sp>
      <p:sp>
        <p:nvSpPr>
          <p:cNvPr id="6150" name="AutoShape 6"/>
          <p:cNvSpPr>
            <a:spLocks noChangeArrowheads="1"/>
          </p:cNvSpPr>
          <p:nvPr/>
        </p:nvSpPr>
        <p:spPr bwMode="auto">
          <a:xfrm>
            <a:off x="4953000" y="3886200"/>
            <a:ext cx="2743200" cy="685800"/>
          </a:xfrm>
          <a:prstGeom prst="curvedUpArrow">
            <a:avLst>
              <a:gd name="adj1" fmla="val 44296"/>
              <a:gd name="adj2" fmla="val 124296"/>
              <a:gd name="adj3" fmla="val 37292"/>
            </a:avLst>
          </a:prstGeom>
          <a:solidFill>
            <a:schemeClr val="accent1"/>
          </a:solidFill>
          <a:ln w="12700">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graphicFrame>
        <p:nvGraphicFramePr>
          <p:cNvPr id="2" name="Object 1"/>
          <p:cNvGraphicFramePr>
            <a:graphicFrameLocks noGrp="1" noChangeAspect="1"/>
          </p:cNvGraphicFramePr>
          <p:nvPr/>
        </p:nvGraphicFramePr>
        <p:xfrm>
          <a:off x="7772401" y="5562600"/>
          <a:ext cx="2403475" cy="831850"/>
        </p:xfrm>
        <a:graphic>
          <a:graphicData uri="http://schemas.openxmlformats.org/presentationml/2006/ole">
            <mc:AlternateContent xmlns:mc="http://schemas.openxmlformats.org/markup-compatibility/2006">
              <mc:Choice xmlns:v="urn:schemas-microsoft-com:vml" Requires="v">
                <p:oleObj name="Equation" r:id="rId6" imgW="990170" imgH="342751" progId="Equation.3">
                  <p:embed/>
                </p:oleObj>
              </mc:Choice>
              <mc:Fallback>
                <p:oleObj name="Equation" r:id="rId6" imgW="990170" imgH="342751" progId="Equation.3">
                  <p:embed/>
                  <p:pic>
                    <p:nvPicPr>
                      <p:cNvPr id="2" name="Object 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1" y="5562600"/>
                        <a:ext cx="2403475"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a:extLst>
              <a:ext uri="{FF2B5EF4-FFF2-40B4-BE49-F238E27FC236}">
                <a16:creationId xmlns:a16="http://schemas.microsoft.com/office/drawing/2014/main" id="{EBDF0350-9628-A175-11B0-D7000FB384FB}"/>
              </a:ext>
            </a:extLst>
          </p:cNvPr>
          <p:cNvSpPr>
            <a:spLocks noGrp="1"/>
          </p:cNvSpPr>
          <p:nvPr>
            <p:ph type="sldNum" sz="quarter" idx="12"/>
          </p:nvPr>
        </p:nvSpPr>
        <p:spPr/>
        <p:txBody>
          <a:bodyPr/>
          <a:lstStyle/>
          <a:p>
            <a:fld id="{F3450C42-9A0B-4425-92C2-70FCF7C45734}" type="slidenum">
              <a:rPr lang="en-US" smtClean="0"/>
              <a:t>22</a:t>
            </a:fld>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a:xfrm>
            <a:off x="838200" y="0"/>
            <a:ext cx="10515600" cy="1325563"/>
          </a:xfrm>
        </p:spPr>
        <p:txBody>
          <a:bodyPr/>
          <a:lstStyle/>
          <a:p>
            <a:r>
              <a:rPr lang="en-US" altLang="en-US" sz="2800" dirty="0"/>
              <a:t>Neural Network Terminology</a:t>
            </a:r>
          </a:p>
        </p:txBody>
      </p:sp>
      <p:sp>
        <p:nvSpPr>
          <p:cNvPr id="276483" name="Rectangle 1027"/>
          <p:cNvSpPr>
            <a:spLocks noGrp="1" noChangeArrowheads="1"/>
          </p:cNvSpPr>
          <p:nvPr>
            <p:ph type="body" idx="1"/>
          </p:nvPr>
        </p:nvSpPr>
        <p:spPr>
          <a:xfrm>
            <a:off x="1524001" y="1066800"/>
            <a:ext cx="9143999" cy="5257800"/>
          </a:xfrm>
        </p:spPr>
        <p:txBody>
          <a:bodyPr/>
          <a:lstStyle/>
          <a:p>
            <a:r>
              <a:rPr lang="en-US" altLang="en-US" sz="1900" dirty="0"/>
              <a:t>A neural network is composed of a number of </a:t>
            </a:r>
            <a:r>
              <a:rPr lang="en-US" altLang="en-US" sz="1900" b="1" dirty="0"/>
              <a:t>units</a:t>
            </a:r>
            <a:r>
              <a:rPr lang="en-US" altLang="en-US" sz="1900" dirty="0"/>
              <a:t> (nodes) that are connected by </a:t>
            </a:r>
            <a:r>
              <a:rPr lang="en-US" altLang="en-US" sz="1900" b="1" dirty="0"/>
              <a:t>links. </a:t>
            </a:r>
            <a:r>
              <a:rPr lang="en-US" altLang="en-US" sz="1900" dirty="0"/>
              <a:t>Each link has a </a:t>
            </a:r>
            <a:r>
              <a:rPr lang="en-US" altLang="en-US" sz="1900" b="1" dirty="0"/>
              <a:t>weight</a:t>
            </a:r>
            <a:r>
              <a:rPr lang="en-US" altLang="en-US" sz="1900" dirty="0"/>
              <a:t> associated with it. Each unit has an </a:t>
            </a:r>
            <a:r>
              <a:rPr lang="en-US" altLang="en-US" sz="1900" b="1" dirty="0"/>
              <a:t>activation level </a:t>
            </a:r>
            <a:r>
              <a:rPr lang="en-US" altLang="en-US" sz="1900" dirty="0"/>
              <a:t>and a means to compute the activation level at the next step in time.</a:t>
            </a:r>
          </a:p>
          <a:p>
            <a:r>
              <a:rPr lang="en-US" altLang="en-US" sz="1900" dirty="0"/>
              <a:t>Most neural networks are decomposed of a linear component called </a:t>
            </a:r>
            <a:r>
              <a:rPr lang="en-US" altLang="en-US" sz="1900" b="1" dirty="0"/>
              <a:t>input function</a:t>
            </a:r>
            <a:r>
              <a:rPr lang="en-US" altLang="en-US" sz="1900" dirty="0"/>
              <a:t>, and a non-linear component call </a:t>
            </a:r>
            <a:r>
              <a:rPr lang="en-US" altLang="en-US" sz="1900" b="1" dirty="0"/>
              <a:t>activation function</a:t>
            </a:r>
            <a:r>
              <a:rPr lang="en-US" altLang="en-US" sz="1900" dirty="0"/>
              <a:t>. Popular activation functions include: </a:t>
            </a:r>
            <a:r>
              <a:rPr lang="en-US" altLang="en-US" sz="1900" dirty="0" err="1"/>
              <a:t>relu</a:t>
            </a:r>
            <a:r>
              <a:rPr lang="en-US" altLang="en-US" sz="1900" dirty="0"/>
              <a:t>, tanh, and sigmoid function.</a:t>
            </a:r>
          </a:p>
          <a:p>
            <a:r>
              <a:rPr lang="en-US" altLang="en-US" sz="1900" dirty="0"/>
              <a:t>The </a:t>
            </a:r>
            <a:r>
              <a:rPr lang="en-US" altLang="en-US" sz="1900" b="1" dirty="0"/>
              <a:t>architecture</a:t>
            </a:r>
            <a:r>
              <a:rPr lang="en-US" altLang="en-US" sz="1900" dirty="0"/>
              <a:t> of a neural network determines how units are connected and what activation function are used for the network computations. Architectures are subdivided into </a:t>
            </a:r>
            <a:r>
              <a:rPr lang="en-US" altLang="en-US" sz="1900" b="1" dirty="0"/>
              <a:t>feed-forward</a:t>
            </a:r>
            <a:r>
              <a:rPr lang="en-US" altLang="en-US" sz="1900" dirty="0"/>
              <a:t> and </a:t>
            </a:r>
            <a:r>
              <a:rPr lang="en-US" altLang="en-US" sz="1900" b="1" dirty="0"/>
              <a:t>recurrent networks</a:t>
            </a:r>
            <a:r>
              <a:rPr lang="en-US" altLang="en-US" sz="1900" dirty="0"/>
              <a:t>. Moreover, </a:t>
            </a:r>
            <a:r>
              <a:rPr lang="en-US" altLang="en-US" sz="1900" b="1" dirty="0"/>
              <a:t>single layer</a:t>
            </a:r>
            <a:r>
              <a:rPr lang="en-US" altLang="en-US" sz="1900" dirty="0"/>
              <a:t> and </a:t>
            </a:r>
            <a:r>
              <a:rPr lang="en-US" altLang="en-US" sz="1900" b="1" dirty="0"/>
              <a:t>multi-layer</a:t>
            </a:r>
            <a:r>
              <a:rPr lang="en-US" altLang="en-US" sz="1900" dirty="0"/>
              <a:t> neural networks (that contain </a:t>
            </a:r>
            <a:r>
              <a:rPr lang="en-US" altLang="en-US" sz="1900" b="1" dirty="0"/>
              <a:t>hidden units</a:t>
            </a:r>
            <a:r>
              <a:rPr lang="en-US" altLang="en-US" sz="1900" dirty="0"/>
              <a:t>) are distinguished.</a:t>
            </a:r>
          </a:p>
          <a:p>
            <a:r>
              <a:rPr lang="en-US" altLang="en-US" sz="1900" b="1" dirty="0"/>
              <a:t>Learning in the context of neural networks</a:t>
            </a:r>
            <a:r>
              <a:rPr lang="en-US" altLang="en-US" sz="1900" dirty="0"/>
              <a:t> centers on finding “good” weights for a given architecture so that the error in performing a particular task is minimized. Most approaches center on learning a function from a set of training examples, and use hill-climbing and steepest decent hill-climbing approaches to find the best values for the weights that lead to the “lowest error”.</a:t>
            </a:r>
          </a:p>
          <a:p>
            <a:r>
              <a:rPr lang="en-US" altLang="en-US" sz="1900" b="1" dirty="0"/>
              <a:t>Loss functions </a:t>
            </a:r>
            <a:r>
              <a:rPr lang="en-US" altLang="en-US" sz="1900" dirty="0"/>
              <a:t>are mechanisms that compute a NN’s error for a training set; NN training looks for  finding weights which minimize this function. </a:t>
            </a:r>
          </a:p>
          <a:p>
            <a:pPr>
              <a:buFont typeface="Wingdings" pitchFamily="2" charset="2"/>
              <a:buNone/>
            </a:pPr>
            <a:endParaRPr lang="en-US" altLang="en-US" sz="2000" dirty="0"/>
          </a:p>
        </p:txBody>
      </p:sp>
      <p:sp>
        <p:nvSpPr>
          <p:cNvPr id="3" name="Slide Number Placeholder 2">
            <a:extLst>
              <a:ext uri="{FF2B5EF4-FFF2-40B4-BE49-F238E27FC236}">
                <a16:creationId xmlns:a16="http://schemas.microsoft.com/office/drawing/2014/main" id="{A3939430-F460-3E93-323E-D921FC34007D}"/>
              </a:ext>
            </a:extLst>
          </p:cNvPr>
          <p:cNvSpPr>
            <a:spLocks noGrp="1"/>
          </p:cNvSpPr>
          <p:nvPr>
            <p:ph type="sldNum" sz="quarter" idx="12"/>
          </p:nvPr>
        </p:nvSpPr>
        <p:spPr/>
        <p:txBody>
          <a:bodyPr/>
          <a:lstStyle/>
          <a:p>
            <a:fld id="{F3450C42-9A0B-4425-92C2-70FCF7C45734}" type="slidenum">
              <a:rPr lang="en-US" smtClean="0"/>
              <a:t>23</a:t>
            </a:fld>
            <a:endParaRPr lang="en-US" dirty="0"/>
          </a:p>
        </p:txBody>
      </p:sp>
    </p:spTree>
    <p:extLst>
      <p:ext uri="{BB962C8B-B14F-4D97-AF65-F5344CB8AC3E}">
        <p14:creationId xmlns:p14="http://schemas.microsoft.com/office/powerpoint/2010/main" val="356470832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D078-BD42-31DF-7AB5-4CD92E2A6F5A}"/>
              </a:ext>
            </a:extLst>
          </p:cNvPr>
          <p:cNvSpPr>
            <a:spLocks noGrp="1"/>
          </p:cNvSpPr>
          <p:nvPr>
            <p:ph type="title"/>
          </p:nvPr>
        </p:nvSpPr>
        <p:spPr>
          <a:xfrm>
            <a:off x="838200" y="0"/>
            <a:ext cx="10515600" cy="1325563"/>
          </a:xfrm>
        </p:spPr>
        <p:txBody>
          <a:bodyPr/>
          <a:lstStyle/>
          <a:p>
            <a:r>
              <a:rPr lang="en-IN" dirty="0"/>
              <a:t>NN Architecture</a:t>
            </a:r>
          </a:p>
        </p:txBody>
      </p:sp>
      <p:sp>
        <p:nvSpPr>
          <p:cNvPr id="5" name="Slide Number Placeholder 4">
            <a:extLst>
              <a:ext uri="{FF2B5EF4-FFF2-40B4-BE49-F238E27FC236}">
                <a16:creationId xmlns:a16="http://schemas.microsoft.com/office/drawing/2014/main" id="{7DD5B836-734A-BAE2-439A-CF832F8C7624}"/>
              </a:ext>
            </a:extLst>
          </p:cNvPr>
          <p:cNvSpPr>
            <a:spLocks noGrp="1"/>
          </p:cNvSpPr>
          <p:nvPr>
            <p:ph type="sldNum" sz="quarter" idx="12"/>
          </p:nvPr>
        </p:nvSpPr>
        <p:spPr/>
        <p:txBody>
          <a:bodyPr/>
          <a:lstStyle/>
          <a:p>
            <a:fld id="{F3450C42-9A0B-4425-92C2-70FCF7C45734}" type="slidenum">
              <a:rPr lang="en-US" smtClean="0"/>
              <a:t>24</a:t>
            </a:fld>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5EE2205-CC62-6186-C437-741EBB1AC6A6}"/>
                  </a:ext>
                </a:extLst>
              </p:cNvPr>
              <p:cNvSpPr>
                <a:spLocks noGrp="1"/>
              </p:cNvSpPr>
              <p:nvPr>
                <p:ph idx="1"/>
              </p:nvPr>
            </p:nvSpPr>
            <p:spPr>
              <a:xfrm>
                <a:off x="573952" y="1203158"/>
                <a:ext cx="10972800" cy="2021823"/>
              </a:xfrm>
            </p:spPr>
            <p:txBody>
              <a:bodyPr>
                <a:normAutofit/>
              </a:bodyPr>
              <a:lstStyle/>
              <a:p>
                <a:r>
                  <a:rPr lang="en-US" dirty="0"/>
                  <a:t>Neural Networks are functions: </a:t>
                </a:r>
                <a14:m>
                  <m:oMath xmlns:m="http://schemas.openxmlformats.org/officeDocument/2006/math">
                    <m:r>
                      <a:rPr lang="en-US" i="1" dirty="0" smtClean="0">
                        <a:latin typeface="Cambria Math" panose="02040503050406030204" pitchFamily="18" charset="0"/>
                      </a:rPr>
                      <m:t>𝑁𝑁</m:t>
                    </m:r>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dirty="0" smtClean="0">
                        <a:latin typeface="Cambria Math" panose="02040503050406030204" pitchFamily="18" charset="0"/>
                      </a:rPr>
                      <m:t>→</m:t>
                    </m:r>
                    <m:r>
                      <a:rPr lang="en-US" i="1" dirty="0" smtClean="0">
                        <a:latin typeface="Cambria Math" panose="02040503050406030204" pitchFamily="18" charset="0"/>
                      </a:rPr>
                      <m:t>𝑌</m:t>
                    </m:r>
                  </m:oMath>
                </a14:m>
                <a:endParaRPr lang="en-US" dirty="0"/>
              </a:p>
              <a:p>
                <a:pPr lvl="1"/>
                <a:r>
                  <a:rPr lang="en-US" dirty="0"/>
                  <a:t>where </a:t>
                </a:r>
                <a14:m>
                  <m:oMath xmlns:m="http://schemas.openxmlformats.org/officeDocument/2006/math">
                    <m:r>
                      <a:rPr lang="en-US" b="1" i="1" dirty="0" smtClean="0">
                        <a:latin typeface="Cambria Math" panose="02040503050406030204" pitchFamily="18" charset="0"/>
                      </a:rPr>
                      <m:t>𝑿</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m:t>
                            </m:r>
                          </m:e>
                        </m:d>
                      </m:e>
                      <m:sup>
                        <m:r>
                          <a:rPr lang="en-US" i="1" dirty="0" smtClean="0">
                            <a:latin typeface="Cambria Math" panose="02040503050406030204" pitchFamily="18" charset="0"/>
                          </a:rPr>
                          <m:t>𝑛</m:t>
                        </m:r>
                      </m:sup>
                    </m:sSup>
                  </m:oMath>
                </a14:m>
                <a:r>
                  <a:rPr lang="en-US" dirty="0"/>
                  <a:t>, or </a:t>
                </a:r>
                <a14:m>
                  <m:oMath xmlns:m="http://schemas.openxmlformats.org/officeDocument/2006/math">
                    <m:sSup>
                      <m:sSupPr>
                        <m:ctrlPr>
                          <a:rPr lang="en-US" i="1" smtClean="0">
                            <a:latin typeface="Cambria Math" panose="02040503050406030204" pitchFamily="18" charset="0"/>
                          </a:rPr>
                        </m:ctrlPr>
                      </m:sSupPr>
                      <m:e>
                        <m:r>
                          <a:rPr lang="en-US" b="0" i="0" smtClean="0">
                            <a:latin typeface="Cambria Math" panose="02040503050406030204" pitchFamily="18" charset="0"/>
                          </a:rPr>
                          <m:t>ℝ</m:t>
                        </m:r>
                      </m:e>
                      <m:sup>
                        <m:r>
                          <a:rPr lang="en-US">
                            <a:latin typeface="Cambria Math" panose="02040503050406030204" pitchFamily="18" charset="0"/>
                          </a:rPr>
                          <m:t>𝑛</m:t>
                        </m:r>
                      </m:sup>
                    </m:sSup>
                  </m:oMath>
                </a14:m>
                <a:r>
                  <a:rPr lang="en-US" dirty="0"/>
                  <a:t> and  </a:t>
                </a:r>
                <a14:m>
                  <m:oMath xmlns:m="http://schemas.openxmlformats.org/officeDocument/2006/math">
                    <m:r>
                      <a:rPr lang="en-US" i="1" dirty="0" smtClean="0">
                        <a:latin typeface="Cambria Math" panose="02040503050406030204" pitchFamily="18" charset="0"/>
                      </a:rPr>
                      <m:t>𝑌</m:t>
                    </m:r>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a:p>
                <a:pPr lvl="1"/>
                <a:r>
                  <a:rPr lang="en-US" dirty="0">
                    <a:solidFill>
                      <a:srgbClr val="FF0000"/>
                    </a:solidFill>
                  </a:rPr>
                  <a:t>Robust</a:t>
                </a:r>
                <a:r>
                  <a:rPr lang="en-US" dirty="0"/>
                  <a:t> approach to approximating </a:t>
                </a:r>
                <a:r>
                  <a:rPr lang="en-US" dirty="0">
                    <a:solidFill>
                      <a:srgbClr val="FF0000"/>
                    </a:solidFill>
                  </a:rPr>
                  <a:t>real-valued</a:t>
                </a:r>
                <a:r>
                  <a:rPr lang="en-US" dirty="0"/>
                  <a:t>, </a:t>
                </a:r>
                <a:r>
                  <a:rPr lang="en-US" dirty="0">
                    <a:solidFill>
                      <a:srgbClr val="FF0000"/>
                    </a:solidFill>
                  </a:rPr>
                  <a:t>discrete-valued</a:t>
                </a:r>
                <a:r>
                  <a:rPr lang="en-US" dirty="0"/>
                  <a:t> and </a:t>
                </a:r>
                <a:r>
                  <a:rPr lang="en-US" dirty="0">
                    <a:solidFill>
                      <a:srgbClr val="FF0000"/>
                    </a:solidFill>
                  </a:rPr>
                  <a:t>vector valued</a:t>
                </a:r>
                <a:r>
                  <a:rPr lang="en-US" dirty="0"/>
                  <a:t> target functions.</a:t>
                </a:r>
              </a:p>
            </p:txBody>
          </p:sp>
        </mc:Choice>
        <mc:Fallback xmlns="">
          <p:sp>
            <p:nvSpPr>
              <p:cNvPr id="6" name="Content Placeholder 2">
                <a:extLst>
                  <a:ext uri="{FF2B5EF4-FFF2-40B4-BE49-F238E27FC236}">
                    <a16:creationId xmlns:a16="http://schemas.microsoft.com/office/drawing/2014/main" id="{D5EE2205-CC62-6186-C437-741EBB1AC6A6}"/>
                  </a:ext>
                </a:extLst>
              </p:cNvPr>
              <p:cNvSpPr>
                <a:spLocks noGrp="1" noRot="1" noChangeAspect="1" noMove="1" noResize="1" noEditPoints="1" noAdjustHandles="1" noChangeArrowheads="1" noChangeShapeType="1" noTextEdit="1"/>
              </p:cNvSpPr>
              <p:nvPr>
                <p:ph idx="1"/>
              </p:nvPr>
            </p:nvSpPr>
            <p:spPr>
              <a:xfrm>
                <a:off x="573952" y="1203158"/>
                <a:ext cx="10972800" cy="2021823"/>
              </a:xfrm>
              <a:blipFill>
                <a:blip r:embed="rId2"/>
                <a:stretch>
                  <a:fillRect l="-1000" t="-5120"/>
                </a:stretch>
              </a:blipFill>
            </p:spPr>
            <p:txBody>
              <a:bodyPr/>
              <a:lstStyle/>
              <a:p>
                <a:r>
                  <a:rPr lang="en-IN">
                    <a:noFill/>
                  </a:rPr>
                  <a:t> </a:t>
                </a:r>
              </a:p>
            </p:txBody>
          </p:sp>
        </mc:Fallback>
      </mc:AlternateContent>
      <p:pic>
        <p:nvPicPr>
          <p:cNvPr id="7" name="Picture 6">
            <a:extLst>
              <a:ext uri="{FF2B5EF4-FFF2-40B4-BE49-F238E27FC236}">
                <a16:creationId xmlns:a16="http://schemas.microsoft.com/office/drawing/2014/main" id="{BC36B442-0B76-EB18-EBBC-8819BD0F5F5D}"/>
              </a:ext>
            </a:extLst>
          </p:cNvPr>
          <p:cNvPicPr>
            <a:picLocks noChangeAspect="1"/>
          </p:cNvPicPr>
          <p:nvPr/>
        </p:nvPicPr>
        <p:blipFill>
          <a:blip r:embed="rId3"/>
          <a:stretch>
            <a:fillRect/>
          </a:stretch>
        </p:blipFill>
        <p:spPr>
          <a:xfrm>
            <a:off x="5434541" y="3096476"/>
            <a:ext cx="5951795" cy="3168856"/>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F11E15E-0FB9-45F2-DE28-C6458852597E}"/>
                  </a:ext>
                </a:extLst>
              </p:cNvPr>
              <p:cNvSpPr/>
              <p:nvPr/>
            </p:nvSpPr>
            <p:spPr>
              <a:xfrm>
                <a:off x="413536" y="3522011"/>
                <a:ext cx="5223625" cy="3046988"/>
              </a:xfrm>
              <a:prstGeom prst="rect">
                <a:avLst/>
              </a:prstGeom>
            </p:spPr>
            <p:txBody>
              <a:bodyPr wrap="square">
                <a:spAutoFit/>
              </a:bodyPr>
              <a:lstStyle/>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3</m:t>
                        </m:r>
                      </m:sub>
                    </m:sSub>
                    <m:r>
                      <a:rPr lang="en-US" sz="2400" i="1" dirty="0">
                        <a:latin typeface="Cambria Math" panose="02040503050406030204" pitchFamily="18" charset="0"/>
                      </a:rPr>
                      <m:t>=</m:t>
                    </m:r>
                    <m:r>
                      <a:rPr lang="en-US" sz="2400" i="1" dirty="0">
                        <a:latin typeface="Cambria Math" panose="02040503050406030204" pitchFamily="18" charset="0"/>
                      </a:rPr>
                      <m:t>𝑠𝑖𝑔𝑛</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13</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23</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2</m:t>
                            </m:r>
                          </m:sub>
                        </m:sSub>
                      </m:e>
                    </m:d>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3</m:t>
                        </m:r>
                      </m:sub>
                    </m:sSub>
                  </m:oMath>
                </a14:m>
                <a:r>
                  <a:rPr lang="en-US" sz="2400" dirty="0"/>
                  <a:t>)</a:t>
                </a:r>
              </a:p>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4</m:t>
                        </m:r>
                      </m:sub>
                    </m:sSub>
                    <m:r>
                      <a:rPr lang="en-US" sz="2400" i="1" dirty="0">
                        <a:latin typeface="Cambria Math" panose="02040503050406030204" pitchFamily="18" charset="0"/>
                      </a:rPr>
                      <m:t>=</m:t>
                    </m:r>
                    <m:r>
                      <a:rPr lang="en-US" sz="2400" i="1" dirty="0">
                        <a:latin typeface="Cambria Math" panose="02040503050406030204" pitchFamily="18" charset="0"/>
                      </a:rPr>
                      <m:t>𝑠𝑖𝑔𝑛</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14</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24</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2</m:t>
                            </m:r>
                          </m:sub>
                        </m:sSub>
                      </m:e>
                    </m:d>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4</m:t>
                        </m:r>
                      </m:sub>
                    </m:sSub>
                  </m:oMath>
                </a14:m>
                <a:r>
                  <a:rPr lang="en-US" sz="2400" dirty="0"/>
                  <a:t>)</a:t>
                </a:r>
              </a:p>
              <a:p>
                <a:endParaRPr lang="en-US" sz="2400" dirty="0"/>
              </a:p>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𝑂</m:t>
                        </m:r>
                      </m:e>
                      <m:sub>
                        <m:r>
                          <a:rPr lang="en-US" sz="2400" i="1" dirty="0">
                            <a:latin typeface="Cambria Math" panose="02040503050406030204" pitchFamily="18" charset="0"/>
                          </a:rPr>
                          <m:t>5</m:t>
                        </m:r>
                      </m:sub>
                    </m:sSub>
                    <m:r>
                      <a:rPr lang="en-US" sz="2400" i="1" dirty="0">
                        <a:latin typeface="Cambria Math" panose="02040503050406030204" pitchFamily="18" charset="0"/>
                      </a:rPr>
                      <m:t>=</m:t>
                    </m:r>
                    <m:r>
                      <a:rPr lang="en-US" sz="2400" i="1" dirty="0">
                        <a:latin typeface="Cambria Math" panose="02040503050406030204" pitchFamily="18" charset="0"/>
                      </a:rPr>
                      <m:t>𝑠𝑖𝑔𝑛</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35</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45</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4</m:t>
                            </m:r>
                          </m:sub>
                        </m:sSub>
                      </m:e>
                    </m:d>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5</m:t>
                        </m:r>
                      </m:sub>
                    </m:sSub>
                  </m:oMath>
                </a14:m>
                <a:r>
                  <a:rPr lang="en-US" sz="2400" dirty="0"/>
                  <a:t>)</a:t>
                </a:r>
              </a:p>
              <a:p>
                <a:endParaRPr lang="en-US" sz="2400" dirty="0"/>
              </a:p>
              <a:p>
                <a:r>
                  <a:rPr lang="en-US" sz="2400" dirty="0"/>
                  <a:t>Trainable Parameters: </a:t>
                </a:r>
              </a:p>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13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14</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23</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24</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35</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45</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4</m:t>
                        </m:r>
                      </m:sub>
                    </m:sSub>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5</m:t>
                        </m:r>
                      </m:sub>
                    </m:sSub>
                  </m:oMath>
                </a14:m>
                <a:endParaRPr lang="en-US" sz="2400" dirty="0"/>
              </a:p>
              <a:p>
                <a:endParaRPr lang="en-US" sz="2400" dirty="0"/>
              </a:p>
            </p:txBody>
          </p:sp>
        </mc:Choice>
        <mc:Fallback xmlns="">
          <p:sp>
            <p:nvSpPr>
              <p:cNvPr id="8" name="Rectangle 7">
                <a:extLst>
                  <a:ext uri="{FF2B5EF4-FFF2-40B4-BE49-F238E27FC236}">
                    <a16:creationId xmlns:a16="http://schemas.microsoft.com/office/drawing/2014/main" id="{7F11E15E-0FB9-45F2-DE28-C6458852597E}"/>
                  </a:ext>
                </a:extLst>
              </p:cNvPr>
              <p:cNvSpPr>
                <a:spLocks noRot="1" noChangeAspect="1" noMove="1" noResize="1" noEditPoints="1" noAdjustHandles="1" noChangeArrowheads="1" noChangeShapeType="1" noTextEdit="1"/>
              </p:cNvSpPr>
              <p:nvPr/>
            </p:nvSpPr>
            <p:spPr>
              <a:xfrm>
                <a:off x="413536" y="3522011"/>
                <a:ext cx="5223625" cy="3046988"/>
              </a:xfrm>
              <a:prstGeom prst="rect">
                <a:avLst/>
              </a:prstGeom>
              <a:blipFill>
                <a:blip r:embed="rId4"/>
                <a:stretch>
                  <a:fillRect l="-1867" t="-1600"/>
                </a:stretch>
              </a:blipFill>
            </p:spPr>
            <p:txBody>
              <a:bodyPr/>
              <a:lstStyle/>
              <a:p>
                <a:r>
                  <a:rPr lang="en-IN">
                    <a:noFill/>
                  </a:rPr>
                  <a:t> </a:t>
                </a:r>
              </a:p>
            </p:txBody>
          </p:sp>
        </mc:Fallback>
      </mc:AlternateContent>
    </p:spTree>
    <p:extLst>
      <p:ext uri="{BB962C8B-B14F-4D97-AF65-F5344CB8AC3E}">
        <p14:creationId xmlns:p14="http://schemas.microsoft.com/office/powerpoint/2010/main" val="3551629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36FD-C944-5F20-C3B4-3195137C1378}"/>
              </a:ext>
            </a:extLst>
          </p:cNvPr>
          <p:cNvSpPr>
            <a:spLocks noGrp="1"/>
          </p:cNvSpPr>
          <p:nvPr>
            <p:ph type="title"/>
          </p:nvPr>
        </p:nvSpPr>
        <p:spPr>
          <a:xfrm>
            <a:off x="838200" y="0"/>
            <a:ext cx="10515600" cy="1325563"/>
          </a:xfrm>
        </p:spPr>
        <p:txBody>
          <a:bodyPr/>
          <a:lstStyle/>
          <a:p>
            <a:r>
              <a:rPr lang="en-IN" dirty="0"/>
              <a:t>NN Architecture (Contd.)</a:t>
            </a:r>
          </a:p>
        </p:txBody>
      </p:sp>
      <p:sp>
        <p:nvSpPr>
          <p:cNvPr id="5" name="Slide Number Placeholder 4">
            <a:extLst>
              <a:ext uri="{FF2B5EF4-FFF2-40B4-BE49-F238E27FC236}">
                <a16:creationId xmlns:a16="http://schemas.microsoft.com/office/drawing/2014/main" id="{D561655F-F7BC-431E-A611-4F7442DAB7BB}"/>
              </a:ext>
            </a:extLst>
          </p:cNvPr>
          <p:cNvSpPr>
            <a:spLocks noGrp="1"/>
          </p:cNvSpPr>
          <p:nvPr>
            <p:ph type="sldNum" sz="quarter" idx="12"/>
          </p:nvPr>
        </p:nvSpPr>
        <p:spPr/>
        <p:txBody>
          <a:bodyPr/>
          <a:lstStyle/>
          <a:p>
            <a:fld id="{F3450C42-9A0B-4425-92C2-70FCF7C45734}" type="slidenum">
              <a:rPr lang="en-US" smtClean="0"/>
              <a:t>25</a:t>
            </a:fld>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D384952-767C-4330-BC93-438B34F7E82C}"/>
                  </a:ext>
                </a:extLst>
              </p:cNvPr>
              <p:cNvSpPr>
                <a:spLocks noGrp="1"/>
              </p:cNvSpPr>
              <p:nvPr>
                <p:ph idx="1"/>
              </p:nvPr>
            </p:nvSpPr>
            <p:spPr>
              <a:xfrm>
                <a:off x="573952" y="1203158"/>
                <a:ext cx="10972800" cy="5171137"/>
              </a:xfrm>
            </p:spPr>
            <p:txBody>
              <a:bodyPr>
                <a:normAutofit/>
              </a:bodyPr>
              <a:lstStyle/>
              <a:p>
                <a:r>
                  <a:rPr lang="en-US" dirty="0"/>
                  <a:t>Neural Networks are functions: </a:t>
                </a:r>
                <a14:m>
                  <m:oMath xmlns:m="http://schemas.openxmlformats.org/officeDocument/2006/math">
                    <m:r>
                      <a:rPr lang="en-US" i="1" dirty="0" smtClean="0">
                        <a:latin typeface="Cambria Math" panose="02040503050406030204" pitchFamily="18" charset="0"/>
                      </a:rPr>
                      <m:t>𝑁𝑁</m:t>
                    </m:r>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dirty="0" smtClean="0">
                        <a:latin typeface="Cambria Math" panose="02040503050406030204" pitchFamily="18" charset="0"/>
                      </a:rPr>
                      <m:t>→</m:t>
                    </m:r>
                    <m:r>
                      <a:rPr lang="en-US" i="1" dirty="0" smtClean="0">
                        <a:latin typeface="Cambria Math" panose="02040503050406030204" pitchFamily="18" charset="0"/>
                      </a:rPr>
                      <m:t>𝑌</m:t>
                    </m:r>
                  </m:oMath>
                </a14:m>
                <a:endParaRPr lang="en-US" dirty="0"/>
              </a:p>
              <a:p>
                <a:pPr lvl="1"/>
                <a:r>
                  <a:rPr lang="en-US" dirty="0"/>
                  <a:t>where </a:t>
                </a:r>
                <a14:m>
                  <m:oMath xmlns:m="http://schemas.openxmlformats.org/officeDocument/2006/math">
                    <m:r>
                      <a:rPr lang="en-US" b="1" i="1" dirty="0">
                        <a:latin typeface="Cambria Math" panose="02040503050406030204" pitchFamily="18" charset="0"/>
                      </a:rPr>
                      <m:t>𝑿</m:t>
                    </m:r>
                    <m:r>
                      <a:rPr lang="en-US" i="1" dirty="0">
                        <a:latin typeface="Cambria Math" panose="02040503050406030204" pitchFamily="18" charset="0"/>
                      </a:rPr>
                      <m:t>=</m:t>
                    </m:r>
                    <m:sSup>
                      <m:sSupPr>
                        <m:ctrlPr>
                          <a:rPr lang="en-US" i="1" dirty="0">
                            <a:latin typeface="Cambria Math" panose="02040503050406030204" pitchFamily="18" charset="0"/>
                          </a:rPr>
                        </m:ctrlPr>
                      </m:sSup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0</m:t>
                            </m:r>
                            <m:r>
                              <a:rPr lang="en-US" i="1" dirty="0">
                                <a:latin typeface="Cambria Math" panose="02040503050406030204" pitchFamily="18" charset="0"/>
                              </a:rPr>
                              <m:t>,</m:t>
                            </m:r>
                            <m:r>
                              <a:rPr lang="en-US" i="1" dirty="0">
                                <a:latin typeface="Cambria Math" panose="02040503050406030204" pitchFamily="18" charset="0"/>
                              </a:rPr>
                              <m:t>1</m:t>
                            </m:r>
                          </m:e>
                        </m:d>
                      </m:e>
                      <m:sup>
                        <m:r>
                          <a:rPr lang="en-US" i="1" dirty="0">
                            <a:latin typeface="Cambria Math" panose="02040503050406030204" pitchFamily="18" charset="0"/>
                          </a:rPr>
                          <m:t>𝑛</m:t>
                        </m:r>
                      </m:sup>
                    </m:sSup>
                  </m:oMath>
                </a14:m>
                <a:r>
                  <a:rPr lang="en-US" dirty="0"/>
                  <a:t>, or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ℝ</m:t>
                        </m:r>
                      </m:e>
                      <m:sup>
                        <m:r>
                          <a:rPr lang="en-US">
                            <a:latin typeface="Cambria Math" panose="02040503050406030204" pitchFamily="18" charset="0"/>
                          </a:rPr>
                          <m:t>𝑛</m:t>
                        </m:r>
                      </m:sup>
                    </m:sSup>
                  </m:oMath>
                </a14:m>
                <a:r>
                  <a:rPr lang="en-US" dirty="0"/>
                  <a:t> and  </a:t>
                </a:r>
                <a14:m>
                  <m:oMath xmlns:m="http://schemas.openxmlformats.org/officeDocument/2006/math">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0</m:t>
                    </m:r>
                    <m:r>
                      <a:rPr lang="en-US" i="1" dirty="0">
                        <a:latin typeface="Cambria Math" panose="02040503050406030204" pitchFamily="18" charset="0"/>
                      </a:rPr>
                      <m:t>,</m:t>
                    </m:r>
                    <m:r>
                      <a:rPr lang="en-US" i="1" dirty="0">
                        <a:latin typeface="Cambria Math" panose="02040503050406030204" pitchFamily="18" charset="0"/>
                      </a:rPr>
                      <m:t>1</m:t>
                    </m:r>
                    <m:r>
                      <a:rPr lang="en-US" i="1" dirty="0">
                        <a:latin typeface="Cambria Math" panose="02040503050406030204" pitchFamily="18" charset="0"/>
                      </a:rPr>
                      <m:t>], {</m:t>
                    </m:r>
                    <m:r>
                      <a:rPr lang="en-US" i="1" dirty="0">
                        <a:latin typeface="Cambria Math" panose="02040503050406030204" pitchFamily="18" charset="0"/>
                      </a:rPr>
                      <m:t>0</m:t>
                    </m:r>
                    <m:r>
                      <a:rPr lang="en-US" i="1" dirty="0">
                        <a:latin typeface="Cambria Math" panose="02040503050406030204" pitchFamily="18" charset="0"/>
                      </a:rPr>
                      <m:t>,</m:t>
                    </m:r>
                    <m:r>
                      <a:rPr lang="en-US" i="1" dirty="0">
                        <a:latin typeface="Cambria Math" panose="02040503050406030204" pitchFamily="18" charset="0"/>
                      </a:rPr>
                      <m:t>1</m:t>
                    </m:r>
                    <m:r>
                      <a:rPr lang="en-US" i="1" dirty="0">
                        <a:latin typeface="Cambria Math" panose="02040503050406030204" pitchFamily="18" charset="0"/>
                      </a:rPr>
                      <m:t>}</m:t>
                    </m:r>
                  </m:oMath>
                </a14:m>
                <a:endParaRPr lang="en-US" dirty="0"/>
              </a:p>
              <a:p>
                <a:pPr lvl="1"/>
                <a:r>
                  <a:rPr lang="en-US" dirty="0">
                    <a:solidFill>
                      <a:srgbClr val="FF0000"/>
                    </a:solidFill>
                  </a:rPr>
                  <a:t>Robust</a:t>
                </a:r>
                <a:r>
                  <a:rPr lang="en-US" dirty="0"/>
                  <a:t> approach to approximating </a:t>
                </a:r>
                <a:r>
                  <a:rPr lang="en-US" dirty="0">
                    <a:solidFill>
                      <a:srgbClr val="FF0000"/>
                    </a:solidFill>
                  </a:rPr>
                  <a:t>real-valued</a:t>
                </a:r>
                <a:r>
                  <a:rPr lang="en-US" dirty="0"/>
                  <a:t>, </a:t>
                </a:r>
                <a:r>
                  <a:rPr lang="en-US" dirty="0">
                    <a:solidFill>
                      <a:srgbClr val="FF0000"/>
                    </a:solidFill>
                  </a:rPr>
                  <a:t>discrete-valued</a:t>
                </a:r>
                <a:r>
                  <a:rPr lang="en-US" dirty="0"/>
                  <a:t> and </a:t>
                </a:r>
                <a:r>
                  <a:rPr lang="en-US" dirty="0">
                    <a:solidFill>
                      <a:srgbClr val="FF0000"/>
                    </a:solidFill>
                  </a:rPr>
                  <a:t>vector valued</a:t>
                </a:r>
                <a:r>
                  <a:rPr lang="en-US" dirty="0"/>
                  <a:t> target functions.</a:t>
                </a:r>
              </a:p>
              <a:p>
                <a:r>
                  <a:rPr lang="en-US" dirty="0"/>
                  <a:t>Among the most effective general purpose supervised learning method currently known.</a:t>
                </a:r>
              </a:p>
              <a:p>
                <a:r>
                  <a:rPr lang="en-US" dirty="0"/>
                  <a:t>Effective especially for complex and hard to interpret input data such as real-world sensory data, where a lot of supervision is available. </a:t>
                </a:r>
              </a:p>
              <a:p>
                <a:r>
                  <a:rPr lang="en-US" dirty="0"/>
                  <a:t>Learning:</a:t>
                </a:r>
              </a:p>
              <a:p>
                <a:pPr lvl="1"/>
                <a:r>
                  <a:rPr lang="en-US" dirty="0"/>
                  <a:t>The </a:t>
                </a:r>
                <a:r>
                  <a:rPr lang="en-US" dirty="0">
                    <a:solidFill>
                      <a:srgbClr val="FF0000"/>
                    </a:solidFill>
                  </a:rPr>
                  <a:t>Backpropagation algorithm </a:t>
                </a:r>
                <a:r>
                  <a:rPr lang="en-US" dirty="0"/>
                  <a:t>for neural networks has been shown successful in many practical problems</a:t>
                </a:r>
              </a:p>
            </p:txBody>
          </p:sp>
        </mc:Choice>
        <mc:Fallback xmlns="">
          <p:sp>
            <p:nvSpPr>
              <p:cNvPr id="6" name="Content Placeholder 2">
                <a:extLst>
                  <a:ext uri="{FF2B5EF4-FFF2-40B4-BE49-F238E27FC236}">
                    <a16:creationId xmlns:a16="http://schemas.microsoft.com/office/drawing/2014/main" id="{4D384952-767C-4330-BC93-438B34F7E82C}"/>
                  </a:ext>
                </a:extLst>
              </p:cNvPr>
              <p:cNvSpPr>
                <a:spLocks noGrp="1" noRot="1" noChangeAspect="1" noMove="1" noResize="1" noEditPoints="1" noAdjustHandles="1" noChangeArrowheads="1" noChangeShapeType="1" noTextEdit="1"/>
              </p:cNvSpPr>
              <p:nvPr>
                <p:ph idx="1"/>
              </p:nvPr>
            </p:nvSpPr>
            <p:spPr>
              <a:xfrm>
                <a:off x="573952" y="1203158"/>
                <a:ext cx="10972800" cy="5171137"/>
              </a:xfrm>
              <a:blipFill>
                <a:blip r:embed="rId2"/>
                <a:stretch>
                  <a:fillRect l="-1000" t="-2002" r="-1389"/>
                </a:stretch>
              </a:blipFill>
            </p:spPr>
            <p:txBody>
              <a:bodyPr/>
              <a:lstStyle/>
              <a:p>
                <a:r>
                  <a:rPr lang="en-IN">
                    <a:noFill/>
                  </a:rPr>
                  <a:t> </a:t>
                </a:r>
              </a:p>
            </p:txBody>
          </p:sp>
        </mc:Fallback>
      </mc:AlternateContent>
    </p:spTree>
    <p:extLst>
      <p:ext uri="{BB962C8B-B14F-4D97-AF65-F5344CB8AC3E}">
        <p14:creationId xmlns:p14="http://schemas.microsoft.com/office/powerpoint/2010/main" val="1573012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1E29-0801-4F01-9BD5-71184DBF641B}"/>
              </a:ext>
            </a:extLst>
          </p:cNvPr>
          <p:cNvSpPr>
            <a:spLocks noGrp="1"/>
          </p:cNvSpPr>
          <p:nvPr>
            <p:ph type="title"/>
          </p:nvPr>
        </p:nvSpPr>
        <p:spPr>
          <a:xfrm>
            <a:off x="838200" y="18255"/>
            <a:ext cx="10515600" cy="1325563"/>
          </a:xfrm>
        </p:spPr>
        <p:txBody>
          <a:bodyPr/>
          <a:lstStyle/>
          <a:p>
            <a:r>
              <a:rPr lang="en-US" dirty="0"/>
              <a:t>Basic Unit in Multi-Layer Neural Network</a:t>
            </a:r>
            <a:endParaRPr lang="en-IN" dirty="0"/>
          </a:p>
        </p:txBody>
      </p:sp>
      <p:sp>
        <p:nvSpPr>
          <p:cNvPr id="5" name="Slide Number Placeholder 4">
            <a:extLst>
              <a:ext uri="{FF2B5EF4-FFF2-40B4-BE49-F238E27FC236}">
                <a16:creationId xmlns:a16="http://schemas.microsoft.com/office/drawing/2014/main" id="{97C3E204-E61E-9283-3377-6B5511CFD671}"/>
              </a:ext>
            </a:extLst>
          </p:cNvPr>
          <p:cNvSpPr>
            <a:spLocks noGrp="1"/>
          </p:cNvSpPr>
          <p:nvPr>
            <p:ph type="sldNum" sz="quarter" idx="12"/>
          </p:nvPr>
        </p:nvSpPr>
        <p:spPr/>
        <p:txBody>
          <a:bodyPr/>
          <a:lstStyle/>
          <a:p>
            <a:fld id="{F3450C42-9A0B-4425-92C2-70FCF7C45734}" type="slidenum">
              <a:rPr lang="en-US" smtClean="0"/>
              <a:t>26</a:t>
            </a:fld>
            <a:endParaRPr lang="en-US" dirty="0"/>
          </a:p>
        </p:txBody>
      </p:sp>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D17CAB70-28DB-B8BE-57CE-6761E33EB450}"/>
                  </a:ext>
                </a:extLst>
              </p:cNvPr>
              <p:cNvSpPr txBox="1">
                <a:spLocks noChangeArrowheads="1"/>
              </p:cNvSpPr>
              <p:nvPr/>
            </p:nvSpPr>
            <p:spPr>
              <a:xfrm>
                <a:off x="573952" y="1203160"/>
                <a:ext cx="10972800" cy="2549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Threshold units: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𝑜</m:t>
                        </m:r>
                      </m:e>
                      <m:sub>
                        <m:r>
                          <a:rPr lang="en-US" i="1" dirty="0" smtClean="0">
                            <a:latin typeface="Cambria Math" panose="02040503050406030204" pitchFamily="18" charset="0"/>
                          </a:rPr>
                          <m:t>𝑗</m:t>
                        </m:r>
                      </m:sub>
                    </m:sSub>
                    <m:r>
                      <a:rPr lang="en-US" i="1" dirty="0" smtClean="0">
                        <a:latin typeface="Cambria Math" panose="02040503050406030204" pitchFamily="18" charset="0"/>
                      </a:rPr>
                      <m:t>=</m:t>
                    </m:r>
                    <m:r>
                      <m:rPr>
                        <m:sty m:val="p"/>
                      </m:rPr>
                      <a:rPr lang="en-US" i="1" dirty="0" err="1" smtClean="0">
                        <a:latin typeface="Cambria Math" panose="02040503050406030204" pitchFamily="18" charset="0"/>
                      </a:rPr>
                      <m:t>sgn</m:t>
                    </m:r>
                    <m:r>
                      <a:rPr lang="en-US" i="1" dirty="0" smtClean="0">
                        <a:latin typeface="Cambria Math" panose="02040503050406030204" pitchFamily="18" charset="0"/>
                      </a:rPr>
                      <m:t>⁡(</m:t>
                    </m:r>
                    <m:r>
                      <a:rPr lang="en-US" b="1" i="1" dirty="0" err="1" smtClean="0">
                        <a:latin typeface="Cambria Math" panose="02040503050406030204" pitchFamily="18" charset="0"/>
                      </a:rPr>
                      <m:t>𝒘</m:t>
                    </m:r>
                    <m:r>
                      <a:rPr lang="en-US" i="1" dirty="0" err="1" smtClean="0">
                        <a:latin typeface="Cambria Math" panose="02040503050406030204" pitchFamily="18" charset="0"/>
                      </a:rPr>
                      <m:t>⋅</m:t>
                    </m:r>
                    <m:r>
                      <a:rPr lang="en-US" b="1" i="1" dirty="0" err="1" smtClean="0">
                        <a:latin typeface="Cambria Math" panose="02040503050406030204" pitchFamily="18" charset="0"/>
                      </a:rPr>
                      <m:t>𝒙</m:t>
                    </m:r>
                    <m:r>
                      <a:rPr lang="en-US" i="1" dirty="0" err="1" smtClean="0">
                        <a:latin typeface="Cambria Math" panose="02040503050406030204" pitchFamily="18" charset="0"/>
                      </a:rPr>
                      <m:t>−</m:t>
                    </m:r>
                    <m:r>
                      <a:rPr lang="en-US" i="1" dirty="0" err="1" smtClean="0">
                        <a:latin typeface="Cambria Math" panose="02040503050406030204" pitchFamily="18" charset="0"/>
                      </a:rPr>
                      <m:t>𝑇</m:t>
                    </m:r>
                    <m:r>
                      <a:rPr lang="en-US" i="1" dirty="0" smtClean="0">
                        <a:latin typeface="Cambria Math" panose="02040503050406030204" pitchFamily="18" charset="0"/>
                      </a:rPr>
                      <m:t>)</m:t>
                    </m:r>
                    <m:r>
                      <a:rPr lang="en-US" i="1" dirty="0">
                        <a:latin typeface="Cambria Math" panose="02040503050406030204" pitchFamily="18" charset="0"/>
                      </a:rPr>
                      <m:t> </m:t>
                    </m:r>
                  </m:oMath>
                </a14:m>
                <a:r>
                  <a:rPr lang="en-US" dirty="0"/>
                  <a:t>introduce non-linearity</a:t>
                </a:r>
              </a:p>
              <a:p>
                <a:pPr lvl="1"/>
                <a:r>
                  <a:rPr lang="en-US" dirty="0">
                    <a:solidFill>
                      <a:srgbClr val="FF0000"/>
                    </a:solidFill>
                  </a:rPr>
                  <a:t>But not differentiable, </a:t>
                </a:r>
              </a:p>
              <a:p>
                <a:pPr lvl="1"/>
                <a:r>
                  <a:rPr lang="en-US" dirty="0">
                    <a:solidFill>
                      <a:srgbClr val="FF0000"/>
                    </a:solidFill>
                  </a:rPr>
                  <a:t>Hence unsuitable for learning via Gradient Descent</a:t>
                </a:r>
                <a:endParaRPr lang="en-US" dirty="0"/>
              </a:p>
            </p:txBody>
          </p:sp>
        </mc:Choice>
        <mc:Fallback xmlns="">
          <p:sp>
            <p:nvSpPr>
              <p:cNvPr id="6" name="Rectangle 3">
                <a:extLst>
                  <a:ext uri="{FF2B5EF4-FFF2-40B4-BE49-F238E27FC236}">
                    <a16:creationId xmlns:a16="http://schemas.microsoft.com/office/drawing/2014/main" id="{D17CAB70-28DB-B8BE-57CE-6761E33EB450}"/>
                  </a:ext>
                </a:extLst>
              </p:cNvPr>
              <p:cNvSpPr txBox="1">
                <a:spLocks noRot="1" noChangeAspect="1" noMove="1" noResize="1" noEditPoints="1" noAdjustHandles="1" noChangeArrowheads="1" noChangeShapeType="1" noTextEdit="1"/>
              </p:cNvSpPr>
              <p:nvPr/>
            </p:nvSpPr>
            <p:spPr>
              <a:xfrm>
                <a:off x="573952" y="1203160"/>
                <a:ext cx="10972800" cy="2549177"/>
              </a:xfrm>
              <a:prstGeom prst="rect">
                <a:avLst/>
              </a:prstGeom>
              <a:blipFill>
                <a:blip r:embed="rId2"/>
                <a:stretch>
                  <a:fillRect l="-1000" t="-3580"/>
                </a:stretch>
              </a:blipFill>
            </p:spPr>
            <p:txBody>
              <a:bodyPr/>
              <a:lstStyle/>
              <a:p>
                <a:r>
                  <a:rPr lang="en-IN">
                    <a:noFill/>
                  </a:rPr>
                  <a:t> </a:t>
                </a:r>
              </a:p>
            </p:txBody>
          </p:sp>
        </mc:Fallback>
      </mc:AlternateContent>
      <p:grpSp>
        <p:nvGrpSpPr>
          <p:cNvPr id="7" name="Group 26">
            <a:extLst>
              <a:ext uri="{FF2B5EF4-FFF2-40B4-BE49-F238E27FC236}">
                <a16:creationId xmlns:a16="http://schemas.microsoft.com/office/drawing/2014/main" id="{5934752F-7C05-FDC8-98EA-6C0398750495}"/>
              </a:ext>
            </a:extLst>
          </p:cNvPr>
          <p:cNvGrpSpPr>
            <a:grpSpLocks/>
          </p:cNvGrpSpPr>
          <p:nvPr/>
        </p:nvGrpSpPr>
        <p:grpSpPr bwMode="auto">
          <a:xfrm>
            <a:off x="6910462" y="5039988"/>
            <a:ext cx="2209800" cy="228600"/>
            <a:chOff x="1872" y="3720"/>
            <a:chExt cx="1392" cy="144"/>
          </a:xfrm>
        </p:grpSpPr>
        <p:sp>
          <p:nvSpPr>
            <p:cNvPr id="8" name="Oval 10">
              <a:extLst>
                <a:ext uri="{FF2B5EF4-FFF2-40B4-BE49-F238E27FC236}">
                  <a16:creationId xmlns:a16="http://schemas.microsoft.com/office/drawing/2014/main" id="{125DD0E1-57DE-C527-F9EB-DF1D72805322}"/>
                </a:ext>
              </a:extLst>
            </p:cNvPr>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1">
              <a:extLst>
                <a:ext uri="{FF2B5EF4-FFF2-40B4-BE49-F238E27FC236}">
                  <a16:creationId xmlns:a16="http://schemas.microsoft.com/office/drawing/2014/main" id="{17AB6B26-4511-1151-0DC5-E4F5D87510F4}"/>
                </a:ext>
              </a:extLst>
            </p:cNvPr>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2">
              <a:extLst>
                <a:ext uri="{FF2B5EF4-FFF2-40B4-BE49-F238E27FC236}">
                  <a16:creationId xmlns:a16="http://schemas.microsoft.com/office/drawing/2014/main" id="{A8B3E5FC-02D0-26C7-F8A3-67C8C1803C70}"/>
                </a:ext>
              </a:extLst>
            </p:cNvPr>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3">
              <a:extLst>
                <a:ext uri="{FF2B5EF4-FFF2-40B4-BE49-F238E27FC236}">
                  <a16:creationId xmlns:a16="http://schemas.microsoft.com/office/drawing/2014/main" id="{9DAE00AA-C884-133F-1F60-DA192715C3BB}"/>
                </a:ext>
              </a:extLst>
            </p:cNvPr>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4">
              <a:extLst>
                <a:ext uri="{FF2B5EF4-FFF2-40B4-BE49-F238E27FC236}">
                  <a16:creationId xmlns:a16="http://schemas.microsoft.com/office/drawing/2014/main" id="{05AFEE59-B2B3-4F9B-2974-35318CAC9FF2}"/>
                </a:ext>
              </a:extLst>
            </p:cNvPr>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5">
            <a:extLst>
              <a:ext uri="{FF2B5EF4-FFF2-40B4-BE49-F238E27FC236}">
                <a16:creationId xmlns:a16="http://schemas.microsoft.com/office/drawing/2014/main" id="{86FEF8F0-16FB-26A8-0A62-166201B4C8DF}"/>
              </a:ext>
            </a:extLst>
          </p:cNvPr>
          <p:cNvGrpSpPr>
            <a:grpSpLocks/>
          </p:cNvGrpSpPr>
          <p:nvPr/>
        </p:nvGrpSpPr>
        <p:grpSpPr bwMode="auto">
          <a:xfrm>
            <a:off x="7139062" y="4068438"/>
            <a:ext cx="1676400" cy="228600"/>
            <a:chOff x="2016" y="3168"/>
            <a:chExt cx="1056" cy="144"/>
          </a:xfrm>
        </p:grpSpPr>
        <p:sp>
          <p:nvSpPr>
            <p:cNvPr id="14" name="Oval 16">
              <a:extLst>
                <a:ext uri="{FF2B5EF4-FFF2-40B4-BE49-F238E27FC236}">
                  <a16:creationId xmlns:a16="http://schemas.microsoft.com/office/drawing/2014/main" id="{62AB3B38-4509-CD40-DF9A-464656F2532E}"/>
                </a:ext>
              </a:extLst>
            </p:cNvPr>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7">
              <a:extLst>
                <a:ext uri="{FF2B5EF4-FFF2-40B4-BE49-F238E27FC236}">
                  <a16:creationId xmlns:a16="http://schemas.microsoft.com/office/drawing/2014/main" id="{E62128AB-616F-9316-3664-3625DAA21860}"/>
                </a:ext>
              </a:extLst>
            </p:cNvPr>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9">
              <a:extLst>
                <a:ext uri="{FF2B5EF4-FFF2-40B4-BE49-F238E27FC236}">
                  <a16:creationId xmlns:a16="http://schemas.microsoft.com/office/drawing/2014/main" id="{68657454-DC4D-94C6-F55C-460A31CD8350}"/>
                </a:ext>
              </a:extLst>
            </p:cNvPr>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7">
            <a:extLst>
              <a:ext uri="{FF2B5EF4-FFF2-40B4-BE49-F238E27FC236}">
                <a16:creationId xmlns:a16="http://schemas.microsoft.com/office/drawing/2014/main" id="{6A7ED45B-6599-E3A3-08B5-2A6BFC4118D2}"/>
              </a:ext>
            </a:extLst>
          </p:cNvPr>
          <p:cNvGrpSpPr>
            <a:grpSpLocks/>
          </p:cNvGrpSpPr>
          <p:nvPr/>
        </p:nvGrpSpPr>
        <p:grpSpPr bwMode="auto">
          <a:xfrm>
            <a:off x="7443862" y="3096887"/>
            <a:ext cx="990600" cy="228600"/>
            <a:chOff x="2208" y="2496"/>
            <a:chExt cx="624" cy="144"/>
          </a:xfrm>
        </p:grpSpPr>
        <p:sp>
          <p:nvSpPr>
            <p:cNvPr id="18" name="Oval 21">
              <a:extLst>
                <a:ext uri="{FF2B5EF4-FFF2-40B4-BE49-F238E27FC236}">
                  <a16:creationId xmlns:a16="http://schemas.microsoft.com/office/drawing/2014/main" id="{EAD066E0-7EF4-F2F9-2C24-A52FEC6DBC00}"/>
                </a:ext>
              </a:extLst>
            </p:cNvPr>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4">
              <a:extLst>
                <a:ext uri="{FF2B5EF4-FFF2-40B4-BE49-F238E27FC236}">
                  <a16:creationId xmlns:a16="http://schemas.microsoft.com/office/drawing/2014/main" id="{5926E93C-B08D-8F9D-D30A-8236C052ECB4}"/>
                </a:ext>
              </a:extLst>
            </p:cNvPr>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20" name="AutoShape 28">
            <a:extLst>
              <a:ext uri="{FF2B5EF4-FFF2-40B4-BE49-F238E27FC236}">
                <a16:creationId xmlns:a16="http://schemas.microsoft.com/office/drawing/2014/main" id="{19E6926A-E2BC-C7E4-5620-A954789B9D22}"/>
              </a:ext>
            </a:extLst>
          </p:cNvPr>
          <p:cNvCxnSpPr>
            <a:cxnSpLocks noChangeShapeType="1"/>
            <a:stCxn id="19" idx="4"/>
            <a:endCxn id="15" idx="0"/>
          </p:cNvCxnSpPr>
          <p:nvPr/>
        </p:nvCxnSpPr>
        <p:spPr bwMode="auto">
          <a:xfrm>
            <a:off x="8320162" y="3325488"/>
            <a:ext cx="3810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29">
            <a:extLst>
              <a:ext uri="{FF2B5EF4-FFF2-40B4-BE49-F238E27FC236}">
                <a16:creationId xmlns:a16="http://schemas.microsoft.com/office/drawing/2014/main" id="{37C834ED-2942-5EA2-75BC-5C9E80218952}"/>
              </a:ext>
            </a:extLst>
          </p:cNvPr>
          <p:cNvCxnSpPr>
            <a:cxnSpLocks noChangeShapeType="1"/>
            <a:stCxn id="19" idx="4"/>
            <a:endCxn id="16" idx="0"/>
          </p:cNvCxnSpPr>
          <p:nvPr/>
        </p:nvCxnSpPr>
        <p:spPr bwMode="auto">
          <a:xfrm flipH="1">
            <a:off x="8015362" y="3325488"/>
            <a:ext cx="304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0">
            <a:extLst>
              <a:ext uri="{FF2B5EF4-FFF2-40B4-BE49-F238E27FC236}">
                <a16:creationId xmlns:a16="http://schemas.microsoft.com/office/drawing/2014/main" id="{39CE36F9-B784-8C77-E941-139BC6C5F20D}"/>
              </a:ext>
            </a:extLst>
          </p:cNvPr>
          <p:cNvCxnSpPr>
            <a:cxnSpLocks noChangeShapeType="1"/>
            <a:stCxn id="19" idx="4"/>
            <a:endCxn id="14" idx="0"/>
          </p:cNvCxnSpPr>
          <p:nvPr/>
        </p:nvCxnSpPr>
        <p:spPr bwMode="auto">
          <a:xfrm flipH="1">
            <a:off x="7253362" y="3325488"/>
            <a:ext cx="1066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1">
            <a:extLst>
              <a:ext uri="{FF2B5EF4-FFF2-40B4-BE49-F238E27FC236}">
                <a16:creationId xmlns:a16="http://schemas.microsoft.com/office/drawing/2014/main" id="{EDF15F0C-B6A9-03CF-FF73-C5FD425951DA}"/>
              </a:ext>
            </a:extLst>
          </p:cNvPr>
          <p:cNvCxnSpPr>
            <a:cxnSpLocks noChangeShapeType="1"/>
            <a:stCxn id="18" idx="4"/>
            <a:endCxn id="15" idx="0"/>
          </p:cNvCxnSpPr>
          <p:nvPr/>
        </p:nvCxnSpPr>
        <p:spPr bwMode="auto">
          <a:xfrm>
            <a:off x="7558162" y="3325488"/>
            <a:ext cx="11430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2">
            <a:extLst>
              <a:ext uri="{FF2B5EF4-FFF2-40B4-BE49-F238E27FC236}">
                <a16:creationId xmlns:a16="http://schemas.microsoft.com/office/drawing/2014/main" id="{6110F475-DCE8-C8CA-E6E8-F14FED88E3E8}"/>
              </a:ext>
            </a:extLst>
          </p:cNvPr>
          <p:cNvCxnSpPr>
            <a:cxnSpLocks noChangeShapeType="1"/>
            <a:stCxn id="18" idx="4"/>
            <a:endCxn id="16" idx="0"/>
          </p:cNvCxnSpPr>
          <p:nvPr/>
        </p:nvCxnSpPr>
        <p:spPr bwMode="auto">
          <a:xfrm>
            <a:off x="7558162" y="3325488"/>
            <a:ext cx="4572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3">
            <a:extLst>
              <a:ext uri="{FF2B5EF4-FFF2-40B4-BE49-F238E27FC236}">
                <a16:creationId xmlns:a16="http://schemas.microsoft.com/office/drawing/2014/main" id="{B25F6A8F-6B30-FDDD-2E46-A83F20B417CD}"/>
              </a:ext>
            </a:extLst>
          </p:cNvPr>
          <p:cNvCxnSpPr>
            <a:cxnSpLocks noChangeShapeType="1"/>
            <a:stCxn id="18" idx="4"/>
            <a:endCxn id="14" idx="0"/>
          </p:cNvCxnSpPr>
          <p:nvPr/>
        </p:nvCxnSpPr>
        <p:spPr bwMode="auto">
          <a:xfrm flipH="1">
            <a:off x="7253362" y="3325488"/>
            <a:ext cx="304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4">
            <a:extLst>
              <a:ext uri="{FF2B5EF4-FFF2-40B4-BE49-F238E27FC236}">
                <a16:creationId xmlns:a16="http://schemas.microsoft.com/office/drawing/2014/main" id="{F1E873A6-42AF-3A4B-9392-0E4A54981D9B}"/>
              </a:ext>
            </a:extLst>
          </p:cNvPr>
          <p:cNvCxnSpPr>
            <a:cxnSpLocks noChangeShapeType="1"/>
            <a:stCxn id="14" idx="4"/>
            <a:endCxn id="8" idx="0"/>
          </p:cNvCxnSpPr>
          <p:nvPr/>
        </p:nvCxnSpPr>
        <p:spPr bwMode="auto">
          <a:xfrm flipH="1">
            <a:off x="7024762" y="4297038"/>
            <a:ext cx="2286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5">
            <a:extLst>
              <a:ext uri="{FF2B5EF4-FFF2-40B4-BE49-F238E27FC236}">
                <a16:creationId xmlns:a16="http://schemas.microsoft.com/office/drawing/2014/main" id="{CB787265-C454-D44E-09A5-5B0F9CF0C48E}"/>
              </a:ext>
            </a:extLst>
          </p:cNvPr>
          <p:cNvCxnSpPr>
            <a:cxnSpLocks noChangeShapeType="1"/>
            <a:stCxn id="14" idx="4"/>
            <a:endCxn id="9" idx="0"/>
          </p:cNvCxnSpPr>
          <p:nvPr/>
        </p:nvCxnSpPr>
        <p:spPr bwMode="auto">
          <a:xfrm>
            <a:off x="7253362" y="4297038"/>
            <a:ext cx="3810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6">
            <a:extLst>
              <a:ext uri="{FF2B5EF4-FFF2-40B4-BE49-F238E27FC236}">
                <a16:creationId xmlns:a16="http://schemas.microsoft.com/office/drawing/2014/main" id="{FD3AC277-FDA9-8D5A-FE7C-A22C34FFF6EC}"/>
              </a:ext>
            </a:extLst>
          </p:cNvPr>
          <p:cNvCxnSpPr>
            <a:cxnSpLocks noChangeShapeType="1"/>
            <a:stCxn id="14" idx="4"/>
            <a:endCxn id="12" idx="0"/>
          </p:cNvCxnSpPr>
          <p:nvPr/>
        </p:nvCxnSpPr>
        <p:spPr bwMode="auto">
          <a:xfrm>
            <a:off x="7253362" y="4297038"/>
            <a:ext cx="8382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7">
            <a:extLst>
              <a:ext uri="{FF2B5EF4-FFF2-40B4-BE49-F238E27FC236}">
                <a16:creationId xmlns:a16="http://schemas.microsoft.com/office/drawing/2014/main" id="{B8DABEF2-0FBB-8694-7298-C368A0A32E45}"/>
              </a:ext>
            </a:extLst>
          </p:cNvPr>
          <p:cNvCxnSpPr>
            <a:cxnSpLocks noChangeShapeType="1"/>
            <a:stCxn id="14" idx="4"/>
            <a:endCxn id="10" idx="0"/>
          </p:cNvCxnSpPr>
          <p:nvPr/>
        </p:nvCxnSpPr>
        <p:spPr bwMode="auto">
          <a:xfrm>
            <a:off x="7253362" y="4297038"/>
            <a:ext cx="12954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38">
            <a:extLst>
              <a:ext uri="{FF2B5EF4-FFF2-40B4-BE49-F238E27FC236}">
                <a16:creationId xmlns:a16="http://schemas.microsoft.com/office/drawing/2014/main" id="{BF048622-F266-A7BE-1E6B-D26A0090ACDB}"/>
              </a:ext>
            </a:extLst>
          </p:cNvPr>
          <p:cNvCxnSpPr>
            <a:cxnSpLocks noChangeShapeType="1"/>
            <a:stCxn id="14" idx="4"/>
            <a:endCxn id="11" idx="0"/>
          </p:cNvCxnSpPr>
          <p:nvPr/>
        </p:nvCxnSpPr>
        <p:spPr bwMode="auto">
          <a:xfrm>
            <a:off x="7253362" y="4297038"/>
            <a:ext cx="17526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0">
            <a:extLst>
              <a:ext uri="{FF2B5EF4-FFF2-40B4-BE49-F238E27FC236}">
                <a16:creationId xmlns:a16="http://schemas.microsoft.com/office/drawing/2014/main" id="{5A30D79C-78A7-BDF8-B001-8EF764471B9D}"/>
              </a:ext>
            </a:extLst>
          </p:cNvPr>
          <p:cNvCxnSpPr>
            <a:cxnSpLocks noChangeShapeType="1"/>
            <a:endCxn id="12" idx="0"/>
          </p:cNvCxnSpPr>
          <p:nvPr/>
        </p:nvCxnSpPr>
        <p:spPr bwMode="auto">
          <a:xfrm>
            <a:off x="8002663" y="4322438"/>
            <a:ext cx="88900" cy="7175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1">
            <a:extLst>
              <a:ext uri="{FF2B5EF4-FFF2-40B4-BE49-F238E27FC236}">
                <a16:creationId xmlns:a16="http://schemas.microsoft.com/office/drawing/2014/main" id="{375CC075-BCAC-59EC-7008-14272E2F3961}"/>
              </a:ext>
            </a:extLst>
          </p:cNvPr>
          <p:cNvCxnSpPr>
            <a:cxnSpLocks noChangeShapeType="1"/>
            <a:stCxn id="16" idx="4"/>
            <a:endCxn id="9" idx="0"/>
          </p:cNvCxnSpPr>
          <p:nvPr/>
        </p:nvCxnSpPr>
        <p:spPr bwMode="auto">
          <a:xfrm flipH="1">
            <a:off x="7634362" y="4297038"/>
            <a:ext cx="3810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2">
            <a:extLst>
              <a:ext uri="{FF2B5EF4-FFF2-40B4-BE49-F238E27FC236}">
                <a16:creationId xmlns:a16="http://schemas.microsoft.com/office/drawing/2014/main" id="{97BF6251-1561-B3F3-DB94-A6F166C38E26}"/>
              </a:ext>
            </a:extLst>
          </p:cNvPr>
          <p:cNvCxnSpPr>
            <a:cxnSpLocks noChangeShapeType="1"/>
            <a:endCxn id="8" idx="0"/>
          </p:cNvCxnSpPr>
          <p:nvPr/>
        </p:nvCxnSpPr>
        <p:spPr bwMode="auto">
          <a:xfrm flipH="1">
            <a:off x="7024763" y="4322438"/>
            <a:ext cx="977900" cy="7175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3">
            <a:extLst>
              <a:ext uri="{FF2B5EF4-FFF2-40B4-BE49-F238E27FC236}">
                <a16:creationId xmlns:a16="http://schemas.microsoft.com/office/drawing/2014/main" id="{CD79518D-BB23-65CE-0BD3-992F51FCA33E}"/>
              </a:ext>
            </a:extLst>
          </p:cNvPr>
          <p:cNvCxnSpPr>
            <a:cxnSpLocks noChangeShapeType="1"/>
          </p:cNvCxnSpPr>
          <p:nvPr/>
        </p:nvCxnSpPr>
        <p:spPr bwMode="auto">
          <a:xfrm>
            <a:off x="7977263" y="4316088"/>
            <a:ext cx="495300" cy="7239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4">
            <a:extLst>
              <a:ext uri="{FF2B5EF4-FFF2-40B4-BE49-F238E27FC236}">
                <a16:creationId xmlns:a16="http://schemas.microsoft.com/office/drawing/2014/main" id="{89937DF1-2B41-A5A0-5DEE-AD0D0FAE632B}"/>
              </a:ext>
            </a:extLst>
          </p:cNvPr>
          <p:cNvCxnSpPr>
            <a:cxnSpLocks noChangeShapeType="1"/>
            <a:stCxn id="15" idx="4"/>
            <a:endCxn id="11" idx="0"/>
          </p:cNvCxnSpPr>
          <p:nvPr/>
        </p:nvCxnSpPr>
        <p:spPr bwMode="auto">
          <a:xfrm>
            <a:off x="8701162" y="4297038"/>
            <a:ext cx="304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5">
            <a:extLst>
              <a:ext uri="{FF2B5EF4-FFF2-40B4-BE49-F238E27FC236}">
                <a16:creationId xmlns:a16="http://schemas.microsoft.com/office/drawing/2014/main" id="{7B0DB658-00C0-55D8-9172-6D906467EE70}"/>
              </a:ext>
            </a:extLst>
          </p:cNvPr>
          <p:cNvCxnSpPr>
            <a:cxnSpLocks noChangeShapeType="1"/>
            <a:stCxn id="15" idx="4"/>
            <a:endCxn id="10" idx="0"/>
          </p:cNvCxnSpPr>
          <p:nvPr/>
        </p:nvCxnSpPr>
        <p:spPr bwMode="auto">
          <a:xfrm flipH="1">
            <a:off x="8548762" y="4297038"/>
            <a:ext cx="1524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6">
            <a:extLst>
              <a:ext uri="{FF2B5EF4-FFF2-40B4-BE49-F238E27FC236}">
                <a16:creationId xmlns:a16="http://schemas.microsoft.com/office/drawing/2014/main" id="{BBA06328-F0B0-6CEE-1AA5-906CCF043AD8}"/>
              </a:ext>
            </a:extLst>
          </p:cNvPr>
          <p:cNvCxnSpPr>
            <a:cxnSpLocks noChangeShapeType="1"/>
            <a:stCxn id="15" idx="4"/>
            <a:endCxn id="12" idx="0"/>
          </p:cNvCxnSpPr>
          <p:nvPr/>
        </p:nvCxnSpPr>
        <p:spPr bwMode="auto">
          <a:xfrm flipH="1">
            <a:off x="8091562" y="4297038"/>
            <a:ext cx="6096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7">
            <a:extLst>
              <a:ext uri="{FF2B5EF4-FFF2-40B4-BE49-F238E27FC236}">
                <a16:creationId xmlns:a16="http://schemas.microsoft.com/office/drawing/2014/main" id="{2882DE7F-CF55-FD9D-B7C6-F9C37BF7F305}"/>
              </a:ext>
            </a:extLst>
          </p:cNvPr>
          <p:cNvCxnSpPr>
            <a:cxnSpLocks noChangeShapeType="1"/>
            <a:stCxn id="15" idx="4"/>
            <a:endCxn id="9" idx="0"/>
          </p:cNvCxnSpPr>
          <p:nvPr/>
        </p:nvCxnSpPr>
        <p:spPr bwMode="auto">
          <a:xfrm flipH="1">
            <a:off x="7634362" y="4297038"/>
            <a:ext cx="1066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8">
            <a:extLst>
              <a:ext uri="{FF2B5EF4-FFF2-40B4-BE49-F238E27FC236}">
                <a16:creationId xmlns:a16="http://schemas.microsoft.com/office/drawing/2014/main" id="{7ABBF22C-4900-FEA0-05E9-5470F9EF89B3}"/>
              </a:ext>
            </a:extLst>
          </p:cNvPr>
          <p:cNvCxnSpPr>
            <a:cxnSpLocks noChangeShapeType="1"/>
            <a:stCxn id="15" idx="4"/>
            <a:endCxn id="8" idx="7"/>
          </p:cNvCxnSpPr>
          <p:nvPr/>
        </p:nvCxnSpPr>
        <p:spPr bwMode="auto">
          <a:xfrm flipH="1">
            <a:off x="7105725" y="4297038"/>
            <a:ext cx="1595437" cy="776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49">
            <a:extLst>
              <a:ext uri="{FF2B5EF4-FFF2-40B4-BE49-F238E27FC236}">
                <a16:creationId xmlns:a16="http://schemas.microsoft.com/office/drawing/2014/main" id="{ED71C4CC-71B5-C5FB-59B0-4E637395315E}"/>
              </a:ext>
            </a:extLst>
          </p:cNvPr>
          <p:cNvCxnSpPr>
            <a:cxnSpLocks noChangeShapeType="1"/>
            <a:stCxn id="16" idx="4"/>
            <a:endCxn id="11" idx="0"/>
          </p:cNvCxnSpPr>
          <p:nvPr/>
        </p:nvCxnSpPr>
        <p:spPr bwMode="auto">
          <a:xfrm>
            <a:off x="8015362" y="4297038"/>
            <a:ext cx="9906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Line 50">
            <a:extLst>
              <a:ext uri="{FF2B5EF4-FFF2-40B4-BE49-F238E27FC236}">
                <a16:creationId xmlns:a16="http://schemas.microsoft.com/office/drawing/2014/main" id="{9AE44BA7-40B4-EE11-EF94-D1D6CE3E3C34}"/>
              </a:ext>
            </a:extLst>
          </p:cNvPr>
          <p:cNvSpPr>
            <a:spLocks noChangeShapeType="1"/>
          </p:cNvSpPr>
          <p:nvPr/>
        </p:nvSpPr>
        <p:spPr bwMode="auto">
          <a:xfrm flipV="1">
            <a:off x="6833926" y="3459779"/>
            <a:ext cx="0" cy="175260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41">
            <a:extLst>
              <a:ext uri="{FF2B5EF4-FFF2-40B4-BE49-F238E27FC236}">
                <a16:creationId xmlns:a16="http://schemas.microsoft.com/office/drawing/2014/main" id="{C2F6C556-BAB0-7B3F-8A7F-C5D7CDEC785A}"/>
              </a:ext>
            </a:extLst>
          </p:cNvPr>
          <p:cNvSpPr/>
          <p:nvPr/>
        </p:nvSpPr>
        <p:spPr>
          <a:xfrm>
            <a:off x="6261976" y="3059668"/>
            <a:ext cx="1152880" cy="369332"/>
          </a:xfrm>
          <a:prstGeom prst="rect">
            <a:avLst/>
          </a:prstGeom>
          <a:solidFill>
            <a:srgbClr val="FFFFCC"/>
          </a:solidFill>
          <a:ln w="28575">
            <a:solidFill>
              <a:schemeClr val="accent1"/>
            </a:solidFill>
          </a:ln>
        </p:spPr>
        <p:txBody>
          <a:bodyPr wrap="none">
            <a:spAutoFit/>
          </a:bodyPr>
          <a:lstStyle/>
          <a:p>
            <a:r>
              <a:rPr lang="en-US" altLang="en-US" dirty="0"/>
              <a:t>activation</a:t>
            </a:r>
            <a:endParaRPr lang="en-US" dirty="0"/>
          </a:p>
        </p:txBody>
      </p:sp>
      <p:sp>
        <p:nvSpPr>
          <p:cNvPr id="43" name="Rectangle 42">
            <a:extLst>
              <a:ext uri="{FF2B5EF4-FFF2-40B4-BE49-F238E27FC236}">
                <a16:creationId xmlns:a16="http://schemas.microsoft.com/office/drawing/2014/main" id="{AC790AEB-4F12-0CAE-D5AF-9AC3B70F125A}"/>
              </a:ext>
            </a:extLst>
          </p:cNvPr>
          <p:cNvSpPr/>
          <p:nvPr/>
        </p:nvSpPr>
        <p:spPr>
          <a:xfrm>
            <a:off x="9032012" y="4969620"/>
            <a:ext cx="704039" cy="369332"/>
          </a:xfrm>
          <a:prstGeom prst="rect">
            <a:avLst/>
          </a:prstGeom>
          <a:solidFill>
            <a:srgbClr val="FFFFCC"/>
          </a:solidFill>
          <a:ln w="28575">
            <a:solidFill>
              <a:schemeClr val="accent1"/>
            </a:solidFill>
          </a:ln>
        </p:spPr>
        <p:txBody>
          <a:bodyPr wrap="none">
            <a:spAutoFit/>
          </a:bodyPr>
          <a:lstStyle/>
          <a:p>
            <a:r>
              <a:rPr lang="en-US" altLang="en-US" dirty="0"/>
              <a:t>Input</a:t>
            </a:r>
            <a:endParaRPr lang="en-US" dirty="0"/>
          </a:p>
        </p:txBody>
      </p:sp>
      <p:sp>
        <p:nvSpPr>
          <p:cNvPr id="44" name="Rectangle 43">
            <a:extLst>
              <a:ext uri="{FF2B5EF4-FFF2-40B4-BE49-F238E27FC236}">
                <a16:creationId xmlns:a16="http://schemas.microsoft.com/office/drawing/2014/main" id="{8C1CAA8C-71CD-510A-3DF8-0B5C9D031747}"/>
              </a:ext>
            </a:extLst>
          </p:cNvPr>
          <p:cNvSpPr/>
          <p:nvPr/>
        </p:nvSpPr>
        <p:spPr>
          <a:xfrm>
            <a:off x="8854079" y="3998071"/>
            <a:ext cx="888385" cy="369332"/>
          </a:xfrm>
          <a:prstGeom prst="rect">
            <a:avLst/>
          </a:prstGeom>
          <a:solidFill>
            <a:srgbClr val="FFFFCC"/>
          </a:solidFill>
          <a:ln w="28575">
            <a:solidFill>
              <a:schemeClr val="accent1"/>
            </a:solidFill>
          </a:ln>
        </p:spPr>
        <p:txBody>
          <a:bodyPr wrap="none">
            <a:spAutoFit/>
          </a:bodyPr>
          <a:lstStyle/>
          <a:p>
            <a:r>
              <a:rPr lang="en-US" altLang="en-US" dirty="0"/>
              <a:t>Hidden</a:t>
            </a:r>
            <a:endParaRPr lang="en-US" dirty="0"/>
          </a:p>
        </p:txBody>
      </p:sp>
      <p:sp>
        <p:nvSpPr>
          <p:cNvPr id="45" name="Rectangle 44">
            <a:extLst>
              <a:ext uri="{FF2B5EF4-FFF2-40B4-BE49-F238E27FC236}">
                <a16:creationId xmlns:a16="http://schemas.microsoft.com/office/drawing/2014/main" id="{81BA6DAF-4865-EE45-6F9C-D690C32C46BD}"/>
              </a:ext>
            </a:extLst>
          </p:cNvPr>
          <p:cNvSpPr/>
          <p:nvPr/>
        </p:nvSpPr>
        <p:spPr>
          <a:xfrm>
            <a:off x="8860491" y="3026520"/>
            <a:ext cx="873957" cy="369332"/>
          </a:xfrm>
          <a:prstGeom prst="rect">
            <a:avLst/>
          </a:prstGeom>
          <a:solidFill>
            <a:srgbClr val="FFFFCC"/>
          </a:solidFill>
          <a:ln w="28575">
            <a:solidFill>
              <a:schemeClr val="accent1"/>
            </a:solidFill>
          </a:ln>
        </p:spPr>
        <p:txBody>
          <a:bodyPr wrap="none">
            <a:spAutoFit/>
          </a:bodyPr>
          <a:lstStyle/>
          <a:p>
            <a:r>
              <a:rPr lang="en-US" altLang="en-US" dirty="0"/>
              <a:t>Output</a:t>
            </a:r>
            <a:endParaRPr lang="en-US" dirty="0"/>
          </a:p>
        </p:txBody>
      </p:sp>
      <p:pic>
        <p:nvPicPr>
          <p:cNvPr id="46" name="Picture 45" descr="http://wwwold.ece.utep.edu/research/webfuzzy/docs/kk-thesis/kk-thesis-html/img18.gif">
            <a:extLst>
              <a:ext uri="{FF2B5EF4-FFF2-40B4-BE49-F238E27FC236}">
                <a16:creationId xmlns:a16="http://schemas.microsoft.com/office/drawing/2014/main" id="{03419A36-E410-4A30-5AF2-4DC55D63C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958" y="3405867"/>
            <a:ext cx="4956104" cy="221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288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CE0665-9BDC-0685-C07C-2AE5548C5EF4}"/>
              </a:ext>
            </a:extLst>
          </p:cNvPr>
          <p:cNvSpPr>
            <a:spLocks noGrp="1"/>
          </p:cNvSpPr>
          <p:nvPr>
            <p:ph type="sldNum" sz="quarter" idx="12"/>
          </p:nvPr>
        </p:nvSpPr>
        <p:spPr/>
        <p:txBody>
          <a:bodyPr/>
          <a:lstStyle/>
          <a:p>
            <a:fld id="{F3450C42-9A0B-4425-92C2-70FCF7C45734}" type="slidenum">
              <a:rPr lang="en-US" smtClean="0"/>
              <a:t>27</a:t>
            </a:fld>
            <a:endParaRPr lang="en-US" dirty="0"/>
          </a:p>
        </p:txBody>
      </p:sp>
      <p:sp>
        <p:nvSpPr>
          <p:cNvPr id="6" name="Title 1">
            <a:extLst>
              <a:ext uri="{FF2B5EF4-FFF2-40B4-BE49-F238E27FC236}">
                <a16:creationId xmlns:a16="http://schemas.microsoft.com/office/drawing/2014/main" id="{4CB114D6-E246-C1E9-51C8-85B79072BE8B}"/>
              </a:ext>
            </a:extLst>
          </p:cNvPr>
          <p:cNvSpPr>
            <a:spLocks noGrp="1"/>
          </p:cNvSpPr>
          <p:nvPr>
            <p:ph type="title"/>
          </p:nvPr>
        </p:nvSpPr>
        <p:spPr>
          <a:xfrm>
            <a:off x="838200" y="136525"/>
            <a:ext cx="10972800" cy="924807"/>
          </a:xfrm>
        </p:spPr>
        <p:txBody>
          <a:bodyPr/>
          <a:lstStyle/>
          <a:p>
            <a:r>
              <a:rPr lang="en-US" altLang="en-US" dirty="0"/>
              <a:t>Logistic Neuron / Sigmoid Activation</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AE02528-A6F5-8FF7-AED5-154890DCC5C4}"/>
                  </a:ext>
                </a:extLst>
              </p:cNvPr>
              <p:cNvSpPr>
                <a:spLocks noGrp="1"/>
              </p:cNvSpPr>
              <p:nvPr>
                <p:ph idx="1"/>
              </p:nvPr>
            </p:nvSpPr>
            <p:spPr>
              <a:xfrm>
                <a:off x="998616" y="1319037"/>
                <a:ext cx="10972800" cy="4921064"/>
              </a:xfrm>
            </p:spPr>
            <p:txBody>
              <a:bodyPr>
                <a:normAutofit lnSpcReduction="10000"/>
              </a:bodyPr>
              <a:lstStyle/>
              <a:p>
                <a:r>
                  <a:rPr lang="en-US" altLang="en-US" dirty="0"/>
                  <a:t>Neuron is modeled by a unit  </a:t>
                </a:r>
                <a14:m>
                  <m:oMath xmlns:m="http://schemas.openxmlformats.org/officeDocument/2006/math">
                    <m:r>
                      <a:rPr lang="en-US" altLang="en-US" i="1">
                        <a:latin typeface="Cambria Math"/>
                      </a:rPr>
                      <m:t>𝑗</m:t>
                    </m:r>
                  </m:oMath>
                </a14:m>
                <a:r>
                  <a:rPr lang="en-US" altLang="en-US" dirty="0"/>
                  <a:t>  connected by weighted links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𝑤</m:t>
                        </m:r>
                      </m:e>
                      <m:sub>
                        <m:r>
                          <a:rPr lang="en-US" altLang="en-US" b="0" i="1" smtClean="0">
                            <a:latin typeface="Cambria Math"/>
                          </a:rPr>
                          <m:t>𝑖𝑗</m:t>
                        </m:r>
                      </m:sub>
                    </m:sSub>
                  </m:oMath>
                </a14:m>
                <a:r>
                  <a:rPr lang="en-US" altLang="en-US" dirty="0"/>
                  <a:t> to other units </a:t>
                </a:r>
                <a14:m>
                  <m:oMath xmlns:m="http://schemas.openxmlformats.org/officeDocument/2006/math">
                    <m:r>
                      <a:rPr lang="en-US" altLang="en-US" i="1">
                        <a:latin typeface="Cambria Math"/>
                      </a:rPr>
                      <m:t>𝑖</m:t>
                    </m:r>
                  </m:oMath>
                </a14:m>
                <a:r>
                  <a:rPr lang="en-US" altLang="en-US" dirty="0"/>
                  <a:t>. </a:t>
                </a:r>
              </a:p>
              <a:p>
                <a:endParaRPr lang="en-US" altLang="en-US" dirty="0"/>
              </a:p>
              <a:p>
                <a:endParaRPr lang="en-US" altLang="en-US" dirty="0"/>
              </a:p>
              <a:p>
                <a:endParaRPr lang="en-US" altLang="en-US" dirty="0"/>
              </a:p>
              <a:p>
                <a:endParaRPr lang="en-US" altLang="en-US" dirty="0"/>
              </a:p>
              <a:p>
                <a:endParaRPr lang="en-US" altLang="en-US" dirty="0"/>
              </a:p>
              <a:p>
                <a:pPr lvl="1"/>
                <a:r>
                  <a:rPr lang="en-US" altLang="en-US" dirty="0"/>
                  <a:t>Use a non-linear, differentiable output function such as the sigmoid or logistic function</a:t>
                </a:r>
              </a:p>
              <a:p>
                <a:pPr lvl="1"/>
                <a:r>
                  <a:rPr lang="en-US" altLang="en-US" dirty="0"/>
                  <a:t>Net input to a unit is defined as: </a:t>
                </a:r>
              </a:p>
              <a:p>
                <a:pPr lvl="1"/>
                <a:endParaRPr lang="en-US" altLang="en-US" dirty="0"/>
              </a:p>
              <a:p>
                <a:pPr lvl="1"/>
                <a:r>
                  <a:rPr lang="en-US" altLang="en-US" dirty="0"/>
                  <a:t>Output of a unit is defined as:</a:t>
                </a:r>
              </a:p>
            </p:txBody>
          </p:sp>
        </mc:Choice>
        <mc:Fallback xmlns="">
          <p:sp>
            <p:nvSpPr>
              <p:cNvPr id="7" name="Content Placeholder 2">
                <a:extLst>
                  <a:ext uri="{FF2B5EF4-FFF2-40B4-BE49-F238E27FC236}">
                    <a16:creationId xmlns:a16="http://schemas.microsoft.com/office/drawing/2014/main" id="{1AE02528-A6F5-8FF7-AED5-154890DCC5C4}"/>
                  </a:ext>
                </a:extLst>
              </p:cNvPr>
              <p:cNvSpPr>
                <a:spLocks noGrp="1" noRot="1" noChangeAspect="1" noMove="1" noResize="1" noEditPoints="1" noAdjustHandles="1" noChangeArrowheads="1" noChangeShapeType="1" noTextEdit="1"/>
              </p:cNvSpPr>
              <p:nvPr>
                <p:ph idx="1"/>
              </p:nvPr>
            </p:nvSpPr>
            <p:spPr>
              <a:xfrm>
                <a:off x="998616" y="1319037"/>
                <a:ext cx="10972800" cy="4921064"/>
              </a:xfrm>
              <a:blipFill>
                <a:blip r:embed="rId2"/>
                <a:stretch>
                  <a:fillRect l="-1000" t="-2599" b="-160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D0B0946-A941-9086-7271-FC47039902F1}"/>
                  </a:ext>
                </a:extLst>
              </p:cNvPr>
              <p:cNvSpPr/>
              <p:nvPr/>
            </p:nvSpPr>
            <p:spPr>
              <a:xfrm>
                <a:off x="6147134" y="4722263"/>
                <a:ext cx="2218300"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m:rPr>
                              <m:sty m:val="p"/>
                            </m:rPr>
                            <a:rPr lang="en-US" sz="2300">
                              <a:latin typeface="Cambria Math"/>
                            </a:rPr>
                            <m:t>net</m:t>
                          </m:r>
                        </m:e>
                        <m:sub>
                          <m:r>
                            <a:rPr lang="en-US" sz="2300" i="1">
                              <a:latin typeface="Cambria Math"/>
                            </a:rPr>
                            <m:t>𝑗</m:t>
                          </m:r>
                        </m:sub>
                      </m:sSub>
                      <m:r>
                        <a:rPr lang="en-US" sz="2300" i="1">
                          <a:latin typeface="Cambria Math"/>
                        </a:rPr>
                        <m:t>=∑</m:t>
                      </m:r>
                      <m:sSub>
                        <m:sSubPr>
                          <m:ctrlPr>
                            <a:rPr lang="en-US" sz="2300" i="1">
                              <a:latin typeface="Cambria Math" panose="02040503050406030204" pitchFamily="18" charset="0"/>
                            </a:rPr>
                          </m:ctrlPr>
                        </m:sSubPr>
                        <m:e>
                          <m:r>
                            <a:rPr lang="en-US" sz="2300" i="1">
                              <a:latin typeface="Cambria Math"/>
                            </a:rPr>
                            <m:t>𝑤</m:t>
                          </m:r>
                        </m:e>
                        <m:sub>
                          <m:r>
                            <a:rPr lang="en-US" sz="2300" i="1">
                              <a:latin typeface="Cambria Math"/>
                            </a:rPr>
                            <m:t>𝑖𝑗</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a:rPr>
                            <m:t>𝑥</m:t>
                          </m:r>
                        </m:e>
                        <m:sub>
                          <m:r>
                            <a:rPr lang="en-US" sz="2300" i="1">
                              <a:latin typeface="Cambria Math"/>
                            </a:rPr>
                            <m:t>𝑖</m:t>
                          </m:r>
                        </m:sub>
                      </m:sSub>
                    </m:oMath>
                  </m:oMathPara>
                </a14:m>
                <a:endParaRPr lang="en-US" sz="2300" dirty="0"/>
              </a:p>
            </p:txBody>
          </p:sp>
        </mc:Choice>
        <mc:Fallback xmlns="">
          <p:sp>
            <p:nvSpPr>
              <p:cNvPr id="8" name="Rectangle 7">
                <a:extLst>
                  <a:ext uri="{FF2B5EF4-FFF2-40B4-BE49-F238E27FC236}">
                    <a16:creationId xmlns:a16="http://schemas.microsoft.com/office/drawing/2014/main" id="{BD0B0946-A941-9086-7271-FC47039902F1}"/>
                  </a:ext>
                </a:extLst>
              </p:cNvPr>
              <p:cNvSpPr>
                <a:spLocks noRot="1" noChangeAspect="1" noMove="1" noResize="1" noEditPoints="1" noAdjustHandles="1" noChangeArrowheads="1" noChangeShapeType="1" noTextEdit="1"/>
              </p:cNvSpPr>
              <p:nvPr/>
            </p:nvSpPr>
            <p:spPr>
              <a:xfrm>
                <a:off x="6147134" y="4722263"/>
                <a:ext cx="2218300" cy="474810"/>
              </a:xfrm>
              <a:prstGeom prst="rect">
                <a:avLst/>
              </a:prstGeom>
              <a:blipFill>
                <a:blip r:embed="rId3"/>
                <a:stretch>
                  <a:fillRect b="-102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4F6B247-0B05-7E03-A9EC-0BDBA8C7BDF3}"/>
                  </a:ext>
                </a:extLst>
              </p:cNvPr>
              <p:cNvSpPr/>
              <p:nvPr/>
            </p:nvSpPr>
            <p:spPr>
              <a:xfrm>
                <a:off x="6047263" y="5276125"/>
                <a:ext cx="4985852" cy="8850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en-US" sz="2300" i="1">
                              <a:latin typeface="Cambria Math"/>
                            </a:rPr>
                            <m:t>𝑜</m:t>
                          </m:r>
                        </m:e>
                        <m:sub>
                          <m:r>
                            <a:rPr lang="en-US" sz="2300" i="1">
                              <a:latin typeface="Cambria Math"/>
                            </a:rPr>
                            <m:t>𝑗</m:t>
                          </m:r>
                        </m:sub>
                      </m:sSub>
                      <m:r>
                        <a:rPr lang="en-US" sz="2300" i="1">
                          <a:latin typeface="Cambria Math"/>
                        </a:rPr>
                        <m:t>=</m:t>
                      </m:r>
                      <m:r>
                        <a:rPr lang="en-US" sz="2300" i="1">
                          <a:latin typeface="Cambria Math" panose="02040503050406030204" pitchFamily="18" charset="0"/>
                        </a:rPr>
                        <m:t>𝜎</m:t>
                      </m:r>
                      <m:d>
                        <m:dPr>
                          <m:ctrlPr>
                            <a:rPr lang="en-US" sz="2300" i="1">
                              <a:latin typeface="Cambria Math" panose="02040503050406030204" pitchFamily="18" charset="0"/>
                            </a:rPr>
                          </m:ctrlPr>
                        </m:dPr>
                        <m:e>
                          <m:r>
                            <a:rPr lang="en-US" sz="2300" i="1">
                              <a:latin typeface="Cambria Math" panose="02040503050406030204" pitchFamily="18" charset="0"/>
                            </a:rPr>
                            <m:t>𝑛𝑒</m:t>
                          </m:r>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𝑗</m:t>
                              </m:r>
                            </m:sub>
                          </m:sSub>
                        </m:e>
                      </m:d>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a:rPr>
                            <m:t>1</m:t>
                          </m:r>
                        </m:num>
                        <m:den>
                          <m:r>
                            <a:rPr lang="en-US" sz="2300" i="1">
                              <a:latin typeface="Cambria Math"/>
                            </a:rPr>
                            <m:t>1</m:t>
                          </m:r>
                          <m:r>
                            <a:rPr lang="en-US" sz="2300" i="1">
                              <a:latin typeface="Cambria Math"/>
                            </a:rPr>
                            <m:t>+</m:t>
                          </m:r>
                          <m:r>
                            <m:rPr>
                              <m:sty m:val="p"/>
                            </m:rPr>
                            <a:rPr lang="en-US" sz="2300" i="1">
                              <a:latin typeface="Cambria Math"/>
                            </a:rPr>
                            <m:t>exp</m:t>
                          </m:r>
                          <m:d>
                            <m:dPr>
                              <m:ctrlPr>
                                <a:rPr lang="en-US" sz="2300" i="1">
                                  <a:latin typeface="Cambria Math" panose="02040503050406030204" pitchFamily="18" charset="0"/>
                                </a:rPr>
                              </m:ctrlPr>
                            </m:dPr>
                            <m:e>
                              <m:r>
                                <a:rPr lang="en-US" sz="2300" i="1">
                                  <a:latin typeface="Cambria Math"/>
                                </a:rPr>
                                <m:t>−</m:t>
                              </m:r>
                              <m:r>
                                <a:rPr lang="en-US" sz="2300" i="1">
                                  <a:latin typeface="Cambria Math" panose="02040503050406030204" pitchFamily="18" charset="0"/>
                                </a:rPr>
                                <m:t> </m:t>
                              </m:r>
                              <m:sSub>
                                <m:sSubPr>
                                  <m:ctrlPr>
                                    <a:rPr lang="en-US" sz="2300" i="1">
                                      <a:latin typeface="Cambria Math" panose="02040503050406030204" pitchFamily="18" charset="0"/>
                                    </a:rPr>
                                  </m:ctrlPr>
                                </m:sSubPr>
                                <m:e>
                                  <m:r>
                                    <a:rPr lang="en-US" sz="2300">
                                      <a:latin typeface="Cambria Math" panose="02040503050406030204" pitchFamily="18" charset="0"/>
                                    </a:rPr>
                                    <m:t>(</m:t>
                                  </m:r>
                                  <m:r>
                                    <m:rPr>
                                      <m:sty m:val="p"/>
                                    </m:rPr>
                                    <a:rPr lang="en-US" sz="2300">
                                      <a:latin typeface="Cambria Math"/>
                                    </a:rPr>
                                    <m:t>net</m:t>
                                  </m:r>
                                </m:e>
                                <m:sub>
                                  <m:r>
                                    <a:rPr lang="en-US" sz="2300" i="1">
                                      <a:latin typeface="Cambria Math"/>
                                    </a:rPr>
                                    <m:t>𝑗</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a:rPr>
                                    <m:t>𝑇</m:t>
                                  </m:r>
                                </m:e>
                                <m:sub>
                                  <m:r>
                                    <a:rPr lang="en-US" sz="2300" i="1">
                                      <a:latin typeface="Cambria Math"/>
                                    </a:rPr>
                                    <m:t>𝑗</m:t>
                                  </m:r>
                                </m:sub>
                              </m:sSub>
                              <m:r>
                                <a:rPr lang="en-US" sz="2300" i="1">
                                  <a:latin typeface="Cambria Math" panose="02040503050406030204" pitchFamily="18" charset="0"/>
                                </a:rPr>
                                <m:t>)</m:t>
                              </m:r>
                            </m:e>
                          </m:d>
                        </m:den>
                      </m:f>
                    </m:oMath>
                  </m:oMathPara>
                </a14:m>
                <a:endParaRPr lang="en-US" sz="2300" dirty="0"/>
              </a:p>
            </p:txBody>
          </p:sp>
        </mc:Choice>
        <mc:Fallback xmlns="">
          <p:sp>
            <p:nvSpPr>
              <p:cNvPr id="9" name="Rectangle 8">
                <a:extLst>
                  <a:ext uri="{FF2B5EF4-FFF2-40B4-BE49-F238E27FC236}">
                    <a16:creationId xmlns:a16="http://schemas.microsoft.com/office/drawing/2014/main" id="{54F6B247-0B05-7E03-A9EC-0BDBA8C7BDF3}"/>
                  </a:ext>
                </a:extLst>
              </p:cNvPr>
              <p:cNvSpPr>
                <a:spLocks noRot="1" noChangeAspect="1" noMove="1" noResize="1" noEditPoints="1" noAdjustHandles="1" noChangeArrowheads="1" noChangeShapeType="1" noTextEdit="1"/>
              </p:cNvSpPr>
              <p:nvPr/>
            </p:nvSpPr>
            <p:spPr>
              <a:xfrm>
                <a:off x="6047263" y="5276125"/>
                <a:ext cx="4985852" cy="885050"/>
              </a:xfrm>
              <a:prstGeom prst="rect">
                <a:avLst/>
              </a:prstGeom>
              <a:blipFill>
                <a:blip r:embed="rId4"/>
                <a:stretch>
                  <a:fillRect/>
                </a:stretch>
              </a:blipFill>
            </p:spPr>
            <p:txBody>
              <a:bodyPr/>
              <a:lstStyle/>
              <a:p>
                <a:r>
                  <a:rPr lang="en-IN">
                    <a:noFill/>
                  </a:rPr>
                  <a:t> </a:t>
                </a:r>
              </a:p>
            </p:txBody>
          </p:sp>
        </mc:Fallback>
      </mc:AlternateContent>
      <p:grpSp>
        <p:nvGrpSpPr>
          <p:cNvPr id="10" name="Group 9">
            <a:extLst>
              <a:ext uri="{FF2B5EF4-FFF2-40B4-BE49-F238E27FC236}">
                <a16:creationId xmlns:a16="http://schemas.microsoft.com/office/drawing/2014/main" id="{8E3C15C5-98F9-D511-F9D9-3489F9297FE9}"/>
              </a:ext>
            </a:extLst>
          </p:cNvPr>
          <p:cNvGrpSpPr/>
          <p:nvPr/>
        </p:nvGrpSpPr>
        <p:grpSpPr>
          <a:xfrm>
            <a:off x="3823185" y="2307820"/>
            <a:ext cx="6721654" cy="1846659"/>
            <a:chOff x="1874520" y="2199640"/>
            <a:chExt cx="6721654" cy="1846659"/>
          </a:xfrm>
        </p:grpSpPr>
        <p:sp>
          <p:nvSpPr>
            <p:cNvPr id="11" name="Oval 5">
              <a:extLst>
                <a:ext uri="{FF2B5EF4-FFF2-40B4-BE49-F238E27FC236}">
                  <a16:creationId xmlns:a16="http://schemas.microsoft.com/office/drawing/2014/main" id="{17CA4351-D9EF-56B4-BBAE-CA476FD74E7C}"/>
                </a:ext>
              </a:extLst>
            </p:cNvPr>
            <p:cNvSpPr>
              <a:spLocks noChangeArrowheads="1"/>
            </p:cNvSpPr>
            <p:nvPr/>
          </p:nvSpPr>
          <p:spPr bwMode="auto">
            <a:xfrm>
              <a:off x="3533058" y="3130971"/>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6">
              <a:extLst>
                <a:ext uri="{FF2B5EF4-FFF2-40B4-BE49-F238E27FC236}">
                  <a16:creationId xmlns:a16="http://schemas.microsoft.com/office/drawing/2014/main" id="{098E8FA0-5027-C67A-D780-2989C86B8962}"/>
                </a:ext>
              </a:extLst>
            </p:cNvPr>
            <p:cNvSpPr>
              <a:spLocks noChangeArrowheads="1"/>
            </p:cNvSpPr>
            <p:nvPr/>
          </p:nvSpPr>
          <p:spPr bwMode="auto">
            <a:xfrm>
              <a:off x="2395559" y="2432794"/>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7">
              <a:extLst>
                <a:ext uri="{FF2B5EF4-FFF2-40B4-BE49-F238E27FC236}">
                  <a16:creationId xmlns:a16="http://schemas.microsoft.com/office/drawing/2014/main" id="{05A95AF0-F459-0A18-B544-66AF0F9D26D2}"/>
                </a:ext>
              </a:extLst>
            </p:cNvPr>
            <p:cNvSpPr>
              <a:spLocks noChangeArrowheads="1"/>
            </p:cNvSpPr>
            <p:nvPr/>
          </p:nvSpPr>
          <p:spPr bwMode="auto">
            <a:xfrm>
              <a:off x="2395559" y="271206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8">
              <a:extLst>
                <a:ext uri="{FF2B5EF4-FFF2-40B4-BE49-F238E27FC236}">
                  <a16:creationId xmlns:a16="http://schemas.microsoft.com/office/drawing/2014/main" id="{3D331B02-017E-3704-AEFF-587EA33E8CB7}"/>
                </a:ext>
              </a:extLst>
            </p:cNvPr>
            <p:cNvSpPr>
              <a:spLocks noChangeArrowheads="1"/>
            </p:cNvSpPr>
            <p:nvPr/>
          </p:nvSpPr>
          <p:spPr bwMode="auto">
            <a:xfrm>
              <a:off x="2395559" y="299133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
              <a:extLst>
                <a:ext uri="{FF2B5EF4-FFF2-40B4-BE49-F238E27FC236}">
                  <a16:creationId xmlns:a16="http://schemas.microsoft.com/office/drawing/2014/main" id="{2DAD77C2-54A5-189F-2490-65705854AEAF}"/>
                </a:ext>
              </a:extLst>
            </p:cNvPr>
            <p:cNvSpPr>
              <a:spLocks noChangeArrowheads="1"/>
            </p:cNvSpPr>
            <p:nvPr/>
          </p:nvSpPr>
          <p:spPr bwMode="auto">
            <a:xfrm>
              <a:off x="2395559" y="3270606"/>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0">
              <a:extLst>
                <a:ext uri="{FF2B5EF4-FFF2-40B4-BE49-F238E27FC236}">
                  <a16:creationId xmlns:a16="http://schemas.microsoft.com/office/drawing/2014/main" id="{0B61B1CC-7A67-4D14-3D7C-FC22A7E8A36D}"/>
                </a:ext>
              </a:extLst>
            </p:cNvPr>
            <p:cNvSpPr>
              <a:spLocks noChangeArrowheads="1"/>
            </p:cNvSpPr>
            <p:nvPr/>
          </p:nvSpPr>
          <p:spPr bwMode="auto">
            <a:xfrm>
              <a:off x="2395559" y="354987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11">
              <a:extLst>
                <a:ext uri="{FF2B5EF4-FFF2-40B4-BE49-F238E27FC236}">
                  <a16:creationId xmlns:a16="http://schemas.microsoft.com/office/drawing/2014/main" id="{F94FF56E-3811-0979-9209-70019CA75701}"/>
                </a:ext>
              </a:extLst>
            </p:cNvPr>
            <p:cNvSpPr>
              <a:spLocks noChangeArrowheads="1"/>
            </p:cNvSpPr>
            <p:nvPr/>
          </p:nvSpPr>
          <p:spPr bwMode="auto">
            <a:xfrm>
              <a:off x="2395559" y="382914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18" name="AutoShape 12">
              <a:extLst>
                <a:ext uri="{FF2B5EF4-FFF2-40B4-BE49-F238E27FC236}">
                  <a16:creationId xmlns:a16="http://schemas.microsoft.com/office/drawing/2014/main" id="{31157F5E-4369-676A-12F5-29FA99913D67}"/>
                </a:ext>
              </a:extLst>
            </p:cNvPr>
            <p:cNvCxnSpPr>
              <a:cxnSpLocks noChangeShapeType="1"/>
              <a:stCxn id="12" idx="5"/>
              <a:endCxn id="11" idx="1"/>
            </p:cNvCxnSpPr>
            <p:nvPr/>
          </p:nvCxnSpPr>
          <p:spPr bwMode="auto">
            <a:xfrm>
              <a:off x="2456286" y="2505521"/>
              <a:ext cx="1087140" cy="62254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3">
              <a:extLst>
                <a:ext uri="{FF2B5EF4-FFF2-40B4-BE49-F238E27FC236}">
                  <a16:creationId xmlns:a16="http://schemas.microsoft.com/office/drawing/2014/main" id="{2E003B5C-E777-7EEA-053E-3E7A315E86DF}"/>
                </a:ext>
              </a:extLst>
            </p:cNvPr>
            <p:cNvCxnSpPr>
              <a:cxnSpLocks noChangeShapeType="1"/>
              <a:stCxn id="11" idx="2"/>
              <a:endCxn id="13" idx="6"/>
            </p:cNvCxnSpPr>
            <p:nvPr/>
          </p:nvCxnSpPr>
          <p:spPr bwMode="auto">
            <a:xfrm flipH="1" flipV="1">
              <a:off x="2479983" y="2746974"/>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4">
              <a:extLst>
                <a:ext uri="{FF2B5EF4-FFF2-40B4-BE49-F238E27FC236}">
                  <a16:creationId xmlns:a16="http://schemas.microsoft.com/office/drawing/2014/main" id="{B4B2C558-E41D-E182-F90B-22B511CE1C63}"/>
                </a:ext>
              </a:extLst>
            </p:cNvPr>
            <p:cNvCxnSpPr>
              <a:cxnSpLocks noChangeShapeType="1"/>
              <a:stCxn id="14" idx="6"/>
              <a:endCxn id="11" idx="2"/>
            </p:cNvCxnSpPr>
            <p:nvPr/>
          </p:nvCxnSpPr>
          <p:spPr bwMode="auto">
            <a:xfrm>
              <a:off x="2479983" y="3026244"/>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5">
              <a:extLst>
                <a:ext uri="{FF2B5EF4-FFF2-40B4-BE49-F238E27FC236}">
                  <a16:creationId xmlns:a16="http://schemas.microsoft.com/office/drawing/2014/main" id="{1C5B4AFD-8553-AFEE-71B2-2C9C017D2853}"/>
                </a:ext>
              </a:extLst>
            </p:cNvPr>
            <p:cNvCxnSpPr>
              <a:cxnSpLocks noChangeShapeType="1"/>
              <a:stCxn id="15" idx="6"/>
              <a:endCxn id="11" idx="2"/>
            </p:cNvCxnSpPr>
            <p:nvPr/>
          </p:nvCxnSpPr>
          <p:spPr bwMode="auto">
            <a:xfrm flipV="1">
              <a:off x="2479983" y="3165879"/>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6">
              <a:extLst>
                <a:ext uri="{FF2B5EF4-FFF2-40B4-BE49-F238E27FC236}">
                  <a16:creationId xmlns:a16="http://schemas.microsoft.com/office/drawing/2014/main" id="{157E7904-3114-A447-7D70-E98A15367423}"/>
                </a:ext>
              </a:extLst>
            </p:cNvPr>
            <p:cNvCxnSpPr>
              <a:cxnSpLocks noChangeShapeType="1"/>
              <a:stCxn id="16" idx="6"/>
              <a:endCxn id="11" idx="2"/>
            </p:cNvCxnSpPr>
            <p:nvPr/>
          </p:nvCxnSpPr>
          <p:spPr bwMode="auto">
            <a:xfrm flipV="1">
              <a:off x="2479983" y="3165879"/>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7">
              <a:extLst>
                <a:ext uri="{FF2B5EF4-FFF2-40B4-BE49-F238E27FC236}">
                  <a16:creationId xmlns:a16="http://schemas.microsoft.com/office/drawing/2014/main" id="{AF831FF9-BD22-404E-1489-7D5EB7B2DFCC}"/>
                </a:ext>
              </a:extLst>
            </p:cNvPr>
            <p:cNvCxnSpPr>
              <a:cxnSpLocks noChangeShapeType="1"/>
              <a:endCxn id="11" idx="3"/>
            </p:cNvCxnSpPr>
            <p:nvPr/>
          </p:nvCxnSpPr>
          <p:spPr bwMode="auto">
            <a:xfrm flipV="1">
              <a:off x="2466653" y="3203697"/>
              <a:ext cx="1076773" cy="698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graphicFrame>
              <p:nvGraphicFramePr>
                <p:cNvPr id="24" name="Object 27">
                  <a:extLst>
                    <a:ext uri="{FF2B5EF4-FFF2-40B4-BE49-F238E27FC236}">
                      <a16:creationId xmlns:a16="http://schemas.microsoft.com/office/drawing/2014/main" id="{3F446512-25B8-AE08-D5E3-15993432D1A8}"/>
                    </a:ext>
                  </a:extLst>
                </p:cNvPr>
                <p:cNvGraphicFramePr>
                  <a:graphicFrameLocks noChangeAspect="1"/>
                </p:cNvGraphicFramePr>
                <p:nvPr/>
              </p:nvGraphicFramePr>
              <p:xfrm>
                <a:off x="3604151" y="2880791"/>
                <a:ext cx="823501" cy="555632"/>
              </p:xfrm>
              <a:graphic>
                <a:graphicData uri="http://schemas.openxmlformats.org/presentationml/2006/ole">
                  <mc:AlternateContent>
                    <mc:Choice xmlns:v="urn:schemas-microsoft-com:vml" Requires="v">
                      <p:oleObj name="Equation" r:id="rId5" imgW="368280" imgH="253800" progId="Equation.3">
                        <p:embed/>
                      </p:oleObj>
                    </mc:Choice>
                    <mc:Fallback>
                      <p:oleObj name="Equation" r:id="rId5" imgW="368280" imgH="253800" progId="Equation.3">
                        <p:embed/>
                        <p:pic>
                          <p:nvPicPr>
                            <p:cNvPr id="454683" name="Object 27"/>
                            <p:cNvPicPr>
                              <a:picLocks noChangeAspect="1" noChangeArrowheads="1"/>
                            </p:cNvPicPr>
                            <p:nvPr/>
                          </p:nvPicPr>
                          <p:blipFill>
                            <a:blip r:embed="rId6">
                              <a:extLst>
                                <a:ext uri="{28A0092B-C50C-407E-A947-70E740481C1C}">
                                  <a14:useLocalDpi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54683" name="Object 27"/>
                <p:cNvGraphicFramePr>
                  <a:graphicFrameLocks noChangeAspect="1"/>
                </p:cNvGraphicFramePr>
                <p:nvPr>
                  <p:extLst>
                    <p:ext uri="{D42A27DB-BD31-4B8C-83A1-F6EECF244321}">
                      <p14:modId xmlns:p14="http://schemas.microsoft.com/office/powerpoint/2010/main" val="3923246691"/>
                    </p:ext>
                  </p:extLst>
                </p:nvPr>
              </p:nvGraphicFramePr>
              <p:xfrm>
                <a:off x="3604151" y="2880791"/>
                <a:ext cx="823501" cy="555632"/>
              </p:xfrm>
              <a:graphic>
                <a:graphicData uri="http://schemas.openxmlformats.org/presentationml/2006/ole">
                  <mc:AlternateContent>
                    <mc:Choice xmlns:v="urn:schemas-microsoft-com:vml" Requires="v">
                      <p:oleObj spid="_x0000_s54770" name="Equation" r:id="rId9" imgW="368280" imgH="253800" progId="Equation.3">
                        <p:embed/>
                      </p:oleObj>
                    </mc:Choice>
                    <mc:Fallback>
                      <p:oleObj name="Equation" r:id="rId9" imgW="36828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25" name="Oval 28">
              <a:extLst>
                <a:ext uri="{FF2B5EF4-FFF2-40B4-BE49-F238E27FC236}">
                  <a16:creationId xmlns:a16="http://schemas.microsoft.com/office/drawing/2014/main" id="{0294C515-BE19-7AD9-170E-37E54358FD6B}"/>
                </a:ext>
              </a:extLst>
            </p:cNvPr>
            <p:cNvSpPr>
              <a:spLocks noChangeArrowheads="1"/>
            </p:cNvSpPr>
            <p:nvPr/>
          </p:nvSpPr>
          <p:spPr bwMode="auto">
            <a:xfrm>
              <a:off x="3604151" y="2851700"/>
              <a:ext cx="782030" cy="698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36">
              <a:extLst>
                <a:ext uri="{FF2B5EF4-FFF2-40B4-BE49-F238E27FC236}">
                  <a16:creationId xmlns:a16="http://schemas.microsoft.com/office/drawing/2014/main" id="{D4EBEF2B-D067-70D3-AC4E-187491A32A89}"/>
                </a:ext>
              </a:extLst>
            </p:cNvPr>
            <p:cNvSpPr>
              <a:spLocks noChangeShapeType="1"/>
            </p:cNvSpPr>
            <p:nvPr/>
          </p:nvSpPr>
          <p:spPr bwMode="auto">
            <a:xfrm>
              <a:off x="5594115" y="2712065"/>
              <a:ext cx="142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D4CE359-29CD-F82A-9643-5709475463FF}"/>
                    </a:ext>
                  </a:extLst>
                </p:cNvPr>
                <p:cNvSpPr/>
                <p:nvPr/>
              </p:nvSpPr>
              <p:spPr>
                <a:xfrm>
                  <a:off x="8110079" y="2933871"/>
                  <a:ext cx="486095"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en-US" sz="2300" i="1">
                                <a:latin typeface="Cambria Math"/>
                              </a:rPr>
                              <m:t>𝑜</m:t>
                            </m:r>
                          </m:e>
                          <m:sub>
                            <m:r>
                              <a:rPr lang="en-US" sz="2300" i="1">
                                <a:latin typeface="Cambria Math"/>
                              </a:rPr>
                              <m:t>𝑗</m:t>
                            </m:r>
                          </m:sub>
                        </m:sSub>
                      </m:oMath>
                    </m:oMathPara>
                  </a14:m>
                  <a:endParaRPr lang="en-US" sz="2300" dirty="0"/>
                </a:p>
              </p:txBody>
            </p:sp>
          </mc:Choice>
          <mc:Fallback xmlns="">
            <p:sp>
              <p:nvSpPr>
                <p:cNvPr id="27" name="Rectangle 26">
                  <a:extLst>
                    <a:ext uri="{FF2B5EF4-FFF2-40B4-BE49-F238E27FC236}">
                      <a16:creationId xmlns:a16="http://schemas.microsoft.com/office/drawing/2014/main" id="{9D4CE359-29CD-F82A-9643-5709475463FF}"/>
                    </a:ext>
                  </a:extLst>
                </p:cNvPr>
                <p:cNvSpPr>
                  <a:spLocks noRot="1" noChangeAspect="1" noMove="1" noResize="1" noEditPoints="1" noAdjustHandles="1" noChangeArrowheads="1" noChangeShapeType="1" noTextEdit="1"/>
                </p:cNvSpPr>
                <p:nvPr/>
              </p:nvSpPr>
              <p:spPr>
                <a:xfrm>
                  <a:off x="8110079" y="2933871"/>
                  <a:ext cx="486095" cy="474810"/>
                </a:xfrm>
                <a:prstGeom prst="rect">
                  <a:avLst/>
                </a:prstGeom>
                <a:blipFill>
                  <a:blip r:embed="rId11"/>
                  <a:stretch>
                    <a:fillRect b="-1153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ED243579-F3E5-2A44-AE6B-EBA8D7C75465}"/>
                    </a:ext>
                  </a:extLst>
                </p:cNvPr>
                <p:cNvSpPr/>
                <p:nvPr/>
              </p:nvSpPr>
              <p:spPr>
                <a:xfrm>
                  <a:off x="1874520" y="2199640"/>
                  <a:ext cx="609600" cy="18466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1</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2</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3</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4</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5</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6</m:t>
                            </m:r>
                          </m:sub>
                        </m:sSub>
                      </m:oMath>
                    </m:oMathPara>
                  </a14:m>
                  <a:endParaRPr lang="en-US" sz="1900" dirty="0"/>
                </a:p>
              </p:txBody>
            </p:sp>
          </mc:Choice>
          <mc:Fallback xmlns="">
            <p:sp>
              <p:nvSpPr>
                <p:cNvPr id="28" name="Rectangle 27">
                  <a:extLst>
                    <a:ext uri="{FF2B5EF4-FFF2-40B4-BE49-F238E27FC236}">
                      <a16:creationId xmlns:a16="http://schemas.microsoft.com/office/drawing/2014/main" id="{ED243579-F3E5-2A44-AE6B-EBA8D7C75465}"/>
                    </a:ext>
                  </a:extLst>
                </p:cNvPr>
                <p:cNvSpPr>
                  <a:spLocks noRot="1" noChangeAspect="1" noMove="1" noResize="1" noEditPoints="1" noAdjustHandles="1" noChangeArrowheads="1" noChangeShapeType="1" noTextEdit="1"/>
                </p:cNvSpPr>
                <p:nvPr/>
              </p:nvSpPr>
              <p:spPr>
                <a:xfrm>
                  <a:off x="1874520" y="2199640"/>
                  <a:ext cx="609600" cy="1846659"/>
                </a:xfrm>
                <a:prstGeom prst="rect">
                  <a:avLst/>
                </a:prstGeom>
                <a:blipFill>
                  <a:blip r:embed="rId1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46A2CC43-7FD3-5428-8D35-D098C4F69641}"/>
                    </a:ext>
                  </a:extLst>
                </p:cNvPr>
                <p:cNvSpPr/>
                <p:nvPr/>
              </p:nvSpPr>
              <p:spPr>
                <a:xfrm>
                  <a:off x="3406875" y="2539539"/>
                  <a:ext cx="452111"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charset="0"/>
                              </a:rPr>
                              <m:t>𝑗</m:t>
                            </m:r>
                          </m:sub>
                        </m:sSub>
                      </m:oMath>
                    </m:oMathPara>
                  </a14:m>
                  <a:endParaRPr lang="en-US" sz="2000" dirty="0"/>
                </a:p>
              </p:txBody>
            </p:sp>
          </mc:Choice>
          <mc:Fallback xmlns="">
            <p:sp>
              <p:nvSpPr>
                <p:cNvPr id="29" name="Rectangle 28">
                  <a:extLst>
                    <a:ext uri="{FF2B5EF4-FFF2-40B4-BE49-F238E27FC236}">
                      <a16:creationId xmlns:a16="http://schemas.microsoft.com/office/drawing/2014/main" id="{46A2CC43-7FD3-5428-8D35-D098C4F69641}"/>
                    </a:ext>
                  </a:extLst>
                </p:cNvPr>
                <p:cNvSpPr>
                  <a:spLocks noRot="1" noChangeAspect="1" noMove="1" noResize="1" noEditPoints="1" noAdjustHandles="1" noChangeArrowheads="1" noChangeShapeType="1" noTextEdit="1"/>
                </p:cNvSpPr>
                <p:nvPr/>
              </p:nvSpPr>
              <p:spPr>
                <a:xfrm>
                  <a:off x="3406875" y="2539539"/>
                  <a:ext cx="452111" cy="424796"/>
                </a:xfrm>
                <a:prstGeom prst="rect">
                  <a:avLst/>
                </a:prstGeom>
                <a:blipFill>
                  <a:blip r:embed="rId13"/>
                  <a:stretch>
                    <a:fillRect b="-1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67C67FEF-3D0F-5CBB-1909-43F9D5C06E78}"/>
                    </a:ext>
                  </a:extLst>
                </p:cNvPr>
                <p:cNvSpPr/>
                <p:nvPr/>
              </p:nvSpPr>
              <p:spPr>
                <a:xfrm>
                  <a:off x="2700699" y="2370403"/>
                  <a:ext cx="624851"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1</m:t>
                            </m:r>
                            <m:r>
                              <a:rPr lang="en-US" sz="2000" i="1">
                                <a:latin typeface="Cambria Math" charset="0"/>
                              </a:rPr>
                              <m:t>𝑗</m:t>
                            </m:r>
                          </m:sub>
                        </m:sSub>
                      </m:oMath>
                    </m:oMathPara>
                  </a14:m>
                  <a:endParaRPr lang="en-US" sz="2000" dirty="0"/>
                </a:p>
              </p:txBody>
            </p:sp>
          </mc:Choice>
          <mc:Fallback xmlns="">
            <p:sp>
              <p:nvSpPr>
                <p:cNvPr id="30" name="Rectangle 29">
                  <a:extLst>
                    <a:ext uri="{FF2B5EF4-FFF2-40B4-BE49-F238E27FC236}">
                      <a16:creationId xmlns:a16="http://schemas.microsoft.com/office/drawing/2014/main" id="{67C67FEF-3D0F-5CBB-1909-43F9D5C06E78}"/>
                    </a:ext>
                  </a:extLst>
                </p:cNvPr>
                <p:cNvSpPr>
                  <a:spLocks noRot="1" noChangeAspect="1" noMove="1" noResize="1" noEditPoints="1" noAdjustHandles="1" noChangeArrowheads="1" noChangeShapeType="1" noTextEdit="1"/>
                </p:cNvSpPr>
                <p:nvPr/>
              </p:nvSpPr>
              <p:spPr>
                <a:xfrm>
                  <a:off x="2700699" y="2370403"/>
                  <a:ext cx="624851" cy="424796"/>
                </a:xfrm>
                <a:prstGeom prst="rect">
                  <a:avLst/>
                </a:prstGeom>
                <a:blipFill>
                  <a:blip r:embed="rId14"/>
                  <a:stretch>
                    <a:fillRect b="-101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B3938F92-D7D6-BC1C-C9F3-92574C51A35B}"/>
                    </a:ext>
                  </a:extLst>
                </p:cNvPr>
                <p:cNvSpPr/>
                <p:nvPr/>
              </p:nvSpPr>
              <p:spPr>
                <a:xfrm>
                  <a:off x="2721019" y="3535680"/>
                  <a:ext cx="630814"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6</m:t>
                            </m:r>
                            <m:r>
                              <a:rPr lang="en-US" sz="2000" i="1">
                                <a:latin typeface="Cambria Math" charset="0"/>
                              </a:rPr>
                              <m:t>𝑗</m:t>
                            </m:r>
                          </m:sub>
                        </m:sSub>
                      </m:oMath>
                    </m:oMathPara>
                  </a14:m>
                  <a:endParaRPr lang="en-US" sz="2000" dirty="0"/>
                </a:p>
              </p:txBody>
            </p:sp>
          </mc:Choice>
          <mc:Fallback xmlns="">
            <p:sp>
              <p:nvSpPr>
                <p:cNvPr id="31" name="Rectangle 30">
                  <a:extLst>
                    <a:ext uri="{FF2B5EF4-FFF2-40B4-BE49-F238E27FC236}">
                      <a16:creationId xmlns:a16="http://schemas.microsoft.com/office/drawing/2014/main" id="{B3938F92-D7D6-BC1C-C9F3-92574C51A35B}"/>
                    </a:ext>
                  </a:extLst>
                </p:cNvPr>
                <p:cNvSpPr>
                  <a:spLocks noRot="1" noChangeAspect="1" noMove="1" noResize="1" noEditPoints="1" noAdjustHandles="1" noChangeArrowheads="1" noChangeShapeType="1" noTextEdit="1"/>
                </p:cNvSpPr>
                <p:nvPr/>
              </p:nvSpPr>
              <p:spPr>
                <a:xfrm>
                  <a:off x="2721019" y="3535680"/>
                  <a:ext cx="630814" cy="424796"/>
                </a:xfrm>
                <a:prstGeom prst="rect">
                  <a:avLst/>
                </a:prstGeom>
                <a:blipFill>
                  <a:blip r:embed="rId15"/>
                  <a:stretch>
                    <a:fillRect b="-10145"/>
                  </a:stretch>
                </a:blipFill>
              </p:spPr>
              <p:txBody>
                <a:bodyPr/>
                <a:lstStyle/>
                <a:p>
                  <a:r>
                    <a:rPr lang="en-IN">
                      <a:noFill/>
                    </a:rPr>
                    <a:t> </a:t>
                  </a:r>
                </a:p>
              </p:txBody>
            </p:sp>
          </mc:Fallback>
        </mc:AlternateContent>
        <p:sp>
          <p:nvSpPr>
            <p:cNvPr id="32" name="Right Arrow 9">
              <a:extLst>
                <a:ext uri="{FF2B5EF4-FFF2-40B4-BE49-F238E27FC236}">
                  <a16:creationId xmlns:a16="http://schemas.microsoft.com/office/drawing/2014/main" id="{A43A5C5B-9B56-AFB0-BB7F-D63D71F15908}"/>
                </a:ext>
              </a:extLst>
            </p:cNvPr>
            <p:cNvSpPr/>
            <p:nvPr/>
          </p:nvSpPr>
          <p:spPr>
            <a:xfrm>
              <a:off x="4495800" y="2999283"/>
              <a:ext cx="5334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 name="Right Arrow 54">
              <a:extLst>
                <a:ext uri="{FF2B5EF4-FFF2-40B4-BE49-F238E27FC236}">
                  <a16:creationId xmlns:a16="http://schemas.microsoft.com/office/drawing/2014/main" id="{A2D59449-8128-0668-FF59-CECB635661C8}"/>
                </a:ext>
              </a:extLst>
            </p:cNvPr>
            <p:cNvSpPr/>
            <p:nvPr/>
          </p:nvSpPr>
          <p:spPr>
            <a:xfrm>
              <a:off x="7620000" y="3008790"/>
              <a:ext cx="4572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34" name="Picture 473">
            <a:extLst>
              <a:ext uri="{FF2B5EF4-FFF2-40B4-BE49-F238E27FC236}">
                <a16:creationId xmlns:a16="http://schemas.microsoft.com/office/drawing/2014/main" id="{E76026AD-C65E-BCDF-D4A5-9E5F455D25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43431" y="2789223"/>
            <a:ext cx="2458571" cy="100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698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500"/>
                                        <p:tgtEl>
                                          <p:spTgt spid="7">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fade">
                                      <p:cBhvr>
                                        <p:cTn id="15" dur="500"/>
                                        <p:tgtEl>
                                          <p:spTgt spid="7">
                                            <p:txEl>
                                              <p:pRg st="9" end="9"/>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C257-23D5-E4A7-1664-A1583EBB7EBD}"/>
              </a:ext>
            </a:extLst>
          </p:cNvPr>
          <p:cNvSpPr>
            <a:spLocks noGrp="1"/>
          </p:cNvSpPr>
          <p:nvPr>
            <p:ph type="title"/>
          </p:nvPr>
        </p:nvSpPr>
        <p:spPr>
          <a:xfrm>
            <a:off x="838200" y="70995"/>
            <a:ext cx="10515600" cy="1325563"/>
          </a:xfrm>
        </p:spPr>
        <p:txBody>
          <a:bodyPr/>
          <a:lstStyle/>
          <a:p>
            <a:r>
              <a:rPr lang="en-US" dirty="0"/>
              <a:t>Representational Power </a:t>
            </a:r>
            <a:endParaRPr lang="en-IN" dirty="0"/>
          </a:p>
        </p:txBody>
      </p:sp>
      <p:sp>
        <p:nvSpPr>
          <p:cNvPr id="5" name="Slide Number Placeholder 4">
            <a:extLst>
              <a:ext uri="{FF2B5EF4-FFF2-40B4-BE49-F238E27FC236}">
                <a16:creationId xmlns:a16="http://schemas.microsoft.com/office/drawing/2014/main" id="{0D090756-4971-165B-1B04-FE8227114389}"/>
              </a:ext>
            </a:extLst>
          </p:cNvPr>
          <p:cNvSpPr>
            <a:spLocks noGrp="1"/>
          </p:cNvSpPr>
          <p:nvPr>
            <p:ph type="sldNum" sz="quarter" idx="12"/>
          </p:nvPr>
        </p:nvSpPr>
        <p:spPr/>
        <p:txBody>
          <a:bodyPr/>
          <a:lstStyle/>
          <a:p>
            <a:fld id="{F3450C42-9A0B-4425-92C2-70FCF7C45734}" type="slidenum">
              <a:rPr lang="en-US" smtClean="0"/>
              <a:t>28</a:t>
            </a:fld>
            <a:endParaRPr lang="en-US" dirty="0"/>
          </a:p>
        </p:txBody>
      </p:sp>
      <p:sp>
        <p:nvSpPr>
          <p:cNvPr id="6" name="Content Placeholder 2">
            <a:extLst>
              <a:ext uri="{FF2B5EF4-FFF2-40B4-BE49-F238E27FC236}">
                <a16:creationId xmlns:a16="http://schemas.microsoft.com/office/drawing/2014/main" id="{B39B6ED7-F99C-921E-1BA5-8CD4AD6E7FA3}"/>
              </a:ext>
            </a:extLst>
          </p:cNvPr>
          <p:cNvSpPr>
            <a:spLocks noGrp="1"/>
          </p:cNvSpPr>
          <p:nvPr>
            <p:ph idx="1"/>
          </p:nvPr>
        </p:nvSpPr>
        <p:spPr>
          <a:xfrm>
            <a:off x="413536" y="1203159"/>
            <a:ext cx="11372064" cy="4921064"/>
          </a:xfrm>
        </p:spPr>
        <p:txBody>
          <a:bodyPr>
            <a:normAutofit lnSpcReduction="10000"/>
          </a:bodyPr>
          <a:lstStyle/>
          <a:p>
            <a:r>
              <a:rPr lang="en-US" altLang="en-US" dirty="0"/>
              <a:t>Any Boolean function can be represented by a </a:t>
            </a:r>
            <a:r>
              <a:rPr lang="en-US" altLang="en-US" dirty="0">
                <a:solidFill>
                  <a:srgbClr val="FF0000"/>
                </a:solidFill>
              </a:rPr>
              <a:t>two layer </a:t>
            </a:r>
            <a:r>
              <a:rPr lang="en-US" altLang="en-US" dirty="0"/>
              <a:t>network (simulate a two layer AND-OR network)</a:t>
            </a:r>
          </a:p>
          <a:p>
            <a:endParaRPr lang="en-US" altLang="en-US" dirty="0"/>
          </a:p>
          <a:p>
            <a:r>
              <a:rPr lang="en-US" altLang="en-US" dirty="0"/>
              <a:t>Any </a:t>
            </a:r>
            <a:r>
              <a:rPr lang="en-US" altLang="en-US" dirty="0">
                <a:solidFill>
                  <a:srgbClr val="FF0000"/>
                </a:solidFill>
              </a:rPr>
              <a:t>bounded continuous function </a:t>
            </a:r>
            <a:r>
              <a:rPr lang="en-US" altLang="en-US" dirty="0"/>
              <a:t>can be approximated with </a:t>
            </a:r>
            <a:r>
              <a:rPr lang="en-US" altLang="en-US" dirty="0">
                <a:solidFill>
                  <a:srgbClr val="FF0000"/>
                </a:solidFill>
              </a:rPr>
              <a:t>arbitrary small error </a:t>
            </a:r>
            <a:r>
              <a:rPr lang="en-US" altLang="en-US" dirty="0"/>
              <a:t>by a two layer network.</a:t>
            </a:r>
          </a:p>
          <a:p>
            <a:endParaRPr lang="en-US" altLang="en-US" dirty="0"/>
          </a:p>
          <a:p>
            <a:r>
              <a:rPr lang="en-US" altLang="en-US" dirty="0"/>
              <a:t>Sigmoid functions provide a set of </a:t>
            </a:r>
            <a:r>
              <a:rPr lang="en-US" altLang="en-US" dirty="0">
                <a:solidFill>
                  <a:srgbClr val="FF0000"/>
                </a:solidFill>
              </a:rPr>
              <a:t>basis functions </a:t>
            </a:r>
            <a:r>
              <a:rPr lang="en-US" altLang="en-US" dirty="0"/>
              <a:t>from which arbitrary function can be composed. </a:t>
            </a:r>
          </a:p>
          <a:p>
            <a:endParaRPr lang="en-US" altLang="en-US" dirty="0"/>
          </a:p>
          <a:p>
            <a:r>
              <a:rPr lang="en-US" altLang="en-US" dirty="0">
                <a:solidFill>
                  <a:srgbClr val="FF0000"/>
                </a:solidFill>
              </a:rPr>
              <a:t>Any function </a:t>
            </a:r>
            <a:r>
              <a:rPr lang="en-US" altLang="en-US" dirty="0"/>
              <a:t>can be approximated to arbitrary accuracy by a </a:t>
            </a:r>
            <a:r>
              <a:rPr lang="en-US" altLang="en-US" dirty="0">
                <a:solidFill>
                  <a:srgbClr val="FF0000"/>
                </a:solidFill>
              </a:rPr>
              <a:t>three layer</a:t>
            </a:r>
            <a:r>
              <a:rPr lang="en-US" altLang="en-US" dirty="0"/>
              <a:t> network.</a:t>
            </a:r>
          </a:p>
          <a:p>
            <a:endParaRPr lang="en-US" altLang="en-US" dirty="0"/>
          </a:p>
        </p:txBody>
      </p:sp>
    </p:spTree>
    <p:extLst>
      <p:ext uri="{BB962C8B-B14F-4D97-AF65-F5344CB8AC3E}">
        <p14:creationId xmlns:p14="http://schemas.microsoft.com/office/powerpoint/2010/main" val="154105531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D9A9-655D-F893-B511-A61E3BF91270}"/>
              </a:ext>
            </a:extLst>
          </p:cNvPr>
          <p:cNvSpPr>
            <a:spLocks noGrp="1"/>
          </p:cNvSpPr>
          <p:nvPr>
            <p:ph type="title"/>
          </p:nvPr>
        </p:nvSpPr>
        <p:spPr>
          <a:xfrm>
            <a:off x="838200" y="0"/>
            <a:ext cx="10515600" cy="1325563"/>
          </a:xfrm>
        </p:spPr>
        <p:txBody>
          <a:bodyPr/>
          <a:lstStyle/>
          <a:p>
            <a:r>
              <a:rPr lang="en-IN" dirty="0"/>
              <a:t>Small Quiz</a:t>
            </a:r>
          </a:p>
        </p:txBody>
      </p:sp>
      <p:sp>
        <p:nvSpPr>
          <p:cNvPr id="5" name="Slide Number Placeholder 4">
            <a:extLst>
              <a:ext uri="{FF2B5EF4-FFF2-40B4-BE49-F238E27FC236}">
                <a16:creationId xmlns:a16="http://schemas.microsoft.com/office/drawing/2014/main" id="{E7C459A8-31D2-6D80-844F-5BFC9916F521}"/>
              </a:ext>
            </a:extLst>
          </p:cNvPr>
          <p:cNvSpPr>
            <a:spLocks noGrp="1"/>
          </p:cNvSpPr>
          <p:nvPr>
            <p:ph type="sldNum" sz="quarter" idx="12"/>
          </p:nvPr>
        </p:nvSpPr>
        <p:spPr/>
        <p:txBody>
          <a:bodyPr/>
          <a:lstStyle/>
          <a:p>
            <a:fld id="{F3450C42-9A0B-4425-92C2-70FCF7C45734}" type="slidenum">
              <a:rPr lang="en-US" smtClean="0"/>
              <a:t>29</a:t>
            </a:fld>
            <a:endParaRPr lang="en-US" dirty="0"/>
          </a:p>
        </p:txBody>
      </p:sp>
      <p:sp>
        <p:nvSpPr>
          <p:cNvPr id="6" name="Content Placeholder 2">
            <a:extLst>
              <a:ext uri="{FF2B5EF4-FFF2-40B4-BE49-F238E27FC236}">
                <a16:creationId xmlns:a16="http://schemas.microsoft.com/office/drawing/2014/main" id="{AF73A392-A0A0-DC2D-7FC4-593CC4E65162}"/>
              </a:ext>
            </a:extLst>
          </p:cNvPr>
          <p:cNvSpPr txBox="1">
            <a:spLocks/>
          </p:cNvSpPr>
          <p:nvPr/>
        </p:nvSpPr>
        <p:spPr>
          <a:xfrm>
            <a:off x="609600" y="1435286"/>
            <a:ext cx="10972800" cy="4921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Given an arbitrary neural network, how do we make predictions? </a:t>
            </a:r>
          </a:p>
          <a:p>
            <a:pPr lvl="1"/>
            <a:r>
              <a:rPr lang="en-US" dirty="0">
                <a:solidFill>
                  <a:schemeClr val="accent6">
                    <a:lumMod val="75000"/>
                  </a:schemeClr>
                </a:solidFill>
              </a:rPr>
              <a:t>Given input, calculate the output of each layer (starting from the first layer), until you get to the output.</a:t>
            </a:r>
          </a:p>
          <a:p>
            <a:r>
              <a:rPr lang="en-US" dirty="0"/>
              <a:t>What do you need to fully specify a neural network? </a:t>
            </a:r>
          </a:p>
          <a:p>
            <a:pPr lvl="1"/>
            <a:r>
              <a:rPr lang="en-US" dirty="0">
                <a:solidFill>
                  <a:schemeClr val="accent6">
                    <a:lumMod val="75000"/>
                  </a:schemeClr>
                </a:solidFill>
              </a:rPr>
              <a:t>The weights.</a:t>
            </a:r>
          </a:p>
          <a:p>
            <a:r>
              <a:rPr lang="en-US" dirty="0"/>
              <a:t>Why do you think NN predictions are quick? </a:t>
            </a:r>
          </a:p>
          <a:p>
            <a:pPr lvl="1"/>
            <a:r>
              <a:rPr lang="en-US" dirty="0">
                <a:solidFill>
                  <a:schemeClr val="accent6">
                    <a:lumMod val="75000"/>
                  </a:schemeClr>
                </a:solidFill>
              </a:rPr>
              <a:t>Because many of the computations could be parallelized. </a:t>
            </a:r>
          </a:p>
          <a:p>
            <a:r>
              <a:rPr lang="en-US" dirty="0"/>
              <a:t>What makes a neural networks expressive?  </a:t>
            </a:r>
          </a:p>
          <a:p>
            <a:pPr lvl="1"/>
            <a:r>
              <a:rPr lang="en-US" dirty="0">
                <a:solidFill>
                  <a:schemeClr val="accent6">
                    <a:lumMod val="75000"/>
                  </a:schemeClr>
                </a:solidFill>
              </a:rPr>
              <a:t>The non-linear units. </a:t>
            </a:r>
          </a:p>
          <a:p>
            <a:pPr lvl="1"/>
            <a:endParaRPr lang="en-US" dirty="0"/>
          </a:p>
        </p:txBody>
      </p:sp>
      <p:pic>
        <p:nvPicPr>
          <p:cNvPr id="7" name="Picture 6">
            <a:extLst>
              <a:ext uri="{FF2B5EF4-FFF2-40B4-BE49-F238E27FC236}">
                <a16:creationId xmlns:a16="http://schemas.microsoft.com/office/drawing/2014/main" id="{A7EF1D9F-D07C-C84A-AF95-844695BA8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552" y="2708710"/>
            <a:ext cx="1854200" cy="2234524"/>
          </a:xfrm>
          <a:prstGeom prst="rect">
            <a:avLst/>
          </a:prstGeom>
        </p:spPr>
      </p:pic>
    </p:spTree>
    <p:extLst>
      <p:ext uri="{BB962C8B-B14F-4D97-AF65-F5344CB8AC3E}">
        <p14:creationId xmlns:p14="http://schemas.microsoft.com/office/powerpoint/2010/main" val="1690626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8F05-B401-FA58-D6C9-2DF924E925F5}"/>
              </a:ext>
            </a:extLst>
          </p:cNvPr>
          <p:cNvSpPr>
            <a:spLocks noGrp="1"/>
          </p:cNvSpPr>
          <p:nvPr>
            <p:ph type="title"/>
          </p:nvPr>
        </p:nvSpPr>
        <p:spPr/>
        <p:txBody>
          <a:bodyPr/>
          <a:lstStyle/>
          <a:p>
            <a:r>
              <a:rPr lang="en-IN" dirty="0"/>
              <a:t>Structure of Supervised Learning Approach</a:t>
            </a:r>
          </a:p>
        </p:txBody>
      </p:sp>
      <p:graphicFrame>
        <p:nvGraphicFramePr>
          <p:cNvPr id="5" name="Content Placeholder 4">
            <a:extLst>
              <a:ext uri="{FF2B5EF4-FFF2-40B4-BE49-F238E27FC236}">
                <a16:creationId xmlns:a16="http://schemas.microsoft.com/office/drawing/2014/main" id="{CE873C15-1BB3-4AD3-7F5D-22335EADD3C8}"/>
              </a:ext>
            </a:extLst>
          </p:cNvPr>
          <p:cNvGraphicFramePr>
            <a:graphicFrameLocks noGrp="1"/>
          </p:cNvGraphicFramePr>
          <p:nvPr>
            <p:ph idx="1"/>
            <p:extLst>
              <p:ext uri="{D42A27DB-BD31-4B8C-83A1-F6EECF244321}">
                <p14:modId xmlns:p14="http://schemas.microsoft.com/office/powerpoint/2010/main" val="39000089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965F529-B5F1-2973-034B-61EBDDBF2408}"/>
              </a:ext>
            </a:extLst>
          </p:cNvPr>
          <p:cNvSpPr>
            <a:spLocks noGrp="1"/>
          </p:cNvSpPr>
          <p:nvPr>
            <p:ph type="sldNum" sz="quarter" idx="12"/>
          </p:nvPr>
        </p:nvSpPr>
        <p:spPr/>
        <p:txBody>
          <a:bodyPr/>
          <a:lstStyle/>
          <a:p>
            <a:fld id="{F3450C42-9A0B-4425-92C2-70FCF7C45734}" type="slidenum">
              <a:rPr lang="en-US" smtClean="0"/>
              <a:t>3</a:t>
            </a:fld>
            <a:endParaRPr lang="en-US" dirty="0"/>
          </a:p>
        </p:txBody>
      </p:sp>
    </p:spTree>
    <p:extLst>
      <p:ext uri="{BB962C8B-B14F-4D97-AF65-F5344CB8AC3E}">
        <p14:creationId xmlns:p14="http://schemas.microsoft.com/office/powerpoint/2010/main" val="270843239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84CB-E3A6-DDC0-B148-B6E7FFEFF8BD}"/>
              </a:ext>
            </a:extLst>
          </p:cNvPr>
          <p:cNvSpPr>
            <a:spLocks noGrp="1"/>
          </p:cNvSpPr>
          <p:nvPr>
            <p:ph type="title"/>
          </p:nvPr>
        </p:nvSpPr>
        <p:spPr/>
        <p:txBody>
          <a:bodyPr/>
          <a:lstStyle/>
          <a:p>
            <a:r>
              <a:rPr lang="en-IN" dirty="0"/>
              <a:t>Training a NN</a:t>
            </a:r>
          </a:p>
        </p:txBody>
      </p:sp>
      <p:sp>
        <p:nvSpPr>
          <p:cNvPr id="5" name="Slide Number Placeholder 4">
            <a:extLst>
              <a:ext uri="{FF2B5EF4-FFF2-40B4-BE49-F238E27FC236}">
                <a16:creationId xmlns:a16="http://schemas.microsoft.com/office/drawing/2014/main" id="{27EA0755-BCAB-448C-2A32-8430B218AAC9}"/>
              </a:ext>
            </a:extLst>
          </p:cNvPr>
          <p:cNvSpPr>
            <a:spLocks noGrp="1"/>
          </p:cNvSpPr>
          <p:nvPr>
            <p:ph type="sldNum" sz="quarter" idx="12"/>
          </p:nvPr>
        </p:nvSpPr>
        <p:spPr/>
        <p:txBody>
          <a:bodyPr/>
          <a:lstStyle/>
          <a:p>
            <a:fld id="{F3450C42-9A0B-4425-92C2-70FCF7C45734}" type="slidenum">
              <a:rPr lang="en-US" smtClean="0"/>
              <a:t>30</a:t>
            </a:fld>
            <a:endParaRPr lang="en-US" dirty="0"/>
          </a:p>
        </p:txBody>
      </p:sp>
      <p:pic>
        <p:nvPicPr>
          <p:cNvPr id="8" name="Picture 7">
            <a:extLst>
              <a:ext uri="{FF2B5EF4-FFF2-40B4-BE49-F238E27FC236}">
                <a16:creationId xmlns:a16="http://schemas.microsoft.com/office/drawing/2014/main" id="{D0C8D41E-BB1A-231A-F9AD-FE4B678B80D0}"/>
              </a:ext>
            </a:extLst>
          </p:cNvPr>
          <p:cNvPicPr>
            <a:picLocks noChangeAspect="1"/>
          </p:cNvPicPr>
          <p:nvPr/>
        </p:nvPicPr>
        <p:blipFill>
          <a:blip r:embed="rId2"/>
          <a:stretch>
            <a:fillRect/>
          </a:stretch>
        </p:blipFill>
        <p:spPr>
          <a:xfrm>
            <a:off x="4321277" y="1515597"/>
            <a:ext cx="7472828" cy="3978685"/>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987C901-976F-35F9-4CC4-0EFFDC4D464B}"/>
                  </a:ext>
                </a:extLst>
              </p:cNvPr>
              <p:cNvSpPr/>
              <p:nvPr/>
            </p:nvSpPr>
            <p:spPr>
              <a:xfrm>
                <a:off x="672904" y="2690128"/>
                <a:ext cx="5816991" cy="2308324"/>
              </a:xfrm>
              <a:prstGeom prst="rect">
                <a:avLst/>
              </a:prstGeom>
            </p:spPr>
            <p:txBody>
              <a:bodyPr wrap="square">
                <a:spAutoFit/>
              </a:bodyPr>
              <a:lstStyle/>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𝐻</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r>
                      <a:rPr lang="en-US" b="0" i="1" dirty="0" smtClean="0">
                        <a:latin typeface="Cambria Math" panose="02040503050406030204" pitchFamily="18" charset="0"/>
                      </a:rPr>
                      <m:t>𝜎</m:t>
                    </m:r>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13</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23</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3</m:t>
                        </m:r>
                      </m:sub>
                    </m:sSub>
                  </m:oMath>
                </a14:m>
                <a:r>
                  <a:rPr lang="en-US" dirty="0"/>
                  <a:t>)</a:t>
                </a:r>
              </a:p>
              <a:p>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𝐻</m:t>
                        </m:r>
                      </m:e>
                      <m:sub>
                        <m:r>
                          <a:rPr lang="en-US" b="0" i="1" dirty="0" smtClean="0">
                            <a:latin typeface="Cambria Math" panose="02040503050406030204" pitchFamily="18" charset="0"/>
                          </a:rPr>
                          <m:t>4</m:t>
                        </m:r>
                      </m:sub>
                    </m:sSub>
                    <m:r>
                      <a:rPr lang="en-US" i="1" dirty="0">
                        <a:latin typeface="Cambria Math" panose="02040503050406030204" pitchFamily="18" charset="0"/>
                      </a:rPr>
                      <m:t>=</m:t>
                    </m:r>
                    <m:r>
                      <a:rPr lang="en-US" i="1" dirty="0">
                        <a:latin typeface="Cambria Math" panose="02040503050406030204" pitchFamily="18" charset="0"/>
                      </a:rPr>
                      <m:t>𝜎</m:t>
                    </m:r>
                    <m:r>
                      <a:rPr lang="en-US" i="1" dirty="0">
                        <a:latin typeface="Cambria Math" panose="02040503050406030204" pitchFamily="18" charset="0"/>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4</m:t>
                            </m:r>
                          </m:sub>
                        </m:sSub>
                        <m:sSub>
                          <m:sSubPr>
                            <m:ctrlPr>
                              <a:rPr lang="en-US" i="1" dirty="0">
                                <a:latin typeface="Cambria Math" panose="02040503050406030204" pitchFamily="18" charset="0"/>
                              </a:rPr>
                            </m:ctrlPr>
                          </m:sSubPr>
                          <m:e>
                            <m:r>
                              <a:rPr lang="en-US" i="1" dirty="0">
                                <a:latin typeface="Cambria Math" panose="02040503050406030204" pitchFamily="18" charset="0"/>
                              </a:rPr>
                              <m:t>𝐼</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m:t>
                            </m:r>
                            <m:r>
                              <a:rPr lang="en-US" i="1" dirty="0">
                                <a:latin typeface="Cambria Math" panose="02040503050406030204" pitchFamily="18" charset="0"/>
                              </a:rPr>
                              <m:t>4</m:t>
                            </m:r>
                          </m:sub>
                        </m:sSub>
                        <m:sSub>
                          <m:sSubPr>
                            <m:ctrlPr>
                              <a:rPr lang="en-US" i="1" dirty="0">
                                <a:latin typeface="Cambria Math" panose="02040503050406030204" pitchFamily="18" charset="0"/>
                              </a:rPr>
                            </m:ctrlPr>
                          </m:sSubPr>
                          <m:e>
                            <m:r>
                              <a:rPr lang="en-US" i="1" dirty="0">
                                <a:latin typeface="Cambria Math" panose="02040503050406030204" pitchFamily="18" charset="0"/>
                              </a:rPr>
                              <m:t>𝐼</m:t>
                            </m:r>
                          </m:e>
                          <m:sub>
                            <m:r>
                              <a:rPr lang="en-US" i="1" dirty="0">
                                <a:latin typeface="Cambria Math" panose="02040503050406030204" pitchFamily="18" charset="0"/>
                              </a:rPr>
                              <m:t>2</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4</m:t>
                        </m:r>
                      </m:sub>
                    </m:sSub>
                  </m:oMath>
                </a14:m>
                <a:r>
                  <a:rPr lang="en-US" dirty="0"/>
                  <a:t>)</a:t>
                </a:r>
              </a:p>
              <a:p>
                <a:endParaRPr lang="en-US" dirty="0"/>
              </a:p>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𝑂</m:t>
                        </m:r>
                      </m:e>
                      <m:sub>
                        <m:r>
                          <a:rPr lang="en-US" b="0" i="1" dirty="0" smtClean="0">
                            <a:latin typeface="Cambria Math" panose="02040503050406030204" pitchFamily="18" charset="0"/>
                          </a:rPr>
                          <m:t>5</m:t>
                        </m:r>
                      </m:sub>
                    </m:sSub>
                    <m:r>
                      <a:rPr lang="en-US" i="1" dirty="0">
                        <a:latin typeface="Cambria Math" panose="02040503050406030204" pitchFamily="18" charset="0"/>
                      </a:rPr>
                      <m:t>=</m:t>
                    </m:r>
                    <m:r>
                      <a:rPr lang="en-US" i="1" dirty="0">
                        <a:latin typeface="Cambria Math" panose="02040503050406030204" pitchFamily="18" charset="0"/>
                      </a:rPr>
                      <m:t>𝜎</m:t>
                    </m:r>
                    <m:r>
                      <a:rPr lang="en-US" i="1" dirty="0">
                        <a:latin typeface="Cambria Math" panose="02040503050406030204" pitchFamily="18" charset="0"/>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35</m:t>
                            </m:r>
                          </m:sub>
                        </m:sSub>
                        <m:sSub>
                          <m:sSubPr>
                            <m:ctrlPr>
                              <a:rPr lang="en-US" i="1" dirty="0">
                                <a:latin typeface="Cambria Math" panose="02040503050406030204" pitchFamily="18" charset="0"/>
                              </a:rPr>
                            </m:ctrlPr>
                          </m:sSubPr>
                          <m:e>
                            <m:r>
                              <a:rPr lang="en-US" b="0" i="1" dirty="0" smtClean="0">
                                <a:latin typeface="Cambria Math" panose="02040503050406030204" pitchFamily="18" charset="0"/>
                              </a:rPr>
                              <m:t>𝐻</m:t>
                            </m:r>
                          </m:e>
                          <m:sub>
                            <m:r>
                              <a:rPr lang="en-US" b="0" i="1" dirty="0" smtClean="0">
                                <a:latin typeface="Cambria Math" panose="02040503050406030204" pitchFamily="18" charset="0"/>
                              </a:rPr>
                              <m:t>3</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4</m:t>
                            </m:r>
                            <m:r>
                              <a:rPr lang="en-US" b="0" i="1" dirty="0" smtClean="0">
                                <a:latin typeface="Cambria Math" panose="02040503050406030204" pitchFamily="18" charset="0"/>
                              </a:rPr>
                              <m:t>5</m:t>
                            </m:r>
                          </m:sub>
                        </m:sSub>
                        <m:sSub>
                          <m:sSubPr>
                            <m:ctrlPr>
                              <a:rPr lang="en-US" i="1" dirty="0">
                                <a:latin typeface="Cambria Math" panose="02040503050406030204" pitchFamily="18" charset="0"/>
                              </a:rPr>
                            </m:ctrlPr>
                          </m:sSubPr>
                          <m:e>
                            <m:r>
                              <a:rPr lang="en-US" b="0" i="1" dirty="0" smtClean="0">
                                <a:latin typeface="Cambria Math" panose="02040503050406030204" pitchFamily="18" charset="0"/>
                              </a:rPr>
                              <m:t>𝐻</m:t>
                            </m:r>
                          </m:e>
                          <m:sub>
                            <m:r>
                              <a:rPr lang="en-US" b="0" i="1" dirty="0" smtClean="0">
                                <a:latin typeface="Cambria Math" panose="02040503050406030204" pitchFamily="18" charset="0"/>
                              </a:rPr>
                              <m:t>4</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5</m:t>
                        </m:r>
                      </m:sub>
                    </m:sSub>
                  </m:oMath>
                </a14:m>
                <a:r>
                  <a:rPr lang="en-US" dirty="0"/>
                  <a:t>)</a:t>
                </a:r>
              </a:p>
              <a:p>
                <a:endParaRPr lang="en-US" dirty="0"/>
              </a:p>
              <a:p>
                <a:r>
                  <a:rPr lang="en-US" dirty="0"/>
                  <a:t>Trainable Parameters: </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4</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23</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24</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35</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45</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4</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5</m:t>
                        </m:r>
                      </m:sub>
                    </m:sSub>
                  </m:oMath>
                </a14:m>
                <a:endParaRPr lang="en-US" dirty="0"/>
              </a:p>
              <a:p>
                <a:endParaRPr lang="en-US" dirty="0"/>
              </a:p>
            </p:txBody>
          </p:sp>
        </mc:Choice>
        <mc:Fallback xmlns="">
          <p:sp>
            <p:nvSpPr>
              <p:cNvPr id="9" name="Rectangle 8">
                <a:extLst>
                  <a:ext uri="{FF2B5EF4-FFF2-40B4-BE49-F238E27FC236}">
                    <a16:creationId xmlns:a16="http://schemas.microsoft.com/office/drawing/2014/main" id="{E987C901-976F-35F9-4CC4-0EFFDC4D464B}"/>
                  </a:ext>
                </a:extLst>
              </p:cNvPr>
              <p:cNvSpPr>
                <a:spLocks noRot="1" noChangeAspect="1" noMove="1" noResize="1" noEditPoints="1" noAdjustHandles="1" noChangeArrowheads="1" noChangeShapeType="1" noTextEdit="1"/>
              </p:cNvSpPr>
              <p:nvPr/>
            </p:nvSpPr>
            <p:spPr>
              <a:xfrm>
                <a:off x="672904" y="2690128"/>
                <a:ext cx="5816991" cy="2308324"/>
              </a:xfrm>
              <a:prstGeom prst="rect">
                <a:avLst/>
              </a:prstGeom>
              <a:blipFill>
                <a:blip r:embed="rId3"/>
                <a:stretch>
                  <a:fillRect l="-838" t="-1319"/>
                </a:stretch>
              </a:blipFill>
            </p:spPr>
            <p:txBody>
              <a:bodyPr/>
              <a:lstStyle/>
              <a:p>
                <a:r>
                  <a:rPr lang="en-IN">
                    <a:noFill/>
                  </a:rPr>
                  <a:t> </a:t>
                </a:r>
              </a:p>
            </p:txBody>
          </p:sp>
        </mc:Fallback>
      </mc:AlternateContent>
    </p:spTree>
    <p:extLst>
      <p:ext uri="{BB962C8B-B14F-4D97-AF65-F5344CB8AC3E}">
        <p14:creationId xmlns:p14="http://schemas.microsoft.com/office/powerpoint/2010/main" val="163462856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algn="l"/>
            <a:r>
              <a:rPr lang="en-US" altLang="en-US" dirty="0"/>
              <a:t>NN Comp.</a:t>
            </a:r>
          </a:p>
        </p:txBody>
      </p:sp>
      <p:sp>
        <p:nvSpPr>
          <p:cNvPr id="280579" name="Oval 3"/>
          <p:cNvSpPr>
            <a:spLocks noChangeArrowheads="1"/>
          </p:cNvSpPr>
          <p:nvPr/>
        </p:nvSpPr>
        <p:spPr bwMode="auto">
          <a:xfrm>
            <a:off x="2286000" y="16764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I1</a:t>
            </a:r>
          </a:p>
        </p:txBody>
      </p:sp>
      <p:sp>
        <p:nvSpPr>
          <p:cNvPr id="280580" name="Oval 4"/>
          <p:cNvSpPr>
            <a:spLocks noChangeArrowheads="1"/>
          </p:cNvSpPr>
          <p:nvPr/>
        </p:nvSpPr>
        <p:spPr bwMode="auto">
          <a:xfrm>
            <a:off x="22860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I2</a:t>
            </a:r>
          </a:p>
        </p:txBody>
      </p:sp>
      <p:sp>
        <p:nvSpPr>
          <p:cNvPr id="280581" name="Oval 5"/>
          <p:cNvSpPr>
            <a:spLocks noChangeArrowheads="1"/>
          </p:cNvSpPr>
          <p:nvPr/>
        </p:nvSpPr>
        <p:spPr bwMode="auto">
          <a:xfrm>
            <a:off x="4572000" y="1676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a3</a:t>
            </a:r>
          </a:p>
        </p:txBody>
      </p:sp>
      <p:sp>
        <p:nvSpPr>
          <p:cNvPr id="280582" name="Oval 6"/>
          <p:cNvSpPr>
            <a:spLocks noChangeArrowheads="1"/>
          </p:cNvSpPr>
          <p:nvPr/>
        </p:nvSpPr>
        <p:spPr bwMode="auto">
          <a:xfrm>
            <a:off x="46482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a4</a:t>
            </a:r>
          </a:p>
        </p:txBody>
      </p:sp>
      <p:sp>
        <p:nvSpPr>
          <p:cNvPr id="280583" name="Oval 7"/>
          <p:cNvSpPr>
            <a:spLocks noChangeArrowheads="1"/>
          </p:cNvSpPr>
          <p:nvPr/>
        </p:nvSpPr>
        <p:spPr bwMode="auto">
          <a:xfrm>
            <a:off x="6934200" y="2438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a5</a:t>
            </a:r>
          </a:p>
        </p:txBody>
      </p:sp>
      <p:sp>
        <p:nvSpPr>
          <p:cNvPr id="280584" name="Line 8"/>
          <p:cNvSpPr>
            <a:spLocks noChangeShapeType="1"/>
          </p:cNvSpPr>
          <p:nvPr/>
        </p:nvSpPr>
        <p:spPr bwMode="auto">
          <a:xfrm>
            <a:off x="3276600" y="19050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5" name="Line 9"/>
          <p:cNvSpPr>
            <a:spLocks noChangeShapeType="1"/>
          </p:cNvSpPr>
          <p:nvPr/>
        </p:nvSpPr>
        <p:spPr bwMode="auto">
          <a:xfrm>
            <a:off x="3276600" y="19050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6" name="Line 10"/>
          <p:cNvSpPr>
            <a:spLocks noChangeShapeType="1"/>
          </p:cNvSpPr>
          <p:nvPr/>
        </p:nvSpPr>
        <p:spPr bwMode="auto">
          <a:xfrm flipV="1">
            <a:off x="3276600" y="19050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7" name="Line 11"/>
          <p:cNvSpPr>
            <a:spLocks noChangeShapeType="1"/>
          </p:cNvSpPr>
          <p:nvPr/>
        </p:nvSpPr>
        <p:spPr bwMode="auto">
          <a:xfrm flipV="1">
            <a:off x="3276600" y="33528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8" name="Line 12"/>
          <p:cNvSpPr>
            <a:spLocks noChangeShapeType="1"/>
          </p:cNvSpPr>
          <p:nvPr/>
        </p:nvSpPr>
        <p:spPr bwMode="auto">
          <a:xfrm>
            <a:off x="5486400" y="1981200"/>
            <a:ext cx="1447800" cy="685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9" name="Line 13"/>
          <p:cNvSpPr>
            <a:spLocks noChangeShapeType="1"/>
          </p:cNvSpPr>
          <p:nvPr/>
        </p:nvSpPr>
        <p:spPr bwMode="auto">
          <a:xfrm flipV="1">
            <a:off x="5562600" y="2667000"/>
            <a:ext cx="1371600" cy="7620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90" name="Text Box 14"/>
          <p:cNvSpPr txBox="1">
            <a:spLocks noChangeArrowheads="1"/>
          </p:cNvSpPr>
          <p:nvPr/>
        </p:nvSpPr>
        <p:spPr bwMode="auto">
          <a:xfrm>
            <a:off x="3489325" y="1485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w13</a:t>
            </a:r>
          </a:p>
        </p:txBody>
      </p:sp>
      <p:sp>
        <p:nvSpPr>
          <p:cNvPr id="280591" name="Text Box 15"/>
          <p:cNvSpPr txBox="1">
            <a:spLocks noChangeArrowheads="1"/>
          </p:cNvSpPr>
          <p:nvPr/>
        </p:nvSpPr>
        <p:spPr bwMode="auto">
          <a:xfrm>
            <a:off x="4175125" y="2324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w23</a:t>
            </a:r>
          </a:p>
        </p:txBody>
      </p:sp>
      <p:sp>
        <p:nvSpPr>
          <p:cNvPr id="280592" name="Text Box 16"/>
          <p:cNvSpPr txBox="1">
            <a:spLocks noChangeArrowheads="1"/>
          </p:cNvSpPr>
          <p:nvPr/>
        </p:nvSpPr>
        <p:spPr bwMode="auto">
          <a:xfrm>
            <a:off x="3962400" y="2819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w14</a:t>
            </a:r>
          </a:p>
        </p:txBody>
      </p:sp>
      <p:sp>
        <p:nvSpPr>
          <p:cNvPr id="280593" name="Text Box 17"/>
          <p:cNvSpPr txBox="1">
            <a:spLocks noChangeArrowheads="1"/>
          </p:cNvSpPr>
          <p:nvPr/>
        </p:nvSpPr>
        <p:spPr bwMode="auto">
          <a:xfrm>
            <a:off x="3565525" y="35433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w24</a:t>
            </a:r>
          </a:p>
        </p:txBody>
      </p:sp>
      <p:sp>
        <p:nvSpPr>
          <p:cNvPr id="280594" name="Text Box 18"/>
          <p:cNvSpPr txBox="1">
            <a:spLocks noChangeArrowheads="1"/>
          </p:cNvSpPr>
          <p:nvPr/>
        </p:nvSpPr>
        <p:spPr bwMode="auto">
          <a:xfrm>
            <a:off x="6080125" y="3009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w45</a:t>
            </a:r>
          </a:p>
        </p:txBody>
      </p:sp>
      <p:sp>
        <p:nvSpPr>
          <p:cNvPr id="280595" name="Text Box 19"/>
          <p:cNvSpPr txBox="1">
            <a:spLocks noChangeArrowheads="1"/>
          </p:cNvSpPr>
          <p:nvPr/>
        </p:nvSpPr>
        <p:spPr bwMode="auto">
          <a:xfrm>
            <a:off x="6080125" y="1866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w35</a:t>
            </a:r>
          </a:p>
        </p:txBody>
      </p:sp>
      <p:sp>
        <p:nvSpPr>
          <p:cNvPr id="280596" name="Text Box 20"/>
          <p:cNvSpPr txBox="1">
            <a:spLocks noChangeArrowheads="1"/>
          </p:cNvSpPr>
          <p:nvPr/>
        </p:nvSpPr>
        <p:spPr bwMode="auto">
          <a:xfrm>
            <a:off x="2227462" y="4047277"/>
            <a:ext cx="464422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900" dirty="0"/>
              <a:t>a4=g(z4)=</a:t>
            </a:r>
          </a:p>
          <a:p>
            <a:r>
              <a:rPr lang="en-US" altLang="en-US" sz="1900" dirty="0">
                <a:solidFill>
                  <a:schemeClr val="accent6">
                    <a:lumMod val="75000"/>
                  </a:schemeClr>
                </a:solidFill>
              </a:rPr>
              <a:t>	g(x1*w14+x2*w24)=g(0.2)=0.550</a:t>
            </a:r>
          </a:p>
          <a:p>
            <a:r>
              <a:rPr lang="en-US" altLang="en-US" sz="1900" dirty="0"/>
              <a:t>a3=g(z3)=</a:t>
            </a:r>
          </a:p>
          <a:p>
            <a:r>
              <a:rPr lang="en-US" altLang="en-US" sz="1900" dirty="0">
                <a:solidFill>
                  <a:schemeClr val="accent6">
                    <a:lumMod val="75000"/>
                  </a:schemeClr>
                </a:solidFill>
              </a:rPr>
              <a:t>	g(x1*w13+x2*w23)=g(0.2)=0.550</a:t>
            </a:r>
          </a:p>
          <a:p>
            <a:r>
              <a:rPr lang="en-US" altLang="en-US" sz="1900" dirty="0"/>
              <a:t>a5=g(z5)=</a:t>
            </a:r>
          </a:p>
          <a:p>
            <a:r>
              <a:rPr lang="en-US" altLang="en-US" sz="1900" dirty="0">
                <a:solidFill>
                  <a:schemeClr val="accent6">
                    <a:lumMod val="75000"/>
                  </a:schemeClr>
                </a:solidFill>
              </a:rPr>
              <a:t>	g(a3*w35+a4*w45)=g(0.605)=0.647</a:t>
            </a:r>
          </a:p>
          <a:p>
            <a:r>
              <a:rPr lang="en-US" altLang="en-US" sz="1900" dirty="0"/>
              <a:t>error(a5)=</a:t>
            </a:r>
          </a:p>
          <a:p>
            <a:r>
              <a:rPr lang="en-US" altLang="en-US" sz="1900" dirty="0">
                <a:solidFill>
                  <a:schemeClr val="accent6">
                    <a:lumMod val="75000"/>
                  </a:schemeClr>
                </a:solidFill>
              </a:rPr>
              <a:t>	1-0.647=0.353</a:t>
            </a:r>
          </a:p>
        </p:txBody>
      </p:sp>
      <p:sp>
        <p:nvSpPr>
          <p:cNvPr id="280598" name="Text Box 22"/>
          <p:cNvSpPr txBox="1">
            <a:spLocks noChangeArrowheads="1"/>
          </p:cNvSpPr>
          <p:nvPr/>
        </p:nvSpPr>
        <p:spPr bwMode="auto">
          <a:xfrm>
            <a:off x="185883" y="1669257"/>
            <a:ext cx="1905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Example: </a:t>
            </a:r>
          </a:p>
          <a:p>
            <a:pPr marL="285750" indent="-285750">
              <a:buFont typeface="Arial" panose="020B0604020202020204" pitchFamily="34" charset="0"/>
              <a:buChar char="•"/>
            </a:pPr>
            <a:r>
              <a:rPr lang="en-US" altLang="en-US" dirty="0"/>
              <a:t>all weights are 0.1 except w45=1; </a:t>
            </a:r>
            <a:r>
              <a:rPr lang="en-US" altLang="en-US" dirty="0">
                <a:latin typeface="Symbol" pitchFamily="18" charset="2"/>
              </a:rPr>
              <a:t>g</a:t>
            </a:r>
            <a:r>
              <a:rPr lang="en-US" altLang="en-US" dirty="0"/>
              <a:t>=0.2</a:t>
            </a:r>
          </a:p>
          <a:p>
            <a:pPr marL="285750" indent="-285750">
              <a:buFont typeface="Arial" panose="020B0604020202020204" pitchFamily="34" charset="0"/>
              <a:buChar char="•"/>
            </a:pPr>
            <a:r>
              <a:rPr lang="en-US" altLang="en-US" dirty="0"/>
              <a:t>Training Example: (I1=1,I2=1;a5=1)</a:t>
            </a:r>
          </a:p>
          <a:p>
            <a:pPr marL="285750" indent="-285750">
              <a:buFont typeface="Arial" panose="020B0604020202020204" pitchFamily="34" charset="0"/>
              <a:buChar char="•"/>
            </a:pPr>
            <a:r>
              <a:rPr lang="en-US" altLang="en-US" dirty="0"/>
              <a:t>g is the sigmoid activation function</a:t>
            </a:r>
          </a:p>
        </p:txBody>
      </p:sp>
      <p:sp>
        <p:nvSpPr>
          <p:cNvPr id="24" name="Text Box 1054"/>
          <p:cNvSpPr txBox="1">
            <a:spLocks noChangeArrowheads="1"/>
          </p:cNvSpPr>
          <p:nvPr/>
        </p:nvSpPr>
        <p:spPr bwMode="auto">
          <a:xfrm>
            <a:off x="7639051" y="3953217"/>
            <a:ext cx="2911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a:t>g(x)= 1/(1+e</a:t>
            </a:r>
            <a:r>
              <a:rPr lang="en-US" altLang="en-US" sz="2200" baseline="30000" dirty="0">
                <a:latin typeface="Symbol" pitchFamily="18" charset="2"/>
              </a:rPr>
              <a:t>-</a:t>
            </a:r>
            <a:r>
              <a:rPr lang="en-US" altLang="en-US" sz="2200" baseline="30000" dirty="0"/>
              <a:t>x</a:t>
            </a:r>
            <a:r>
              <a:rPr lang="en-US" altLang="en-US" sz="2200" dirty="0"/>
              <a:t> )</a:t>
            </a:r>
          </a:p>
          <a:p>
            <a:r>
              <a:rPr lang="en-US" altLang="en-US" sz="2200" dirty="0"/>
              <a:t>g’(x)= g(x)*(1-g(x))</a:t>
            </a:r>
          </a:p>
          <a:p>
            <a:r>
              <a:rPr lang="en-US" altLang="en-US" sz="2200" b="1" dirty="0">
                <a:latin typeface="Symbol" pitchFamily="18" charset="2"/>
              </a:rPr>
              <a:t>g</a:t>
            </a:r>
            <a:r>
              <a:rPr lang="en-US" altLang="en-US" sz="2200" dirty="0"/>
              <a:t> is the learning rate</a:t>
            </a:r>
          </a:p>
        </p:txBody>
      </p:sp>
      <p:sp>
        <p:nvSpPr>
          <p:cNvPr id="23" name="TextBox 22">
            <a:extLst>
              <a:ext uri="{FF2B5EF4-FFF2-40B4-BE49-F238E27FC236}">
                <a16:creationId xmlns:a16="http://schemas.microsoft.com/office/drawing/2014/main" id="{165E669F-4BE9-445E-9895-9AA38249B303}"/>
              </a:ext>
            </a:extLst>
          </p:cNvPr>
          <p:cNvSpPr txBox="1"/>
          <p:nvPr/>
        </p:nvSpPr>
        <p:spPr>
          <a:xfrm>
            <a:off x="8622833" y="2438400"/>
            <a:ext cx="2911474" cy="923330"/>
          </a:xfrm>
          <a:prstGeom prst="rect">
            <a:avLst/>
          </a:prstGeom>
          <a:noFill/>
        </p:spPr>
        <p:txBody>
          <a:bodyPr wrap="square" rtlCol="0">
            <a:spAutoFit/>
          </a:bodyPr>
          <a:lstStyle/>
          <a:p>
            <a:r>
              <a:rPr lang="en-US" dirty="0" err="1"/>
              <a:t>a</a:t>
            </a:r>
            <a:r>
              <a:rPr lang="en-US" baseline="-25000" dirty="0" err="1"/>
              <a:t>i</a:t>
            </a:r>
            <a:r>
              <a:rPr lang="en-US" dirty="0"/>
              <a:t>:= activation of node </a:t>
            </a:r>
            <a:r>
              <a:rPr lang="en-US" dirty="0" err="1"/>
              <a:t>i</a:t>
            </a:r>
            <a:r>
              <a:rPr lang="en-US" dirty="0"/>
              <a:t> </a:t>
            </a:r>
          </a:p>
          <a:p>
            <a:r>
              <a:rPr lang="en-US" dirty="0" err="1"/>
              <a:t>z</a:t>
            </a:r>
            <a:r>
              <a:rPr lang="en-US" baseline="-25000" dirty="0" err="1"/>
              <a:t>i</a:t>
            </a:r>
            <a:r>
              <a:rPr lang="en-US" dirty="0"/>
              <a:t> := linear input of node i:</a:t>
            </a:r>
          </a:p>
          <a:p>
            <a:r>
              <a:rPr lang="en-US" dirty="0"/>
              <a:t> </a:t>
            </a:r>
            <a:r>
              <a:rPr lang="en-US" dirty="0" err="1"/>
              <a:t>a</a:t>
            </a:r>
            <a:r>
              <a:rPr lang="en-US" baseline="-25000" dirty="0" err="1"/>
              <a:t>i</a:t>
            </a:r>
            <a:r>
              <a:rPr lang="en-US" baseline="-25000" dirty="0"/>
              <a:t> </a:t>
            </a:r>
            <a:r>
              <a:rPr lang="en-US" dirty="0"/>
              <a:t>=g(</a:t>
            </a:r>
            <a:r>
              <a:rPr lang="en-US" dirty="0" err="1"/>
              <a:t>z</a:t>
            </a:r>
            <a:r>
              <a:rPr lang="en-US" baseline="-25000" dirty="0" err="1"/>
              <a:t>i</a:t>
            </a:r>
            <a:r>
              <a:rPr lang="en-US" dirty="0"/>
              <a:t>)</a:t>
            </a:r>
          </a:p>
        </p:txBody>
      </p:sp>
      <p:sp>
        <p:nvSpPr>
          <p:cNvPr id="2" name="Slide Number Placeholder 1">
            <a:extLst>
              <a:ext uri="{FF2B5EF4-FFF2-40B4-BE49-F238E27FC236}">
                <a16:creationId xmlns:a16="http://schemas.microsoft.com/office/drawing/2014/main" id="{8393D5DA-A701-593B-F3EE-A8A6A191A637}"/>
              </a:ext>
            </a:extLst>
          </p:cNvPr>
          <p:cNvSpPr>
            <a:spLocks noGrp="1"/>
          </p:cNvSpPr>
          <p:nvPr>
            <p:ph type="sldNum" sz="quarter" idx="12"/>
          </p:nvPr>
        </p:nvSpPr>
        <p:spPr/>
        <p:txBody>
          <a:bodyPr/>
          <a:lstStyle/>
          <a:p>
            <a:fld id="{F3450C42-9A0B-4425-92C2-70FCF7C45734}" type="slidenum">
              <a:rPr lang="en-US" smtClean="0"/>
              <a:t>31</a:t>
            </a:fld>
            <a:endParaRPr lang="en-US" dirty="0"/>
          </a:p>
        </p:txBody>
      </p:sp>
    </p:spTree>
    <p:extLst>
      <p:ext uri="{BB962C8B-B14F-4D97-AF65-F5344CB8AC3E}">
        <p14:creationId xmlns:p14="http://schemas.microsoft.com/office/powerpoint/2010/main" val="4055563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5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80596">
                                            <p:txEl>
                                              <p:pRg st="1" end="1"/>
                                            </p:txEl>
                                          </p:spTgt>
                                        </p:tgtEl>
                                        <p:attrNameLst>
                                          <p:attrName>style.visibility</p:attrName>
                                        </p:attrNameLst>
                                      </p:cBhvr>
                                      <p:to>
                                        <p:strVal val="visible"/>
                                      </p:to>
                                    </p:set>
                                    <p:animEffect transition="in" filter="fade">
                                      <p:cBhvr>
                                        <p:cTn id="11" dur="500"/>
                                        <p:tgtEl>
                                          <p:spTgt spid="28059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059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0596">
                                            <p:txEl>
                                              <p:pRg st="3" end="3"/>
                                            </p:txEl>
                                          </p:spTgt>
                                        </p:tgtEl>
                                        <p:attrNameLst>
                                          <p:attrName>style.visibility</p:attrName>
                                        </p:attrNameLst>
                                      </p:cBhvr>
                                      <p:to>
                                        <p:strVal val="visible"/>
                                      </p:to>
                                    </p:set>
                                    <p:animEffect transition="in" filter="fade">
                                      <p:cBhvr>
                                        <p:cTn id="20" dur="500"/>
                                        <p:tgtEl>
                                          <p:spTgt spid="28059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059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0596">
                                            <p:txEl>
                                              <p:pRg st="5" end="5"/>
                                            </p:txEl>
                                          </p:spTgt>
                                        </p:tgtEl>
                                        <p:attrNameLst>
                                          <p:attrName>style.visibility</p:attrName>
                                        </p:attrNameLst>
                                      </p:cBhvr>
                                      <p:to>
                                        <p:strVal val="visible"/>
                                      </p:to>
                                    </p:set>
                                    <p:animEffect transition="in" filter="fade">
                                      <p:cBhvr>
                                        <p:cTn id="29" dur="500"/>
                                        <p:tgtEl>
                                          <p:spTgt spid="28059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059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0596">
                                            <p:txEl>
                                              <p:pRg st="7" end="7"/>
                                            </p:txEl>
                                          </p:spTgt>
                                        </p:tgtEl>
                                        <p:attrNameLst>
                                          <p:attrName>style.visibility</p:attrName>
                                        </p:attrNameLst>
                                      </p:cBhvr>
                                      <p:to>
                                        <p:strVal val="visible"/>
                                      </p:to>
                                    </p:set>
                                    <p:animEffect transition="in" filter="fade">
                                      <p:cBhvr>
                                        <p:cTn id="38" dur="500"/>
                                        <p:tgtEl>
                                          <p:spTgt spid="2805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1F5A-06B9-EB64-1397-1566213A3F62}"/>
              </a:ext>
            </a:extLst>
          </p:cNvPr>
          <p:cNvSpPr>
            <a:spLocks noGrp="1"/>
          </p:cNvSpPr>
          <p:nvPr>
            <p:ph type="title"/>
          </p:nvPr>
        </p:nvSpPr>
        <p:spPr>
          <a:xfrm>
            <a:off x="838200" y="15027"/>
            <a:ext cx="10515600" cy="1325563"/>
          </a:xfrm>
        </p:spPr>
        <p:txBody>
          <a:bodyPr/>
          <a:lstStyle/>
          <a:p>
            <a:r>
              <a:rPr lang="en-IN" dirty="0"/>
              <a:t>Gradient Descent</a:t>
            </a:r>
          </a:p>
        </p:txBody>
      </p:sp>
      <p:sp>
        <p:nvSpPr>
          <p:cNvPr id="5" name="Slide Number Placeholder 4">
            <a:extLst>
              <a:ext uri="{FF2B5EF4-FFF2-40B4-BE49-F238E27FC236}">
                <a16:creationId xmlns:a16="http://schemas.microsoft.com/office/drawing/2014/main" id="{E06E93FF-6931-DBBC-BC79-B25984636180}"/>
              </a:ext>
            </a:extLst>
          </p:cNvPr>
          <p:cNvSpPr>
            <a:spLocks noGrp="1"/>
          </p:cNvSpPr>
          <p:nvPr>
            <p:ph type="sldNum" sz="quarter" idx="12"/>
          </p:nvPr>
        </p:nvSpPr>
        <p:spPr/>
        <p:txBody>
          <a:bodyPr/>
          <a:lstStyle/>
          <a:p>
            <a:fld id="{F3450C42-9A0B-4425-92C2-70FCF7C45734}" type="slidenum">
              <a:rPr lang="en-US" smtClean="0"/>
              <a:t>32</a:t>
            </a:fld>
            <a:endParaRPr lang="en-US" dirty="0"/>
          </a:p>
        </p:txBody>
      </p:sp>
      <p:sp>
        <p:nvSpPr>
          <p:cNvPr id="6" name="Line 57">
            <a:extLst>
              <a:ext uri="{FF2B5EF4-FFF2-40B4-BE49-F238E27FC236}">
                <a16:creationId xmlns:a16="http://schemas.microsoft.com/office/drawing/2014/main" id="{88CE73A8-384B-DBA6-9218-EE4480418CD6}"/>
              </a:ext>
            </a:extLst>
          </p:cNvPr>
          <p:cNvSpPr>
            <a:spLocks noChangeShapeType="1"/>
          </p:cNvSpPr>
          <p:nvPr/>
        </p:nvSpPr>
        <p:spPr bwMode="auto">
          <a:xfrm rot="720175" flipH="1">
            <a:off x="4803354" y="4873967"/>
            <a:ext cx="1285334" cy="549942"/>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 name="Line 57">
            <a:extLst>
              <a:ext uri="{FF2B5EF4-FFF2-40B4-BE49-F238E27FC236}">
                <a16:creationId xmlns:a16="http://schemas.microsoft.com/office/drawing/2014/main" id="{4C669B03-F8A5-77D3-F82D-5A375DA45E83}"/>
              </a:ext>
            </a:extLst>
          </p:cNvPr>
          <p:cNvSpPr>
            <a:spLocks noChangeShapeType="1"/>
          </p:cNvSpPr>
          <p:nvPr/>
        </p:nvSpPr>
        <p:spPr bwMode="auto">
          <a:xfrm rot="720175" flipH="1">
            <a:off x="5069917" y="4543205"/>
            <a:ext cx="1326527" cy="996305"/>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E950D9E-B649-5F14-8A79-7FAD0CBCBCA7}"/>
                  </a:ext>
                </a:extLst>
              </p:cNvPr>
              <p:cNvSpPr>
                <a:spLocks noGrp="1"/>
              </p:cNvSpPr>
              <p:nvPr>
                <p:ph idx="1"/>
              </p:nvPr>
            </p:nvSpPr>
            <p:spPr>
              <a:xfrm>
                <a:off x="645421" y="1533554"/>
                <a:ext cx="8229600" cy="1701048"/>
              </a:xfrm>
            </p:spPr>
            <p:txBody>
              <a:bodyPr>
                <a:normAutofit fontScale="85000" lnSpcReduction="20000"/>
              </a:bodyPr>
              <a:lstStyle/>
              <a:p>
                <a:r>
                  <a:rPr lang="en-US" dirty="0"/>
                  <a:t>We use gradient descent to determine the weight vector that  minimizes some scalar valued loss function </a:t>
                </a:r>
                <a14:m>
                  <m:oMath xmlns:m="http://schemas.openxmlformats.org/officeDocument/2006/math">
                    <m:r>
                      <a:rPr lang="en-US">
                        <a:latin typeface="Cambria Math" panose="02040503050406030204" pitchFamily="18" charset="0"/>
                      </a:rPr>
                      <m:t>𝐸𝑟𝑟</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a:latin typeface="Cambria Math" panose="02040503050406030204" pitchFamily="18" charset="0"/>
                              </a:rPr>
                              <m:t>𝒘</m:t>
                            </m:r>
                          </m:e>
                          <m:sup>
                            <m:d>
                              <m:dPr>
                                <m:ctrlPr>
                                  <a:rPr lang="en-US" i="1">
                                    <a:latin typeface="Cambria Math" panose="02040503050406030204" pitchFamily="18" charset="0"/>
                                  </a:rPr>
                                </m:ctrlPr>
                              </m:dPr>
                              <m:e>
                                <m:r>
                                  <a:rPr lang="en-US">
                                    <a:latin typeface="Cambria Math" panose="02040503050406030204" pitchFamily="18" charset="0"/>
                                  </a:rPr>
                                  <m:t>𝑗</m:t>
                                </m:r>
                              </m:e>
                            </m:d>
                          </m:sup>
                        </m:sSup>
                      </m:e>
                    </m:d>
                  </m:oMath>
                </a14:m>
                <a:r>
                  <a:rPr lang="en-US" dirty="0"/>
                  <a:t>;</a:t>
                </a:r>
              </a:p>
              <a:p>
                <a:r>
                  <a:rPr lang="en-US" dirty="0"/>
                  <a:t>Fixing the set </a:t>
                </a:r>
                <a14:m>
                  <m:oMath xmlns:m="http://schemas.openxmlformats.org/officeDocument/2006/math">
                    <m:r>
                      <a:rPr lang="en-US" dirty="0">
                        <a:latin typeface="Cambria Math" panose="02040503050406030204" pitchFamily="18" charset="0"/>
                      </a:rPr>
                      <m:t>𝐷</m:t>
                    </m:r>
                  </m:oMath>
                </a14:m>
                <a:r>
                  <a:rPr lang="en-US" dirty="0"/>
                  <a:t> of examples, </a:t>
                </a:r>
                <a14:m>
                  <m:oMath xmlns:m="http://schemas.openxmlformats.org/officeDocument/2006/math">
                    <m:r>
                      <a:rPr lang="en-US" dirty="0">
                        <a:latin typeface="Cambria Math" panose="02040503050406030204" pitchFamily="18" charset="0"/>
                      </a:rPr>
                      <m:t>𝐸</m:t>
                    </m:r>
                    <m:r>
                      <m:rPr>
                        <m:sty m:val="p"/>
                      </m:rPr>
                      <a:rPr lang="en-US" b="0" i="0" dirty="0" smtClean="0">
                        <a:latin typeface="Cambria Math" panose="02040503050406030204" pitchFamily="18" charset="0"/>
                      </a:rPr>
                      <m:t>rr</m:t>
                    </m:r>
                  </m:oMath>
                </a14:m>
                <a:r>
                  <a:rPr lang="en-US" dirty="0"/>
                  <a:t> is a function of  </a:t>
                </a:r>
                <a14:m>
                  <m:oMath xmlns:m="http://schemas.openxmlformats.org/officeDocument/2006/math">
                    <m:sSup>
                      <m:sSupPr>
                        <m:ctrlPr>
                          <a:rPr lang="en-US" i="1">
                            <a:latin typeface="Cambria Math" panose="02040503050406030204" pitchFamily="18" charset="0"/>
                          </a:rPr>
                        </m:ctrlPr>
                      </m:sSupPr>
                      <m:e>
                        <m:r>
                          <a:rPr lang="en-US" smtClean="0">
                            <a:latin typeface="Cambria Math" panose="02040503050406030204" pitchFamily="18" charset="0"/>
                          </a:rPr>
                          <m:t>𝒘</m:t>
                        </m:r>
                      </m:e>
                      <m:sup>
                        <m:d>
                          <m:dPr>
                            <m:ctrlPr>
                              <a:rPr lang="en-US" i="1">
                                <a:latin typeface="Cambria Math" panose="02040503050406030204" pitchFamily="18" charset="0"/>
                              </a:rPr>
                            </m:ctrlPr>
                          </m:dPr>
                          <m:e>
                            <m:r>
                              <a:rPr lang="en-US">
                                <a:latin typeface="Cambria Math" panose="02040503050406030204" pitchFamily="18" charset="0"/>
                              </a:rPr>
                              <m:t>𝑗</m:t>
                            </m:r>
                          </m:e>
                        </m:d>
                      </m:sup>
                    </m:sSup>
                  </m:oMath>
                </a14:m>
                <a:endParaRPr lang="en-US" dirty="0"/>
              </a:p>
              <a:p>
                <a:r>
                  <a:rPr lang="en-US" dirty="0"/>
                  <a:t>At each step, the weight vector is modified in the direction that produces the steepest descent along the error surface.</a:t>
                </a:r>
              </a:p>
              <a:p>
                <a:endParaRPr lang="en-US" dirty="0"/>
              </a:p>
            </p:txBody>
          </p:sp>
        </mc:Choice>
        <mc:Fallback xmlns="">
          <p:sp>
            <p:nvSpPr>
              <p:cNvPr id="8" name="Content Placeholder 2">
                <a:extLst>
                  <a:ext uri="{FF2B5EF4-FFF2-40B4-BE49-F238E27FC236}">
                    <a16:creationId xmlns:a16="http://schemas.microsoft.com/office/drawing/2014/main" id="{AE950D9E-B649-5F14-8A79-7FAD0CBCBCA7}"/>
                  </a:ext>
                </a:extLst>
              </p:cNvPr>
              <p:cNvSpPr>
                <a:spLocks noGrp="1" noRot="1" noChangeAspect="1" noMove="1" noResize="1" noEditPoints="1" noAdjustHandles="1" noChangeArrowheads="1" noChangeShapeType="1" noTextEdit="1"/>
              </p:cNvSpPr>
              <p:nvPr>
                <p:ph idx="1"/>
              </p:nvPr>
            </p:nvSpPr>
            <p:spPr>
              <a:xfrm>
                <a:off x="645421" y="1533554"/>
                <a:ext cx="8229600" cy="1701048"/>
              </a:xfrm>
              <a:blipFill>
                <a:blip r:embed="rId2"/>
                <a:stretch>
                  <a:fillRect l="-1037" t="-8244" r="-889" b="-7885"/>
                </a:stretch>
              </a:blipFill>
            </p:spPr>
            <p:txBody>
              <a:bodyPr/>
              <a:lstStyle/>
              <a:p>
                <a:r>
                  <a:rPr lang="en-IN">
                    <a:noFill/>
                  </a:rPr>
                  <a:t> </a:t>
                </a:r>
              </a:p>
            </p:txBody>
          </p:sp>
        </mc:Fallback>
      </mc:AlternateContent>
      <p:sp>
        <p:nvSpPr>
          <p:cNvPr id="9" name="Line 51">
            <a:extLst>
              <a:ext uri="{FF2B5EF4-FFF2-40B4-BE49-F238E27FC236}">
                <a16:creationId xmlns:a16="http://schemas.microsoft.com/office/drawing/2014/main" id="{EF60859D-0E6D-D498-09EC-95C554EB5A4E}"/>
              </a:ext>
            </a:extLst>
          </p:cNvPr>
          <p:cNvSpPr>
            <a:spLocks noChangeShapeType="1"/>
          </p:cNvSpPr>
          <p:nvPr/>
        </p:nvSpPr>
        <p:spPr bwMode="auto">
          <a:xfrm>
            <a:off x="4500667" y="3754477"/>
            <a:ext cx="0" cy="1704921"/>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 name="Line 52">
            <a:extLst>
              <a:ext uri="{FF2B5EF4-FFF2-40B4-BE49-F238E27FC236}">
                <a16:creationId xmlns:a16="http://schemas.microsoft.com/office/drawing/2014/main" id="{9699BD43-E5AD-75EF-2E4D-D57674AE2071}"/>
              </a:ext>
            </a:extLst>
          </p:cNvPr>
          <p:cNvSpPr>
            <a:spLocks noChangeShapeType="1"/>
          </p:cNvSpPr>
          <p:nvPr/>
        </p:nvSpPr>
        <p:spPr bwMode="auto">
          <a:xfrm>
            <a:off x="4500667" y="5459399"/>
            <a:ext cx="249926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1" name="Text Box 54">
                <a:extLst>
                  <a:ext uri="{FF2B5EF4-FFF2-40B4-BE49-F238E27FC236}">
                    <a16:creationId xmlns:a16="http://schemas.microsoft.com/office/drawing/2014/main" id="{C0B4687E-11A9-892E-44DD-41A31D875BF4}"/>
                  </a:ext>
                </a:extLst>
              </p:cNvPr>
              <p:cNvSpPr txBox="1">
                <a:spLocks noChangeArrowheads="1"/>
              </p:cNvSpPr>
              <p:nvPr/>
            </p:nvSpPr>
            <p:spPr bwMode="auto">
              <a:xfrm>
                <a:off x="3638623" y="3681882"/>
                <a:ext cx="843757" cy="3231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en-US" altLang="en-US" sz="1500" dirty="0">
                    <a:solidFill>
                      <a:srgbClr val="0066FF"/>
                    </a:solidFill>
                    <a:latin typeface="Arial Narrow" pitchFamily="34" charset="0"/>
                  </a:rPr>
                  <a:t> </a:t>
                </a:r>
                <a14:m>
                  <m:oMath xmlns:m="http://schemas.openxmlformats.org/officeDocument/2006/math">
                    <m:r>
                      <a:rPr lang="en-US" sz="1500" i="1">
                        <a:solidFill>
                          <a:srgbClr val="0066FF"/>
                        </a:solidFill>
                        <a:latin typeface="Cambria Math"/>
                      </a:rPr>
                      <m:t>𝐸𝑟𝑟</m:t>
                    </m:r>
                    <m:r>
                      <a:rPr lang="en-US" sz="1500" i="1">
                        <a:solidFill>
                          <a:srgbClr val="0066FF"/>
                        </a:solidFill>
                        <a:latin typeface="Cambria Math"/>
                      </a:rPr>
                      <m:t>(</m:t>
                    </m:r>
                    <m:r>
                      <a:rPr lang="en-US" sz="1500" b="1" i="1">
                        <a:solidFill>
                          <a:srgbClr val="0066FF"/>
                        </a:solidFill>
                        <a:latin typeface="Cambria Math"/>
                      </a:rPr>
                      <m:t>𝒘</m:t>
                    </m:r>
                    <m:r>
                      <a:rPr lang="en-US" sz="1500" i="1">
                        <a:solidFill>
                          <a:srgbClr val="0066FF"/>
                        </a:solidFill>
                        <a:latin typeface="Cambria Math"/>
                      </a:rPr>
                      <m:t>)</m:t>
                    </m:r>
                  </m:oMath>
                </a14:m>
                <a:endParaRPr lang="en-US" altLang="en-US" sz="1500" dirty="0">
                  <a:solidFill>
                    <a:srgbClr val="0066FF"/>
                  </a:solidFill>
                  <a:latin typeface="Arial Narrow" pitchFamily="34" charset="0"/>
                </a:endParaRPr>
              </a:p>
            </p:txBody>
          </p:sp>
        </mc:Choice>
        <mc:Fallback xmlns="">
          <p:sp>
            <p:nvSpPr>
              <p:cNvPr id="11" name="Text Box 54">
                <a:extLst>
                  <a:ext uri="{FF2B5EF4-FFF2-40B4-BE49-F238E27FC236}">
                    <a16:creationId xmlns:a16="http://schemas.microsoft.com/office/drawing/2014/main" id="{C0B4687E-11A9-892E-44DD-41A31D875BF4}"/>
                  </a:ext>
                </a:extLst>
              </p:cNvPr>
              <p:cNvSpPr txBox="1">
                <a:spLocks noRot="1" noChangeAspect="1" noMove="1" noResize="1" noEditPoints="1" noAdjustHandles="1" noChangeArrowheads="1" noChangeShapeType="1" noTextEdit="1"/>
              </p:cNvSpPr>
              <p:nvPr/>
            </p:nvSpPr>
            <p:spPr bwMode="auto">
              <a:xfrm>
                <a:off x="3638623" y="3681882"/>
                <a:ext cx="843757" cy="323165"/>
              </a:xfrm>
              <a:prstGeom prst="rect">
                <a:avLst/>
              </a:prstGeom>
              <a:blipFill>
                <a:blip r:embed="rId3"/>
                <a:stretch>
                  <a:fillRect b="-132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sp>
        <p:nvSpPr>
          <p:cNvPr id="12" name="Freeform 55">
            <a:extLst>
              <a:ext uri="{FF2B5EF4-FFF2-40B4-BE49-F238E27FC236}">
                <a16:creationId xmlns:a16="http://schemas.microsoft.com/office/drawing/2014/main" id="{46812BB0-3D39-B002-E39A-9F6F4FFC6D3E}"/>
              </a:ext>
            </a:extLst>
          </p:cNvPr>
          <p:cNvSpPr>
            <a:spLocks/>
          </p:cNvSpPr>
          <p:nvPr/>
        </p:nvSpPr>
        <p:spPr bwMode="auto">
          <a:xfrm>
            <a:off x="4563724" y="3877981"/>
            <a:ext cx="2369148" cy="1401267"/>
          </a:xfrm>
          <a:custGeom>
            <a:avLst/>
            <a:gdLst>
              <a:gd name="T0" fmla="*/ 0 w 2367"/>
              <a:gd name="T1" fmla="*/ 0 h 1770"/>
              <a:gd name="T2" fmla="*/ 528 w 2367"/>
              <a:gd name="T3" fmla="*/ 1584 h 1770"/>
              <a:gd name="T4" fmla="*/ 1650 w 2367"/>
              <a:gd name="T5" fmla="*/ 1116 h 1770"/>
              <a:gd name="T6" fmla="*/ 2367 w 2367"/>
              <a:gd name="T7" fmla="*/ 56 h 1770"/>
            </a:gdLst>
            <a:ahLst/>
            <a:cxnLst>
              <a:cxn ang="0">
                <a:pos x="T0" y="T1"/>
              </a:cxn>
              <a:cxn ang="0">
                <a:pos x="T2" y="T3"/>
              </a:cxn>
              <a:cxn ang="0">
                <a:pos x="T4" y="T5"/>
              </a:cxn>
              <a:cxn ang="0">
                <a:pos x="T6" y="T7"/>
              </a:cxn>
            </a:cxnLst>
            <a:rect l="0" t="0" r="r" b="b"/>
            <a:pathLst>
              <a:path w="2367" h="1770">
                <a:moveTo>
                  <a:pt x="0" y="0"/>
                </a:moveTo>
                <a:cubicBezTo>
                  <a:pt x="120" y="668"/>
                  <a:pt x="253" y="1398"/>
                  <a:pt x="528" y="1584"/>
                </a:cubicBezTo>
                <a:cubicBezTo>
                  <a:pt x="803" y="1770"/>
                  <a:pt x="1344" y="1371"/>
                  <a:pt x="1650" y="1116"/>
                </a:cubicBezTo>
                <a:cubicBezTo>
                  <a:pt x="1956" y="861"/>
                  <a:pt x="2218" y="277"/>
                  <a:pt x="2367" y="5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 name="Line 56">
            <a:extLst>
              <a:ext uri="{FF2B5EF4-FFF2-40B4-BE49-F238E27FC236}">
                <a16:creationId xmlns:a16="http://schemas.microsoft.com/office/drawing/2014/main" id="{1415F3A5-47C6-49EB-B477-06EF0605503D}"/>
              </a:ext>
            </a:extLst>
          </p:cNvPr>
          <p:cNvSpPr>
            <a:spLocks noChangeShapeType="1"/>
          </p:cNvSpPr>
          <p:nvPr/>
        </p:nvSpPr>
        <p:spPr bwMode="auto">
          <a:xfrm flipH="1">
            <a:off x="5668725" y="4116809"/>
            <a:ext cx="1345220" cy="1101326"/>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Line 57">
            <a:extLst>
              <a:ext uri="{FF2B5EF4-FFF2-40B4-BE49-F238E27FC236}">
                <a16:creationId xmlns:a16="http://schemas.microsoft.com/office/drawing/2014/main" id="{FE403A2B-CF6D-A22B-39AA-BD1D628FC7AA}"/>
              </a:ext>
            </a:extLst>
          </p:cNvPr>
          <p:cNvSpPr>
            <a:spLocks noChangeShapeType="1"/>
          </p:cNvSpPr>
          <p:nvPr/>
        </p:nvSpPr>
        <p:spPr bwMode="auto">
          <a:xfrm rot="720175" flipH="1">
            <a:off x="5338855" y="4355966"/>
            <a:ext cx="1237644" cy="1139546"/>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 name="Line 60">
            <a:extLst>
              <a:ext uri="{FF2B5EF4-FFF2-40B4-BE49-F238E27FC236}">
                <a16:creationId xmlns:a16="http://schemas.microsoft.com/office/drawing/2014/main" id="{B741644A-7F42-6D27-7335-7978DC8333D8}"/>
              </a:ext>
            </a:extLst>
          </p:cNvPr>
          <p:cNvSpPr>
            <a:spLocks noChangeShapeType="1"/>
          </p:cNvSpPr>
          <p:nvPr/>
        </p:nvSpPr>
        <p:spPr bwMode="auto">
          <a:xfrm flipH="1">
            <a:off x="5236333" y="5398110"/>
            <a:ext cx="134522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Oval 61">
            <a:extLst>
              <a:ext uri="{FF2B5EF4-FFF2-40B4-BE49-F238E27FC236}">
                <a16:creationId xmlns:a16="http://schemas.microsoft.com/office/drawing/2014/main" id="{F0EC9587-7867-6FC8-D77C-23B60ADFEA1B}"/>
              </a:ext>
            </a:extLst>
          </p:cNvPr>
          <p:cNvSpPr>
            <a:spLocks noChangeArrowheads="1"/>
          </p:cNvSpPr>
          <p:nvPr/>
        </p:nvSpPr>
        <p:spPr bwMode="auto">
          <a:xfrm>
            <a:off x="6293292" y="5436182"/>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Oval 62">
            <a:extLst>
              <a:ext uri="{FF2B5EF4-FFF2-40B4-BE49-F238E27FC236}">
                <a16:creationId xmlns:a16="http://schemas.microsoft.com/office/drawing/2014/main" id="{B40B414A-7996-AA32-31F8-F6D6808F1A9A}"/>
              </a:ext>
            </a:extLst>
          </p:cNvPr>
          <p:cNvSpPr>
            <a:spLocks noChangeArrowheads="1"/>
          </p:cNvSpPr>
          <p:nvPr/>
        </p:nvSpPr>
        <p:spPr bwMode="auto">
          <a:xfrm>
            <a:off x="5956986" y="5436182"/>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8" name="Oval 63">
            <a:extLst>
              <a:ext uri="{FF2B5EF4-FFF2-40B4-BE49-F238E27FC236}">
                <a16:creationId xmlns:a16="http://schemas.microsoft.com/office/drawing/2014/main" id="{64E3116B-FBD1-65A7-4A5D-0BA3F7435207}"/>
              </a:ext>
            </a:extLst>
          </p:cNvPr>
          <p:cNvSpPr>
            <a:spLocks noChangeArrowheads="1"/>
          </p:cNvSpPr>
          <p:nvPr/>
        </p:nvSpPr>
        <p:spPr bwMode="auto">
          <a:xfrm>
            <a:off x="5716769" y="5436182"/>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9" name="Oval 64">
            <a:extLst>
              <a:ext uri="{FF2B5EF4-FFF2-40B4-BE49-F238E27FC236}">
                <a16:creationId xmlns:a16="http://schemas.microsoft.com/office/drawing/2014/main" id="{FD6ECA14-7ADF-D9D0-9189-0CA86D114F39}"/>
              </a:ext>
            </a:extLst>
          </p:cNvPr>
          <p:cNvSpPr>
            <a:spLocks noChangeArrowheads="1"/>
          </p:cNvSpPr>
          <p:nvPr/>
        </p:nvSpPr>
        <p:spPr bwMode="auto">
          <a:xfrm>
            <a:off x="5380465" y="5436182"/>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20" name="Text Box 65">
                <a:extLst>
                  <a:ext uri="{FF2B5EF4-FFF2-40B4-BE49-F238E27FC236}">
                    <a16:creationId xmlns:a16="http://schemas.microsoft.com/office/drawing/2014/main" id="{8B04E9DA-28AE-0554-AF99-36785465C632}"/>
                  </a:ext>
                </a:extLst>
              </p:cNvPr>
              <p:cNvSpPr txBox="1">
                <a:spLocks noChangeArrowheads="1"/>
              </p:cNvSpPr>
              <p:nvPr/>
            </p:nvSpPr>
            <p:spPr bwMode="auto">
              <a:xfrm>
                <a:off x="6948397" y="5282085"/>
                <a:ext cx="380232" cy="3231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a:solidFill>
                            <a:srgbClr val="0066FF"/>
                          </a:solidFill>
                          <a:latin typeface="Cambria Math"/>
                        </a:rPr>
                        <m:t>𝒘</m:t>
                      </m:r>
                    </m:oMath>
                  </m:oMathPara>
                </a14:m>
                <a:endParaRPr lang="en-US" altLang="en-US" sz="1500" b="1" dirty="0">
                  <a:solidFill>
                    <a:srgbClr val="000066"/>
                  </a:solidFill>
                  <a:latin typeface="Arial Narrow" pitchFamily="34" charset="0"/>
                </a:endParaRPr>
              </a:p>
            </p:txBody>
          </p:sp>
        </mc:Choice>
        <mc:Fallback xmlns="">
          <p:sp>
            <p:nvSpPr>
              <p:cNvPr id="20" name="Text Box 65">
                <a:extLst>
                  <a:ext uri="{FF2B5EF4-FFF2-40B4-BE49-F238E27FC236}">
                    <a16:creationId xmlns:a16="http://schemas.microsoft.com/office/drawing/2014/main" id="{8B04E9DA-28AE-0554-AF99-36785465C632}"/>
                  </a:ext>
                </a:extLst>
              </p:cNvPr>
              <p:cNvSpPr txBox="1">
                <a:spLocks noRot="1" noChangeAspect="1" noMove="1" noResize="1" noEditPoints="1" noAdjustHandles="1" noChangeArrowheads="1" noChangeShapeType="1" noTextEdit="1"/>
              </p:cNvSpPr>
              <p:nvPr/>
            </p:nvSpPr>
            <p:spPr bwMode="auto">
              <a:xfrm>
                <a:off x="6948397" y="5282085"/>
                <a:ext cx="380232" cy="32316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1" name="Text Box 68">
                <a:extLst>
                  <a:ext uri="{FF2B5EF4-FFF2-40B4-BE49-F238E27FC236}">
                    <a16:creationId xmlns:a16="http://schemas.microsoft.com/office/drawing/2014/main" id="{21F1D712-4FFC-498C-4E03-B6F28904F162}"/>
                  </a:ext>
                </a:extLst>
              </p:cNvPr>
              <p:cNvSpPr txBox="1">
                <a:spLocks noChangeArrowheads="1"/>
              </p:cNvSpPr>
              <p:nvPr/>
            </p:nvSpPr>
            <p:spPr bwMode="auto">
              <a:xfrm>
                <a:off x="5255722" y="5397182"/>
                <a:ext cx="1390445" cy="3231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sSub>
                      <m:sSubPr>
                        <m:ctrlPr>
                          <a:rPr lang="en-US" sz="1500" i="1">
                            <a:solidFill>
                              <a:srgbClr val="0066FF"/>
                            </a:solidFill>
                            <a:latin typeface="Cambria Math" panose="02040503050406030204" pitchFamily="18" charset="0"/>
                          </a:rPr>
                        </m:ctrlPr>
                      </m:sSubPr>
                      <m:e>
                        <m:r>
                          <a:rPr lang="en-US" sz="1500" b="1" i="1">
                            <a:solidFill>
                              <a:srgbClr val="0066FF"/>
                            </a:solidFill>
                            <a:latin typeface="Cambria Math"/>
                          </a:rPr>
                          <m:t>𝒘</m:t>
                        </m:r>
                      </m:e>
                      <m:sub>
                        <m:r>
                          <a:rPr lang="en-US" sz="1500" i="1">
                            <a:solidFill>
                              <a:srgbClr val="0066FF"/>
                            </a:solidFill>
                            <a:latin typeface="Cambria Math"/>
                          </a:rPr>
                          <m:t>3</m:t>
                        </m:r>
                      </m:sub>
                    </m:sSub>
                  </m:oMath>
                </a14:m>
                <a:r>
                  <a:rPr lang="en-US" altLang="en-US" sz="1500" dirty="0">
                    <a:solidFill>
                      <a:srgbClr val="000066"/>
                    </a:solidFill>
                    <a:latin typeface="Arial Narrow" pitchFamily="34" charset="0"/>
                  </a:rPr>
                  <a:t>  </a:t>
                </a:r>
                <a14:m>
                  <m:oMath xmlns:m="http://schemas.openxmlformats.org/officeDocument/2006/math">
                    <m:sSub>
                      <m:sSubPr>
                        <m:ctrlPr>
                          <a:rPr lang="en-US" sz="1500" i="1">
                            <a:solidFill>
                              <a:srgbClr val="0066FF"/>
                            </a:solidFill>
                            <a:latin typeface="Cambria Math" panose="02040503050406030204" pitchFamily="18" charset="0"/>
                          </a:rPr>
                        </m:ctrlPr>
                      </m:sSubPr>
                      <m:e>
                        <m:r>
                          <a:rPr lang="en-US" sz="1500" b="1" i="1">
                            <a:solidFill>
                              <a:srgbClr val="0066FF"/>
                            </a:solidFill>
                            <a:latin typeface="Cambria Math"/>
                          </a:rPr>
                          <m:t>𝒘</m:t>
                        </m:r>
                      </m:e>
                      <m:sub>
                        <m:r>
                          <a:rPr lang="en-US" sz="1500" i="1">
                            <a:solidFill>
                              <a:srgbClr val="0066FF"/>
                            </a:solidFill>
                            <a:latin typeface="Cambria Math"/>
                          </a:rPr>
                          <m:t>2</m:t>
                        </m:r>
                      </m:sub>
                    </m:sSub>
                  </m:oMath>
                </a14:m>
                <a:r>
                  <a:rPr lang="en-US" altLang="en-US" sz="1500" dirty="0">
                    <a:solidFill>
                      <a:srgbClr val="000066"/>
                    </a:solidFill>
                    <a:latin typeface="Arial Narrow" pitchFamily="34" charset="0"/>
                  </a:rPr>
                  <a:t>  </a:t>
                </a:r>
                <a14:m>
                  <m:oMath xmlns:m="http://schemas.openxmlformats.org/officeDocument/2006/math">
                    <m:sSub>
                      <m:sSubPr>
                        <m:ctrlPr>
                          <a:rPr lang="en-US" sz="1500" i="1">
                            <a:solidFill>
                              <a:srgbClr val="0066FF"/>
                            </a:solidFill>
                            <a:latin typeface="Cambria Math" panose="02040503050406030204" pitchFamily="18" charset="0"/>
                          </a:rPr>
                        </m:ctrlPr>
                      </m:sSubPr>
                      <m:e>
                        <m:r>
                          <a:rPr lang="en-US" sz="1500" b="1" i="1">
                            <a:solidFill>
                              <a:srgbClr val="0066FF"/>
                            </a:solidFill>
                            <a:latin typeface="Cambria Math"/>
                          </a:rPr>
                          <m:t>𝒘</m:t>
                        </m:r>
                      </m:e>
                      <m:sub>
                        <m:r>
                          <a:rPr lang="en-US" sz="1500" i="1">
                            <a:solidFill>
                              <a:srgbClr val="0066FF"/>
                            </a:solidFill>
                            <a:latin typeface="Cambria Math"/>
                          </a:rPr>
                          <m:t>1</m:t>
                        </m:r>
                      </m:sub>
                    </m:sSub>
                  </m:oMath>
                </a14:m>
                <a:r>
                  <a:rPr lang="en-US" altLang="en-US" sz="1500" dirty="0">
                    <a:solidFill>
                      <a:srgbClr val="000066"/>
                    </a:solidFill>
                    <a:latin typeface="Arial Narrow" pitchFamily="34" charset="0"/>
                  </a:rPr>
                  <a:t> </a:t>
                </a:r>
                <a14:m>
                  <m:oMath xmlns:m="http://schemas.openxmlformats.org/officeDocument/2006/math">
                    <m:r>
                      <a:rPr lang="en-US" sz="1500">
                        <a:solidFill>
                          <a:srgbClr val="0066FF"/>
                        </a:solidFill>
                        <a:latin typeface="Cambria Math"/>
                      </a:rPr>
                      <m:t> </m:t>
                    </m:r>
                    <m:sSub>
                      <m:sSubPr>
                        <m:ctrlPr>
                          <a:rPr lang="en-US" sz="1500" i="1">
                            <a:solidFill>
                              <a:srgbClr val="0066FF"/>
                            </a:solidFill>
                            <a:latin typeface="Cambria Math" panose="02040503050406030204" pitchFamily="18" charset="0"/>
                          </a:rPr>
                        </m:ctrlPr>
                      </m:sSubPr>
                      <m:e>
                        <m:r>
                          <a:rPr lang="en-US" sz="1500" i="1">
                            <a:solidFill>
                              <a:srgbClr val="0066FF"/>
                            </a:solidFill>
                            <a:latin typeface="Cambria Math"/>
                          </a:rPr>
                          <m:t>𝑤</m:t>
                        </m:r>
                      </m:e>
                      <m:sub>
                        <m:r>
                          <a:rPr lang="en-US" sz="1500" i="1">
                            <a:solidFill>
                              <a:srgbClr val="0066FF"/>
                            </a:solidFill>
                            <a:latin typeface="Cambria Math"/>
                          </a:rPr>
                          <m:t>0</m:t>
                        </m:r>
                      </m:sub>
                    </m:sSub>
                  </m:oMath>
                </a14:m>
                <a:endParaRPr lang="en-US" altLang="en-US" sz="1500" dirty="0">
                  <a:solidFill>
                    <a:srgbClr val="000066"/>
                  </a:solidFill>
                  <a:latin typeface="Arial Narrow" pitchFamily="34" charset="0"/>
                </a:endParaRPr>
              </a:p>
            </p:txBody>
          </p:sp>
        </mc:Choice>
        <mc:Fallback xmlns="">
          <p:sp>
            <p:nvSpPr>
              <p:cNvPr id="21" name="Text Box 68">
                <a:extLst>
                  <a:ext uri="{FF2B5EF4-FFF2-40B4-BE49-F238E27FC236}">
                    <a16:creationId xmlns:a16="http://schemas.microsoft.com/office/drawing/2014/main" id="{21F1D712-4FFC-498C-4E03-B6F28904F162}"/>
                  </a:ext>
                </a:extLst>
              </p:cNvPr>
              <p:cNvSpPr txBox="1">
                <a:spLocks noRot="1" noChangeAspect="1" noMove="1" noResize="1" noEditPoints="1" noAdjustHandles="1" noChangeArrowheads="1" noChangeShapeType="1" noTextEdit="1"/>
              </p:cNvSpPr>
              <p:nvPr/>
            </p:nvSpPr>
            <p:spPr bwMode="auto">
              <a:xfrm>
                <a:off x="5255722" y="5397182"/>
                <a:ext cx="1390445" cy="323165"/>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cxnSp>
        <p:nvCxnSpPr>
          <p:cNvPr id="22" name="Straight Connector 21">
            <a:extLst>
              <a:ext uri="{FF2B5EF4-FFF2-40B4-BE49-F238E27FC236}">
                <a16:creationId xmlns:a16="http://schemas.microsoft.com/office/drawing/2014/main" id="{F3FADA2F-8235-7135-23B3-7483A530A4F2}"/>
              </a:ext>
            </a:extLst>
          </p:cNvPr>
          <p:cNvCxnSpPr/>
          <p:nvPr/>
        </p:nvCxnSpPr>
        <p:spPr>
          <a:xfrm flipV="1">
            <a:off x="6311660" y="4696459"/>
            <a:ext cx="0" cy="76871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BAF9C70-C2A2-24C8-29BF-A192168A1FE1}"/>
              </a:ext>
            </a:extLst>
          </p:cNvPr>
          <p:cNvCxnSpPr/>
          <p:nvPr/>
        </p:nvCxnSpPr>
        <p:spPr>
          <a:xfrm flipV="1">
            <a:off x="5975355" y="4940460"/>
            <a:ext cx="0" cy="535074"/>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8AAAB36-E268-FA7A-E522-0DAD41374F5D}"/>
              </a:ext>
            </a:extLst>
          </p:cNvPr>
          <p:cNvCxnSpPr/>
          <p:nvPr/>
        </p:nvCxnSpPr>
        <p:spPr>
          <a:xfrm flipV="1">
            <a:off x="5735663" y="5061687"/>
            <a:ext cx="0" cy="39999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520F52D-E8C0-DD0E-6E79-D3D529F6D128}"/>
              </a:ext>
            </a:extLst>
          </p:cNvPr>
          <p:cNvCxnSpPr/>
          <p:nvPr/>
        </p:nvCxnSpPr>
        <p:spPr>
          <a:xfrm flipH="1" flipV="1">
            <a:off x="5398833" y="5182914"/>
            <a:ext cx="857" cy="28223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5395839-D7BF-4716-6BB3-A5ADCC53F47B}"/>
              </a:ext>
            </a:extLst>
          </p:cNvPr>
          <p:cNvSpPr/>
          <p:nvPr/>
        </p:nvSpPr>
        <p:spPr>
          <a:xfrm>
            <a:off x="5374812" y="5132256"/>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3422E253-3EC7-844C-1FB3-A51F6E2E3BFD}"/>
              </a:ext>
            </a:extLst>
          </p:cNvPr>
          <p:cNvSpPr/>
          <p:nvPr/>
        </p:nvSpPr>
        <p:spPr>
          <a:xfrm>
            <a:off x="5712629" y="5015792"/>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7967C1DE-26AC-422C-775C-1E6A84988700}"/>
              </a:ext>
            </a:extLst>
          </p:cNvPr>
          <p:cNvSpPr/>
          <p:nvPr/>
        </p:nvSpPr>
        <p:spPr>
          <a:xfrm>
            <a:off x="5958208" y="4884182"/>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B4DD55E0-40E9-ACA7-D55A-A812A178AB6B}"/>
              </a:ext>
            </a:extLst>
          </p:cNvPr>
          <p:cNvSpPr/>
          <p:nvPr/>
        </p:nvSpPr>
        <p:spPr>
          <a:xfrm>
            <a:off x="6290289" y="4664237"/>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90415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Gradient Descent for Multilayer NN</a:t>
            </a:r>
          </a:p>
        </p:txBody>
      </p:sp>
      <p:sp>
        <p:nvSpPr>
          <p:cNvPr id="17411" name="Rectangle 3"/>
          <p:cNvSpPr>
            <a:spLocks noGrp="1" noChangeArrowheads="1"/>
          </p:cNvSpPr>
          <p:nvPr>
            <p:ph type="body" idx="1"/>
          </p:nvPr>
        </p:nvSpPr>
        <p:spPr/>
        <p:txBody>
          <a:bodyPr/>
          <a:lstStyle/>
          <a:p>
            <a:pPr>
              <a:lnSpc>
                <a:spcPct val="90000"/>
              </a:lnSpc>
            </a:pPr>
            <a:r>
              <a:rPr lang="en-US" altLang="en-US" dirty="0"/>
              <a:t>Weight update:</a:t>
            </a:r>
          </a:p>
          <a:p>
            <a:pPr>
              <a:lnSpc>
                <a:spcPct val="90000"/>
              </a:lnSpc>
            </a:pPr>
            <a:endParaRPr lang="en-US" altLang="en-US" dirty="0"/>
          </a:p>
          <a:p>
            <a:pPr>
              <a:lnSpc>
                <a:spcPct val="90000"/>
              </a:lnSpc>
            </a:pPr>
            <a:r>
              <a:rPr lang="en-US" altLang="en-US" dirty="0"/>
              <a:t>Error function:</a:t>
            </a:r>
          </a:p>
          <a:p>
            <a:pPr>
              <a:lnSpc>
                <a:spcPct val="90000"/>
              </a:lnSpc>
            </a:pPr>
            <a:endParaRPr lang="en-US" altLang="en-US" dirty="0"/>
          </a:p>
          <a:p>
            <a:pPr>
              <a:lnSpc>
                <a:spcPct val="90000"/>
              </a:lnSpc>
            </a:pPr>
            <a:r>
              <a:rPr lang="en-US" altLang="en-US" i="1" dirty="0"/>
              <a:t>Activation function f must be differentiable</a:t>
            </a:r>
          </a:p>
          <a:p>
            <a:pPr>
              <a:lnSpc>
                <a:spcPct val="90000"/>
              </a:lnSpc>
            </a:pPr>
            <a:endParaRPr lang="en-US" altLang="en-US" dirty="0"/>
          </a:p>
          <a:p>
            <a:pPr>
              <a:lnSpc>
                <a:spcPct val="90000"/>
              </a:lnSpc>
            </a:pPr>
            <a:r>
              <a:rPr lang="en-US" altLang="en-US" dirty="0"/>
              <a:t>For sigmoid function:</a:t>
            </a:r>
          </a:p>
          <a:p>
            <a:pPr lvl="1">
              <a:lnSpc>
                <a:spcPct val="90000"/>
              </a:lnSpc>
            </a:pPr>
            <a:endParaRPr lang="en-US" altLang="en-US" dirty="0"/>
          </a:p>
          <a:p>
            <a:pPr marL="0" indent="0">
              <a:buNone/>
            </a:pPr>
            <a:endParaRPr lang="en-US" altLang="en-US" dirty="0"/>
          </a:p>
        </p:txBody>
      </p:sp>
      <p:graphicFrame>
        <p:nvGraphicFramePr>
          <p:cNvPr id="17412" name="Object 2"/>
          <p:cNvGraphicFramePr>
            <a:graphicFrameLocks noGrp="1" noChangeAspect="1"/>
          </p:cNvGraphicFramePr>
          <p:nvPr>
            <p:ph sz="half" idx="4294967295"/>
            <p:extLst>
              <p:ext uri="{D42A27DB-BD31-4B8C-83A1-F6EECF244321}">
                <p14:modId xmlns:p14="http://schemas.microsoft.com/office/powerpoint/2010/main" val="3022317308"/>
              </p:ext>
            </p:extLst>
          </p:nvPr>
        </p:nvGraphicFramePr>
        <p:xfrm>
          <a:off x="3620814" y="1667697"/>
          <a:ext cx="2895600" cy="1001713"/>
        </p:xfrm>
        <a:graphic>
          <a:graphicData uri="http://schemas.openxmlformats.org/presentationml/2006/ole">
            <mc:AlternateContent xmlns:mc="http://schemas.openxmlformats.org/markup-compatibility/2006">
              <mc:Choice xmlns:v="urn:schemas-microsoft-com:vml" Requires="v">
                <p:oleObj name="Equation" r:id="rId2" imgW="1282700" imgH="444500" progId="Equation.3">
                  <p:embed/>
                </p:oleObj>
              </mc:Choice>
              <mc:Fallback>
                <p:oleObj name="Equation" r:id="rId2" imgW="1282700" imgH="444500" progId="Equation.3">
                  <p:embed/>
                  <p:pic>
                    <p:nvPicPr>
                      <p:cNvPr id="1741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814" y="1667697"/>
                        <a:ext cx="2895600" cy="100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3"/>
          <p:cNvGraphicFramePr>
            <a:graphicFrameLocks noGrp="1" noChangeAspect="1"/>
          </p:cNvGraphicFramePr>
          <p:nvPr>
            <p:ph sz="half" idx="4294967295"/>
            <p:extLst>
              <p:ext uri="{D42A27DB-BD31-4B8C-83A1-F6EECF244321}">
                <p14:modId xmlns:p14="http://schemas.microsoft.com/office/powerpoint/2010/main" val="535264997"/>
              </p:ext>
            </p:extLst>
          </p:nvPr>
        </p:nvGraphicFramePr>
        <p:xfrm>
          <a:off x="3526220" y="2665029"/>
          <a:ext cx="3429000" cy="993775"/>
        </p:xfrm>
        <a:graphic>
          <a:graphicData uri="http://schemas.openxmlformats.org/presentationml/2006/ole">
            <mc:AlternateContent xmlns:mc="http://schemas.openxmlformats.org/markup-compatibility/2006">
              <mc:Choice xmlns:v="urn:schemas-microsoft-com:vml" Requires="v">
                <p:oleObj name="Equation" r:id="rId4" imgW="1663700" imgH="482600" progId="Equation.3">
                  <p:embed/>
                </p:oleObj>
              </mc:Choice>
              <mc:Fallback>
                <p:oleObj name="Equation" r:id="rId4" imgW="1663700" imgH="482600" progId="Equation.3">
                  <p:embed/>
                  <p:pic>
                    <p:nvPicPr>
                      <p:cNvPr id="1741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220" y="2665029"/>
                        <a:ext cx="3429000"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4"/>
          <p:cNvGraphicFramePr>
            <a:graphicFrameLocks noGrp="1" noChangeAspect="1"/>
          </p:cNvGraphicFramePr>
          <p:nvPr>
            <p:ph sz="quarter" idx="4294967295"/>
            <p:extLst>
              <p:ext uri="{D42A27DB-BD31-4B8C-83A1-F6EECF244321}">
                <p14:modId xmlns:p14="http://schemas.microsoft.com/office/powerpoint/2010/main" val="191009843"/>
              </p:ext>
            </p:extLst>
          </p:nvPr>
        </p:nvGraphicFramePr>
        <p:xfrm>
          <a:off x="4553606" y="4908331"/>
          <a:ext cx="4953000" cy="742950"/>
        </p:xfrm>
        <a:graphic>
          <a:graphicData uri="http://schemas.openxmlformats.org/presentationml/2006/ole">
            <mc:AlternateContent xmlns:mc="http://schemas.openxmlformats.org/markup-compatibility/2006">
              <mc:Choice xmlns:v="urn:schemas-microsoft-com:vml" Requires="v">
                <p:oleObj name="Equation" r:id="rId6" imgW="2298700" imgH="342900" progId="Equation.3">
                  <p:embed/>
                </p:oleObj>
              </mc:Choice>
              <mc:Fallback>
                <p:oleObj name="Equation" r:id="rId6" imgW="2298700" imgH="342900" progId="Equation.3">
                  <p:embed/>
                  <p:pic>
                    <p:nvPicPr>
                      <p:cNvPr id="1741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3606" y="4908331"/>
                        <a:ext cx="49530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2D974307-E98E-164F-3001-378B64103350}"/>
              </a:ext>
            </a:extLst>
          </p:cNvPr>
          <p:cNvSpPr>
            <a:spLocks noGrp="1"/>
          </p:cNvSpPr>
          <p:nvPr>
            <p:ph type="sldNum" sz="quarter" idx="12"/>
          </p:nvPr>
        </p:nvSpPr>
        <p:spPr/>
        <p:txBody>
          <a:bodyPr/>
          <a:lstStyle/>
          <a:p>
            <a:fld id="{F3450C42-9A0B-4425-92C2-70FCF7C45734}" type="slidenum">
              <a:rPr lang="en-US" smtClean="0"/>
              <a:t>33</a:t>
            </a:fld>
            <a:endParaRPr lang="en-US"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4" name="Text Box 4"/>
          <p:cNvSpPr txBox="1">
            <a:spLocks noChangeArrowheads="1"/>
          </p:cNvSpPr>
          <p:nvPr/>
        </p:nvSpPr>
        <p:spPr bwMode="auto">
          <a:xfrm>
            <a:off x="1839310" y="2251679"/>
            <a:ext cx="2522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Current Weight Vector</a:t>
            </a:r>
          </a:p>
        </p:txBody>
      </p:sp>
      <p:sp>
        <p:nvSpPr>
          <p:cNvPr id="291845" name="Line 5"/>
          <p:cNvSpPr>
            <a:spLocks noChangeShapeType="1"/>
          </p:cNvSpPr>
          <p:nvPr/>
        </p:nvSpPr>
        <p:spPr bwMode="auto">
          <a:xfrm>
            <a:off x="3150585" y="2694590"/>
            <a:ext cx="4267200" cy="266700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291846" name="Text Box 6"/>
          <p:cNvSpPr txBox="1">
            <a:spLocks noChangeArrowheads="1"/>
          </p:cNvSpPr>
          <p:nvPr/>
        </p:nvSpPr>
        <p:spPr bwMode="auto">
          <a:xfrm>
            <a:off x="3864278" y="3775678"/>
            <a:ext cx="3392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Gradient of the Error Function</a:t>
            </a:r>
          </a:p>
        </p:txBody>
      </p:sp>
      <p:sp>
        <p:nvSpPr>
          <p:cNvPr id="291847" name="Text Box 7"/>
          <p:cNvSpPr txBox="1">
            <a:spLocks noChangeArrowheads="1"/>
          </p:cNvSpPr>
          <p:nvPr/>
        </p:nvSpPr>
        <p:spPr bwMode="auto">
          <a:xfrm>
            <a:off x="6868510" y="5247291"/>
            <a:ext cx="222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New Weight Vector</a:t>
            </a:r>
          </a:p>
        </p:txBody>
      </p:sp>
      <p:sp>
        <p:nvSpPr>
          <p:cNvPr id="291848" name="Text Box 8"/>
          <p:cNvSpPr txBox="1">
            <a:spLocks noChangeArrowheads="1"/>
          </p:cNvSpPr>
          <p:nvPr/>
        </p:nvSpPr>
        <p:spPr bwMode="auto">
          <a:xfrm>
            <a:off x="7360199" y="2144462"/>
            <a:ext cx="460057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Important! How far you jump depends on: </a:t>
            </a:r>
          </a:p>
          <a:p>
            <a:pPr>
              <a:buFontTx/>
              <a:buChar char="•"/>
            </a:pPr>
            <a:r>
              <a:rPr lang="en-US" altLang="en-US" sz="2000" dirty="0"/>
              <a:t> the learning rate </a:t>
            </a:r>
            <a:r>
              <a:rPr lang="en-US" altLang="en-US" sz="2000" dirty="0">
                <a:latin typeface="Symbol" pitchFamily="18" charset="2"/>
              </a:rPr>
              <a:t>a</a:t>
            </a:r>
            <a:r>
              <a:rPr lang="en-US" altLang="en-US" sz="2000" dirty="0"/>
              <a:t>.</a:t>
            </a:r>
          </a:p>
          <a:p>
            <a:pPr>
              <a:buFontTx/>
              <a:buChar char="•"/>
            </a:pPr>
            <a:r>
              <a:rPr lang="en-US" altLang="en-US" sz="2000" dirty="0"/>
              <a:t> On the error |T-O|</a:t>
            </a:r>
          </a:p>
          <a:p>
            <a:pPr>
              <a:buFontTx/>
              <a:buChar char="•"/>
            </a:pPr>
            <a:r>
              <a:rPr lang="en-US" altLang="en-US" sz="2000" dirty="0"/>
              <a:t> The input activation of the node</a:t>
            </a:r>
          </a:p>
        </p:txBody>
      </p:sp>
      <p:sp>
        <p:nvSpPr>
          <p:cNvPr id="291849" name="Text Box 9"/>
          <p:cNvSpPr txBox="1">
            <a:spLocks noChangeArrowheads="1"/>
          </p:cNvSpPr>
          <p:nvPr/>
        </p:nvSpPr>
        <p:spPr bwMode="auto">
          <a:xfrm>
            <a:off x="762000" y="5273676"/>
            <a:ext cx="38443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Remarks on </a:t>
            </a:r>
            <a:r>
              <a:rPr lang="en-US" altLang="en-US" sz="2000" dirty="0">
                <a:latin typeface="Symbol" pitchFamily="18" charset="2"/>
              </a:rPr>
              <a:t>a</a:t>
            </a:r>
            <a:r>
              <a:rPr lang="en-US" altLang="en-US" sz="2000" dirty="0"/>
              <a:t>:</a:t>
            </a:r>
          </a:p>
          <a:p>
            <a:pPr>
              <a:buFontTx/>
              <a:buChar char="•"/>
            </a:pPr>
            <a:r>
              <a:rPr lang="en-US" altLang="en-US" sz="2000" dirty="0"/>
              <a:t> too low </a:t>
            </a:r>
            <a:r>
              <a:rPr lang="en-US" altLang="en-US" sz="2000" dirty="0">
                <a:sym typeface="Wingdings" pitchFamily="2" charset="2"/>
              </a:rPr>
              <a:t> slow convergence</a:t>
            </a:r>
          </a:p>
          <a:p>
            <a:pPr>
              <a:buFontTx/>
              <a:buChar char="•"/>
            </a:pPr>
            <a:r>
              <a:rPr lang="en-US" altLang="en-US" sz="2000" dirty="0">
                <a:sym typeface="Wingdings" pitchFamily="2" charset="2"/>
              </a:rPr>
              <a:t> too high  might overshoot goal</a:t>
            </a:r>
            <a:endParaRPr lang="en-US" altLang="en-US" sz="2000" dirty="0"/>
          </a:p>
        </p:txBody>
      </p:sp>
      <p:sp>
        <p:nvSpPr>
          <p:cNvPr id="2" name="Rectangle 2">
            <a:extLst>
              <a:ext uri="{FF2B5EF4-FFF2-40B4-BE49-F238E27FC236}">
                <a16:creationId xmlns:a16="http://schemas.microsoft.com/office/drawing/2014/main" id="{5CE01576-B913-D71E-59B1-17D6BAA76554}"/>
              </a:ext>
            </a:extLst>
          </p:cNvPr>
          <p:cNvSpPr txBox="1">
            <a:spLocks noChangeArrowheads="1"/>
          </p:cNvSpPr>
          <p:nvPr/>
        </p:nvSpPr>
        <p:spPr>
          <a:xfrm>
            <a:off x="838200" y="365125"/>
            <a:ext cx="105156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400" dirty="0"/>
              <a:t>Neural Network Learning ---Mostly Steepest Descent Hill Climbing on a Differentiable Error Function</a:t>
            </a:r>
            <a:endParaRPr lang="en-US" altLang="en-US" dirty="0"/>
          </a:p>
        </p:txBody>
      </p:sp>
      <p:sp>
        <p:nvSpPr>
          <p:cNvPr id="3" name="Slide Number Placeholder 2">
            <a:extLst>
              <a:ext uri="{FF2B5EF4-FFF2-40B4-BE49-F238E27FC236}">
                <a16:creationId xmlns:a16="http://schemas.microsoft.com/office/drawing/2014/main" id="{606CD56D-0737-3DEF-759E-0647601334D0}"/>
              </a:ext>
            </a:extLst>
          </p:cNvPr>
          <p:cNvSpPr>
            <a:spLocks noGrp="1"/>
          </p:cNvSpPr>
          <p:nvPr>
            <p:ph type="sldNum" sz="quarter" idx="12"/>
          </p:nvPr>
        </p:nvSpPr>
        <p:spPr/>
        <p:txBody>
          <a:bodyPr/>
          <a:lstStyle/>
          <a:p>
            <a:fld id="{F3450C42-9A0B-4425-92C2-70FCF7C45734}" type="slidenum">
              <a:rPr lang="en-US" smtClean="0"/>
              <a:t>34</a:t>
            </a:fld>
            <a:endParaRPr lang="en-US" dirty="0"/>
          </a:p>
        </p:txBody>
      </p:sp>
    </p:spTree>
    <p:extLst>
      <p:ext uri="{BB962C8B-B14F-4D97-AF65-F5344CB8AC3E}">
        <p14:creationId xmlns:p14="http://schemas.microsoft.com/office/powerpoint/2010/main" val="43825671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mAebo3FvW54/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866" y="1143000"/>
            <a:ext cx="7586134"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74046" y="5715000"/>
            <a:ext cx="9531777" cy="923330"/>
          </a:xfrm>
          <a:prstGeom prst="rect">
            <a:avLst/>
          </a:prstGeom>
          <a:noFill/>
        </p:spPr>
        <p:txBody>
          <a:bodyPr wrap="none" rtlCol="0">
            <a:spAutoFit/>
          </a:bodyPr>
          <a:lstStyle/>
          <a:p>
            <a:r>
              <a:rPr lang="en-US" dirty="0"/>
              <a:t>Remark: To minimize the error/loss function we will walk in the inverse direction of the arrows! </a:t>
            </a:r>
          </a:p>
          <a:p>
            <a:r>
              <a:rPr lang="en-US" dirty="0"/>
              <a:t>If the steepest gradient is for example (1,2) then the second weight contributes more to the error; </a:t>
            </a:r>
          </a:p>
          <a:p>
            <a:r>
              <a:rPr lang="en-US" dirty="0"/>
              <a:t>Consequently, it is increased twice as much in comparison to the increase of the first weight.  </a:t>
            </a:r>
          </a:p>
        </p:txBody>
      </p:sp>
      <p:sp>
        <p:nvSpPr>
          <p:cNvPr id="3" name="TextBox 2"/>
          <p:cNvSpPr txBox="1"/>
          <p:nvPr/>
        </p:nvSpPr>
        <p:spPr>
          <a:xfrm>
            <a:off x="1524001" y="5269840"/>
            <a:ext cx="9183802" cy="369332"/>
          </a:xfrm>
          <a:prstGeom prst="rect">
            <a:avLst/>
          </a:prstGeom>
          <a:noFill/>
        </p:spPr>
        <p:txBody>
          <a:bodyPr wrap="square" rtlCol="0">
            <a:spAutoFit/>
          </a:bodyPr>
          <a:lstStyle/>
          <a:p>
            <a:r>
              <a:rPr lang="en-US" dirty="0"/>
              <a:t>Video on this topic at starting at 2:50: </a:t>
            </a:r>
            <a:r>
              <a:rPr lang="en-US" sz="800" dirty="0">
                <a:hlinkClick r:id="rId3"/>
              </a:rPr>
              <a:t>https://www.youtube.com/watch?v=IHZwWFHWa-w&amp;index=3&amp;list=PLZHQObOWTQDNU6R1_67000Dx_ZCJB-3pi&amp;t=0s</a:t>
            </a:r>
            <a:endParaRPr lang="en-US" sz="800" dirty="0"/>
          </a:p>
        </p:txBody>
      </p:sp>
      <p:sp>
        <p:nvSpPr>
          <p:cNvPr id="4" name="Rectangle 2">
            <a:extLst>
              <a:ext uri="{FF2B5EF4-FFF2-40B4-BE49-F238E27FC236}">
                <a16:creationId xmlns:a16="http://schemas.microsoft.com/office/drawing/2014/main" id="{95EB5502-C3A0-1115-1DA9-64399749D758}"/>
              </a:ext>
            </a:extLst>
          </p:cNvPr>
          <p:cNvSpPr txBox="1">
            <a:spLocks noChangeArrowheads="1"/>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400" dirty="0"/>
              <a:t>Error Function Gradient based on 2 Weights</a:t>
            </a:r>
            <a:endParaRPr lang="en-US" altLang="en-US" dirty="0"/>
          </a:p>
        </p:txBody>
      </p:sp>
      <p:sp>
        <p:nvSpPr>
          <p:cNvPr id="5" name="Slide Number Placeholder 4">
            <a:extLst>
              <a:ext uri="{FF2B5EF4-FFF2-40B4-BE49-F238E27FC236}">
                <a16:creationId xmlns:a16="http://schemas.microsoft.com/office/drawing/2014/main" id="{B0F25307-4E7B-07FA-4165-8DE75D4740CB}"/>
              </a:ext>
            </a:extLst>
          </p:cNvPr>
          <p:cNvSpPr>
            <a:spLocks noGrp="1"/>
          </p:cNvSpPr>
          <p:nvPr>
            <p:ph type="sldNum" sz="quarter" idx="12"/>
          </p:nvPr>
        </p:nvSpPr>
        <p:spPr/>
        <p:txBody>
          <a:bodyPr/>
          <a:lstStyle/>
          <a:p>
            <a:fld id="{F3450C42-9A0B-4425-92C2-70FCF7C45734}" type="slidenum">
              <a:rPr lang="en-US" smtClean="0"/>
              <a:t>35</a:t>
            </a:fld>
            <a:endParaRPr lang="en-US" dirty="0"/>
          </a:p>
        </p:txBody>
      </p:sp>
    </p:spTree>
    <p:extLst>
      <p:ext uri="{BB962C8B-B14F-4D97-AF65-F5344CB8AC3E}">
        <p14:creationId xmlns:p14="http://schemas.microsoft.com/office/powerpoint/2010/main" val="244571942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FCE7-7CF7-17A4-D99D-A877E580A8F6}"/>
              </a:ext>
            </a:extLst>
          </p:cNvPr>
          <p:cNvSpPr>
            <a:spLocks noGrp="1"/>
          </p:cNvSpPr>
          <p:nvPr>
            <p:ph type="title"/>
          </p:nvPr>
        </p:nvSpPr>
        <p:spPr>
          <a:xfrm>
            <a:off x="838200" y="5289"/>
            <a:ext cx="10515600" cy="1325563"/>
          </a:xfrm>
        </p:spPr>
        <p:txBody>
          <a:bodyPr/>
          <a:lstStyle/>
          <a:p>
            <a:r>
              <a:rPr lang="en-IN" dirty="0"/>
              <a:t>Learning with a Multi-Layer Perceptron</a:t>
            </a:r>
          </a:p>
        </p:txBody>
      </p:sp>
      <p:sp>
        <p:nvSpPr>
          <p:cNvPr id="5" name="Slide Number Placeholder 4">
            <a:extLst>
              <a:ext uri="{FF2B5EF4-FFF2-40B4-BE49-F238E27FC236}">
                <a16:creationId xmlns:a16="http://schemas.microsoft.com/office/drawing/2014/main" id="{16549C35-D4B8-11B0-100F-3F9401479AE0}"/>
              </a:ext>
            </a:extLst>
          </p:cNvPr>
          <p:cNvSpPr>
            <a:spLocks noGrp="1"/>
          </p:cNvSpPr>
          <p:nvPr>
            <p:ph type="sldNum" sz="quarter" idx="12"/>
          </p:nvPr>
        </p:nvSpPr>
        <p:spPr/>
        <p:txBody>
          <a:bodyPr/>
          <a:lstStyle/>
          <a:p>
            <a:fld id="{F3450C42-9A0B-4425-92C2-70FCF7C45734}" type="slidenum">
              <a:rPr lang="en-US" smtClean="0"/>
              <a:t>36</a:t>
            </a:fld>
            <a:endParaRPr lang="en-US" dirty="0"/>
          </a:p>
        </p:txBody>
      </p:sp>
      <p:sp>
        <p:nvSpPr>
          <p:cNvPr id="6" name="Rectangle 3">
            <a:extLst>
              <a:ext uri="{FF2B5EF4-FFF2-40B4-BE49-F238E27FC236}">
                <a16:creationId xmlns:a16="http://schemas.microsoft.com/office/drawing/2014/main" id="{709EEDCA-1F46-13AA-496F-4CBC40F5EB2D}"/>
              </a:ext>
            </a:extLst>
          </p:cNvPr>
          <p:cNvSpPr>
            <a:spLocks noGrp="1" noChangeArrowheads="1"/>
          </p:cNvSpPr>
          <p:nvPr>
            <p:ph idx="1"/>
          </p:nvPr>
        </p:nvSpPr>
        <p:spPr>
          <a:xfrm>
            <a:off x="589693" y="1522885"/>
            <a:ext cx="7588260" cy="4641432"/>
          </a:xfrm>
        </p:spPr>
        <p:txBody>
          <a:bodyPr>
            <a:noAutofit/>
          </a:bodyPr>
          <a:lstStyle/>
          <a:p>
            <a:r>
              <a:rPr lang="en-US" sz="2400" dirty="0"/>
              <a:t>The problem is what to do with the other set of weights – we do not get feedback in the intermediate layer(s). </a:t>
            </a:r>
          </a:p>
          <a:p>
            <a:r>
              <a:rPr lang="en-US" sz="2400" dirty="0">
                <a:solidFill>
                  <a:srgbClr val="FF0000"/>
                </a:solidFill>
              </a:rPr>
              <a:t>Solution:</a:t>
            </a:r>
            <a:r>
              <a:rPr lang="en-US" sz="2400" dirty="0"/>
              <a:t> If </a:t>
            </a:r>
            <a:r>
              <a:rPr lang="en-US" sz="2400" dirty="0">
                <a:solidFill>
                  <a:srgbClr val="FF0000"/>
                </a:solidFill>
              </a:rPr>
              <a:t>all the activation functions are differentiable</a:t>
            </a:r>
            <a:r>
              <a:rPr lang="en-US" sz="2400" dirty="0"/>
              <a:t>, then the </a:t>
            </a:r>
            <a:r>
              <a:rPr lang="en-US" sz="2400" u="sng" dirty="0"/>
              <a:t>output</a:t>
            </a:r>
            <a:r>
              <a:rPr lang="en-US" sz="2400" dirty="0"/>
              <a:t> of the network is also a differentiable function of the input and weights in the network.</a:t>
            </a:r>
          </a:p>
          <a:p>
            <a:r>
              <a:rPr lang="en-US" sz="2400" dirty="0">
                <a:solidFill>
                  <a:srgbClr val="FF0000"/>
                </a:solidFill>
              </a:rPr>
              <a:t>Define an error function (e.g., sum of squares) that is a differentiable function of the output</a:t>
            </a:r>
            <a:r>
              <a:rPr lang="en-US" sz="2400" dirty="0"/>
              <a:t>, i.e. this error function is also a differentiable function of the weights. </a:t>
            </a:r>
          </a:p>
          <a:p>
            <a:r>
              <a:rPr lang="en-US" sz="2400" dirty="0"/>
              <a:t>We can then evaluate the derivatives of the error with respect to the weights, and use these derivatives to find weight values that minimize this error function, using gradient descent (or other optimization methods). </a:t>
            </a:r>
          </a:p>
          <a:p>
            <a:r>
              <a:rPr lang="en-US" sz="2400" dirty="0"/>
              <a:t>This results in an algorithm called </a:t>
            </a:r>
            <a:r>
              <a:rPr lang="en-US" sz="2400" dirty="0">
                <a:solidFill>
                  <a:srgbClr val="FF0000"/>
                </a:solidFill>
              </a:rPr>
              <a:t>back-propagation</a:t>
            </a:r>
            <a:r>
              <a:rPr lang="en-US" sz="2400" dirty="0"/>
              <a:t>.</a:t>
            </a:r>
          </a:p>
          <a:p>
            <a:endParaRPr lang="en-US" sz="2400" dirty="0"/>
          </a:p>
        </p:txBody>
      </p:sp>
      <p:grpSp>
        <p:nvGrpSpPr>
          <p:cNvPr id="7" name="Group 6">
            <a:extLst>
              <a:ext uri="{FF2B5EF4-FFF2-40B4-BE49-F238E27FC236}">
                <a16:creationId xmlns:a16="http://schemas.microsoft.com/office/drawing/2014/main" id="{E7147A49-1E51-4E6C-95E3-A420B50784F9}"/>
              </a:ext>
            </a:extLst>
          </p:cNvPr>
          <p:cNvGrpSpPr/>
          <p:nvPr/>
        </p:nvGrpSpPr>
        <p:grpSpPr>
          <a:xfrm>
            <a:off x="8945566" y="2573331"/>
            <a:ext cx="2740368" cy="2000174"/>
            <a:chOff x="5519870" y="1816947"/>
            <a:chExt cx="3653825" cy="2666899"/>
          </a:xfrm>
        </p:grpSpPr>
        <p:sp>
          <p:nvSpPr>
            <p:cNvPr id="8" name="Rectangle 7">
              <a:extLst>
                <a:ext uri="{FF2B5EF4-FFF2-40B4-BE49-F238E27FC236}">
                  <a16:creationId xmlns:a16="http://schemas.microsoft.com/office/drawing/2014/main" id="{00EFFF2B-F887-96D5-5A1E-AA7EB34795AF}"/>
                </a:ext>
              </a:extLst>
            </p:cNvPr>
            <p:cNvSpPr/>
            <p:nvPr/>
          </p:nvSpPr>
          <p:spPr>
            <a:xfrm>
              <a:off x="5519870" y="1816947"/>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a:extLst>
                <a:ext uri="{FF2B5EF4-FFF2-40B4-BE49-F238E27FC236}">
                  <a16:creationId xmlns:a16="http://schemas.microsoft.com/office/drawing/2014/main" id="{BB60C941-8662-C0BB-5D38-C24AE468DE64}"/>
                </a:ext>
              </a:extLst>
            </p:cNvPr>
            <p:cNvGrpSpPr/>
            <p:nvPr/>
          </p:nvGrpSpPr>
          <p:grpSpPr>
            <a:xfrm>
              <a:off x="5638599" y="2140638"/>
              <a:ext cx="3535096" cy="2343208"/>
              <a:chOff x="5410200" y="2488168"/>
              <a:chExt cx="3535096" cy="2343208"/>
            </a:xfrm>
          </p:grpSpPr>
          <p:grpSp>
            <p:nvGrpSpPr>
              <p:cNvPr id="10" name="Group 9">
                <a:extLst>
                  <a:ext uri="{FF2B5EF4-FFF2-40B4-BE49-F238E27FC236}">
                    <a16:creationId xmlns:a16="http://schemas.microsoft.com/office/drawing/2014/main" id="{8121EE4D-7EBD-DD4A-9213-BC164CD8E69C}"/>
                  </a:ext>
                </a:extLst>
              </p:cNvPr>
              <p:cNvGrpSpPr/>
              <p:nvPr/>
            </p:nvGrpSpPr>
            <p:grpSpPr>
              <a:xfrm>
                <a:off x="5410200" y="2488168"/>
                <a:ext cx="3535096" cy="2343208"/>
                <a:chOff x="5599913" y="3472934"/>
                <a:chExt cx="3535096" cy="2343208"/>
              </a:xfrm>
            </p:grpSpPr>
            <p:grpSp>
              <p:nvGrpSpPr>
                <p:cNvPr id="13" name="Group 51">
                  <a:extLst>
                    <a:ext uri="{FF2B5EF4-FFF2-40B4-BE49-F238E27FC236}">
                      <a16:creationId xmlns:a16="http://schemas.microsoft.com/office/drawing/2014/main" id="{09CA0162-8471-489B-5045-962DFFDFBEE8}"/>
                    </a:ext>
                  </a:extLst>
                </p:cNvPr>
                <p:cNvGrpSpPr>
                  <a:grpSpLocks/>
                </p:cNvGrpSpPr>
                <p:nvPr/>
              </p:nvGrpSpPr>
              <p:grpSpPr bwMode="auto">
                <a:xfrm>
                  <a:off x="6248400" y="3543300"/>
                  <a:ext cx="2209800" cy="2171700"/>
                  <a:chOff x="1872" y="2496"/>
                  <a:chExt cx="1392" cy="1368"/>
                </a:xfrm>
              </p:grpSpPr>
              <p:grpSp>
                <p:nvGrpSpPr>
                  <p:cNvPr id="18" name="Group 26">
                    <a:extLst>
                      <a:ext uri="{FF2B5EF4-FFF2-40B4-BE49-F238E27FC236}">
                        <a16:creationId xmlns:a16="http://schemas.microsoft.com/office/drawing/2014/main" id="{1A997E4D-B8B7-C028-02A6-3EE4BEF39EC1}"/>
                      </a:ext>
                    </a:extLst>
                  </p:cNvPr>
                  <p:cNvGrpSpPr>
                    <a:grpSpLocks/>
                  </p:cNvGrpSpPr>
                  <p:nvPr/>
                </p:nvGrpSpPr>
                <p:grpSpPr bwMode="auto">
                  <a:xfrm>
                    <a:off x="1872" y="3720"/>
                    <a:ext cx="1392" cy="144"/>
                    <a:chOff x="1872" y="3720"/>
                    <a:chExt cx="1392" cy="144"/>
                  </a:xfrm>
                </p:grpSpPr>
                <p:sp>
                  <p:nvSpPr>
                    <p:cNvPr id="48" name="Oval 10">
                      <a:extLst>
                        <a:ext uri="{FF2B5EF4-FFF2-40B4-BE49-F238E27FC236}">
                          <a16:creationId xmlns:a16="http://schemas.microsoft.com/office/drawing/2014/main" id="{EB3173ED-5999-3E75-206B-3155DBAE24EB}"/>
                        </a:ext>
                      </a:extLst>
                    </p:cNvPr>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1">
                      <a:extLst>
                        <a:ext uri="{FF2B5EF4-FFF2-40B4-BE49-F238E27FC236}">
                          <a16:creationId xmlns:a16="http://schemas.microsoft.com/office/drawing/2014/main" id="{F85F65CB-A071-E7C9-9DC2-F2F40F4C6C26}"/>
                        </a:ext>
                      </a:extLst>
                    </p:cNvPr>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0" name="Oval 12">
                      <a:extLst>
                        <a:ext uri="{FF2B5EF4-FFF2-40B4-BE49-F238E27FC236}">
                          <a16:creationId xmlns:a16="http://schemas.microsoft.com/office/drawing/2014/main" id="{9A61BF43-CA1F-FA2E-EC8A-469249B39897}"/>
                        </a:ext>
                      </a:extLst>
                    </p:cNvPr>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1" name="Oval 13">
                      <a:extLst>
                        <a:ext uri="{FF2B5EF4-FFF2-40B4-BE49-F238E27FC236}">
                          <a16:creationId xmlns:a16="http://schemas.microsoft.com/office/drawing/2014/main" id="{AE6D16C8-B36A-E904-B995-064491047CDF}"/>
                        </a:ext>
                      </a:extLst>
                    </p:cNvPr>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 name="Oval 14">
                      <a:extLst>
                        <a:ext uri="{FF2B5EF4-FFF2-40B4-BE49-F238E27FC236}">
                          <a16:creationId xmlns:a16="http://schemas.microsoft.com/office/drawing/2014/main" id="{F8152722-34E8-F2BB-4696-899FD166B2B4}"/>
                        </a:ext>
                      </a:extLst>
                    </p:cNvPr>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9" name="Group 25">
                    <a:extLst>
                      <a:ext uri="{FF2B5EF4-FFF2-40B4-BE49-F238E27FC236}">
                        <a16:creationId xmlns:a16="http://schemas.microsoft.com/office/drawing/2014/main" id="{19DE8CC0-6012-8C87-0604-312A5961EC16}"/>
                      </a:ext>
                    </a:extLst>
                  </p:cNvPr>
                  <p:cNvGrpSpPr>
                    <a:grpSpLocks/>
                  </p:cNvGrpSpPr>
                  <p:nvPr/>
                </p:nvGrpSpPr>
                <p:grpSpPr bwMode="auto">
                  <a:xfrm>
                    <a:off x="2016" y="3108"/>
                    <a:ext cx="1056" cy="144"/>
                    <a:chOff x="2016" y="3168"/>
                    <a:chExt cx="1056" cy="144"/>
                  </a:xfrm>
                </p:grpSpPr>
                <p:sp>
                  <p:nvSpPr>
                    <p:cNvPr id="45" name="Oval 16">
                      <a:extLst>
                        <a:ext uri="{FF2B5EF4-FFF2-40B4-BE49-F238E27FC236}">
                          <a16:creationId xmlns:a16="http://schemas.microsoft.com/office/drawing/2014/main" id="{DAD3EB1B-9C66-6A7C-01F5-B140B838E55E}"/>
                        </a:ext>
                      </a:extLst>
                    </p:cNvPr>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6" name="Oval 17">
                      <a:extLst>
                        <a:ext uri="{FF2B5EF4-FFF2-40B4-BE49-F238E27FC236}">
                          <a16:creationId xmlns:a16="http://schemas.microsoft.com/office/drawing/2014/main" id="{8A045182-6859-27D5-26E2-9C09608F8995}"/>
                        </a:ext>
                      </a:extLst>
                    </p:cNvPr>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9">
                      <a:extLst>
                        <a:ext uri="{FF2B5EF4-FFF2-40B4-BE49-F238E27FC236}">
                          <a16:creationId xmlns:a16="http://schemas.microsoft.com/office/drawing/2014/main" id="{7B3B9436-0472-6C12-06BB-9EE72894691A}"/>
                        </a:ext>
                      </a:extLst>
                    </p:cNvPr>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20" name="Group 27">
                    <a:extLst>
                      <a:ext uri="{FF2B5EF4-FFF2-40B4-BE49-F238E27FC236}">
                        <a16:creationId xmlns:a16="http://schemas.microsoft.com/office/drawing/2014/main" id="{FCA430A1-7500-99B6-6D00-6CE00CF66944}"/>
                      </a:ext>
                    </a:extLst>
                  </p:cNvPr>
                  <p:cNvGrpSpPr>
                    <a:grpSpLocks/>
                  </p:cNvGrpSpPr>
                  <p:nvPr/>
                </p:nvGrpSpPr>
                <p:grpSpPr bwMode="auto">
                  <a:xfrm>
                    <a:off x="2208" y="2496"/>
                    <a:ext cx="624" cy="144"/>
                    <a:chOff x="2208" y="2496"/>
                    <a:chExt cx="624" cy="144"/>
                  </a:xfrm>
                </p:grpSpPr>
                <p:sp>
                  <p:nvSpPr>
                    <p:cNvPr id="43" name="Oval 21">
                      <a:extLst>
                        <a:ext uri="{FF2B5EF4-FFF2-40B4-BE49-F238E27FC236}">
                          <a16:creationId xmlns:a16="http://schemas.microsoft.com/office/drawing/2014/main" id="{D567070F-B675-E1CE-92BB-6CFD1976C76B}"/>
                        </a:ext>
                      </a:extLst>
                    </p:cNvPr>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24">
                      <a:extLst>
                        <a:ext uri="{FF2B5EF4-FFF2-40B4-BE49-F238E27FC236}">
                          <a16:creationId xmlns:a16="http://schemas.microsoft.com/office/drawing/2014/main" id="{E504510A-3E0E-4D98-59D1-24A9B253EF0C}"/>
                        </a:ext>
                      </a:extLst>
                    </p:cNvPr>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21" name="AutoShape 28">
                    <a:extLst>
                      <a:ext uri="{FF2B5EF4-FFF2-40B4-BE49-F238E27FC236}">
                        <a16:creationId xmlns:a16="http://schemas.microsoft.com/office/drawing/2014/main" id="{322D51D3-1805-8A81-2ADE-4784344CE83C}"/>
                      </a:ext>
                    </a:extLst>
                  </p:cNvPr>
                  <p:cNvCxnSpPr>
                    <a:cxnSpLocks noChangeShapeType="1"/>
                    <a:stCxn id="44" idx="4"/>
                    <a:endCxn id="4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29">
                    <a:extLst>
                      <a:ext uri="{FF2B5EF4-FFF2-40B4-BE49-F238E27FC236}">
                        <a16:creationId xmlns:a16="http://schemas.microsoft.com/office/drawing/2014/main" id="{79DCCDB0-D978-10FD-8949-69DEEB4ADEFE}"/>
                      </a:ext>
                    </a:extLst>
                  </p:cNvPr>
                  <p:cNvCxnSpPr>
                    <a:cxnSpLocks noChangeShapeType="1"/>
                    <a:stCxn id="44" idx="4"/>
                    <a:endCxn id="4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0">
                    <a:extLst>
                      <a:ext uri="{FF2B5EF4-FFF2-40B4-BE49-F238E27FC236}">
                        <a16:creationId xmlns:a16="http://schemas.microsoft.com/office/drawing/2014/main" id="{F01AB78D-F520-9D7A-A217-4A3D815EF488}"/>
                      </a:ext>
                    </a:extLst>
                  </p:cNvPr>
                  <p:cNvCxnSpPr>
                    <a:cxnSpLocks noChangeShapeType="1"/>
                    <a:stCxn id="44" idx="4"/>
                    <a:endCxn id="4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1">
                    <a:extLst>
                      <a:ext uri="{FF2B5EF4-FFF2-40B4-BE49-F238E27FC236}">
                        <a16:creationId xmlns:a16="http://schemas.microsoft.com/office/drawing/2014/main" id="{8EC15A65-D639-909F-3E52-34A6113CB10B}"/>
                      </a:ext>
                    </a:extLst>
                  </p:cNvPr>
                  <p:cNvCxnSpPr>
                    <a:cxnSpLocks noChangeShapeType="1"/>
                    <a:stCxn id="43" idx="4"/>
                    <a:endCxn id="4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2">
                    <a:extLst>
                      <a:ext uri="{FF2B5EF4-FFF2-40B4-BE49-F238E27FC236}">
                        <a16:creationId xmlns:a16="http://schemas.microsoft.com/office/drawing/2014/main" id="{D967E8B4-846C-4CA8-938C-615187D20405}"/>
                      </a:ext>
                    </a:extLst>
                  </p:cNvPr>
                  <p:cNvCxnSpPr>
                    <a:cxnSpLocks noChangeShapeType="1"/>
                    <a:stCxn id="43" idx="4"/>
                    <a:endCxn id="4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3">
                    <a:extLst>
                      <a:ext uri="{FF2B5EF4-FFF2-40B4-BE49-F238E27FC236}">
                        <a16:creationId xmlns:a16="http://schemas.microsoft.com/office/drawing/2014/main" id="{603A86DB-C5D3-1B49-3C70-BD4BC1DC1081}"/>
                      </a:ext>
                    </a:extLst>
                  </p:cNvPr>
                  <p:cNvCxnSpPr>
                    <a:cxnSpLocks noChangeShapeType="1"/>
                    <a:stCxn id="43" idx="4"/>
                    <a:endCxn id="4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4">
                    <a:extLst>
                      <a:ext uri="{FF2B5EF4-FFF2-40B4-BE49-F238E27FC236}">
                        <a16:creationId xmlns:a16="http://schemas.microsoft.com/office/drawing/2014/main" id="{B83EE9CD-FC20-5425-0E0F-0A83FEFCED5D}"/>
                      </a:ext>
                    </a:extLst>
                  </p:cNvPr>
                  <p:cNvCxnSpPr>
                    <a:cxnSpLocks noChangeShapeType="1"/>
                    <a:stCxn id="45" idx="4"/>
                    <a:endCxn id="4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5">
                    <a:extLst>
                      <a:ext uri="{FF2B5EF4-FFF2-40B4-BE49-F238E27FC236}">
                        <a16:creationId xmlns:a16="http://schemas.microsoft.com/office/drawing/2014/main" id="{7ED25202-0B4A-CA01-4338-49B928B54E80}"/>
                      </a:ext>
                    </a:extLst>
                  </p:cNvPr>
                  <p:cNvCxnSpPr>
                    <a:cxnSpLocks noChangeShapeType="1"/>
                    <a:stCxn id="45" idx="4"/>
                    <a:endCxn id="4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6">
                    <a:extLst>
                      <a:ext uri="{FF2B5EF4-FFF2-40B4-BE49-F238E27FC236}">
                        <a16:creationId xmlns:a16="http://schemas.microsoft.com/office/drawing/2014/main" id="{F1542860-44EE-C17E-A2BB-DE5A4A70739E}"/>
                      </a:ext>
                    </a:extLst>
                  </p:cNvPr>
                  <p:cNvCxnSpPr>
                    <a:cxnSpLocks noChangeShapeType="1"/>
                    <a:stCxn id="45" idx="4"/>
                    <a:endCxn id="5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37">
                    <a:extLst>
                      <a:ext uri="{FF2B5EF4-FFF2-40B4-BE49-F238E27FC236}">
                        <a16:creationId xmlns:a16="http://schemas.microsoft.com/office/drawing/2014/main" id="{8D43D2B2-BFC4-C052-4E30-B132C2D5C298}"/>
                      </a:ext>
                    </a:extLst>
                  </p:cNvPr>
                  <p:cNvCxnSpPr>
                    <a:cxnSpLocks noChangeShapeType="1"/>
                    <a:stCxn id="45" idx="4"/>
                    <a:endCxn id="5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38">
                    <a:extLst>
                      <a:ext uri="{FF2B5EF4-FFF2-40B4-BE49-F238E27FC236}">
                        <a16:creationId xmlns:a16="http://schemas.microsoft.com/office/drawing/2014/main" id="{459808E5-8E0D-550A-91AD-06FC4CAA1B16}"/>
                      </a:ext>
                    </a:extLst>
                  </p:cNvPr>
                  <p:cNvCxnSpPr>
                    <a:cxnSpLocks noChangeShapeType="1"/>
                    <a:stCxn id="45" idx="4"/>
                    <a:endCxn id="5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0">
                    <a:extLst>
                      <a:ext uri="{FF2B5EF4-FFF2-40B4-BE49-F238E27FC236}">
                        <a16:creationId xmlns:a16="http://schemas.microsoft.com/office/drawing/2014/main" id="{26128AAB-A28B-EBB2-2BAA-290ED90B39EF}"/>
                      </a:ext>
                    </a:extLst>
                  </p:cNvPr>
                  <p:cNvCxnSpPr>
                    <a:cxnSpLocks noChangeShapeType="1"/>
                    <a:endCxn id="5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1">
                    <a:extLst>
                      <a:ext uri="{FF2B5EF4-FFF2-40B4-BE49-F238E27FC236}">
                        <a16:creationId xmlns:a16="http://schemas.microsoft.com/office/drawing/2014/main" id="{F6A4B009-8114-C26D-6A18-C18893E27186}"/>
                      </a:ext>
                    </a:extLst>
                  </p:cNvPr>
                  <p:cNvCxnSpPr>
                    <a:cxnSpLocks noChangeShapeType="1"/>
                    <a:stCxn id="47" idx="4"/>
                    <a:endCxn id="4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2">
                    <a:extLst>
                      <a:ext uri="{FF2B5EF4-FFF2-40B4-BE49-F238E27FC236}">
                        <a16:creationId xmlns:a16="http://schemas.microsoft.com/office/drawing/2014/main" id="{A32E13AD-644F-C415-D64C-AF3D5055F324}"/>
                      </a:ext>
                    </a:extLst>
                  </p:cNvPr>
                  <p:cNvCxnSpPr>
                    <a:cxnSpLocks noChangeShapeType="1"/>
                    <a:endCxn id="4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3">
                    <a:extLst>
                      <a:ext uri="{FF2B5EF4-FFF2-40B4-BE49-F238E27FC236}">
                        <a16:creationId xmlns:a16="http://schemas.microsoft.com/office/drawing/2014/main" id="{EDD2B3D1-43E2-1479-8A87-7EBB217FB7C6}"/>
                      </a:ext>
                    </a:extLst>
                  </p:cNvPr>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4">
                    <a:extLst>
                      <a:ext uri="{FF2B5EF4-FFF2-40B4-BE49-F238E27FC236}">
                        <a16:creationId xmlns:a16="http://schemas.microsoft.com/office/drawing/2014/main" id="{5C21DDC2-C9B2-2BA8-31E0-58F7A16DAE54}"/>
                      </a:ext>
                    </a:extLst>
                  </p:cNvPr>
                  <p:cNvCxnSpPr>
                    <a:cxnSpLocks noChangeShapeType="1"/>
                    <a:stCxn id="46" idx="4"/>
                    <a:endCxn id="5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5">
                    <a:extLst>
                      <a:ext uri="{FF2B5EF4-FFF2-40B4-BE49-F238E27FC236}">
                        <a16:creationId xmlns:a16="http://schemas.microsoft.com/office/drawing/2014/main" id="{4518BDC3-998D-6518-FAD3-BBC8F18037EE}"/>
                      </a:ext>
                    </a:extLst>
                  </p:cNvPr>
                  <p:cNvCxnSpPr>
                    <a:cxnSpLocks noChangeShapeType="1"/>
                    <a:stCxn id="46" idx="4"/>
                    <a:endCxn id="5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6">
                    <a:extLst>
                      <a:ext uri="{FF2B5EF4-FFF2-40B4-BE49-F238E27FC236}">
                        <a16:creationId xmlns:a16="http://schemas.microsoft.com/office/drawing/2014/main" id="{2B457BB8-8C2A-5685-A43C-85439ACE32E7}"/>
                      </a:ext>
                    </a:extLst>
                  </p:cNvPr>
                  <p:cNvCxnSpPr>
                    <a:cxnSpLocks noChangeShapeType="1"/>
                    <a:stCxn id="46" idx="4"/>
                    <a:endCxn id="5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7">
                    <a:extLst>
                      <a:ext uri="{FF2B5EF4-FFF2-40B4-BE49-F238E27FC236}">
                        <a16:creationId xmlns:a16="http://schemas.microsoft.com/office/drawing/2014/main" id="{3F2E4476-1843-191A-3B88-448D916DEBE7}"/>
                      </a:ext>
                    </a:extLst>
                  </p:cNvPr>
                  <p:cNvCxnSpPr>
                    <a:cxnSpLocks noChangeShapeType="1"/>
                    <a:stCxn id="46" idx="4"/>
                    <a:endCxn id="4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48">
                    <a:extLst>
                      <a:ext uri="{FF2B5EF4-FFF2-40B4-BE49-F238E27FC236}">
                        <a16:creationId xmlns:a16="http://schemas.microsoft.com/office/drawing/2014/main" id="{3471B11F-8FC8-4753-0D55-F3F7C560831A}"/>
                      </a:ext>
                    </a:extLst>
                  </p:cNvPr>
                  <p:cNvCxnSpPr>
                    <a:cxnSpLocks noChangeShapeType="1"/>
                    <a:stCxn id="46" idx="4"/>
                    <a:endCxn id="4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49">
                    <a:extLst>
                      <a:ext uri="{FF2B5EF4-FFF2-40B4-BE49-F238E27FC236}">
                        <a16:creationId xmlns:a16="http://schemas.microsoft.com/office/drawing/2014/main" id="{3172DE39-D640-E5EA-A1B4-20809C83A892}"/>
                      </a:ext>
                    </a:extLst>
                  </p:cNvPr>
                  <p:cNvCxnSpPr>
                    <a:cxnSpLocks noChangeShapeType="1"/>
                    <a:stCxn id="47" idx="4"/>
                    <a:endCxn id="5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Line 50">
                    <a:extLst>
                      <a:ext uri="{FF2B5EF4-FFF2-40B4-BE49-F238E27FC236}">
                        <a16:creationId xmlns:a16="http://schemas.microsoft.com/office/drawing/2014/main" id="{10CCA179-D381-A816-A5EC-F5BC59103ED6}"/>
                      </a:ext>
                    </a:extLst>
                  </p:cNvPr>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4" name="Rectangle 13">
                  <a:extLst>
                    <a:ext uri="{FF2B5EF4-FFF2-40B4-BE49-F238E27FC236}">
                      <a16:creationId xmlns:a16="http://schemas.microsoft.com/office/drawing/2014/main" id="{1FF8D29F-D528-F173-A514-C65673EFBD9E}"/>
                    </a:ext>
                  </a:extLst>
                </p:cNvPr>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15" name="Rectangle 14">
                  <a:extLst>
                    <a:ext uri="{FF2B5EF4-FFF2-40B4-BE49-F238E27FC236}">
                      <a16:creationId xmlns:a16="http://schemas.microsoft.com/office/drawing/2014/main" id="{257023D6-0E5C-05B2-0DDD-083A392A2FE9}"/>
                    </a:ext>
                  </a:extLst>
                </p:cNvPr>
                <p:cNvSpPr/>
                <p:nvPr/>
              </p:nvSpPr>
              <p:spPr>
                <a:xfrm>
                  <a:off x="8369948" y="5416033"/>
                  <a:ext cx="727123"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16" name="Rectangle 15">
                  <a:extLst>
                    <a:ext uri="{FF2B5EF4-FFF2-40B4-BE49-F238E27FC236}">
                      <a16:creationId xmlns:a16="http://schemas.microsoft.com/office/drawing/2014/main" id="{B870EAE9-4E32-A522-1B86-1B9D882CE7D6}"/>
                    </a:ext>
                  </a:extLst>
                </p:cNvPr>
                <p:cNvSpPr/>
                <p:nvPr/>
              </p:nvSpPr>
              <p:spPr>
                <a:xfrm>
                  <a:off x="8192015" y="4444485"/>
                  <a:ext cx="925810"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17" name="Rectangle 16">
                  <a:extLst>
                    <a:ext uri="{FF2B5EF4-FFF2-40B4-BE49-F238E27FC236}">
                      <a16:creationId xmlns:a16="http://schemas.microsoft.com/office/drawing/2014/main" id="{CA962092-B8C3-55CE-9B96-BA9EB939E2C2}"/>
                    </a:ext>
                  </a:extLst>
                </p:cNvPr>
                <p:cNvSpPr/>
                <p:nvPr/>
              </p:nvSpPr>
              <p:spPr>
                <a:xfrm>
                  <a:off x="8198427" y="3472934"/>
                  <a:ext cx="936582"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p:sp>
            <p:nvSpPr>
              <p:cNvPr id="11" name="Rectangle 10">
                <a:extLst>
                  <a:ext uri="{FF2B5EF4-FFF2-40B4-BE49-F238E27FC236}">
                    <a16:creationId xmlns:a16="http://schemas.microsoft.com/office/drawing/2014/main" id="{9B5B1801-5705-6DC1-4B51-D3C64F381F11}"/>
                  </a:ext>
                </a:extLst>
              </p:cNvPr>
              <p:cNvSpPr/>
              <p:nvPr/>
            </p:nvSpPr>
            <p:spPr>
              <a:xfrm>
                <a:off x="7773188" y="2983468"/>
                <a:ext cx="560411" cy="400109"/>
              </a:xfrm>
              <a:prstGeom prst="rect">
                <a:avLst/>
              </a:prstGeom>
              <a:solidFill>
                <a:srgbClr val="FFFF00"/>
              </a:solidFill>
              <a:ln w="28575">
                <a:solidFill>
                  <a:schemeClr val="accent1"/>
                </a:solidFill>
              </a:ln>
            </p:spPr>
            <p:txBody>
              <a:bodyPr wrap="none">
                <a:spAutoFit/>
              </a:bodyPr>
              <a:lstStyle/>
              <a:p>
                <a:r>
                  <a:rPr lang="en-US" altLang="en-US" sz="1350" dirty="0">
                    <a:latin typeface="Calibri"/>
                  </a:rPr>
                  <a:t>w</a:t>
                </a:r>
                <a:r>
                  <a:rPr lang="en-US" altLang="en-US" sz="1350" baseline="30000" dirty="0">
                    <a:latin typeface="Calibri"/>
                  </a:rPr>
                  <a:t>2</a:t>
                </a:r>
                <a:r>
                  <a:rPr lang="en-US" altLang="en-US" sz="1350" baseline="-25000" dirty="0">
                    <a:latin typeface="Calibri"/>
                  </a:rPr>
                  <a:t>ij</a:t>
                </a:r>
                <a:endParaRPr lang="en-US" sz="1350" baseline="-25000" dirty="0">
                  <a:latin typeface="Calibri"/>
                </a:endParaRPr>
              </a:p>
            </p:txBody>
          </p:sp>
          <p:sp>
            <p:nvSpPr>
              <p:cNvPr id="12" name="Rectangle 11">
                <a:extLst>
                  <a:ext uri="{FF2B5EF4-FFF2-40B4-BE49-F238E27FC236}">
                    <a16:creationId xmlns:a16="http://schemas.microsoft.com/office/drawing/2014/main" id="{4411476F-21B7-BE7E-9827-A289848333C2}"/>
                  </a:ext>
                </a:extLst>
              </p:cNvPr>
              <p:cNvSpPr/>
              <p:nvPr/>
            </p:nvSpPr>
            <p:spPr>
              <a:xfrm>
                <a:off x="8057532" y="3914960"/>
                <a:ext cx="560411" cy="400109"/>
              </a:xfrm>
              <a:prstGeom prst="rect">
                <a:avLst/>
              </a:prstGeom>
              <a:solidFill>
                <a:srgbClr val="FFFF00"/>
              </a:solidFill>
              <a:ln w="28575">
                <a:solidFill>
                  <a:schemeClr val="accent1"/>
                </a:solidFill>
              </a:ln>
            </p:spPr>
            <p:txBody>
              <a:bodyPr wrap="none">
                <a:spAutoFit/>
              </a:bodyPr>
              <a:lstStyle/>
              <a:p>
                <a:r>
                  <a:rPr lang="en-US" altLang="en-US" sz="1350" dirty="0">
                    <a:latin typeface="Calibri"/>
                  </a:rPr>
                  <a:t>w</a:t>
                </a:r>
                <a:r>
                  <a:rPr lang="en-US" altLang="en-US" sz="1350" baseline="30000" dirty="0">
                    <a:latin typeface="Calibri"/>
                  </a:rPr>
                  <a:t>1</a:t>
                </a:r>
                <a:r>
                  <a:rPr lang="en-US" altLang="en-US" sz="1350" baseline="-25000" dirty="0">
                    <a:latin typeface="Calibri"/>
                  </a:rPr>
                  <a:t>ij</a:t>
                </a:r>
                <a:endParaRPr lang="en-US" sz="1350" baseline="-25000" dirty="0">
                  <a:latin typeface="Calibri"/>
                </a:endParaRPr>
              </a:p>
            </p:txBody>
          </p:sp>
        </p:grpSp>
      </p:grpSp>
    </p:spTree>
    <p:extLst>
      <p:ext uri="{BB962C8B-B14F-4D97-AF65-F5344CB8AC3E}">
        <p14:creationId xmlns:p14="http://schemas.microsoft.com/office/powerpoint/2010/main" val="2650642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84C0-D80F-8665-B9B7-FB426DC9DDD3}"/>
              </a:ext>
            </a:extLst>
          </p:cNvPr>
          <p:cNvSpPr>
            <a:spLocks noGrp="1"/>
          </p:cNvSpPr>
          <p:nvPr>
            <p:ph type="title"/>
          </p:nvPr>
        </p:nvSpPr>
        <p:spPr/>
        <p:txBody>
          <a:bodyPr/>
          <a:lstStyle/>
          <a:p>
            <a:r>
              <a:rPr lang="en-IN" dirty="0"/>
              <a:t>Quiz!</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B511BC-6ED9-4FD9-7DC1-916F390BE2D3}"/>
                  </a:ext>
                </a:extLst>
              </p:cNvPr>
              <p:cNvSpPr>
                <a:spLocks noGrp="1"/>
              </p:cNvSpPr>
              <p:nvPr>
                <p:ph idx="1"/>
              </p:nvPr>
            </p:nvSpPr>
            <p:spPr/>
            <p:txBody>
              <a:bodyPr>
                <a:normAutofit fontScale="92500" lnSpcReduction="10000"/>
              </a:bodyPr>
              <a:lstStyle/>
              <a:p>
                <a:r>
                  <a:rPr lang="en-IN" dirty="0"/>
                  <a:t>What is the chain rule for differentiating a composite function?</a:t>
                </a:r>
              </a:p>
              <a:p>
                <a:pPr marL="0" indent="0" algn="ctr">
                  <a:buNone/>
                </a:pPr>
                <a:endParaRPr lang="en-IN" i="1" dirty="0">
                  <a:latin typeface="Cambria Math" panose="02040503050406030204" pitchFamily="18" charset="0"/>
                </a:endParaRPr>
              </a:p>
              <a:p>
                <a:pPr marL="0" indent="0" algn="ctr">
                  <a:buNone/>
                </a:pPr>
                <a14:m>
                  <m:oMath xmlns:m="http://schemas.openxmlformats.org/officeDocument/2006/math">
                    <m:f>
                      <m:fPr>
                        <m:ctrlPr>
                          <a:rPr lang="en-IN" i="1" smtClean="0">
                            <a:latin typeface="Cambria Math" panose="02040503050406030204" pitchFamily="18" charset="0"/>
                          </a:rPr>
                        </m:ctrlPr>
                      </m:fPr>
                      <m:num>
                        <m:r>
                          <a:rPr lang="en-IN" i="1" smtClean="0">
                            <a:latin typeface="Cambria Math" panose="02040503050406030204" pitchFamily="18" charset="0"/>
                          </a:rPr>
                          <m:t>𝑑</m:t>
                        </m:r>
                      </m:num>
                      <m:den>
                        <m:r>
                          <a:rPr lang="en-IN" i="1" smtClean="0">
                            <a:latin typeface="Cambria Math" panose="02040503050406030204" pitchFamily="18" charset="0"/>
                          </a:rPr>
                          <m:t>𝑑𝑥</m:t>
                        </m:r>
                      </m:den>
                    </m:f>
                  </m:oMath>
                </a14:m>
                <a:r>
                  <a:rPr lang="en-IN" dirty="0"/>
                  <a:t> </a:t>
                </a:r>
                <a14:m>
                  <m:oMath xmlns:m="http://schemas.openxmlformats.org/officeDocument/2006/math">
                    <m:d>
                      <m:dPr>
                        <m:ctrlPr>
                          <a:rPr lang="en-IN" i="1">
                            <a:latin typeface="Cambria Math" panose="02040503050406030204" pitchFamily="18" charset="0"/>
                          </a:rPr>
                        </m:ctrlPr>
                      </m:dPr>
                      <m:e>
                        <m:d>
                          <m:dPr>
                            <m:begChr m:val="["/>
                            <m:endChr m:val="]"/>
                            <m:ctrlPr>
                              <a:rPr lang="en-IN" i="1" smtClean="0">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𝑥</m:t>
                                    </m:r>
                                  </m:e>
                                </m:d>
                              </m:e>
                            </m:d>
                          </m:e>
                        </m:d>
                      </m:e>
                    </m:d>
                  </m:oMath>
                </a14:m>
                <a:endParaRPr lang="en-IN" dirty="0"/>
              </a:p>
              <a:p>
                <a:endParaRPr lang="en-US" dirty="0"/>
              </a:p>
              <a:p>
                <a:endParaRPr lang="en-US" dirty="0"/>
              </a:p>
              <a:p>
                <a:endParaRPr lang="en-US" dirty="0"/>
              </a:p>
              <a:p>
                <a:endParaRPr lang="en-US" dirty="0"/>
              </a:p>
              <a:p>
                <a:pPr marL="0" indent="0" algn="ctr">
                  <a:buNone/>
                </a:pP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en-US" b="0" i="1" smtClean="0">
                            <a:latin typeface="Cambria Math" panose="02040503050406030204" pitchFamily="18" charset="0"/>
                          </a:rPr>
                          <m:t>𝑓</m:t>
                        </m:r>
                      </m:num>
                      <m:den>
                        <m:r>
                          <a:rPr lang="en-US" i="1" smtClean="0">
                            <a:latin typeface="Cambria Math" panose="02040503050406030204" pitchFamily="18" charset="0"/>
                          </a:rPr>
                          <m:t>𝑑𝑥</m:t>
                        </m:r>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𝑑𝑓</m:t>
                        </m:r>
                      </m:num>
                      <m:den>
                        <m:r>
                          <a:rPr lang="en-US" i="1">
                            <a:latin typeface="Cambria Math" panose="02040503050406030204" pitchFamily="18" charset="0"/>
                          </a:rPr>
                          <m:t>𝑑</m:t>
                        </m:r>
                        <m:r>
                          <a:rPr lang="en-US" b="0" i="1" smtClean="0">
                            <a:latin typeface="Cambria Math" panose="02040503050406030204" pitchFamily="18" charset="0"/>
                          </a:rPr>
                          <m:t>𝑔</m:t>
                        </m:r>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b="0" i="1" smtClean="0">
                            <a:latin typeface="Cambria Math" panose="02040503050406030204" pitchFamily="18" charset="0"/>
                          </a:rPr>
                          <m:t>𝑔</m:t>
                        </m:r>
                      </m:num>
                      <m:den>
                        <m:r>
                          <a:rPr lang="en-US" i="1">
                            <a:latin typeface="Cambria Math" panose="02040503050406030204" pitchFamily="18" charset="0"/>
                          </a:rPr>
                          <m:t>𝑑𝑥</m:t>
                        </m:r>
                      </m:den>
                    </m:f>
                  </m:oMath>
                </a14:m>
                <a:endParaRPr lang="en-US" dirty="0"/>
              </a:p>
              <a:p>
                <a:pPr marL="0" indent="0">
                  <a:buNone/>
                </a:pPr>
                <a:r>
                  <a:rPr lang="en-US" dirty="0"/>
                  <a:t>                                               </a:t>
                </a:r>
              </a:p>
              <a:p>
                <a:endParaRPr lang="en-US" dirty="0"/>
              </a:p>
              <a:p>
                <a:endParaRPr lang="en-US" dirty="0"/>
              </a:p>
              <a:p>
                <a:endParaRPr lang="en-US" dirty="0"/>
              </a:p>
              <a:p>
                <a:endParaRPr lang="en-US" dirty="0"/>
              </a:p>
              <a:p>
                <a:endParaRPr lang="en-US" dirty="0"/>
              </a:p>
              <a:p>
                <a:pPr marL="0" indent="0" algn="ctr">
                  <a:buNone/>
                </a:pPr>
                <a:endParaRPr lang="en-IN" dirty="0"/>
              </a:p>
            </p:txBody>
          </p:sp>
        </mc:Choice>
        <mc:Fallback xmlns="">
          <p:sp>
            <p:nvSpPr>
              <p:cNvPr id="3" name="Content Placeholder 2">
                <a:extLst>
                  <a:ext uri="{FF2B5EF4-FFF2-40B4-BE49-F238E27FC236}">
                    <a16:creationId xmlns:a16="http://schemas.microsoft.com/office/drawing/2014/main" id="{68B511BC-6ED9-4FD9-7DC1-916F390BE2D3}"/>
                  </a:ext>
                </a:extLst>
              </p:cNvPr>
              <p:cNvSpPr>
                <a:spLocks noGrp="1" noRot="1" noChangeAspect="1" noMove="1" noResize="1" noEditPoints="1" noAdjustHandles="1" noChangeArrowheads="1" noChangeShapeType="1" noTextEdit="1"/>
              </p:cNvSpPr>
              <p:nvPr>
                <p:ph idx="1"/>
              </p:nvPr>
            </p:nvSpPr>
            <p:spPr>
              <a:blipFill>
                <a:blip r:embed="rId2"/>
                <a:stretch>
                  <a:fillRect l="-928" t="-2941"/>
                </a:stretch>
              </a:blipFill>
            </p:spPr>
            <p:txBody>
              <a:bodyPr/>
              <a:lstStyle/>
              <a:p>
                <a:r>
                  <a:rPr lang="en-IN">
                    <a:noFill/>
                  </a:rPr>
                  <a:t> </a:t>
                </a:r>
              </a:p>
            </p:txBody>
          </p:sp>
        </mc:Fallback>
      </mc:AlternateContent>
      <p:sp>
        <p:nvSpPr>
          <p:cNvPr id="5" name="Slide Number Placeholder 4">
            <a:extLst>
              <a:ext uri="{FF2B5EF4-FFF2-40B4-BE49-F238E27FC236}">
                <a16:creationId xmlns:a16="http://schemas.microsoft.com/office/drawing/2014/main" id="{C2E49203-801F-64F4-81C9-894E08DCA606}"/>
              </a:ext>
            </a:extLst>
          </p:cNvPr>
          <p:cNvSpPr>
            <a:spLocks noGrp="1"/>
          </p:cNvSpPr>
          <p:nvPr>
            <p:ph type="sldNum" sz="quarter" idx="12"/>
          </p:nvPr>
        </p:nvSpPr>
        <p:spPr/>
        <p:txBody>
          <a:bodyPr/>
          <a:lstStyle/>
          <a:p>
            <a:fld id="{F3450C42-9A0B-4425-92C2-70FCF7C45734}" type="slidenum">
              <a:rPr lang="en-US" smtClean="0"/>
              <a:t>37</a:t>
            </a:fld>
            <a:endParaRPr lang="en-US" dirty="0"/>
          </a:p>
        </p:txBody>
      </p:sp>
      <p:pic>
        <p:nvPicPr>
          <p:cNvPr id="10" name="Picture 9">
            <a:extLst>
              <a:ext uri="{FF2B5EF4-FFF2-40B4-BE49-F238E27FC236}">
                <a16:creationId xmlns:a16="http://schemas.microsoft.com/office/drawing/2014/main" id="{F2FB176A-2BCA-E1BE-A2C6-21BA18B3388F}"/>
              </a:ext>
            </a:extLst>
          </p:cNvPr>
          <p:cNvPicPr>
            <a:picLocks noChangeAspect="1"/>
          </p:cNvPicPr>
          <p:nvPr/>
        </p:nvPicPr>
        <p:blipFill>
          <a:blip r:embed="rId3"/>
          <a:stretch>
            <a:fillRect/>
          </a:stretch>
        </p:blipFill>
        <p:spPr>
          <a:xfrm>
            <a:off x="3862456" y="3552113"/>
            <a:ext cx="4467087" cy="1261199"/>
          </a:xfrm>
          <a:prstGeom prst="rect">
            <a:avLst/>
          </a:prstGeom>
          <a:ln>
            <a:solidFill>
              <a:schemeClr val="accent1"/>
            </a:solidFill>
          </a:ln>
        </p:spPr>
      </p:pic>
      <p:sp>
        <p:nvSpPr>
          <p:cNvPr id="11" name="Rectangle 10">
            <a:extLst>
              <a:ext uri="{FF2B5EF4-FFF2-40B4-BE49-F238E27FC236}">
                <a16:creationId xmlns:a16="http://schemas.microsoft.com/office/drawing/2014/main" id="{A77CE9B8-8785-47A0-4E73-58D6480AC97F}"/>
              </a:ext>
            </a:extLst>
          </p:cNvPr>
          <p:cNvSpPr/>
          <p:nvPr/>
        </p:nvSpPr>
        <p:spPr>
          <a:xfrm>
            <a:off x="5181599" y="5003906"/>
            <a:ext cx="1828800" cy="982462"/>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12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15FA-2032-0FC9-2D1B-5AA960FF7D26}"/>
              </a:ext>
            </a:extLst>
          </p:cNvPr>
          <p:cNvSpPr>
            <a:spLocks noGrp="1"/>
          </p:cNvSpPr>
          <p:nvPr>
            <p:ph type="title"/>
          </p:nvPr>
        </p:nvSpPr>
        <p:spPr/>
        <p:txBody>
          <a:bodyPr/>
          <a:lstStyle/>
          <a:p>
            <a:r>
              <a:rPr lang="en-IN" dirty="0"/>
              <a:t>Backpropagation Intuition</a:t>
            </a:r>
          </a:p>
        </p:txBody>
      </p:sp>
      <p:sp>
        <p:nvSpPr>
          <p:cNvPr id="5" name="Slide Number Placeholder 4">
            <a:extLst>
              <a:ext uri="{FF2B5EF4-FFF2-40B4-BE49-F238E27FC236}">
                <a16:creationId xmlns:a16="http://schemas.microsoft.com/office/drawing/2014/main" id="{1E56A37A-0ADB-B197-9702-D0215234D1B5}"/>
              </a:ext>
            </a:extLst>
          </p:cNvPr>
          <p:cNvSpPr>
            <a:spLocks noGrp="1"/>
          </p:cNvSpPr>
          <p:nvPr>
            <p:ph type="sldNum" sz="quarter" idx="12"/>
          </p:nvPr>
        </p:nvSpPr>
        <p:spPr/>
        <p:txBody>
          <a:bodyPr/>
          <a:lstStyle/>
          <a:p>
            <a:fld id="{F3450C42-9A0B-4425-92C2-70FCF7C45734}" type="slidenum">
              <a:rPr lang="en-US" smtClean="0"/>
              <a:t>38</a:t>
            </a:fld>
            <a:endParaRPr lang="en-US" dirty="0"/>
          </a:p>
        </p:txBody>
      </p:sp>
      <p:sp>
        <p:nvSpPr>
          <p:cNvPr id="6" name="Content Placeholder 2">
            <a:extLst>
              <a:ext uri="{FF2B5EF4-FFF2-40B4-BE49-F238E27FC236}">
                <a16:creationId xmlns:a16="http://schemas.microsoft.com/office/drawing/2014/main" id="{4001AEC4-241F-EB04-F40E-9C3FE3AF2802}"/>
              </a:ext>
            </a:extLst>
          </p:cNvPr>
          <p:cNvSpPr>
            <a:spLocks noGrp="1"/>
          </p:cNvSpPr>
          <p:nvPr>
            <p:ph idx="1"/>
          </p:nvPr>
        </p:nvSpPr>
        <p:spPr>
          <a:xfrm>
            <a:off x="1423692" y="2139356"/>
            <a:ext cx="4798761" cy="3690798"/>
          </a:xfrm>
        </p:spPr>
        <p:txBody>
          <a:bodyPr>
            <a:normAutofit fontScale="77500" lnSpcReduction="20000"/>
          </a:bodyPr>
          <a:lstStyle/>
          <a:p>
            <a:r>
              <a:rPr lang="en-US" dirty="0"/>
              <a:t>Gradient Descent </a:t>
            </a:r>
          </a:p>
          <a:p>
            <a:pPr lvl="1"/>
            <a:r>
              <a:rPr lang="en-US" dirty="0"/>
              <a:t>Change the weights in the direction of gradient to minimize the error function. </a:t>
            </a:r>
          </a:p>
          <a:p>
            <a:endParaRPr lang="en-US" dirty="0"/>
          </a:p>
          <a:p>
            <a:r>
              <a:rPr lang="en-US" dirty="0"/>
              <a:t>Chain Rule </a:t>
            </a:r>
          </a:p>
          <a:p>
            <a:pPr lvl="1"/>
            <a:r>
              <a:rPr lang="en-US" dirty="0"/>
              <a:t>Use the chain rule to calculate the weights of the intermediate weights </a:t>
            </a:r>
          </a:p>
          <a:p>
            <a:pPr lvl="1"/>
            <a:endParaRPr lang="en-US" dirty="0"/>
          </a:p>
          <a:p>
            <a:r>
              <a:rPr lang="en-US" dirty="0"/>
              <a:t>Dynamic Programming (</a:t>
            </a:r>
            <a:r>
              <a:rPr lang="en-US" dirty="0" err="1"/>
              <a:t>Memoization</a:t>
            </a:r>
            <a:r>
              <a:rPr lang="en-US" dirty="0"/>
              <a:t>)</a:t>
            </a:r>
          </a:p>
          <a:p>
            <a:pPr lvl="1"/>
            <a:r>
              <a:rPr lang="en-US" dirty="0" err="1"/>
              <a:t>Memoize</a:t>
            </a:r>
            <a:r>
              <a:rPr lang="en-US" dirty="0"/>
              <a:t> the weight updates to make the updates faster.</a:t>
            </a:r>
          </a:p>
        </p:txBody>
      </p:sp>
      <p:pic>
        <p:nvPicPr>
          <p:cNvPr id="7" name="Picture 6">
            <a:extLst>
              <a:ext uri="{FF2B5EF4-FFF2-40B4-BE49-F238E27FC236}">
                <a16:creationId xmlns:a16="http://schemas.microsoft.com/office/drawing/2014/main" id="{E9DE6202-CF5B-AB2B-C8F7-915661919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299" y="2067398"/>
            <a:ext cx="2752725" cy="160413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A2D4428-416A-737B-248C-12DB586B6A14}"/>
                  </a:ext>
                </a:extLst>
              </p:cNvPr>
              <p:cNvSpPr/>
              <p:nvPr/>
            </p:nvSpPr>
            <p:spPr>
              <a:xfrm>
                <a:off x="6076139" y="4728940"/>
                <a:ext cx="866774" cy="4955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200" i="1">
                              <a:solidFill>
                                <a:srgbClr val="C00000"/>
                              </a:solidFill>
                              <a:latin typeface="Cambria Math" panose="02040503050406030204" pitchFamily="18" charset="0"/>
                            </a:rPr>
                          </m:ctrlPr>
                        </m:fPr>
                        <m:num>
                          <m:r>
                            <a:rPr lang="en-US" sz="1200" i="1">
                              <a:solidFill>
                                <a:srgbClr val="C00000"/>
                              </a:solidFill>
                              <a:latin typeface="Cambria Math"/>
                            </a:rPr>
                            <m:t>𝜕</m:t>
                          </m:r>
                          <m:r>
                            <a:rPr lang="en-US" sz="1200" i="1">
                              <a:solidFill>
                                <a:srgbClr val="C00000"/>
                              </a:solidFill>
                              <a:latin typeface="Cambria Math"/>
                            </a:rPr>
                            <m:t>𝐸</m:t>
                          </m:r>
                        </m:num>
                        <m:den>
                          <m:r>
                            <a:rPr lang="en-US" sz="1200" i="1">
                              <a:solidFill>
                                <a:srgbClr val="C00000"/>
                              </a:solidFill>
                              <a:latin typeface="Cambria Math"/>
                            </a:rPr>
                            <m:t>𝜕</m:t>
                          </m:r>
                          <m:sSub>
                            <m:sSubPr>
                              <m:ctrlPr>
                                <a:rPr lang="en-US" sz="1200" i="1">
                                  <a:solidFill>
                                    <a:srgbClr val="C00000"/>
                                  </a:solidFill>
                                  <a:latin typeface="Cambria Math" panose="02040503050406030204" pitchFamily="18" charset="0"/>
                                </a:rPr>
                              </m:ctrlPr>
                            </m:sSubPr>
                            <m:e>
                              <m:r>
                                <a:rPr lang="en-US" sz="1200" i="1">
                                  <a:solidFill>
                                    <a:srgbClr val="C00000"/>
                                  </a:solidFill>
                                  <a:latin typeface="Cambria Math"/>
                                </a:rPr>
                                <m:t>𝑤</m:t>
                              </m:r>
                            </m:e>
                            <m:sub>
                              <m:r>
                                <a:rPr lang="en-US" sz="1200" i="1">
                                  <a:solidFill>
                                    <a:srgbClr val="C00000"/>
                                  </a:solidFill>
                                  <a:latin typeface="Cambria Math"/>
                                </a:rPr>
                                <m:t>𝑖𝑗</m:t>
                              </m:r>
                            </m:sub>
                          </m:sSub>
                        </m:den>
                      </m:f>
                    </m:oMath>
                  </m:oMathPara>
                </a14:m>
                <a:endParaRPr lang="en-US" sz="1200" dirty="0">
                  <a:solidFill>
                    <a:srgbClr val="C00000"/>
                  </a:solidFill>
                </a:endParaRPr>
              </a:p>
            </p:txBody>
          </p:sp>
        </mc:Choice>
        <mc:Fallback xmlns="">
          <p:sp>
            <p:nvSpPr>
              <p:cNvPr id="8" name="Rectangle 7">
                <a:extLst>
                  <a:ext uri="{FF2B5EF4-FFF2-40B4-BE49-F238E27FC236}">
                    <a16:creationId xmlns:a16="http://schemas.microsoft.com/office/drawing/2014/main" id="{3A2D4428-416A-737B-248C-12DB586B6A14}"/>
                  </a:ext>
                </a:extLst>
              </p:cNvPr>
              <p:cNvSpPr>
                <a:spLocks noRot="1" noChangeAspect="1" noMove="1" noResize="1" noEditPoints="1" noAdjustHandles="1" noChangeArrowheads="1" noChangeShapeType="1" noTextEdit="1"/>
              </p:cNvSpPr>
              <p:nvPr/>
            </p:nvSpPr>
            <p:spPr>
              <a:xfrm>
                <a:off x="6076139" y="4728940"/>
                <a:ext cx="866774" cy="495520"/>
              </a:xfrm>
              <a:prstGeom prst="rect">
                <a:avLst/>
              </a:prstGeom>
              <a:blipFill>
                <a:blip r:embed="rId3"/>
                <a:stretch>
                  <a:fillRect b="-1235"/>
                </a:stretch>
              </a:blipFill>
            </p:spPr>
            <p:txBody>
              <a:bodyPr/>
              <a:lstStyle/>
              <a:p>
                <a:r>
                  <a:rPr lang="en-IN">
                    <a:noFill/>
                  </a:rPr>
                  <a:t> </a:t>
                </a:r>
              </a:p>
            </p:txBody>
          </p:sp>
        </mc:Fallback>
      </mc:AlternateContent>
      <p:cxnSp>
        <p:nvCxnSpPr>
          <p:cNvPr id="9" name="Straight Connector 8">
            <a:extLst>
              <a:ext uri="{FF2B5EF4-FFF2-40B4-BE49-F238E27FC236}">
                <a16:creationId xmlns:a16="http://schemas.microsoft.com/office/drawing/2014/main" id="{F862DA60-6353-9980-C923-9EFC026A2FAE}"/>
              </a:ext>
            </a:extLst>
          </p:cNvPr>
          <p:cNvCxnSpPr/>
          <p:nvPr/>
        </p:nvCxnSpPr>
        <p:spPr>
          <a:xfrm flipH="1">
            <a:off x="7222578" y="4809304"/>
            <a:ext cx="244676" cy="371033"/>
          </a:xfrm>
          <a:prstGeom prst="line">
            <a:avLst/>
          </a:prstGeom>
          <a:ln w="28575">
            <a:solidFill>
              <a:srgbClr val="FC0128"/>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1CC543B-4B45-5EBD-9FF9-9101B8C63B1D}"/>
              </a:ext>
            </a:extLst>
          </p:cNvPr>
          <p:cNvCxnSpPr>
            <a:cxnSpLocks/>
            <a:stCxn id="8" idx="3"/>
          </p:cNvCxnSpPr>
          <p:nvPr/>
        </p:nvCxnSpPr>
        <p:spPr>
          <a:xfrm>
            <a:off x="6942913" y="4976700"/>
            <a:ext cx="133350" cy="20801"/>
          </a:xfrm>
          <a:prstGeom prst="straightConnector1">
            <a:avLst/>
          </a:prstGeom>
          <a:ln>
            <a:solidFill>
              <a:srgbClr val="FC0128"/>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046A29E-40CD-DAF0-F386-E99618BB9F0A}"/>
              </a:ext>
            </a:extLst>
          </p:cNvPr>
          <p:cNvGrpSpPr/>
          <p:nvPr/>
        </p:nvGrpSpPr>
        <p:grpSpPr>
          <a:xfrm>
            <a:off x="6938413" y="3683051"/>
            <a:ext cx="2318611" cy="2152673"/>
            <a:chOff x="6402913" y="3261418"/>
            <a:chExt cx="3091481" cy="2870231"/>
          </a:xfrm>
        </p:grpSpPr>
        <p:pic>
          <p:nvPicPr>
            <p:cNvPr id="12" name="Picture 11">
              <a:extLst>
                <a:ext uri="{FF2B5EF4-FFF2-40B4-BE49-F238E27FC236}">
                  <a16:creationId xmlns:a16="http://schemas.microsoft.com/office/drawing/2014/main" id="{3E6F79C8-5F1F-2BC6-8527-8BADB5168B71}"/>
                </a:ext>
              </a:extLst>
            </p:cNvPr>
            <p:cNvPicPr>
              <a:picLocks noChangeAspect="1"/>
            </p:cNvPicPr>
            <p:nvPr/>
          </p:nvPicPr>
          <p:blipFill rotWithShape="1">
            <a:blip r:embed="rId4">
              <a:extLst>
                <a:ext uri="{28A0092B-C50C-407E-A947-70E740481C1C}">
                  <a14:useLocalDpi xmlns:a14="http://schemas.microsoft.com/office/drawing/2010/main" val="0"/>
                </a:ext>
              </a:extLst>
            </a:blip>
            <a:srcRect r="34949"/>
            <a:stretch/>
          </p:blipFill>
          <p:spPr>
            <a:xfrm>
              <a:off x="6402913" y="3261418"/>
              <a:ext cx="1521887" cy="281939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0D173F0-8884-D0CC-4934-F1D6DF9B7FCC}"/>
                    </a:ext>
                  </a:extLst>
                </p:cNvPr>
                <p:cNvSpPr txBox="1"/>
                <p:nvPr/>
              </p:nvSpPr>
              <p:spPr>
                <a:xfrm rot="16200000">
                  <a:off x="6963577" y="3600832"/>
                  <a:ext cx="2739212" cy="2322422"/>
                </a:xfrm>
                <a:prstGeom prst="rect">
                  <a:avLst/>
                </a:prstGeom>
                <a:noFill/>
              </p:spPr>
              <p:txBody>
                <a:bodyPr vert="vert" wrap="square" rtlCol="0">
                  <a:spAutoFit/>
                </a:bodyPr>
                <a:lstStyle/>
                <a:p>
                  <a:pPr algn="ctr"/>
                  <a:r>
                    <a:rPr lang="en-US" sz="1350" dirty="0"/>
                    <a:t>output</a:t>
                  </a:r>
                </a:p>
                <a:p>
                  <a:pPr algn="ctr"/>
                  <a:r>
                    <a:rPr lang="en-US" sz="1350" dirty="0"/>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1</m:t>
                            </m:r>
                          </m:sub>
                        </m:sSub>
                      </m:oMath>
                    </m:oMathPara>
                  </a14:m>
                  <a:endParaRPr lang="en-US" sz="1350" dirty="0"/>
                </a:p>
                <a:p>
                  <a:pPr algn="ctr"/>
                  <a:r>
                    <a:rPr lang="en-US" sz="1350" dirty="0"/>
                    <a:t>        </a:t>
                  </a:r>
                  <a:r>
                    <a:rPr lang="en-US" sz="1350" i="1" dirty="0">
                      <a:latin typeface="Cambria Math"/>
                    </a:rPr>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2</m:t>
                            </m:r>
                          </m:sub>
                        </m:sSub>
                      </m:oMath>
                    </m:oMathPara>
                  </a14:m>
                  <a:endParaRPr lang="en-US" sz="1350" dirty="0"/>
                </a:p>
                <a:p>
                  <a:pPr algn="ctr"/>
                  <a:r>
                    <a:rPr lang="en-US" sz="1350" dirty="0"/>
                    <a:t>         </a:t>
                  </a:r>
                  <a:endParaRPr lang="en-US" sz="1350" i="1" dirty="0">
                    <a:latin typeface="Cambria Math" charset="0"/>
                  </a:endParaRP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3</m:t>
                            </m:r>
                          </m:sub>
                        </m:sSub>
                      </m:oMath>
                    </m:oMathPara>
                  </a14:m>
                  <a:endParaRPr lang="en-US" sz="1350" i="1" dirty="0">
                    <a:latin typeface="Cambria Math"/>
                  </a:endParaRPr>
                </a:p>
                <a:p>
                  <a:pPr algn="ctr"/>
                  <a:endParaRPr lang="en-US" sz="1350" i="1" dirty="0">
                    <a:latin typeface="Cambria Math"/>
                  </a:endParaRPr>
                </a:p>
                <a:p>
                  <a:pPr algn="ctr"/>
                  <a:r>
                    <a:rPr lang="en-US" sz="1350" dirty="0">
                      <a:latin typeface="Cambria Math"/>
                    </a:rPr>
                    <a:t>input</a:t>
                  </a:r>
                </a:p>
              </p:txBody>
            </p:sp>
          </mc:Choice>
          <mc:Fallback xmlns="">
            <p:sp>
              <p:nvSpPr>
                <p:cNvPr id="10" name="TextBox 9"/>
                <p:cNvSpPr txBox="1">
                  <a:spLocks noRot="1" noChangeAspect="1" noMove="1" noResize="1" noEditPoints="1" noAdjustHandles="1" noChangeArrowheads="1" noChangeShapeType="1" noTextEdit="1"/>
                </p:cNvSpPr>
                <p:nvPr/>
              </p:nvSpPr>
              <p:spPr>
                <a:xfrm rot="16200000">
                  <a:off x="6963577" y="3600832"/>
                  <a:ext cx="2739212" cy="2322422"/>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494106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linds(horizontal)">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linds(horizontal)">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blinds(horizontal)">
                                      <p:cBhvr>
                                        <p:cTn id="40" dur="500"/>
                                        <p:tgtEl>
                                          <p:spTgt spid="6">
                                            <p:txEl>
                                              <p:pRg st="6" end="6"/>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blinds(horizontal)">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EA9C-7210-14B9-5C87-1C9274CF5984}"/>
              </a:ext>
            </a:extLst>
          </p:cNvPr>
          <p:cNvSpPr>
            <a:spLocks noGrp="1"/>
          </p:cNvSpPr>
          <p:nvPr>
            <p:ph type="title"/>
          </p:nvPr>
        </p:nvSpPr>
        <p:spPr/>
        <p:txBody>
          <a:bodyPr/>
          <a:lstStyle/>
          <a:p>
            <a:r>
              <a:rPr lang="en-IN" dirty="0"/>
              <a:t>Backpropagation Steps</a:t>
            </a:r>
          </a:p>
        </p:txBody>
      </p:sp>
      <p:sp>
        <p:nvSpPr>
          <p:cNvPr id="5" name="Slide Number Placeholder 4">
            <a:extLst>
              <a:ext uri="{FF2B5EF4-FFF2-40B4-BE49-F238E27FC236}">
                <a16:creationId xmlns:a16="http://schemas.microsoft.com/office/drawing/2014/main" id="{C101E211-2721-2907-6332-4C6E9882E249}"/>
              </a:ext>
            </a:extLst>
          </p:cNvPr>
          <p:cNvSpPr>
            <a:spLocks noGrp="1"/>
          </p:cNvSpPr>
          <p:nvPr>
            <p:ph type="sldNum" sz="quarter" idx="12"/>
          </p:nvPr>
        </p:nvSpPr>
        <p:spPr/>
        <p:txBody>
          <a:bodyPr/>
          <a:lstStyle/>
          <a:p>
            <a:fld id="{F3450C42-9A0B-4425-92C2-70FCF7C45734}" type="slidenum">
              <a:rPr lang="en-US" smtClean="0"/>
              <a:t>39</a:t>
            </a:fld>
            <a:endParaRPr lang="en-US" dirty="0"/>
          </a:p>
        </p:txBody>
      </p:sp>
      <p:sp>
        <p:nvSpPr>
          <p:cNvPr id="6" name="Content Placeholder 2">
            <a:extLst>
              <a:ext uri="{FF2B5EF4-FFF2-40B4-BE49-F238E27FC236}">
                <a16:creationId xmlns:a16="http://schemas.microsoft.com/office/drawing/2014/main" id="{BCE97D2A-6D20-D84D-2D18-FBC42A58AF0D}"/>
              </a:ext>
            </a:extLst>
          </p:cNvPr>
          <p:cNvSpPr>
            <a:spLocks noGrp="1"/>
          </p:cNvSpPr>
          <p:nvPr>
            <p:ph idx="1"/>
          </p:nvPr>
        </p:nvSpPr>
        <p:spPr>
          <a:xfrm>
            <a:off x="1325814" y="1919245"/>
            <a:ext cx="4770186" cy="3690798"/>
          </a:xfrm>
        </p:spPr>
        <p:txBody>
          <a:bodyPr>
            <a:normAutofit lnSpcReduction="10000"/>
          </a:bodyPr>
          <a:lstStyle/>
          <a:p>
            <a:r>
              <a:rPr lang="en-US" dirty="0"/>
              <a:t>Loop over instances: </a:t>
            </a:r>
          </a:p>
          <a:p>
            <a:pPr marL="685800" lvl="1" indent="-342900">
              <a:buFont typeface="+mj-lt"/>
              <a:buAutoNum type="arabicPeriod"/>
            </a:pPr>
            <a:r>
              <a:rPr lang="en-US" dirty="0"/>
              <a:t>The forward step</a:t>
            </a:r>
          </a:p>
          <a:p>
            <a:pPr lvl="2"/>
            <a:r>
              <a:rPr lang="en-US" dirty="0"/>
              <a:t>Given the input, make predictions layer-by-layer, starting from the first layer)</a:t>
            </a:r>
          </a:p>
          <a:p>
            <a:pPr lvl="2"/>
            <a:endParaRPr lang="en-US" dirty="0"/>
          </a:p>
          <a:p>
            <a:pPr marL="685800" lvl="1" indent="-342900">
              <a:buFont typeface="+mj-lt"/>
              <a:buAutoNum type="arabicPeriod"/>
            </a:pPr>
            <a:r>
              <a:rPr lang="en-US" dirty="0"/>
              <a:t>The backward step </a:t>
            </a:r>
          </a:p>
          <a:p>
            <a:pPr lvl="2"/>
            <a:r>
              <a:rPr lang="en-US" dirty="0"/>
              <a:t>Calculate the error in the output</a:t>
            </a:r>
          </a:p>
          <a:p>
            <a:pPr lvl="2"/>
            <a:r>
              <a:rPr lang="en-US" dirty="0"/>
              <a:t>Update the weights layer-by-layer, starting from the final layer</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67FFE1B-1C13-ECB7-4591-11ABD98C00C1}"/>
                  </a:ext>
                </a:extLst>
              </p:cNvPr>
              <p:cNvSpPr/>
              <p:nvPr/>
            </p:nvSpPr>
            <p:spPr>
              <a:xfrm>
                <a:off x="6096000" y="3217151"/>
                <a:ext cx="528734" cy="4955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200" i="1">
                              <a:solidFill>
                                <a:srgbClr val="C00000"/>
                              </a:solidFill>
                              <a:latin typeface="Cambria Math" panose="02040503050406030204" pitchFamily="18" charset="0"/>
                            </a:rPr>
                          </m:ctrlPr>
                        </m:fPr>
                        <m:num>
                          <m:r>
                            <a:rPr lang="en-US" sz="1200" i="1">
                              <a:solidFill>
                                <a:srgbClr val="C00000"/>
                              </a:solidFill>
                              <a:latin typeface="Cambria Math"/>
                            </a:rPr>
                            <m:t>𝜕</m:t>
                          </m:r>
                          <m:r>
                            <a:rPr lang="en-US" sz="1200" i="1">
                              <a:solidFill>
                                <a:srgbClr val="C00000"/>
                              </a:solidFill>
                              <a:latin typeface="Cambria Math"/>
                            </a:rPr>
                            <m:t>𝐸</m:t>
                          </m:r>
                        </m:num>
                        <m:den>
                          <m:r>
                            <a:rPr lang="en-US" sz="1200" i="1">
                              <a:solidFill>
                                <a:srgbClr val="C00000"/>
                              </a:solidFill>
                              <a:latin typeface="Cambria Math"/>
                            </a:rPr>
                            <m:t>𝜕</m:t>
                          </m:r>
                          <m:sSub>
                            <m:sSubPr>
                              <m:ctrlPr>
                                <a:rPr lang="en-US" sz="1200" i="1">
                                  <a:solidFill>
                                    <a:srgbClr val="C00000"/>
                                  </a:solidFill>
                                  <a:latin typeface="Cambria Math" panose="02040503050406030204" pitchFamily="18" charset="0"/>
                                </a:rPr>
                              </m:ctrlPr>
                            </m:sSubPr>
                            <m:e>
                              <m:r>
                                <a:rPr lang="en-US" sz="1200" i="1">
                                  <a:solidFill>
                                    <a:srgbClr val="C00000"/>
                                  </a:solidFill>
                                  <a:latin typeface="Cambria Math"/>
                                </a:rPr>
                                <m:t>𝑤</m:t>
                              </m:r>
                            </m:e>
                            <m:sub>
                              <m:r>
                                <a:rPr lang="en-US" sz="1200" i="1">
                                  <a:solidFill>
                                    <a:srgbClr val="C00000"/>
                                  </a:solidFill>
                                  <a:latin typeface="Cambria Math"/>
                                </a:rPr>
                                <m:t>𝑖𝑗</m:t>
                              </m:r>
                            </m:sub>
                          </m:sSub>
                        </m:den>
                      </m:f>
                    </m:oMath>
                  </m:oMathPara>
                </a14:m>
                <a:endParaRPr lang="en-US" sz="1200" dirty="0">
                  <a:solidFill>
                    <a:srgbClr val="C00000"/>
                  </a:solidFill>
                </a:endParaRPr>
              </a:p>
            </p:txBody>
          </p:sp>
        </mc:Choice>
        <mc:Fallback xmlns="">
          <p:sp>
            <p:nvSpPr>
              <p:cNvPr id="7" name="Rectangle 6">
                <a:extLst>
                  <a:ext uri="{FF2B5EF4-FFF2-40B4-BE49-F238E27FC236}">
                    <a16:creationId xmlns:a16="http://schemas.microsoft.com/office/drawing/2014/main" id="{E67FFE1B-1C13-ECB7-4591-11ABD98C00C1}"/>
                  </a:ext>
                </a:extLst>
              </p:cNvPr>
              <p:cNvSpPr>
                <a:spLocks noRot="1" noChangeAspect="1" noMove="1" noResize="1" noEditPoints="1" noAdjustHandles="1" noChangeArrowheads="1" noChangeShapeType="1" noTextEdit="1"/>
              </p:cNvSpPr>
              <p:nvPr/>
            </p:nvSpPr>
            <p:spPr>
              <a:xfrm>
                <a:off x="6096000" y="3217151"/>
                <a:ext cx="528734" cy="495520"/>
              </a:xfrm>
              <a:prstGeom prst="rect">
                <a:avLst/>
              </a:prstGeom>
              <a:blipFill>
                <a:blip r:embed="rId2"/>
                <a:stretch>
                  <a:fillRect b="-1235"/>
                </a:stretch>
              </a:blipFill>
            </p:spPr>
            <p:txBody>
              <a:bodyPr/>
              <a:lstStyle/>
              <a:p>
                <a:r>
                  <a:rPr lang="en-IN">
                    <a:noFill/>
                  </a:rPr>
                  <a:t> </a:t>
                </a:r>
              </a:p>
            </p:txBody>
          </p:sp>
        </mc:Fallback>
      </mc:AlternateContent>
      <p:cxnSp>
        <p:nvCxnSpPr>
          <p:cNvPr id="8" name="Straight Connector 7">
            <a:extLst>
              <a:ext uri="{FF2B5EF4-FFF2-40B4-BE49-F238E27FC236}">
                <a16:creationId xmlns:a16="http://schemas.microsoft.com/office/drawing/2014/main" id="{6E5D330E-B953-EE86-7E61-3C32449D47D6}"/>
              </a:ext>
            </a:extLst>
          </p:cNvPr>
          <p:cNvCxnSpPr/>
          <p:nvPr/>
        </p:nvCxnSpPr>
        <p:spPr>
          <a:xfrm flipH="1">
            <a:off x="6925777" y="3286130"/>
            <a:ext cx="244676" cy="371033"/>
          </a:xfrm>
          <a:prstGeom prst="line">
            <a:avLst/>
          </a:prstGeom>
          <a:ln w="28575">
            <a:solidFill>
              <a:srgbClr val="FC0128"/>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2DD9E30-E329-C305-44AE-7E1490004F24}"/>
              </a:ext>
            </a:extLst>
          </p:cNvPr>
          <p:cNvCxnSpPr/>
          <p:nvPr/>
        </p:nvCxnSpPr>
        <p:spPr>
          <a:xfrm>
            <a:off x="6578969" y="3453395"/>
            <a:ext cx="346808" cy="32318"/>
          </a:xfrm>
          <a:prstGeom prst="straightConnector1">
            <a:avLst/>
          </a:prstGeom>
          <a:ln>
            <a:solidFill>
              <a:srgbClr val="FC0128"/>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203F4D8-B3BD-AE9F-F5D2-5BC38621A984}"/>
              </a:ext>
            </a:extLst>
          </p:cNvPr>
          <p:cNvGrpSpPr/>
          <p:nvPr/>
        </p:nvGrpSpPr>
        <p:grpSpPr>
          <a:xfrm>
            <a:off x="6811477" y="2159877"/>
            <a:ext cx="2100792" cy="2114549"/>
            <a:chOff x="6364169" y="1524000"/>
            <a:chExt cx="2801056" cy="2819399"/>
          </a:xfrm>
        </p:grpSpPr>
        <p:pic>
          <p:nvPicPr>
            <p:cNvPr id="11" name="Picture 10">
              <a:extLst>
                <a:ext uri="{FF2B5EF4-FFF2-40B4-BE49-F238E27FC236}">
                  <a16:creationId xmlns:a16="http://schemas.microsoft.com/office/drawing/2014/main" id="{D91EA808-D359-DC42-DA63-5E4479BACC7B}"/>
                </a:ext>
              </a:extLst>
            </p:cNvPr>
            <p:cNvPicPr>
              <a:picLocks noChangeAspect="1"/>
            </p:cNvPicPr>
            <p:nvPr/>
          </p:nvPicPr>
          <p:blipFill rotWithShape="1">
            <a:blip r:embed="rId3">
              <a:extLst>
                <a:ext uri="{28A0092B-C50C-407E-A947-70E740481C1C}">
                  <a14:useLocalDpi xmlns:a14="http://schemas.microsoft.com/office/drawing/2010/main" val="0"/>
                </a:ext>
              </a:extLst>
            </a:blip>
            <a:srcRect l="9681" r="36640"/>
            <a:stretch/>
          </p:blipFill>
          <p:spPr>
            <a:xfrm>
              <a:off x="6364169" y="1524000"/>
              <a:ext cx="1255832" cy="281939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3F05E42-EB44-FBFC-7505-991C3A78C48F}"/>
                    </a:ext>
                  </a:extLst>
                </p:cNvPr>
                <p:cNvSpPr txBox="1"/>
                <p:nvPr/>
              </p:nvSpPr>
              <p:spPr>
                <a:xfrm rot="16200000">
                  <a:off x="6634408" y="1772488"/>
                  <a:ext cx="2739212" cy="2322423"/>
                </a:xfrm>
                <a:prstGeom prst="rect">
                  <a:avLst/>
                </a:prstGeom>
                <a:noFill/>
              </p:spPr>
              <p:txBody>
                <a:bodyPr vert="vert" wrap="square" rtlCol="0">
                  <a:spAutoFit/>
                </a:bodyPr>
                <a:lstStyle/>
                <a:p>
                  <a:pPr algn="ctr"/>
                  <a:r>
                    <a:rPr lang="en-US" sz="1350" dirty="0"/>
                    <a:t>output</a:t>
                  </a:r>
                </a:p>
                <a:p>
                  <a:pPr algn="ctr"/>
                  <a:r>
                    <a:rPr lang="en-US" sz="1350" dirty="0"/>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1</m:t>
                            </m:r>
                          </m:sub>
                        </m:sSub>
                      </m:oMath>
                    </m:oMathPara>
                  </a14:m>
                  <a:endParaRPr lang="en-US" sz="1350" dirty="0"/>
                </a:p>
                <a:p>
                  <a:pPr algn="ctr"/>
                  <a:r>
                    <a:rPr lang="en-US" sz="1350" dirty="0"/>
                    <a:t>        </a:t>
                  </a:r>
                  <a:r>
                    <a:rPr lang="en-US" sz="1350" i="1" dirty="0">
                      <a:latin typeface="Cambria Math"/>
                    </a:rPr>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2</m:t>
                            </m:r>
                          </m:sub>
                        </m:sSub>
                      </m:oMath>
                    </m:oMathPara>
                  </a14:m>
                  <a:endParaRPr lang="en-US" sz="1350" dirty="0"/>
                </a:p>
                <a:p>
                  <a:pPr algn="ctr"/>
                  <a:r>
                    <a:rPr lang="en-US" sz="1350" dirty="0"/>
                    <a:t>         </a:t>
                  </a:r>
                  <a:endParaRPr lang="en-US" sz="1350" i="1" dirty="0">
                    <a:latin typeface="Cambria Math" charset="0"/>
                  </a:endParaRP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3</m:t>
                            </m:r>
                          </m:sub>
                        </m:sSub>
                      </m:oMath>
                    </m:oMathPara>
                  </a14:m>
                  <a:endParaRPr lang="en-US" sz="1350" i="1" dirty="0">
                    <a:latin typeface="Cambria Math"/>
                  </a:endParaRPr>
                </a:p>
                <a:p>
                  <a:pPr algn="ctr"/>
                  <a:endParaRPr lang="en-US" sz="1350" i="1" dirty="0">
                    <a:latin typeface="Cambria Math"/>
                  </a:endParaRPr>
                </a:p>
                <a:p>
                  <a:pPr algn="ctr"/>
                  <a:r>
                    <a:rPr lang="en-US" sz="1350" dirty="0">
                      <a:latin typeface="Cambria Math"/>
                    </a:rPr>
                    <a:t>input</a:t>
                  </a:r>
                </a:p>
              </p:txBody>
            </p:sp>
          </mc:Choice>
          <mc:Fallback xmlns="">
            <p:sp>
              <p:nvSpPr>
                <p:cNvPr id="10" name="TextBox 9"/>
                <p:cNvSpPr txBox="1">
                  <a:spLocks noRot="1" noChangeAspect="1" noMove="1" noResize="1" noEditPoints="1" noAdjustHandles="1" noChangeArrowheads="1" noChangeShapeType="1" noTextEdit="1"/>
                </p:cNvSpPr>
                <p:nvPr/>
              </p:nvSpPr>
              <p:spPr>
                <a:xfrm rot="16200000">
                  <a:off x="6634408" y="1772488"/>
                  <a:ext cx="2739212" cy="232242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87817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blinds(horizontal)">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blinds(horizontal)">
                                      <p:cBhvr>
                                        <p:cTn id="33" dur="500"/>
                                        <p:tgtEl>
                                          <p:spTgt spid="6">
                                            <p:txEl>
                                              <p:pRg st="5" end="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blinds(horizontal)">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a:t>Illustrating Classification Task</a:t>
            </a:r>
          </a:p>
        </p:txBody>
      </p:sp>
      <p:graphicFrame>
        <p:nvGraphicFramePr>
          <p:cNvPr id="1026" name="Object 26"/>
          <p:cNvGraphicFramePr>
            <a:graphicFrameLocks noGrp="1" noChangeAspect="1"/>
          </p:cNvGraphicFramePr>
          <p:nvPr>
            <p:ph idx="1"/>
            <p:extLst>
              <p:ext uri="{D42A27DB-BD31-4B8C-83A1-F6EECF244321}">
                <p14:modId xmlns:p14="http://schemas.microsoft.com/office/powerpoint/2010/main" val="2177281137"/>
              </p:ext>
            </p:extLst>
          </p:nvPr>
        </p:nvGraphicFramePr>
        <p:xfrm>
          <a:off x="2620169" y="1404966"/>
          <a:ext cx="6951662" cy="5181600"/>
        </p:xfrm>
        <a:graphic>
          <a:graphicData uri="http://schemas.openxmlformats.org/presentationml/2006/ole">
            <mc:AlternateContent xmlns:mc="http://schemas.openxmlformats.org/markup-compatibility/2006">
              <mc:Choice xmlns:v="urn:schemas-microsoft-com:vml" Requires="v">
                <p:oleObj name="Visio" r:id="rId2" imgW="8424875" imgH="6279741" progId="Visio.Drawing.6">
                  <p:embed/>
                </p:oleObj>
              </mc:Choice>
              <mc:Fallback>
                <p:oleObj name="Visio" r:id="rId2" imgW="8424875" imgH="6279741" progId="Visio.Drawing.6">
                  <p:embed/>
                  <p:pic>
                    <p:nvPicPr>
                      <p:cNvPr id="1026"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169" y="1404966"/>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ED9A075A-22E4-D495-5A31-8DF3047654F8}"/>
              </a:ext>
            </a:extLst>
          </p:cNvPr>
          <p:cNvSpPr>
            <a:spLocks noGrp="1"/>
          </p:cNvSpPr>
          <p:nvPr>
            <p:ph type="sldNum" sz="quarter" idx="12"/>
          </p:nvPr>
        </p:nvSpPr>
        <p:spPr/>
        <p:txBody>
          <a:bodyPr/>
          <a:lstStyle/>
          <a:p>
            <a:fld id="{F3450C42-9A0B-4425-92C2-70FCF7C45734}" type="slidenum">
              <a:rPr lang="en-US" smtClean="0"/>
              <a:t>4</a:t>
            </a:fld>
            <a:endParaRPr lang="en-US"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A539-3E7D-DDAB-AFB2-FFD516D3D737}"/>
              </a:ext>
            </a:extLst>
          </p:cNvPr>
          <p:cNvSpPr>
            <a:spLocks noGrp="1"/>
          </p:cNvSpPr>
          <p:nvPr>
            <p:ph type="title"/>
          </p:nvPr>
        </p:nvSpPr>
        <p:spPr/>
        <p:txBody>
          <a:bodyPr/>
          <a:lstStyle/>
          <a:p>
            <a:r>
              <a:rPr lang="en-IN" dirty="0"/>
              <a:t>Backpropagation Algorithm</a:t>
            </a:r>
          </a:p>
        </p:txBody>
      </p:sp>
      <p:sp>
        <p:nvSpPr>
          <p:cNvPr id="5" name="Slide Number Placeholder 4">
            <a:extLst>
              <a:ext uri="{FF2B5EF4-FFF2-40B4-BE49-F238E27FC236}">
                <a16:creationId xmlns:a16="http://schemas.microsoft.com/office/drawing/2014/main" id="{4088292B-5BE3-194C-F2B8-EC2E8C5F7BAD}"/>
              </a:ext>
            </a:extLst>
          </p:cNvPr>
          <p:cNvSpPr>
            <a:spLocks noGrp="1"/>
          </p:cNvSpPr>
          <p:nvPr>
            <p:ph type="sldNum" sz="quarter" idx="12"/>
          </p:nvPr>
        </p:nvSpPr>
        <p:spPr/>
        <p:txBody>
          <a:bodyPr/>
          <a:lstStyle/>
          <a:p>
            <a:fld id="{F3450C42-9A0B-4425-92C2-70FCF7C45734}" type="slidenum">
              <a:rPr lang="en-US" smtClean="0"/>
              <a:t>40</a:t>
            </a:fld>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6E1B1D6-0A0A-B88E-88A3-7FC25099286B}"/>
                  </a:ext>
                </a:extLst>
              </p:cNvPr>
              <p:cNvSpPr>
                <a:spLocks noGrp="1"/>
              </p:cNvSpPr>
              <p:nvPr>
                <p:ph idx="1"/>
              </p:nvPr>
            </p:nvSpPr>
            <p:spPr>
              <a:xfrm>
                <a:off x="942843" y="1998071"/>
                <a:ext cx="9352040" cy="4221425"/>
              </a:xfrm>
            </p:spPr>
            <p:txBody>
              <a:bodyPr>
                <a:normAutofit/>
              </a:bodyPr>
              <a:lstStyle/>
              <a:p>
                <a:r>
                  <a:rPr lang="en-US" sz="1800" dirty="0"/>
                  <a:t>Create a fully connected three layer network. Initialize weights.</a:t>
                </a:r>
              </a:p>
              <a:p>
                <a:r>
                  <a:rPr lang="en-US" sz="1800" dirty="0"/>
                  <a:t>Until all examples produce the correct output within </a:t>
                </a:r>
                <a14:m>
                  <m:oMath xmlns:m="http://schemas.openxmlformats.org/officeDocument/2006/math">
                    <m:r>
                      <a:rPr lang="en-US" sz="1800" i="1">
                        <a:solidFill>
                          <a:schemeClr val="dk1"/>
                        </a:solidFill>
                        <a:latin typeface="Cambria Math"/>
                      </a:rPr>
                      <m:t>𝜖</m:t>
                    </m:r>
                  </m:oMath>
                </a14:m>
                <a:r>
                  <a:rPr lang="en-US" sz="1800" dirty="0"/>
                  <a:t> (or other criteria)</a:t>
                </a:r>
              </a:p>
              <a:p>
                <a:pPr marL="0" indent="0">
                  <a:buNone/>
                </a:pPr>
                <a:r>
                  <a:rPr lang="en-US" sz="1800" dirty="0"/>
                  <a:t>For each example in the training set do:</a:t>
                </a:r>
              </a:p>
              <a:p>
                <a:pPr marL="642938" lvl="1" indent="-342900">
                  <a:buFont typeface="+mj-lt"/>
                  <a:buAutoNum type="arabicPeriod"/>
                </a:pPr>
                <a:r>
                  <a:rPr lang="en-US" sz="1600" dirty="0"/>
                  <a:t>Compute the network output for this example </a:t>
                </a:r>
              </a:p>
              <a:p>
                <a:pPr marL="642938" lvl="1" indent="-342900">
                  <a:buFont typeface="+mj-lt"/>
                  <a:buAutoNum type="arabicPeriod"/>
                </a:pPr>
                <a:r>
                  <a:rPr lang="en-US" sz="1600" dirty="0"/>
                  <a:t>Compute the error between the output and target value</a:t>
                </a:r>
              </a:p>
              <a:p>
                <a:pPr marL="300038" lvl="1" indent="0">
                  <a:buNone/>
                </a:pPr>
                <a14:m>
                  <m:oMathPara xmlns:m="http://schemas.openxmlformats.org/officeDocument/2006/math">
                    <m:oMathParaPr>
                      <m:jc m:val="centerGroup"/>
                    </m:oMathParaPr>
                    <m:oMath xmlns:m="http://schemas.openxmlformats.org/officeDocument/2006/math">
                      <m:sSub>
                        <m:sSubPr>
                          <m:ctrlPr>
                            <a:rPr lang="en-US" sz="1600" i="1">
                              <a:solidFill>
                                <a:srgbClr val="FF6600"/>
                              </a:solidFill>
                              <a:latin typeface="Cambria Math" panose="02040503050406030204" pitchFamily="18" charset="0"/>
                            </a:rPr>
                          </m:ctrlPr>
                        </m:sSubPr>
                        <m:e>
                          <m:r>
                            <a:rPr lang="en-US" sz="1600" i="1">
                              <a:solidFill>
                                <a:srgbClr val="FF6600"/>
                              </a:solidFill>
                              <a:latin typeface="Cambria Math"/>
                            </a:rPr>
                            <m:t>𝛿</m:t>
                          </m:r>
                        </m:e>
                        <m:sub>
                          <m:r>
                            <a:rPr lang="en-US" sz="1600" i="1">
                              <a:solidFill>
                                <a:srgbClr val="FF6600"/>
                              </a:solidFill>
                              <a:latin typeface="Cambria Math"/>
                            </a:rPr>
                            <m:t>𝑘</m:t>
                          </m:r>
                        </m:sub>
                      </m:sSub>
                      <m:r>
                        <a:rPr lang="en-US" sz="1600" i="1">
                          <a:solidFill>
                            <a:schemeClr val="tx1">
                              <a:lumMod val="75000"/>
                              <a:lumOff val="25000"/>
                            </a:schemeClr>
                          </a:solidFill>
                          <a:latin typeface="Cambria Math"/>
                        </a:rPr>
                        <m:t>=</m:t>
                      </m:r>
                      <m:d>
                        <m:dPr>
                          <m:ctrlPr>
                            <a:rPr lang="en-US" sz="1600" i="1">
                              <a:solidFill>
                                <a:schemeClr val="tx1">
                                  <a:lumMod val="75000"/>
                                  <a:lumOff val="25000"/>
                                </a:schemeClr>
                              </a:solidFill>
                              <a:latin typeface="Cambria Math" panose="02040503050406030204" pitchFamily="18" charset="0"/>
                            </a:rPr>
                          </m:ctrlPr>
                        </m:dPr>
                        <m:e>
                          <m:sSub>
                            <m:sSubPr>
                              <m:ctrlPr>
                                <a:rPr lang="en-US" sz="1600" i="1">
                                  <a:solidFill>
                                    <a:schemeClr val="tx1">
                                      <a:lumMod val="75000"/>
                                      <a:lumOff val="25000"/>
                                    </a:schemeClr>
                                  </a:solidFill>
                                  <a:latin typeface="Cambria Math" panose="02040503050406030204" pitchFamily="18" charset="0"/>
                                </a:rPr>
                              </m:ctrlPr>
                            </m:sSubPr>
                            <m:e>
                              <m:r>
                                <a:rPr lang="en-US" sz="1600" i="1">
                                  <a:solidFill>
                                    <a:schemeClr val="tx1">
                                      <a:lumMod val="75000"/>
                                      <a:lumOff val="25000"/>
                                    </a:schemeClr>
                                  </a:solidFill>
                                  <a:latin typeface="Cambria Math"/>
                                </a:rPr>
                                <m:t>𝑡</m:t>
                              </m:r>
                            </m:e>
                            <m:sub>
                              <m:r>
                                <a:rPr lang="en-US" sz="1600" i="1">
                                  <a:solidFill>
                                    <a:schemeClr val="tx1">
                                      <a:lumMod val="75000"/>
                                      <a:lumOff val="25000"/>
                                    </a:schemeClr>
                                  </a:solidFill>
                                  <a:latin typeface="Cambria Math"/>
                                </a:rPr>
                                <m:t>𝑘</m:t>
                              </m:r>
                            </m:sub>
                          </m:sSub>
                          <m:r>
                            <a:rPr lang="en-US" sz="1600" i="1">
                              <a:solidFill>
                                <a:schemeClr val="tx1">
                                  <a:lumMod val="75000"/>
                                  <a:lumOff val="25000"/>
                                </a:schemeClr>
                              </a:solidFill>
                              <a:latin typeface="Cambria Math"/>
                            </a:rPr>
                            <m:t>−</m:t>
                          </m:r>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a:rPr>
                                <m:t>𝑜</m:t>
                              </m:r>
                            </m:e>
                            <m:sub>
                              <m:r>
                                <a:rPr lang="en-US" sz="1600" i="1">
                                  <a:solidFill>
                                    <a:srgbClr val="0000FF"/>
                                  </a:solidFill>
                                  <a:latin typeface="Cambria Math"/>
                                </a:rPr>
                                <m:t>𝑘</m:t>
                              </m:r>
                            </m:sub>
                          </m:sSub>
                        </m:e>
                      </m:d>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a:rPr>
                            <m:t>𝑜</m:t>
                          </m:r>
                        </m:e>
                        <m:sub>
                          <m:r>
                            <a:rPr lang="en-US" sz="1600" i="1">
                              <a:solidFill>
                                <a:srgbClr val="0000FF"/>
                              </a:solidFill>
                              <a:latin typeface="Cambria Math"/>
                            </a:rPr>
                            <m:t>𝑘</m:t>
                          </m:r>
                        </m:sub>
                      </m:sSub>
                      <m:d>
                        <m:dPr>
                          <m:ctrlPr>
                            <a:rPr lang="en-US" sz="1600" i="1">
                              <a:solidFill>
                                <a:schemeClr val="tx1">
                                  <a:lumMod val="75000"/>
                                  <a:lumOff val="25000"/>
                                </a:schemeClr>
                              </a:solidFill>
                              <a:latin typeface="Cambria Math" panose="02040503050406030204" pitchFamily="18" charset="0"/>
                            </a:rPr>
                          </m:ctrlPr>
                        </m:dPr>
                        <m:e>
                          <m:r>
                            <a:rPr lang="en-US" sz="1600" i="1">
                              <a:solidFill>
                                <a:schemeClr val="tx1">
                                  <a:lumMod val="75000"/>
                                  <a:lumOff val="25000"/>
                                </a:schemeClr>
                              </a:solidFill>
                              <a:latin typeface="Cambria Math"/>
                            </a:rPr>
                            <m:t>1</m:t>
                          </m:r>
                          <m:r>
                            <a:rPr lang="en-US" sz="1600" i="1">
                              <a:solidFill>
                                <a:schemeClr val="tx1">
                                  <a:lumMod val="75000"/>
                                  <a:lumOff val="25000"/>
                                </a:schemeClr>
                              </a:solidFill>
                              <a:latin typeface="Cambria Math"/>
                            </a:rPr>
                            <m:t>−</m:t>
                          </m:r>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a:rPr>
                                <m:t>𝑜</m:t>
                              </m:r>
                            </m:e>
                            <m:sub>
                              <m:r>
                                <a:rPr lang="en-US" sz="1600" i="1">
                                  <a:solidFill>
                                    <a:srgbClr val="0000FF"/>
                                  </a:solidFill>
                                  <a:latin typeface="Cambria Math"/>
                                </a:rPr>
                                <m:t>𝑘</m:t>
                              </m:r>
                            </m:sub>
                          </m:sSub>
                        </m:e>
                      </m:d>
                    </m:oMath>
                  </m:oMathPara>
                </a14:m>
                <a:endParaRPr lang="en-US" sz="1600" dirty="0">
                  <a:solidFill>
                    <a:schemeClr val="tx1">
                      <a:lumMod val="75000"/>
                      <a:lumOff val="25000"/>
                    </a:schemeClr>
                  </a:solidFill>
                </a:endParaRPr>
              </a:p>
              <a:p>
                <a:pPr marL="642938" lvl="1" indent="-342900">
                  <a:buFont typeface="+mj-lt"/>
                  <a:buAutoNum type="arabicPeriod"/>
                </a:pPr>
                <a:r>
                  <a:rPr lang="en-US" sz="1600" dirty="0"/>
                  <a:t>For each output unit </a:t>
                </a:r>
                <a:r>
                  <a:rPr lang="en-US" sz="1600" i="1" dirty="0"/>
                  <a:t>k</a:t>
                </a:r>
                <a:r>
                  <a:rPr lang="en-US" sz="1600" dirty="0"/>
                  <a:t>, compute error term </a:t>
                </a:r>
              </a:p>
              <a:p>
                <a:pPr marL="300038" lvl="1" indent="0">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sSub>
                            <m:sSubPr>
                              <m:ctrlPr>
                                <a:rPr lang="en-US" sz="1600" i="1">
                                  <a:solidFill>
                                    <a:srgbClr val="FF6600"/>
                                  </a:solidFill>
                                  <a:latin typeface="Cambria Math" panose="02040503050406030204" pitchFamily="18" charset="0"/>
                                </a:rPr>
                              </m:ctrlPr>
                            </m:sSubPr>
                            <m:e>
                              <m:r>
                                <a:rPr lang="en-US" sz="1600" i="1">
                                  <a:solidFill>
                                    <a:srgbClr val="FF6600"/>
                                  </a:solidFill>
                                  <a:latin typeface="Cambria Math"/>
                                </a:rPr>
                                <m:t>𝛿</m:t>
                              </m:r>
                            </m:e>
                            <m:sub>
                              <m:r>
                                <a:rPr lang="en-US" sz="1600" i="1">
                                  <a:solidFill>
                                    <a:srgbClr val="FF6600"/>
                                  </a:solidFill>
                                  <a:latin typeface="Cambria Math"/>
                                </a:rPr>
                                <m:t>𝑗</m:t>
                              </m:r>
                            </m:sub>
                          </m:sSub>
                          <m:r>
                            <a:rPr lang="en-US" sz="1600" i="1">
                              <a:latin typeface="Cambria Math"/>
                            </a:rPr>
                            <m:t>=</m:t>
                          </m:r>
                          <m:r>
                            <a:rPr lang="fa-IR" sz="1600" i="1">
                              <a:latin typeface="Cambria Math"/>
                            </a:rPr>
                            <m:t> </m:t>
                          </m:r>
                          <m:r>
                            <a:rPr lang="en-US" sz="1600" i="1">
                              <a:latin typeface="Cambria Math"/>
                            </a:rPr>
                            <m:t>𝑜</m:t>
                          </m:r>
                        </m:e>
                        <m:sub>
                          <m:r>
                            <a:rPr lang="en-US" sz="1600" i="1">
                              <a:latin typeface="Cambria Math"/>
                            </a:rPr>
                            <m:t>𝑗</m:t>
                          </m:r>
                        </m:sub>
                      </m:sSub>
                      <m:d>
                        <m:dPr>
                          <m:ctrlPr>
                            <a:rPr lang="en-US" sz="1600" i="1">
                              <a:latin typeface="Cambria Math" panose="02040503050406030204" pitchFamily="18" charset="0"/>
                            </a:rPr>
                          </m:ctrlPr>
                        </m:dPr>
                        <m:e>
                          <m:r>
                            <a:rPr lang="en-US" sz="1600" i="1">
                              <a:latin typeface="Cambria Math"/>
                            </a:rPr>
                            <m:t>1</m:t>
                          </m:r>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𝑜</m:t>
                              </m:r>
                            </m:e>
                            <m:sub>
                              <m:r>
                                <a:rPr lang="en-US" sz="1600" i="1">
                                  <a:latin typeface="Cambria Math"/>
                                </a:rPr>
                                <m:t>𝑗</m:t>
                              </m:r>
                            </m:sub>
                          </m:sSub>
                        </m:e>
                      </m:d>
                      <m:r>
                        <a:rPr lang="en-US" sz="1600" i="1">
                          <a:latin typeface="Cambria Math"/>
                        </a:rPr>
                        <m:t>.</m:t>
                      </m:r>
                      <m:nary>
                        <m:naryPr>
                          <m:chr m:val="∑"/>
                          <m:ctrlPr>
                            <a:rPr lang="en-US" sz="1600" i="1">
                              <a:latin typeface="Cambria Math" panose="02040503050406030204" pitchFamily="18" charset="0"/>
                            </a:rPr>
                          </m:ctrlPr>
                        </m:naryPr>
                        <m:sub>
                          <m:r>
                            <m:rPr>
                              <m:brk m:alnAt="23"/>
                            </m:rPr>
                            <a:rPr lang="en-US" sz="1600" i="1">
                              <a:latin typeface="Cambria Math"/>
                            </a:rPr>
                            <m:t>𝑘</m:t>
                          </m:r>
                          <m:r>
                            <a:rPr lang="en-US" sz="1600" i="1">
                              <a:latin typeface="Cambria Math"/>
                            </a:rPr>
                            <m:t>∈</m:t>
                          </m:r>
                          <m:r>
                            <a:rPr lang="en-US" sz="1600" i="1">
                              <a:latin typeface="Cambria Math"/>
                            </a:rPr>
                            <m:t>𝑑𝑜𝑤𝑛𝑠𝑡𝑟𝑒𝑎𝑚</m:t>
                          </m:r>
                          <m:d>
                            <m:dPr>
                              <m:ctrlPr>
                                <a:rPr lang="en-US" sz="1600" i="1">
                                  <a:latin typeface="Cambria Math" panose="02040503050406030204" pitchFamily="18" charset="0"/>
                                </a:rPr>
                              </m:ctrlPr>
                            </m:dPr>
                            <m:e>
                              <m:r>
                                <a:rPr lang="en-US" sz="1600" i="1">
                                  <a:latin typeface="Cambria Math"/>
                                </a:rPr>
                                <m:t>𝑗</m:t>
                              </m:r>
                            </m:e>
                          </m:d>
                        </m:sub>
                        <m:sup/>
                        <m:e>
                          <m:r>
                            <a:rPr lang="en-US" sz="1600" i="1">
                              <a:latin typeface="Cambria Math"/>
                            </a:rPr>
                            <m:t>−</m:t>
                          </m:r>
                          <m:sSub>
                            <m:sSubPr>
                              <m:ctrlPr>
                                <a:rPr lang="en-US" sz="1600" i="1">
                                  <a:solidFill>
                                    <a:srgbClr val="FF6600"/>
                                  </a:solidFill>
                                  <a:latin typeface="Cambria Math" panose="02040503050406030204" pitchFamily="18" charset="0"/>
                                </a:rPr>
                              </m:ctrlPr>
                            </m:sSubPr>
                            <m:e>
                              <m:r>
                                <a:rPr lang="en-US" sz="1600" i="1">
                                  <a:solidFill>
                                    <a:srgbClr val="FF6600"/>
                                  </a:solidFill>
                                  <a:latin typeface="Cambria Math"/>
                                </a:rPr>
                                <m:t>𝛿</m:t>
                              </m:r>
                            </m:e>
                            <m:sub>
                              <m:r>
                                <a:rPr lang="en-US" sz="1600" i="1">
                                  <a:solidFill>
                                    <a:srgbClr val="FF6600"/>
                                  </a:solidFill>
                                  <a:latin typeface="Cambria Math"/>
                                </a:rPr>
                                <m:t>𝑘</m:t>
                              </m:r>
                            </m:sub>
                          </m:sSub>
                          <m:r>
                            <a:rPr lang="en-US" sz="1600" i="1">
                              <a:latin typeface="Cambria Math"/>
                            </a:rPr>
                            <m:t>  </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𝑤</m:t>
                              </m:r>
                            </m:e>
                            <m:sub>
                              <m:r>
                                <a:rPr lang="en-US" sz="1600" i="1">
                                  <a:solidFill>
                                    <a:srgbClr val="FF0000"/>
                                  </a:solidFill>
                                  <a:latin typeface="Cambria Math"/>
                                </a:rPr>
                                <m:t>𝑗𝑘</m:t>
                              </m:r>
                            </m:sub>
                          </m:sSub>
                          <m:r>
                            <a:rPr lang="en-US" sz="1600" i="1">
                              <a:latin typeface="Cambria Math"/>
                            </a:rPr>
                            <m:t> </m:t>
                          </m:r>
                          <m:r>
                            <a:rPr lang="fa-IR" sz="1600" i="1">
                              <a:latin typeface="Cambria Math"/>
                            </a:rPr>
                            <m:t>   </m:t>
                          </m:r>
                        </m:e>
                      </m:nary>
                    </m:oMath>
                  </m:oMathPara>
                </a14:m>
                <a:endParaRPr lang="en-US" sz="1600" dirty="0"/>
              </a:p>
              <a:p>
                <a:pPr marL="642938" lvl="1" indent="-342900">
                  <a:buFont typeface="+mj-lt"/>
                  <a:buAutoNum type="arabicPeriod"/>
                </a:pPr>
                <a:r>
                  <a:rPr lang="en-US" sz="1600" dirty="0"/>
                  <a:t>For each hidden unit, compute error term:  </a:t>
                </a:r>
                <a14:m>
                  <m:oMath xmlns:m="http://schemas.openxmlformats.org/officeDocument/2006/math">
                    <m:r>
                      <m:rPr>
                        <m:sty m:val="p"/>
                      </m:rPr>
                      <a:rPr lang="en-US" sz="1600">
                        <a:solidFill>
                          <a:srgbClr val="FF0000"/>
                        </a:solidFill>
                        <a:latin typeface="Cambria Math"/>
                      </a:rPr>
                      <m:t>Δ</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𝑤</m:t>
                        </m:r>
                      </m:e>
                      <m:sub>
                        <m:r>
                          <a:rPr lang="en-US" sz="1600" i="1">
                            <a:solidFill>
                              <a:srgbClr val="FF0000"/>
                            </a:solidFill>
                            <a:latin typeface="Cambria Math"/>
                          </a:rPr>
                          <m:t>𝑖𝑗</m:t>
                        </m:r>
                      </m:sub>
                    </m:sSub>
                    <m:r>
                      <a:rPr lang="en-US" sz="1600" i="1">
                        <a:latin typeface="Cambria Math"/>
                      </a:rPr>
                      <m:t>=</m:t>
                    </m:r>
                    <m:r>
                      <a:rPr lang="en-US" sz="1600" i="1">
                        <a:latin typeface="Cambria Math"/>
                      </a:rPr>
                      <m:t>𝑅</m:t>
                    </m:r>
                    <m:sSub>
                      <m:sSubPr>
                        <m:ctrlPr>
                          <a:rPr lang="en-US" sz="1600" i="1">
                            <a:solidFill>
                              <a:srgbClr val="FF6600"/>
                            </a:solidFill>
                            <a:latin typeface="Cambria Math" panose="02040503050406030204" pitchFamily="18" charset="0"/>
                          </a:rPr>
                        </m:ctrlPr>
                      </m:sSubPr>
                      <m:e>
                        <m:r>
                          <a:rPr lang="en-US" sz="1600" i="1">
                            <a:solidFill>
                              <a:srgbClr val="FF6600"/>
                            </a:solidFill>
                            <a:latin typeface="Cambria Math"/>
                          </a:rPr>
                          <m:t>𝛿</m:t>
                        </m:r>
                      </m:e>
                      <m:sub>
                        <m:r>
                          <a:rPr lang="en-US" sz="1600" i="1">
                            <a:solidFill>
                              <a:srgbClr val="FF6600"/>
                            </a:solidFill>
                            <a:latin typeface="Cambria Math"/>
                          </a:rPr>
                          <m:t>𝑗</m:t>
                        </m:r>
                      </m:sub>
                    </m:sSub>
                    <m:sSub>
                      <m:sSubPr>
                        <m:ctrlPr>
                          <a:rPr lang="en-US" sz="1600" i="1">
                            <a:latin typeface="Cambria Math" panose="02040503050406030204" pitchFamily="18" charset="0"/>
                          </a:rPr>
                        </m:ctrlPr>
                      </m:sSubPr>
                      <m:e>
                        <m:r>
                          <a:rPr lang="en-US" sz="1600" i="1">
                            <a:latin typeface="Cambria Math"/>
                          </a:rPr>
                          <m:t>𝑥</m:t>
                        </m:r>
                      </m:e>
                      <m:sub>
                        <m:r>
                          <a:rPr lang="en-US" sz="1600" i="1">
                            <a:latin typeface="Cambria Math"/>
                          </a:rPr>
                          <m:t>𝑖</m:t>
                        </m:r>
                      </m:sub>
                    </m:sSub>
                  </m:oMath>
                </a14:m>
                <a:endParaRPr lang="en-US" sz="1600" dirty="0"/>
              </a:p>
              <a:p>
                <a:pPr marL="642938" lvl="1" indent="-342900">
                  <a:buFont typeface="+mj-lt"/>
                  <a:buAutoNum type="arabicPeriod"/>
                </a:pPr>
                <a:r>
                  <a:rPr lang="en-US" sz="1600" dirty="0"/>
                  <a:t>Update network weights with </a:t>
                </a:r>
                <a14:m>
                  <m:oMath xmlns:m="http://schemas.openxmlformats.org/officeDocument/2006/math">
                    <m:r>
                      <m:rPr>
                        <m:sty m:val="p"/>
                      </m:rPr>
                      <a:rPr lang="en-US" sz="1600">
                        <a:solidFill>
                          <a:srgbClr val="FF0000"/>
                        </a:solidFill>
                        <a:latin typeface="Cambria Math"/>
                      </a:rPr>
                      <m:t>Δ</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𝑤</m:t>
                        </m:r>
                      </m:e>
                      <m:sub>
                        <m:r>
                          <a:rPr lang="en-US" sz="1600" i="1">
                            <a:solidFill>
                              <a:srgbClr val="FF0000"/>
                            </a:solidFill>
                            <a:latin typeface="Cambria Math"/>
                          </a:rPr>
                          <m:t>𝑖𝑗</m:t>
                        </m:r>
                      </m:sub>
                    </m:sSub>
                  </m:oMath>
                </a14:m>
                <a:endParaRPr lang="en-US" sz="1600" dirty="0"/>
              </a:p>
              <a:p>
                <a:pPr marL="0" indent="0">
                  <a:buNone/>
                </a:pPr>
                <a:r>
                  <a:rPr lang="en-US" sz="1800" dirty="0"/>
                  <a:t>End epoch</a:t>
                </a:r>
              </a:p>
              <a:p>
                <a:pPr marL="342900" indent="-342900">
                  <a:buFont typeface="+mj-lt"/>
                  <a:buAutoNum type="arabicPeriod"/>
                </a:pPr>
                <a:endParaRPr lang="en-US" sz="1800" dirty="0"/>
              </a:p>
            </p:txBody>
          </p:sp>
        </mc:Choice>
        <mc:Fallback xmlns="">
          <p:sp>
            <p:nvSpPr>
              <p:cNvPr id="6" name="Content Placeholder 2">
                <a:extLst>
                  <a:ext uri="{FF2B5EF4-FFF2-40B4-BE49-F238E27FC236}">
                    <a16:creationId xmlns:a16="http://schemas.microsoft.com/office/drawing/2014/main" id="{36E1B1D6-0A0A-B88E-88A3-7FC25099286B}"/>
                  </a:ext>
                </a:extLst>
              </p:cNvPr>
              <p:cNvSpPr>
                <a:spLocks noGrp="1" noRot="1" noChangeAspect="1" noMove="1" noResize="1" noEditPoints="1" noAdjustHandles="1" noChangeArrowheads="1" noChangeShapeType="1" noTextEdit="1"/>
              </p:cNvSpPr>
              <p:nvPr>
                <p:ph idx="1"/>
              </p:nvPr>
            </p:nvSpPr>
            <p:spPr>
              <a:xfrm>
                <a:off x="942843" y="1998071"/>
                <a:ext cx="9352040" cy="4221425"/>
              </a:xfrm>
              <a:blipFill>
                <a:blip r:embed="rId2"/>
                <a:stretch>
                  <a:fillRect l="-587" t="-1445"/>
                </a:stretch>
              </a:blipFill>
            </p:spPr>
            <p:txBody>
              <a:bodyPr/>
              <a:lstStyle/>
              <a:p>
                <a:r>
                  <a:rPr lang="en-IN">
                    <a:noFill/>
                  </a:rPr>
                  <a:t> </a:t>
                </a:r>
              </a:p>
            </p:txBody>
          </p:sp>
        </mc:Fallback>
      </mc:AlternateContent>
      <p:sp>
        <p:nvSpPr>
          <p:cNvPr id="7" name="Rectangle 6">
            <a:extLst>
              <a:ext uri="{FF2B5EF4-FFF2-40B4-BE49-F238E27FC236}">
                <a16:creationId xmlns:a16="http://schemas.microsoft.com/office/drawing/2014/main" id="{B4637A44-B224-0EA6-E661-F31A12D684D4}"/>
              </a:ext>
            </a:extLst>
          </p:cNvPr>
          <p:cNvSpPr/>
          <p:nvPr/>
        </p:nvSpPr>
        <p:spPr>
          <a:xfrm>
            <a:off x="942842" y="2753709"/>
            <a:ext cx="6624605" cy="3142593"/>
          </a:xfrm>
          <a:prstGeom prst="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153468892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ltLang="en-US"/>
              <a:t>Updating Weights in Neural Networks</a:t>
            </a:r>
          </a:p>
        </p:txBody>
      </p:sp>
      <p:sp>
        <p:nvSpPr>
          <p:cNvPr id="286723" name="Oval 3"/>
          <p:cNvSpPr>
            <a:spLocks noChangeArrowheads="1"/>
          </p:cNvSpPr>
          <p:nvPr/>
        </p:nvSpPr>
        <p:spPr bwMode="auto">
          <a:xfrm>
            <a:off x="1752600" y="38481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a1</a:t>
            </a:r>
          </a:p>
        </p:txBody>
      </p:sp>
      <p:sp>
        <p:nvSpPr>
          <p:cNvPr id="286724" name="Oval 4"/>
          <p:cNvSpPr>
            <a:spLocks noChangeArrowheads="1"/>
          </p:cNvSpPr>
          <p:nvPr/>
        </p:nvSpPr>
        <p:spPr bwMode="auto">
          <a:xfrm>
            <a:off x="1752600" y="53721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a2</a:t>
            </a:r>
          </a:p>
        </p:txBody>
      </p:sp>
      <p:sp>
        <p:nvSpPr>
          <p:cNvPr id="286725" name="Oval 5"/>
          <p:cNvSpPr>
            <a:spLocks noChangeArrowheads="1"/>
          </p:cNvSpPr>
          <p:nvPr/>
        </p:nvSpPr>
        <p:spPr bwMode="auto">
          <a:xfrm>
            <a:off x="4038600" y="38481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a3</a:t>
            </a:r>
          </a:p>
        </p:txBody>
      </p:sp>
      <p:sp>
        <p:nvSpPr>
          <p:cNvPr id="286726" name="Oval 6"/>
          <p:cNvSpPr>
            <a:spLocks noChangeArrowheads="1"/>
          </p:cNvSpPr>
          <p:nvPr/>
        </p:nvSpPr>
        <p:spPr bwMode="auto">
          <a:xfrm>
            <a:off x="4114800" y="53721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a4</a:t>
            </a:r>
          </a:p>
        </p:txBody>
      </p:sp>
      <p:sp>
        <p:nvSpPr>
          <p:cNvPr id="286727" name="Oval 7"/>
          <p:cNvSpPr>
            <a:spLocks noChangeArrowheads="1"/>
          </p:cNvSpPr>
          <p:nvPr/>
        </p:nvSpPr>
        <p:spPr bwMode="auto">
          <a:xfrm>
            <a:off x="5334000" y="45720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a5</a:t>
            </a:r>
          </a:p>
        </p:txBody>
      </p:sp>
      <p:sp>
        <p:nvSpPr>
          <p:cNvPr id="286728" name="Line 8"/>
          <p:cNvSpPr>
            <a:spLocks noChangeShapeType="1"/>
          </p:cNvSpPr>
          <p:nvPr/>
        </p:nvSpPr>
        <p:spPr bwMode="auto">
          <a:xfrm>
            <a:off x="2743200" y="40767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29" name="Line 9"/>
          <p:cNvSpPr>
            <a:spLocks noChangeShapeType="1"/>
          </p:cNvSpPr>
          <p:nvPr/>
        </p:nvSpPr>
        <p:spPr bwMode="auto">
          <a:xfrm>
            <a:off x="2743200" y="40767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0" name="Line 10"/>
          <p:cNvSpPr>
            <a:spLocks noChangeShapeType="1"/>
          </p:cNvSpPr>
          <p:nvPr/>
        </p:nvSpPr>
        <p:spPr bwMode="auto">
          <a:xfrm flipV="1">
            <a:off x="2743200" y="40767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1" name="Line 11"/>
          <p:cNvSpPr>
            <a:spLocks noChangeShapeType="1"/>
          </p:cNvSpPr>
          <p:nvPr/>
        </p:nvSpPr>
        <p:spPr bwMode="auto">
          <a:xfrm flipV="1">
            <a:off x="2743200" y="55245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2" name="Line 12"/>
          <p:cNvSpPr>
            <a:spLocks noChangeShapeType="1"/>
          </p:cNvSpPr>
          <p:nvPr/>
        </p:nvSpPr>
        <p:spPr bwMode="auto">
          <a:xfrm>
            <a:off x="4953000" y="4152900"/>
            <a:ext cx="304800" cy="6477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3" name="Line 13"/>
          <p:cNvSpPr>
            <a:spLocks noChangeShapeType="1"/>
          </p:cNvSpPr>
          <p:nvPr/>
        </p:nvSpPr>
        <p:spPr bwMode="auto">
          <a:xfrm flipV="1">
            <a:off x="5029200" y="4800600"/>
            <a:ext cx="304800" cy="838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4" name="Text Box 14"/>
          <p:cNvSpPr txBox="1">
            <a:spLocks noChangeArrowheads="1"/>
          </p:cNvSpPr>
          <p:nvPr/>
        </p:nvSpPr>
        <p:spPr bwMode="auto">
          <a:xfrm>
            <a:off x="2955925" y="36576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w13</a:t>
            </a:r>
          </a:p>
        </p:txBody>
      </p:sp>
      <p:sp>
        <p:nvSpPr>
          <p:cNvPr id="286735" name="Text Box 15"/>
          <p:cNvSpPr txBox="1">
            <a:spLocks noChangeArrowheads="1"/>
          </p:cNvSpPr>
          <p:nvPr/>
        </p:nvSpPr>
        <p:spPr bwMode="auto">
          <a:xfrm>
            <a:off x="3581400" y="44958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w23</a:t>
            </a:r>
          </a:p>
        </p:txBody>
      </p:sp>
      <p:sp>
        <p:nvSpPr>
          <p:cNvPr id="286736" name="Text Box 16"/>
          <p:cNvSpPr txBox="1">
            <a:spLocks noChangeArrowheads="1"/>
          </p:cNvSpPr>
          <p:nvPr/>
        </p:nvSpPr>
        <p:spPr bwMode="auto">
          <a:xfrm>
            <a:off x="3429000" y="4991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w14</a:t>
            </a:r>
          </a:p>
        </p:txBody>
      </p:sp>
      <p:sp>
        <p:nvSpPr>
          <p:cNvPr id="286737" name="Text Box 17"/>
          <p:cNvSpPr txBox="1">
            <a:spLocks noChangeArrowheads="1"/>
          </p:cNvSpPr>
          <p:nvPr/>
        </p:nvSpPr>
        <p:spPr bwMode="auto">
          <a:xfrm>
            <a:off x="3032125" y="57150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w24</a:t>
            </a:r>
          </a:p>
        </p:txBody>
      </p:sp>
      <p:sp>
        <p:nvSpPr>
          <p:cNvPr id="286738" name="Text Box 18"/>
          <p:cNvSpPr txBox="1">
            <a:spLocks noChangeArrowheads="1"/>
          </p:cNvSpPr>
          <p:nvPr/>
        </p:nvSpPr>
        <p:spPr bwMode="auto">
          <a:xfrm>
            <a:off x="5105400" y="51816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w45</a:t>
            </a:r>
          </a:p>
        </p:txBody>
      </p:sp>
      <p:sp>
        <p:nvSpPr>
          <p:cNvPr id="286739" name="Text Box 19"/>
          <p:cNvSpPr txBox="1">
            <a:spLocks noChangeArrowheads="1"/>
          </p:cNvSpPr>
          <p:nvPr/>
        </p:nvSpPr>
        <p:spPr bwMode="auto">
          <a:xfrm>
            <a:off x="4876800" y="4343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w35</a:t>
            </a:r>
          </a:p>
        </p:txBody>
      </p:sp>
      <p:sp>
        <p:nvSpPr>
          <p:cNvPr id="286749" name="Text Box 29"/>
          <p:cNvSpPr txBox="1">
            <a:spLocks noChangeArrowheads="1"/>
          </p:cNvSpPr>
          <p:nvPr/>
        </p:nvSpPr>
        <p:spPr bwMode="auto">
          <a:xfrm>
            <a:off x="2057400" y="6172200"/>
            <a:ext cx="29225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FF00FF"/>
                </a:solidFill>
                <a:latin typeface="+mj-lt"/>
              </a:rPr>
              <a:t>Multi-layer Network</a:t>
            </a:r>
          </a:p>
        </p:txBody>
      </p:sp>
      <p:sp>
        <p:nvSpPr>
          <p:cNvPr id="286753" name="Text Box 33"/>
          <p:cNvSpPr txBox="1">
            <a:spLocks noChangeArrowheads="1"/>
          </p:cNvSpPr>
          <p:nvPr/>
        </p:nvSpPr>
        <p:spPr bwMode="auto">
          <a:xfrm>
            <a:off x="5029200" y="4090989"/>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5</a:t>
            </a:r>
          </a:p>
        </p:txBody>
      </p:sp>
      <p:sp>
        <p:nvSpPr>
          <p:cNvPr id="286754" name="Text Box 34"/>
          <p:cNvSpPr txBox="1">
            <a:spLocks noChangeArrowheads="1"/>
          </p:cNvSpPr>
          <p:nvPr/>
        </p:nvSpPr>
        <p:spPr bwMode="auto">
          <a:xfrm>
            <a:off x="4953000" y="4953001"/>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5</a:t>
            </a:r>
          </a:p>
        </p:txBody>
      </p:sp>
      <p:sp>
        <p:nvSpPr>
          <p:cNvPr id="286755" name="Text Box 35"/>
          <p:cNvSpPr txBox="1">
            <a:spLocks noChangeArrowheads="1"/>
          </p:cNvSpPr>
          <p:nvPr/>
        </p:nvSpPr>
        <p:spPr bwMode="auto">
          <a:xfrm>
            <a:off x="3505200" y="3733801"/>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3</a:t>
            </a:r>
          </a:p>
        </p:txBody>
      </p:sp>
      <p:sp>
        <p:nvSpPr>
          <p:cNvPr id="286756" name="Text Box 36"/>
          <p:cNvSpPr txBox="1">
            <a:spLocks noChangeArrowheads="1"/>
          </p:cNvSpPr>
          <p:nvPr/>
        </p:nvSpPr>
        <p:spPr bwMode="auto">
          <a:xfrm>
            <a:off x="3657600" y="4267201"/>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3</a:t>
            </a:r>
          </a:p>
        </p:txBody>
      </p:sp>
      <p:sp>
        <p:nvSpPr>
          <p:cNvPr id="286757" name="Text Box 37"/>
          <p:cNvSpPr txBox="1">
            <a:spLocks noChangeArrowheads="1"/>
          </p:cNvSpPr>
          <p:nvPr/>
        </p:nvSpPr>
        <p:spPr bwMode="auto">
          <a:xfrm>
            <a:off x="2838226" y="4828403"/>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4</a:t>
            </a:r>
          </a:p>
        </p:txBody>
      </p:sp>
      <p:sp>
        <p:nvSpPr>
          <p:cNvPr id="286758" name="Text Box 38"/>
          <p:cNvSpPr txBox="1">
            <a:spLocks noChangeArrowheads="1"/>
          </p:cNvSpPr>
          <p:nvPr/>
        </p:nvSpPr>
        <p:spPr bwMode="auto">
          <a:xfrm>
            <a:off x="3124200" y="5257801"/>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4</a:t>
            </a:r>
          </a:p>
        </p:txBody>
      </p:sp>
      <p:sp>
        <p:nvSpPr>
          <p:cNvPr id="286759" name="Text Box 39"/>
          <p:cNvSpPr txBox="1">
            <a:spLocks noChangeArrowheads="1"/>
          </p:cNvSpPr>
          <p:nvPr/>
        </p:nvSpPr>
        <p:spPr bwMode="auto">
          <a:xfrm>
            <a:off x="1558159" y="1493611"/>
            <a:ext cx="94115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err="1">
                <a:latin typeface="+mj-lt"/>
              </a:rPr>
              <a:t>w</a:t>
            </a:r>
            <a:r>
              <a:rPr lang="en-US" altLang="en-US" sz="3200" baseline="-25000" dirty="0" err="1">
                <a:latin typeface="+mj-lt"/>
              </a:rPr>
              <a:t>ij</a:t>
            </a:r>
            <a:r>
              <a:rPr lang="en-US" altLang="en-US" sz="3200" dirty="0">
                <a:latin typeface="+mj-lt"/>
              </a:rPr>
              <a:t>:= </a:t>
            </a:r>
            <a:r>
              <a:rPr lang="en-US" altLang="en-US" sz="3200" dirty="0" err="1">
                <a:latin typeface="+mj-lt"/>
              </a:rPr>
              <a:t>Old_w</a:t>
            </a:r>
            <a:r>
              <a:rPr lang="en-US" altLang="en-US" sz="3200" baseline="-25000" dirty="0" err="1">
                <a:latin typeface="+mj-lt"/>
              </a:rPr>
              <a:t>ij</a:t>
            </a:r>
            <a:r>
              <a:rPr lang="en-US" altLang="en-US" sz="3200" dirty="0">
                <a:latin typeface="+mj-lt"/>
              </a:rPr>
              <a:t> + </a:t>
            </a:r>
            <a:r>
              <a:rPr lang="en-US" altLang="en-US" sz="3200" b="1" dirty="0">
                <a:solidFill>
                  <a:schemeClr val="accent2"/>
                </a:solidFill>
                <a:latin typeface="+mj-lt"/>
              </a:rPr>
              <a:t>a</a:t>
            </a:r>
            <a:r>
              <a:rPr lang="en-US" altLang="en-US" sz="3200" dirty="0">
                <a:latin typeface="+mj-lt"/>
              </a:rPr>
              <a:t>*</a:t>
            </a:r>
            <a:r>
              <a:rPr lang="en-US" altLang="en-US" sz="3200" b="1" dirty="0" err="1">
                <a:solidFill>
                  <a:srgbClr val="0000CC"/>
                </a:solidFill>
                <a:latin typeface="+mj-lt"/>
              </a:rPr>
              <a:t>input_activation</a:t>
            </a:r>
            <a:r>
              <a:rPr lang="en-US" altLang="en-US" sz="3200" b="1" baseline="-25000" dirty="0" err="1">
                <a:solidFill>
                  <a:srgbClr val="0000CC"/>
                </a:solidFill>
                <a:latin typeface="+mj-lt"/>
              </a:rPr>
              <a:t>i</a:t>
            </a:r>
            <a:r>
              <a:rPr lang="en-US" altLang="en-US" sz="3200" dirty="0">
                <a:latin typeface="+mj-lt"/>
              </a:rPr>
              <a:t>*</a:t>
            </a:r>
            <a:r>
              <a:rPr lang="en-US" altLang="en-US" sz="3200" b="1" dirty="0" err="1">
                <a:solidFill>
                  <a:srgbClr val="FF0000"/>
                </a:solidFill>
                <a:latin typeface="+mj-lt"/>
              </a:rPr>
              <a:t>associated_error</a:t>
            </a:r>
            <a:r>
              <a:rPr lang="en-US" altLang="en-US" sz="3200" b="1" baseline="-25000" dirty="0" err="1">
                <a:solidFill>
                  <a:srgbClr val="FF0000"/>
                </a:solidFill>
                <a:latin typeface="+mj-lt"/>
              </a:rPr>
              <a:t>j</a:t>
            </a:r>
            <a:endParaRPr lang="en-US" altLang="en-US" sz="3200" b="1" baseline="-25000" dirty="0">
              <a:solidFill>
                <a:srgbClr val="FF0000"/>
              </a:solidFill>
              <a:latin typeface="+mj-lt"/>
            </a:endParaRPr>
          </a:p>
        </p:txBody>
      </p:sp>
      <p:sp>
        <p:nvSpPr>
          <p:cNvPr id="286760" name="Text Box 40"/>
          <p:cNvSpPr txBox="1">
            <a:spLocks noChangeArrowheads="1"/>
          </p:cNvSpPr>
          <p:nvPr/>
        </p:nvSpPr>
        <p:spPr bwMode="auto">
          <a:xfrm>
            <a:off x="1965325" y="4305301"/>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I1</a:t>
            </a:r>
          </a:p>
        </p:txBody>
      </p:sp>
      <p:sp>
        <p:nvSpPr>
          <p:cNvPr id="286761" name="Text Box 41"/>
          <p:cNvSpPr txBox="1">
            <a:spLocks noChangeArrowheads="1"/>
          </p:cNvSpPr>
          <p:nvPr/>
        </p:nvSpPr>
        <p:spPr bwMode="auto">
          <a:xfrm>
            <a:off x="1981200" y="5867401"/>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I2</a:t>
            </a:r>
          </a:p>
        </p:txBody>
      </p:sp>
      <p:sp>
        <p:nvSpPr>
          <p:cNvPr id="286764" name="Text Box 44"/>
          <p:cNvSpPr txBox="1">
            <a:spLocks noChangeArrowheads="1"/>
          </p:cNvSpPr>
          <p:nvPr/>
        </p:nvSpPr>
        <p:spPr bwMode="auto">
          <a:xfrm>
            <a:off x="1548962" y="2312702"/>
            <a:ext cx="798648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kumimoji="1" sz="2400">
                <a:solidFill>
                  <a:schemeClr val="tx1"/>
                </a:solidFill>
                <a:latin typeface="Times New Roman" pitchFamily="18" charset="0"/>
              </a:defRPr>
            </a:lvl1pPr>
            <a:lvl2pPr marL="914400" indent="-457200">
              <a:defRPr kumimoji="1" sz="2400">
                <a:solidFill>
                  <a:schemeClr val="tx1"/>
                </a:solidFill>
                <a:latin typeface="Times New Roman" pitchFamily="18" charset="0"/>
              </a:defRPr>
            </a:lvl2pPr>
            <a:lvl3pPr marL="1371600" indent="-457200">
              <a:defRPr kumimoji="1" sz="2400">
                <a:solidFill>
                  <a:schemeClr val="tx1"/>
                </a:solidFill>
                <a:latin typeface="Times New Roman" pitchFamily="18" charset="0"/>
              </a:defRPr>
            </a:lvl3pPr>
            <a:lvl4pPr marL="1828800" indent="-457200">
              <a:defRPr kumimoji="1" sz="2400">
                <a:solidFill>
                  <a:schemeClr val="tx1"/>
                </a:solidFill>
                <a:latin typeface="Times New Roman" pitchFamily="18" charset="0"/>
              </a:defRPr>
            </a:lvl4pPr>
            <a:lvl5pPr marL="2286000" indent="-457200">
              <a:defRPr kumimoji="1" sz="2400">
                <a:solidFill>
                  <a:schemeClr val="tx1"/>
                </a:solidFill>
                <a:latin typeface="Times New Roman" pitchFamily="18" charset="0"/>
              </a:defRPr>
            </a:lvl5pPr>
            <a:lvl6pPr marL="2743200" indent="-457200" eaLnBrk="0" fontAlgn="base" hangingPunct="0">
              <a:spcBef>
                <a:spcPct val="0"/>
              </a:spcBef>
              <a:spcAft>
                <a:spcPct val="0"/>
              </a:spcAft>
              <a:defRPr kumimoji="1" sz="2400">
                <a:solidFill>
                  <a:schemeClr val="tx1"/>
                </a:solidFill>
                <a:latin typeface="Times New Roman" pitchFamily="18" charset="0"/>
              </a:defRPr>
            </a:lvl6pPr>
            <a:lvl7pPr marL="3200400" indent="-457200" eaLnBrk="0" fontAlgn="base" hangingPunct="0">
              <a:spcBef>
                <a:spcPct val="0"/>
              </a:spcBef>
              <a:spcAft>
                <a:spcPct val="0"/>
              </a:spcAft>
              <a:defRPr kumimoji="1" sz="2400">
                <a:solidFill>
                  <a:schemeClr val="tx1"/>
                </a:solidFill>
                <a:latin typeface="Times New Roman" pitchFamily="18" charset="0"/>
              </a:defRPr>
            </a:lvl7pPr>
            <a:lvl8pPr marL="3657600" indent="-457200" eaLnBrk="0" fontAlgn="base" hangingPunct="0">
              <a:spcBef>
                <a:spcPct val="0"/>
              </a:spcBef>
              <a:spcAft>
                <a:spcPct val="0"/>
              </a:spcAft>
              <a:defRPr kumimoji="1" sz="2400">
                <a:solidFill>
                  <a:schemeClr val="tx1"/>
                </a:solidFill>
                <a:latin typeface="Times New Roman" pitchFamily="18" charset="0"/>
              </a:defRPr>
            </a:lvl8pPr>
            <a:lvl9pPr marL="4114800" indent="-457200" eaLnBrk="0" fontAlgn="base" hangingPunct="0">
              <a:spcBef>
                <a:spcPct val="0"/>
              </a:spcBef>
              <a:spcAft>
                <a:spcPct val="0"/>
              </a:spcAft>
              <a:defRPr kumimoji="1" sz="2400">
                <a:solidFill>
                  <a:schemeClr val="tx1"/>
                </a:solidFill>
                <a:latin typeface="Times New Roman" pitchFamily="18" charset="0"/>
              </a:defRPr>
            </a:lvl9pPr>
          </a:lstStyle>
          <a:p>
            <a:r>
              <a:rPr lang="en-US" altLang="en-US" sz="2000" b="1" dirty="0">
                <a:solidFill>
                  <a:schemeClr val="tx2"/>
                </a:solidFill>
                <a:latin typeface="+mj-lt"/>
              </a:rPr>
              <a:t>Multi-layer Network</a:t>
            </a:r>
            <a:r>
              <a:rPr lang="en-US" altLang="en-US" sz="2000" dirty="0">
                <a:latin typeface="+mj-lt"/>
              </a:rPr>
              <a:t>:    </a:t>
            </a:r>
            <a:r>
              <a:rPr lang="en-US" altLang="en-US" sz="2000" dirty="0" err="1">
                <a:latin typeface="+mj-lt"/>
              </a:rPr>
              <a:t>Associated_Error</a:t>
            </a:r>
            <a:r>
              <a:rPr lang="en-US" altLang="en-US" sz="2000" dirty="0">
                <a:latin typeface="+mj-lt"/>
              </a:rPr>
              <a:t> (</a:t>
            </a:r>
            <a:r>
              <a:rPr lang="en-US" altLang="en-US" sz="2000" dirty="0">
                <a:latin typeface="+mj-lt"/>
                <a:sym typeface="Symbol" panose="05050102010706020507" pitchFamily="18" charset="2"/>
              </a:rPr>
              <a:t></a:t>
            </a:r>
            <a:r>
              <a:rPr lang="en-US" altLang="en-US" sz="2000" dirty="0" err="1">
                <a:latin typeface="+mj-lt"/>
                <a:sym typeface="Symbol" panose="05050102010706020507" pitchFamily="18" charset="2"/>
              </a:rPr>
              <a:t>i</a:t>
            </a:r>
            <a:r>
              <a:rPr lang="en-US" altLang="en-US" sz="2000" dirty="0">
                <a:latin typeface="+mj-lt"/>
                <a:sym typeface="Symbol" panose="05050102010706020507" pitchFamily="18" charset="2"/>
              </a:rPr>
              <a:t>)</a:t>
            </a:r>
            <a:r>
              <a:rPr lang="en-US" altLang="en-US" sz="2000" dirty="0">
                <a:latin typeface="+mj-lt"/>
              </a:rPr>
              <a:t>):= </a:t>
            </a:r>
          </a:p>
          <a:p>
            <a:pPr lvl="1">
              <a:buFontTx/>
              <a:buAutoNum type="arabicPeriod"/>
            </a:pPr>
            <a:r>
              <a:rPr lang="en-US" altLang="en-US" sz="2000" dirty="0">
                <a:latin typeface="+mj-lt"/>
              </a:rPr>
              <a:t>Output Node i: g’(</a:t>
            </a:r>
            <a:r>
              <a:rPr lang="en-US" altLang="en-US" sz="2000" dirty="0" err="1">
                <a:latin typeface="+mj-lt"/>
              </a:rPr>
              <a:t>z</a:t>
            </a:r>
            <a:r>
              <a:rPr lang="en-US" altLang="en-US" sz="2000" baseline="-25000" dirty="0" err="1">
                <a:latin typeface="+mj-lt"/>
              </a:rPr>
              <a:t>i</a:t>
            </a:r>
            <a:r>
              <a:rPr lang="en-US" altLang="en-US" sz="2000" dirty="0">
                <a:latin typeface="+mj-lt"/>
              </a:rPr>
              <a:t>)*(T-O)   </a:t>
            </a:r>
          </a:p>
          <a:p>
            <a:pPr lvl="1">
              <a:buFontTx/>
              <a:buAutoNum type="arabicPeriod"/>
            </a:pPr>
            <a:r>
              <a:rPr lang="en-US" altLang="en-US" sz="2000" dirty="0">
                <a:latin typeface="+mj-lt"/>
              </a:rPr>
              <a:t>Intermediate Node k connected to i:   g’(</a:t>
            </a:r>
            <a:r>
              <a:rPr lang="en-US" altLang="en-US" sz="2000" dirty="0" err="1">
                <a:latin typeface="+mj-lt"/>
              </a:rPr>
              <a:t>z</a:t>
            </a:r>
            <a:r>
              <a:rPr lang="en-US" altLang="en-US" sz="2000" baseline="-25000" dirty="0" err="1">
                <a:latin typeface="+mj-lt"/>
              </a:rPr>
              <a:t>i</a:t>
            </a:r>
            <a:r>
              <a:rPr lang="en-US" altLang="en-US" sz="2000" dirty="0">
                <a:latin typeface="+mj-lt"/>
              </a:rPr>
              <a:t>)*w </a:t>
            </a:r>
            <a:r>
              <a:rPr lang="en-US" altLang="en-US" sz="2000" baseline="-25000" dirty="0" err="1">
                <a:latin typeface="+mj-lt"/>
              </a:rPr>
              <a:t>ki</a:t>
            </a:r>
            <a:r>
              <a:rPr lang="en-US" altLang="en-US" sz="2000" dirty="0">
                <a:latin typeface="+mj-lt"/>
              </a:rPr>
              <a:t> *</a:t>
            </a:r>
            <a:r>
              <a:rPr lang="en-US" altLang="en-US" sz="2000" dirty="0" err="1">
                <a:latin typeface="+mj-lt"/>
              </a:rPr>
              <a:t>error_at_node_i</a:t>
            </a:r>
            <a:endParaRPr lang="en-US" altLang="en-US" sz="2000" baseline="-25000" dirty="0">
              <a:latin typeface="+mj-lt"/>
            </a:endParaRPr>
          </a:p>
        </p:txBody>
      </p:sp>
      <p:sp>
        <p:nvSpPr>
          <p:cNvPr id="2" name="Slide Number Placeholder 1">
            <a:extLst>
              <a:ext uri="{FF2B5EF4-FFF2-40B4-BE49-F238E27FC236}">
                <a16:creationId xmlns:a16="http://schemas.microsoft.com/office/drawing/2014/main" id="{6C2C3B83-A0DF-1C17-F575-CE5A96EA8BC8}"/>
              </a:ext>
            </a:extLst>
          </p:cNvPr>
          <p:cNvSpPr>
            <a:spLocks noGrp="1"/>
          </p:cNvSpPr>
          <p:nvPr>
            <p:ph type="sldNum" sz="quarter" idx="12"/>
          </p:nvPr>
        </p:nvSpPr>
        <p:spPr/>
        <p:txBody>
          <a:bodyPr/>
          <a:lstStyle/>
          <a:p>
            <a:fld id="{F3450C42-9A0B-4425-92C2-70FCF7C45734}" type="slidenum">
              <a:rPr lang="en-US" smtClean="0"/>
              <a:t>41</a:t>
            </a:fld>
            <a:endParaRPr lang="en-US" dirty="0"/>
          </a:p>
        </p:txBody>
      </p:sp>
    </p:spTree>
    <p:extLst>
      <p:ext uri="{BB962C8B-B14F-4D97-AF65-F5344CB8AC3E}">
        <p14:creationId xmlns:p14="http://schemas.microsoft.com/office/powerpoint/2010/main" val="239689876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1026"/>
          <p:cNvSpPr>
            <a:spLocks noGrp="1" noChangeArrowheads="1"/>
          </p:cNvSpPr>
          <p:nvPr>
            <p:ph type="title"/>
          </p:nvPr>
        </p:nvSpPr>
        <p:spPr/>
        <p:txBody>
          <a:bodyPr/>
          <a:lstStyle/>
          <a:p>
            <a:r>
              <a:rPr lang="en-US" altLang="en-US"/>
              <a:t>Back Propagation Formula Example</a:t>
            </a:r>
          </a:p>
        </p:txBody>
      </p:sp>
      <p:sp>
        <p:nvSpPr>
          <p:cNvPr id="279556" name="Oval 1028"/>
          <p:cNvSpPr>
            <a:spLocks noChangeArrowheads="1"/>
          </p:cNvSpPr>
          <p:nvPr/>
        </p:nvSpPr>
        <p:spPr bwMode="auto">
          <a:xfrm>
            <a:off x="2393015" y="20574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I1</a:t>
            </a:r>
          </a:p>
        </p:txBody>
      </p:sp>
      <p:sp>
        <p:nvSpPr>
          <p:cNvPr id="279557" name="Oval 1029"/>
          <p:cNvSpPr>
            <a:spLocks noChangeArrowheads="1"/>
          </p:cNvSpPr>
          <p:nvPr/>
        </p:nvSpPr>
        <p:spPr bwMode="auto">
          <a:xfrm>
            <a:off x="2393015" y="3581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I2</a:t>
            </a:r>
          </a:p>
        </p:txBody>
      </p:sp>
      <p:sp>
        <p:nvSpPr>
          <p:cNvPr id="279558" name="Oval 1030"/>
          <p:cNvSpPr>
            <a:spLocks noChangeArrowheads="1"/>
          </p:cNvSpPr>
          <p:nvPr/>
        </p:nvSpPr>
        <p:spPr bwMode="auto">
          <a:xfrm>
            <a:off x="4679015" y="2057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a3</a:t>
            </a:r>
          </a:p>
        </p:txBody>
      </p:sp>
      <p:sp>
        <p:nvSpPr>
          <p:cNvPr id="279559" name="Oval 1031"/>
          <p:cNvSpPr>
            <a:spLocks noChangeArrowheads="1"/>
          </p:cNvSpPr>
          <p:nvPr/>
        </p:nvSpPr>
        <p:spPr bwMode="auto">
          <a:xfrm>
            <a:off x="4755215" y="3581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a4</a:t>
            </a:r>
          </a:p>
        </p:txBody>
      </p:sp>
      <p:sp>
        <p:nvSpPr>
          <p:cNvPr id="279567" name="Oval 1039"/>
          <p:cNvSpPr>
            <a:spLocks noChangeArrowheads="1"/>
          </p:cNvSpPr>
          <p:nvPr/>
        </p:nvSpPr>
        <p:spPr bwMode="auto">
          <a:xfrm>
            <a:off x="7041215" y="2819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a5</a:t>
            </a:r>
          </a:p>
        </p:txBody>
      </p:sp>
      <p:sp>
        <p:nvSpPr>
          <p:cNvPr id="279568" name="Line 1040"/>
          <p:cNvSpPr>
            <a:spLocks noChangeShapeType="1"/>
          </p:cNvSpPr>
          <p:nvPr/>
        </p:nvSpPr>
        <p:spPr bwMode="auto">
          <a:xfrm>
            <a:off x="3383615" y="22860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69" name="Line 1041"/>
          <p:cNvSpPr>
            <a:spLocks noChangeShapeType="1"/>
          </p:cNvSpPr>
          <p:nvPr/>
        </p:nvSpPr>
        <p:spPr bwMode="auto">
          <a:xfrm>
            <a:off x="3383615" y="22860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0" name="Line 1042"/>
          <p:cNvSpPr>
            <a:spLocks noChangeShapeType="1"/>
          </p:cNvSpPr>
          <p:nvPr/>
        </p:nvSpPr>
        <p:spPr bwMode="auto">
          <a:xfrm flipV="1">
            <a:off x="3383615" y="22860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1" name="Line 1043"/>
          <p:cNvSpPr>
            <a:spLocks noChangeShapeType="1"/>
          </p:cNvSpPr>
          <p:nvPr/>
        </p:nvSpPr>
        <p:spPr bwMode="auto">
          <a:xfrm flipV="1">
            <a:off x="3383615" y="37338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2" name="Line 1044"/>
          <p:cNvSpPr>
            <a:spLocks noChangeShapeType="1"/>
          </p:cNvSpPr>
          <p:nvPr/>
        </p:nvSpPr>
        <p:spPr bwMode="auto">
          <a:xfrm>
            <a:off x="5593415" y="2362200"/>
            <a:ext cx="1447800" cy="685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3" name="Line 1045"/>
          <p:cNvSpPr>
            <a:spLocks noChangeShapeType="1"/>
          </p:cNvSpPr>
          <p:nvPr/>
        </p:nvSpPr>
        <p:spPr bwMode="auto">
          <a:xfrm flipV="1">
            <a:off x="5669615" y="3048000"/>
            <a:ext cx="1371600" cy="7620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4" name="Text Box 1046"/>
          <p:cNvSpPr txBox="1">
            <a:spLocks noChangeArrowheads="1"/>
          </p:cNvSpPr>
          <p:nvPr/>
        </p:nvSpPr>
        <p:spPr bwMode="auto">
          <a:xfrm>
            <a:off x="3596340" y="1866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w13</a:t>
            </a:r>
          </a:p>
        </p:txBody>
      </p:sp>
      <p:sp>
        <p:nvSpPr>
          <p:cNvPr id="279575" name="Text Box 1047"/>
          <p:cNvSpPr txBox="1">
            <a:spLocks noChangeArrowheads="1"/>
          </p:cNvSpPr>
          <p:nvPr/>
        </p:nvSpPr>
        <p:spPr bwMode="auto">
          <a:xfrm>
            <a:off x="4282140" y="2705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w23</a:t>
            </a:r>
          </a:p>
        </p:txBody>
      </p:sp>
      <p:sp>
        <p:nvSpPr>
          <p:cNvPr id="279576" name="Text Box 1048"/>
          <p:cNvSpPr txBox="1">
            <a:spLocks noChangeArrowheads="1"/>
          </p:cNvSpPr>
          <p:nvPr/>
        </p:nvSpPr>
        <p:spPr bwMode="auto">
          <a:xfrm>
            <a:off x="4069415" y="3200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w14</a:t>
            </a:r>
          </a:p>
        </p:txBody>
      </p:sp>
      <p:sp>
        <p:nvSpPr>
          <p:cNvPr id="279577" name="Text Box 1049"/>
          <p:cNvSpPr txBox="1">
            <a:spLocks noChangeArrowheads="1"/>
          </p:cNvSpPr>
          <p:nvPr/>
        </p:nvSpPr>
        <p:spPr bwMode="auto">
          <a:xfrm>
            <a:off x="3672540" y="39243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w24</a:t>
            </a:r>
          </a:p>
        </p:txBody>
      </p:sp>
      <p:sp>
        <p:nvSpPr>
          <p:cNvPr id="279578" name="Text Box 1050"/>
          <p:cNvSpPr txBox="1">
            <a:spLocks noChangeArrowheads="1"/>
          </p:cNvSpPr>
          <p:nvPr/>
        </p:nvSpPr>
        <p:spPr bwMode="auto">
          <a:xfrm>
            <a:off x="6187140" y="3390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w45</a:t>
            </a:r>
          </a:p>
        </p:txBody>
      </p:sp>
      <p:sp>
        <p:nvSpPr>
          <p:cNvPr id="279579" name="Text Box 1051"/>
          <p:cNvSpPr txBox="1">
            <a:spLocks noChangeArrowheads="1"/>
          </p:cNvSpPr>
          <p:nvPr/>
        </p:nvSpPr>
        <p:spPr bwMode="auto">
          <a:xfrm>
            <a:off x="6187140" y="2247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w35</a:t>
            </a:r>
          </a:p>
        </p:txBody>
      </p:sp>
      <p:sp>
        <p:nvSpPr>
          <p:cNvPr id="279580" name="Text Box 1052"/>
          <p:cNvSpPr txBox="1">
            <a:spLocks noChangeArrowheads="1"/>
          </p:cNvSpPr>
          <p:nvPr/>
        </p:nvSpPr>
        <p:spPr bwMode="auto">
          <a:xfrm>
            <a:off x="2148540" y="4357689"/>
            <a:ext cx="437038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a4=g(z4)=g(x1*w14+x2*w24)</a:t>
            </a:r>
          </a:p>
          <a:p>
            <a:r>
              <a:rPr lang="en-US" altLang="en-US" sz="2000" dirty="0"/>
              <a:t>a3=g(z3)=g(x1*w13+x2*w23)</a:t>
            </a:r>
          </a:p>
          <a:p>
            <a:r>
              <a:rPr lang="en-US" altLang="en-US" sz="2000" dirty="0"/>
              <a:t>a5=g(z5)=g(a3*w35+a4*w45)</a:t>
            </a:r>
          </a:p>
          <a:p>
            <a:r>
              <a:rPr lang="en-US" altLang="en-US" sz="2000" dirty="0">
                <a:latin typeface="Symbol" pitchFamily="18" charset="2"/>
              </a:rPr>
              <a:t>D</a:t>
            </a:r>
            <a:r>
              <a:rPr lang="en-US" altLang="en-US" sz="2000" dirty="0"/>
              <a:t>5=</a:t>
            </a:r>
            <a:r>
              <a:rPr lang="en-US" altLang="en-US" sz="2000" i="1" dirty="0"/>
              <a:t>error</a:t>
            </a:r>
            <a:r>
              <a:rPr lang="en-US" altLang="en-US" sz="2000" dirty="0"/>
              <a:t>*g’(z5)=</a:t>
            </a:r>
            <a:r>
              <a:rPr lang="en-US" altLang="en-US" sz="2000" i="1" dirty="0"/>
              <a:t>error</a:t>
            </a:r>
            <a:r>
              <a:rPr lang="en-US" altLang="en-US" sz="2000" dirty="0"/>
              <a:t>*a5*(1-a5)</a:t>
            </a:r>
          </a:p>
          <a:p>
            <a:r>
              <a:rPr lang="en-US" altLang="en-US" sz="2000" dirty="0">
                <a:latin typeface="Symbol" pitchFamily="18" charset="2"/>
              </a:rPr>
              <a:t>D</a:t>
            </a:r>
            <a:r>
              <a:rPr lang="en-US" altLang="en-US" sz="2000" dirty="0"/>
              <a:t>4= </a:t>
            </a:r>
            <a:r>
              <a:rPr lang="en-US" altLang="en-US" sz="2000" dirty="0">
                <a:latin typeface="Symbol" pitchFamily="18" charset="2"/>
              </a:rPr>
              <a:t>D</a:t>
            </a:r>
            <a:r>
              <a:rPr lang="en-US" altLang="en-US" sz="2000" dirty="0"/>
              <a:t>5*w45*g’(z4)=</a:t>
            </a:r>
            <a:r>
              <a:rPr lang="en-US" altLang="en-US" sz="2000" dirty="0">
                <a:latin typeface="Symbol" pitchFamily="18" charset="2"/>
              </a:rPr>
              <a:t>D</a:t>
            </a:r>
            <a:r>
              <a:rPr lang="en-US" altLang="en-US" sz="2000" dirty="0"/>
              <a:t>5*w45*a4*(1-a4)</a:t>
            </a:r>
          </a:p>
          <a:p>
            <a:r>
              <a:rPr lang="en-US" altLang="en-US" sz="2000" dirty="0">
                <a:latin typeface="Symbol" pitchFamily="18" charset="2"/>
              </a:rPr>
              <a:t>D</a:t>
            </a:r>
            <a:r>
              <a:rPr lang="en-US" altLang="en-US" sz="2000" dirty="0"/>
              <a:t>3=</a:t>
            </a:r>
            <a:r>
              <a:rPr lang="en-US" altLang="en-US" sz="2000" dirty="0">
                <a:latin typeface="Symbol" pitchFamily="18" charset="2"/>
              </a:rPr>
              <a:t>D</a:t>
            </a:r>
            <a:r>
              <a:rPr lang="en-US" altLang="en-US" sz="2000" dirty="0"/>
              <a:t>5*w35*a3*(1-a3)</a:t>
            </a:r>
          </a:p>
          <a:p>
            <a:endParaRPr lang="en-US" altLang="en-US" sz="2000" dirty="0"/>
          </a:p>
        </p:txBody>
      </p:sp>
      <p:sp>
        <p:nvSpPr>
          <p:cNvPr id="279581" name="Text Box 1053"/>
          <p:cNvSpPr txBox="1">
            <a:spLocks noChangeArrowheads="1"/>
          </p:cNvSpPr>
          <p:nvPr/>
        </p:nvSpPr>
        <p:spPr bwMode="auto">
          <a:xfrm>
            <a:off x="7985126" y="3733801"/>
            <a:ext cx="26828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t>w35= w35 + </a:t>
            </a:r>
            <a:r>
              <a:rPr lang="en-US" altLang="en-US" sz="2000" b="1" dirty="0">
                <a:latin typeface="Symbol" pitchFamily="18" charset="2"/>
              </a:rPr>
              <a:t>g</a:t>
            </a:r>
            <a:r>
              <a:rPr lang="en-US" altLang="en-US" sz="2000" b="1" dirty="0"/>
              <a:t>*a3*</a:t>
            </a:r>
            <a:r>
              <a:rPr lang="en-US" altLang="en-US" sz="2000" b="1" dirty="0">
                <a:latin typeface="Symbol" pitchFamily="18" charset="2"/>
              </a:rPr>
              <a:t>D</a:t>
            </a:r>
            <a:r>
              <a:rPr lang="en-US" altLang="en-US" sz="2000" b="1" dirty="0"/>
              <a:t>5</a:t>
            </a:r>
          </a:p>
          <a:p>
            <a:r>
              <a:rPr lang="en-US" altLang="en-US" sz="2000" b="1" dirty="0"/>
              <a:t>w45= w45 + </a:t>
            </a:r>
            <a:r>
              <a:rPr lang="en-US" altLang="en-US" sz="2000" b="1" dirty="0">
                <a:latin typeface="Symbol" pitchFamily="18" charset="2"/>
              </a:rPr>
              <a:t>g</a:t>
            </a:r>
            <a:r>
              <a:rPr lang="en-US" altLang="en-US" sz="2000" b="1" dirty="0"/>
              <a:t>*a4*</a:t>
            </a:r>
            <a:r>
              <a:rPr lang="en-US" altLang="en-US" sz="2000" b="1" dirty="0">
                <a:latin typeface="Symbol" pitchFamily="18" charset="2"/>
              </a:rPr>
              <a:t>D</a:t>
            </a:r>
            <a:r>
              <a:rPr lang="en-US" altLang="en-US" sz="2000" b="1" dirty="0"/>
              <a:t>5</a:t>
            </a:r>
          </a:p>
          <a:p>
            <a:endParaRPr lang="en-US" altLang="en-US" sz="2000" b="1" dirty="0"/>
          </a:p>
          <a:p>
            <a:r>
              <a:rPr lang="en-US" altLang="en-US" sz="2000" b="1" dirty="0"/>
              <a:t>w13= w13 + </a:t>
            </a:r>
            <a:r>
              <a:rPr lang="en-US" altLang="en-US" sz="2000" b="1" dirty="0">
                <a:latin typeface="Symbol" pitchFamily="18" charset="2"/>
              </a:rPr>
              <a:t>g</a:t>
            </a:r>
            <a:r>
              <a:rPr lang="en-US" altLang="en-US" sz="2000" b="1" dirty="0"/>
              <a:t>*x1*</a:t>
            </a:r>
            <a:r>
              <a:rPr lang="en-US" altLang="en-US" sz="2000" b="1" dirty="0">
                <a:latin typeface="Symbol" pitchFamily="18" charset="2"/>
              </a:rPr>
              <a:t>D</a:t>
            </a:r>
            <a:r>
              <a:rPr lang="en-US" altLang="en-US" sz="2000" b="1" dirty="0"/>
              <a:t>3</a:t>
            </a:r>
          </a:p>
          <a:p>
            <a:r>
              <a:rPr lang="en-US" altLang="en-US" sz="2000" b="1" dirty="0"/>
              <a:t>w23= w23 + </a:t>
            </a:r>
            <a:r>
              <a:rPr lang="en-US" altLang="en-US" sz="2000" b="1" dirty="0">
                <a:latin typeface="Symbol" pitchFamily="18" charset="2"/>
              </a:rPr>
              <a:t>g</a:t>
            </a:r>
            <a:r>
              <a:rPr lang="en-US" altLang="en-US" sz="2000" b="1" dirty="0"/>
              <a:t>*x2*</a:t>
            </a:r>
            <a:r>
              <a:rPr lang="en-US" altLang="en-US" sz="2000" b="1" dirty="0">
                <a:latin typeface="Symbol" pitchFamily="18" charset="2"/>
              </a:rPr>
              <a:t>D</a:t>
            </a:r>
            <a:r>
              <a:rPr lang="en-US" altLang="en-US" sz="2000" b="1" dirty="0"/>
              <a:t>3</a:t>
            </a:r>
          </a:p>
          <a:p>
            <a:r>
              <a:rPr lang="en-US" altLang="en-US" sz="2000" b="1" dirty="0"/>
              <a:t>w14= w14 + </a:t>
            </a:r>
            <a:r>
              <a:rPr lang="en-US" altLang="en-US" sz="2000" b="1" dirty="0">
                <a:latin typeface="Symbol" pitchFamily="18" charset="2"/>
              </a:rPr>
              <a:t>g</a:t>
            </a:r>
            <a:r>
              <a:rPr lang="en-US" altLang="en-US" sz="2000" b="1" dirty="0"/>
              <a:t>*x1*</a:t>
            </a:r>
            <a:r>
              <a:rPr lang="en-US" altLang="en-US" sz="2000" b="1" dirty="0">
                <a:latin typeface="Symbol" pitchFamily="18" charset="2"/>
              </a:rPr>
              <a:t>D</a:t>
            </a:r>
            <a:r>
              <a:rPr lang="en-US" altLang="en-US" sz="2000" b="1" dirty="0"/>
              <a:t>4</a:t>
            </a:r>
          </a:p>
          <a:p>
            <a:r>
              <a:rPr lang="en-US" altLang="en-US" sz="2000" b="1" dirty="0"/>
              <a:t>w24= w24 + </a:t>
            </a:r>
            <a:r>
              <a:rPr lang="en-US" altLang="en-US" sz="2000" b="1" dirty="0">
                <a:latin typeface="Symbol" pitchFamily="18" charset="2"/>
              </a:rPr>
              <a:t>g</a:t>
            </a:r>
            <a:r>
              <a:rPr lang="en-US" altLang="en-US" sz="2000" b="1" dirty="0"/>
              <a:t>*x2*</a:t>
            </a:r>
            <a:r>
              <a:rPr lang="en-US" altLang="en-US" sz="2000" b="1" dirty="0">
                <a:latin typeface="Symbol" pitchFamily="18" charset="2"/>
              </a:rPr>
              <a:t>D</a:t>
            </a:r>
            <a:r>
              <a:rPr lang="en-US" altLang="en-US" sz="2000" b="1" dirty="0"/>
              <a:t>4</a:t>
            </a:r>
          </a:p>
          <a:p>
            <a:endParaRPr lang="en-US" altLang="en-US" sz="2000" dirty="0"/>
          </a:p>
        </p:txBody>
      </p:sp>
      <p:sp>
        <p:nvSpPr>
          <p:cNvPr id="279582" name="Text Box 1054"/>
          <p:cNvSpPr txBox="1">
            <a:spLocks noChangeArrowheads="1"/>
          </p:cNvSpPr>
          <p:nvPr/>
        </p:nvSpPr>
        <p:spPr bwMode="auto">
          <a:xfrm>
            <a:off x="7346016" y="1542424"/>
            <a:ext cx="2911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a:t>g(x)= 1/(1+e</a:t>
            </a:r>
            <a:r>
              <a:rPr lang="en-US" altLang="en-US" sz="2200" baseline="30000" dirty="0">
                <a:latin typeface="Symbol" pitchFamily="18" charset="2"/>
              </a:rPr>
              <a:t>-</a:t>
            </a:r>
            <a:r>
              <a:rPr lang="en-US" altLang="en-US" sz="2200" baseline="30000" dirty="0"/>
              <a:t>x</a:t>
            </a:r>
            <a:r>
              <a:rPr lang="en-US" altLang="en-US" sz="2200" dirty="0"/>
              <a:t> )</a:t>
            </a:r>
          </a:p>
          <a:p>
            <a:r>
              <a:rPr lang="en-US" altLang="en-US" sz="2200" dirty="0"/>
              <a:t>g’(x)= g(x)*(1-g(x))</a:t>
            </a:r>
          </a:p>
          <a:p>
            <a:r>
              <a:rPr lang="en-US" altLang="en-US" sz="2200" b="1" dirty="0">
                <a:latin typeface="Symbol" pitchFamily="18" charset="2"/>
              </a:rPr>
              <a:t>g</a:t>
            </a:r>
            <a:r>
              <a:rPr lang="en-US" altLang="en-US" sz="2200" dirty="0"/>
              <a:t> is the learning rate</a:t>
            </a:r>
          </a:p>
        </p:txBody>
      </p:sp>
      <p:sp>
        <p:nvSpPr>
          <p:cNvPr id="2" name="TextBox 1"/>
          <p:cNvSpPr txBox="1"/>
          <p:nvPr/>
        </p:nvSpPr>
        <p:spPr>
          <a:xfrm>
            <a:off x="8031815" y="2774300"/>
            <a:ext cx="3224764" cy="923330"/>
          </a:xfrm>
          <a:prstGeom prst="rect">
            <a:avLst/>
          </a:prstGeom>
          <a:noFill/>
        </p:spPr>
        <p:txBody>
          <a:bodyPr wrap="square" rtlCol="0">
            <a:spAutoFit/>
          </a:bodyPr>
          <a:lstStyle/>
          <a:p>
            <a:r>
              <a:rPr lang="en-US" dirty="0" err="1"/>
              <a:t>a</a:t>
            </a:r>
            <a:r>
              <a:rPr lang="en-US" baseline="-25000" dirty="0" err="1"/>
              <a:t>i</a:t>
            </a:r>
            <a:r>
              <a:rPr lang="en-US" dirty="0"/>
              <a:t>:= activation of node </a:t>
            </a:r>
            <a:r>
              <a:rPr lang="en-US" dirty="0" err="1"/>
              <a:t>i</a:t>
            </a:r>
            <a:r>
              <a:rPr lang="en-US" dirty="0"/>
              <a:t> </a:t>
            </a:r>
          </a:p>
          <a:p>
            <a:r>
              <a:rPr lang="en-US" dirty="0" err="1"/>
              <a:t>z</a:t>
            </a:r>
            <a:r>
              <a:rPr lang="en-US" baseline="-25000" dirty="0" err="1"/>
              <a:t>i</a:t>
            </a:r>
            <a:r>
              <a:rPr lang="en-US" dirty="0"/>
              <a:t> := linear input of node i:</a:t>
            </a:r>
          </a:p>
          <a:p>
            <a:r>
              <a:rPr lang="en-US" dirty="0"/>
              <a:t> </a:t>
            </a:r>
            <a:r>
              <a:rPr lang="en-US" dirty="0" err="1"/>
              <a:t>a</a:t>
            </a:r>
            <a:r>
              <a:rPr lang="en-US" baseline="-25000" dirty="0" err="1"/>
              <a:t>i</a:t>
            </a:r>
            <a:r>
              <a:rPr lang="en-US" baseline="-25000" dirty="0"/>
              <a:t> </a:t>
            </a:r>
            <a:r>
              <a:rPr lang="en-US" dirty="0"/>
              <a:t>=g(</a:t>
            </a:r>
            <a:r>
              <a:rPr lang="en-US" dirty="0" err="1"/>
              <a:t>z</a:t>
            </a:r>
            <a:r>
              <a:rPr lang="en-US" baseline="-25000" dirty="0" err="1"/>
              <a:t>i</a:t>
            </a:r>
            <a:r>
              <a:rPr lang="en-US" dirty="0"/>
              <a:t>)</a:t>
            </a:r>
          </a:p>
        </p:txBody>
      </p:sp>
      <p:sp>
        <p:nvSpPr>
          <p:cNvPr id="3" name="Slide Number Placeholder 2">
            <a:extLst>
              <a:ext uri="{FF2B5EF4-FFF2-40B4-BE49-F238E27FC236}">
                <a16:creationId xmlns:a16="http://schemas.microsoft.com/office/drawing/2014/main" id="{C27A21A7-CA03-62B7-AF1D-50899824656E}"/>
              </a:ext>
            </a:extLst>
          </p:cNvPr>
          <p:cNvSpPr>
            <a:spLocks noGrp="1"/>
          </p:cNvSpPr>
          <p:nvPr>
            <p:ph type="sldNum" sz="quarter" idx="12"/>
          </p:nvPr>
        </p:nvSpPr>
        <p:spPr/>
        <p:txBody>
          <a:bodyPr/>
          <a:lstStyle/>
          <a:p>
            <a:fld id="{F3450C42-9A0B-4425-92C2-70FCF7C45734}" type="slidenum">
              <a:rPr lang="en-US" smtClean="0"/>
              <a:t>42</a:t>
            </a:fld>
            <a:endParaRPr lang="en-US" dirty="0"/>
          </a:p>
        </p:txBody>
      </p:sp>
    </p:spTree>
    <p:extLst>
      <p:ext uri="{BB962C8B-B14F-4D97-AF65-F5344CB8AC3E}">
        <p14:creationId xmlns:p14="http://schemas.microsoft.com/office/powerpoint/2010/main" val="320534950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1905000" y="152400"/>
            <a:ext cx="8686800" cy="609601"/>
          </a:xfrm>
        </p:spPr>
        <p:txBody>
          <a:bodyPr/>
          <a:lstStyle/>
          <a:p>
            <a:pPr algn="l"/>
            <a:r>
              <a:rPr lang="en-US" altLang="en-US" sz="2400" dirty="0"/>
              <a:t>Example BP</a:t>
            </a:r>
          </a:p>
        </p:txBody>
      </p:sp>
      <p:sp>
        <p:nvSpPr>
          <p:cNvPr id="282627" name="Oval 3"/>
          <p:cNvSpPr>
            <a:spLocks noChangeArrowheads="1"/>
          </p:cNvSpPr>
          <p:nvPr/>
        </p:nvSpPr>
        <p:spPr bwMode="auto">
          <a:xfrm>
            <a:off x="2286000" y="16764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I1</a:t>
            </a:r>
          </a:p>
        </p:txBody>
      </p:sp>
      <p:sp>
        <p:nvSpPr>
          <p:cNvPr id="282628" name="Oval 4"/>
          <p:cNvSpPr>
            <a:spLocks noChangeArrowheads="1"/>
          </p:cNvSpPr>
          <p:nvPr/>
        </p:nvSpPr>
        <p:spPr bwMode="auto">
          <a:xfrm>
            <a:off x="22860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I2</a:t>
            </a:r>
          </a:p>
        </p:txBody>
      </p:sp>
      <p:sp>
        <p:nvSpPr>
          <p:cNvPr id="282629" name="Oval 5"/>
          <p:cNvSpPr>
            <a:spLocks noChangeArrowheads="1"/>
          </p:cNvSpPr>
          <p:nvPr/>
        </p:nvSpPr>
        <p:spPr bwMode="auto">
          <a:xfrm>
            <a:off x="4572000" y="1676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a3</a:t>
            </a:r>
          </a:p>
        </p:txBody>
      </p:sp>
      <p:sp>
        <p:nvSpPr>
          <p:cNvPr id="282630" name="Oval 6"/>
          <p:cNvSpPr>
            <a:spLocks noChangeArrowheads="1"/>
          </p:cNvSpPr>
          <p:nvPr/>
        </p:nvSpPr>
        <p:spPr bwMode="auto">
          <a:xfrm>
            <a:off x="46482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a4</a:t>
            </a:r>
          </a:p>
        </p:txBody>
      </p:sp>
      <p:sp>
        <p:nvSpPr>
          <p:cNvPr id="282631" name="Oval 7"/>
          <p:cNvSpPr>
            <a:spLocks noChangeArrowheads="1"/>
          </p:cNvSpPr>
          <p:nvPr/>
        </p:nvSpPr>
        <p:spPr bwMode="auto">
          <a:xfrm>
            <a:off x="6934200" y="2438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a5</a:t>
            </a:r>
          </a:p>
        </p:txBody>
      </p:sp>
      <p:sp>
        <p:nvSpPr>
          <p:cNvPr id="282632" name="Line 8"/>
          <p:cNvSpPr>
            <a:spLocks noChangeShapeType="1"/>
          </p:cNvSpPr>
          <p:nvPr/>
        </p:nvSpPr>
        <p:spPr bwMode="auto">
          <a:xfrm>
            <a:off x="3276600" y="19050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3" name="Line 9"/>
          <p:cNvSpPr>
            <a:spLocks noChangeShapeType="1"/>
          </p:cNvSpPr>
          <p:nvPr/>
        </p:nvSpPr>
        <p:spPr bwMode="auto">
          <a:xfrm>
            <a:off x="3276600" y="19050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4" name="Line 10"/>
          <p:cNvSpPr>
            <a:spLocks noChangeShapeType="1"/>
          </p:cNvSpPr>
          <p:nvPr/>
        </p:nvSpPr>
        <p:spPr bwMode="auto">
          <a:xfrm flipV="1">
            <a:off x="3276600" y="19050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5" name="Line 11"/>
          <p:cNvSpPr>
            <a:spLocks noChangeShapeType="1"/>
          </p:cNvSpPr>
          <p:nvPr/>
        </p:nvSpPr>
        <p:spPr bwMode="auto">
          <a:xfrm flipV="1">
            <a:off x="3276600" y="33528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6" name="Line 12"/>
          <p:cNvSpPr>
            <a:spLocks noChangeShapeType="1"/>
          </p:cNvSpPr>
          <p:nvPr/>
        </p:nvSpPr>
        <p:spPr bwMode="auto">
          <a:xfrm>
            <a:off x="5486400" y="1981200"/>
            <a:ext cx="1447800" cy="685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7" name="Line 13"/>
          <p:cNvSpPr>
            <a:spLocks noChangeShapeType="1"/>
          </p:cNvSpPr>
          <p:nvPr/>
        </p:nvSpPr>
        <p:spPr bwMode="auto">
          <a:xfrm flipV="1">
            <a:off x="5562600" y="2667000"/>
            <a:ext cx="1371600" cy="7620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8" name="Text Box 14"/>
          <p:cNvSpPr txBox="1">
            <a:spLocks noChangeArrowheads="1"/>
          </p:cNvSpPr>
          <p:nvPr/>
        </p:nvSpPr>
        <p:spPr bwMode="auto">
          <a:xfrm>
            <a:off x="3489325" y="1485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w13</a:t>
            </a:r>
          </a:p>
        </p:txBody>
      </p:sp>
      <p:sp>
        <p:nvSpPr>
          <p:cNvPr id="282639" name="Text Box 15"/>
          <p:cNvSpPr txBox="1">
            <a:spLocks noChangeArrowheads="1"/>
          </p:cNvSpPr>
          <p:nvPr/>
        </p:nvSpPr>
        <p:spPr bwMode="auto">
          <a:xfrm>
            <a:off x="4175125" y="2324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w23</a:t>
            </a:r>
          </a:p>
        </p:txBody>
      </p:sp>
      <p:sp>
        <p:nvSpPr>
          <p:cNvPr id="282640" name="Text Box 16"/>
          <p:cNvSpPr txBox="1">
            <a:spLocks noChangeArrowheads="1"/>
          </p:cNvSpPr>
          <p:nvPr/>
        </p:nvSpPr>
        <p:spPr bwMode="auto">
          <a:xfrm>
            <a:off x="3962400" y="2819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w14</a:t>
            </a:r>
          </a:p>
        </p:txBody>
      </p:sp>
      <p:sp>
        <p:nvSpPr>
          <p:cNvPr id="282641" name="Text Box 17"/>
          <p:cNvSpPr txBox="1">
            <a:spLocks noChangeArrowheads="1"/>
          </p:cNvSpPr>
          <p:nvPr/>
        </p:nvSpPr>
        <p:spPr bwMode="auto">
          <a:xfrm>
            <a:off x="3565525" y="35433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w24</a:t>
            </a:r>
          </a:p>
        </p:txBody>
      </p:sp>
      <p:sp>
        <p:nvSpPr>
          <p:cNvPr id="282642" name="Text Box 18"/>
          <p:cNvSpPr txBox="1">
            <a:spLocks noChangeArrowheads="1"/>
          </p:cNvSpPr>
          <p:nvPr/>
        </p:nvSpPr>
        <p:spPr bwMode="auto">
          <a:xfrm>
            <a:off x="6080125" y="3009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w45</a:t>
            </a:r>
          </a:p>
        </p:txBody>
      </p:sp>
      <p:sp>
        <p:nvSpPr>
          <p:cNvPr id="282643" name="Text Box 19"/>
          <p:cNvSpPr txBox="1">
            <a:spLocks noChangeArrowheads="1"/>
          </p:cNvSpPr>
          <p:nvPr/>
        </p:nvSpPr>
        <p:spPr bwMode="auto">
          <a:xfrm>
            <a:off x="6080125" y="1866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w35</a:t>
            </a:r>
          </a:p>
        </p:txBody>
      </p:sp>
      <p:sp>
        <p:nvSpPr>
          <p:cNvPr id="282644" name="Text Box 20"/>
          <p:cNvSpPr txBox="1">
            <a:spLocks noChangeArrowheads="1"/>
          </p:cNvSpPr>
          <p:nvPr/>
        </p:nvSpPr>
        <p:spPr bwMode="auto">
          <a:xfrm>
            <a:off x="1752600" y="4114801"/>
            <a:ext cx="4706738"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900" dirty="0"/>
              <a:t>a4=g(z4)=g(x1*w14+x2*w24)=g(0.2)=0.550</a:t>
            </a:r>
          </a:p>
          <a:p>
            <a:r>
              <a:rPr lang="en-US" altLang="en-US" sz="1900" dirty="0"/>
              <a:t>a3=g(z3)=g(x1*w13+x2*w23)=g(0.2)=0.550</a:t>
            </a:r>
          </a:p>
          <a:p>
            <a:r>
              <a:rPr lang="en-US" altLang="en-US" sz="1900" dirty="0"/>
              <a:t>a5=g(z5)=g(a3*w35+a4*w45)=g(0.605)=0.647</a:t>
            </a:r>
          </a:p>
          <a:p>
            <a:r>
              <a:rPr lang="en-US" altLang="en-US" sz="1900" dirty="0">
                <a:latin typeface="Symbol" pitchFamily="18" charset="2"/>
              </a:rPr>
              <a:t>D</a:t>
            </a:r>
            <a:r>
              <a:rPr lang="en-US" altLang="en-US" sz="1900" dirty="0"/>
              <a:t>5=</a:t>
            </a:r>
            <a:r>
              <a:rPr lang="en-US" altLang="en-US" sz="1900" i="1" dirty="0"/>
              <a:t>error</a:t>
            </a:r>
            <a:r>
              <a:rPr lang="en-US" altLang="en-US" sz="1900" dirty="0"/>
              <a:t>*g’(z5)=</a:t>
            </a:r>
            <a:r>
              <a:rPr lang="en-US" altLang="en-US" sz="1900" i="1" dirty="0"/>
              <a:t>error</a:t>
            </a:r>
            <a:r>
              <a:rPr lang="en-US" altLang="en-US" sz="1900" dirty="0"/>
              <a:t>*a5*(1-a5)=</a:t>
            </a:r>
          </a:p>
          <a:p>
            <a:r>
              <a:rPr lang="en-US" altLang="en-US" sz="1900" dirty="0"/>
              <a:t>*0.353*0.647*0.353=0.08</a:t>
            </a:r>
          </a:p>
          <a:p>
            <a:r>
              <a:rPr lang="en-US" altLang="en-US" sz="1900" dirty="0">
                <a:latin typeface="Symbol" pitchFamily="18" charset="2"/>
              </a:rPr>
              <a:t>D</a:t>
            </a:r>
            <a:r>
              <a:rPr lang="en-US" altLang="en-US" sz="1900" dirty="0"/>
              <a:t>4=</a:t>
            </a:r>
            <a:r>
              <a:rPr lang="en-US" altLang="en-US" sz="1900" dirty="0">
                <a:latin typeface="Symbol" pitchFamily="18" charset="2"/>
              </a:rPr>
              <a:t>D</a:t>
            </a:r>
            <a:r>
              <a:rPr lang="en-US" altLang="en-US" sz="1900" dirty="0"/>
              <a:t>5*w45*a4*(1-a4)=0.02</a:t>
            </a:r>
          </a:p>
          <a:p>
            <a:r>
              <a:rPr lang="en-US" altLang="en-US" sz="1900" dirty="0">
                <a:latin typeface="Symbol" pitchFamily="18" charset="2"/>
              </a:rPr>
              <a:t>D</a:t>
            </a:r>
            <a:r>
              <a:rPr lang="en-US" altLang="en-US" sz="1900" dirty="0"/>
              <a:t>3=</a:t>
            </a:r>
            <a:r>
              <a:rPr lang="en-US" altLang="en-US" sz="1900" dirty="0">
                <a:latin typeface="Symbol" pitchFamily="18" charset="2"/>
              </a:rPr>
              <a:t>D</a:t>
            </a:r>
            <a:r>
              <a:rPr lang="en-US" altLang="en-US" sz="1900" dirty="0"/>
              <a:t>5*w35*a3*(1-a3)=0.002</a:t>
            </a:r>
          </a:p>
          <a:p>
            <a:endParaRPr lang="en-US" altLang="en-US" sz="1900" dirty="0"/>
          </a:p>
        </p:txBody>
      </p:sp>
      <p:sp>
        <p:nvSpPr>
          <p:cNvPr id="282645" name="Text Box 21"/>
          <p:cNvSpPr txBox="1">
            <a:spLocks noChangeArrowheads="1"/>
          </p:cNvSpPr>
          <p:nvPr/>
        </p:nvSpPr>
        <p:spPr bwMode="auto">
          <a:xfrm>
            <a:off x="6858000" y="3108326"/>
            <a:ext cx="3810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t>w35= w35 + </a:t>
            </a:r>
            <a:r>
              <a:rPr lang="en-US" altLang="en-US" sz="2000" dirty="0">
                <a:latin typeface="Symbol" pitchFamily="18" charset="2"/>
              </a:rPr>
              <a:t>g</a:t>
            </a:r>
            <a:r>
              <a:rPr lang="en-US" altLang="en-US" sz="2000" dirty="0"/>
              <a:t>*a3*</a:t>
            </a:r>
            <a:r>
              <a:rPr lang="en-US" altLang="en-US" sz="2000" dirty="0">
                <a:latin typeface="Symbol" pitchFamily="18" charset="2"/>
              </a:rPr>
              <a:t>D</a:t>
            </a:r>
            <a:r>
              <a:rPr lang="en-US" altLang="en-US" sz="2000" dirty="0"/>
              <a:t>5=</a:t>
            </a:r>
          </a:p>
          <a:p>
            <a:r>
              <a:rPr lang="en-US" altLang="en-US" sz="2000" dirty="0"/>
              <a:t>0.1+1*0.55*0.08=0.145</a:t>
            </a:r>
          </a:p>
          <a:p>
            <a:r>
              <a:rPr lang="en-US" altLang="en-US" sz="2000" dirty="0"/>
              <a:t>w45= w45 + </a:t>
            </a:r>
            <a:r>
              <a:rPr lang="en-US" altLang="en-US" sz="2000" dirty="0">
                <a:latin typeface="Symbol" pitchFamily="18" charset="2"/>
              </a:rPr>
              <a:t>g</a:t>
            </a:r>
            <a:r>
              <a:rPr lang="en-US" altLang="en-US" sz="2000" dirty="0"/>
              <a:t>*a4*</a:t>
            </a:r>
            <a:r>
              <a:rPr lang="en-US" altLang="en-US" sz="2000" dirty="0">
                <a:latin typeface="Symbol" pitchFamily="18" charset="2"/>
              </a:rPr>
              <a:t>D</a:t>
            </a:r>
            <a:r>
              <a:rPr lang="en-US" altLang="en-US" sz="2000" dirty="0"/>
              <a:t>5=1.045</a:t>
            </a:r>
          </a:p>
          <a:p>
            <a:r>
              <a:rPr lang="en-US" altLang="en-US" sz="2000" dirty="0"/>
              <a:t>w13= w13 + </a:t>
            </a:r>
            <a:r>
              <a:rPr lang="en-US" altLang="en-US" sz="2000" dirty="0">
                <a:latin typeface="Symbol" pitchFamily="18" charset="2"/>
              </a:rPr>
              <a:t>g</a:t>
            </a:r>
            <a:r>
              <a:rPr lang="en-US" altLang="en-US" sz="2000" dirty="0"/>
              <a:t>*x1*</a:t>
            </a:r>
            <a:r>
              <a:rPr lang="en-US" altLang="en-US" sz="2000" dirty="0">
                <a:latin typeface="Symbol" pitchFamily="18" charset="2"/>
              </a:rPr>
              <a:t>D</a:t>
            </a:r>
            <a:r>
              <a:rPr lang="en-US" altLang="en-US" sz="2000" dirty="0"/>
              <a:t>3=0.102</a:t>
            </a:r>
          </a:p>
          <a:p>
            <a:r>
              <a:rPr lang="en-US" altLang="en-US" sz="2000" dirty="0"/>
              <a:t>w23= w23 + </a:t>
            </a:r>
            <a:r>
              <a:rPr lang="en-US" altLang="en-US" sz="2000" dirty="0">
                <a:latin typeface="Symbol" pitchFamily="18" charset="2"/>
              </a:rPr>
              <a:t>g</a:t>
            </a:r>
            <a:r>
              <a:rPr lang="en-US" altLang="en-US" sz="2000" dirty="0"/>
              <a:t>*x2*</a:t>
            </a:r>
            <a:r>
              <a:rPr lang="en-US" altLang="en-US" sz="2000" dirty="0">
                <a:latin typeface="Symbol" pitchFamily="18" charset="2"/>
              </a:rPr>
              <a:t>D</a:t>
            </a:r>
            <a:r>
              <a:rPr lang="en-US" altLang="en-US" sz="2000" dirty="0"/>
              <a:t>3=0.102</a:t>
            </a:r>
          </a:p>
          <a:p>
            <a:r>
              <a:rPr lang="en-US" altLang="en-US" sz="2000" dirty="0"/>
              <a:t>w14= w14 + </a:t>
            </a:r>
            <a:r>
              <a:rPr lang="en-US" altLang="en-US" sz="2000" dirty="0">
                <a:latin typeface="Symbol" pitchFamily="18" charset="2"/>
              </a:rPr>
              <a:t>g</a:t>
            </a:r>
            <a:r>
              <a:rPr lang="en-US" altLang="en-US" sz="2000" dirty="0"/>
              <a:t>*x1*</a:t>
            </a:r>
            <a:r>
              <a:rPr lang="en-US" altLang="en-US" sz="2000" dirty="0">
                <a:latin typeface="Symbol" pitchFamily="18" charset="2"/>
              </a:rPr>
              <a:t>D</a:t>
            </a:r>
            <a:r>
              <a:rPr lang="en-US" altLang="en-US" sz="2000" dirty="0"/>
              <a:t>4=0.12</a:t>
            </a:r>
          </a:p>
          <a:p>
            <a:r>
              <a:rPr lang="en-US" altLang="en-US" sz="2000" dirty="0"/>
              <a:t>w24= w24 + </a:t>
            </a:r>
            <a:r>
              <a:rPr lang="en-US" altLang="en-US" sz="2000" dirty="0">
                <a:latin typeface="Symbol" pitchFamily="18" charset="2"/>
              </a:rPr>
              <a:t>g</a:t>
            </a:r>
            <a:r>
              <a:rPr lang="en-US" altLang="en-US" sz="2000" dirty="0"/>
              <a:t>*x2*</a:t>
            </a:r>
            <a:r>
              <a:rPr lang="en-US" altLang="en-US" sz="2000" dirty="0">
                <a:latin typeface="Symbol" pitchFamily="18" charset="2"/>
              </a:rPr>
              <a:t>D</a:t>
            </a:r>
            <a:r>
              <a:rPr lang="en-US" altLang="en-US" sz="2000" dirty="0"/>
              <a:t>4=0.12</a:t>
            </a:r>
          </a:p>
          <a:p>
            <a:r>
              <a:rPr lang="en-US" altLang="en-US" sz="2000" b="1" dirty="0">
                <a:solidFill>
                  <a:schemeClr val="accent2"/>
                </a:solidFill>
              </a:rPr>
              <a:t>a4’=g(0.24)=0.557</a:t>
            </a:r>
          </a:p>
          <a:p>
            <a:r>
              <a:rPr lang="en-US" altLang="en-US" sz="2000" b="1" dirty="0">
                <a:solidFill>
                  <a:schemeClr val="accent2"/>
                </a:solidFill>
              </a:rPr>
              <a:t>a3’=g(0.204)=0.554</a:t>
            </a:r>
          </a:p>
          <a:p>
            <a:r>
              <a:rPr lang="en-US" altLang="en-US" sz="2000" b="1" dirty="0">
                <a:solidFill>
                  <a:schemeClr val="accent2"/>
                </a:solidFill>
              </a:rPr>
              <a:t>a5’=g(0.66045)=0.66</a:t>
            </a:r>
          </a:p>
          <a:p>
            <a:endParaRPr lang="en-US" altLang="en-US" sz="2000" b="1" dirty="0">
              <a:solidFill>
                <a:schemeClr val="accent2"/>
              </a:solidFill>
            </a:endParaRPr>
          </a:p>
        </p:txBody>
      </p:sp>
      <p:sp>
        <p:nvSpPr>
          <p:cNvPr id="282646" name="Text Box 22"/>
          <p:cNvSpPr txBox="1">
            <a:spLocks noChangeArrowheads="1"/>
          </p:cNvSpPr>
          <p:nvPr/>
        </p:nvSpPr>
        <p:spPr bwMode="auto">
          <a:xfrm>
            <a:off x="3962400" y="0"/>
            <a:ext cx="6705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We assume all weights are 0.1 except w45=1; </a:t>
            </a:r>
            <a:r>
              <a:rPr lang="en-US" altLang="en-US" dirty="0">
                <a:latin typeface="Symbol" pitchFamily="18" charset="2"/>
              </a:rPr>
              <a:t>g</a:t>
            </a:r>
            <a:r>
              <a:rPr lang="en-US" altLang="en-US" dirty="0"/>
              <a:t>=1 and </a:t>
            </a:r>
          </a:p>
          <a:p>
            <a:r>
              <a:rPr lang="en-US" altLang="en-US" dirty="0"/>
              <a:t>That the batch contains single example: (x1=1,x2=1;a5=1)</a:t>
            </a:r>
          </a:p>
          <a:p>
            <a:r>
              <a:rPr lang="en-US" altLang="en-US" dirty="0"/>
              <a:t>g is the sigmoid function</a:t>
            </a:r>
          </a:p>
        </p:txBody>
      </p:sp>
      <p:sp>
        <p:nvSpPr>
          <p:cNvPr id="282647" name="Text Box 23"/>
          <p:cNvSpPr txBox="1">
            <a:spLocks noChangeArrowheads="1"/>
          </p:cNvSpPr>
          <p:nvPr/>
        </p:nvSpPr>
        <p:spPr bwMode="auto">
          <a:xfrm>
            <a:off x="7223125" y="1409701"/>
            <a:ext cx="32496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tx2"/>
                </a:solidFill>
              </a:rPr>
              <a:t>a5 is 0.6594 with the adjusted </a:t>
            </a:r>
          </a:p>
          <a:p>
            <a:r>
              <a:rPr lang="en-US" altLang="en-US" b="1">
                <a:solidFill>
                  <a:schemeClr val="tx2"/>
                </a:solidFill>
              </a:rPr>
              <a:t>weights!</a:t>
            </a:r>
          </a:p>
        </p:txBody>
      </p:sp>
      <p:sp>
        <p:nvSpPr>
          <p:cNvPr id="2" name="Slide Number Placeholder 1">
            <a:extLst>
              <a:ext uri="{FF2B5EF4-FFF2-40B4-BE49-F238E27FC236}">
                <a16:creationId xmlns:a16="http://schemas.microsoft.com/office/drawing/2014/main" id="{7D9D205F-3D7E-4E9B-8B29-BAC5E66624C6}"/>
              </a:ext>
            </a:extLst>
          </p:cNvPr>
          <p:cNvSpPr>
            <a:spLocks noGrp="1"/>
          </p:cNvSpPr>
          <p:nvPr>
            <p:ph type="sldNum" sz="quarter" idx="12"/>
          </p:nvPr>
        </p:nvSpPr>
        <p:spPr/>
        <p:txBody>
          <a:bodyPr/>
          <a:lstStyle/>
          <a:p>
            <a:fld id="{F3450C42-9A0B-4425-92C2-70FCF7C45734}" type="slidenum">
              <a:rPr lang="en-US" smtClean="0"/>
              <a:t>43</a:t>
            </a:fld>
            <a:endParaRPr lang="en-US" dirty="0"/>
          </a:p>
        </p:txBody>
      </p:sp>
    </p:spTree>
    <p:extLst>
      <p:ext uri="{BB962C8B-B14F-4D97-AF65-F5344CB8AC3E}">
        <p14:creationId xmlns:p14="http://schemas.microsoft.com/office/powerpoint/2010/main" val="221714052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algn="l"/>
            <a:r>
              <a:rPr lang="en-US" altLang="en-US"/>
              <a:t>Example BP</a:t>
            </a:r>
          </a:p>
        </p:txBody>
      </p:sp>
      <p:sp>
        <p:nvSpPr>
          <p:cNvPr id="280579" name="Oval 3"/>
          <p:cNvSpPr>
            <a:spLocks noChangeArrowheads="1"/>
          </p:cNvSpPr>
          <p:nvPr/>
        </p:nvSpPr>
        <p:spPr bwMode="auto">
          <a:xfrm>
            <a:off x="2286000" y="16764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I1</a:t>
            </a:r>
          </a:p>
        </p:txBody>
      </p:sp>
      <p:sp>
        <p:nvSpPr>
          <p:cNvPr id="280580" name="Oval 4"/>
          <p:cNvSpPr>
            <a:spLocks noChangeArrowheads="1"/>
          </p:cNvSpPr>
          <p:nvPr/>
        </p:nvSpPr>
        <p:spPr bwMode="auto">
          <a:xfrm>
            <a:off x="22860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I2</a:t>
            </a:r>
          </a:p>
        </p:txBody>
      </p:sp>
      <p:sp>
        <p:nvSpPr>
          <p:cNvPr id="280581" name="Oval 5"/>
          <p:cNvSpPr>
            <a:spLocks noChangeArrowheads="1"/>
          </p:cNvSpPr>
          <p:nvPr/>
        </p:nvSpPr>
        <p:spPr bwMode="auto">
          <a:xfrm>
            <a:off x="4572000" y="1676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a3</a:t>
            </a:r>
          </a:p>
        </p:txBody>
      </p:sp>
      <p:sp>
        <p:nvSpPr>
          <p:cNvPr id="280582" name="Oval 6"/>
          <p:cNvSpPr>
            <a:spLocks noChangeArrowheads="1"/>
          </p:cNvSpPr>
          <p:nvPr/>
        </p:nvSpPr>
        <p:spPr bwMode="auto">
          <a:xfrm>
            <a:off x="46482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a4</a:t>
            </a:r>
          </a:p>
        </p:txBody>
      </p:sp>
      <p:sp>
        <p:nvSpPr>
          <p:cNvPr id="280583" name="Oval 7"/>
          <p:cNvSpPr>
            <a:spLocks noChangeArrowheads="1"/>
          </p:cNvSpPr>
          <p:nvPr/>
        </p:nvSpPr>
        <p:spPr bwMode="auto">
          <a:xfrm>
            <a:off x="6934200" y="2438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a5</a:t>
            </a:r>
          </a:p>
        </p:txBody>
      </p:sp>
      <p:sp>
        <p:nvSpPr>
          <p:cNvPr id="280584" name="Line 8"/>
          <p:cNvSpPr>
            <a:spLocks noChangeShapeType="1"/>
          </p:cNvSpPr>
          <p:nvPr/>
        </p:nvSpPr>
        <p:spPr bwMode="auto">
          <a:xfrm>
            <a:off x="3276600" y="19050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5" name="Line 9"/>
          <p:cNvSpPr>
            <a:spLocks noChangeShapeType="1"/>
          </p:cNvSpPr>
          <p:nvPr/>
        </p:nvSpPr>
        <p:spPr bwMode="auto">
          <a:xfrm>
            <a:off x="3276600" y="19050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6" name="Line 10"/>
          <p:cNvSpPr>
            <a:spLocks noChangeShapeType="1"/>
          </p:cNvSpPr>
          <p:nvPr/>
        </p:nvSpPr>
        <p:spPr bwMode="auto">
          <a:xfrm flipV="1">
            <a:off x="3276600" y="19050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7" name="Line 11"/>
          <p:cNvSpPr>
            <a:spLocks noChangeShapeType="1"/>
          </p:cNvSpPr>
          <p:nvPr/>
        </p:nvSpPr>
        <p:spPr bwMode="auto">
          <a:xfrm flipV="1">
            <a:off x="3276600" y="33528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8" name="Line 12"/>
          <p:cNvSpPr>
            <a:spLocks noChangeShapeType="1"/>
          </p:cNvSpPr>
          <p:nvPr/>
        </p:nvSpPr>
        <p:spPr bwMode="auto">
          <a:xfrm>
            <a:off x="5486400" y="1981200"/>
            <a:ext cx="1447800" cy="685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9" name="Line 13"/>
          <p:cNvSpPr>
            <a:spLocks noChangeShapeType="1"/>
          </p:cNvSpPr>
          <p:nvPr/>
        </p:nvSpPr>
        <p:spPr bwMode="auto">
          <a:xfrm flipV="1">
            <a:off x="5562600" y="2667000"/>
            <a:ext cx="1371600" cy="7620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90" name="Text Box 14"/>
          <p:cNvSpPr txBox="1">
            <a:spLocks noChangeArrowheads="1"/>
          </p:cNvSpPr>
          <p:nvPr/>
        </p:nvSpPr>
        <p:spPr bwMode="auto">
          <a:xfrm>
            <a:off x="3489325" y="1485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w13</a:t>
            </a:r>
          </a:p>
        </p:txBody>
      </p:sp>
      <p:sp>
        <p:nvSpPr>
          <p:cNvPr id="280591" name="Text Box 15"/>
          <p:cNvSpPr txBox="1">
            <a:spLocks noChangeArrowheads="1"/>
          </p:cNvSpPr>
          <p:nvPr/>
        </p:nvSpPr>
        <p:spPr bwMode="auto">
          <a:xfrm>
            <a:off x="4175125" y="2324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w23</a:t>
            </a:r>
          </a:p>
        </p:txBody>
      </p:sp>
      <p:sp>
        <p:nvSpPr>
          <p:cNvPr id="280592" name="Text Box 16"/>
          <p:cNvSpPr txBox="1">
            <a:spLocks noChangeArrowheads="1"/>
          </p:cNvSpPr>
          <p:nvPr/>
        </p:nvSpPr>
        <p:spPr bwMode="auto">
          <a:xfrm>
            <a:off x="3962400" y="2819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w14</a:t>
            </a:r>
          </a:p>
        </p:txBody>
      </p:sp>
      <p:sp>
        <p:nvSpPr>
          <p:cNvPr id="280593" name="Text Box 17"/>
          <p:cNvSpPr txBox="1">
            <a:spLocks noChangeArrowheads="1"/>
          </p:cNvSpPr>
          <p:nvPr/>
        </p:nvSpPr>
        <p:spPr bwMode="auto">
          <a:xfrm>
            <a:off x="3565525" y="35433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w24</a:t>
            </a:r>
          </a:p>
        </p:txBody>
      </p:sp>
      <p:sp>
        <p:nvSpPr>
          <p:cNvPr id="280594" name="Text Box 18"/>
          <p:cNvSpPr txBox="1">
            <a:spLocks noChangeArrowheads="1"/>
          </p:cNvSpPr>
          <p:nvPr/>
        </p:nvSpPr>
        <p:spPr bwMode="auto">
          <a:xfrm>
            <a:off x="6080125" y="3009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w45</a:t>
            </a:r>
          </a:p>
        </p:txBody>
      </p:sp>
      <p:sp>
        <p:nvSpPr>
          <p:cNvPr id="280595" name="Text Box 19"/>
          <p:cNvSpPr txBox="1">
            <a:spLocks noChangeArrowheads="1"/>
          </p:cNvSpPr>
          <p:nvPr/>
        </p:nvSpPr>
        <p:spPr bwMode="auto">
          <a:xfrm>
            <a:off x="6080125" y="1866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w35</a:t>
            </a:r>
          </a:p>
        </p:txBody>
      </p:sp>
      <p:sp>
        <p:nvSpPr>
          <p:cNvPr id="280596" name="Text Box 20"/>
          <p:cNvSpPr txBox="1">
            <a:spLocks noChangeArrowheads="1"/>
          </p:cNvSpPr>
          <p:nvPr/>
        </p:nvSpPr>
        <p:spPr bwMode="auto">
          <a:xfrm>
            <a:off x="1752600" y="4114800"/>
            <a:ext cx="4706738"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900" dirty="0"/>
              <a:t>a4=g(z4)=g(x1*w14+x2*w24)=g(0.2)=0.550</a:t>
            </a:r>
          </a:p>
          <a:p>
            <a:r>
              <a:rPr lang="en-US" altLang="en-US" sz="1900" dirty="0"/>
              <a:t>a3=g(z3)=g(x1*w13+x2*w23)=g(0.2)=0.550</a:t>
            </a:r>
          </a:p>
          <a:p>
            <a:r>
              <a:rPr lang="en-US" altLang="en-US" sz="1900" dirty="0"/>
              <a:t>a5=g(z5)=g(a3*w35+a4*w45)=g(0.605)=0.647</a:t>
            </a:r>
          </a:p>
          <a:p>
            <a:r>
              <a:rPr lang="en-US" altLang="en-US" sz="1900" dirty="0">
                <a:latin typeface="Symbol" pitchFamily="18" charset="2"/>
              </a:rPr>
              <a:t>D</a:t>
            </a:r>
            <a:r>
              <a:rPr lang="en-US" altLang="en-US" sz="1900" dirty="0"/>
              <a:t>5=</a:t>
            </a:r>
            <a:r>
              <a:rPr lang="en-US" altLang="en-US" sz="1900" i="1" dirty="0"/>
              <a:t>error</a:t>
            </a:r>
            <a:r>
              <a:rPr lang="en-US" altLang="en-US" sz="1900" dirty="0"/>
              <a:t>*g’(a5)=</a:t>
            </a:r>
            <a:r>
              <a:rPr lang="en-US" altLang="en-US" sz="1900" i="1" dirty="0"/>
              <a:t>error</a:t>
            </a:r>
            <a:r>
              <a:rPr lang="en-US" altLang="en-US" sz="1900" dirty="0"/>
              <a:t>*a5*(1-a5)=</a:t>
            </a:r>
          </a:p>
          <a:p>
            <a:r>
              <a:rPr lang="en-US" altLang="en-US" sz="1900" dirty="0"/>
              <a:t>0.353*0.353*0.647=0.08</a:t>
            </a:r>
          </a:p>
          <a:p>
            <a:r>
              <a:rPr lang="en-US" altLang="en-US" sz="1900" dirty="0">
                <a:latin typeface="Symbol" pitchFamily="18" charset="2"/>
              </a:rPr>
              <a:t>D</a:t>
            </a:r>
            <a:r>
              <a:rPr lang="en-US" altLang="en-US" sz="1900" dirty="0"/>
              <a:t>4=</a:t>
            </a:r>
            <a:r>
              <a:rPr lang="en-US" altLang="en-US" sz="1900" dirty="0">
                <a:latin typeface="Symbol" pitchFamily="18" charset="2"/>
              </a:rPr>
              <a:t>D</a:t>
            </a:r>
            <a:r>
              <a:rPr lang="en-US" altLang="en-US" sz="1900" dirty="0"/>
              <a:t>5*w45*a4*(1-a4)=0.02</a:t>
            </a:r>
          </a:p>
          <a:p>
            <a:r>
              <a:rPr lang="en-US" altLang="en-US" sz="1900" dirty="0">
                <a:latin typeface="Symbol" pitchFamily="18" charset="2"/>
              </a:rPr>
              <a:t>D</a:t>
            </a:r>
            <a:r>
              <a:rPr lang="en-US" altLang="en-US" sz="1900" dirty="0"/>
              <a:t>3=</a:t>
            </a:r>
            <a:r>
              <a:rPr lang="en-US" altLang="en-US" sz="1900" dirty="0">
                <a:latin typeface="Symbol" pitchFamily="18" charset="2"/>
              </a:rPr>
              <a:t>D</a:t>
            </a:r>
            <a:r>
              <a:rPr lang="en-US" altLang="en-US" sz="1900" dirty="0"/>
              <a:t>5*w35*a3*(1-a3)=0.002</a:t>
            </a:r>
          </a:p>
          <a:p>
            <a:endParaRPr lang="en-US" altLang="en-US" sz="2000" dirty="0"/>
          </a:p>
        </p:txBody>
      </p:sp>
      <p:sp>
        <p:nvSpPr>
          <p:cNvPr id="280597" name="Text Box 21"/>
          <p:cNvSpPr txBox="1">
            <a:spLocks noChangeArrowheads="1"/>
          </p:cNvSpPr>
          <p:nvPr/>
        </p:nvSpPr>
        <p:spPr bwMode="auto">
          <a:xfrm>
            <a:off x="6858000" y="3108325"/>
            <a:ext cx="3810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900" dirty="0"/>
              <a:t>w35= w35 + </a:t>
            </a:r>
            <a:r>
              <a:rPr lang="en-US" altLang="en-US" sz="1900" dirty="0">
                <a:latin typeface="Symbol" pitchFamily="18" charset="2"/>
              </a:rPr>
              <a:t>g</a:t>
            </a:r>
            <a:r>
              <a:rPr lang="en-US" altLang="en-US" sz="1900" dirty="0"/>
              <a:t>*a3*</a:t>
            </a:r>
            <a:r>
              <a:rPr lang="en-US" altLang="en-US" sz="1900" dirty="0">
                <a:latin typeface="Symbol" pitchFamily="18" charset="2"/>
              </a:rPr>
              <a:t>D</a:t>
            </a:r>
            <a:r>
              <a:rPr lang="en-US" altLang="en-US" sz="1900" dirty="0"/>
              <a:t>5=</a:t>
            </a:r>
          </a:p>
          <a:p>
            <a:r>
              <a:rPr lang="en-US" altLang="en-US" sz="1900" dirty="0"/>
              <a:t>0.1+0.2*0.55*0.08=0.109</a:t>
            </a:r>
          </a:p>
          <a:p>
            <a:r>
              <a:rPr lang="en-US" altLang="en-US" sz="1900" dirty="0"/>
              <a:t>w45= w45 + </a:t>
            </a:r>
            <a:r>
              <a:rPr lang="en-US" altLang="en-US" sz="1900" dirty="0">
                <a:latin typeface="Symbol" pitchFamily="18" charset="2"/>
              </a:rPr>
              <a:t>g</a:t>
            </a:r>
            <a:r>
              <a:rPr lang="en-US" altLang="en-US" sz="1900" dirty="0"/>
              <a:t>*a4*</a:t>
            </a:r>
            <a:r>
              <a:rPr lang="en-US" altLang="en-US" sz="1900" dirty="0">
                <a:latin typeface="Symbol" pitchFamily="18" charset="2"/>
              </a:rPr>
              <a:t>D</a:t>
            </a:r>
            <a:r>
              <a:rPr lang="en-US" altLang="en-US" sz="1900" dirty="0"/>
              <a:t>5=1.009</a:t>
            </a:r>
          </a:p>
          <a:p>
            <a:endParaRPr lang="en-US" altLang="en-US" sz="1900" dirty="0"/>
          </a:p>
          <a:p>
            <a:r>
              <a:rPr lang="en-US" altLang="en-US" sz="1900" dirty="0"/>
              <a:t>w13= w13 + </a:t>
            </a:r>
            <a:r>
              <a:rPr lang="en-US" altLang="en-US" sz="1900" dirty="0">
                <a:latin typeface="Symbol" pitchFamily="18" charset="2"/>
              </a:rPr>
              <a:t>g</a:t>
            </a:r>
            <a:r>
              <a:rPr lang="en-US" altLang="en-US" sz="1900" dirty="0"/>
              <a:t>*x1*</a:t>
            </a:r>
            <a:r>
              <a:rPr lang="en-US" altLang="en-US" sz="1900" dirty="0">
                <a:latin typeface="Symbol" pitchFamily="18" charset="2"/>
              </a:rPr>
              <a:t>D</a:t>
            </a:r>
            <a:r>
              <a:rPr lang="en-US" altLang="en-US" sz="1900" dirty="0"/>
              <a:t>3=0.1004</a:t>
            </a:r>
          </a:p>
          <a:p>
            <a:r>
              <a:rPr lang="en-US" altLang="en-US" sz="1900" dirty="0"/>
              <a:t>w23= w23 + </a:t>
            </a:r>
            <a:r>
              <a:rPr lang="en-US" altLang="en-US" sz="1900" dirty="0">
                <a:latin typeface="Symbol" pitchFamily="18" charset="2"/>
              </a:rPr>
              <a:t>g</a:t>
            </a:r>
            <a:r>
              <a:rPr lang="en-US" altLang="en-US" sz="1900" dirty="0"/>
              <a:t>*x2*</a:t>
            </a:r>
            <a:r>
              <a:rPr lang="en-US" altLang="en-US" sz="1900" dirty="0">
                <a:latin typeface="Symbol" pitchFamily="18" charset="2"/>
              </a:rPr>
              <a:t>D</a:t>
            </a:r>
            <a:r>
              <a:rPr lang="en-US" altLang="en-US" sz="1900" dirty="0"/>
              <a:t>3=0.1004</a:t>
            </a:r>
          </a:p>
          <a:p>
            <a:r>
              <a:rPr lang="en-US" altLang="en-US" sz="1900" dirty="0"/>
              <a:t>w14= w14 + </a:t>
            </a:r>
            <a:r>
              <a:rPr lang="en-US" altLang="en-US" sz="1900" dirty="0">
                <a:latin typeface="Symbol" pitchFamily="18" charset="2"/>
              </a:rPr>
              <a:t>g</a:t>
            </a:r>
            <a:r>
              <a:rPr lang="en-US" altLang="en-US" sz="1900" dirty="0"/>
              <a:t>*x1*</a:t>
            </a:r>
            <a:r>
              <a:rPr lang="en-US" altLang="en-US" sz="1900" dirty="0">
                <a:latin typeface="Symbol" pitchFamily="18" charset="2"/>
              </a:rPr>
              <a:t>D</a:t>
            </a:r>
            <a:r>
              <a:rPr lang="en-US" altLang="en-US" sz="1900" dirty="0"/>
              <a:t>4=0.104</a:t>
            </a:r>
          </a:p>
          <a:p>
            <a:r>
              <a:rPr lang="en-US" altLang="en-US" sz="1900" dirty="0"/>
              <a:t>w24= w24 + </a:t>
            </a:r>
            <a:r>
              <a:rPr lang="en-US" altLang="en-US" sz="1900" dirty="0">
                <a:latin typeface="Symbol" pitchFamily="18" charset="2"/>
              </a:rPr>
              <a:t>g</a:t>
            </a:r>
            <a:r>
              <a:rPr lang="en-US" altLang="en-US" sz="1900" dirty="0"/>
              <a:t>*x2*</a:t>
            </a:r>
            <a:r>
              <a:rPr lang="en-US" altLang="en-US" sz="1900" dirty="0">
                <a:latin typeface="Symbol" pitchFamily="18" charset="2"/>
              </a:rPr>
              <a:t>D</a:t>
            </a:r>
            <a:r>
              <a:rPr lang="en-US" altLang="en-US" sz="1900" dirty="0"/>
              <a:t>4=0.104</a:t>
            </a:r>
          </a:p>
          <a:p>
            <a:r>
              <a:rPr lang="en-US" altLang="en-US" sz="1900" b="1" dirty="0">
                <a:solidFill>
                  <a:schemeClr val="tx2"/>
                </a:solidFill>
              </a:rPr>
              <a:t>a4’=g(0.208)=0.551</a:t>
            </a:r>
          </a:p>
          <a:p>
            <a:r>
              <a:rPr lang="en-US" altLang="en-US" sz="1900" b="1" dirty="0">
                <a:solidFill>
                  <a:schemeClr val="tx2"/>
                </a:solidFill>
              </a:rPr>
              <a:t>a3’=g(0.2008)=0.551</a:t>
            </a:r>
          </a:p>
          <a:p>
            <a:r>
              <a:rPr lang="en-US" altLang="en-US" sz="1900" b="1" dirty="0">
                <a:solidFill>
                  <a:schemeClr val="tx2"/>
                </a:solidFill>
              </a:rPr>
              <a:t>a5’=g(0.611554)=0.6483</a:t>
            </a:r>
          </a:p>
          <a:p>
            <a:endParaRPr lang="en-US" altLang="en-US" sz="1900" b="1" dirty="0">
              <a:solidFill>
                <a:schemeClr val="tx2"/>
              </a:solidFill>
            </a:endParaRPr>
          </a:p>
        </p:txBody>
      </p:sp>
      <p:sp>
        <p:nvSpPr>
          <p:cNvPr id="280598" name="Text Box 22"/>
          <p:cNvSpPr txBox="1">
            <a:spLocks noChangeArrowheads="1"/>
          </p:cNvSpPr>
          <p:nvPr/>
        </p:nvSpPr>
        <p:spPr bwMode="auto">
          <a:xfrm>
            <a:off x="5143500" y="0"/>
            <a:ext cx="5562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Example: all weights are 0.1 except w45=1; </a:t>
            </a:r>
            <a:r>
              <a:rPr lang="en-US" altLang="en-US" dirty="0">
                <a:latin typeface="Symbol" pitchFamily="18" charset="2"/>
              </a:rPr>
              <a:t>g</a:t>
            </a:r>
            <a:r>
              <a:rPr lang="en-US" altLang="en-US" dirty="0"/>
              <a:t>=0.2</a:t>
            </a:r>
          </a:p>
          <a:p>
            <a:r>
              <a:rPr lang="en-US" altLang="en-US" dirty="0"/>
              <a:t>Training Example: (x1=1,x2=1;a5=1)</a:t>
            </a:r>
          </a:p>
          <a:p>
            <a:r>
              <a:rPr lang="en-US" altLang="en-US" dirty="0"/>
              <a:t>g is the sigmoid function</a:t>
            </a:r>
          </a:p>
        </p:txBody>
      </p:sp>
      <p:sp>
        <p:nvSpPr>
          <p:cNvPr id="280599" name="Text Box 23"/>
          <p:cNvSpPr txBox="1">
            <a:spLocks noChangeArrowheads="1"/>
          </p:cNvSpPr>
          <p:nvPr/>
        </p:nvSpPr>
        <p:spPr bwMode="auto">
          <a:xfrm>
            <a:off x="7924800" y="2466976"/>
            <a:ext cx="32496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chemeClr val="tx2"/>
                </a:solidFill>
              </a:rPr>
              <a:t>a5 is 0.6483 with the adjusted </a:t>
            </a:r>
          </a:p>
          <a:p>
            <a:r>
              <a:rPr lang="en-US" altLang="en-US" b="1" dirty="0">
                <a:solidFill>
                  <a:schemeClr val="tx2"/>
                </a:solidFill>
              </a:rPr>
              <a:t>weights!</a:t>
            </a:r>
          </a:p>
        </p:txBody>
      </p:sp>
      <p:sp>
        <p:nvSpPr>
          <p:cNvPr id="24" name="Text Box 1054"/>
          <p:cNvSpPr txBox="1">
            <a:spLocks noChangeArrowheads="1"/>
          </p:cNvSpPr>
          <p:nvPr/>
        </p:nvSpPr>
        <p:spPr bwMode="auto">
          <a:xfrm>
            <a:off x="7527926" y="1216104"/>
            <a:ext cx="2911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a:t>g(x)= 1/(1+e</a:t>
            </a:r>
            <a:r>
              <a:rPr lang="en-US" altLang="en-US" sz="2200" baseline="30000" dirty="0">
                <a:latin typeface="Symbol" pitchFamily="18" charset="2"/>
              </a:rPr>
              <a:t>-</a:t>
            </a:r>
            <a:r>
              <a:rPr lang="en-US" altLang="en-US" sz="2200" baseline="30000" dirty="0"/>
              <a:t>x</a:t>
            </a:r>
            <a:r>
              <a:rPr lang="en-US" altLang="en-US" sz="2200" dirty="0"/>
              <a:t> )</a:t>
            </a:r>
          </a:p>
          <a:p>
            <a:r>
              <a:rPr lang="en-US" altLang="en-US" sz="2200" dirty="0"/>
              <a:t>g’(x)= g(x)*(1-g(x))</a:t>
            </a:r>
          </a:p>
          <a:p>
            <a:r>
              <a:rPr lang="en-US" altLang="en-US" sz="2200" b="1" dirty="0">
                <a:latin typeface="Symbol" pitchFamily="18" charset="2"/>
              </a:rPr>
              <a:t>g</a:t>
            </a:r>
            <a:r>
              <a:rPr lang="en-US" altLang="en-US" sz="2200" dirty="0"/>
              <a:t> is the learning rate</a:t>
            </a:r>
          </a:p>
        </p:txBody>
      </p:sp>
      <p:sp>
        <p:nvSpPr>
          <p:cNvPr id="2" name="Slide Number Placeholder 1">
            <a:extLst>
              <a:ext uri="{FF2B5EF4-FFF2-40B4-BE49-F238E27FC236}">
                <a16:creationId xmlns:a16="http://schemas.microsoft.com/office/drawing/2014/main" id="{6A7B8671-51C3-E5C1-3333-3BE03A66E8EB}"/>
              </a:ext>
            </a:extLst>
          </p:cNvPr>
          <p:cNvSpPr>
            <a:spLocks noGrp="1"/>
          </p:cNvSpPr>
          <p:nvPr>
            <p:ph type="sldNum" sz="quarter" idx="12"/>
          </p:nvPr>
        </p:nvSpPr>
        <p:spPr/>
        <p:txBody>
          <a:bodyPr/>
          <a:lstStyle/>
          <a:p>
            <a:fld id="{F3450C42-9A0B-4425-92C2-70FCF7C45734}" type="slidenum">
              <a:rPr lang="en-US" smtClean="0"/>
              <a:t>44</a:t>
            </a:fld>
            <a:endParaRPr lang="en-US" dirty="0"/>
          </a:p>
        </p:txBody>
      </p:sp>
    </p:spTree>
    <p:extLst>
      <p:ext uri="{BB962C8B-B14F-4D97-AF65-F5344CB8AC3E}">
        <p14:creationId xmlns:p14="http://schemas.microsoft.com/office/powerpoint/2010/main" val="75483240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51E5-B805-8383-611C-3C0EA237A6B4}"/>
              </a:ext>
            </a:extLst>
          </p:cNvPr>
          <p:cNvSpPr>
            <a:spLocks noGrp="1"/>
          </p:cNvSpPr>
          <p:nvPr>
            <p:ph type="title"/>
          </p:nvPr>
        </p:nvSpPr>
        <p:spPr/>
        <p:txBody>
          <a:bodyPr/>
          <a:lstStyle/>
          <a:p>
            <a:r>
              <a:rPr lang="en-IN" dirty="0"/>
              <a:t>Comments on Training</a:t>
            </a:r>
          </a:p>
        </p:txBody>
      </p:sp>
      <p:sp>
        <p:nvSpPr>
          <p:cNvPr id="5" name="Slide Number Placeholder 4">
            <a:extLst>
              <a:ext uri="{FF2B5EF4-FFF2-40B4-BE49-F238E27FC236}">
                <a16:creationId xmlns:a16="http://schemas.microsoft.com/office/drawing/2014/main" id="{5A4DCDED-912F-E8C8-95EF-33659A2A8BA5}"/>
              </a:ext>
            </a:extLst>
          </p:cNvPr>
          <p:cNvSpPr>
            <a:spLocks noGrp="1"/>
          </p:cNvSpPr>
          <p:nvPr>
            <p:ph type="sldNum" sz="quarter" idx="12"/>
          </p:nvPr>
        </p:nvSpPr>
        <p:spPr/>
        <p:txBody>
          <a:bodyPr/>
          <a:lstStyle/>
          <a:p>
            <a:fld id="{F3450C42-9A0B-4425-92C2-70FCF7C45734}" type="slidenum">
              <a:rPr lang="en-US" smtClean="0"/>
              <a:t>45</a:t>
            </a:fld>
            <a:endParaRPr lang="en-US" dirty="0"/>
          </a:p>
        </p:txBody>
      </p:sp>
      <p:sp>
        <p:nvSpPr>
          <p:cNvPr id="6" name="Content Placeholder 2">
            <a:extLst>
              <a:ext uri="{FF2B5EF4-FFF2-40B4-BE49-F238E27FC236}">
                <a16:creationId xmlns:a16="http://schemas.microsoft.com/office/drawing/2014/main" id="{C39FA761-32BD-9646-00D9-53E7825AF869}"/>
              </a:ext>
            </a:extLst>
          </p:cNvPr>
          <p:cNvSpPr>
            <a:spLocks noGrp="1"/>
          </p:cNvSpPr>
          <p:nvPr>
            <p:ph idx="1"/>
          </p:nvPr>
        </p:nvSpPr>
        <p:spPr>
          <a:xfrm>
            <a:off x="838199" y="1753706"/>
            <a:ext cx="10126717" cy="4048003"/>
          </a:xfrm>
        </p:spPr>
        <p:txBody>
          <a:bodyPr>
            <a:normAutofit fontScale="92500" lnSpcReduction="10000"/>
          </a:bodyPr>
          <a:lstStyle/>
          <a:p>
            <a:r>
              <a:rPr lang="en-US" dirty="0">
                <a:solidFill>
                  <a:srgbClr val="FF0000"/>
                </a:solidFill>
              </a:rPr>
              <a:t>No guarantee of convergence</a:t>
            </a:r>
            <a:r>
              <a:rPr lang="en-US" dirty="0"/>
              <a:t>; neural networks form non-convex functions with multiple local minima</a:t>
            </a:r>
          </a:p>
          <a:p>
            <a:r>
              <a:rPr lang="en-US" dirty="0"/>
              <a:t>In practice, many large networks can be trained on large amounts of data for realistic problems.</a:t>
            </a:r>
          </a:p>
          <a:p>
            <a:r>
              <a:rPr lang="en-US" dirty="0">
                <a:solidFill>
                  <a:srgbClr val="FF0000"/>
                </a:solidFill>
              </a:rPr>
              <a:t>Many epochs </a:t>
            </a:r>
            <a:r>
              <a:rPr lang="en-US" dirty="0"/>
              <a:t>(tens of thousands) may be needed for adequate training. Large data sets may require many hours of CPU </a:t>
            </a:r>
          </a:p>
          <a:p>
            <a:r>
              <a:rPr lang="en-US" dirty="0">
                <a:solidFill>
                  <a:srgbClr val="FF0000"/>
                </a:solidFill>
              </a:rPr>
              <a:t>Termination criteria:</a:t>
            </a:r>
            <a:r>
              <a:rPr lang="en-US" dirty="0"/>
              <a:t> Number of epochs;  Threshold on training set error; No decrease in error; Increased error on a validation set.</a:t>
            </a:r>
          </a:p>
          <a:p>
            <a:r>
              <a:rPr lang="en-US" dirty="0"/>
              <a:t>To </a:t>
            </a:r>
            <a:r>
              <a:rPr lang="en-US" dirty="0">
                <a:solidFill>
                  <a:srgbClr val="FF0000"/>
                </a:solidFill>
              </a:rPr>
              <a:t>avoid local minima</a:t>
            </a:r>
            <a:r>
              <a:rPr lang="en-US" dirty="0"/>
              <a:t>: several trials with different random initial weights with majority or voting techniques</a:t>
            </a:r>
          </a:p>
        </p:txBody>
      </p:sp>
    </p:spTree>
    <p:extLst>
      <p:ext uri="{BB962C8B-B14F-4D97-AF65-F5344CB8AC3E}">
        <p14:creationId xmlns:p14="http://schemas.microsoft.com/office/powerpoint/2010/main" val="850255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A7D-6DBA-BE4D-CFC0-AC504F0D85C6}"/>
              </a:ext>
            </a:extLst>
          </p:cNvPr>
          <p:cNvSpPr>
            <a:spLocks noGrp="1"/>
          </p:cNvSpPr>
          <p:nvPr>
            <p:ph type="title"/>
          </p:nvPr>
        </p:nvSpPr>
        <p:spPr/>
        <p:txBody>
          <a:bodyPr/>
          <a:lstStyle/>
          <a:p>
            <a:r>
              <a:rPr lang="en-US" dirty="0"/>
              <a:t>Over-training Prevention </a:t>
            </a:r>
            <a:endParaRPr lang="en-IN" dirty="0"/>
          </a:p>
        </p:txBody>
      </p:sp>
      <p:sp>
        <p:nvSpPr>
          <p:cNvPr id="5" name="Slide Number Placeholder 4">
            <a:extLst>
              <a:ext uri="{FF2B5EF4-FFF2-40B4-BE49-F238E27FC236}">
                <a16:creationId xmlns:a16="http://schemas.microsoft.com/office/drawing/2014/main" id="{81DABAF5-CC86-054F-389E-D760DEF028AB}"/>
              </a:ext>
            </a:extLst>
          </p:cNvPr>
          <p:cNvSpPr>
            <a:spLocks noGrp="1"/>
          </p:cNvSpPr>
          <p:nvPr>
            <p:ph type="sldNum" sz="quarter" idx="12"/>
          </p:nvPr>
        </p:nvSpPr>
        <p:spPr/>
        <p:txBody>
          <a:bodyPr/>
          <a:lstStyle/>
          <a:p>
            <a:fld id="{F3450C42-9A0B-4425-92C2-70FCF7C45734}" type="slidenum">
              <a:rPr lang="en-US" smtClean="0"/>
              <a:t>46</a:t>
            </a:fld>
            <a:endParaRPr lang="en-US" dirty="0"/>
          </a:p>
        </p:txBody>
      </p:sp>
      <p:sp>
        <p:nvSpPr>
          <p:cNvPr id="6" name="Content Placeholder 2">
            <a:extLst>
              <a:ext uri="{FF2B5EF4-FFF2-40B4-BE49-F238E27FC236}">
                <a16:creationId xmlns:a16="http://schemas.microsoft.com/office/drawing/2014/main" id="{B2E09452-ABFB-9764-9B99-FF1BF0766963}"/>
              </a:ext>
            </a:extLst>
          </p:cNvPr>
          <p:cNvSpPr>
            <a:spLocks noGrp="1"/>
          </p:cNvSpPr>
          <p:nvPr>
            <p:ph idx="1"/>
          </p:nvPr>
        </p:nvSpPr>
        <p:spPr>
          <a:xfrm>
            <a:off x="619650" y="1583600"/>
            <a:ext cx="10227026" cy="4446709"/>
          </a:xfrm>
        </p:spPr>
        <p:txBody>
          <a:bodyPr>
            <a:normAutofit fontScale="92500"/>
          </a:bodyPr>
          <a:lstStyle/>
          <a:p>
            <a:r>
              <a:rPr lang="en-US" dirty="0"/>
              <a:t>Running too many epochs and/or a NN with many hidden layers may lead to an </a:t>
            </a:r>
            <a:r>
              <a:rPr lang="en-US" dirty="0">
                <a:solidFill>
                  <a:srgbClr val="FF0000"/>
                </a:solidFill>
              </a:rPr>
              <a:t>overfit </a:t>
            </a:r>
            <a:r>
              <a:rPr lang="en-US" dirty="0"/>
              <a:t>network</a:t>
            </a:r>
          </a:p>
          <a:p>
            <a:r>
              <a:rPr lang="en-US" dirty="0"/>
              <a:t>Keep an </a:t>
            </a:r>
            <a:r>
              <a:rPr lang="en-US" dirty="0">
                <a:solidFill>
                  <a:srgbClr val="FF0000"/>
                </a:solidFill>
              </a:rPr>
              <a:t>held-out validation </a:t>
            </a:r>
            <a:r>
              <a:rPr lang="en-US" dirty="0"/>
              <a:t>set and test accuracy after every epoch</a:t>
            </a:r>
          </a:p>
          <a:p>
            <a:r>
              <a:rPr lang="en-US" dirty="0"/>
              <a:t>Early stopping: maintain weights for best performing network on the validation set and return it when performance decreases significantly beyond that.</a:t>
            </a:r>
          </a:p>
          <a:p>
            <a:r>
              <a:rPr lang="en-US" dirty="0"/>
              <a:t> To avoid losing training data to validation:</a:t>
            </a:r>
          </a:p>
          <a:p>
            <a:pPr lvl="1"/>
            <a:r>
              <a:rPr lang="en-US" dirty="0"/>
              <a:t>Use 10-fold cross-validation to determine the average number of epochs that optimizes validation performance</a:t>
            </a:r>
          </a:p>
          <a:p>
            <a:pPr lvl="1"/>
            <a:r>
              <a:rPr lang="en-US" dirty="0"/>
              <a:t>Train on the full data set using this many epochs to produce the final results</a:t>
            </a:r>
          </a:p>
          <a:p>
            <a:endParaRPr lang="en-US" dirty="0"/>
          </a:p>
        </p:txBody>
      </p:sp>
    </p:spTree>
    <p:extLst>
      <p:ext uri="{BB962C8B-B14F-4D97-AF65-F5344CB8AC3E}">
        <p14:creationId xmlns:p14="http://schemas.microsoft.com/office/powerpoint/2010/main" val="448525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290B-5FF6-19F2-AC15-7CEC5DD9FEDD}"/>
              </a:ext>
            </a:extLst>
          </p:cNvPr>
          <p:cNvSpPr>
            <a:spLocks noGrp="1"/>
          </p:cNvSpPr>
          <p:nvPr>
            <p:ph type="title"/>
          </p:nvPr>
        </p:nvSpPr>
        <p:spPr/>
        <p:txBody>
          <a:bodyPr/>
          <a:lstStyle/>
          <a:p>
            <a:r>
              <a:rPr lang="en-US" dirty="0"/>
              <a:t>Over-fitting prevention </a:t>
            </a:r>
            <a:endParaRPr lang="en-IN" dirty="0"/>
          </a:p>
        </p:txBody>
      </p:sp>
      <p:sp>
        <p:nvSpPr>
          <p:cNvPr id="5" name="Slide Number Placeholder 4">
            <a:extLst>
              <a:ext uri="{FF2B5EF4-FFF2-40B4-BE49-F238E27FC236}">
                <a16:creationId xmlns:a16="http://schemas.microsoft.com/office/drawing/2014/main" id="{304C50D3-DA54-9E03-A071-C7637B79B637}"/>
              </a:ext>
            </a:extLst>
          </p:cNvPr>
          <p:cNvSpPr>
            <a:spLocks noGrp="1"/>
          </p:cNvSpPr>
          <p:nvPr>
            <p:ph type="sldNum" sz="quarter" idx="12"/>
          </p:nvPr>
        </p:nvSpPr>
        <p:spPr/>
        <p:txBody>
          <a:bodyPr/>
          <a:lstStyle/>
          <a:p>
            <a:fld id="{F3450C42-9A0B-4425-92C2-70FCF7C45734}" type="slidenum">
              <a:rPr lang="en-US" smtClean="0"/>
              <a:t>47</a:t>
            </a:fld>
            <a:endParaRPr lang="en-US" dirty="0"/>
          </a:p>
        </p:txBody>
      </p:sp>
      <p:sp>
        <p:nvSpPr>
          <p:cNvPr id="6" name="Content Placeholder 2">
            <a:extLst>
              <a:ext uri="{FF2B5EF4-FFF2-40B4-BE49-F238E27FC236}">
                <a16:creationId xmlns:a16="http://schemas.microsoft.com/office/drawing/2014/main" id="{78C3461E-4773-BBEF-6C94-3ABDEC8D7774}"/>
              </a:ext>
            </a:extLst>
          </p:cNvPr>
          <p:cNvSpPr>
            <a:spLocks noGrp="1"/>
          </p:cNvSpPr>
          <p:nvPr>
            <p:ph idx="1"/>
          </p:nvPr>
        </p:nvSpPr>
        <p:spPr>
          <a:xfrm>
            <a:off x="838200" y="1825625"/>
            <a:ext cx="10515600" cy="4351338"/>
          </a:xfrm>
        </p:spPr>
        <p:txBody>
          <a:bodyPr>
            <a:normAutofit/>
          </a:bodyPr>
          <a:lstStyle/>
          <a:p>
            <a:r>
              <a:rPr lang="en-US" dirty="0">
                <a:solidFill>
                  <a:srgbClr val="FF0000"/>
                </a:solidFill>
              </a:rPr>
              <a:t>Too few hidden units </a:t>
            </a:r>
            <a:r>
              <a:rPr lang="en-US" dirty="0"/>
              <a:t>prevent the system from adequately fitting the data and learning the concept.</a:t>
            </a:r>
          </a:p>
          <a:p>
            <a:r>
              <a:rPr lang="en-US" dirty="0"/>
              <a:t>Using </a:t>
            </a:r>
            <a:r>
              <a:rPr lang="en-US" dirty="0">
                <a:solidFill>
                  <a:srgbClr val="FF0000"/>
                </a:solidFill>
              </a:rPr>
              <a:t>too many hidden units</a:t>
            </a:r>
            <a:r>
              <a:rPr lang="en-US" dirty="0"/>
              <a:t> leads to over-fitting.</a:t>
            </a:r>
          </a:p>
          <a:p>
            <a:r>
              <a:rPr lang="en-US" dirty="0"/>
              <a:t>Similar cross-validation method can  be used to determine an appropriate number of hidden units.  (general)</a:t>
            </a:r>
          </a:p>
          <a:p>
            <a:r>
              <a:rPr lang="en-US" dirty="0"/>
              <a:t>Another approach to prevent over-fitting is weight-decay: all weights are multiplied by some fraction in (0,1) after every epoch.</a:t>
            </a:r>
          </a:p>
          <a:p>
            <a:pPr lvl="1"/>
            <a:r>
              <a:rPr lang="en-US" dirty="0"/>
              <a:t>Encourages smaller weights and less complex hypothesis</a:t>
            </a:r>
          </a:p>
          <a:p>
            <a:pPr lvl="1"/>
            <a:r>
              <a:rPr lang="en-US" dirty="0"/>
              <a:t>Equivalently: change Error function to include a term for the sum of the squares of the weights in the network. (general)</a:t>
            </a:r>
          </a:p>
          <a:p>
            <a:endParaRPr lang="en-US" dirty="0"/>
          </a:p>
        </p:txBody>
      </p:sp>
    </p:spTree>
    <p:extLst>
      <p:ext uri="{BB962C8B-B14F-4D97-AF65-F5344CB8AC3E}">
        <p14:creationId xmlns:p14="http://schemas.microsoft.com/office/powerpoint/2010/main" val="268353441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0D4F-078D-033B-4E7B-BBE8B3118349}"/>
              </a:ext>
            </a:extLst>
          </p:cNvPr>
          <p:cNvSpPr>
            <a:spLocks noGrp="1"/>
          </p:cNvSpPr>
          <p:nvPr>
            <p:ph type="title"/>
          </p:nvPr>
        </p:nvSpPr>
        <p:spPr/>
        <p:txBody>
          <a:bodyPr/>
          <a:lstStyle/>
          <a:p>
            <a:r>
              <a:rPr lang="en-US" dirty="0"/>
              <a:t>Dropout training</a:t>
            </a:r>
            <a:endParaRPr lang="en-IN" dirty="0"/>
          </a:p>
        </p:txBody>
      </p:sp>
      <p:sp>
        <p:nvSpPr>
          <p:cNvPr id="5" name="Slide Number Placeholder 4">
            <a:extLst>
              <a:ext uri="{FF2B5EF4-FFF2-40B4-BE49-F238E27FC236}">
                <a16:creationId xmlns:a16="http://schemas.microsoft.com/office/drawing/2014/main" id="{19D15E3D-F60A-D9BE-2796-A476756C6A56}"/>
              </a:ext>
            </a:extLst>
          </p:cNvPr>
          <p:cNvSpPr>
            <a:spLocks noGrp="1"/>
          </p:cNvSpPr>
          <p:nvPr>
            <p:ph type="sldNum" sz="quarter" idx="12"/>
          </p:nvPr>
        </p:nvSpPr>
        <p:spPr/>
        <p:txBody>
          <a:bodyPr/>
          <a:lstStyle/>
          <a:p>
            <a:fld id="{F3450C42-9A0B-4425-92C2-70FCF7C45734}" type="slidenum">
              <a:rPr lang="en-US" smtClean="0"/>
              <a:t>48</a:t>
            </a:fld>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8F5C6C6-804C-458F-9D28-B3C13EBCF863}"/>
                  </a:ext>
                </a:extLst>
              </p:cNvPr>
              <p:cNvSpPr>
                <a:spLocks noGrp="1"/>
              </p:cNvSpPr>
              <p:nvPr>
                <p:ph idx="1"/>
              </p:nvPr>
            </p:nvSpPr>
            <p:spPr>
              <a:xfrm>
                <a:off x="895547" y="1690688"/>
                <a:ext cx="8229600" cy="3690798"/>
              </a:xfrm>
            </p:spPr>
            <p:txBody>
              <a:bodyPr>
                <a:normAutofit fontScale="70000" lnSpcReduction="20000"/>
              </a:bodyPr>
              <a:lstStyle/>
              <a:p>
                <a:r>
                  <a:rPr lang="en-US" dirty="0"/>
                  <a:t>Proposed by (Hinton et al, 2012)</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Each time decide whether to delete one hidden unit with some probability </a:t>
                </a:r>
                <a14:m>
                  <m:oMath xmlns:m="http://schemas.openxmlformats.org/officeDocument/2006/math">
                    <m:r>
                      <a:rPr lang="en-US" i="1" dirty="0" smtClean="0">
                        <a:latin typeface="Cambria Math" panose="02040503050406030204" pitchFamily="18" charset="0"/>
                      </a:rPr>
                      <m:t>𝑝</m:t>
                    </m:r>
                  </m:oMath>
                </a14:m>
                <a:endParaRPr lang="en-US" dirty="0"/>
              </a:p>
              <a:p>
                <a:endParaRPr lang="en-US" dirty="0"/>
              </a:p>
            </p:txBody>
          </p:sp>
        </mc:Choice>
        <mc:Fallback xmlns="">
          <p:sp>
            <p:nvSpPr>
              <p:cNvPr id="6" name="Content Placeholder 2">
                <a:extLst>
                  <a:ext uri="{FF2B5EF4-FFF2-40B4-BE49-F238E27FC236}">
                    <a16:creationId xmlns:a16="http://schemas.microsoft.com/office/drawing/2014/main" id="{48F5C6C6-804C-458F-9D28-B3C13EBCF863}"/>
                  </a:ext>
                </a:extLst>
              </p:cNvPr>
              <p:cNvSpPr>
                <a:spLocks noGrp="1" noRot="1" noChangeAspect="1" noMove="1" noResize="1" noEditPoints="1" noAdjustHandles="1" noChangeArrowheads="1" noChangeShapeType="1" noTextEdit="1"/>
              </p:cNvSpPr>
              <p:nvPr>
                <p:ph idx="1"/>
              </p:nvPr>
            </p:nvSpPr>
            <p:spPr>
              <a:xfrm>
                <a:off x="895547" y="1690688"/>
                <a:ext cx="8229600" cy="3690798"/>
              </a:xfrm>
              <a:blipFill>
                <a:blip r:embed="rId2"/>
                <a:stretch>
                  <a:fillRect l="-667" t="-2970" b="-330"/>
                </a:stretch>
              </a:blipFill>
            </p:spPr>
            <p:txBody>
              <a:bodyPr/>
              <a:lstStyle/>
              <a:p>
                <a:r>
                  <a:rPr lang="en-IN">
                    <a:noFill/>
                  </a:rPr>
                  <a:t> </a:t>
                </a:r>
              </a:p>
            </p:txBody>
          </p:sp>
        </mc:Fallback>
      </mc:AlternateContent>
      <p:pic>
        <p:nvPicPr>
          <p:cNvPr id="7" name="Picture 2">
            <a:extLst>
              <a:ext uri="{FF2B5EF4-FFF2-40B4-BE49-F238E27FC236}">
                <a16:creationId xmlns:a16="http://schemas.microsoft.com/office/drawing/2014/main" id="{A6449E49-9AB7-3DD1-BDF4-85D33FC9D73F}"/>
              </a:ext>
            </a:extLst>
          </p:cNvPr>
          <p:cNvPicPr>
            <a:picLocks noChangeAspect="1" noChangeArrowheads="1"/>
          </p:cNvPicPr>
          <p:nvPr/>
        </p:nvPicPr>
        <p:blipFill>
          <a:blip r:embed="rId3"/>
          <a:srcRect/>
          <a:stretch>
            <a:fillRect/>
          </a:stretch>
        </p:blipFill>
        <p:spPr bwMode="auto">
          <a:xfrm>
            <a:off x="4357645" y="1893555"/>
            <a:ext cx="2933907" cy="2546410"/>
          </a:xfrm>
          <a:prstGeom prst="rect">
            <a:avLst/>
          </a:prstGeom>
          <a:noFill/>
          <a:ln w="9525">
            <a:noFill/>
            <a:miter lim="800000"/>
            <a:headEnd/>
            <a:tailEnd/>
          </a:ln>
          <a:effectLst/>
        </p:spPr>
      </p:pic>
    </p:spTree>
    <p:extLst>
      <p:ext uri="{BB962C8B-B14F-4D97-AF65-F5344CB8AC3E}">
        <p14:creationId xmlns:p14="http://schemas.microsoft.com/office/powerpoint/2010/main" val="390777033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0D4F-078D-033B-4E7B-BBE8B3118349}"/>
              </a:ext>
            </a:extLst>
          </p:cNvPr>
          <p:cNvSpPr>
            <a:spLocks noGrp="1"/>
          </p:cNvSpPr>
          <p:nvPr>
            <p:ph type="title"/>
          </p:nvPr>
        </p:nvSpPr>
        <p:spPr/>
        <p:txBody>
          <a:bodyPr/>
          <a:lstStyle/>
          <a:p>
            <a:r>
              <a:rPr lang="en-US" dirty="0"/>
              <a:t>Dropout training</a:t>
            </a:r>
            <a:endParaRPr lang="en-IN" dirty="0"/>
          </a:p>
        </p:txBody>
      </p:sp>
      <p:sp>
        <p:nvSpPr>
          <p:cNvPr id="5" name="Slide Number Placeholder 4">
            <a:extLst>
              <a:ext uri="{FF2B5EF4-FFF2-40B4-BE49-F238E27FC236}">
                <a16:creationId xmlns:a16="http://schemas.microsoft.com/office/drawing/2014/main" id="{19D15E3D-F60A-D9BE-2796-A476756C6A56}"/>
              </a:ext>
            </a:extLst>
          </p:cNvPr>
          <p:cNvSpPr>
            <a:spLocks noGrp="1"/>
          </p:cNvSpPr>
          <p:nvPr>
            <p:ph type="sldNum" sz="quarter" idx="12"/>
          </p:nvPr>
        </p:nvSpPr>
        <p:spPr/>
        <p:txBody>
          <a:bodyPr/>
          <a:lstStyle/>
          <a:p>
            <a:fld id="{F3450C42-9A0B-4425-92C2-70FCF7C45734}" type="slidenum">
              <a:rPr lang="en-US" smtClean="0"/>
              <a:t>49</a:t>
            </a:fld>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A9A419A4-2EC2-BAB3-A7BA-1CBE882B09E9}"/>
                  </a:ext>
                </a:extLst>
              </p:cNvPr>
              <p:cNvSpPr>
                <a:spLocks noGrp="1"/>
              </p:cNvSpPr>
              <p:nvPr>
                <p:ph idx="1"/>
              </p:nvPr>
            </p:nvSpPr>
            <p:spPr>
              <a:xfrm>
                <a:off x="838200" y="1583600"/>
                <a:ext cx="9921766" cy="4832965"/>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Dropout of </a:t>
                </a:r>
                <a14:m>
                  <m:oMath xmlns:m="http://schemas.openxmlformats.org/officeDocument/2006/math">
                    <m:r>
                      <a:rPr lang="en-US" i="1" dirty="0" smtClean="0">
                        <a:latin typeface="Cambria Math" panose="02040503050406030204" pitchFamily="18" charset="0"/>
                      </a:rPr>
                      <m:t>50</m:t>
                    </m:r>
                    <m:r>
                      <a:rPr lang="en-US" i="1" dirty="0" smtClean="0">
                        <a:latin typeface="Cambria Math" panose="02040503050406030204" pitchFamily="18" charset="0"/>
                      </a:rPr>
                      <m:t>%</m:t>
                    </m:r>
                  </m:oMath>
                </a14:m>
                <a:r>
                  <a:rPr lang="en-US" dirty="0"/>
                  <a:t> of the hidden units and </a:t>
                </a:r>
                <a14:m>
                  <m:oMath xmlns:m="http://schemas.openxmlformats.org/officeDocument/2006/math">
                    <m:r>
                      <a:rPr lang="en-US" i="1" dirty="0" smtClean="0">
                        <a:latin typeface="Cambria Math" panose="02040503050406030204" pitchFamily="18" charset="0"/>
                      </a:rPr>
                      <m:t>20</m:t>
                    </m:r>
                    <m:r>
                      <a:rPr lang="en-US" i="1" dirty="0" smtClean="0">
                        <a:latin typeface="Cambria Math" panose="02040503050406030204" pitchFamily="18" charset="0"/>
                      </a:rPr>
                      <m:t>%</m:t>
                    </m:r>
                  </m:oMath>
                </a14:m>
                <a:r>
                  <a:rPr lang="en-US" dirty="0"/>
                  <a:t> of the input units (Hinton et al, 2012)</a:t>
                </a:r>
              </a:p>
            </p:txBody>
          </p:sp>
        </mc:Choice>
        <mc:Fallback xmlns="">
          <p:sp>
            <p:nvSpPr>
              <p:cNvPr id="9" name="Content Placeholder 2">
                <a:extLst>
                  <a:ext uri="{FF2B5EF4-FFF2-40B4-BE49-F238E27FC236}">
                    <a16:creationId xmlns:a16="http://schemas.microsoft.com/office/drawing/2014/main" id="{A9A419A4-2EC2-BAB3-A7BA-1CBE882B09E9}"/>
                  </a:ext>
                </a:extLst>
              </p:cNvPr>
              <p:cNvSpPr>
                <a:spLocks noGrp="1" noRot="1" noChangeAspect="1" noMove="1" noResize="1" noEditPoints="1" noAdjustHandles="1" noChangeArrowheads="1" noChangeShapeType="1" noTextEdit="1"/>
              </p:cNvSpPr>
              <p:nvPr>
                <p:ph idx="1"/>
              </p:nvPr>
            </p:nvSpPr>
            <p:spPr>
              <a:xfrm>
                <a:off x="838200" y="1583600"/>
                <a:ext cx="9921766" cy="4832965"/>
              </a:xfrm>
              <a:blipFill>
                <a:blip r:embed="rId2"/>
                <a:stretch>
                  <a:fillRect l="-983" b="-1009"/>
                </a:stretch>
              </a:blipFill>
            </p:spPr>
            <p:txBody>
              <a:bodyPr/>
              <a:lstStyle/>
              <a:p>
                <a:r>
                  <a:rPr lang="en-IN">
                    <a:noFill/>
                  </a:rPr>
                  <a:t> </a:t>
                </a:r>
              </a:p>
            </p:txBody>
          </p:sp>
        </mc:Fallback>
      </mc:AlternateContent>
      <p:pic>
        <p:nvPicPr>
          <p:cNvPr id="10" name="Picture 4">
            <a:extLst>
              <a:ext uri="{FF2B5EF4-FFF2-40B4-BE49-F238E27FC236}">
                <a16:creationId xmlns:a16="http://schemas.microsoft.com/office/drawing/2014/main" id="{851F4A2D-05E7-489B-AE68-585316B75C4F}"/>
              </a:ext>
            </a:extLst>
          </p:cNvPr>
          <p:cNvPicPr>
            <a:picLocks noChangeAspect="1" noChangeArrowheads="1"/>
          </p:cNvPicPr>
          <p:nvPr/>
        </p:nvPicPr>
        <p:blipFill rotWithShape="1">
          <a:blip r:embed="rId3"/>
          <a:srcRect l="21642" r="20669"/>
          <a:stretch/>
        </p:blipFill>
        <p:spPr bwMode="auto">
          <a:xfrm>
            <a:off x="2930311" y="1570333"/>
            <a:ext cx="5710148" cy="3979323"/>
          </a:xfrm>
          <a:prstGeom prst="rect">
            <a:avLst/>
          </a:prstGeom>
          <a:noFill/>
          <a:ln w="9525">
            <a:noFill/>
            <a:miter lim="800000"/>
            <a:headEnd/>
            <a:tailEnd/>
          </a:ln>
          <a:effectLst/>
        </p:spPr>
      </p:pic>
    </p:spTree>
    <p:extLst>
      <p:ext uri="{BB962C8B-B14F-4D97-AF65-F5344CB8AC3E}">
        <p14:creationId xmlns:p14="http://schemas.microsoft.com/office/powerpoint/2010/main" val="29792057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BDD2-44B5-1C94-74C2-5F90C66E659A}"/>
              </a:ext>
            </a:extLst>
          </p:cNvPr>
          <p:cNvSpPr>
            <a:spLocks noGrp="1"/>
          </p:cNvSpPr>
          <p:nvPr>
            <p:ph type="title"/>
          </p:nvPr>
        </p:nvSpPr>
        <p:spPr>
          <a:xfrm>
            <a:off x="838200" y="68673"/>
            <a:ext cx="10515600" cy="1325563"/>
          </a:xfrm>
        </p:spPr>
        <p:txBody>
          <a:bodyPr/>
          <a:lstStyle/>
          <a:p>
            <a:r>
              <a:rPr lang="en-IN" dirty="0"/>
              <a:t>Spam Email Detector</a:t>
            </a:r>
          </a:p>
        </p:txBody>
      </p:sp>
      <p:pic>
        <p:nvPicPr>
          <p:cNvPr id="6" name="Content Placeholder 5" descr="A screenshot of a email&#10;&#10;Description automatically generated">
            <a:extLst>
              <a:ext uri="{FF2B5EF4-FFF2-40B4-BE49-F238E27FC236}">
                <a16:creationId xmlns:a16="http://schemas.microsoft.com/office/drawing/2014/main" id="{828F2472-65EC-768A-2686-EC5EBEDFE6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1408" y="1394236"/>
            <a:ext cx="6670592" cy="3122586"/>
          </a:xfrm>
        </p:spPr>
      </p:pic>
      <p:sp>
        <p:nvSpPr>
          <p:cNvPr id="4" name="Slide Number Placeholder 3">
            <a:extLst>
              <a:ext uri="{FF2B5EF4-FFF2-40B4-BE49-F238E27FC236}">
                <a16:creationId xmlns:a16="http://schemas.microsoft.com/office/drawing/2014/main" id="{12AE680E-A176-1B15-7D14-188297009C87}"/>
              </a:ext>
            </a:extLst>
          </p:cNvPr>
          <p:cNvSpPr>
            <a:spLocks noGrp="1"/>
          </p:cNvSpPr>
          <p:nvPr>
            <p:ph type="sldNum" sz="quarter" idx="12"/>
          </p:nvPr>
        </p:nvSpPr>
        <p:spPr/>
        <p:txBody>
          <a:bodyPr/>
          <a:lstStyle/>
          <a:p>
            <a:fld id="{F3450C42-9A0B-4425-92C2-70FCF7C45734}" type="slidenum">
              <a:rPr lang="en-US" smtClean="0"/>
              <a:t>5</a:t>
            </a:fld>
            <a:endParaRPr lang="en-US" dirty="0"/>
          </a:p>
        </p:txBody>
      </p:sp>
      <p:sp>
        <p:nvSpPr>
          <p:cNvPr id="9" name="TextBox 8">
            <a:extLst>
              <a:ext uri="{FF2B5EF4-FFF2-40B4-BE49-F238E27FC236}">
                <a16:creationId xmlns:a16="http://schemas.microsoft.com/office/drawing/2014/main" id="{62580D4F-A38A-892C-3D6D-671938A41B9C}"/>
              </a:ext>
            </a:extLst>
          </p:cNvPr>
          <p:cNvSpPr txBox="1"/>
          <p:nvPr/>
        </p:nvSpPr>
        <p:spPr>
          <a:xfrm>
            <a:off x="772508" y="1095461"/>
            <a:ext cx="4549203" cy="5693866"/>
          </a:xfrm>
          <a:prstGeom prst="rect">
            <a:avLst/>
          </a:prstGeom>
          <a:noFill/>
        </p:spPr>
        <p:txBody>
          <a:bodyPr wrap="square" rtlCol="0">
            <a:spAutoFit/>
          </a:bodyPr>
          <a:lstStyle/>
          <a:p>
            <a:r>
              <a:rPr lang="en-IN" sz="1400" dirty="0"/>
              <a:t>Email Ingress (SMTP/IMAP)    </a:t>
            </a:r>
          </a:p>
          <a:p>
            <a:r>
              <a:rPr lang="en-IN" sz="1400" dirty="0"/>
              <a:t>	↓</a:t>
            </a:r>
          </a:p>
          <a:p>
            <a:r>
              <a:rPr lang="en-IN" sz="1400" dirty="0"/>
              <a:t>Preprocessing Layer (parsing, normalization)    </a:t>
            </a:r>
          </a:p>
          <a:p>
            <a:r>
              <a:rPr lang="en-IN" sz="1400" dirty="0"/>
              <a:t>	↓</a:t>
            </a:r>
          </a:p>
          <a:p>
            <a:r>
              <a:rPr lang="en-IN" sz="1400" b="1" dirty="0"/>
              <a:t>Feature Extraction Service (parallel workers)    </a:t>
            </a:r>
          </a:p>
          <a:p>
            <a:r>
              <a:rPr lang="en-IN" sz="1400" dirty="0"/>
              <a:t>	↓</a:t>
            </a:r>
          </a:p>
          <a:p>
            <a:r>
              <a:rPr lang="en-IN" sz="1400" dirty="0"/>
              <a:t>├── Authentication Checker (SPF/DKIM/DMARC)</a:t>
            </a:r>
          </a:p>
          <a:p>
            <a:r>
              <a:rPr lang="en-IN" sz="1400" dirty="0"/>
              <a:t>├── Reputation Lookup (Redis cache + database)</a:t>
            </a:r>
          </a:p>
          <a:p>
            <a:r>
              <a:rPr lang="en-IN" sz="1400" dirty="0"/>
              <a:t>├── Content Analyzer (NLP pipeline)</a:t>
            </a:r>
          </a:p>
          <a:p>
            <a:r>
              <a:rPr lang="en-IN" sz="1400" dirty="0"/>
              <a:t>└── URL Scanner (threat intelligence APIs)   </a:t>
            </a:r>
          </a:p>
          <a:p>
            <a:r>
              <a:rPr lang="en-IN" sz="1400" dirty="0"/>
              <a:t>	 ↓</a:t>
            </a:r>
          </a:p>
          <a:p>
            <a:r>
              <a:rPr lang="en-IN" sz="1400" b="1" dirty="0"/>
              <a:t>Model Inference Service </a:t>
            </a:r>
          </a:p>
          <a:p>
            <a:r>
              <a:rPr lang="en-IN" sz="1400" dirty="0"/>
              <a:t>	  ↓</a:t>
            </a:r>
          </a:p>
          <a:p>
            <a:r>
              <a:rPr lang="en-IN" sz="1400" dirty="0"/>
              <a:t>├── Quick Filter (linear model, 50ms)</a:t>
            </a:r>
          </a:p>
          <a:p>
            <a:r>
              <a:rPr lang="en-IN" sz="1400" dirty="0"/>
              <a:t>├── Deep Filter (ensemble, 200ms)</a:t>
            </a:r>
          </a:p>
          <a:p>
            <a:r>
              <a:rPr lang="en-IN" sz="1400" dirty="0"/>
              <a:t>└── Manual Review Queue (borderline cases)   </a:t>
            </a:r>
          </a:p>
          <a:p>
            <a:r>
              <a:rPr lang="en-IN" sz="1400" dirty="0"/>
              <a:t> 	↓</a:t>
            </a:r>
          </a:p>
          <a:p>
            <a:r>
              <a:rPr lang="en-IN" sz="1400" b="1" dirty="0"/>
              <a:t>Action Router    </a:t>
            </a:r>
          </a:p>
          <a:p>
            <a:r>
              <a:rPr lang="en-IN" sz="1400" dirty="0"/>
              <a:t>	↓</a:t>
            </a:r>
          </a:p>
          <a:p>
            <a:r>
              <a:rPr lang="en-IN" sz="1400" dirty="0"/>
              <a:t>├── Deliver to Inbox</a:t>
            </a:r>
          </a:p>
          <a:p>
            <a:r>
              <a:rPr lang="en-IN" sz="1400" dirty="0"/>
              <a:t>├── Quarantine (spam folder)</a:t>
            </a:r>
          </a:p>
          <a:p>
            <a:r>
              <a:rPr lang="en-IN" sz="1400" dirty="0"/>
              <a:t>└── Block (reject/discard)    </a:t>
            </a:r>
          </a:p>
          <a:p>
            <a:r>
              <a:rPr lang="en-IN" sz="1400" dirty="0"/>
              <a:t>	↓</a:t>
            </a:r>
          </a:p>
          <a:p>
            <a:r>
              <a:rPr lang="en-IN" sz="1400" dirty="0"/>
              <a:t>Feedback Collection &amp; Monitoring    </a:t>
            </a:r>
          </a:p>
          <a:p>
            <a:r>
              <a:rPr lang="en-IN" sz="1400" dirty="0"/>
              <a:t>	↓</a:t>
            </a:r>
          </a:p>
          <a:p>
            <a:r>
              <a:rPr lang="en-IN" sz="1400" dirty="0"/>
              <a:t>Retraining Pipeline (scheduled jobs)</a:t>
            </a:r>
          </a:p>
        </p:txBody>
      </p:sp>
    </p:spTree>
    <p:extLst>
      <p:ext uri="{BB962C8B-B14F-4D97-AF65-F5344CB8AC3E}">
        <p14:creationId xmlns:p14="http://schemas.microsoft.com/office/powerpoint/2010/main" val="186771961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0D4F-078D-033B-4E7B-BBE8B3118349}"/>
              </a:ext>
            </a:extLst>
          </p:cNvPr>
          <p:cNvSpPr>
            <a:spLocks noGrp="1"/>
          </p:cNvSpPr>
          <p:nvPr>
            <p:ph type="title"/>
          </p:nvPr>
        </p:nvSpPr>
        <p:spPr/>
        <p:txBody>
          <a:bodyPr/>
          <a:lstStyle/>
          <a:p>
            <a:r>
              <a:rPr lang="en-US" dirty="0"/>
              <a:t>Dropout training</a:t>
            </a:r>
            <a:endParaRPr lang="en-IN" dirty="0"/>
          </a:p>
        </p:txBody>
      </p:sp>
      <p:sp>
        <p:nvSpPr>
          <p:cNvPr id="5" name="Slide Number Placeholder 4">
            <a:extLst>
              <a:ext uri="{FF2B5EF4-FFF2-40B4-BE49-F238E27FC236}">
                <a16:creationId xmlns:a16="http://schemas.microsoft.com/office/drawing/2014/main" id="{19D15E3D-F60A-D9BE-2796-A476756C6A56}"/>
              </a:ext>
            </a:extLst>
          </p:cNvPr>
          <p:cNvSpPr>
            <a:spLocks noGrp="1"/>
          </p:cNvSpPr>
          <p:nvPr>
            <p:ph type="sldNum" sz="quarter" idx="12"/>
          </p:nvPr>
        </p:nvSpPr>
        <p:spPr/>
        <p:txBody>
          <a:bodyPr/>
          <a:lstStyle/>
          <a:p>
            <a:fld id="{F3450C42-9A0B-4425-92C2-70FCF7C45734}" type="slidenum">
              <a:rPr lang="en-US" smtClean="0"/>
              <a:t>50</a:t>
            </a:fld>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B748C7E-CDE0-F39B-12A8-0E053B0764B6}"/>
                  </a:ext>
                </a:extLst>
              </p:cNvPr>
              <p:cNvSpPr>
                <a:spLocks noGrp="1"/>
              </p:cNvSpPr>
              <p:nvPr>
                <p:ph idx="1"/>
              </p:nvPr>
            </p:nvSpPr>
            <p:spPr>
              <a:xfrm>
                <a:off x="656896" y="1430514"/>
                <a:ext cx="9882351" cy="4765334"/>
              </a:xfrm>
            </p:spPr>
            <p:txBody>
              <a:bodyPr/>
              <a:lstStyle/>
              <a:p>
                <a:r>
                  <a:rPr lang="en-US" dirty="0"/>
                  <a:t>Model averaging effect </a:t>
                </a:r>
              </a:p>
              <a:p>
                <a:pPr lvl="1"/>
                <a:r>
                  <a:rPr lang="en-US" dirty="0"/>
                  <a:t>Among </a:t>
                </a:r>
                <a14:m>
                  <m:oMath xmlns:m="http://schemas.openxmlformats.org/officeDocument/2006/math">
                    <m:sSup>
                      <m:sSupPr>
                        <m:ctrlPr>
                          <a:rPr lang="en-US" b="0" i="1" dirty="0" smtClean="0">
                            <a:latin typeface="Cambria Math" panose="02040503050406030204" pitchFamily="18" charset="0"/>
                          </a:rPr>
                        </m:ctrlPr>
                      </m:sSupPr>
                      <m:e>
                        <m:r>
                          <a:rPr lang="en-US" dirty="0" smtClean="0">
                            <a:latin typeface="Cambria Math" panose="02040503050406030204" pitchFamily="18" charset="0"/>
                          </a:rPr>
                          <m:t>2</m:t>
                        </m:r>
                      </m:e>
                      <m:sup>
                        <m:r>
                          <a:rPr lang="en-US" dirty="0">
                            <a:latin typeface="Cambria Math" panose="02040503050406030204" pitchFamily="18" charset="0"/>
                          </a:rPr>
                          <m:t>𝐻</m:t>
                        </m:r>
                      </m:sup>
                    </m:sSup>
                  </m:oMath>
                </a14:m>
                <a:r>
                  <a:rPr lang="en-US" dirty="0"/>
                  <a:t> models, with shared parameters </a:t>
                </a:r>
              </a:p>
              <a:p>
                <a:pPr lvl="2"/>
                <a14:m>
                  <m:oMath xmlns:m="http://schemas.openxmlformats.org/officeDocument/2006/math">
                    <m:r>
                      <a:rPr lang="en-US" dirty="0" smtClean="0">
                        <a:latin typeface="Cambria Math" panose="02040503050406030204" pitchFamily="18" charset="0"/>
                      </a:rPr>
                      <m:t>𝐻</m:t>
                    </m:r>
                  </m:oMath>
                </a14:m>
                <a:r>
                  <a:rPr lang="en-US" dirty="0"/>
                  <a:t>: number of units in the network </a:t>
                </a:r>
              </a:p>
              <a:p>
                <a:pPr lvl="1"/>
                <a:r>
                  <a:rPr lang="en-US" dirty="0"/>
                  <a:t>Only a few get trained </a:t>
                </a:r>
              </a:p>
              <a:p>
                <a:pPr lvl="1"/>
                <a:r>
                  <a:rPr lang="en-US" dirty="0"/>
                  <a:t>Much stronger than the known </a:t>
                </a:r>
                <a:r>
                  <a:rPr lang="en-US" dirty="0" err="1"/>
                  <a:t>regularizer</a:t>
                </a:r>
                <a:r>
                  <a:rPr lang="en-US" dirty="0"/>
                  <a:t> </a:t>
                </a:r>
              </a:p>
              <a:p>
                <a:endParaRPr lang="en-US" dirty="0"/>
              </a:p>
              <a:p>
                <a:r>
                  <a:rPr lang="en-US" dirty="0"/>
                  <a:t>What about the input space?</a:t>
                </a:r>
              </a:p>
              <a:p>
                <a:pPr lvl="1"/>
                <a:r>
                  <a:rPr lang="en-US" dirty="0"/>
                  <a:t>Do the same thing! </a:t>
                </a:r>
              </a:p>
              <a:p>
                <a:endParaRPr lang="en-US" dirty="0"/>
              </a:p>
            </p:txBody>
          </p:sp>
        </mc:Choice>
        <mc:Fallback xmlns="">
          <p:sp>
            <p:nvSpPr>
              <p:cNvPr id="9" name="Content Placeholder 2">
                <a:extLst>
                  <a:ext uri="{FF2B5EF4-FFF2-40B4-BE49-F238E27FC236}">
                    <a16:creationId xmlns:a16="http://schemas.microsoft.com/office/drawing/2014/main" id="{1B748C7E-CDE0-F39B-12A8-0E053B0764B6}"/>
                  </a:ext>
                </a:extLst>
              </p:cNvPr>
              <p:cNvSpPr>
                <a:spLocks noGrp="1" noRot="1" noChangeAspect="1" noMove="1" noResize="1" noEditPoints="1" noAdjustHandles="1" noChangeArrowheads="1" noChangeShapeType="1" noTextEdit="1"/>
              </p:cNvSpPr>
              <p:nvPr>
                <p:ph idx="1"/>
              </p:nvPr>
            </p:nvSpPr>
            <p:spPr>
              <a:xfrm>
                <a:off x="656896" y="1430514"/>
                <a:ext cx="9882351" cy="4765334"/>
              </a:xfrm>
              <a:blipFill>
                <a:blip r:embed="rId2"/>
                <a:stretch>
                  <a:fillRect l="-1110" t="-2305"/>
                </a:stretch>
              </a:blipFill>
            </p:spPr>
            <p:txBody>
              <a:bodyPr/>
              <a:lstStyle/>
              <a:p>
                <a:r>
                  <a:rPr lang="en-IN">
                    <a:noFill/>
                  </a:rPr>
                  <a:t> </a:t>
                </a:r>
              </a:p>
            </p:txBody>
          </p:sp>
        </mc:Fallback>
      </mc:AlternateContent>
      <p:pic>
        <p:nvPicPr>
          <p:cNvPr id="10" name="Picture 3">
            <a:extLst>
              <a:ext uri="{FF2B5EF4-FFF2-40B4-BE49-F238E27FC236}">
                <a16:creationId xmlns:a16="http://schemas.microsoft.com/office/drawing/2014/main" id="{7556A394-4197-5314-EEF1-CC9F6188AEE8}"/>
              </a:ext>
            </a:extLst>
          </p:cNvPr>
          <p:cNvPicPr>
            <a:picLocks noChangeAspect="1" noChangeArrowheads="1"/>
          </p:cNvPicPr>
          <p:nvPr/>
        </p:nvPicPr>
        <p:blipFill>
          <a:blip r:embed="rId3"/>
          <a:srcRect/>
          <a:stretch>
            <a:fillRect/>
          </a:stretch>
        </p:blipFill>
        <p:spPr bwMode="auto">
          <a:xfrm>
            <a:off x="5337198" y="3438756"/>
            <a:ext cx="3288964" cy="2174294"/>
          </a:xfrm>
          <a:prstGeom prst="rect">
            <a:avLst/>
          </a:prstGeom>
          <a:noFill/>
          <a:ln w="9525">
            <a:noFill/>
            <a:miter lim="800000"/>
            <a:headEnd/>
            <a:tailEnd/>
          </a:ln>
          <a:effectLst/>
        </p:spPr>
      </p:pic>
    </p:spTree>
    <p:extLst>
      <p:ext uri="{BB962C8B-B14F-4D97-AF65-F5344CB8AC3E}">
        <p14:creationId xmlns:p14="http://schemas.microsoft.com/office/powerpoint/2010/main" val="10922983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4C0C-5329-CBD4-CF62-1CE75571C50D}"/>
              </a:ext>
            </a:extLst>
          </p:cNvPr>
          <p:cNvSpPr>
            <a:spLocks noGrp="1"/>
          </p:cNvSpPr>
          <p:nvPr>
            <p:ph type="title"/>
          </p:nvPr>
        </p:nvSpPr>
        <p:spPr/>
        <p:txBody>
          <a:bodyPr/>
          <a:lstStyle/>
          <a:p>
            <a:r>
              <a:rPr lang="en-IN" dirty="0"/>
              <a:t>Demo + Lab</a:t>
            </a:r>
          </a:p>
        </p:txBody>
      </p:sp>
      <p:sp>
        <p:nvSpPr>
          <p:cNvPr id="3" name="Content Placeholder 2">
            <a:extLst>
              <a:ext uri="{FF2B5EF4-FFF2-40B4-BE49-F238E27FC236}">
                <a16:creationId xmlns:a16="http://schemas.microsoft.com/office/drawing/2014/main" id="{F8538E8B-1172-152E-BA51-C816D5070D2A}"/>
              </a:ext>
            </a:extLst>
          </p:cNvPr>
          <p:cNvSpPr>
            <a:spLocks noGrp="1"/>
          </p:cNvSpPr>
          <p:nvPr>
            <p:ph idx="1"/>
          </p:nvPr>
        </p:nvSpPr>
        <p:spPr/>
        <p:txBody>
          <a:bodyPr/>
          <a:lstStyle/>
          <a:p>
            <a:r>
              <a:rPr lang="en-IN" dirty="0"/>
              <a:t>Link:</a:t>
            </a:r>
          </a:p>
          <a:p>
            <a:pPr lvl="1"/>
            <a:r>
              <a:rPr lang="en-IN" dirty="0">
                <a:hlinkClick r:id="rId2"/>
              </a:rPr>
              <a:t>https://playground.tensorflow.org/</a:t>
            </a:r>
            <a:endParaRPr lang="en-IN" dirty="0"/>
          </a:p>
          <a:p>
            <a:r>
              <a:rPr lang="en-IN" dirty="0"/>
              <a:t>Lab:</a:t>
            </a:r>
          </a:p>
          <a:p>
            <a:pPr lvl="1"/>
            <a:r>
              <a:rPr lang="en-IN" dirty="0">
                <a:hlinkClick r:id="rId3"/>
              </a:rPr>
              <a:t>https://nnfs.io</a:t>
            </a:r>
            <a:endParaRPr lang="en-IN" dirty="0"/>
          </a:p>
          <a:p>
            <a:endParaRPr lang="en-IN" dirty="0"/>
          </a:p>
        </p:txBody>
      </p:sp>
      <p:sp>
        <p:nvSpPr>
          <p:cNvPr id="5" name="Slide Number Placeholder 4">
            <a:extLst>
              <a:ext uri="{FF2B5EF4-FFF2-40B4-BE49-F238E27FC236}">
                <a16:creationId xmlns:a16="http://schemas.microsoft.com/office/drawing/2014/main" id="{7C6C0136-7E68-0BA3-FB4E-4A4B34687DE2}"/>
              </a:ext>
            </a:extLst>
          </p:cNvPr>
          <p:cNvSpPr>
            <a:spLocks noGrp="1"/>
          </p:cNvSpPr>
          <p:nvPr>
            <p:ph type="sldNum" sz="quarter" idx="12"/>
          </p:nvPr>
        </p:nvSpPr>
        <p:spPr/>
        <p:txBody>
          <a:bodyPr/>
          <a:lstStyle/>
          <a:p>
            <a:fld id="{F3450C42-9A0B-4425-92C2-70FCF7C45734}" type="slidenum">
              <a:rPr lang="en-US" smtClean="0"/>
              <a:t>51</a:t>
            </a:fld>
            <a:endParaRPr lang="en-US" dirty="0"/>
          </a:p>
        </p:txBody>
      </p:sp>
    </p:spTree>
    <p:extLst>
      <p:ext uri="{BB962C8B-B14F-4D97-AF65-F5344CB8AC3E}">
        <p14:creationId xmlns:p14="http://schemas.microsoft.com/office/powerpoint/2010/main" val="18943050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r>
              <a:rPr lang="en-US" altLang="en-US"/>
              <a:t>Classification Techniques</a:t>
            </a:r>
          </a:p>
        </p:txBody>
      </p:sp>
      <p:sp>
        <p:nvSpPr>
          <p:cNvPr id="46083" name="Rectangle 5"/>
          <p:cNvSpPr>
            <a:spLocks noGrp="1" noChangeArrowheads="1"/>
          </p:cNvSpPr>
          <p:nvPr>
            <p:ph type="body" idx="1"/>
          </p:nvPr>
        </p:nvSpPr>
        <p:spPr/>
        <p:txBody>
          <a:bodyPr/>
          <a:lstStyle/>
          <a:p>
            <a:r>
              <a:rPr lang="en-US" altLang="en-US" sz="2400" dirty="0"/>
              <a:t>Decision Tree based Methods </a:t>
            </a:r>
            <a:r>
              <a:rPr lang="en-US" altLang="en-US" sz="2400" dirty="0">
                <a:solidFill>
                  <a:srgbClr val="FF0000"/>
                </a:solidFill>
                <a:latin typeface="Broadway" pitchFamily="82" charset="0"/>
              </a:rPr>
              <a:t>very briefly covered </a:t>
            </a:r>
          </a:p>
          <a:p>
            <a:r>
              <a:rPr lang="en-US" altLang="en-US" sz="2400" dirty="0"/>
              <a:t>Rule-based Methods</a:t>
            </a:r>
          </a:p>
          <a:p>
            <a:r>
              <a:rPr lang="en-US" altLang="en-US" sz="2400" dirty="0"/>
              <a:t>instance-based learning, nearest neighbor classifiers </a:t>
            </a:r>
          </a:p>
          <a:p>
            <a:r>
              <a:rPr lang="en-US" altLang="en-US" sz="2400" dirty="0"/>
              <a:t>Neural Networks </a:t>
            </a:r>
            <a:r>
              <a:rPr lang="en-US" altLang="en-US" sz="2400" dirty="0">
                <a:solidFill>
                  <a:srgbClr val="FF0000"/>
                </a:solidFill>
                <a:latin typeface="Broadway" pitchFamily="82" charset="0"/>
              </a:rPr>
              <a:t>covered today</a:t>
            </a:r>
            <a:endParaRPr lang="en-US" altLang="en-US" sz="2400" dirty="0"/>
          </a:p>
          <a:p>
            <a:r>
              <a:rPr lang="en-US" altLang="en-US" sz="2400" dirty="0"/>
              <a:t>Naïve Bayes and Bayesian Belief Networks</a:t>
            </a:r>
          </a:p>
          <a:p>
            <a:r>
              <a:rPr lang="en-US" altLang="en-US" sz="2400" dirty="0"/>
              <a:t>Support Vector Machines </a:t>
            </a:r>
            <a:r>
              <a:rPr lang="en-US" altLang="en-US" sz="2400" dirty="0">
                <a:solidFill>
                  <a:srgbClr val="FF0000"/>
                </a:solidFill>
                <a:latin typeface="Broadway" pitchFamily="82" charset="0"/>
              </a:rPr>
              <a:t>not covered in 2025</a:t>
            </a:r>
          </a:p>
          <a:p>
            <a:r>
              <a:rPr lang="en-US" altLang="en-US" sz="2400" dirty="0"/>
              <a:t>Ensemble Methods</a:t>
            </a:r>
            <a:endParaRPr lang="en-US" altLang="en-US" sz="2400" dirty="0">
              <a:solidFill>
                <a:srgbClr val="FF0000"/>
              </a:solidFill>
              <a:latin typeface="Broadway" pitchFamily="82" charset="0"/>
            </a:endParaRPr>
          </a:p>
          <a:p>
            <a:endParaRPr lang="en-US" altLang="en-US" sz="2000" dirty="0">
              <a:solidFill>
                <a:srgbClr val="FF0000"/>
              </a:solidFill>
              <a:latin typeface="Broadway" pitchFamily="82" charset="0"/>
            </a:endParaRPr>
          </a:p>
        </p:txBody>
      </p:sp>
      <p:sp>
        <p:nvSpPr>
          <p:cNvPr id="2" name="Slide Number Placeholder 1">
            <a:extLst>
              <a:ext uri="{FF2B5EF4-FFF2-40B4-BE49-F238E27FC236}">
                <a16:creationId xmlns:a16="http://schemas.microsoft.com/office/drawing/2014/main" id="{9666D7E7-4B60-E66D-BD60-F5BDB9BF3217}"/>
              </a:ext>
            </a:extLst>
          </p:cNvPr>
          <p:cNvSpPr>
            <a:spLocks noGrp="1"/>
          </p:cNvSpPr>
          <p:nvPr>
            <p:ph type="sldNum" sz="quarter" idx="12"/>
          </p:nvPr>
        </p:nvSpPr>
        <p:spPr/>
        <p:txBody>
          <a:bodyPr/>
          <a:lstStyle/>
          <a:p>
            <a:fld id="{F3450C42-9A0B-4425-92C2-70FCF7C45734}" type="slidenum">
              <a:rPr lang="en-US" smtClean="0"/>
              <a:t>6</a:t>
            </a:fld>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301D-0E3C-5D62-0B25-34810B0E5692}"/>
              </a:ext>
            </a:extLst>
          </p:cNvPr>
          <p:cNvSpPr>
            <a:spLocks noGrp="1"/>
          </p:cNvSpPr>
          <p:nvPr>
            <p:ph type="title"/>
          </p:nvPr>
        </p:nvSpPr>
        <p:spPr/>
        <p:txBody>
          <a:bodyPr/>
          <a:lstStyle/>
          <a:p>
            <a:r>
              <a:rPr lang="en-IN" dirty="0"/>
              <a:t>Neural Dreaming</a:t>
            </a:r>
          </a:p>
        </p:txBody>
      </p:sp>
      <p:pic>
        <p:nvPicPr>
          <p:cNvPr id="6" name="in_the_rain_shibuya_tokyo_leonid_afremov_style-dd873at860831">
            <a:hlinkClick r:id="" action="ppaction://media"/>
            <a:extLst>
              <a:ext uri="{FF2B5EF4-FFF2-40B4-BE49-F238E27FC236}">
                <a16:creationId xmlns:a16="http://schemas.microsoft.com/office/drawing/2014/main" id="{3AFEC0E6-3F2B-F87B-6B9E-E1F2C2FA074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344988" y="1517650"/>
            <a:ext cx="7742237" cy="4351338"/>
          </a:xfrm>
        </p:spPr>
      </p:pic>
      <p:sp>
        <p:nvSpPr>
          <p:cNvPr id="5" name="Slide Number Placeholder 4">
            <a:extLst>
              <a:ext uri="{FF2B5EF4-FFF2-40B4-BE49-F238E27FC236}">
                <a16:creationId xmlns:a16="http://schemas.microsoft.com/office/drawing/2014/main" id="{A953EF44-2604-12E0-009B-97A7FFF5494D}"/>
              </a:ext>
            </a:extLst>
          </p:cNvPr>
          <p:cNvSpPr>
            <a:spLocks noGrp="1"/>
          </p:cNvSpPr>
          <p:nvPr>
            <p:ph type="sldNum" sz="quarter" idx="12"/>
          </p:nvPr>
        </p:nvSpPr>
        <p:spPr/>
        <p:txBody>
          <a:bodyPr/>
          <a:lstStyle/>
          <a:p>
            <a:fld id="{F3450C42-9A0B-4425-92C2-70FCF7C45734}" type="slidenum">
              <a:rPr lang="en-US" smtClean="0"/>
              <a:t>7</a:t>
            </a:fld>
            <a:endParaRPr lang="en-US" dirty="0"/>
          </a:p>
        </p:txBody>
      </p:sp>
      <p:sp>
        <p:nvSpPr>
          <p:cNvPr id="8" name="TextBox 7">
            <a:extLst>
              <a:ext uri="{FF2B5EF4-FFF2-40B4-BE49-F238E27FC236}">
                <a16:creationId xmlns:a16="http://schemas.microsoft.com/office/drawing/2014/main" id="{38B2051B-55EC-565C-4E04-9230BD1B9880}"/>
              </a:ext>
            </a:extLst>
          </p:cNvPr>
          <p:cNvSpPr txBox="1"/>
          <p:nvPr/>
        </p:nvSpPr>
        <p:spPr>
          <a:xfrm>
            <a:off x="268015" y="1646238"/>
            <a:ext cx="3996558" cy="4801314"/>
          </a:xfrm>
          <a:prstGeom prst="rect">
            <a:avLst/>
          </a:prstGeom>
          <a:noFill/>
        </p:spPr>
        <p:txBody>
          <a:bodyPr wrap="square">
            <a:spAutoFit/>
          </a:bodyPr>
          <a:lstStyle/>
          <a:p>
            <a:pPr>
              <a:buFont typeface="Arial" panose="020B0604020202020204" pitchFamily="34" charset="0"/>
              <a:buChar char="•"/>
            </a:pPr>
            <a:r>
              <a:rPr lang="en-US" dirty="0"/>
              <a:t> Neural networks can be used to create surreal and psychedelic images! </a:t>
            </a:r>
          </a:p>
          <a:p>
            <a:pPr>
              <a:buFont typeface="Arial" panose="020B0604020202020204" pitchFamily="34" charset="0"/>
              <a:buChar char="•"/>
            </a:pPr>
            <a:endParaRPr lang="en-US" dirty="0"/>
          </a:p>
          <a:p>
            <a:pPr>
              <a:buFont typeface="Arial" panose="020B0604020202020204" pitchFamily="34" charset="0"/>
              <a:buChar char="•"/>
            </a:pPr>
            <a:r>
              <a:rPr lang="en-US" dirty="0"/>
              <a:t> Google's </a:t>
            </a:r>
            <a:r>
              <a:rPr lang="en-US" dirty="0" err="1"/>
              <a:t>DeepDream</a:t>
            </a:r>
            <a:r>
              <a:rPr lang="en-US" dirty="0"/>
              <a:t> project, released in 2015, gained widespread attention for its hallucinatory images generated by convolving neural networks with themselves, resulting in mesmerizing and bizarre compositions.</a:t>
            </a:r>
          </a:p>
          <a:p>
            <a:pPr>
              <a:buFont typeface="Arial" panose="020B0604020202020204" pitchFamily="34" charset="0"/>
              <a:buChar char="•"/>
            </a:pPr>
            <a:endParaRPr lang="en-US" dirty="0"/>
          </a:p>
          <a:p>
            <a:pPr>
              <a:buFont typeface="Arial" panose="020B0604020202020204" pitchFamily="34" charset="0"/>
              <a:buChar char="•"/>
            </a:pPr>
            <a:r>
              <a:rPr lang="en-US" dirty="0"/>
              <a:t> While initially a curiosity, deep dreaming has found applications in art, entertainment, and neuroscience research, offering insights into the inner workings of neural networks and the human mind's perception of visual stimuli.</a:t>
            </a:r>
          </a:p>
        </p:txBody>
      </p:sp>
      <p:sp>
        <p:nvSpPr>
          <p:cNvPr id="10" name="TextBox 9">
            <a:extLst>
              <a:ext uri="{FF2B5EF4-FFF2-40B4-BE49-F238E27FC236}">
                <a16:creationId xmlns:a16="http://schemas.microsoft.com/office/drawing/2014/main" id="{192AFA13-4037-2A48-68EB-7627A77624C1}"/>
              </a:ext>
            </a:extLst>
          </p:cNvPr>
          <p:cNvSpPr txBox="1"/>
          <p:nvPr/>
        </p:nvSpPr>
        <p:spPr>
          <a:xfrm>
            <a:off x="5500195" y="5987018"/>
            <a:ext cx="60973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rain, Shibuya, Tokyo Leonid </a:t>
            </a:r>
            <a:r>
              <a:rPr lang="en-US" dirty="0" err="1"/>
              <a:t>Afremov</a:t>
            </a:r>
            <a:r>
              <a:rPr lang="en-US" dirty="0"/>
              <a:t> Style</a:t>
            </a:r>
          </a:p>
        </p:txBody>
      </p:sp>
    </p:spTree>
    <p:extLst>
      <p:ext uri="{BB962C8B-B14F-4D97-AF65-F5344CB8AC3E}">
        <p14:creationId xmlns:p14="http://schemas.microsoft.com/office/powerpoint/2010/main" val="1921513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5419-AC0F-FCD3-7C91-A0F966573865}"/>
              </a:ext>
            </a:extLst>
          </p:cNvPr>
          <p:cNvSpPr>
            <a:spLocks noGrp="1"/>
          </p:cNvSpPr>
          <p:nvPr>
            <p:ph type="title"/>
          </p:nvPr>
        </p:nvSpPr>
        <p:spPr>
          <a:xfrm>
            <a:off x="946521" y="396117"/>
            <a:ext cx="5217172" cy="1158857"/>
          </a:xfrm>
        </p:spPr>
        <p:txBody>
          <a:bodyPr anchor="b">
            <a:normAutofit/>
          </a:bodyPr>
          <a:lstStyle/>
          <a:p>
            <a:r>
              <a:rPr lang="en-IN" dirty="0"/>
              <a:t>Brief History</a:t>
            </a:r>
          </a:p>
        </p:txBody>
      </p:sp>
      <p:sp>
        <p:nvSpPr>
          <p:cNvPr id="3" name="Content Placeholder 2">
            <a:extLst>
              <a:ext uri="{FF2B5EF4-FFF2-40B4-BE49-F238E27FC236}">
                <a16:creationId xmlns:a16="http://schemas.microsoft.com/office/drawing/2014/main" id="{CD928B2E-C9FC-43D9-6BC3-8E5711E65C3E}"/>
              </a:ext>
            </a:extLst>
          </p:cNvPr>
          <p:cNvSpPr>
            <a:spLocks noGrp="1"/>
          </p:cNvSpPr>
          <p:nvPr>
            <p:ph idx="1"/>
          </p:nvPr>
        </p:nvSpPr>
        <p:spPr>
          <a:xfrm>
            <a:off x="946520" y="1747592"/>
            <a:ext cx="5217173" cy="4351338"/>
          </a:xfrm>
        </p:spPr>
        <p:txBody>
          <a:bodyPr>
            <a:normAutofit/>
          </a:bodyPr>
          <a:lstStyle/>
          <a:p>
            <a:r>
              <a:rPr lang="en-US" sz="2400" dirty="0"/>
              <a:t>In the 1940s, scientists Warren McCulloch and Walter Pitts were fascinated by the human brain. </a:t>
            </a:r>
          </a:p>
          <a:p>
            <a:r>
              <a:rPr lang="en-US" sz="2400" dirty="0"/>
              <a:t>They wondered if it would be possible to create a machine that mimicked the way neurons connect and transmit information. </a:t>
            </a:r>
          </a:p>
          <a:p>
            <a:r>
              <a:rPr lang="en-US" sz="2400" dirty="0"/>
              <a:t>Their work in 1943 led to the development of the first artificial neural network model, a simple design that laid the foundation for future advancements.</a:t>
            </a:r>
            <a:endParaRPr lang="en-IN" sz="2400" dirty="0"/>
          </a:p>
        </p:txBody>
      </p:sp>
      <p:sp>
        <p:nvSpPr>
          <p:cNvPr id="5" name="Slide Number Placeholder 4">
            <a:extLst>
              <a:ext uri="{FF2B5EF4-FFF2-40B4-BE49-F238E27FC236}">
                <a16:creationId xmlns:a16="http://schemas.microsoft.com/office/drawing/2014/main" id="{6AFF7499-8D58-4061-B4E7-B1A7E45AF9AC}"/>
              </a:ext>
            </a:extLst>
          </p:cNvPr>
          <p:cNvSpPr>
            <a:spLocks noGrp="1"/>
          </p:cNvSpPr>
          <p:nvPr>
            <p:ph type="sldNum" sz="quarter" idx="12"/>
          </p:nvPr>
        </p:nvSpPr>
        <p:spPr/>
        <p:txBody>
          <a:bodyPr>
            <a:normAutofit/>
          </a:bodyPr>
          <a:lstStyle/>
          <a:p>
            <a:pPr>
              <a:spcAft>
                <a:spcPts val="600"/>
              </a:spcAft>
            </a:pPr>
            <a:fld id="{F3450C42-9A0B-4425-92C2-70FCF7C45734}" type="slidenum">
              <a:rPr lang="en-US" smtClean="0"/>
              <a:pPr>
                <a:spcAft>
                  <a:spcPts val="600"/>
                </a:spcAft>
              </a:pPr>
              <a:t>8</a:t>
            </a:fld>
            <a:endParaRPr lang="en-US"/>
          </a:p>
        </p:txBody>
      </p:sp>
      <p:pic>
        <p:nvPicPr>
          <p:cNvPr id="7" name="Picture 6" descr="A person standing next to another person">
            <a:extLst>
              <a:ext uri="{FF2B5EF4-FFF2-40B4-BE49-F238E27FC236}">
                <a16:creationId xmlns:a16="http://schemas.microsoft.com/office/drawing/2014/main" id="{F0C3A3F2-515E-6178-1972-20232C55E916}"/>
              </a:ext>
            </a:extLst>
          </p:cNvPr>
          <p:cNvPicPr>
            <a:picLocks noChangeAspect="1"/>
          </p:cNvPicPr>
          <p:nvPr/>
        </p:nvPicPr>
        <p:blipFill rotWithShape="1">
          <a:blip r:embed="rId3">
            <a:extLst>
              <a:ext uri="{28A0092B-C50C-407E-A947-70E740481C1C}">
                <a14:useLocalDpi xmlns:a14="http://schemas.microsoft.com/office/drawing/2010/main" val="0"/>
              </a:ext>
            </a:extLst>
          </a:blip>
          <a:srcRect r="-4" b="14021"/>
          <a:stretch/>
        </p:blipFill>
        <p:spPr>
          <a:xfrm>
            <a:off x="7253021" y="1820334"/>
            <a:ext cx="3555043" cy="3217333"/>
          </a:xfrm>
          <a:prstGeom prst="rect">
            <a:avLst/>
          </a:prstGeom>
        </p:spPr>
      </p:pic>
      <p:sp>
        <p:nvSpPr>
          <p:cNvPr id="11" name="TextBox 10">
            <a:extLst>
              <a:ext uri="{FF2B5EF4-FFF2-40B4-BE49-F238E27FC236}">
                <a16:creationId xmlns:a16="http://schemas.microsoft.com/office/drawing/2014/main" id="{22292CE4-064E-7369-3399-EA2718124E20}"/>
              </a:ext>
            </a:extLst>
          </p:cNvPr>
          <p:cNvSpPr txBox="1"/>
          <p:nvPr/>
        </p:nvSpPr>
        <p:spPr>
          <a:xfrm>
            <a:off x="7223763" y="5105996"/>
            <a:ext cx="2690301" cy="646331"/>
          </a:xfrm>
          <a:prstGeom prst="rect">
            <a:avLst/>
          </a:prstGeom>
          <a:noFill/>
        </p:spPr>
        <p:txBody>
          <a:bodyPr wrap="square">
            <a:spAutoFit/>
          </a:bodyPr>
          <a:lstStyle/>
          <a:p>
            <a:r>
              <a:rPr lang="en-US" dirty="0"/>
              <a:t>McCulloch (right) and Pitts (left) in 1949</a:t>
            </a:r>
            <a:endParaRPr lang="en-IN" dirty="0"/>
          </a:p>
        </p:txBody>
      </p:sp>
    </p:spTree>
    <p:extLst>
      <p:ext uri="{BB962C8B-B14F-4D97-AF65-F5344CB8AC3E}">
        <p14:creationId xmlns:p14="http://schemas.microsoft.com/office/powerpoint/2010/main" val="37476166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EFA1-2067-6F9C-79B5-8B7393489C41}"/>
              </a:ext>
            </a:extLst>
          </p:cNvPr>
          <p:cNvSpPr>
            <a:spLocks noGrp="1"/>
          </p:cNvSpPr>
          <p:nvPr>
            <p:ph type="title"/>
          </p:nvPr>
        </p:nvSpPr>
        <p:spPr/>
        <p:txBody>
          <a:bodyPr/>
          <a:lstStyle/>
          <a:p>
            <a:r>
              <a:rPr lang="en-IN" dirty="0"/>
              <a:t>Rise and Fall (And Rise)</a:t>
            </a:r>
          </a:p>
        </p:txBody>
      </p:sp>
      <p:sp>
        <p:nvSpPr>
          <p:cNvPr id="3" name="Content Placeholder 2">
            <a:extLst>
              <a:ext uri="{FF2B5EF4-FFF2-40B4-BE49-F238E27FC236}">
                <a16:creationId xmlns:a16="http://schemas.microsoft.com/office/drawing/2014/main" id="{90DF4418-B45E-131A-7ABD-41321B7B9309}"/>
              </a:ext>
            </a:extLst>
          </p:cNvPr>
          <p:cNvSpPr>
            <a:spLocks noGrp="1"/>
          </p:cNvSpPr>
          <p:nvPr>
            <p:ph idx="1"/>
          </p:nvPr>
        </p:nvSpPr>
        <p:spPr/>
        <p:txBody>
          <a:bodyPr/>
          <a:lstStyle/>
          <a:p>
            <a:r>
              <a:rPr lang="en-US" dirty="0"/>
              <a:t>Initial surge of excitement in the 1950s with the Perceptron model</a:t>
            </a:r>
          </a:p>
          <a:p>
            <a:r>
              <a:rPr lang="en-US" dirty="0"/>
              <a:t>Limitations of early models led to a period of decline in the 1960s and 1970s</a:t>
            </a:r>
          </a:p>
          <a:p>
            <a:r>
              <a:rPr lang="en-US" dirty="0"/>
              <a:t>Breakthroughs in algorithms and computing power revived interest in the 1980s</a:t>
            </a:r>
          </a:p>
          <a:p>
            <a:endParaRPr lang="en-IN" dirty="0"/>
          </a:p>
        </p:txBody>
      </p:sp>
      <p:sp>
        <p:nvSpPr>
          <p:cNvPr id="5" name="Slide Number Placeholder 4">
            <a:extLst>
              <a:ext uri="{FF2B5EF4-FFF2-40B4-BE49-F238E27FC236}">
                <a16:creationId xmlns:a16="http://schemas.microsoft.com/office/drawing/2014/main" id="{C129006D-4216-11CF-474C-8A87FC0632D3}"/>
              </a:ext>
            </a:extLst>
          </p:cNvPr>
          <p:cNvSpPr>
            <a:spLocks noGrp="1"/>
          </p:cNvSpPr>
          <p:nvPr>
            <p:ph type="sldNum" sz="quarter" idx="12"/>
          </p:nvPr>
        </p:nvSpPr>
        <p:spPr/>
        <p:txBody>
          <a:bodyPr/>
          <a:lstStyle/>
          <a:p>
            <a:fld id="{F3450C42-9A0B-4425-92C2-70FCF7C45734}" type="slidenum">
              <a:rPr lang="en-US" smtClean="0"/>
              <a:t>9</a:t>
            </a:fld>
            <a:endParaRPr lang="en-US" dirty="0"/>
          </a:p>
        </p:txBody>
      </p:sp>
    </p:spTree>
    <p:extLst>
      <p:ext uri="{BB962C8B-B14F-4D97-AF65-F5344CB8AC3E}">
        <p14:creationId xmlns:p14="http://schemas.microsoft.com/office/powerpoint/2010/main" val="873292173"/>
      </p:ext>
    </p:extLst>
  </p:cSld>
  <p:clrMapOvr>
    <a:masterClrMapping/>
  </p:clrMapOvr>
  <p:transition>
    <p:fade/>
  </p:transition>
</p:sld>
</file>

<file path=ppt/theme/theme1.xml><?xml version="1.0" encoding="utf-8"?>
<a:theme xmlns:a="http://schemas.openxmlformats.org/drawingml/2006/main" name="Theme1">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571BCAB-FC1A-498D-AC7A-E313B6D8659E}" vid="{11AEE1BB-BC3B-48F5-AC50-7FBE7B818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1025</TotalTime>
  <Words>4374</Words>
  <Application>Microsoft Office PowerPoint</Application>
  <PresentationFormat>Widescreen</PresentationFormat>
  <Paragraphs>589</Paragraphs>
  <Slides>51</Slides>
  <Notes>7</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3" baseType="lpstr">
      <vt:lpstr>Arial</vt:lpstr>
      <vt:lpstr>Arial Narrow</vt:lpstr>
      <vt:lpstr>Broadway</vt:lpstr>
      <vt:lpstr>Calibri</vt:lpstr>
      <vt:lpstr>Cambria Math</vt:lpstr>
      <vt:lpstr>Gill Sans</vt:lpstr>
      <vt:lpstr>Source Sans Pro</vt:lpstr>
      <vt:lpstr>Symbol</vt:lpstr>
      <vt:lpstr>Wingdings</vt:lpstr>
      <vt:lpstr>Theme1</vt:lpstr>
      <vt:lpstr>Visio</vt:lpstr>
      <vt:lpstr>Equation</vt:lpstr>
      <vt:lpstr>A Short Dive Into Supervised Learning  &amp;  Neural Networks</vt:lpstr>
      <vt:lpstr>Supervised Learning Basics </vt:lpstr>
      <vt:lpstr>Structure of Supervised Learning Approach</vt:lpstr>
      <vt:lpstr>Illustrating Classification Task</vt:lpstr>
      <vt:lpstr>Spam Email Detector</vt:lpstr>
      <vt:lpstr>Classification Techniques</vt:lpstr>
      <vt:lpstr>Neural Dreaming</vt:lpstr>
      <vt:lpstr>Brief History</vt:lpstr>
      <vt:lpstr>Rise and Fall (And Rise)</vt:lpstr>
      <vt:lpstr>Universal Approximation</vt:lpstr>
      <vt:lpstr>Universal Approximation Theorem</vt:lpstr>
      <vt:lpstr>Universal Approximation Theorem (contd.)</vt:lpstr>
      <vt:lpstr>So Why Neural Networks?</vt:lpstr>
      <vt:lpstr>Functions Can be Made Linear</vt:lpstr>
      <vt:lpstr>Blown Up Feature Space</vt:lpstr>
      <vt:lpstr>Neural Computation</vt:lpstr>
      <vt:lpstr>Neural Computation (contd)</vt:lpstr>
      <vt:lpstr>Artificial Neural Networks (ANN)</vt:lpstr>
      <vt:lpstr>Artificial Neural Networks (ANN)</vt:lpstr>
      <vt:lpstr>Artificial Neural Networks (ANN)</vt:lpstr>
      <vt:lpstr>Multilayer Neural Network</vt:lpstr>
      <vt:lpstr>General Structure of ANN</vt:lpstr>
      <vt:lpstr>Neural Network Terminology</vt:lpstr>
      <vt:lpstr>NN Architecture</vt:lpstr>
      <vt:lpstr>NN Architecture (Contd.)</vt:lpstr>
      <vt:lpstr>Basic Unit in Multi-Layer Neural Network</vt:lpstr>
      <vt:lpstr>Logistic Neuron / Sigmoid Activation</vt:lpstr>
      <vt:lpstr>Representational Power </vt:lpstr>
      <vt:lpstr>Small Quiz</vt:lpstr>
      <vt:lpstr>Training a NN</vt:lpstr>
      <vt:lpstr>NN Comp.</vt:lpstr>
      <vt:lpstr>Gradient Descent</vt:lpstr>
      <vt:lpstr>Gradient Descent for Multilayer NN</vt:lpstr>
      <vt:lpstr>PowerPoint Presentation</vt:lpstr>
      <vt:lpstr>PowerPoint Presentation</vt:lpstr>
      <vt:lpstr>Learning with a Multi-Layer Perceptron</vt:lpstr>
      <vt:lpstr>Quiz!</vt:lpstr>
      <vt:lpstr>Backpropagation Intuition</vt:lpstr>
      <vt:lpstr>Backpropagation Steps</vt:lpstr>
      <vt:lpstr>Backpropagation Algorithm</vt:lpstr>
      <vt:lpstr>Updating Weights in Neural Networks</vt:lpstr>
      <vt:lpstr>Back Propagation Formula Example</vt:lpstr>
      <vt:lpstr>Example BP</vt:lpstr>
      <vt:lpstr>Example BP</vt:lpstr>
      <vt:lpstr>Comments on Training</vt:lpstr>
      <vt:lpstr>Over-training Prevention </vt:lpstr>
      <vt:lpstr>Over-fitting prevention </vt:lpstr>
      <vt:lpstr>Dropout training</vt:lpstr>
      <vt:lpstr>Dropout training</vt:lpstr>
      <vt:lpstr>Dropout training</vt:lpstr>
      <vt:lpstr>Demo + Lab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Dive Into Neural Networks</dc:title>
  <dc:creator>Raunak Sarbajna</dc:creator>
  <cp:lastModifiedBy>Raunak Sarbajna</cp:lastModifiedBy>
  <cp:revision>76</cp:revision>
  <dcterms:created xsi:type="dcterms:W3CDTF">2024-03-18T02:35:57Z</dcterms:created>
  <dcterms:modified xsi:type="dcterms:W3CDTF">2025-10-02T16:48:50Z</dcterms:modified>
</cp:coreProperties>
</file>