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26" r:id="rId2"/>
    <p:sldId id="329" r:id="rId3"/>
    <p:sldId id="354" r:id="rId4"/>
    <p:sldId id="330" r:id="rId5"/>
    <p:sldId id="352" r:id="rId6"/>
    <p:sldId id="331" r:id="rId7"/>
    <p:sldId id="341" r:id="rId8"/>
    <p:sldId id="342" r:id="rId9"/>
    <p:sldId id="338" r:id="rId10"/>
    <p:sldId id="343" r:id="rId11"/>
    <p:sldId id="344" r:id="rId12"/>
    <p:sldId id="332" r:id="rId13"/>
    <p:sldId id="333" r:id="rId14"/>
    <p:sldId id="336" r:id="rId15"/>
    <p:sldId id="337" r:id="rId16"/>
    <p:sldId id="339" r:id="rId17"/>
    <p:sldId id="334" r:id="rId18"/>
    <p:sldId id="335" r:id="rId19"/>
    <p:sldId id="340" r:id="rId20"/>
    <p:sldId id="345" r:id="rId21"/>
    <p:sldId id="346" r:id="rId22"/>
    <p:sldId id="347" r:id="rId23"/>
    <p:sldId id="348" r:id="rId24"/>
    <p:sldId id="349" r:id="rId25"/>
    <p:sldId id="350" r:id="rId26"/>
    <p:sldId id="357" r:id="rId27"/>
    <p:sldId id="356" r:id="rId28"/>
    <p:sldId id="355" r:id="rId29"/>
    <p:sldId id="353" r:id="rId30"/>
    <p:sldId id="358" r:id="rId31"/>
  </p:sldIdLst>
  <p:sldSz cx="9144000" cy="6858000" type="letter"/>
  <p:notesSz cx="7023100" cy="93091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279F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279F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279F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279F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279F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00279F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00279F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00279F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00279F"/>
        </a:solidFill>
        <a:latin typeface="Book Antiqua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33"/>
    <a:srgbClr val="FF9933"/>
    <a:srgbClr val="F2D896"/>
    <a:srgbClr val="F2DA28"/>
    <a:srgbClr val="D2A528"/>
    <a:srgbClr val="D7D9DB"/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4467" autoAdjust="0"/>
    <p:restoredTop sz="90929"/>
  </p:normalViewPr>
  <p:slideViewPr>
    <p:cSldViewPr>
      <p:cViewPr varScale="1">
        <p:scale>
          <a:sx n="96" d="100"/>
          <a:sy n="96" d="100"/>
        </p:scale>
        <p:origin x="167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294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51" tIns="45366" rIns="92351" bIns="453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notes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4850"/>
            <a:ext cx="4638675" cy="3478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008519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8686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452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7788" y="79375"/>
            <a:ext cx="1941512" cy="5556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8488" y="79375"/>
            <a:ext cx="5676900" cy="5556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8805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7906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136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8488" y="1435100"/>
            <a:ext cx="3802062" cy="4200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2950" y="1435100"/>
            <a:ext cx="3803650" cy="4200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0628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9116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8126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503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499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639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61963" y="1196975"/>
            <a:ext cx="8669337" cy="85725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79375"/>
            <a:ext cx="7758112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8488" y="1435100"/>
            <a:ext cx="7758112" cy="420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789988" y="6573838"/>
            <a:ext cx="3206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fld id="{58DF51BF-7CE3-4625-9215-349970752CB0}" type="slidenum">
              <a:rPr lang="en-US" altLang="en-US" sz="900" b="0">
                <a:solidFill>
                  <a:schemeClr val="tx1"/>
                </a:solidFill>
                <a:latin typeface="Helvetica" pitchFamily="34" charset="0"/>
              </a:rPr>
              <a:pPr algn="ctr"/>
              <a:t>‹#›</a:t>
            </a:fld>
            <a:endParaRPr lang="en-US" altLang="en-US" sz="900" b="0">
              <a:solidFill>
                <a:schemeClr val="tx1"/>
              </a:solidFill>
              <a:latin typeface="Helvetica" pitchFamily="34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H="1">
            <a:off x="20638" y="6581775"/>
            <a:ext cx="8996362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6858000" y="6556375"/>
            <a:ext cx="21336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1400" dirty="0">
                <a:solidFill>
                  <a:srgbClr val="CC0000"/>
                </a:solidFill>
                <a:latin typeface="Times" pitchFamily="18" charset="0"/>
              </a:rPr>
              <a:t>Intro to Planning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279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279F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279F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279F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279F"/>
          </a:solidFill>
          <a:latin typeface="Helvetic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279F"/>
          </a:solidFill>
          <a:latin typeface="Helvetic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279F"/>
          </a:solidFill>
          <a:latin typeface="Helvetic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279F"/>
          </a:solidFill>
          <a:latin typeface="Helvetic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279F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5000"/>
        <a:buFont typeface="Monotype Sorts" charset="2"/>
        <a:buChar char="n"/>
        <a:defRPr sz="2400">
          <a:solidFill>
            <a:srgbClr val="00279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5000"/>
        <a:buFont typeface="Monotype Sorts" charset="2"/>
        <a:buChar char="ä"/>
        <a:defRPr sz="2000">
          <a:solidFill>
            <a:srgbClr val="00279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100000"/>
        <a:buChar char="–"/>
        <a:defRPr>
          <a:solidFill>
            <a:srgbClr val="00279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5000"/>
        <a:buFont typeface="Monotype Sorts" charset="2"/>
        <a:buChar char="n"/>
        <a:defRPr sz="1600">
          <a:solidFill>
            <a:srgbClr val="00279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65000"/>
        <a:buFont typeface="Monotype Sorts" charset="2"/>
        <a:buChar char="ä"/>
        <a:defRPr sz="1600">
          <a:solidFill>
            <a:srgbClr val="00279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65000"/>
        <a:buFont typeface="Monotype Sorts" charset="2"/>
        <a:buChar char="ä"/>
        <a:defRPr sz="1600">
          <a:solidFill>
            <a:srgbClr val="00279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65000"/>
        <a:buFont typeface="Monotype Sorts" charset="2"/>
        <a:buChar char="ä"/>
        <a:defRPr sz="1600">
          <a:solidFill>
            <a:srgbClr val="00279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65000"/>
        <a:buFont typeface="Monotype Sorts" charset="2"/>
        <a:buChar char="ä"/>
        <a:defRPr sz="1600">
          <a:solidFill>
            <a:srgbClr val="00279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65000"/>
        <a:buFont typeface="Monotype Sorts" charset="2"/>
        <a:buChar char="ä"/>
        <a:defRPr sz="1600">
          <a:solidFill>
            <a:srgbClr val="00279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utomated_planning_and_schedulin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ussman_Anomaly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lanning_Domain_Definition_Languag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8420100" cy="1193800"/>
          </a:xfrm>
        </p:spPr>
        <p:txBody>
          <a:bodyPr/>
          <a:lstStyle/>
          <a:p>
            <a:pPr algn="ctr"/>
            <a:r>
              <a:rPr lang="en-US" altLang="en-US" sz="3600">
                <a:solidFill>
                  <a:srgbClr val="CC0000"/>
                </a:solidFill>
              </a:rPr>
              <a:t>Intro to CS 541 (AI Planning)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057400"/>
            <a:ext cx="6705600" cy="3276600"/>
          </a:xfrm>
        </p:spPr>
        <p:txBody>
          <a:bodyPr/>
          <a:lstStyle/>
          <a:p>
            <a:r>
              <a:rPr lang="en-US" altLang="en-US" sz="2800" dirty="0"/>
              <a:t>http://www.isi.edu/~blythe/cs541</a:t>
            </a:r>
          </a:p>
          <a:p>
            <a:endParaRPr lang="en-US" altLang="en-US" sz="2800" dirty="0"/>
          </a:p>
          <a:p>
            <a:r>
              <a:rPr lang="en-US" altLang="en-US" sz="2800" dirty="0"/>
              <a:t>Jim Blythe</a:t>
            </a:r>
          </a:p>
          <a:p>
            <a:r>
              <a:rPr lang="en-US" altLang="en-US" sz="2800" dirty="0"/>
              <a:t>Jose Luis </a:t>
            </a:r>
            <a:r>
              <a:rPr lang="en-US" altLang="en-US" sz="2800" dirty="0" err="1"/>
              <a:t>Ambite</a:t>
            </a:r>
            <a:endParaRPr lang="en-US" altLang="en-US" sz="2800" dirty="0"/>
          </a:p>
          <a:p>
            <a:r>
              <a:rPr lang="en-US" altLang="en-US" sz="2800" dirty="0"/>
              <a:t>Yolanda Gil</a:t>
            </a:r>
          </a:p>
          <a:p>
            <a:endParaRPr lang="en-US" altLang="en-US" sz="2000" dirty="0">
              <a:latin typeface="Lucida Handwriting" panose="03010101010101010101" pitchFamily="66" charset="0"/>
            </a:endParaRPr>
          </a:p>
          <a:p>
            <a:r>
              <a:rPr lang="en-US" altLang="en-US" sz="2000" dirty="0">
                <a:latin typeface="Lucida Handwriting" panose="03010101010101010101" pitchFamily="66" charset="0"/>
              </a:rPr>
              <a:t>with slides edited and added by Dr. Eick</a:t>
            </a:r>
          </a:p>
          <a:p>
            <a:r>
              <a:rPr lang="en-US" altLang="en-US" sz="2000" dirty="0">
                <a:latin typeface="Lucida Handwriting" panose="03010101010101010101" pitchFamily="66" charset="0"/>
              </a:rPr>
              <a:t>For COSC 4368 (UH) </a:t>
            </a:r>
          </a:p>
          <a:p>
            <a:endParaRPr lang="en-US" altLang="en-US" sz="2000" dirty="0">
              <a:latin typeface="Lucida Handwriting" panose="03010101010101010101" pitchFamily="66" charset="0"/>
            </a:endParaRPr>
          </a:p>
          <a:p>
            <a:r>
              <a:rPr lang="en-US" altLang="en-US" sz="2000" dirty="0">
                <a:latin typeface="Lucida Handwriting" panose="03010101010101010101" pitchFamily="66" charset="0"/>
              </a:rPr>
              <a:t>Moreover, see</a:t>
            </a:r>
            <a:r>
              <a:rPr lang="en-US" altLang="en-US" sz="2000">
                <a:latin typeface="Lucida Handwriting" panose="03010101010101010101" pitchFamily="66" charset="0"/>
              </a:rPr>
              <a:t>:  </a:t>
            </a:r>
            <a:r>
              <a:rPr lang="en-US" sz="2000">
                <a:hlinkClick r:id="rId2"/>
              </a:rPr>
              <a:t>Automated planning and scheduling - Wikipedia</a:t>
            </a:r>
            <a:endParaRPr lang="en-US" altLang="en-US" sz="2000" dirty="0">
              <a:latin typeface="Lucida Handwriting" panose="03010101010101010101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Successor state axioms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8488" y="1435100"/>
            <a:ext cx="8316912" cy="5041900"/>
          </a:xfrm>
        </p:spPr>
        <p:txBody>
          <a:bodyPr/>
          <a:lstStyle/>
          <a:p>
            <a:pPr marL="457200" indent="-457200"/>
            <a:endParaRPr lang="en-US" altLang="en-US"/>
          </a:p>
          <a:p>
            <a:pPr marL="457200" indent="-457200"/>
            <a:r>
              <a:rPr lang="en-US" altLang="en-US"/>
              <a:t>Normally, things stay true from one state to the next --</a:t>
            </a:r>
          </a:p>
          <a:p>
            <a:pPr marL="457200" indent="-457200">
              <a:buFont typeface="Monotype Sorts" charset="2"/>
              <a:buNone/>
            </a:pPr>
            <a:r>
              <a:rPr lang="en-US" altLang="en-US"/>
              <a:t>	unless an action changes them:</a:t>
            </a:r>
          </a:p>
          <a:p>
            <a:pPr marL="457200" indent="-457200">
              <a:buFont typeface="Monotype Sorts" charset="2"/>
              <a:buNone/>
            </a:pPr>
            <a:endParaRPr lang="en-US" altLang="en-US"/>
          </a:p>
          <a:p>
            <a:pPr marL="457200" indent="-457200">
              <a:buFont typeface="Monotype Sorts" charset="2"/>
              <a:buNone/>
            </a:pPr>
            <a:r>
              <a:rPr lang="en-US" altLang="en-US"/>
              <a:t>holds(at(X),result(A,S)) iff A = go(X) </a:t>
            </a:r>
          </a:p>
          <a:p>
            <a:pPr marL="457200" indent="-457200">
              <a:buFont typeface="Monotype Sorts" charset="2"/>
              <a:buNone/>
            </a:pPr>
            <a:r>
              <a:rPr lang="en-US" altLang="en-US"/>
              <a:t>				         or [holds(at(X),S) and A != go(Y)]</a:t>
            </a:r>
          </a:p>
          <a:p>
            <a:pPr marL="457200" indent="-457200">
              <a:buFont typeface="Monotype Sorts" charset="2"/>
              <a:buNone/>
            </a:pPr>
            <a:endParaRPr lang="en-US" altLang="en-US"/>
          </a:p>
          <a:p>
            <a:pPr marL="457200" indent="-457200"/>
            <a:r>
              <a:rPr lang="en-US" altLang="en-US"/>
              <a:t>We need one or more of these for every fluent.</a:t>
            </a:r>
          </a:p>
          <a:p>
            <a:pPr marL="457200" indent="-457200"/>
            <a:endParaRPr lang="en-US" altLang="en-US"/>
          </a:p>
          <a:p>
            <a:pPr marL="457200" indent="-457200"/>
            <a:r>
              <a:rPr lang="en-US" altLang="en-US"/>
              <a:t>Now we can use theorem proving to deduce a plan.</a:t>
            </a:r>
          </a:p>
          <a:p>
            <a:pPr marL="457200" indent="-457200"/>
            <a:r>
              <a:rPr lang="en-US" altLang="en-US"/>
              <a:t>Class dismissed!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446373" y="8834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skip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Well, not quite..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Theorem proving can be really inefficient for planning</a:t>
            </a:r>
          </a:p>
          <a:p>
            <a:endParaRPr lang="en-US" altLang="en-US" dirty="0"/>
          </a:p>
          <a:p>
            <a:r>
              <a:rPr lang="en-US" altLang="en-US" dirty="0"/>
              <a:t>How do we handle concurrent events? uncertainty? metric time? preferences about plans? cost?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Strips (Fikes and Nilsson 71)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For efficiency, separates theorem-proving within a world state   from searching the space of possible states</a:t>
            </a:r>
          </a:p>
          <a:p>
            <a:endParaRPr lang="en-US" altLang="en-US"/>
          </a:p>
          <a:p>
            <a:r>
              <a:rPr lang="en-US" altLang="en-US"/>
              <a:t>Highly influential representation for actions:</a:t>
            </a:r>
          </a:p>
          <a:p>
            <a:pPr lvl="1"/>
            <a:r>
              <a:rPr lang="en-US" altLang="en-US"/>
              <a:t>Preconditions (list of propositions to be true)</a:t>
            </a:r>
          </a:p>
          <a:p>
            <a:pPr lvl="1"/>
            <a:r>
              <a:rPr lang="en-US" altLang="en-US"/>
              <a:t>Delete list (list of propositions that will </a:t>
            </a:r>
            <a:r>
              <a:rPr lang="en-US" altLang="en-US" i="1"/>
              <a:t>become</a:t>
            </a:r>
            <a:r>
              <a:rPr lang="en-US" altLang="en-US"/>
              <a:t> false)</a:t>
            </a:r>
          </a:p>
          <a:p>
            <a:pPr lvl="1"/>
            <a:r>
              <a:rPr lang="en-US" altLang="en-US"/>
              <a:t>Add list (list of propositions that will </a:t>
            </a:r>
            <a:r>
              <a:rPr lang="en-US" altLang="en-US" i="1"/>
              <a:t>become</a:t>
            </a:r>
            <a:r>
              <a:rPr lang="en-US" altLang="en-US"/>
              <a:t> true)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problem: 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2"/>
              <a:buNone/>
            </a:pPr>
            <a:r>
              <a:rPr lang="en-US" altLang="en-US"/>
              <a:t>Initial state: </a:t>
            </a:r>
            <a:r>
              <a:rPr lang="en-US" altLang="en-US">
                <a:solidFill>
                  <a:schemeClr val="tx1"/>
                </a:solidFill>
              </a:rPr>
              <a:t>at(home), ┐have(beer), ┐have(chips)</a:t>
            </a:r>
          </a:p>
          <a:p>
            <a:pPr>
              <a:buFont typeface="Monotype Sorts" charset="2"/>
              <a:buNone/>
            </a:pPr>
            <a:r>
              <a:rPr lang="en-US" altLang="en-US"/>
              <a:t>Goal:          </a:t>
            </a:r>
            <a:r>
              <a:rPr lang="en-US" altLang="en-US">
                <a:solidFill>
                  <a:schemeClr val="tx1"/>
                </a:solidFill>
              </a:rPr>
              <a:t>have(beer), have(chips), at(home)</a:t>
            </a:r>
          </a:p>
          <a:p>
            <a:pPr>
              <a:buFont typeface="Monotype Sorts" charset="2"/>
              <a:buNone/>
            </a:pPr>
            <a:endParaRPr lang="en-US" altLang="en-US">
              <a:solidFill>
                <a:schemeClr val="tx1"/>
              </a:solidFill>
            </a:endParaRPr>
          </a:p>
          <a:p>
            <a:pPr>
              <a:buFont typeface="Monotype Sorts" charset="2"/>
              <a:buNone/>
            </a:pPr>
            <a:r>
              <a:rPr lang="en-US" altLang="en-US"/>
              <a:t>Actions:</a:t>
            </a:r>
          </a:p>
          <a:p>
            <a:pPr>
              <a:buFont typeface="Monotype Sorts" charset="2"/>
              <a:buNone/>
            </a:pPr>
            <a:endParaRPr lang="en-US" altLang="en-US"/>
          </a:p>
          <a:p>
            <a:pPr>
              <a:buFont typeface="Monotype Sorts" charset="2"/>
              <a:buNone/>
            </a:pPr>
            <a:r>
              <a:rPr lang="en-US" altLang="en-US">
                <a:solidFill>
                  <a:schemeClr val="tx1"/>
                </a:solidFill>
              </a:rPr>
              <a:t>Buy (X):</a:t>
            </a:r>
          </a:p>
          <a:p>
            <a:pPr>
              <a:buFont typeface="Monotype Sorts" charset="2"/>
              <a:buNone/>
            </a:pPr>
            <a:r>
              <a:rPr lang="en-US" altLang="en-US">
                <a:solidFill>
                  <a:schemeClr val="tx1"/>
                </a:solidFill>
              </a:rPr>
              <a:t>  Pre: at(store)</a:t>
            </a:r>
          </a:p>
          <a:p>
            <a:pPr>
              <a:buFont typeface="Monotype Sorts" charset="2"/>
              <a:buNone/>
            </a:pPr>
            <a:r>
              <a:rPr lang="en-US" altLang="en-US">
                <a:solidFill>
                  <a:schemeClr val="tx1"/>
                </a:solidFill>
              </a:rPr>
              <a:t>  Add: have(X)</a:t>
            </a:r>
          </a:p>
          <a:p>
            <a:pPr>
              <a:buFont typeface="Monotype Sorts" charset="2"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19140" name="Rectangle 4"/>
          <p:cNvSpPr>
            <a:spLocks noChangeArrowheads="1"/>
          </p:cNvSpPr>
          <p:nvPr/>
        </p:nvSpPr>
        <p:spPr bwMode="auto">
          <a:xfrm>
            <a:off x="4114800" y="3657600"/>
            <a:ext cx="4724400" cy="190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spcBef>
                <a:spcPct val="20000"/>
              </a:spcBef>
              <a:buClr>
                <a:srgbClr val="CC0000"/>
              </a:buClr>
              <a:buSzPct val="75000"/>
              <a:buFont typeface="Monotype Sorts" charset="2"/>
              <a:buChar char="n"/>
              <a:defRPr sz="2400">
                <a:solidFill>
                  <a:srgbClr val="00279F"/>
                </a:solidFill>
                <a:latin typeface="Helvetic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5000"/>
              <a:buFont typeface="Monotype Sorts" charset="2"/>
              <a:buChar char="ä"/>
              <a:defRPr sz="2000">
                <a:solidFill>
                  <a:srgbClr val="00279F"/>
                </a:solidFill>
                <a:latin typeface="Helvetica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399"/>
              </a:buClr>
              <a:buSzPct val="100000"/>
              <a:buChar char="–"/>
              <a:defRPr>
                <a:solidFill>
                  <a:srgbClr val="00279F"/>
                </a:solidFill>
                <a:latin typeface="Helvetica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0000"/>
              </a:buClr>
              <a:buSzPct val="65000"/>
              <a:buFont typeface="Monotype Sorts" charset="2"/>
              <a:buChar char="n"/>
              <a:defRPr sz="1600">
                <a:solidFill>
                  <a:srgbClr val="00279F"/>
                </a:solidFill>
                <a:latin typeface="Helvetica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65000"/>
              <a:buFont typeface="Monotype Sorts" charset="2"/>
              <a:buChar char="ä"/>
              <a:defRPr sz="1600">
                <a:solidFill>
                  <a:srgbClr val="00279F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5000"/>
              <a:buFont typeface="Monotype Sorts" charset="2"/>
              <a:buChar char="ä"/>
              <a:defRPr sz="1600">
                <a:solidFill>
                  <a:srgbClr val="00279F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5000"/>
              <a:buFont typeface="Monotype Sorts" charset="2"/>
              <a:buChar char="ä"/>
              <a:defRPr sz="1600">
                <a:solidFill>
                  <a:srgbClr val="00279F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5000"/>
              <a:buFont typeface="Monotype Sorts" charset="2"/>
              <a:buChar char="ä"/>
              <a:defRPr sz="1600">
                <a:solidFill>
                  <a:srgbClr val="00279F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65000"/>
              <a:buFont typeface="Monotype Sorts" charset="2"/>
              <a:buChar char="ä"/>
              <a:defRPr sz="1600">
                <a:solidFill>
                  <a:srgbClr val="00279F"/>
                </a:solidFill>
                <a:latin typeface="Helvetica" pitchFamily="34" charset="0"/>
              </a:defRPr>
            </a:lvl9pPr>
          </a:lstStyle>
          <a:p>
            <a:pPr>
              <a:buFont typeface="Monotype Sorts" charset="2"/>
              <a:buNone/>
            </a:pPr>
            <a:r>
              <a:rPr lang="en-US" altLang="en-US" b="0">
                <a:solidFill>
                  <a:schemeClr val="tx1"/>
                </a:solidFill>
              </a:rPr>
              <a:t>Go (X, Y):</a:t>
            </a:r>
          </a:p>
          <a:p>
            <a:pPr>
              <a:buFont typeface="Monotype Sorts" charset="2"/>
              <a:buNone/>
            </a:pPr>
            <a:r>
              <a:rPr lang="en-US" altLang="en-US" b="0">
                <a:solidFill>
                  <a:schemeClr val="tx1"/>
                </a:solidFill>
              </a:rPr>
              <a:t>  Pre: at(X)</a:t>
            </a:r>
          </a:p>
          <a:p>
            <a:pPr>
              <a:buFont typeface="Monotype Sorts" charset="2"/>
              <a:buNone/>
            </a:pPr>
            <a:r>
              <a:rPr lang="en-US" altLang="en-US" b="0">
                <a:solidFill>
                  <a:schemeClr val="tx1"/>
                </a:solidFill>
              </a:rPr>
              <a:t>  Del: at(X)</a:t>
            </a:r>
          </a:p>
          <a:p>
            <a:pPr>
              <a:buFont typeface="Monotype Sorts" charset="2"/>
              <a:buNone/>
            </a:pPr>
            <a:r>
              <a:rPr lang="en-US" altLang="en-US" b="0">
                <a:solidFill>
                  <a:schemeClr val="tx1"/>
                </a:solidFill>
              </a:rPr>
              <a:t>  Add: at(Y)</a:t>
            </a:r>
          </a:p>
          <a:p>
            <a:pPr>
              <a:buFont typeface="Monotype Sorts" charset="2"/>
              <a:buNone/>
            </a:pPr>
            <a:endParaRPr lang="en-US" altLang="en-US" b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Frame problem (again)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I go from home to the store, creating a new situation S’. In S’:</a:t>
            </a:r>
          </a:p>
          <a:p>
            <a:pPr lvl="1"/>
            <a:r>
              <a:rPr lang="en-US" altLang="en-US"/>
              <a:t>The store still sells chips</a:t>
            </a:r>
          </a:p>
          <a:p>
            <a:pPr lvl="1"/>
            <a:r>
              <a:rPr lang="en-US" altLang="en-US"/>
              <a:t>My age is still the same</a:t>
            </a:r>
          </a:p>
          <a:p>
            <a:pPr lvl="1"/>
            <a:r>
              <a:rPr lang="en-US" altLang="en-US"/>
              <a:t>Los Angeles is still the largest city in California…</a:t>
            </a:r>
          </a:p>
          <a:p>
            <a:pPr lvl="1"/>
            <a:endParaRPr lang="en-US" altLang="en-US"/>
          </a:p>
          <a:p>
            <a:r>
              <a:rPr lang="en-US" altLang="en-US"/>
              <a:t>How can we efficiently represent everything that hasn’t changed?</a:t>
            </a:r>
          </a:p>
          <a:p>
            <a:pPr lvl="1"/>
            <a:r>
              <a:rPr lang="en-US" altLang="en-US" sz="2400">
                <a:solidFill>
                  <a:schemeClr val="hlink"/>
                </a:solidFill>
              </a:rPr>
              <a:t>Strips provides a good solution for simple actions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Ramification problem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8488" y="1435100"/>
            <a:ext cx="7758112" cy="4813300"/>
          </a:xfrm>
        </p:spPr>
        <p:txBody>
          <a:bodyPr/>
          <a:lstStyle/>
          <a:p>
            <a:endParaRPr lang="en-US" altLang="en-US"/>
          </a:p>
          <a:p>
            <a:r>
              <a:rPr lang="en-US" altLang="en-US"/>
              <a:t>I go from home to the store, creating a new situation S’. In S’:</a:t>
            </a:r>
          </a:p>
          <a:p>
            <a:pPr lvl="1"/>
            <a:r>
              <a:rPr lang="en-US" altLang="en-US"/>
              <a:t>I am now in Marina del Rey</a:t>
            </a:r>
          </a:p>
          <a:p>
            <a:pPr lvl="1"/>
            <a:r>
              <a:rPr lang="en-US" altLang="en-US"/>
              <a:t>The number of people in the store went up by 1</a:t>
            </a:r>
          </a:p>
          <a:p>
            <a:pPr lvl="1"/>
            <a:r>
              <a:rPr lang="en-US" altLang="en-US"/>
              <a:t>The contents of my pockets are now in the store..</a:t>
            </a:r>
          </a:p>
          <a:p>
            <a:pPr lvl="1"/>
            <a:endParaRPr lang="en-US" altLang="en-US"/>
          </a:p>
          <a:p>
            <a:r>
              <a:rPr lang="en-US" altLang="en-US"/>
              <a:t>Do we want to say all that in the action definition?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Solutions to the ramification problem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In Strips, some facts are inferred within a world state,</a:t>
            </a:r>
          </a:p>
          <a:p>
            <a:pPr lvl="1"/>
            <a:r>
              <a:rPr lang="en-US" altLang="en-US"/>
              <a:t>e.g. the number of people in the store</a:t>
            </a:r>
          </a:p>
          <a:p>
            <a:pPr lvl="1"/>
            <a:endParaRPr lang="en-US" altLang="en-US"/>
          </a:p>
          <a:p>
            <a:r>
              <a:rPr lang="en-US" altLang="en-US"/>
              <a:t>‘primitive’ facts, e.g. at(home) persist between states unless changed. ‘inferred’ facts are not carried over and must be re-inferred.</a:t>
            </a:r>
          </a:p>
          <a:p>
            <a:pPr lvl="1"/>
            <a:r>
              <a:rPr lang="en-US" altLang="en-US"/>
              <a:t>Avoids making mistakes, perhaps inefficient.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Questions about Strips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What would happen if the order of goals was</a:t>
            </a:r>
          </a:p>
          <a:p>
            <a:pPr>
              <a:buFont typeface="Monotype Sorts" charset="2"/>
              <a:buNone/>
            </a:pPr>
            <a:r>
              <a:rPr lang="en-US" altLang="en-US"/>
              <a:t>	 </a:t>
            </a:r>
            <a:r>
              <a:rPr lang="en-US" altLang="en-US">
                <a:solidFill>
                  <a:schemeClr val="tx1"/>
                </a:solidFill>
              </a:rPr>
              <a:t>at(home)</a:t>
            </a:r>
            <a:r>
              <a:rPr lang="en-US" altLang="en-US"/>
              <a:t>, </a:t>
            </a:r>
            <a:r>
              <a:rPr lang="en-US" altLang="en-US">
                <a:solidFill>
                  <a:schemeClr val="tx1"/>
                </a:solidFill>
              </a:rPr>
              <a:t>have(beer), have(chips) ?</a:t>
            </a:r>
          </a:p>
          <a:p>
            <a:pPr>
              <a:buFont typeface="Monotype Sorts" charset="2"/>
              <a:buNone/>
            </a:pP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/>
              <a:t>When Strips returns a plan, is it always correct? efficient?</a:t>
            </a:r>
          </a:p>
          <a:p>
            <a:endParaRPr lang="en-US" altLang="en-US"/>
          </a:p>
          <a:p>
            <a:r>
              <a:rPr lang="en-US" altLang="en-US"/>
              <a:t>Can Strips always find a plan if there is one?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9375"/>
            <a:ext cx="7999412" cy="1152525"/>
          </a:xfrm>
        </p:spPr>
        <p:txBody>
          <a:bodyPr/>
          <a:lstStyle/>
          <a:p>
            <a:r>
              <a:rPr lang="en-US" altLang="en-US" dirty="0"/>
              <a:t>Example: blocks world (</a:t>
            </a:r>
            <a:r>
              <a:rPr lang="en-US" altLang="en-US" dirty="0" err="1"/>
              <a:t>Sussman</a:t>
            </a:r>
            <a:r>
              <a:rPr lang="en-US" altLang="en-US" dirty="0"/>
              <a:t> Anomaly)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876800"/>
            <a:ext cx="8240713" cy="1292225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en-US" altLang="en-US"/>
              <a:t>State I: (on-table A) (on C A) (on-table B) (clear B) (clear C)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endParaRPr lang="en-US" altLang="en-US"/>
          </a:p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en-US" altLang="en-US"/>
              <a:t>Goal: (on A B) (on B C)</a:t>
            </a:r>
          </a:p>
        </p:txBody>
      </p:sp>
      <p:sp>
        <p:nvSpPr>
          <p:cNvPr id="222212" name="Line 4"/>
          <p:cNvSpPr>
            <a:spLocks noChangeShapeType="1"/>
          </p:cNvSpPr>
          <p:nvPr/>
        </p:nvSpPr>
        <p:spPr bwMode="auto">
          <a:xfrm>
            <a:off x="1447800" y="3886200"/>
            <a:ext cx="3657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3" name="Rectangle 5"/>
          <p:cNvSpPr>
            <a:spLocks noChangeArrowheads="1"/>
          </p:cNvSpPr>
          <p:nvPr/>
        </p:nvSpPr>
        <p:spPr bwMode="auto">
          <a:xfrm>
            <a:off x="2057400" y="3200400"/>
            <a:ext cx="6858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/>
              <a:t>A</a:t>
            </a:r>
          </a:p>
        </p:txBody>
      </p:sp>
      <p:sp>
        <p:nvSpPr>
          <p:cNvPr id="222214" name="Rectangle 6"/>
          <p:cNvSpPr>
            <a:spLocks noChangeArrowheads="1"/>
          </p:cNvSpPr>
          <p:nvPr/>
        </p:nvSpPr>
        <p:spPr bwMode="auto">
          <a:xfrm>
            <a:off x="3352800" y="3200400"/>
            <a:ext cx="6858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/>
              <a:t>B</a:t>
            </a:r>
          </a:p>
        </p:txBody>
      </p:sp>
      <p:sp>
        <p:nvSpPr>
          <p:cNvPr id="222215" name="Rectangle 7"/>
          <p:cNvSpPr>
            <a:spLocks noChangeArrowheads="1"/>
          </p:cNvSpPr>
          <p:nvPr/>
        </p:nvSpPr>
        <p:spPr bwMode="auto">
          <a:xfrm>
            <a:off x="2057400" y="2514600"/>
            <a:ext cx="6858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/>
              <a:t>C</a:t>
            </a:r>
          </a:p>
        </p:txBody>
      </p:sp>
      <p:sp>
        <p:nvSpPr>
          <p:cNvPr id="222216" name="Rectangle 8"/>
          <p:cNvSpPr>
            <a:spLocks noChangeArrowheads="1"/>
          </p:cNvSpPr>
          <p:nvPr/>
        </p:nvSpPr>
        <p:spPr bwMode="auto">
          <a:xfrm>
            <a:off x="6858000" y="1828800"/>
            <a:ext cx="6858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/>
              <a:t>A</a:t>
            </a:r>
          </a:p>
        </p:txBody>
      </p:sp>
      <p:sp>
        <p:nvSpPr>
          <p:cNvPr id="222217" name="Rectangle 9"/>
          <p:cNvSpPr>
            <a:spLocks noChangeArrowheads="1"/>
          </p:cNvSpPr>
          <p:nvPr/>
        </p:nvSpPr>
        <p:spPr bwMode="auto">
          <a:xfrm>
            <a:off x="6858000" y="2514600"/>
            <a:ext cx="6858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/>
              <a:t>B</a:t>
            </a:r>
          </a:p>
        </p:txBody>
      </p:sp>
      <p:sp>
        <p:nvSpPr>
          <p:cNvPr id="222218" name="Rectangle 10"/>
          <p:cNvSpPr>
            <a:spLocks noChangeArrowheads="1"/>
          </p:cNvSpPr>
          <p:nvPr/>
        </p:nvSpPr>
        <p:spPr bwMode="auto">
          <a:xfrm>
            <a:off x="6858000" y="3200400"/>
            <a:ext cx="6858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/>
              <a:t>C</a:t>
            </a:r>
          </a:p>
        </p:txBody>
      </p:sp>
      <p:sp>
        <p:nvSpPr>
          <p:cNvPr id="222219" name="Text Box 11"/>
          <p:cNvSpPr txBox="1">
            <a:spLocks noChangeArrowheads="1"/>
          </p:cNvSpPr>
          <p:nvPr/>
        </p:nvSpPr>
        <p:spPr bwMode="auto">
          <a:xfrm>
            <a:off x="1050925" y="1654175"/>
            <a:ext cx="112395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/>
              <a:t>Initial:</a:t>
            </a:r>
          </a:p>
        </p:txBody>
      </p:sp>
      <p:sp>
        <p:nvSpPr>
          <p:cNvPr id="222220" name="Text Box 12"/>
          <p:cNvSpPr txBox="1">
            <a:spLocks noChangeArrowheads="1"/>
          </p:cNvSpPr>
          <p:nvPr/>
        </p:nvSpPr>
        <p:spPr bwMode="auto">
          <a:xfrm>
            <a:off x="5410200" y="1828800"/>
            <a:ext cx="93821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/>
              <a:t>Goal: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4343400"/>
            <a:ext cx="64892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See: </a:t>
            </a:r>
            <a:r>
              <a:rPr lang="en-US" dirty="0">
                <a:hlinkClick r:id="rId2"/>
              </a:rPr>
              <a:t>https://en.wikipedia.org/wiki/Sussman_Anomaly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Noah (Sacerdoti 75)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Explicitly views plans as a partial order of steps. Add ordering into the plan as needed to guarantee it will succeed.</a:t>
            </a:r>
          </a:p>
          <a:p>
            <a:endParaRPr lang="en-US" altLang="en-US"/>
          </a:p>
          <a:p>
            <a:r>
              <a:rPr lang="en-US" altLang="en-US"/>
              <a:t>Avoids the problem in Strips, that focussing on one subgoal forces the actions that resolve that goal to be contiguous.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Generating plans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Given:</a:t>
            </a:r>
          </a:p>
          <a:p>
            <a:pPr lvl="1"/>
            <a:r>
              <a:rPr lang="en-US" altLang="en-US"/>
              <a:t>A way to describe the world</a:t>
            </a:r>
          </a:p>
          <a:p>
            <a:pPr lvl="1"/>
            <a:r>
              <a:rPr lang="en-US" altLang="en-US"/>
              <a:t>An initial state of the world</a:t>
            </a:r>
          </a:p>
          <a:p>
            <a:pPr lvl="1"/>
            <a:r>
              <a:rPr lang="en-US" altLang="en-US"/>
              <a:t>A goal description</a:t>
            </a:r>
          </a:p>
          <a:p>
            <a:pPr lvl="1"/>
            <a:r>
              <a:rPr lang="en-US" altLang="en-US"/>
              <a:t>A set of possible actions to change the world</a:t>
            </a:r>
          </a:p>
          <a:p>
            <a:pPr lvl="1"/>
            <a:endParaRPr lang="en-US" altLang="en-US"/>
          </a:p>
          <a:p>
            <a:r>
              <a:rPr lang="en-US" altLang="en-US"/>
              <a:t>Find:</a:t>
            </a:r>
          </a:p>
          <a:p>
            <a:pPr lvl="1"/>
            <a:r>
              <a:rPr lang="en-US" altLang="en-US"/>
              <a:t>A prescription for actions to change the initial state into one that satisfies the goal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Nets Of Action Hierarchies</a:t>
            </a:r>
          </a:p>
        </p:txBody>
      </p:sp>
      <p:sp>
        <p:nvSpPr>
          <p:cNvPr id="232452" name="Rectangle 4"/>
          <p:cNvSpPr>
            <a:spLocks noChangeArrowheads="1"/>
          </p:cNvSpPr>
          <p:nvPr/>
        </p:nvSpPr>
        <p:spPr bwMode="auto">
          <a:xfrm>
            <a:off x="3962400" y="1600200"/>
            <a:ext cx="1219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on(a, b)</a:t>
            </a:r>
          </a:p>
        </p:txBody>
      </p:sp>
      <p:sp>
        <p:nvSpPr>
          <p:cNvPr id="232454" name="Rectangle 6"/>
          <p:cNvSpPr>
            <a:spLocks noChangeArrowheads="1"/>
          </p:cNvSpPr>
          <p:nvPr/>
        </p:nvSpPr>
        <p:spPr bwMode="auto">
          <a:xfrm>
            <a:off x="3962400" y="2286000"/>
            <a:ext cx="1219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on(b, c)</a:t>
            </a:r>
          </a:p>
        </p:txBody>
      </p:sp>
      <p:sp>
        <p:nvSpPr>
          <p:cNvPr id="232455" name="Oval 7"/>
          <p:cNvSpPr>
            <a:spLocks noChangeArrowheads="1"/>
          </p:cNvSpPr>
          <p:nvPr/>
        </p:nvSpPr>
        <p:spPr bwMode="auto">
          <a:xfrm>
            <a:off x="3048000" y="205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2456" name="Oval 8"/>
          <p:cNvSpPr>
            <a:spLocks noChangeArrowheads="1"/>
          </p:cNvSpPr>
          <p:nvPr/>
        </p:nvSpPr>
        <p:spPr bwMode="auto">
          <a:xfrm>
            <a:off x="5562600" y="205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2457" name="Line 9"/>
          <p:cNvSpPr>
            <a:spLocks noChangeShapeType="1"/>
          </p:cNvSpPr>
          <p:nvPr/>
        </p:nvSpPr>
        <p:spPr bwMode="auto">
          <a:xfrm flipV="1">
            <a:off x="3352800" y="1905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58" name="Line 10"/>
          <p:cNvSpPr>
            <a:spLocks noChangeShapeType="1"/>
          </p:cNvSpPr>
          <p:nvPr/>
        </p:nvSpPr>
        <p:spPr bwMode="auto">
          <a:xfrm>
            <a:off x="33528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59" name="Line 11"/>
          <p:cNvSpPr>
            <a:spLocks noChangeShapeType="1"/>
          </p:cNvSpPr>
          <p:nvPr/>
        </p:nvSpPr>
        <p:spPr bwMode="auto">
          <a:xfrm>
            <a:off x="5181600" y="18288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60" name="Line 12"/>
          <p:cNvSpPr>
            <a:spLocks noChangeShapeType="1"/>
          </p:cNvSpPr>
          <p:nvPr/>
        </p:nvSpPr>
        <p:spPr bwMode="auto">
          <a:xfrm flipV="1">
            <a:off x="5181600" y="22860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61" name="Rectangle 13"/>
          <p:cNvSpPr>
            <a:spLocks noChangeArrowheads="1"/>
          </p:cNvSpPr>
          <p:nvPr/>
        </p:nvSpPr>
        <p:spPr bwMode="auto">
          <a:xfrm>
            <a:off x="5486400" y="36576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puton(a, b)</a:t>
            </a:r>
          </a:p>
        </p:txBody>
      </p:sp>
      <p:sp>
        <p:nvSpPr>
          <p:cNvPr id="232462" name="Rectangle 14"/>
          <p:cNvSpPr>
            <a:spLocks noChangeArrowheads="1"/>
          </p:cNvSpPr>
          <p:nvPr/>
        </p:nvSpPr>
        <p:spPr bwMode="auto">
          <a:xfrm>
            <a:off x="5486400" y="48006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puton(b, c)</a:t>
            </a:r>
          </a:p>
        </p:txBody>
      </p:sp>
      <p:sp>
        <p:nvSpPr>
          <p:cNvPr id="232463" name="Oval 15"/>
          <p:cNvSpPr>
            <a:spLocks noChangeArrowheads="1"/>
          </p:cNvSpPr>
          <p:nvPr/>
        </p:nvSpPr>
        <p:spPr bwMode="auto">
          <a:xfrm>
            <a:off x="13716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2464" name="Oval 16"/>
          <p:cNvSpPr>
            <a:spLocks noChangeArrowheads="1"/>
          </p:cNvSpPr>
          <p:nvPr/>
        </p:nvSpPr>
        <p:spPr bwMode="auto">
          <a:xfrm>
            <a:off x="72390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2465" name="Line 17"/>
          <p:cNvSpPr>
            <a:spLocks noChangeShapeType="1"/>
          </p:cNvSpPr>
          <p:nvPr/>
        </p:nvSpPr>
        <p:spPr bwMode="auto">
          <a:xfrm flipV="1">
            <a:off x="1676400" y="38862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66" name="Line 18"/>
          <p:cNvSpPr>
            <a:spLocks noChangeShapeType="1"/>
          </p:cNvSpPr>
          <p:nvPr/>
        </p:nvSpPr>
        <p:spPr bwMode="auto">
          <a:xfrm>
            <a:off x="1676400" y="44958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67" name="Line 19"/>
          <p:cNvSpPr>
            <a:spLocks noChangeShapeType="1"/>
          </p:cNvSpPr>
          <p:nvPr/>
        </p:nvSpPr>
        <p:spPr bwMode="auto">
          <a:xfrm>
            <a:off x="6858000" y="3886200"/>
            <a:ext cx="381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68" name="Line 20"/>
          <p:cNvSpPr>
            <a:spLocks noChangeShapeType="1"/>
          </p:cNvSpPr>
          <p:nvPr/>
        </p:nvSpPr>
        <p:spPr bwMode="auto">
          <a:xfrm flipV="1">
            <a:off x="6858000" y="44958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69" name="Rectangle 21"/>
          <p:cNvSpPr>
            <a:spLocks noChangeArrowheads="1"/>
          </p:cNvSpPr>
          <p:nvPr/>
        </p:nvSpPr>
        <p:spPr bwMode="auto">
          <a:xfrm>
            <a:off x="3352800" y="3352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clear(a)</a:t>
            </a:r>
          </a:p>
        </p:txBody>
      </p:sp>
      <p:sp>
        <p:nvSpPr>
          <p:cNvPr id="232470" name="Rectangle 22"/>
          <p:cNvSpPr>
            <a:spLocks noChangeArrowheads="1"/>
          </p:cNvSpPr>
          <p:nvPr/>
        </p:nvSpPr>
        <p:spPr bwMode="auto">
          <a:xfrm>
            <a:off x="3352800" y="38862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2471" name="Oval 23"/>
          <p:cNvSpPr>
            <a:spLocks noChangeArrowheads="1"/>
          </p:cNvSpPr>
          <p:nvPr/>
        </p:nvSpPr>
        <p:spPr bwMode="auto">
          <a:xfrm>
            <a:off x="2438400" y="3733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2472" name="Oval 24"/>
          <p:cNvSpPr>
            <a:spLocks noChangeArrowheads="1"/>
          </p:cNvSpPr>
          <p:nvPr/>
        </p:nvSpPr>
        <p:spPr bwMode="auto">
          <a:xfrm>
            <a:off x="4800600" y="3733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2473" name="Line 25"/>
          <p:cNvSpPr>
            <a:spLocks noChangeShapeType="1"/>
          </p:cNvSpPr>
          <p:nvPr/>
        </p:nvSpPr>
        <p:spPr bwMode="auto">
          <a:xfrm flipV="1">
            <a:off x="27432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74" name="Line 26"/>
          <p:cNvSpPr>
            <a:spLocks noChangeShapeType="1"/>
          </p:cNvSpPr>
          <p:nvPr/>
        </p:nvSpPr>
        <p:spPr bwMode="auto">
          <a:xfrm>
            <a:off x="2743200" y="3886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75" name="Line 27"/>
          <p:cNvSpPr>
            <a:spLocks noChangeShapeType="1"/>
          </p:cNvSpPr>
          <p:nvPr/>
        </p:nvSpPr>
        <p:spPr bwMode="auto">
          <a:xfrm>
            <a:off x="4419600" y="35052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76" name="Line 28"/>
          <p:cNvSpPr>
            <a:spLocks noChangeShapeType="1"/>
          </p:cNvSpPr>
          <p:nvPr/>
        </p:nvSpPr>
        <p:spPr bwMode="auto">
          <a:xfrm flipV="1">
            <a:off x="4419600" y="39624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77" name="Line 29"/>
          <p:cNvSpPr>
            <a:spLocks noChangeShapeType="1"/>
          </p:cNvSpPr>
          <p:nvPr/>
        </p:nvSpPr>
        <p:spPr bwMode="auto">
          <a:xfrm>
            <a:off x="5105400" y="3886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78" name="Rectangle 30"/>
          <p:cNvSpPr>
            <a:spLocks noChangeArrowheads="1"/>
          </p:cNvSpPr>
          <p:nvPr/>
        </p:nvSpPr>
        <p:spPr bwMode="auto">
          <a:xfrm>
            <a:off x="3352800" y="4495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2479" name="Rectangle 31"/>
          <p:cNvSpPr>
            <a:spLocks noChangeArrowheads="1"/>
          </p:cNvSpPr>
          <p:nvPr/>
        </p:nvSpPr>
        <p:spPr bwMode="auto">
          <a:xfrm>
            <a:off x="3352800" y="50292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2480" name="Oval 32"/>
          <p:cNvSpPr>
            <a:spLocks noChangeArrowheads="1"/>
          </p:cNvSpPr>
          <p:nvPr/>
        </p:nvSpPr>
        <p:spPr bwMode="auto">
          <a:xfrm>
            <a:off x="24384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2481" name="Oval 33"/>
          <p:cNvSpPr>
            <a:spLocks noChangeArrowheads="1"/>
          </p:cNvSpPr>
          <p:nvPr/>
        </p:nvSpPr>
        <p:spPr bwMode="auto">
          <a:xfrm>
            <a:off x="48006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2482" name="Line 34"/>
          <p:cNvSpPr>
            <a:spLocks noChangeShapeType="1"/>
          </p:cNvSpPr>
          <p:nvPr/>
        </p:nvSpPr>
        <p:spPr bwMode="auto">
          <a:xfrm flipV="1">
            <a:off x="2743200" y="4724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83" name="Line 35"/>
          <p:cNvSpPr>
            <a:spLocks noChangeShapeType="1"/>
          </p:cNvSpPr>
          <p:nvPr/>
        </p:nvSpPr>
        <p:spPr bwMode="auto">
          <a:xfrm>
            <a:off x="2743200" y="5029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84" name="Line 36"/>
          <p:cNvSpPr>
            <a:spLocks noChangeShapeType="1"/>
          </p:cNvSpPr>
          <p:nvPr/>
        </p:nvSpPr>
        <p:spPr bwMode="auto">
          <a:xfrm>
            <a:off x="4419600" y="46482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85" name="Line 37"/>
          <p:cNvSpPr>
            <a:spLocks noChangeShapeType="1"/>
          </p:cNvSpPr>
          <p:nvPr/>
        </p:nvSpPr>
        <p:spPr bwMode="auto">
          <a:xfrm flipV="1">
            <a:off x="4419600" y="51054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86" name="Line 38"/>
          <p:cNvSpPr>
            <a:spLocks noChangeShapeType="1"/>
          </p:cNvSpPr>
          <p:nvPr/>
        </p:nvSpPr>
        <p:spPr bwMode="auto">
          <a:xfrm>
            <a:off x="5105400" y="5029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Nets Of Action Hierarchies</a:t>
            </a:r>
          </a:p>
        </p:txBody>
      </p:sp>
      <p:sp>
        <p:nvSpPr>
          <p:cNvPr id="233475" name="Rectangle 3"/>
          <p:cNvSpPr>
            <a:spLocks noChangeArrowheads="1"/>
          </p:cNvSpPr>
          <p:nvPr/>
        </p:nvSpPr>
        <p:spPr bwMode="auto">
          <a:xfrm>
            <a:off x="3962400" y="1600200"/>
            <a:ext cx="1219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on(a, b)</a:t>
            </a:r>
          </a:p>
        </p:txBody>
      </p:sp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3962400" y="2286000"/>
            <a:ext cx="12192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on(b, c)</a:t>
            </a:r>
          </a:p>
        </p:txBody>
      </p:sp>
      <p:sp>
        <p:nvSpPr>
          <p:cNvPr id="233477" name="Oval 5"/>
          <p:cNvSpPr>
            <a:spLocks noChangeArrowheads="1"/>
          </p:cNvSpPr>
          <p:nvPr/>
        </p:nvSpPr>
        <p:spPr bwMode="auto">
          <a:xfrm>
            <a:off x="3048000" y="205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3478" name="Oval 6"/>
          <p:cNvSpPr>
            <a:spLocks noChangeArrowheads="1"/>
          </p:cNvSpPr>
          <p:nvPr/>
        </p:nvSpPr>
        <p:spPr bwMode="auto">
          <a:xfrm>
            <a:off x="5562600" y="205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3479" name="Line 7"/>
          <p:cNvSpPr>
            <a:spLocks noChangeShapeType="1"/>
          </p:cNvSpPr>
          <p:nvPr/>
        </p:nvSpPr>
        <p:spPr bwMode="auto">
          <a:xfrm flipV="1">
            <a:off x="3352800" y="1905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80" name="Line 8"/>
          <p:cNvSpPr>
            <a:spLocks noChangeShapeType="1"/>
          </p:cNvSpPr>
          <p:nvPr/>
        </p:nvSpPr>
        <p:spPr bwMode="auto">
          <a:xfrm>
            <a:off x="33528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81" name="Line 9"/>
          <p:cNvSpPr>
            <a:spLocks noChangeShapeType="1"/>
          </p:cNvSpPr>
          <p:nvPr/>
        </p:nvSpPr>
        <p:spPr bwMode="auto">
          <a:xfrm>
            <a:off x="5181600" y="18288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82" name="Line 10"/>
          <p:cNvSpPr>
            <a:spLocks noChangeShapeType="1"/>
          </p:cNvSpPr>
          <p:nvPr/>
        </p:nvSpPr>
        <p:spPr bwMode="auto">
          <a:xfrm flipV="1">
            <a:off x="5181600" y="22860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5486400" y="36576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puton(a, b)</a:t>
            </a: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5486400" y="48006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puton(b, c)</a:t>
            </a:r>
          </a:p>
        </p:txBody>
      </p:sp>
      <p:sp>
        <p:nvSpPr>
          <p:cNvPr id="233485" name="Oval 13"/>
          <p:cNvSpPr>
            <a:spLocks noChangeArrowheads="1"/>
          </p:cNvSpPr>
          <p:nvPr/>
        </p:nvSpPr>
        <p:spPr bwMode="auto">
          <a:xfrm>
            <a:off x="13716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3486" name="Oval 14"/>
          <p:cNvSpPr>
            <a:spLocks noChangeArrowheads="1"/>
          </p:cNvSpPr>
          <p:nvPr/>
        </p:nvSpPr>
        <p:spPr bwMode="auto">
          <a:xfrm>
            <a:off x="72390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3487" name="Line 15"/>
          <p:cNvSpPr>
            <a:spLocks noChangeShapeType="1"/>
          </p:cNvSpPr>
          <p:nvPr/>
        </p:nvSpPr>
        <p:spPr bwMode="auto">
          <a:xfrm flipV="1">
            <a:off x="1676400" y="38862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88" name="Line 16"/>
          <p:cNvSpPr>
            <a:spLocks noChangeShapeType="1"/>
          </p:cNvSpPr>
          <p:nvPr/>
        </p:nvSpPr>
        <p:spPr bwMode="auto">
          <a:xfrm>
            <a:off x="1676400" y="44958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89" name="Line 17"/>
          <p:cNvSpPr>
            <a:spLocks noChangeShapeType="1"/>
          </p:cNvSpPr>
          <p:nvPr/>
        </p:nvSpPr>
        <p:spPr bwMode="auto">
          <a:xfrm>
            <a:off x="6858000" y="3886200"/>
            <a:ext cx="381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90" name="Line 18"/>
          <p:cNvSpPr>
            <a:spLocks noChangeShapeType="1"/>
          </p:cNvSpPr>
          <p:nvPr/>
        </p:nvSpPr>
        <p:spPr bwMode="auto">
          <a:xfrm flipV="1">
            <a:off x="6858000" y="44958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91" name="Rectangle 19"/>
          <p:cNvSpPr>
            <a:spLocks noChangeArrowheads="1"/>
          </p:cNvSpPr>
          <p:nvPr/>
        </p:nvSpPr>
        <p:spPr bwMode="auto">
          <a:xfrm>
            <a:off x="3352800" y="3352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clear(a)</a:t>
            </a:r>
          </a:p>
        </p:txBody>
      </p:sp>
      <p:sp>
        <p:nvSpPr>
          <p:cNvPr id="233492" name="Rectangle 20"/>
          <p:cNvSpPr>
            <a:spLocks noChangeArrowheads="1"/>
          </p:cNvSpPr>
          <p:nvPr/>
        </p:nvSpPr>
        <p:spPr bwMode="auto">
          <a:xfrm>
            <a:off x="3352800" y="38862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3493" name="Oval 21"/>
          <p:cNvSpPr>
            <a:spLocks noChangeArrowheads="1"/>
          </p:cNvSpPr>
          <p:nvPr/>
        </p:nvSpPr>
        <p:spPr bwMode="auto">
          <a:xfrm>
            <a:off x="2438400" y="3733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3494" name="Oval 22"/>
          <p:cNvSpPr>
            <a:spLocks noChangeArrowheads="1"/>
          </p:cNvSpPr>
          <p:nvPr/>
        </p:nvSpPr>
        <p:spPr bwMode="auto">
          <a:xfrm>
            <a:off x="4800600" y="3733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3495" name="Line 23"/>
          <p:cNvSpPr>
            <a:spLocks noChangeShapeType="1"/>
          </p:cNvSpPr>
          <p:nvPr/>
        </p:nvSpPr>
        <p:spPr bwMode="auto">
          <a:xfrm flipV="1">
            <a:off x="27432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96" name="Line 24"/>
          <p:cNvSpPr>
            <a:spLocks noChangeShapeType="1"/>
          </p:cNvSpPr>
          <p:nvPr/>
        </p:nvSpPr>
        <p:spPr bwMode="auto">
          <a:xfrm>
            <a:off x="2743200" y="3886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97" name="Line 25"/>
          <p:cNvSpPr>
            <a:spLocks noChangeShapeType="1"/>
          </p:cNvSpPr>
          <p:nvPr/>
        </p:nvSpPr>
        <p:spPr bwMode="auto">
          <a:xfrm>
            <a:off x="4419600" y="35052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98" name="Line 26"/>
          <p:cNvSpPr>
            <a:spLocks noChangeShapeType="1"/>
          </p:cNvSpPr>
          <p:nvPr/>
        </p:nvSpPr>
        <p:spPr bwMode="auto">
          <a:xfrm flipV="1">
            <a:off x="4419600" y="39624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499" name="Line 27"/>
          <p:cNvSpPr>
            <a:spLocks noChangeShapeType="1"/>
          </p:cNvSpPr>
          <p:nvPr/>
        </p:nvSpPr>
        <p:spPr bwMode="auto">
          <a:xfrm>
            <a:off x="5105400" y="3886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500" name="Rectangle 28"/>
          <p:cNvSpPr>
            <a:spLocks noChangeArrowheads="1"/>
          </p:cNvSpPr>
          <p:nvPr/>
        </p:nvSpPr>
        <p:spPr bwMode="auto">
          <a:xfrm>
            <a:off x="3352800" y="4495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3501" name="Rectangle 29"/>
          <p:cNvSpPr>
            <a:spLocks noChangeArrowheads="1"/>
          </p:cNvSpPr>
          <p:nvPr/>
        </p:nvSpPr>
        <p:spPr bwMode="auto">
          <a:xfrm>
            <a:off x="3352800" y="50292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3502" name="Oval 30"/>
          <p:cNvSpPr>
            <a:spLocks noChangeArrowheads="1"/>
          </p:cNvSpPr>
          <p:nvPr/>
        </p:nvSpPr>
        <p:spPr bwMode="auto">
          <a:xfrm>
            <a:off x="24384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3503" name="Oval 31"/>
          <p:cNvSpPr>
            <a:spLocks noChangeArrowheads="1"/>
          </p:cNvSpPr>
          <p:nvPr/>
        </p:nvSpPr>
        <p:spPr bwMode="auto">
          <a:xfrm>
            <a:off x="48006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3504" name="Line 32"/>
          <p:cNvSpPr>
            <a:spLocks noChangeShapeType="1"/>
          </p:cNvSpPr>
          <p:nvPr/>
        </p:nvSpPr>
        <p:spPr bwMode="auto">
          <a:xfrm flipV="1">
            <a:off x="2743200" y="4724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505" name="Line 33"/>
          <p:cNvSpPr>
            <a:spLocks noChangeShapeType="1"/>
          </p:cNvSpPr>
          <p:nvPr/>
        </p:nvSpPr>
        <p:spPr bwMode="auto">
          <a:xfrm>
            <a:off x="2743200" y="5029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506" name="Line 34"/>
          <p:cNvSpPr>
            <a:spLocks noChangeShapeType="1"/>
          </p:cNvSpPr>
          <p:nvPr/>
        </p:nvSpPr>
        <p:spPr bwMode="auto">
          <a:xfrm>
            <a:off x="4419600" y="46482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507" name="Line 35"/>
          <p:cNvSpPr>
            <a:spLocks noChangeShapeType="1"/>
          </p:cNvSpPr>
          <p:nvPr/>
        </p:nvSpPr>
        <p:spPr bwMode="auto">
          <a:xfrm flipV="1">
            <a:off x="4419600" y="51054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508" name="Line 36"/>
          <p:cNvSpPr>
            <a:spLocks noChangeShapeType="1"/>
          </p:cNvSpPr>
          <p:nvPr/>
        </p:nvSpPr>
        <p:spPr bwMode="auto">
          <a:xfrm>
            <a:off x="5105400" y="5029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3509" name="Line 37"/>
          <p:cNvSpPr>
            <a:spLocks noChangeShapeType="1"/>
          </p:cNvSpPr>
          <p:nvPr/>
        </p:nvSpPr>
        <p:spPr bwMode="auto">
          <a:xfrm flipH="1">
            <a:off x="4419600" y="3962400"/>
            <a:ext cx="2438400" cy="6096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Resolve conflicts ‘critic’:</a:t>
            </a: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5486400" y="19050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puton(a, b)</a:t>
            </a:r>
          </a:p>
        </p:txBody>
      </p:sp>
      <p:sp>
        <p:nvSpPr>
          <p:cNvPr id="234501" name="Rectangle 5"/>
          <p:cNvSpPr>
            <a:spLocks noChangeArrowheads="1"/>
          </p:cNvSpPr>
          <p:nvPr/>
        </p:nvSpPr>
        <p:spPr bwMode="auto">
          <a:xfrm>
            <a:off x="5486400" y="30480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puton(b, c)</a:t>
            </a:r>
          </a:p>
        </p:txBody>
      </p:sp>
      <p:sp>
        <p:nvSpPr>
          <p:cNvPr id="234502" name="Oval 6"/>
          <p:cNvSpPr>
            <a:spLocks noChangeArrowheads="1"/>
          </p:cNvSpPr>
          <p:nvPr/>
        </p:nvSpPr>
        <p:spPr bwMode="auto">
          <a:xfrm>
            <a:off x="1371600" y="2590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4503" name="Oval 7"/>
          <p:cNvSpPr>
            <a:spLocks noChangeArrowheads="1"/>
          </p:cNvSpPr>
          <p:nvPr/>
        </p:nvSpPr>
        <p:spPr bwMode="auto">
          <a:xfrm>
            <a:off x="7239000" y="2590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4504" name="Line 8"/>
          <p:cNvSpPr>
            <a:spLocks noChangeShapeType="1"/>
          </p:cNvSpPr>
          <p:nvPr/>
        </p:nvSpPr>
        <p:spPr bwMode="auto">
          <a:xfrm flipV="1">
            <a:off x="1676400" y="21336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05" name="Line 9"/>
          <p:cNvSpPr>
            <a:spLocks noChangeShapeType="1"/>
          </p:cNvSpPr>
          <p:nvPr/>
        </p:nvSpPr>
        <p:spPr bwMode="auto">
          <a:xfrm>
            <a:off x="1676400" y="27432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06" name="Line 10"/>
          <p:cNvSpPr>
            <a:spLocks noChangeShapeType="1"/>
          </p:cNvSpPr>
          <p:nvPr/>
        </p:nvSpPr>
        <p:spPr bwMode="auto">
          <a:xfrm>
            <a:off x="6858000" y="2133600"/>
            <a:ext cx="381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07" name="Line 11"/>
          <p:cNvSpPr>
            <a:spLocks noChangeShapeType="1"/>
          </p:cNvSpPr>
          <p:nvPr/>
        </p:nvSpPr>
        <p:spPr bwMode="auto">
          <a:xfrm flipV="1">
            <a:off x="6858000" y="27432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08" name="Rectangle 12"/>
          <p:cNvSpPr>
            <a:spLocks noChangeArrowheads="1"/>
          </p:cNvSpPr>
          <p:nvPr/>
        </p:nvSpPr>
        <p:spPr bwMode="auto">
          <a:xfrm>
            <a:off x="3352800" y="16002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clear(a)</a:t>
            </a:r>
          </a:p>
        </p:txBody>
      </p:sp>
      <p:sp>
        <p:nvSpPr>
          <p:cNvPr id="234509" name="Rectangle 13"/>
          <p:cNvSpPr>
            <a:spLocks noChangeArrowheads="1"/>
          </p:cNvSpPr>
          <p:nvPr/>
        </p:nvSpPr>
        <p:spPr bwMode="auto">
          <a:xfrm>
            <a:off x="3352800" y="2133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4510" name="Oval 14"/>
          <p:cNvSpPr>
            <a:spLocks noChangeArrowheads="1"/>
          </p:cNvSpPr>
          <p:nvPr/>
        </p:nvSpPr>
        <p:spPr bwMode="auto">
          <a:xfrm>
            <a:off x="2438400" y="1981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4511" name="Oval 15"/>
          <p:cNvSpPr>
            <a:spLocks noChangeArrowheads="1"/>
          </p:cNvSpPr>
          <p:nvPr/>
        </p:nvSpPr>
        <p:spPr bwMode="auto">
          <a:xfrm>
            <a:off x="4800600" y="1981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4512" name="Line 16"/>
          <p:cNvSpPr>
            <a:spLocks noChangeShapeType="1"/>
          </p:cNvSpPr>
          <p:nvPr/>
        </p:nvSpPr>
        <p:spPr bwMode="auto">
          <a:xfrm flipV="1">
            <a:off x="2743200" y="1828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13" name="Line 17"/>
          <p:cNvSpPr>
            <a:spLocks noChangeShapeType="1"/>
          </p:cNvSpPr>
          <p:nvPr/>
        </p:nvSpPr>
        <p:spPr bwMode="auto">
          <a:xfrm>
            <a:off x="27432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14" name="Line 18"/>
          <p:cNvSpPr>
            <a:spLocks noChangeShapeType="1"/>
          </p:cNvSpPr>
          <p:nvPr/>
        </p:nvSpPr>
        <p:spPr bwMode="auto">
          <a:xfrm>
            <a:off x="4419600" y="17526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15" name="Line 19"/>
          <p:cNvSpPr>
            <a:spLocks noChangeShapeType="1"/>
          </p:cNvSpPr>
          <p:nvPr/>
        </p:nvSpPr>
        <p:spPr bwMode="auto">
          <a:xfrm flipV="1">
            <a:off x="4419600" y="22098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16" name="Line 20"/>
          <p:cNvSpPr>
            <a:spLocks noChangeShapeType="1"/>
          </p:cNvSpPr>
          <p:nvPr/>
        </p:nvSpPr>
        <p:spPr bwMode="auto">
          <a:xfrm>
            <a:off x="5105400" y="2133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17" name="Rectangle 21"/>
          <p:cNvSpPr>
            <a:spLocks noChangeArrowheads="1"/>
          </p:cNvSpPr>
          <p:nvPr/>
        </p:nvSpPr>
        <p:spPr bwMode="auto">
          <a:xfrm>
            <a:off x="3352800" y="27432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4518" name="Rectangle 22"/>
          <p:cNvSpPr>
            <a:spLocks noChangeArrowheads="1"/>
          </p:cNvSpPr>
          <p:nvPr/>
        </p:nvSpPr>
        <p:spPr bwMode="auto">
          <a:xfrm>
            <a:off x="3352800" y="32766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4519" name="Oval 23"/>
          <p:cNvSpPr>
            <a:spLocks noChangeArrowheads="1"/>
          </p:cNvSpPr>
          <p:nvPr/>
        </p:nvSpPr>
        <p:spPr bwMode="auto">
          <a:xfrm>
            <a:off x="2438400" y="3124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4520" name="Oval 24"/>
          <p:cNvSpPr>
            <a:spLocks noChangeArrowheads="1"/>
          </p:cNvSpPr>
          <p:nvPr/>
        </p:nvSpPr>
        <p:spPr bwMode="auto">
          <a:xfrm>
            <a:off x="4800600" y="3124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4521" name="Line 25"/>
          <p:cNvSpPr>
            <a:spLocks noChangeShapeType="1"/>
          </p:cNvSpPr>
          <p:nvPr/>
        </p:nvSpPr>
        <p:spPr bwMode="auto">
          <a:xfrm flipV="1">
            <a:off x="27432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22" name="Line 26"/>
          <p:cNvSpPr>
            <a:spLocks noChangeShapeType="1"/>
          </p:cNvSpPr>
          <p:nvPr/>
        </p:nvSpPr>
        <p:spPr bwMode="auto">
          <a:xfrm>
            <a:off x="27432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23" name="Line 27"/>
          <p:cNvSpPr>
            <a:spLocks noChangeShapeType="1"/>
          </p:cNvSpPr>
          <p:nvPr/>
        </p:nvSpPr>
        <p:spPr bwMode="auto">
          <a:xfrm>
            <a:off x="4419600" y="28956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24" name="Line 28"/>
          <p:cNvSpPr>
            <a:spLocks noChangeShapeType="1"/>
          </p:cNvSpPr>
          <p:nvPr/>
        </p:nvSpPr>
        <p:spPr bwMode="auto">
          <a:xfrm flipV="1">
            <a:off x="4419600" y="33528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25" name="Line 29"/>
          <p:cNvSpPr>
            <a:spLocks noChangeShapeType="1"/>
          </p:cNvSpPr>
          <p:nvPr/>
        </p:nvSpPr>
        <p:spPr bwMode="auto">
          <a:xfrm>
            <a:off x="5105400" y="3276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26" name="Line 30"/>
          <p:cNvSpPr>
            <a:spLocks noChangeShapeType="1"/>
          </p:cNvSpPr>
          <p:nvPr/>
        </p:nvSpPr>
        <p:spPr bwMode="auto">
          <a:xfrm flipH="1">
            <a:off x="4419600" y="2209800"/>
            <a:ext cx="2438400" cy="6096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27" name="Rectangle 31"/>
          <p:cNvSpPr>
            <a:spLocks noChangeArrowheads="1"/>
          </p:cNvSpPr>
          <p:nvPr/>
        </p:nvSpPr>
        <p:spPr bwMode="auto">
          <a:xfrm>
            <a:off x="5486400" y="44196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puton(a, b)</a:t>
            </a:r>
          </a:p>
        </p:txBody>
      </p:sp>
      <p:sp>
        <p:nvSpPr>
          <p:cNvPr id="234528" name="Rectangle 32"/>
          <p:cNvSpPr>
            <a:spLocks noChangeArrowheads="1"/>
          </p:cNvSpPr>
          <p:nvPr/>
        </p:nvSpPr>
        <p:spPr bwMode="auto">
          <a:xfrm>
            <a:off x="5486400" y="55626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puton(b, c)</a:t>
            </a:r>
          </a:p>
        </p:txBody>
      </p:sp>
      <p:sp>
        <p:nvSpPr>
          <p:cNvPr id="234529" name="Oval 33"/>
          <p:cNvSpPr>
            <a:spLocks noChangeArrowheads="1"/>
          </p:cNvSpPr>
          <p:nvPr/>
        </p:nvSpPr>
        <p:spPr bwMode="auto">
          <a:xfrm>
            <a:off x="13716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4530" name="Oval 34"/>
          <p:cNvSpPr>
            <a:spLocks noChangeArrowheads="1"/>
          </p:cNvSpPr>
          <p:nvPr/>
        </p:nvSpPr>
        <p:spPr bwMode="auto">
          <a:xfrm>
            <a:off x="72390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4531" name="Line 35"/>
          <p:cNvSpPr>
            <a:spLocks noChangeShapeType="1"/>
          </p:cNvSpPr>
          <p:nvPr/>
        </p:nvSpPr>
        <p:spPr bwMode="auto">
          <a:xfrm flipV="1">
            <a:off x="1676400" y="46482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32" name="Line 36"/>
          <p:cNvSpPr>
            <a:spLocks noChangeShapeType="1"/>
          </p:cNvSpPr>
          <p:nvPr/>
        </p:nvSpPr>
        <p:spPr bwMode="auto">
          <a:xfrm>
            <a:off x="1676400" y="52578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33" name="Line 37"/>
          <p:cNvSpPr>
            <a:spLocks noChangeShapeType="1"/>
          </p:cNvSpPr>
          <p:nvPr/>
        </p:nvSpPr>
        <p:spPr bwMode="auto">
          <a:xfrm>
            <a:off x="6858000" y="4648200"/>
            <a:ext cx="381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34" name="Line 38"/>
          <p:cNvSpPr>
            <a:spLocks noChangeShapeType="1"/>
          </p:cNvSpPr>
          <p:nvPr/>
        </p:nvSpPr>
        <p:spPr bwMode="auto">
          <a:xfrm flipV="1">
            <a:off x="6858000" y="52578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35" name="Rectangle 39"/>
          <p:cNvSpPr>
            <a:spLocks noChangeArrowheads="1"/>
          </p:cNvSpPr>
          <p:nvPr/>
        </p:nvSpPr>
        <p:spPr bwMode="auto">
          <a:xfrm>
            <a:off x="3352800" y="4114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clear(a)</a:t>
            </a:r>
          </a:p>
        </p:txBody>
      </p:sp>
      <p:sp>
        <p:nvSpPr>
          <p:cNvPr id="234536" name="Rectangle 40"/>
          <p:cNvSpPr>
            <a:spLocks noChangeArrowheads="1"/>
          </p:cNvSpPr>
          <p:nvPr/>
        </p:nvSpPr>
        <p:spPr bwMode="auto">
          <a:xfrm>
            <a:off x="3352800" y="46482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4537" name="Oval 41"/>
          <p:cNvSpPr>
            <a:spLocks noChangeArrowheads="1"/>
          </p:cNvSpPr>
          <p:nvPr/>
        </p:nvSpPr>
        <p:spPr bwMode="auto">
          <a:xfrm>
            <a:off x="2438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4538" name="Oval 42"/>
          <p:cNvSpPr>
            <a:spLocks noChangeArrowheads="1"/>
          </p:cNvSpPr>
          <p:nvPr/>
        </p:nvSpPr>
        <p:spPr bwMode="auto">
          <a:xfrm>
            <a:off x="48006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4539" name="Line 43"/>
          <p:cNvSpPr>
            <a:spLocks noChangeShapeType="1"/>
          </p:cNvSpPr>
          <p:nvPr/>
        </p:nvSpPr>
        <p:spPr bwMode="auto">
          <a:xfrm flipV="1">
            <a:off x="2743200" y="4343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40" name="Line 44"/>
          <p:cNvSpPr>
            <a:spLocks noChangeShapeType="1"/>
          </p:cNvSpPr>
          <p:nvPr/>
        </p:nvSpPr>
        <p:spPr bwMode="auto">
          <a:xfrm>
            <a:off x="2743200" y="4648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41" name="Line 45"/>
          <p:cNvSpPr>
            <a:spLocks noChangeShapeType="1"/>
          </p:cNvSpPr>
          <p:nvPr/>
        </p:nvSpPr>
        <p:spPr bwMode="auto">
          <a:xfrm>
            <a:off x="4419600" y="42672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42" name="Line 46"/>
          <p:cNvSpPr>
            <a:spLocks noChangeShapeType="1"/>
          </p:cNvSpPr>
          <p:nvPr/>
        </p:nvSpPr>
        <p:spPr bwMode="auto">
          <a:xfrm flipV="1">
            <a:off x="4419600" y="47244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43" name="Line 47"/>
          <p:cNvSpPr>
            <a:spLocks noChangeShapeType="1"/>
          </p:cNvSpPr>
          <p:nvPr/>
        </p:nvSpPr>
        <p:spPr bwMode="auto">
          <a:xfrm>
            <a:off x="5105400" y="4648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44" name="Rectangle 48"/>
          <p:cNvSpPr>
            <a:spLocks noChangeArrowheads="1"/>
          </p:cNvSpPr>
          <p:nvPr/>
        </p:nvSpPr>
        <p:spPr bwMode="auto">
          <a:xfrm>
            <a:off x="3352800" y="5257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4545" name="Rectangle 49"/>
          <p:cNvSpPr>
            <a:spLocks noChangeArrowheads="1"/>
          </p:cNvSpPr>
          <p:nvPr/>
        </p:nvSpPr>
        <p:spPr bwMode="auto">
          <a:xfrm>
            <a:off x="3352800" y="57912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4546" name="Oval 50"/>
          <p:cNvSpPr>
            <a:spLocks noChangeArrowheads="1"/>
          </p:cNvSpPr>
          <p:nvPr/>
        </p:nvSpPr>
        <p:spPr bwMode="auto">
          <a:xfrm>
            <a:off x="24384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4547" name="Oval 51"/>
          <p:cNvSpPr>
            <a:spLocks noChangeArrowheads="1"/>
          </p:cNvSpPr>
          <p:nvPr/>
        </p:nvSpPr>
        <p:spPr bwMode="auto">
          <a:xfrm>
            <a:off x="48006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4548" name="Line 52"/>
          <p:cNvSpPr>
            <a:spLocks noChangeShapeType="1"/>
          </p:cNvSpPr>
          <p:nvPr/>
        </p:nvSpPr>
        <p:spPr bwMode="auto">
          <a:xfrm flipV="1">
            <a:off x="2743200" y="5486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49" name="Line 53"/>
          <p:cNvSpPr>
            <a:spLocks noChangeShapeType="1"/>
          </p:cNvSpPr>
          <p:nvPr/>
        </p:nvSpPr>
        <p:spPr bwMode="auto">
          <a:xfrm>
            <a:off x="2743200" y="5791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50" name="Line 54"/>
          <p:cNvSpPr>
            <a:spLocks noChangeShapeType="1"/>
          </p:cNvSpPr>
          <p:nvPr/>
        </p:nvSpPr>
        <p:spPr bwMode="auto">
          <a:xfrm>
            <a:off x="4419600" y="54102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51" name="Line 55"/>
          <p:cNvSpPr>
            <a:spLocks noChangeShapeType="1"/>
          </p:cNvSpPr>
          <p:nvPr/>
        </p:nvSpPr>
        <p:spPr bwMode="auto">
          <a:xfrm flipV="1">
            <a:off x="4419600" y="58674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52" name="Line 56"/>
          <p:cNvSpPr>
            <a:spLocks noChangeShapeType="1"/>
          </p:cNvSpPr>
          <p:nvPr/>
        </p:nvSpPr>
        <p:spPr bwMode="auto">
          <a:xfrm>
            <a:off x="5105400" y="5791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54" name="Freeform 58"/>
          <p:cNvSpPr>
            <a:spLocks/>
          </p:cNvSpPr>
          <p:nvPr/>
        </p:nvSpPr>
        <p:spPr bwMode="auto">
          <a:xfrm>
            <a:off x="4470400" y="4648200"/>
            <a:ext cx="2705100" cy="1155700"/>
          </a:xfrm>
          <a:custGeom>
            <a:avLst/>
            <a:gdLst>
              <a:gd name="T0" fmla="*/ 1504 w 1704"/>
              <a:gd name="T1" fmla="*/ 720 h 728"/>
              <a:gd name="T2" fmla="*/ 1696 w 1704"/>
              <a:gd name="T3" fmla="*/ 672 h 728"/>
              <a:gd name="T4" fmla="*/ 1456 w 1704"/>
              <a:gd name="T5" fmla="*/ 384 h 728"/>
              <a:gd name="T6" fmla="*/ 208 w 1704"/>
              <a:gd name="T7" fmla="*/ 384 h 728"/>
              <a:gd name="T8" fmla="*/ 208 w 1704"/>
              <a:gd name="T9" fmla="*/ 0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04" h="728">
                <a:moveTo>
                  <a:pt x="1504" y="720"/>
                </a:moveTo>
                <a:cubicBezTo>
                  <a:pt x="1604" y="724"/>
                  <a:pt x="1704" y="728"/>
                  <a:pt x="1696" y="672"/>
                </a:cubicBezTo>
                <a:cubicBezTo>
                  <a:pt x="1688" y="616"/>
                  <a:pt x="1704" y="432"/>
                  <a:pt x="1456" y="384"/>
                </a:cubicBezTo>
                <a:cubicBezTo>
                  <a:pt x="1208" y="336"/>
                  <a:pt x="416" y="448"/>
                  <a:pt x="208" y="384"/>
                </a:cubicBezTo>
                <a:cubicBezTo>
                  <a:pt x="0" y="320"/>
                  <a:pt x="208" y="64"/>
                  <a:pt x="208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772400" y="12700"/>
            <a:ext cx="1170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C00000"/>
                </a:solidFill>
              </a:rPr>
              <a:t>skipped!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5486400" y="18288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puton(a, b)</a:t>
            </a:r>
          </a:p>
        </p:txBody>
      </p:sp>
      <p:sp>
        <p:nvSpPr>
          <p:cNvPr id="235525" name="Rectangle 5"/>
          <p:cNvSpPr>
            <a:spLocks noChangeArrowheads="1"/>
          </p:cNvSpPr>
          <p:nvPr/>
        </p:nvSpPr>
        <p:spPr bwMode="auto">
          <a:xfrm>
            <a:off x="5486400" y="29718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puton(b, c)</a:t>
            </a:r>
          </a:p>
        </p:txBody>
      </p:sp>
      <p:sp>
        <p:nvSpPr>
          <p:cNvPr id="235526" name="Oval 6"/>
          <p:cNvSpPr>
            <a:spLocks noChangeArrowheads="1"/>
          </p:cNvSpPr>
          <p:nvPr/>
        </p:nvSpPr>
        <p:spPr bwMode="auto">
          <a:xfrm>
            <a:off x="1371600" y="251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5527" name="Oval 7"/>
          <p:cNvSpPr>
            <a:spLocks noChangeArrowheads="1"/>
          </p:cNvSpPr>
          <p:nvPr/>
        </p:nvSpPr>
        <p:spPr bwMode="auto">
          <a:xfrm>
            <a:off x="7239000" y="251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5528" name="Line 8"/>
          <p:cNvSpPr>
            <a:spLocks noChangeShapeType="1"/>
          </p:cNvSpPr>
          <p:nvPr/>
        </p:nvSpPr>
        <p:spPr bwMode="auto">
          <a:xfrm flipV="1">
            <a:off x="1676400" y="20574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29" name="Line 9"/>
          <p:cNvSpPr>
            <a:spLocks noChangeShapeType="1"/>
          </p:cNvSpPr>
          <p:nvPr/>
        </p:nvSpPr>
        <p:spPr bwMode="auto">
          <a:xfrm>
            <a:off x="1676400" y="26670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30" name="Line 10"/>
          <p:cNvSpPr>
            <a:spLocks noChangeShapeType="1"/>
          </p:cNvSpPr>
          <p:nvPr/>
        </p:nvSpPr>
        <p:spPr bwMode="auto">
          <a:xfrm>
            <a:off x="6858000" y="2057400"/>
            <a:ext cx="381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31" name="Line 11"/>
          <p:cNvSpPr>
            <a:spLocks noChangeShapeType="1"/>
          </p:cNvSpPr>
          <p:nvPr/>
        </p:nvSpPr>
        <p:spPr bwMode="auto">
          <a:xfrm flipV="1">
            <a:off x="6858000" y="26670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32" name="Rectangle 12"/>
          <p:cNvSpPr>
            <a:spLocks noChangeArrowheads="1"/>
          </p:cNvSpPr>
          <p:nvPr/>
        </p:nvSpPr>
        <p:spPr bwMode="auto">
          <a:xfrm>
            <a:off x="3352800" y="15240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clear(a)</a:t>
            </a:r>
          </a:p>
        </p:txBody>
      </p:sp>
      <p:sp>
        <p:nvSpPr>
          <p:cNvPr id="235533" name="Rectangle 13"/>
          <p:cNvSpPr>
            <a:spLocks noChangeArrowheads="1"/>
          </p:cNvSpPr>
          <p:nvPr/>
        </p:nvSpPr>
        <p:spPr bwMode="auto">
          <a:xfrm>
            <a:off x="3352800" y="2057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5534" name="Oval 14"/>
          <p:cNvSpPr>
            <a:spLocks noChangeArrowheads="1"/>
          </p:cNvSpPr>
          <p:nvPr/>
        </p:nvSpPr>
        <p:spPr bwMode="auto">
          <a:xfrm>
            <a:off x="2438400" y="190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5535" name="Oval 15"/>
          <p:cNvSpPr>
            <a:spLocks noChangeArrowheads="1"/>
          </p:cNvSpPr>
          <p:nvPr/>
        </p:nvSpPr>
        <p:spPr bwMode="auto">
          <a:xfrm>
            <a:off x="4800600" y="190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5536" name="Line 16"/>
          <p:cNvSpPr>
            <a:spLocks noChangeShapeType="1"/>
          </p:cNvSpPr>
          <p:nvPr/>
        </p:nvSpPr>
        <p:spPr bwMode="auto">
          <a:xfrm flipV="1">
            <a:off x="2743200" y="1752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37" name="Line 17"/>
          <p:cNvSpPr>
            <a:spLocks noChangeShapeType="1"/>
          </p:cNvSpPr>
          <p:nvPr/>
        </p:nvSpPr>
        <p:spPr bwMode="auto">
          <a:xfrm>
            <a:off x="2743200" y="2057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38" name="Line 18"/>
          <p:cNvSpPr>
            <a:spLocks noChangeShapeType="1"/>
          </p:cNvSpPr>
          <p:nvPr/>
        </p:nvSpPr>
        <p:spPr bwMode="auto">
          <a:xfrm>
            <a:off x="4419600" y="16764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39" name="Line 19"/>
          <p:cNvSpPr>
            <a:spLocks noChangeShapeType="1"/>
          </p:cNvSpPr>
          <p:nvPr/>
        </p:nvSpPr>
        <p:spPr bwMode="auto">
          <a:xfrm flipV="1">
            <a:off x="4419600" y="21336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40" name="Line 20"/>
          <p:cNvSpPr>
            <a:spLocks noChangeShapeType="1"/>
          </p:cNvSpPr>
          <p:nvPr/>
        </p:nvSpPr>
        <p:spPr bwMode="auto">
          <a:xfrm>
            <a:off x="5105400" y="205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41" name="Rectangle 21"/>
          <p:cNvSpPr>
            <a:spLocks noChangeArrowheads="1"/>
          </p:cNvSpPr>
          <p:nvPr/>
        </p:nvSpPr>
        <p:spPr bwMode="auto">
          <a:xfrm>
            <a:off x="3352800" y="26670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5542" name="Rectangle 22"/>
          <p:cNvSpPr>
            <a:spLocks noChangeArrowheads="1"/>
          </p:cNvSpPr>
          <p:nvPr/>
        </p:nvSpPr>
        <p:spPr bwMode="auto">
          <a:xfrm>
            <a:off x="3352800" y="3200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5543" name="Oval 23"/>
          <p:cNvSpPr>
            <a:spLocks noChangeArrowheads="1"/>
          </p:cNvSpPr>
          <p:nvPr/>
        </p:nvSpPr>
        <p:spPr bwMode="auto">
          <a:xfrm>
            <a:off x="2438400" y="3048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5544" name="Oval 24"/>
          <p:cNvSpPr>
            <a:spLocks noChangeArrowheads="1"/>
          </p:cNvSpPr>
          <p:nvPr/>
        </p:nvSpPr>
        <p:spPr bwMode="auto">
          <a:xfrm>
            <a:off x="4800600" y="3048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5545" name="Line 25"/>
          <p:cNvSpPr>
            <a:spLocks noChangeShapeType="1"/>
          </p:cNvSpPr>
          <p:nvPr/>
        </p:nvSpPr>
        <p:spPr bwMode="auto">
          <a:xfrm flipV="1">
            <a:off x="27432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46" name="Line 26"/>
          <p:cNvSpPr>
            <a:spLocks noChangeShapeType="1"/>
          </p:cNvSpPr>
          <p:nvPr/>
        </p:nvSpPr>
        <p:spPr bwMode="auto">
          <a:xfrm>
            <a:off x="2743200" y="3200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47" name="Line 27"/>
          <p:cNvSpPr>
            <a:spLocks noChangeShapeType="1"/>
          </p:cNvSpPr>
          <p:nvPr/>
        </p:nvSpPr>
        <p:spPr bwMode="auto">
          <a:xfrm>
            <a:off x="4419600" y="28194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48" name="Line 28"/>
          <p:cNvSpPr>
            <a:spLocks noChangeShapeType="1"/>
          </p:cNvSpPr>
          <p:nvPr/>
        </p:nvSpPr>
        <p:spPr bwMode="auto">
          <a:xfrm flipV="1">
            <a:off x="4419600" y="32766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49" name="Line 29"/>
          <p:cNvSpPr>
            <a:spLocks noChangeShapeType="1"/>
          </p:cNvSpPr>
          <p:nvPr/>
        </p:nvSpPr>
        <p:spPr bwMode="auto">
          <a:xfrm>
            <a:off x="5105400" y="3200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50" name="Freeform 30"/>
          <p:cNvSpPr>
            <a:spLocks/>
          </p:cNvSpPr>
          <p:nvPr/>
        </p:nvSpPr>
        <p:spPr bwMode="auto">
          <a:xfrm>
            <a:off x="4470400" y="2057400"/>
            <a:ext cx="2705100" cy="1155700"/>
          </a:xfrm>
          <a:custGeom>
            <a:avLst/>
            <a:gdLst>
              <a:gd name="T0" fmla="*/ 1504 w 1704"/>
              <a:gd name="T1" fmla="*/ 720 h 728"/>
              <a:gd name="T2" fmla="*/ 1696 w 1704"/>
              <a:gd name="T3" fmla="*/ 672 h 728"/>
              <a:gd name="T4" fmla="*/ 1456 w 1704"/>
              <a:gd name="T5" fmla="*/ 384 h 728"/>
              <a:gd name="T6" fmla="*/ 208 w 1704"/>
              <a:gd name="T7" fmla="*/ 384 h 728"/>
              <a:gd name="T8" fmla="*/ 208 w 1704"/>
              <a:gd name="T9" fmla="*/ 0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04" h="728">
                <a:moveTo>
                  <a:pt x="1504" y="720"/>
                </a:moveTo>
                <a:cubicBezTo>
                  <a:pt x="1604" y="724"/>
                  <a:pt x="1704" y="728"/>
                  <a:pt x="1696" y="672"/>
                </a:cubicBezTo>
                <a:cubicBezTo>
                  <a:pt x="1688" y="616"/>
                  <a:pt x="1704" y="432"/>
                  <a:pt x="1456" y="384"/>
                </a:cubicBezTo>
                <a:cubicBezTo>
                  <a:pt x="1208" y="336"/>
                  <a:pt x="416" y="448"/>
                  <a:pt x="208" y="384"/>
                </a:cubicBezTo>
                <a:cubicBezTo>
                  <a:pt x="0" y="320"/>
                  <a:pt x="208" y="64"/>
                  <a:pt x="208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51" name="Rectangle 31"/>
          <p:cNvSpPr>
            <a:spLocks noChangeArrowheads="1"/>
          </p:cNvSpPr>
          <p:nvPr/>
        </p:nvSpPr>
        <p:spPr bwMode="auto">
          <a:xfrm>
            <a:off x="6858000" y="44958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puton(a, b)</a:t>
            </a:r>
          </a:p>
        </p:txBody>
      </p:sp>
      <p:sp>
        <p:nvSpPr>
          <p:cNvPr id="235552" name="Rectangle 32"/>
          <p:cNvSpPr>
            <a:spLocks noChangeArrowheads="1"/>
          </p:cNvSpPr>
          <p:nvPr/>
        </p:nvSpPr>
        <p:spPr bwMode="auto">
          <a:xfrm>
            <a:off x="4419600" y="54102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puton(b, c)</a:t>
            </a:r>
          </a:p>
        </p:txBody>
      </p:sp>
      <p:sp>
        <p:nvSpPr>
          <p:cNvPr id="235553" name="Oval 33"/>
          <p:cNvSpPr>
            <a:spLocks noChangeArrowheads="1"/>
          </p:cNvSpPr>
          <p:nvPr/>
        </p:nvSpPr>
        <p:spPr bwMode="auto">
          <a:xfrm>
            <a:off x="304800" y="4953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5555" name="Line 35"/>
          <p:cNvSpPr>
            <a:spLocks noChangeShapeType="1"/>
          </p:cNvSpPr>
          <p:nvPr/>
        </p:nvSpPr>
        <p:spPr bwMode="auto">
          <a:xfrm flipV="1">
            <a:off x="609600" y="4495800"/>
            <a:ext cx="2819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56" name="Line 36"/>
          <p:cNvSpPr>
            <a:spLocks noChangeShapeType="1"/>
          </p:cNvSpPr>
          <p:nvPr/>
        </p:nvSpPr>
        <p:spPr bwMode="auto">
          <a:xfrm>
            <a:off x="609600" y="51054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59" name="Rectangle 39"/>
          <p:cNvSpPr>
            <a:spLocks noChangeArrowheads="1"/>
          </p:cNvSpPr>
          <p:nvPr/>
        </p:nvSpPr>
        <p:spPr bwMode="auto">
          <a:xfrm>
            <a:off x="3429000" y="4343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clear(a)</a:t>
            </a:r>
          </a:p>
        </p:txBody>
      </p:sp>
      <p:sp>
        <p:nvSpPr>
          <p:cNvPr id="235562" name="Oval 42"/>
          <p:cNvSpPr>
            <a:spLocks noChangeArrowheads="1"/>
          </p:cNvSpPr>
          <p:nvPr/>
        </p:nvSpPr>
        <p:spPr bwMode="auto">
          <a:xfrm>
            <a:off x="6172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5565" name="Line 45"/>
          <p:cNvSpPr>
            <a:spLocks noChangeShapeType="1"/>
          </p:cNvSpPr>
          <p:nvPr/>
        </p:nvSpPr>
        <p:spPr bwMode="auto">
          <a:xfrm>
            <a:off x="4495800" y="4495800"/>
            <a:ext cx="1676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7" name="Line 47"/>
          <p:cNvSpPr>
            <a:spLocks noChangeShapeType="1"/>
          </p:cNvSpPr>
          <p:nvPr/>
        </p:nvSpPr>
        <p:spPr bwMode="auto">
          <a:xfrm>
            <a:off x="6477000" y="4724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8" name="Rectangle 48"/>
          <p:cNvSpPr>
            <a:spLocks noChangeArrowheads="1"/>
          </p:cNvSpPr>
          <p:nvPr/>
        </p:nvSpPr>
        <p:spPr bwMode="auto">
          <a:xfrm>
            <a:off x="2286000" y="5105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5569" name="Rectangle 49"/>
          <p:cNvSpPr>
            <a:spLocks noChangeArrowheads="1"/>
          </p:cNvSpPr>
          <p:nvPr/>
        </p:nvSpPr>
        <p:spPr bwMode="auto">
          <a:xfrm>
            <a:off x="2286000" y="5638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5570" name="Oval 50"/>
          <p:cNvSpPr>
            <a:spLocks noChangeArrowheads="1"/>
          </p:cNvSpPr>
          <p:nvPr/>
        </p:nvSpPr>
        <p:spPr bwMode="auto">
          <a:xfrm>
            <a:off x="1371600" y="5486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5571" name="Oval 51"/>
          <p:cNvSpPr>
            <a:spLocks noChangeArrowheads="1"/>
          </p:cNvSpPr>
          <p:nvPr/>
        </p:nvSpPr>
        <p:spPr bwMode="auto">
          <a:xfrm>
            <a:off x="3733800" y="5486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5572" name="Line 52"/>
          <p:cNvSpPr>
            <a:spLocks noChangeShapeType="1"/>
          </p:cNvSpPr>
          <p:nvPr/>
        </p:nvSpPr>
        <p:spPr bwMode="auto">
          <a:xfrm flipV="1">
            <a:off x="1676400" y="5334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3" name="Line 53"/>
          <p:cNvSpPr>
            <a:spLocks noChangeShapeType="1"/>
          </p:cNvSpPr>
          <p:nvPr/>
        </p:nvSpPr>
        <p:spPr bwMode="auto">
          <a:xfrm>
            <a:off x="1676400" y="5638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4" name="Line 54"/>
          <p:cNvSpPr>
            <a:spLocks noChangeShapeType="1"/>
          </p:cNvSpPr>
          <p:nvPr/>
        </p:nvSpPr>
        <p:spPr bwMode="auto">
          <a:xfrm>
            <a:off x="3352800" y="52578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5" name="Line 55"/>
          <p:cNvSpPr>
            <a:spLocks noChangeShapeType="1"/>
          </p:cNvSpPr>
          <p:nvPr/>
        </p:nvSpPr>
        <p:spPr bwMode="auto">
          <a:xfrm flipV="1">
            <a:off x="3352800" y="57150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6" name="Line 56"/>
          <p:cNvSpPr>
            <a:spLocks noChangeShapeType="1"/>
          </p:cNvSpPr>
          <p:nvPr/>
        </p:nvSpPr>
        <p:spPr bwMode="auto">
          <a:xfrm>
            <a:off x="4038600" y="5638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8" name="Line 58"/>
          <p:cNvSpPr>
            <a:spLocks noChangeShapeType="1"/>
          </p:cNvSpPr>
          <p:nvPr/>
        </p:nvSpPr>
        <p:spPr bwMode="auto">
          <a:xfrm flipV="1">
            <a:off x="5791200" y="48768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772400" y="12700"/>
            <a:ext cx="1170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C00000"/>
                </a:solidFill>
              </a:rPr>
              <a:t>skipped!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36548" name="Rectangle 4"/>
          <p:cNvSpPr>
            <a:spLocks noChangeArrowheads="1"/>
          </p:cNvSpPr>
          <p:nvPr/>
        </p:nvSpPr>
        <p:spPr bwMode="auto">
          <a:xfrm>
            <a:off x="7162800" y="18288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puton(a, b)</a:t>
            </a:r>
          </a:p>
        </p:txBody>
      </p:sp>
      <p:sp>
        <p:nvSpPr>
          <p:cNvPr id="236549" name="Rectangle 5"/>
          <p:cNvSpPr>
            <a:spLocks noChangeArrowheads="1"/>
          </p:cNvSpPr>
          <p:nvPr/>
        </p:nvSpPr>
        <p:spPr bwMode="auto">
          <a:xfrm>
            <a:off x="4724400" y="27432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puton(b, c)</a:t>
            </a:r>
          </a:p>
        </p:txBody>
      </p:sp>
      <p:sp>
        <p:nvSpPr>
          <p:cNvPr id="236550" name="Oval 6"/>
          <p:cNvSpPr>
            <a:spLocks noChangeArrowheads="1"/>
          </p:cNvSpPr>
          <p:nvPr/>
        </p:nvSpPr>
        <p:spPr bwMode="auto">
          <a:xfrm>
            <a:off x="6096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6551" name="Line 7"/>
          <p:cNvSpPr>
            <a:spLocks noChangeShapeType="1"/>
          </p:cNvSpPr>
          <p:nvPr/>
        </p:nvSpPr>
        <p:spPr bwMode="auto">
          <a:xfrm flipV="1">
            <a:off x="914400" y="1828800"/>
            <a:ext cx="2819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52" name="Line 8"/>
          <p:cNvSpPr>
            <a:spLocks noChangeShapeType="1"/>
          </p:cNvSpPr>
          <p:nvPr/>
        </p:nvSpPr>
        <p:spPr bwMode="auto">
          <a:xfrm>
            <a:off x="914400" y="24384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53" name="Rectangle 9"/>
          <p:cNvSpPr>
            <a:spLocks noChangeArrowheads="1"/>
          </p:cNvSpPr>
          <p:nvPr/>
        </p:nvSpPr>
        <p:spPr bwMode="auto">
          <a:xfrm>
            <a:off x="3733800" y="1676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clear(a)</a:t>
            </a:r>
          </a:p>
        </p:txBody>
      </p:sp>
      <p:sp>
        <p:nvSpPr>
          <p:cNvPr id="236554" name="Oval 10"/>
          <p:cNvSpPr>
            <a:spLocks noChangeArrowheads="1"/>
          </p:cNvSpPr>
          <p:nvPr/>
        </p:nvSpPr>
        <p:spPr bwMode="auto">
          <a:xfrm>
            <a:off x="6477000" y="190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6555" name="Line 11"/>
          <p:cNvSpPr>
            <a:spLocks noChangeShapeType="1"/>
          </p:cNvSpPr>
          <p:nvPr/>
        </p:nvSpPr>
        <p:spPr bwMode="auto">
          <a:xfrm>
            <a:off x="4800600" y="1828800"/>
            <a:ext cx="1676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56" name="Line 12"/>
          <p:cNvSpPr>
            <a:spLocks noChangeShapeType="1"/>
          </p:cNvSpPr>
          <p:nvPr/>
        </p:nvSpPr>
        <p:spPr bwMode="auto">
          <a:xfrm>
            <a:off x="6781800" y="205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57" name="Rectangle 13"/>
          <p:cNvSpPr>
            <a:spLocks noChangeArrowheads="1"/>
          </p:cNvSpPr>
          <p:nvPr/>
        </p:nvSpPr>
        <p:spPr bwMode="auto">
          <a:xfrm>
            <a:off x="2590800" y="2438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6558" name="Rectangle 14"/>
          <p:cNvSpPr>
            <a:spLocks noChangeArrowheads="1"/>
          </p:cNvSpPr>
          <p:nvPr/>
        </p:nvSpPr>
        <p:spPr bwMode="auto">
          <a:xfrm>
            <a:off x="2590800" y="2971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6559" name="Oval 15"/>
          <p:cNvSpPr>
            <a:spLocks noChangeArrowheads="1"/>
          </p:cNvSpPr>
          <p:nvPr/>
        </p:nvSpPr>
        <p:spPr bwMode="auto">
          <a:xfrm>
            <a:off x="1676400" y="2819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6560" name="Oval 16"/>
          <p:cNvSpPr>
            <a:spLocks noChangeArrowheads="1"/>
          </p:cNvSpPr>
          <p:nvPr/>
        </p:nvSpPr>
        <p:spPr bwMode="auto">
          <a:xfrm>
            <a:off x="4038600" y="2819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6561" name="Line 17"/>
          <p:cNvSpPr>
            <a:spLocks noChangeShapeType="1"/>
          </p:cNvSpPr>
          <p:nvPr/>
        </p:nvSpPr>
        <p:spPr bwMode="auto">
          <a:xfrm flipV="1">
            <a:off x="1981200" y="2667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62" name="Line 18"/>
          <p:cNvSpPr>
            <a:spLocks noChangeShapeType="1"/>
          </p:cNvSpPr>
          <p:nvPr/>
        </p:nvSpPr>
        <p:spPr bwMode="auto">
          <a:xfrm>
            <a:off x="19812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63" name="Line 19"/>
          <p:cNvSpPr>
            <a:spLocks noChangeShapeType="1"/>
          </p:cNvSpPr>
          <p:nvPr/>
        </p:nvSpPr>
        <p:spPr bwMode="auto">
          <a:xfrm>
            <a:off x="3657600" y="25908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64" name="Line 20"/>
          <p:cNvSpPr>
            <a:spLocks noChangeShapeType="1"/>
          </p:cNvSpPr>
          <p:nvPr/>
        </p:nvSpPr>
        <p:spPr bwMode="auto">
          <a:xfrm flipV="1">
            <a:off x="3657600" y="30480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65" name="Line 21"/>
          <p:cNvSpPr>
            <a:spLocks noChangeShapeType="1"/>
          </p:cNvSpPr>
          <p:nvPr/>
        </p:nvSpPr>
        <p:spPr bwMode="auto">
          <a:xfrm>
            <a:off x="4343400" y="2971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66" name="Line 22"/>
          <p:cNvSpPr>
            <a:spLocks noChangeShapeType="1"/>
          </p:cNvSpPr>
          <p:nvPr/>
        </p:nvSpPr>
        <p:spPr bwMode="auto">
          <a:xfrm flipV="1">
            <a:off x="6096000" y="22098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67" name="Rectangle 23"/>
          <p:cNvSpPr>
            <a:spLocks noChangeArrowheads="1"/>
          </p:cNvSpPr>
          <p:nvPr/>
        </p:nvSpPr>
        <p:spPr bwMode="auto">
          <a:xfrm>
            <a:off x="6858000" y="44958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puton(a, b)</a:t>
            </a:r>
          </a:p>
        </p:txBody>
      </p:sp>
      <p:sp>
        <p:nvSpPr>
          <p:cNvPr id="236568" name="Rectangle 24"/>
          <p:cNvSpPr>
            <a:spLocks noChangeArrowheads="1"/>
          </p:cNvSpPr>
          <p:nvPr/>
        </p:nvSpPr>
        <p:spPr bwMode="auto">
          <a:xfrm>
            <a:off x="4419600" y="54102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puton(b, c)</a:t>
            </a:r>
          </a:p>
        </p:txBody>
      </p:sp>
      <p:sp>
        <p:nvSpPr>
          <p:cNvPr id="236569" name="Oval 25"/>
          <p:cNvSpPr>
            <a:spLocks noChangeArrowheads="1"/>
          </p:cNvSpPr>
          <p:nvPr/>
        </p:nvSpPr>
        <p:spPr bwMode="auto">
          <a:xfrm>
            <a:off x="304800" y="4953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6571" name="Line 27"/>
          <p:cNvSpPr>
            <a:spLocks noChangeShapeType="1"/>
          </p:cNvSpPr>
          <p:nvPr/>
        </p:nvSpPr>
        <p:spPr bwMode="auto">
          <a:xfrm>
            <a:off x="609600" y="51054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73" name="Oval 29"/>
          <p:cNvSpPr>
            <a:spLocks noChangeArrowheads="1"/>
          </p:cNvSpPr>
          <p:nvPr/>
        </p:nvSpPr>
        <p:spPr bwMode="auto">
          <a:xfrm>
            <a:off x="6172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6575" name="Line 31"/>
          <p:cNvSpPr>
            <a:spLocks noChangeShapeType="1"/>
          </p:cNvSpPr>
          <p:nvPr/>
        </p:nvSpPr>
        <p:spPr bwMode="auto">
          <a:xfrm>
            <a:off x="6477000" y="4724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76" name="Rectangle 32"/>
          <p:cNvSpPr>
            <a:spLocks noChangeArrowheads="1"/>
          </p:cNvSpPr>
          <p:nvPr/>
        </p:nvSpPr>
        <p:spPr bwMode="auto">
          <a:xfrm>
            <a:off x="2286000" y="5105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6577" name="Rectangle 33"/>
          <p:cNvSpPr>
            <a:spLocks noChangeArrowheads="1"/>
          </p:cNvSpPr>
          <p:nvPr/>
        </p:nvSpPr>
        <p:spPr bwMode="auto">
          <a:xfrm>
            <a:off x="2286000" y="5638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6578" name="Oval 34"/>
          <p:cNvSpPr>
            <a:spLocks noChangeArrowheads="1"/>
          </p:cNvSpPr>
          <p:nvPr/>
        </p:nvSpPr>
        <p:spPr bwMode="auto">
          <a:xfrm>
            <a:off x="1371600" y="5486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6579" name="Oval 35"/>
          <p:cNvSpPr>
            <a:spLocks noChangeArrowheads="1"/>
          </p:cNvSpPr>
          <p:nvPr/>
        </p:nvSpPr>
        <p:spPr bwMode="auto">
          <a:xfrm>
            <a:off x="3733800" y="5486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6580" name="Line 36"/>
          <p:cNvSpPr>
            <a:spLocks noChangeShapeType="1"/>
          </p:cNvSpPr>
          <p:nvPr/>
        </p:nvSpPr>
        <p:spPr bwMode="auto">
          <a:xfrm flipV="1">
            <a:off x="1676400" y="5334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81" name="Line 37"/>
          <p:cNvSpPr>
            <a:spLocks noChangeShapeType="1"/>
          </p:cNvSpPr>
          <p:nvPr/>
        </p:nvSpPr>
        <p:spPr bwMode="auto">
          <a:xfrm>
            <a:off x="1676400" y="5638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82" name="Line 38"/>
          <p:cNvSpPr>
            <a:spLocks noChangeShapeType="1"/>
          </p:cNvSpPr>
          <p:nvPr/>
        </p:nvSpPr>
        <p:spPr bwMode="auto">
          <a:xfrm>
            <a:off x="3352800" y="52578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83" name="Line 39"/>
          <p:cNvSpPr>
            <a:spLocks noChangeShapeType="1"/>
          </p:cNvSpPr>
          <p:nvPr/>
        </p:nvSpPr>
        <p:spPr bwMode="auto">
          <a:xfrm flipV="1">
            <a:off x="3352800" y="57150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84" name="Line 40"/>
          <p:cNvSpPr>
            <a:spLocks noChangeShapeType="1"/>
          </p:cNvSpPr>
          <p:nvPr/>
        </p:nvSpPr>
        <p:spPr bwMode="auto">
          <a:xfrm>
            <a:off x="4038600" y="5638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85" name="Line 41"/>
          <p:cNvSpPr>
            <a:spLocks noChangeShapeType="1"/>
          </p:cNvSpPr>
          <p:nvPr/>
        </p:nvSpPr>
        <p:spPr bwMode="auto">
          <a:xfrm flipV="1">
            <a:off x="5791200" y="48768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86" name="Rectangle 42"/>
          <p:cNvSpPr>
            <a:spLocks noChangeArrowheads="1"/>
          </p:cNvSpPr>
          <p:nvPr/>
        </p:nvSpPr>
        <p:spPr bwMode="auto">
          <a:xfrm>
            <a:off x="4114800" y="40386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puton(c, X)</a:t>
            </a:r>
          </a:p>
        </p:txBody>
      </p:sp>
      <p:sp>
        <p:nvSpPr>
          <p:cNvPr id="236587" name="Rectangle 43"/>
          <p:cNvSpPr>
            <a:spLocks noChangeArrowheads="1"/>
          </p:cNvSpPr>
          <p:nvPr/>
        </p:nvSpPr>
        <p:spPr bwMode="auto">
          <a:xfrm>
            <a:off x="2362200" y="4114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6589" name="Line 45"/>
          <p:cNvSpPr>
            <a:spLocks noChangeShapeType="1"/>
          </p:cNvSpPr>
          <p:nvPr/>
        </p:nvSpPr>
        <p:spPr bwMode="auto">
          <a:xfrm flipV="1">
            <a:off x="609600" y="4343400"/>
            <a:ext cx="1752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90" name="Line 46"/>
          <p:cNvSpPr>
            <a:spLocks noChangeShapeType="1"/>
          </p:cNvSpPr>
          <p:nvPr/>
        </p:nvSpPr>
        <p:spPr bwMode="auto">
          <a:xfrm>
            <a:off x="3429000" y="4267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91" name="Line 47"/>
          <p:cNvSpPr>
            <a:spLocks noChangeShapeType="1"/>
          </p:cNvSpPr>
          <p:nvPr/>
        </p:nvSpPr>
        <p:spPr bwMode="auto">
          <a:xfrm>
            <a:off x="5486400" y="42672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92" name="Line 48"/>
          <p:cNvSpPr>
            <a:spLocks noChangeShapeType="1"/>
          </p:cNvSpPr>
          <p:nvPr/>
        </p:nvSpPr>
        <p:spPr bwMode="auto">
          <a:xfrm flipH="1" flipV="1">
            <a:off x="3429000" y="4343400"/>
            <a:ext cx="2362200" cy="12192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772400" y="12700"/>
            <a:ext cx="1170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C00000"/>
                </a:solidFill>
              </a:rPr>
              <a:t>skipped!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Final plan</a:t>
            </a:r>
          </a:p>
        </p:txBody>
      </p:sp>
      <p:sp>
        <p:nvSpPr>
          <p:cNvPr id="237572" name="Rectangle 4"/>
          <p:cNvSpPr>
            <a:spLocks noChangeArrowheads="1"/>
          </p:cNvSpPr>
          <p:nvPr/>
        </p:nvSpPr>
        <p:spPr bwMode="auto">
          <a:xfrm>
            <a:off x="7162800" y="29718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puton(a, b)</a:t>
            </a:r>
          </a:p>
        </p:txBody>
      </p:sp>
      <p:sp>
        <p:nvSpPr>
          <p:cNvPr id="237573" name="Rectangle 5"/>
          <p:cNvSpPr>
            <a:spLocks noChangeArrowheads="1"/>
          </p:cNvSpPr>
          <p:nvPr/>
        </p:nvSpPr>
        <p:spPr bwMode="auto">
          <a:xfrm>
            <a:off x="5410200" y="29718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puton(b, c)</a:t>
            </a:r>
          </a:p>
        </p:txBody>
      </p:sp>
      <p:sp>
        <p:nvSpPr>
          <p:cNvPr id="237574" name="Oval 6"/>
          <p:cNvSpPr>
            <a:spLocks noChangeArrowheads="1"/>
          </p:cNvSpPr>
          <p:nvPr/>
        </p:nvSpPr>
        <p:spPr bwMode="auto">
          <a:xfrm>
            <a:off x="3810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237575" name="Line 7"/>
          <p:cNvSpPr>
            <a:spLocks noChangeShapeType="1"/>
          </p:cNvSpPr>
          <p:nvPr/>
        </p:nvSpPr>
        <p:spPr bwMode="auto">
          <a:xfrm>
            <a:off x="685800" y="3581400"/>
            <a:ext cx="1295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77" name="Line 9"/>
          <p:cNvSpPr>
            <a:spLocks noChangeShapeType="1"/>
          </p:cNvSpPr>
          <p:nvPr/>
        </p:nvSpPr>
        <p:spPr bwMode="auto">
          <a:xfrm>
            <a:off x="6781800" y="3200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78" name="Rectangle 10"/>
          <p:cNvSpPr>
            <a:spLocks noChangeArrowheads="1"/>
          </p:cNvSpPr>
          <p:nvPr/>
        </p:nvSpPr>
        <p:spPr bwMode="auto">
          <a:xfrm>
            <a:off x="1981200" y="35814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clear(b)</a:t>
            </a:r>
          </a:p>
        </p:txBody>
      </p:sp>
      <p:sp>
        <p:nvSpPr>
          <p:cNvPr id="237581" name="Oval 13"/>
          <p:cNvSpPr>
            <a:spLocks noChangeArrowheads="1"/>
          </p:cNvSpPr>
          <p:nvPr/>
        </p:nvSpPr>
        <p:spPr bwMode="auto">
          <a:xfrm>
            <a:off x="4724400" y="3048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J</a:t>
            </a:r>
          </a:p>
        </p:txBody>
      </p:sp>
      <p:sp>
        <p:nvSpPr>
          <p:cNvPr id="237586" name="Line 18"/>
          <p:cNvSpPr>
            <a:spLocks noChangeShapeType="1"/>
          </p:cNvSpPr>
          <p:nvPr/>
        </p:nvSpPr>
        <p:spPr bwMode="auto">
          <a:xfrm>
            <a:off x="5029200" y="3200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88" name="Rectangle 20"/>
          <p:cNvSpPr>
            <a:spLocks noChangeArrowheads="1"/>
          </p:cNvSpPr>
          <p:nvPr/>
        </p:nvSpPr>
        <p:spPr bwMode="auto">
          <a:xfrm>
            <a:off x="2895600" y="2514600"/>
            <a:ext cx="13716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 i="1">
                <a:latin typeface="Helvetica" pitchFamily="34" charset="0"/>
              </a:rPr>
              <a:t>puton(c, X)</a:t>
            </a:r>
          </a:p>
        </p:txBody>
      </p:sp>
      <p:sp>
        <p:nvSpPr>
          <p:cNvPr id="237589" name="Rectangle 21"/>
          <p:cNvSpPr>
            <a:spLocks noChangeArrowheads="1"/>
          </p:cNvSpPr>
          <p:nvPr/>
        </p:nvSpPr>
        <p:spPr bwMode="auto">
          <a:xfrm>
            <a:off x="1143000" y="2590800"/>
            <a:ext cx="10668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>
                <a:latin typeface="Helvetica" pitchFamily="34" charset="0"/>
              </a:rPr>
              <a:t>clear(c)</a:t>
            </a:r>
          </a:p>
        </p:txBody>
      </p:sp>
      <p:sp>
        <p:nvSpPr>
          <p:cNvPr id="237591" name="Line 23"/>
          <p:cNvSpPr>
            <a:spLocks noChangeShapeType="1"/>
          </p:cNvSpPr>
          <p:nvPr/>
        </p:nvSpPr>
        <p:spPr bwMode="auto">
          <a:xfrm>
            <a:off x="2209800" y="274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94" name="Line 26"/>
          <p:cNvSpPr>
            <a:spLocks noChangeShapeType="1"/>
          </p:cNvSpPr>
          <p:nvPr/>
        </p:nvSpPr>
        <p:spPr bwMode="auto">
          <a:xfrm flipV="1">
            <a:off x="609600" y="28194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95" name="Line 27"/>
          <p:cNvSpPr>
            <a:spLocks noChangeShapeType="1"/>
          </p:cNvSpPr>
          <p:nvPr/>
        </p:nvSpPr>
        <p:spPr bwMode="auto">
          <a:xfrm>
            <a:off x="4267200" y="26670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96" name="Line 28"/>
          <p:cNvSpPr>
            <a:spLocks noChangeShapeType="1"/>
          </p:cNvSpPr>
          <p:nvPr/>
        </p:nvSpPr>
        <p:spPr bwMode="auto">
          <a:xfrm flipV="1">
            <a:off x="3048000" y="3276600"/>
            <a:ext cx="1676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772400" y="12700"/>
            <a:ext cx="1170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C00000"/>
                </a:solidFill>
              </a:rPr>
              <a:t>skipped!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75911"/>
            <a:ext cx="9601200" cy="838200"/>
          </a:xfrm>
        </p:spPr>
        <p:txBody>
          <a:bodyPr/>
          <a:lstStyle/>
          <a:p>
            <a:pPr algn="ctr"/>
            <a:br>
              <a:rPr lang="en-US" altLang="en-US" sz="2800" dirty="0"/>
            </a:br>
            <a:r>
              <a:rPr lang="en-US" altLang="en-US" sz="2800" dirty="0"/>
              <a:t>Planning Example: Box World (P7 H1 in 2016)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35492" y="-6410"/>
            <a:ext cx="18085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Christoph F. </a:t>
            </a:r>
            <a:r>
              <a:rPr lang="en-US" sz="1600" dirty="0" err="1">
                <a:solidFill>
                  <a:srgbClr val="FF0000"/>
                </a:solidFill>
              </a:rPr>
              <a:t>Eick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138" y="1402556"/>
            <a:ext cx="3679358" cy="30622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4446586"/>
            <a:ext cx="74478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Initial state: {</a:t>
            </a:r>
            <a:r>
              <a:rPr lang="en-US" dirty="0"/>
              <a:t>on(C,D), on(D,TABLE), on(E,F), on(F,TABLE), </a:t>
            </a:r>
          </a:p>
          <a:p>
            <a:r>
              <a:rPr lang="en-US" dirty="0"/>
              <a:t> on(A,B), on(B,TABLE), </a:t>
            </a:r>
            <a:r>
              <a:rPr lang="en-US" dirty="0" err="1"/>
              <a:t>ct</a:t>
            </a:r>
            <a:r>
              <a:rPr lang="en-US" dirty="0"/>
              <a:t>(C), </a:t>
            </a:r>
            <a:r>
              <a:rPr lang="en-US" dirty="0" err="1"/>
              <a:t>ct</a:t>
            </a:r>
            <a:r>
              <a:rPr lang="en-US" dirty="0"/>
              <a:t>(E), </a:t>
            </a:r>
            <a:r>
              <a:rPr lang="en-US" dirty="0" err="1"/>
              <a:t>ct</a:t>
            </a:r>
            <a:r>
              <a:rPr lang="en-US" dirty="0"/>
              <a:t>(A)</a:t>
            </a:r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5277583"/>
            <a:ext cx="4499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Goal State: {</a:t>
            </a:r>
            <a:r>
              <a:rPr lang="en-US" dirty="0"/>
              <a:t>on(B,D) and on(D,C))</a:t>
            </a:r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400" y="5943600"/>
            <a:ext cx="31678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Operator: </a:t>
            </a:r>
            <a:r>
              <a:rPr lang="en-US" sz="2400" dirty="0" err="1">
                <a:solidFill>
                  <a:schemeClr val="tx2"/>
                </a:solidFill>
              </a:rPr>
              <a:t>Puton</a:t>
            </a:r>
            <a:r>
              <a:rPr lang="en-US" sz="2400" dirty="0">
                <a:solidFill>
                  <a:schemeClr val="tx2"/>
                </a:solidFill>
              </a:rPr>
              <a:t>(A,B)</a:t>
            </a:r>
          </a:p>
        </p:txBody>
      </p:sp>
    </p:spTree>
    <p:extLst>
      <p:ext uri="{BB962C8B-B14F-4D97-AF65-F5344CB8AC3E}">
        <p14:creationId xmlns:p14="http://schemas.microsoft.com/office/powerpoint/2010/main" val="41338808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-457200" y="332144"/>
            <a:ext cx="9601200" cy="838200"/>
          </a:xfrm>
        </p:spPr>
        <p:txBody>
          <a:bodyPr/>
          <a:lstStyle/>
          <a:p>
            <a:pPr algn="ctr"/>
            <a:br>
              <a:rPr lang="en-US" altLang="en-US" sz="2800" dirty="0"/>
            </a:br>
            <a:r>
              <a:rPr lang="en-US" altLang="en-US" sz="2800" dirty="0"/>
              <a:t>Plan to Achieve on(D,F)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35492" y="-6410"/>
            <a:ext cx="18085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Christoph F. </a:t>
            </a:r>
            <a:r>
              <a:rPr lang="en-US" sz="1600" dirty="0" err="1">
                <a:solidFill>
                  <a:srgbClr val="FF0000"/>
                </a:solidFill>
              </a:rPr>
              <a:t>Eick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7" y="1297788"/>
            <a:ext cx="2286000" cy="19026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7231" y="1824767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(on(D,F))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4100" y="2376726"/>
            <a:ext cx="31710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</a:t>
            </a:r>
            <a:r>
              <a:rPr lang="en-US" sz="1800" dirty="0" err="1"/>
              <a:t>ct</a:t>
            </a:r>
            <a:r>
              <a:rPr lang="en-US" sz="1800" dirty="0"/>
              <a:t>(D)</a:t>
            </a:r>
            <a:r>
              <a:rPr lang="en-US" sz="1800" dirty="0">
                <a:sym typeface="Symbol"/>
              </a:rPr>
              <a:t></a:t>
            </a:r>
            <a:r>
              <a:rPr lang="en-US" sz="1800" dirty="0" err="1">
                <a:sym typeface="Symbol"/>
              </a:rPr>
              <a:t>ct</a:t>
            </a:r>
            <a:r>
              <a:rPr lang="en-US" sz="1800" dirty="0">
                <a:sym typeface="Symbol"/>
              </a:rPr>
              <a:t>(F)</a:t>
            </a:r>
            <a:r>
              <a:rPr lang="en-US" sz="1800" dirty="0"/>
              <a:t>)-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PUTON(D,F)</a:t>
            </a:r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0" y="3036956"/>
            <a:ext cx="34612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</a:t>
            </a:r>
            <a:r>
              <a:rPr lang="en-US" sz="1800" dirty="0" err="1"/>
              <a:t>ct</a:t>
            </a:r>
            <a:r>
              <a:rPr lang="en-US" sz="1800" dirty="0"/>
              <a:t>(F))-</a:t>
            </a:r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</a:t>
            </a:r>
            <a:r>
              <a:rPr lang="en-US" sz="1800" dirty="0" err="1"/>
              <a:t>ct</a:t>
            </a:r>
            <a:r>
              <a:rPr lang="en-US" sz="1800" dirty="0"/>
              <a:t>(D)</a:t>
            </a:r>
            <a:r>
              <a:rPr lang="en-US" sz="1800" dirty="0">
                <a:sym typeface="Symbol"/>
              </a:rPr>
              <a:t>)-</a:t>
            </a:r>
            <a:r>
              <a:rPr lang="en-US" sz="1800" dirty="0"/>
              <a:t>PUTON(D,F)</a:t>
            </a:r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2287231" y="3812064"/>
            <a:ext cx="4115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PUTON(E,A)-</a:t>
            </a:r>
            <a:r>
              <a:rPr lang="en-US" sz="1800" dirty="0">
                <a:solidFill>
                  <a:srgbClr val="FF0000"/>
                </a:solidFill>
              </a:rPr>
              <a:t> A</a:t>
            </a:r>
            <a:r>
              <a:rPr lang="en-US" sz="1800" dirty="0"/>
              <a:t>(</a:t>
            </a:r>
            <a:r>
              <a:rPr lang="en-US" sz="1800" dirty="0" err="1"/>
              <a:t>ct</a:t>
            </a:r>
            <a:r>
              <a:rPr lang="en-US" sz="1800" dirty="0"/>
              <a:t>(D)</a:t>
            </a:r>
            <a:r>
              <a:rPr lang="en-US" sz="1800" dirty="0">
                <a:sym typeface="Symbol"/>
              </a:rPr>
              <a:t>)-</a:t>
            </a:r>
            <a:r>
              <a:rPr lang="en-US" sz="1800" dirty="0"/>
              <a:t>PUTON(D,F)</a:t>
            </a:r>
          </a:p>
          <a:p>
            <a:endParaRPr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2324100" y="4566886"/>
            <a:ext cx="76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PUTON(E,A)-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PUTON(C,E)</a:t>
            </a:r>
            <a:r>
              <a:rPr lang="en-US" sz="1800" dirty="0">
                <a:sym typeface="Symbol"/>
              </a:rPr>
              <a:t>-</a:t>
            </a:r>
            <a:r>
              <a:rPr lang="en-US" sz="1800" dirty="0"/>
              <a:t>PUTON(D,F)</a:t>
            </a:r>
          </a:p>
          <a:p>
            <a:endParaRPr lang="en-US" sz="1800" dirty="0"/>
          </a:p>
        </p:txBody>
      </p:sp>
      <p:cxnSp>
        <p:nvCxnSpPr>
          <p:cNvPr id="16" name="Straight Connector 15"/>
          <p:cNvCxnSpPr/>
          <p:nvPr/>
        </p:nvCxnSpPr>
        <p:spPr bwMode="auto">
          <a:xfrm flipV="1">
            <a:off x="4341677" y="3200400"/>
            <a:ext cx="1982923" cy="75988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6248400" y="2738138"/>
            <a:ext cx="289560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tx1"/>
                </a:solidFill>
              </a:rPr>
              <a:t>operates on the state with E on A and not the initial state; again </a:t>
            </a:r>
          </a:p>
          <a:p>
            <a:r>
              <a:rPr lang="en-US" sz="1300" dirty="0">
                <a:solidFill>
                  <a:schemeClr val="tx1"/>
                </a:solidFill>
              </a:rPr>
              <a:t>multiple ways to accomplish </a:t>
            </a:r>
            <a:r>
              <a:rPr lang="en-US" sz="1300" dirty="0" err="1">
                <a:solidFill>
                  <a:schemeClr val="tx1"/>
                </a:solidFill>
              </a:rPr>
              <a:t>ct</a:t>
            </a:r>
            <a:r>
              <a:rPr lang="en-US" sz="1300" dirty="0">
                <a:solidFill>
                  <a:schemeClr val="tx1"/>
                </a:solidFill>
              </a:rPr>
              <a:t>(D)</a:t>
            </a:r>
          </a:p>
          <a:p>
            <a:r>
              <a:rPr lang="en-US" sz="1300" dirty="0">
                <a:solidFill>
                  <a:schemeClr val="tx1"/>
                </a:solidFill>
              </a:rPr>
              <a:t>by  putting  C “somewhere</a:t>
            </a:r>
            <a:r>
              <a:rPr lang="en-US" sz="1300">
                <a:solidFill>
                  <a:schemeClr val="tx1"/>
                </a:solidFill>
              </a:rPr>
              <a:t>” exist </a:t>
            </a:r>
            <a:r>
              <a:rPr lang="en-US" sz="1300" dirty="0">
                <a:solidFill>
                  <a:schemeClr val="tx1"/>
                </a:solidFill>
              </a:rPr>
              <a:t>some of which lead to failure.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5791200"/>
            <a:ext cx="93153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40" b="0" dirty="0"/>
              <a:t>Remark: Most Planning System use mixtures of domain operators and goal-</a:t>
            </a:r>
          </a:p>
          <a:p>
            <a:r>
              <a:rPr lang="en-US" sz="1940" b="0" dirty="0"/>
              <a:t>oriented planning operators—that are ultimately mapped into domain operators.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21805" y="1877824"/>
            <a:ext cx="342219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tx1"/>
                </a:solidFill>
              </a:rPr>
              <a:t>Can be achieved in multiple ways:</a:t>
            </a:r>
          </a:p>
          <a:p>
            <a:r>
              <a:rPr lang="en-US" sz="1300" dirty="0" err="1">
                <a:solidFill>
                  <a:schemeClr val="tx1"/>
                </a:solidFill>
              </a:rPr>
              <a:t>Puton</a:t>
            </a:r>
            <a:r>
              <a:rPr lang="en-US" sz="1300" dirty="0">
                <a:solidFill>
                  <a:schemeClr val="tx1"/>
                </a:solidFill>
              </a:rPr>
              <a:t>(E,C), </a:t>
            </a:r>
            <a:r>
              <a:rPr lang="en-US" sz="1300" dirty="0" err="1">
                <a:solidFill>
                  <a:schemeClr val="tx1"/>
                </a:solidFill>
              </a:rPr>
              <a:t>Puton</a:t>
            </a:r>
            <a:r>
              <a:rPr lang="en-US" sz="1300" dirty="0">
                <a:solidFill>
                  <a:schemeClr val="tx1"/>
                </a:solidFill>
              </a:rPr>
              <a:t>(E,A), </a:t>
            </a:r>
            <a:r>
              <a:rPr lang="en-US" sz="1300" dirty="0" err="1">
                <a:solidFill>
                  <a:schemeClr val="tx1"/>
                </a:solidFill>
              </a:rPr>
              <a:t>Puton</a:t>
            </a:r>
            <a:r>
              <a:rPr lang="en-US" sz="1300" dirty="0">
                <a:solidFill>
                  <a:schemeClr val="tx1"/>
                </a:solidFill>
              </a:rPr>
              <a:t>(</a:t>
            </a:r>
            <a:r>
              <a:rPr lang="en-US" sz="1300" dirty="0" err="1">
                <a:solidFill>
                  <a:schemeClr val="tx1"/>
                </a:solidFill>
              </a:rPr>
              <a:t>E,Table</a:t>
            </a:r>
            <a:r>
              <a:rPr lang="en-US" sz="1300" dirty="0">
                <a:solidFill>
                  <a:schemeClr val="tx1"/>
                </a:solidFill>
              </a:rPr>
              <a:t>);  the planner has to be capable to explore all those alternatives.</a:t>
            </a: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703013" y="3854629"/>
            <a:ext cx="352670" cy="4191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4318430" y="1532379"/>
            <a:ext cx="475963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tx1"/>
                </a:solidFill>
              </a:rPr>
              <a:t>In general, there are two alternatives to accomplish this goal.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 flipV="1">
            <a:off x="3276600" y="1752600"/>
            <a:ext cx="3048000" cy="83820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237067" y="3206923"/>
            <a:ext cx="99738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Goal Tree</a:t>
            </a:r>
          </a:p>
          <a:p>
            <a:endParaRPr lang="en-US" sz="1400" dirty="0">
              <a:solidFill>
                <a:srgbClr val="FF0000"/>
              </a:solidFill>
            </a:endParaRPr>
          </a:p>
          <a:p>
            <a:r>
              <a:rPr lang="en-US" sz="1400" dirty="0">
                <a:solidFill>
                  <a:srgbClr val="FF0000"/>
                </a:solidFill>
              </a:rPr>
              <a:t>on(D,F)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306" y="4136324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ct</a:t>
            </a:r>
            <a:r>
              <a:rPr lang="en-US" sz="1400" dirty="0">
                <a:solidFill>
                  <a:srgbClr val="FF0000"/>
                </a:solidFill>
              </a:rPr>
              <a:t>(D)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4922" y="4136324"/>
            <a:ext cx="5421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ct</a:t>
            </a:r>
            <a:r>
              <a:rPr lang="en-US" sz="1400" dirty="0">
                <a:solidFill>
                  <a:srgbClr val="FF0000"/>
                </a:solidFill>
              </a:rPr>
              <a:t>(F)</a:t>
            </a:r>
          </a:p>
        </p:txBody>
      </p:sp>
      <p:cxnSp>
        <p:nvCxnSpPr>
          <p:cNvPr id="28" name="Straight Connector 27"/>
          <p:cNvCxnSpPr/>
          <p:nvPr/>
        </p:nvCxnSpPr>
        <p:spPr bwMode="auto">
          <a:xfrm flipV="1">
            <a:off x="2820845" y="2380959"/>
            <a:ext cx="3048000" cy="83820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/>
          <p:nvPr/>
        </p:nvCxnSpPr>
        <p:spPr bwMode="auto">
          <a:xfrm flipV="1">
            <a:off x="237067" y="3854630"/>
            <a:ext cx="481761" cy="41909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632740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-457200" y="332144"/>
            <a:ext cx="9601200" cy="838200"/>
          </a:xfrm>
        </p:spPr>
        <p:txBody>
          <a:bodyPr/>
          <a:lstStyle/>
          <a:p>
            <a:pPr algn="ctr"/>
            <a:br>
              <a:rPr lang="en-US" altLang="en-US" sz="2800" dirty="0"/>
            </a:br>
            <a:r>
              <a:rPr lang="en-US" altLang="en-US" sz="2800" dirty="0"/>
              <a:t>Evolution of the Plan Sequence for HW1 P7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35492" y="-6410"/>
            <a:ext cx="18085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Christoph F. </a:t>
            </a:r>
            <a:r>
              <a:rPr lang="en-US" sz="1600" dirty="0" err="1">
                <a:solidFill>
                  <a:srgbClr val="FF0000"/>
                </a:solidFill>
              </a:rPr>
              <a:t>Eick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02555"/>
            <a:ext cx="2286000" cy="19026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7231" y="1824767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(on(B,D) and on(D,C))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4100" y="2376726"/>
            <a:ext cx="27109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(on(D,C))-</a:t>
            </a:r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(on(B,D)) </a:t>
            </a:r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0" y="3036956"/>
            <a:ext cx="39549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</a:t>
            </a:r>
            <a:r>
              <a:rPr lang="en-US" sz="1800" dirty="0" err="1"/>
              <a:t>ct</a:t>
            </a:r>
            <a:r>
              <a:rPr lang="en-US" sz="1800" dirty="0"/>
              <a:t>(C))-PUTON(D,C))-</a:t>
            </a:r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(on(B,D)) </a:t>
            </a:r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2287231" y="3812064"/>
            <a:ext cx="51283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PUTON(C,TABLE)-PUTON(D,C))-</a:t>
            </a:r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(on(B,D)) </a:t>
            </a:r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2324100" y="4566886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PUTON(C,TABLE)-PUTON(D,C))-</a:t>
            </a:r>
            <a:r>
              <a:rPr lang="en-US" sz="1800" dirty="0">
                <a:solidFill>
                  <a:srgbClr val="FF0000"/>
                </a:solidFill>
              </a:rPr>
              <a:t>A</a:t>
            </a:r>
            <a:r>
              <a:rPr lang="en-US" sz="1800" dirty="0"/>
              <a:t>(</a:t>
            </a:r>
            <a:r>
              <a:rPr lang="en-US" sz="1800" dirty="0" err="1"/>
              <a:t>ct</a:t>
            </a:r>
            <a:r>
              <a:rPr lang="en-US" sz="1800" dirty="0"/>
              <a:t>(B))-PUTON(B,D)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24100" y="52578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PUTON(C,TABLE)-PUTON(D,C))-PUTON(A,E)-PUTON(B,D)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 flipV="1">
            <a:off x="6553200" y="2838391"/>
            <a:ext cx="457200" cy="112189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6400800" y="2168126"/>
            <a:ext cx="22044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operates on the state </a:t>
            </a:r>
          </a:p>
          <a:p>
            <a:r>
              <a:rPr lang="en-US" sz="1600" dirty="0">
                <a:solidFill>
                  <a:schemeClr val="tx1"/>
                </a:solidFill>
              </a:rPr>
              <a:t>with D on C and not</a:t>
            </a:r>
          </a:p>
          <a:p>
            <a:r>
              <a:rPr lang="en-US" sz="1600" dirty="0">
                <a:solidFill>
                  <a:schemeClr val="tx1"/>
                </a:solidFill>
              </a:rPr>
              <a:t>the initial state!</a:t>
            </a:r>
          </a:p>
        </p:txBody>
      </p:sp>
    </p:spTree>
    <p:extLst>
      <p:ext uri="{BB962C8B-B14F-4D97-AF65-F5344CB8AC3E}">
        <p14:creationId xmlns:p14="http://schemas.microsoft.com/office/powerpoint/2010/main" val="22302748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601200" cy="1152525"/>
          </a:xfrm>
        </p:spPr>
        <p:txBody>
          <a:bodyPr/>
          <a:lstStyle/>
          <a:p>
            <a:pPr algn="ctr"/>
            <a:r>
              <a:rPr lang="en-US" altLang="en-US" sz="2800" dirty="0"/>
              <a:t>An Alternative PUTON Operator </a:t>
            </a:r>
            <a:br>
              <a:rPr lang="en-US" altLang="en-US" sz="2800" dirty="0"/>
            </a:br>
            <a:r>
              <a:rPr lang="en-US" altLang="en-US" sz="2800" dirty="0"/>
              <a:t>that Allows to Put Blocks on the Table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00" y="1064785"/>
            <a:ext cx="9144000" cy="4645025"/>
          </a:xfrm>
        </p:spPr>
        <p:txBody>
          <a:bodyPr/>
          <a:lstStyle/>
          <a:p>
            <a:pPr marL="0" indent="0">
              <a:buNone/>
            </a:pPr>
            <a:endParaRPr lang="en-US" altLang="en-US" sz="2000" dirty="0"/>
          </a:p>
          <a:p>
            <a:pPr marL="0" indent="0">
              <a:buNone/>
            </a:pPr>
            <a:r>
              <a:rPr lang="en-US" altLang="en-US" sz="2200" dirty="0">
                <a:solidFill>
                  <a:srgbClr val="FF0000"/>
                </a:solidFill>
              </a:rPr>
              <a:t>PUTON($X,$Y)</a:t>
            </a:r>
          </a:p>
          <a:p>
            <a:pPr marL="0" indent="0">
              <a:buNone/>
            </a:pPr>
            <a:r>
              <a:rPr lang="en-US" altLang="en-US" sz="2100" b="1" u="sng" dirty="0"/>
              <a:t>Constraints</a:t>
            </a:r>
            <a:r>
              <a:rPr lang="en-US" altLang="en-US" sz="2100" dirty="0"/>
              <a:t>: $X</a:t>
            </a:r>
            <a:r>
              <a:rPr lang="en-US" altLang="en-US" sz="2100" dirty="0">
                <a:sym typeface="Symbol"/>
              </a:rPr>
              <a:t>$Y, </a:t>
            </a:r>
            <a:r>
              <a:rPr lang="en-US" altLang="en-US" sz="2100" dirty="0"/>
              <a:t>$X</a:t>
            </a:r>
            <a:r>
              <a:rPr lang="en-US" altLang="en-US" sz="2100" dirty="0">
                <a:sym typeface="Symbol"/>
              </a:rPr>
              <a:t>TABLE, not(on($X,$Y))</a:t>
            </a:r>
          </a:p>
          <a:p>
            <a:pPr marL="0" indent="0">
              <a:buNone/>
            </a:pPr>
            <a:r>
              <a:rPr lang="en-US" altLang="en-US" sz="2100" b="1" u="sng" dirty="0">
                <a:sym typeface="Symbol"/>
              </a:rPr>
              <a:t>Preconditions</a:t>
            </a:r>
            <a:r>
              <a:rPr lang="en-US" altLang="en-US" sz="2100" dirty="0">
                <a:sym typeface="Symbol"/>
              </a:rPr>
              <a:t>: </a:t>
            </a:r>
            <a:r>
              <a:rPr lang="en-US" altLang="en-US" sz="2100" dirty="0" err="1">
                <a:sym typeface="Symbol"/>
              </a:rPr>
              <a:t>ct</a:t>
            </a:r>
            <a:r>
              <a:rPr lang="en-US" altLang="en-US" sz="2100" dirty="0">
                <a:sym typeface="Symbol"/>
              </a:rPr>
              <a:t>($X), </a:t>
            </a:r>
            <a:r>
              <a:rPr lang="en-US" altLang="en-US" sz="2100" dirty="0" err="1">
                <a:sym typeface="Symbol"/>
              </a:rPr>
              <a:t>ct</a:t>
            </a:r>
            <a:r>
              <a:rPr lang="en-US" altLang="en-US" sz="2100" dirty="0">
                <a:sym typeface="Symbol"/>
              </a:rPr>
              <a:t>($Y)  $Y=TABLE</a:t>
            </a:r>
          </a:p>
          <a:p>
            <a:pPr marL="0" indent="0">
              <a:buNone/>
            </a:pPr>
            <a:r>
              <a:rPr lang="en-US" altLang="en-US" sz="2100" dirty="0">
                <a:sym typeface="Symbol"/>
              </a:rPr>
              <a:t>Let $Z be the object, such that </a:t>
            </a:r>
            <a:r>
              <a:rPr lang="en-US" altLang="en-US" sz="2100" i="1" dirty="0">
                <a:sym typeface="Symbol"/>
              </a:rPr>
              <a:t>on($X,$Z) </a:t>
            </a:r>
            <a:r>
              <a:rPr lang="en-US" altLang="en-US" sz="2100" dirty="0">
                <a:sym typeface="Symbol"/>
              </a:rPr>
              <a:t>holds</a:t>
            </a:r>
          </a:p>
          <a:p>
            <a:pPr marL="0" indent="0">
              <a:buNone/>
            </a:pPr>
            <a:r>
              <a:rPr lang="en-US" altLang="en-US" sz="2100" dirty="0">
                <a:sym typeface="Symbol"/>
              </a:rPr>
              <a:t>IF $YTABLE  $ZTABLE THEN</a:t>
            </a:r>
          </a:p>
          <a:p>
            <a:pPr marL="0" indent="0">
              <a:buNone/>
            </a:pPr>
            <a:r>
              <a:rPr lang="en-US" altLang="en-US" sz="2100" u="sng" dirty="0">
                <a:sym typeface="Symbol"/>
              </a:rPr>
              <a:t>Delete</a:t>
            </a:r>
            <a:r>
              <a:rPr lang="en-US" altLang="en-US" sz="2100" dirty="0">
                <a:sym typeface="Symbol"/>
              </a:rPr>
              <a:t>: </a:t>
            </a:r>
            <a:r>
              <a:rPr lang="en-US" altLang="en-US" sz="2100" dirty="0" err="1">
                <a:sym typeface="Symbol"/>
              </a:rPr>
              <a:t>ct</a:t>
            </a:r>
            <a:r>
              <a:rPr lang="en-US" altLang="en-US" sz="2100" dirty="0">
                <a:sym typeface="Symbol"/>
              </a:rPr>
              <a:t>($Y), on($X,$Z)</a:t>
            </a:r>
          </a:p>
          <a:p>
            <a:pPr marL="0" indent="0">
              <a:buNone/>
            </a:pPr>
            <a:r>
              <a:rPr lang="en-US" altLang="en-US" sz="2100" u="sng" dirty="0">
                <a:sym typeface="Symbol"/>
              </a:rPr>
              <a:t>Add</a:t>
            </a:r>
            <a:r>
              <a:rPr lang="en-US" altLang="en-US" sz="2100" dirty="0">
                <a:sym typeface="Symbol"/>
              </a:rPr>
              <a:t>: on($X,$Y), </a:t>
            </a:r>
            <a:r>
              <a:rPr lang="en-US" altLang="en-US" sz="2100" dirty="0" err="1">
                <a:sym typeface="Symbol"/>
              </a:rPr>
              <a:t>ct</a:t>
            </a:r>
            <a:r>
              <a:rPr lang="en-US" altLang="en-US" sz="2100" dirty="0">
                <a:sym typeface="Symbol"/>
              </a:rPr>
              <a:t>($Z)</a:t>
            </a:r>
          </a:p>
          <a:p>
            <a:pPr marL="0" indent="0">
              <a:buNone/>
            </a:pPr>
            <a:r>
              <a:rPr lang="en-US" altLang="en-US" sz="2100" dirty="0">
                <a:sym typeface="Symbol"/>
              </a:rPr>
              <a:t>ELSE IF $Y=TABLE  $ZTABLE </a:t>
            </a:r>
          </a:p>
          <a:p>
            <a:pPr marL="0" indent="0">
              <a:buNone/>
            </a:pPr>
            <a:r>
              <a:rPr lang="en-US" altLang="en-US" sz="2100" u="sng" dirty="0">
                <a:sym typeface="Symbol"/>
              </a:rPr>
              <a:t>Delete</a:t>
            </a:r>
            <a:r>
              <a:rPr lang="en-US" altLang="en-US" sz="2100" dirty="0">
                <a:sym typeface="Symbol"/>
              </a:rPr>
              <a:t>: on($X,$Z)</a:t>
            </a:r>
          </a:p>
          <a:p>
            <a:pPr marL="0" indent="0">
              <a:buNone/>
            </a:pPr>
            <a:r>
              <a:rPr lang="en-US" altLang="en-US" sz="2100" u="sng" dirty="0">
                <a:sym typeface="Symbol"/>
              </a:rPr>
              <a:t>Add</a:t>
            </a:r>
            <a:r>
              <a:rPr lang="en-US" altLang="en-US" sz="2100" dirty="0">
                <a:sym typeface="Symbol"/>
              </a:rPr>
              <a:t>: on($X,$Y), </a:t>
            </a:r>
            <a:r>
              <a:rPr lang="en-US" altLang="en-US" sz="2100" dirty="0" err="1">
                <a:sym typeface="Symbol"/>
              </a:rPr>
              <a:t>ct</a:t>
            </a:r>
            <a:r>
              <a:rPr lang="en-US" altLang="en-US" sz="2100" dirty="0">
                <a:sym typeface="Symbol"/>
              </a:rPr>
              <a:t>($Z)</a:t>
            </a:r>
          </a:p>
          <a:p>
            <a:pPr marL="0" indent="0">
              <a:buNone/>
            </a:pPr>
            <a:r>
              <a:rPr lang="en-US" altLang="en-US" sz="2100" dirty="0">
                <a:sym typeface="Symbol"/>
              </a:rPr>
              <a:t>ELSE </a:t>
            </a:r>
            <a:r>
              <a:rPr lang="en-US" altLang="en-US" sz="2100" strike="sngStrike" dirty="0">
                <a:sym typeface="Symbol"/>
              </a:rPr>
              <a:t>IF$YTABLE  $Z=TABLE </a:t>
            </a:r>
          </a:p>
          <a:p>
            <a:pPr marL="0" indent="0">
              <a:buNone/>
            </a:pPr>
            <a:r>
              <a:rPr lang="en-US" altLang="en-US" sz="2100" u="sng" dirty="0">
                <a:sym typeface="Symbol"/>
              </a:rPr>
              <a:t>Delete</a:t>
            </a:r>
            <a:r>
              <a:rPr lang="en-US" altLang="en-US" sz="2100" dirty="0">
                <a:sym typeface="Symbol"/>
              </a:rPr>
              <a:t>: </a:t>
            </a:r>
            <a:r>
              <a:rPr lang="en-US" altLang="en-US" sz="2100" dirty="0" err="1">
                <a:sym typeface="Symbol"/>
              </a:rPr>
              <a:t>ct</a:t>
            </a:r>
            <a:r>
              <a:rPr lang="en-US" altLang="en-US" sz="2100" dirty="0">
                <a:sym typeface="Symbol"/>
              </a:rPr>
              <a:t>($Y), on($X,$Z)</a:t>
            </a:r>
          </a:p>
          <a:p>
            <a:pPr marL="0" indent="0">
              <a:buNone/>
            </a:pPr>
            <a:r>
              <a:rPr lang="en-US" altLang="en-US" sz="2100" u="sng" dirty="0">
                <a:sym typeface="Symbol"/>
              </a:rPr>
              <a:t>Add</a:t>
            </a:r>
            <a:r>
              <a:rPr lang="en-US" altLang="en-US" sz="2100" dirty="0">
                <a:sym typeface="Symbol"/>
              </a:rPr>
              <a:t>: on($X,$Y</a:t>
            </a:r>
            <a:r>
              <a:rPr lang="en-US" altLang="en-US" sz="2000" dirty="0">
                <a:sym typeface="Symbol"/>
              </a:rPr>
              <a:t>) </a:t>
            </a:r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335492" y="-6410"/>
            <a:ext cx="18085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Christoph F. </a:t>
            </a:r>
            <a:r>
              <a:rPr lang="en-US" sz="1600" dirty="0" err="1">
                <a:solidFill>
                  <a:srgbClr val="FF0000"/>
                </a:solidFill>
              </a:rPr>
              <a:t>Eick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10169" y="5562600"/>
            <a:ext cx="26288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pple Chancery" pitchFamily="66" charset="0"/>
              </a:rPr>
              <a:t>Remark: no 4</a:t>
            </a:r>
            <a:r>
              <a:rPr lang="en-US" sz="16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pple Chancery" pitchFamily="66" charset="0"/>
              </a:rPr>
              <a:t>th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pple Chancery" pitchFamily="66" charset="0"/>
              </a:rPr>
              <a:t> ELSE as </a:t>
            </a:r>
          </a:p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pple Chancery" pitchFamily="66" charset="0"/>
              </a:rPr>
              <a:t>PUTON(A,TABLE) is not </a:t>
            </a:r>
          </a:p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pple Chancery" pitchFamily="66" charset="0"/>
              </a:rPr>
              <a:t>applicable if $Z=TABLE!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24301" y="1371600"/>
            <a:ext cx="29196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pple Chancery" pitchFamily="66" charset="0"/>
              </a:rPr>
              <a:t>Properties of the Box-World: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pple Chancery" pitchFamily="66" charset="0"/>
              </a:rPr>
              <a:t>Every block on “something”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pple Chancery" pitchFamily="66" charset="0"/>
              </a:rPr>
              <a:t>The space on the Table is unlimited </a:t>
            </a:r>
          </a:p>
        </p:txBody>
      </p:sp>
    </p:spTree>
    <p:extLst>
      <p:ext uri="{BB962C8B-B14F-4D97-AF65-F5344CB8AC3E}">
        <p14:creationId xmlns:p14="http://schemas.microsoft.com/office/powerpoint/2010/main" val="244734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75911"/>
            <a:ext cx="9601200" cy="838200"/>
          </a:xfrm>
        </p:spPr>
        <p:txBody>
          <a:bodyPr/>
          <a:lstStyle/>
          <a:p>
            <a:pPr algn="ctr"/>
            <a:br>
              <a:rPr lang="en-US" altLang="en-US" sz="2800" dirty="0"/>
            </a:br>
            <a:r>
              <a:rPr lang="en-US" altLang="en-US" sz="2800" dirty="0"/>
              <a:t>Planning Example: Box World (P7 H1 in 2016)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35492" y="-6410"/>
            <a:ext cx="18085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Christoph F. </a:t>
            </a:r>
            <a:r>
              <a:rPr lang="en-US" sz="1600" dirty="0" err="1">
                <a:solidFill>
                  <a:srgbClr val="FF0000"/>
                </a:solidFill>
              </a:rPr>
              <a:t>Eick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138" y="1402556"/>
            <a:ext cx="3679358" cy="30622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4446586"/>
            <a:ext cx="74478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Initial state: {</a:t>
            </a:r>
            <a:r>
              <a:rPr lang="en-US" dirty="0"/>
              <a:t>on(C,D), on(D,TABLE), on(E,F), on(F,TABLE), </a:t>
            </a:r>
          </a:p>
          <a:p>
            <a:r>
              <a:rPr lang="en-US" dirty="0"/>
              <a:t> on(A,B), on(B,TABLE), </a:t>
            </a:r>
            <a:r>
              <a:rPr lang="en-US" dirty="0" err="1"/>
              <a:t>ct</a:t>
            </a:r>
            <a:r>
              <a:rPr lang="en-US" dirty="0"/>
              <a:t>(C), </a:t>
            </a:r>
            <a:r>
              <a:rPr lang="en-US" dirty="0" err="1"/>
              <a:t>ct</a:t>
            </a:r>
            <a:r>
              <a:rPr lang="en-US" dirty="0"/>
              <a:t>(E), </a:t>
            </a:r>
            <a:r>
              <a:rPr lang="en-US" dirty="0" err="1"/>
              <a:t>ct</a:t>
            </a:r>
            <a:r>
              <a:rPr lang="en-US" dirty="0"/>
              <a:t>(A)</a:t>
            </a:r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5277583"/>
            <a:ext cx="4499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Goal State: {</a:t>
            </a:r>
            <a:r>
              <a:rPr lang="en-US" dirty="0"/>
              <a:t>on(B,D) and on(D,C))</a:t>
            </a:r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400" y="5943600"/>
            <a:ext cx="31678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Operator: </a:t>
            </a:r>
            <a:r>
              <a:rPr lang="en-US" sz="2400" dirty="0" err="1">
                <a:solidFill>
                  <a:schemeClr val="tx2"/>
                </a:solidFill>
              </a:rPr>
              <a:t>Puton</a:t>
            </a:r>
            <a:r>
              <a:rPr lang="en-US" sz="2400" dirty="0">
                <a:solidFill>
                  <a:schemeClr val="tx2"/>
                </a:solidFill>
              </a:rPr>
              <a:t>(A,B)</a:t>
            </a:r>
          </a:p>
        </p:txBody>
      </p:sp>
    </p:spTree>
    <p:extLst>
      <p:ext uri="{BB962C8B-B14F-4D97-AF65-F5344CB8AC3E}">
        <p14:creationId xmlns:p14="http://schemas.microsoft.com/office/powerpoint/2010/main" val="30856905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Standardization Efforts in Planning: PDDL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35100"/>
            <a:ext cx="8686800" cy="48895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000" dirty="0">
                <a:hlinkClick r:id="rId2"/>
              </a:rPr>
              <a:t>https://en.wikipedia.org/wiki/Planning_Domain_Definition_Language</a:t>
            </a:r>
            <a:endParaRPr lang="en-US" altLang="en-US" sz="2000" dirty="0"/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993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Applications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8488" y="1435100"/>
            <a:ext cx="7758112" cy="4889500"/>
          </a:xfrm>
        </p:spPr>
        <p:txBody>
          <a:bodyPr/>
          <a:lstStyle/>
          <a:p>
            <a:r>
              <a:rPr lang="en-US" altLang="en-US" dirty="0"/>
              <a:t>Mobile robots</a:t>
            </a:r>
          </a:p>
          <a:p>
            <a:pPr lvl="1"/>
            <a:r>
              <a:rPr lang="en-US" altLang="en-US" dirty="0"/>
              <a:t>A lot of applications are currently developed </a:t>
            </a:r>
          </a:p>
          <a:p>
            <a:r>
              <a:rPr lang="en-US" altLang="en-US" dirty="0"/>
              <a:t>Simulated environments</a:t>
            </a:r>
          </a:p>
          <a:p>
            <a:pPr lvl="1"/>
            <a:r>
              <a:rPr lang="en-US" altLang="en-US" dirty="0"/>
              <a:t>Goal-directed agents for training or games</a:t>
            </a:r>
          </a:p>
          <a:p>
            <a:r>
              <a:rPr lang="en-US" altLang="en-US" dirty="0"/>
              <a:t>Web and grid environments</a:t>
            </a:r>
          </a:p>
          <a:p>
            <a:pPr lvl="1"/>
            <a:r>
              <a:rPr lang="en-US" altLang="en-US" dirty="0"/>
              <a:t>Composing queries or services</a:t>
            </a:r>
          </a:p>
          <a:p>
            <a:pPr lvl="1"/>
            <a:r>
              <a:rPr lang="en-US" altLang="en-US" dirty="0"/>
              <a:t>Workflows on a computational grid</a:t>
            </a:r>
          </a:p>
          <a:p>
            <a:r>
              <a:rPr lang="en-US" altLang="en-US" dirty="0"/>
              <a:t>Managing crisis situations</a:t>
            </a:r>
          </a:p>
          <a:p>
            <a:pPr lvl="1"/>
            <a:r>
              <a:rPr lang="en-US" altLang="en-US" dirty="0"/>
              <a:t>E.g. oil-spill, forest fires, urban evacuation, in factories, …</a:t>
            </a:r>
          </a:p>
          <a:p>
            <a:r>
              <a:rPr lang="en-US" altLang="en-US" dirty="0"/>
              <a:t>And many more</a:t>
            </a:r>
          </a:p>
          <a:p>
            <a:pPr lvl="1"/>
            <a:r>
              <a:rPr lang="en-US" altLang="en-US" dirty="0"/>
              <a:t>Factory automation, flying autonomous spacecraft, playing bridge, military planning, 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9144000" cy="1152525"/>
          </a:xfrm>
        </p:spPr>
        <p:txBody>
          <a:bodyPr/>
          <a:lstStyle/>
          <a:p>
            <a:r>
              <a:rPr lang="en-US" altLang="en-US" dirty="0"/>
              <a:t>Classical Planning (Chapter 10 our textbook)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4492625"/>
          </a:xfrm>
        </p:spPr>
        <p:txBody>
          <a:bodyPr/>
          <a:lstStyle/>
          <a:p>
            <a:endParaRPr lang="en-US" altLang="en-US" sz="1900" dirty="0"/>
          </a:p>
          <a:p>
            <a:pPr marL="0" indent="0">
              <a:spcBef>
                <a:spcPts val="0"/>
              </a:spcBef>
            </a:pPr>
            <a:r>
              <a:rPr lang="en-US" altLang="en-US" sz="1820" dirty="0"/>
              <a:t> Logic based, domain-independent; states are sets of logical formulas that are true and operators change the current set of formulas are true.</a:t>
            </a:r>
          </a:p>
          <a:p>
            <a:pPr marL="0" indent="0">
              <a:spcBef>
                <a:spcPts val="0"/>
              </a:spcBef>
            </a:pPr>
            <a:r>
              <a:rPr lang="en-US" altLang="en-US" sz="1820" dirty="0"/>
              <a:t> Finding an operator sequence is solved using theorem proofing techniques—we give a sketch of such a proof for a box world (shown near the end of this slide show)—that transform the initial state to a goal state. STRIPS is one example of such a system…</a:t>
            </a:r>
          </a:p>
          <a:p>
            <a:pPr marL="0" indent="0">
              <a:spcBef>
                <a:spcPts val="0"/>
              </a:spcBef>
            </a:pPr>
            <a:r>
              <a:rPr lang="en-US" altLang="en-US" sz="1820" dirty="0"/>
              <a:t> Different logical languages are used by different systems, such as propositional calculus, first order predicate calculus,…</a:t>
            </a:r>
          </a:p>
          <a:p>
            <a:pPr marL="0" indent="0">
              <a:spcBef>
                <a:spcPts val="0"/>
              </a:spcBef>
            </a:pPr>
            <a:r>
              <a:rPr lang="en-US" altLang="en-US" sz="1820" dirty="0"/>
              <a:t> Classical search techniques are embedded into the theorem proofing approach to find a goal state in the space of logical formulas</a:t>
            </a:r>
          </a:p>
          <a:p>
            <a:pPr marL="0" indent="0">
              <a:spcBef>
                <a:spcPts val="0"/>
              </a:spcBef>
            </a:pPr>
            <a:r>
              <a:rPr lang="en-US" altLang="en-US" sz="1820" dirty="0"/>
              <a:t> Problems with the approach:</a:t>
            </a:r>
          </a:p>
          <a:p>
            <a:pPr marL="400050" lvl="1" indent="0">
              <a:spcBef>
                <a:spcPts val="0"/>
              </a:spcBef>
            </a:pPr>
            <a:r>
              <a:rPr lang="en-US" altLang="en-US" sz="1820" dirty="0"/>
              <a:t> efficiency</a:t>
            </a:r>
          </a:p>
          <a:p>
            <a:pPr marL="400050" lvl="1" indent="0">
              <a:spcBef>
                <a:spcPts val="0"/>
              </a:spcBef>
            </a:pPr>
            <a:r>
              <a:rPr lang="en-US" altLang="en-US" sz="1820" dirty="0"/>
              <a:t> some approaches runs into theoretical problems that are hard to deal with</a:t>
            </a:r>
          </a:p>
          <a:p>
            <a:pPr marL="400050" lvl="1" indent="0">
              <a:spcBef>
                <a:spcPts val="0"/>
              </a:spcBef>
            </a:pPr>
            <a:r>
              <a:rPr lang="en-US" altLang="en-US" sz="1820" dirty="0"/>
              <a:t> scope: framework is too restrictive to solve most real world planning problems</a:t>
            </a:r>
          </a:p>
          <a:p>
            <a:pPr marL="0" indent="0">
              <a:spcBef>
                <a:spcPts val="0"/>
              </a:spcBef>
            </a:pPr>
            <a:r>
              <a:rPr lang="en-US" altLang="en-US" sz="1820" dirty="0"/>
              <a:t> Some approaches failed miserably for some simple </a:t>
            </a:r>
            <a:r>
              <a:rPr lang="en-US" altLang="en-US" sz="1820" dirty="0" err="1"/>
              <a:t>problems</a:t>
            </a:r>
            <a:r>
              <a:rPr lang="en-US" altLang="en-US" sz="1820" dirty="0" err="1">
                <a:sym typeface="Wingdings" panose="05000000000000000000" pitchFamily="2" charset="2"/>
              </a:rPr>
              <a:t></a:t>
            </a:r>
            <a:r>
              <a:rPr lang="en-US" altLang="en-US" sz="1820" i="1" dirty="0" err="1">
                <a:solidFill>
                  <a:srgbClr val="FF0000"/>
                </a:solidFill>
                <a:sym typeface="Wingdings" panose="05000000000000000000" pitchFamily="2" charset="2"/>
              </a:rPr>
              <a:t>General</a:t>
            </a:r>
            <a:r>
              <a:rPr lang="en-US" altLang="en-US" sz="1820" i="1" dirty="0">
                <a:solidFill>
                  <a:srgbClr val="FF0000"/>
                </a:solidFill>
                <a:sym typeface="Wingdings" panose="05000000000000000000" pitchFamily="2" charset="2"/>
              </a:rPr>
              <a:t> AI </a:t>
            </a:r>
            <a:r>
              <a:rPr lang="en-US" altLang="en-US" sz="1820" i="1" dirty="0">
                <a:sym typeface="Wingdings" panose="05000000000000000000" pitchFamily="2" charset="2"/>
              </a:rPr>
              <a:t>somewhat failed in the 70s and 80s leading to the rise of </a:t>
            </a:r>
            <a:r>
              <a:rPr lang="en-US" altLang="en-US" sz="1820" b="1" i="1" dirty="0">
                <a:solidFill>
                  <a:srgbClr val="FF0000"/>
                </a:solidFill>
                <a:sym typeface="Wingdings" panose="05000000000000000000" pitchFamily="2" charset="2"/>
              </a:rPr>
              <a:t>Expert Systems </a:t>
            </a:r>
            <a:r>
              <a:rPr lang="en-US" altLang="en-US" sz="1820" i="1" dirty="0">
                <a:sym typeface="Wingdings" panose="05000000000000000000" pitchFamily="2" charset="2"/>
              </a:rPr>
              <a:t>in the middle 80s</a:t>
            </a:r>
            <a:r>
              <a:rPr lang="en-US" altLang="en-US" sz="1900" i="1" dirty="0">
                <a:sym typeface="Wingdings" panose="05000000000000000000" pitchFamily="2" charset="2"/>
              </a:rPr>
              <a:t>….</a:t>
            </a:r>
          </a:p>
          <a:p>
            <a:pPr marL="0" indent="0">
              <a:spcBef>
                <a:spcPts val="0"/>
              </a:spcBef>
            </a:pPr>
            <a:r>
              <a:rPr lang="en-US" altLang="en-US" sz="1820" dirty="0"/>
              <a:t> However, solvers/theorem provers have become more powerful recently, leading to some progress in domain-independent planning</a:t>
            </a:r>
          </a:p>
          <a:p>
            <a:pPr marL="0" indent="0">
              <a:spcBef>
                <a:spcPts val="0"/>
              </a:spcBef>
            </a:pPr>
            <a:endParaRPr lang="en-US" altLang="en-US" sz="1900" i="1" dirty="0"/>
          </a:p>
          <a:p>
            <a:endParaRPr lang="en-US" altLang="en-US" sz="2100" dirty="0"/>
          </a:p>
        </p:txBody>
      </p:sp>
      <p:sp>
        <p:nvSpPr>
          <p:cNvPr id="3" name="TextBox 2"/>
          <p:cNvSpPr txBox="1"/>
          <p:nvPr/>
        </p:nvSpPr>
        <p:spPr>
          <a:xfrm>
            <a:off x="7335492" y="-6410"/>
            <a:ext cx="18085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Christoph F. </a:t>
            </a:r>
            <a:r>
              <a:rPr lang="en-US" sz="1600" dirty="0" err="1">
                <a:solidFill>
                  <a:srgbClr val="FF0000"/>
                </a:solidFill>
              </a:rPr>
              <a:t>Eick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87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Representing change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As actions change the world, we want to:</a:t>
            </a:r>
          </a:p>
          <a:p>
            <a:endParaRPr lang="en-US" altLang="en-US" dirty="0"/>
          </a:p>
          <a:p>
            <a:pPr lvl="1"/>
            <a:r>
              <a:rPr lang="en-US" altLang="en-US" dirty="0"/>
              <a:t>Know how an action will alter the world</a:t>
            </a:r>
          </a:p>
          <a:p>
            <a:pPr lvl="1"/>
            <a:r>
              <a:rPr lang="en-US" altLang="en-US" dirty="0"/>
              <a:t>Keep track of the history of world states (have we been here before?)</a:t>
            </a:r>
          </a:p>
          <a:p>
            <a:pPr lvl="1"/>
            <a:r>
              <a:rPr lang="en-US" altLang="en-US" dirty="0"/>
              <a:t>Answer questions about potential world states (what would happen if..?)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situation calculus (McCarthy 63)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Key idea: represent a snapshot of the world, called a ‘situation’ explicitly. Situations are sets of </a:t>
            </a:r>
            <a:r>
              <a:rPr lang="en-US" altLang="en-US" dirty="0" err="1"/>
              <a:t>fluents</a:t>
            </a:r>
            <a:r>
              <a:rPr lang="en-US" altLang="en-US" dirty="0"/>
              <a:t>. </a:t>
            </a:r>
          </a:p>
          <a:p>
            <a:endParaRPr lang="en-US" altLang="en-US" dirty="0"/>
          </a:p>
          <a:p>
            <a:r>
              <a:rPr lang="en-US" altLang="en-US" dirty="0"/>
              <a:t>‘</a:t>
            </a:r>
            <a:r>
              <a:rPr lang="en-US" altLang="en-US" dirty="0" err="1"/>
              <a:t>Fluents</a:t>
            </a:r>
            <a:r>
              <a:rPr lang="en-US" altLang="en-US" dirty="0"/>
              <a:t>’ are statements that are true or false in a given situation, e.g. ‘I am at home’</a:t>
            </a:r>
          </a:p>
          <a:p>
            <a:endParaRPr lang="en-US" altLang="en-US" dirty="0"/>
          </a:p>
          <a:p>
            <a:r>
              <a:rPr lang="en-US" altLang="en-US" dirty="0"/>
              <a:t>Actions map situations to situations.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29380" name="Oval 4"/>
          <p:cNvSpPr>
            <a:spLocks noChangeArrowheads="1"/>
          </p:cNvSpPr>
          <p:nvPr/>
        </p:nvSpPr>
        <p:spPr bwMode="auto">
          <a:xfrm>
            <a:off x="1231900" y="2743200"/>
            <a:ext cx="1066800" cy="2209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S0</a:t>
            </a:r>
          </a:p>
        </p:txBody>
      </p:sp>
      <p:sp>
        <p:nvSpPr>
          <p:cNvPr id="229381" name="Oval 5"/>
          <p:cNvSpPr>
            <a:spLocks noChangeArrowheads="1"/>
          </p:cNvSpPr>
          <p:nvPr/>
        </p:nvSpPr>
        <p:spPr bwMode="auto">
          <a:xfrm>
            <a:off x="4889500" y="1600200"/>
            <a:ext cx="1066800" cy="2209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S1</a:t>
            </a:r>
          </a:p>
        </p:txBody>
      </p:sp>
      <p:sp>
        <p:nvSpPr>
          <p:cNvPr id="229382" name="Oval 6"/>
          <p:cNvSpPr>
            <a:spLocks noChangeArrowheads="1"/>
          </p:cNvSpPr>
          <p:nvPr/>
        </p:nvSpPr>
        <p:spPr bwMode="auto">
          <a:xfrm>
            <a:off x="4889500" y="4114800"/>
            <a:ext cx="1066800" cy="2209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S2</a:t>
            </a:r>
          </a:p>
        </p:txBody>
      </p:sp>
      <p:sp>
        <p:nvSpPr>
          <p:cNvPr id="229383" name="Line 7"/>
          <p:cNvSpPr>
            <a:spLocks noChangeShapeType="1"/>
          </p:cNvSpPr>
          <p:nvPr/>
        </p:nvSpPr>
        <p:spPr bwMode="auto">
          <a:xfrm flipV="1">
            <a:off x="2298700" y="2667000"/>
            <a:ext cx="25908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9384" name="Line 8"/>
          <p:cNvSpPr>
            <a:spLocks noChangeShapeType="1"/>
          </p:cNvSpPr>
          <p:nvPr/>
        </p:nvSpPr>
        <p:spPr bwMode="auto">
          <a:xfrm>
            <a:off x="2298700" y="3810000"/>
            <a:ext cx="259080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9385" name="Text Box 9"/>
          <p:cNvSpPr txBox="1">
            <a:spLocks noChangeArrowheads="1"/>
          </p:cNvSpPr>
          <p:nvPr/>
        </p:nvSpPr>
        <p:spPr bwMode="auto">
          <a:xfrm>
            <a:off x="393700" y="5029200"/>
            <a:ext cx="3352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latin typeface="Helvetica" pitchFamily="34" charset="0"/>
              </a:rPr>
              <a:t>holds</a:t>
            </a:r>
            <a:r>
              <a:rPr lang="en-US" altLang="en-US" b="0">
                <a:latin typeface="Helvetica" pitchFamily="34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Helvetica" pitchFamily="34" charset="0"/>
              </a:rPr>
              <a:t>at(home),</a:t>
            </a:r>
            <a:r>
              <a:rPr lang="en-US" altLang="en-US" b="0">
                <a:latin typeface="Helvetica" pitchFamily="34" charset="0"/>
              </a:rPr>
              <a:t> S0)</a:t>
            </a:r>
          </a:p>
          <a:p>
            <a:r>
              <a:rPr lang="en-US" altLang="en-US">
                <a:latin typeface="Helvetica" pitchFamily="34" charset="0"/>
              </a:rPr>
              <a:t>holds</a:t>
            </a:r>
            <a:r>
              <a:rPr lang="en-US" altLang="en-US" b="0">
                <a:latin typeface="Helvetica" pitchFamily="34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Helvetica" pitchFamily="34" charset="0"/>
              </a:rPr>
              <a:t>color(door, red),</a:t>
            </a:r>
            <a:r>
              <a:rPr lang="en-US" altLang="en-US" b="0">
                <a:latin typeface="Helvetica" pitchFamily="34" charset="0"/>
              </a:rPr>
              <a:t> S0)</a:t>
            </a:r>
          </a:p>
        </p:txBody>
      </p:sp>
      <p:sp>
        <p:nvSpPr>
          <p:cNvPr id="229386" name="Text Box 10"/>
          <p:cNvSpPr txBox="1">
            <a:spLocks noChangeArrowheads="1"/>
          </p:cNvSpPr>
          <p:nvPr/>
        </p:nvSpPr>
        <p:spPr bwMode="auto">
          <a:xfrm>
            <a:off x="5956300" y="3032125"/>
            <a:ext cx="2424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latin typeface="Helvetica" pitchFamily="34" charset="0"/>
              </a:rPr>
              <a:t>holds</a:t>
            </a:r>
            <a:r>
              <a:rPr lang="en-US" altLang="en-US" b="0">
                <a:latin typeface="Helvetica" pitchFamily="34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Helvetica" pitchFamily="34" charset="0"/>
              </a:rPr>
              <a:t>at(store),</a:t>
            </a:r>
            <a:r>
              <a:rPr lang="en-US" altLang="en-US" b="0">
                <a:latin typeface="Helvetica" pitchFamily="34" charset="0"/>
              </a:rPr>
              <a:t> S1)</a:t>
            </a:r>
          </a:p>
        </p:txBody>
      </p:sp>
      <p:sp>
        <p:nvSpPr>
          <p:cNvPr id="229387" name="Text Box 11"/>
          <p:cNvSpPr txBox="1">
            <a:spLocks noChangeArrowheads="1"/>
          </p:cNvSpPr>
          <p:nvPr/>
        </p:nvSpPr>
        <p:spPr bwMode="auto">
          <a:xfrm>
            <a:off x="6032500" y="2667000"/>
            <a:ext cx="2674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latin typeface="Helvetica" pitchFamily="34" charset="0"/>
              </a:rPr>
              <a:t>┐holds</a:t>
            </a:r>
            <a:r>
              <a:rPr lang="en-US" altLang="en-US" b="0">
                <a:latin typeface="Helvetica" pitchFamily="34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Helvetica" pitchFamily="34" charset="0"/>
              </a:rPr>
              <a:t>at(home),</a:t>
            </a:r>
            <a:r>
              <a:rPr lang="en-US" altLang="en-US" b="0">
                <a:latin typeface="Helvetica" pitchFamily="34" charset="0"/>
              </a:rPr>
              <a:t> S1)</a:t>
            </a:r>
          </a:p>
        </p:txBody>
      </p:sp>
      <p:sp>
        <p:nvSpPr>
          <p:cNvPr id="229388" name="Text Box 12"/>
          <p:cNvSpPr txBox="1">
            <a:spLocks noChangeArrowheads="1"/>
          </p:cNvSpPr>
          <p:nvPr/>
        </p:nvSpPr>
        <p:spPr bwMode="auto">
          <a:xfrm>
            <a:off x="2984500" y="2743200"/>
            <a:ext cx="1198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0" i="1">
                <a:latin typeface="Helvetica" pitchFamily="34" charset="0"/>
              </a:rPr>
              <a:t>go(store)</a:t>
            </a:r>
          </a:p>
        </p:txBody>
      </p:sp>
      <p:sp>
        <p:nvSpPr>
          <p:cNvPr id="229389" name="Text Box 13"/>
          <p:cNvSpPr txBox="1">
            <a:spLocks noChangeArrowheads="1"/>
          </p:cNvSpPr>
          <p:nvPr/>
        </p:nvSpPr>
        <p:spPr bwMode="auto">
          <a:xfrm>
            <a:off x="5715000" y="1600200"/>
            <a:ext cx="3106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0">
                <a:latin typeface="Helvetica" pitchFamily="34" charset="0"/>
              </a:rPr>
              <a:t>S1 = </a:t>
            </a:r>
            <a:r>
              <a:rPr lang="en-US" altLang="en-US">
                <a:latin typeface="Helvetica" pitchFamily="34" charset="0"/>
              </a:rPr>
              <a:t>result</a:t>
            </a:r>
            <a:r>
              <a:rPr lang="en-US" altLang="en-US" b="0">
                <a:latin typeface="Helvetica" pitchFamily="34" charset="0"/>
              </a:rPr>
              <a:t>(</a:t>
            </a:r>
            <a:r>
              <a:rPr lang="en-US" altLang="en-US" b="0" i="1">
                <a:latin typeface="Helvetica" pitchFamily="34" charset="0"/>
              </a:rPr>
              <a:t>go(store),</a:t>
            </a:r>
            <a:r>
              <a:rPr lang="en-US" altLang="en-US" b="0">
                <a:latin typeface="Helvetica" pitchFamily="34" charset="0"/>
              </a:rPr>
              <a:t> S0)</a:t>
            </a:r>
          </a:p>
        </p:txBody>
      </p:sp>
      <p:sp>
        <p:nvSpPr>
          <p:cNvPr id="229390" name="Text Box 14"/>
          <p:cNvSpPr txBox="1">
            <a:spLocks noChangeArrowheads="1"/>
          </p:cNvSpPr>
          <p:nvPr/>
        </p:nvSpPr>
        <p:spPr bwMode="auto">
          <a:xfrm>
            <a:off x="3198813" y="3962400"/>
            <a:ext cx="15509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0" i="1">
                <a:latin typeface="Helvetica" pitchFamily="34" charset="0"/>
              </a:rPr>
              <a:t>mow_lawn()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Frame problem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I go from home to the store, creating a new situation S’. In S’:</a:t>
            </a:r>
          </a:p>
          <a:p>
            <a:pPr lvl="1"/>
            <a:r>
              <a:rPr lang="en-US" altLang="en-US"/>
              <a:t>My friend is still at home</a:t>
            </a:r>
          </a:p>
          <a:p>
            <a:pPr lvl="1"/>
            <a:r>
              <a:rPr lang="en-US" altLang="en-US"/>
              <a:t>The store still sells chips</a:t>
            </a:r>
          </a:p>
          <a:p>
            <a:pPr lvl="1"/>
            <a:r>
              <a:rPr lang="en-US" altLang="en-US"/>
              <a:t>My age is still the same</a:t>
            </a:r>
          </a:p>
          <a:p>
            <a:pPr lvl="1"/>
            <a:r>
              <a:rPr lang="en-US" altLang="en-US"/>
              <a:t>Los Angeles is still the largest city in California…</a:t>
            </a:r>
          </a:p>
          <a:p>
            <a:pPr lvl="1"/>
            <a:endParaRPr lang="en-US" altLang="en-US"/>
          </a:p>
          <a:p>
            <a:r>
              <a:rPr lang="en-US" altLang="en-US"/>
              <a:t>How can we efficiently represent everything that hasn’t changed?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1">
  <a:themeElements>
    <a:clrScheme name="">
      <a:dk1>
        <a:srgbClr val="000000"/>
      </a:dk1>
      <a:lt1>
        <a:srgbClr val="FFFFFF"/>
      </a:lt1>
      <a:dk2>
        <a:srgbClr val="0000FF"/>
      </a:dk2>
      <a:lt2>
        <a:srgbClr val="8080FF"/>
      </a:lt2>
      <a:accent1>
        <a:srgbClr val="E000E0"/>
      </a:accent1>
      <a:accent2>
        <a:srgbClr val="08942F"/>
      </a:accent2>
      <a:accent3>
        <a:srgbClr val="FFFFFF"/>
      </a:accent3>
      <a:accent4>
        <a:srgbClr val="000000"/>
      </a:accent4>
      <a:accent5>
        <a:srgbClr val="EDAAED"/>
      </a:accent5>
      <a:accent6>
        <a:srgbClr val="06862A"/>
      </a:accent6>
      <a:hlink>
        <a:srgbClr val="EE3757"/>
      </a:hlink>
      <a:folHlink>
        <a:srgbClr val="FAED00"/>
      </a:folHlink>
    </a:clrScheme>
    <a:fontScheme name="untitled 1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1" i="0" u="none" strike="noStrike" cap="none" normalizeH="0" baseline="0" smtClean="0">
            <a:ln>
              <a:noFill/>
            </a:ln>
            <a:solidFill>
              <a:srgbClr val="00279F"/>
            </a:solidFill>
            <a:effectLst/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1" i="0" u="none" strike="noStrike" cap="none" normalizeH="0" baseline="0" smtClean="0">
            <a:ln>
              <a:noFill/>
            </a:ln>
            <a:solidFill>
              <a:srgbClr val="00279F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untitled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Zuma II:talks:Dagstuhl wksp</Template>
  <TotalTime>10354</TotalTime>
  <Pages>6</Pages>
  <Words>2347</Words>
  <Application>Microsoft Office PowerPoint</Application>
  <PresentationFormat>Letter Paper (8.5x11 in)</PresentationFormat>
  <Paragraphs>346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Apple Chancery</vt:lpstr>
      <vt:lpstr>Arial</vt:lpstr>
      <vt:lpstr>Book Antiqua</vt:lpstr>
      <vt:lpstr>Helvetica</vt:lpstr>
      <vt:lpstr>Lucida Handwriting</vt:lpstr>
      <vt:lpstr>Monotype Sorts</vt:lpstr>
      <vt:lpstr>Symbol</vt:lpstr>
      <vt:lpstr>Times</vt:lpstr>
      <vt:lpstr>Wingdings</vt:lpstr>
      <vt:lpstr>untitled 1</vt:lpstr>
      <vt:lpstr>Intro to CS 541 (AI Planning)</vt:lpstr>
      <vt:lpstr>Generating plans</vt:lpstr>
      <vt:lpstr> Planning Example: Box World (P7 H1 in 2016)</vt:lpstr>
      <vt:lpstr>Applications</vt:lpstr>
      <vt:lpstr>Classical Planning (Chapter 10 our textbook)</vt:lpstr>
      <vt:lpstr>Representing change</vt:lpstr>
      <vt:lpstr>The situation calculus (McCarthy 63)</vt:lpstr>
      <vt:lpstr>PowerPoint Presentation</vt:lpstr>
      <vt:lpstr>Frame problem</vt:lpstr>
      <vt:lpstr>Successor state axioms</vt:lpstr>
      <vt:lpstr>Well, not quite..</vt:lpstr>
      <vt:lpstr>Strips (Fikes and Nilsson 71)</vt:lpstr>
      <vt:lpstr>Example problem: </vt:lpstr>
      <vt:lpstr>Frame problem (again)</vt:lpstr>
      <vt:lpstr>Ramification problem</vt:lpstr>
      <vt:lpstr>Solutions to the ramification problem</vt:lpstr>
      <vt:lpstr>Questions about Strips</vt:lpstr>
      <vt:lpstr>Example: blocks world (Sussman Anomaly)</vt:lpstr>
      <vt:lpstr>Noah (Sacerdoti 75)</vt:lpstr>
      <vt:lpstr>Nets Of Action Hierarchies</vt:lpstr>
      <vt:lpstr>Nets Of Action Hierarchies</vt:lpstr>
      <vt:lpstr>Resolve conflicts ‘critic’:</vt:lpstr>
      <vt:lpstr>PowerPoint Presentation</vt:lpstr>
      <vt:lpstr>PowerPoint Presentation</vt:lpstr>
      <vt:lpstr>Final plan</vt:lpstr>
      <vt:lpstr> Planning Example: Box World (P7 H1 in 2016)</vt:lpstr>
      <vt:lpstr> Plan to Achieve on(D,F)</vt:lpstr>
      <vt:lpstr> Evolution of the Plan Sequence for HW1 P7</vt:lpstr>
      <vt:lpstr>An Alternative PUTON Operator  that Allows to Put Blocks on the Table</vt:lpstr>
      <vt:lpstr>Standardization Efforts in Planning: PDDL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CS541 2003</dc:title>
  <dc:creator>Jim Blythe</dc:creator>
  <cp:lastModifiedBy>Eick, Christoph F</cp:lastModifiedBy>
  <cp:revision>718</cp:revision>
  <cp:lastPrinted>2016-10-07T19:13:59Z</cp:lastPrinted>
  <dcterms:created xsi:type="dcterms:W3CDTF">1998-04-30T12:11:38Z</dcterms:created>
  <dcterms:modified xsi:type="dcterms:W3CDTF">2025-11-25T16:00:53Z</dcterms:modified>
</cp:coreProperties>
</file>