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7" r:id="rId2"/>
    <p:sldId id="273" r:id="rId3"/>
    <p:sldId id="274" r:id="rId4"/>
    <p:sldId id="367" r:id="rId5"/>
    <p:sldId id="428" r:id="rId6"/>
    <p:sldId id="267" r:id="rId7"/>
    <p:sldId id="275" r:id="rId8"/>
    <p:sldId id="276" r:id="rId9"/>
    <p:sldId id="281" r:id="rId10"/>
    <p:sldId id="304" r:id="rId11"/>
    <p:sldId id="305" r:id="rId12"/>
    <p:sldId id="297" r:id="rId13"/>
    <p:sldId id="306" r:id="rId14"/>
    <p:sldId id="308" r:id="rId15"/>
    <p:sldId id="423" r:id="rId16"/>
    <p:sldId id="388" r:id="rId17"/>
    <p:sldId id="390" r:id="rId18"/>
    <p:sldId id="389" r:id="rId19"/>
    <p:sldId id="391" r:id="rId20"/>
    <p:sldId id="392" r:id="rId21"/>
    <p:sldId id="393" r:id="rId22"/>
    <p:sldId id="416" r:id="rId23"/>
    <p:sldId id="417" r:id="rId24"/>
    <p:sldId id="418" r:id="rId25"/>
    <p:sldId id="258" r:id="rId26"/>
    <p:sldId id="386" r:id="rId27"/>
    <p:sldId id="387" r:id="rId28"/>
    <p:sldId id="259" r:id="rId29"/>
    <p:sldId id="368" r:id="rId30"/>
    <p:sldId id="399" r:id="rId31"/>
    <p:sldId id="369" r:id="rId32"/>
    <p:sldId id="370" r:id="rId33"/>
    <p:sldId id="371" r:id="rId34"/>
    <p:sldId id="372" r:id="rId35"/>
    <p:sldId id="373" r:id="rId36"/>
    <p:sldId id="380" r:id="rId37"/>
    <p:sldId id="383" r:id="rId38"/>
    <p:sldId id="394" r:id="rId39"/>
    <p:sldId id="424" r:id="rId40"/>
    <p:sldId id="425" r:id="rId41"/>
    <p:sldId id="426" r:id="rId42"/>
    <p:sldId id="419" r:id="rId43"/>
    <p:sldId id="382" r:id="rId44"/>
    <p:sldId id="395" r:id="rId45"/>
    <p:sldId id="397" r:id="rId46"/>
    <p:sldId id="400" r:id="rId47"/>
    <p:sldId id="422" r:id="rId48"/>
    <p:sldId id="401" r:id="rId49"/>
    <p:sldId id="402" r:id="rId50"/>
    <p:sldId id="396" r:id="rId51"/>
    <p:sldId id="404" r:id="rId52"/>
    <p:sldId id="403" r:id="rId53"/>
    <p:sldId id="420" r:id="rId54"/>
    <p:sldId id="406" r:id="rId55"/>
    <p:sldId id="405" r:id="rId56"/>
    <p:sldId id="407" r:id="rId57"/>
    <p:sldId id="421" r:id="rId58"/>
    <p:sldId id="411" r:id="rId59"/>
    <p:sldId id="412" r:id="rId60"/>
    <p:sldId id="427" r:id="rId61"/>
    <p:sldId id="415" r:id="rId62"/>
    <p:sldId id="413" r:id="rId63"/>
    <p:sldId id="414" r:id="rId64"/>
    <p:sldId id="408" r:id="rId65"/>
    <p:sldId id="361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8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7"/>
    <p:restoredTop sz="96370"/>
  </p:normalViewPr>
  <p:slideViewPr>
    <p:cSldViewPr snapToGrid="0">
      <p:cViewPr varScale="1">
        <p:scale>
          <a:sx n="78" d="100"/>
          <a:sy n="78" d="100"/>
        </p:scale>
        <p:origin x="1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65297-2884-9C40-B017-8E2046DE9E5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83EA7-010D-6A4F-AFB3-C0232086C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097A0-37D2-654A-874F-99FA23BC11A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46E0-A1AB-55EC-A48C-F6A79C292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2EEE5-A6D8-4932-2DDD-0F70E9F47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1344B-9B8C-9CB0-8F77-B550BFAFB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694AD-2BCA-7D18-416B-C72C7452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39B50-95BE-1890-37F6-DB182D0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5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402F-76BB-45CE-23EA-E478932A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70C91E-E612-8685-5826-A48C94B83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9B1A0-6ED6-BE00-9FB8-54282052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2FB59-2973-50D7-D000-A8404F42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0DAA4-BBB7-98B0-C794-BE08C9B0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7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9A6452-1424-B452-BDA5-964AF8552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E469F-2D56-2716-954D-C66055BED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EBF74-D67C-1585-1349-98376571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0A51F-4DD7-04E7-28FD-AA3546CA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9433B-8EC6-0A63-60BD-90A898E7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5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D1461-B52E-C72B-B831-B812A177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79F6-C188-0A56-0BCC-D6011347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95766-4708-86ED-0877-F07D9191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09100-5059-8572-BE0F-58F466E7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4F718-D5A8-2131-D4DF-64475B354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4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9F51-770C-53D4-AF74-76FA5DB2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7E70-E3E1-72FF-E6F3-D34696618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90542-169F-3F13-F1FF-2143057B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86144-48A8-2884-C381-B68C036D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51277-7FE4-736A-6F8F-9843B7A8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7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A191F-2E8F-2459-CB83-EC827E8B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B894D-8E3F-59D8-19BC-E8CDBDB01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E4DC1-B35C-D259-B4EE-C59A2A266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5D9A6-8CD2-B378-BCFC-0EBE04C6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BDEE9-F45B-0B35-13D5-9806A800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F19FA-16EF-5D84-892D-20C2551D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5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B804-9858-0AE4-922D-92A86B2C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B72A2-7BAC-4117-CB2C-132012C42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62CCF-CDDC-B055-B97D-319EDB400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6E535-D231-21BB-47F6-C25359CEB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88464-08F5-F315-C6B8-7D2EF9AC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3F7CF-73A3-9C8A-8032-1310063E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4156A7-77CB-F339-69DF-5E014BC4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799242-B3EB-B853-EA83-2AE9A11F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9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16687-917C-431E-4C06-1318F3A3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4EA36-233E-727A-99A0-90DA18AB8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7E8DA-4DC3-ACEF-3400-9BADD4B7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8CEFB-70EF-19A1-2E6F-07776408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CAF47-833C-E274-C1EC-8CE64F429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B7F204-C3F8-C073-B96B-16D473C2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CBD4E-F50D-0FB3-95EC-13E7AC77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9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CCE3-0EE9-72A5-1DF7-6CB21AEE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47CFC-23DB-6916-B8A3-139DBF756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12B7C-7E1D-23EB-EB37-90AFD6369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C3469-60DF-A1A7-A210-E3D7894D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D0C2C-E2EF-3910-0C19-3DB09AE9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4849D-3C46-F656-0ADC-082EDB55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0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46D5-C25E-33C5-E0A9-CB2DC562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05130-9D75-7E47-9768-0FBA5302F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45C5E-77B6-A510-BC71-F71CEECFC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5B53B-CF3A-BC26-F2F8-EFC9A190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DF343-E018-38CB-1B91-03FF3233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C96A1-8F07-EDC5-5CB0-BAF3F8D7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1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E9A7EA-DE57-A2B8-8165-16CE5DDC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D6393-FA0C-D527-0F14-358333FB1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B58C-605C-A935-6FED-5846A8E746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4B3C-43C9-C846-9A92-BF72B4DF057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BA90D-3380-6BFF-8D6A-96AFFCC6A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37D68-F982-26A7-F184-C0A1B999B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FC7B5-209D-9E45-BB52-6F54596D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9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0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0A6D-61C1-E08C-0682-59E0A5CE5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b="0" i="0" dirty="0">
                <a:solidFill>
                  <a:srgbClr val="212529"/>
                </a:solidFill>
                <a:effectLst/>
                <a:latin typeface="-apple-system"/>
              </a:rPr>
              <a:t>CM20315 - Machine Learning</a:t>
            </a:r>
            <a:br>
              <a:rPr lang="en-CA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311EE-E9F1-9F11-7353-2C7CDEE33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426"/>
            <a:ext cx="2730500" cy="1130300"/>
          </a:xfrm>
          <a:prstGeom prst="rect">
            <a:avLst/>
          </a:prstGeom>
        </p:spPr>
      </p:pic>
      <p:pic>
        <p:nvPicPr>
          <p:cNvPr id="1026" name="Picture 2" descr="How to silence your phone – Don't be an annoyance! | | Resource Centre by  Reliance Digital">
            <a:extLst>
              <a:ext uri="{FF2B5EF4-FFF2-40B4-BE49-F238E27FC236}">
                <a16:creationId xmlns:a16="http://schemas.microsoft.com/office/drawing/2014/main" id="{F08C61C2-4357-0DD0-BE11-0832EA1F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46" y="4426325"/>
            <a:ext cx="4315708" cy="18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7157D68-BF36-C895-B1E7-35863FF88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78759"/>
            <a:ext cx="9144000" cy="1398863"/>
          </a:xfrm>
        </p:spPr>
        <p:txBody>
          <a:bodyPr/>
          <a:lstStyle/>
          <a:p>
            <a:r>
              <a:rPr lang="en-US" dirty="0"/>
              <a:t>Prof. Simon Prince </a:t>
            </a:r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6. Fitting models</a:t>
            </a:r>
            <a:endParaRPr lang="en-CA" dirty="0">
              <a:solidFill>
                <a:srgbClr val="212529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53407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AD77ED-A813-E1E0-73A8-CB9A5D9F6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615" y="1489306"/>
            <a:ext cx="8936279" cy="4610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F44AA-D01A-1767-77FE-CC5A7769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1D Linear regression training</a:t>
            </a:r>
          </a:p>
        </p:txBody>
      </p:sp>
    </p:spTree>
    <p:extLst>
      <p:ext uri="{BB962C8B-B14F-4D97-AF65-F5344CB8AC3E}">
        <p14:creationId xmlns:p14="http://schemas.microsoft.com/office/powerpoint/2010/main" val="3668178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F2E499-1293-C825-AB14-10E6F7E3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615" y="1489306"/>
            <a:ext cx="8936279" cy="4610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F44AA-D01A-1767-77FE-CC5A7769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1D Linear regression training</a:t>
            </a:r>
          </a:p>
        </p:txBody>
      </p:sp>
    </p:spTree>
    <p:extLst>
      <p:ext uri="{BB962C8B-B14F-4D97-AF65-F5344CB8AC3E}">
        <p14:creationId xmlns:p14="http://schemas.microsoft.com/office/powerpoint/2010/main" val="429581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CC0F00F-278B-1CC9-059B-79803CDB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615" y="1489306"/>
            <a:ext cx="8936279" cy="4610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F44AA-D01A-1767-77FE-CC5A7769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1D Linear regression training</a:t>
            </a:r>
          </a:p>
        </p:txBody>
      </p:sp>
    </p:spTree>
    <p:extLst>
      <p:ext uri="{BB962C8B-B14F-4D97-AF65-F5344CB8AC3E}">
        <p14:creationId xmlns:p14="http://schemas.microsoft.com/office/powerpoint/2010/main" val="1604928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44AA-D01A-1767-77FE-CC5A7769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1D Linear regression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9F0A3-A97A-7A6E-35F1-F96645D86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615" y="1489306"/>
            <a:ext cx="8936279" cy="46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87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44AA-D01A-1767-77FE-CC5A7769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1D Linear regression training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E0E72-EFD0-C671-6900-0AD886836A4A}"/>
              </a:ext>
            </a:extLst>
          </p:cNvPr>
          <p:cNvSpPr txBox="1"/>
          <p:nvPr/>
        </p:nvSpPr>
        <p:spPr>
          <a:xfrm>
            <a:off x="3085032" y="6298250"/>
            <a:ext cx="522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technique is known as </a:t>
            </a:r>
            <a:r>
              <a:rPr lang="en-US" dirty="0">
                <a:solidFill>
                  <a:srgbClr val="D18362"/>
                </a:solidFill>
              </a:rPr>
              <a:t>gradient descent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68912-B40E-BE31-799D-544D4F795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615" y="1489306"/>
            <a:ext cx="8936279" cy="46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18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28BC-CBD9-64B4-432F-27C3A2ED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B7EB-44EC-3175-942B-775B9F93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CB8362"/>
                </a:solidFill>
              </a:rPr>
              <a:t>Maths</a:t>
            </a:r>
            <a:r>
              <a:rPr lang="en-US" dirty="0">
                <a:solidFill>
                  <a:srgbClr val="CB8362"/>
                </a:solidFill>
              </a:rPr>
              <a:t> overview</a:t>
            </a:r>
          </a:p>
          <a:p>
            <a:r>
              <a:rPr lang="en-US" dirty="0"/>
              <a:t>Gradient descent algorithm</a:t>
            </a:r>
          </a:p>
          <a:p>
            <a:r>
              <a:rPr lang="en-US" dirty="0"/>
              <a:t>Linear regression example</a:t>
            </a:r>
          </a:p>
          <a:p>
            <a:r>
              <a:rPr lang="en-US" dirty="0"/>
              <a:t>Gabor model example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Momentum</a:t>
            </a:r>
          </a:p>
          <a:p>
            <a:r>
              <a:rPr lang="en-US" dirty="0"/>
              <a:t>Adam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52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1F63-7310-E4EF-8271-BFF8AFDF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17A5F-6097-EEBB-5CCE-B9211564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Quadratic Function - Parabola">
            <a:extLst>
              <a:ext uri="{FF2B5EF4-FFF2-40B4-BE49-F238E27FC236}">
                <a16:creationId xmlns:a16="http://schemas.microsoft.com/office/drawing/2014/main" id="{0C4C7E30-8DEB-351D-3001-E5493783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066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0A638-1CC1-7669-607C-00A9F7C3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06" y="2265135"/>
            <a:ext cx="1856922" cy="74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8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1F63-7310-E4EF-8271-BFF8AFDF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17A5F-6097-EEBB-5CCE-B9211564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Quadratic Function - Parabola">
            <a:extLst>
              <a:ext uri="{FF2B5EF4-FFF2-40B4-BE49-F238E27FC236}">
                <a16:creationId xmlns:a16="http://schemas.microsoft.com/office/drawing/2014/main" id="{0C4C7E30-8DEB-351D-3001-E5493783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066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0A638-1CC1-7669-607C-00A9F7C3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06" y="2265135"/>
            <a:ext cx="1856922" cy="74084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96D953D-0994-EB93-3CE9-A3E706CD801A}"/>
              </a:ext>
            </a:extLst>
          </p:cNvPr>
          <p:cNvSpPr/>
          <p:nvPr/>
        </p:nvSpPr>
        <p:spPr>
          <a:xfrm>
            <a:off x="4996542" y="463731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1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1F63-7310-E4EF-8271-BFF8AFDF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17A5F-6097-EEBB-5CCE-B9211564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Quadratic Function - Parabola">
            <a:extLst>
              <a:ext uri="{FF2B5EF4-FFF2-40B4-BE49-F238E27FC236}">
                <a16:creationId xmlns:a16="http://schemas.microsoft.com/office/drawing/2014/main" id="{0C4C7E30-8DEB-351D-3001-E5493783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066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0A638-1CC1-7669-607C-00A9F7C3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06" y="2265135"/>
            <a:ext cx="1856922" cy="7408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CD0C46-77F7-78EC-BF7D-A10DDCE749AA}"/>
              </a:ext>
            </a:extLst>
          </p:cNvPr>
          <p:cNvCxnSpPr/>
          <p:nvPr/>
        </p:nvCxnSpPr>
        <p:spPr>
          <a:xfrm>
            <a:off x="5791200" y="4408714"/>
            <a:ext cx="1415143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96D953D-0994-EB93-3CE9-A3E706CD801A}"/>
              </a:ext>
            </a:extLst>
          </p:cNvPr>
          <p:cNvSpPr/>
          <p:nvPr/>
        </p:nvSpPr>
        <p:spPr>
          <a:xfrm>
            <a:off x="4996542" y="463731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9EA3B9-D136-90B0-6AA6-997BE28D659D}"/>
              </a:ext>
            </a:extLst>
          </p:cNvPr>
          <p:cNvSpPr/>
          <p:nvPr/>
        </p:nvSpPr>
        <p:spPr>
          <a:xfrm>
            <a:off x="5698671" y="431618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05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1F63-7310-E4EF-8271-BFF8AFDF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17A5F-6097-EEBB-5CCE-B9211564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Quadratic Function - Parabola">
            <a:extLst>
              <a:ext uri="{FF2B5EF4-FFF2-40B4-BE49-F238E27FC236}">
                <a16:creationId xmlns:a16="http://schemas.microsoft.com/office/drawing/2014/main" id="{0C4C7E30-8DEB-351D-3001-E5493783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066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0A638-1CC1-7669-607C-00A9F7C3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06" y="2265135"/>
            <a:ext cx="1856922" cy="7408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CD0C46-77F7-78EC-BF7D-A10DDCE749AA}"/>
              </a:ext>
            </a:extLst>
          </p:cNvPr>
          <p:cNvCxnSpPr/>
          <p:nvPr/>
        </p:nvCxnSpPr>
        <p:spPr>
          <a:xfrm>
            <a:off x="5791200" y="4408714"/>
            <a:ext cx="1415143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D451D3-56BC-65D5-E131-B9D4B543826C}"/>
              </a:ext>
            </a:extLst>
          </p:cNvPr>
          <p:cNvCxnSpPr>
            <a:cxnSpLocks/>
          </p:cNvCxnSpPr>
          <p:nvPr/>
        </p:nvCxnSpPr>
        <p:spPr>
          <a:xfrm>
            <a:off x="6487886" y="3548742"/>
            <a:ext cx="2848881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96D953D-0994-EB93-3CE9-A3E706CD801A}"/>
              </a:ext>
            </a:extLst>
          </p:cNvPr>
          <p:cNvSpPr/>
          <p:nvPr/>
        </p:nvSpPr>
        <p:spPr>
          <a:xfrm>
            <a:off x="4996542" y="463731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9B28E5-B091-8719-310D-699F8DD9075F}"/>
              </a:ext>
            </a:extLst>
          </p:cNvPr>
          <p:cNvSpPr/>
          <p:nvPr/>
        </p:nvSpPr>
        <p:spPr>
          <a:xfrm>
            <a:off x="6395357" y="3450772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9EA3B9-D136-90B0-6AA6-997BE28D659D}"/>
              </a:ext>
            </a:extLst>
          </p:cNvPr>
          <p:cNvSpPr/>
          <p:nvPr/>
        </p:nvSpPr>
        <p:spPr>
          <a:xfrm>
            <a:off x="5698671" y="431618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24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793740BD-6289-692C-981C-894DDC3E5C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2762" y="1763485"/>
            <a:ext cx="11760009" cy="338545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F98C29-66DB-458A-FB2B-D979B08E0F20}"/>
              </a:ext>
            </a:extLst>
          </p:cNvPr>
          <p:cNvSpPr txBox="1">
            <a:spLocks/>
          </p:cNvSpPr>
          <p:nvPr/>
        </p:nvSpPr>
        <p:spPr>
          <a:xfrm>
            <a:off x="838200" y="5736771"/>
            <a:ext cx="10515600" cy="75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Multivariate regression problem (&gt;1 output, real value)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F31F95-C44E-7F7D-2F31-4F5814D63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4" y="365125"/>
            <a:ext cx="10515600" cy="1325563"/>
          </a:xfrm>
        </p:spPr>
        <p:txBody>
          <a:bodyPr/>
          <a:lstStyle/>
          <a:p>
            <a:r>
              <a:rPr lang="en-US" dirty="0"/>
              <a:t>Graph regression</a:t>
            </a:r>
          </a:p>
        </p:txBody>
      </p:sp>
    </p:spTree>
    <p:extLst>
      <p:ext uri="{BB962C8B-B14F-4D97-AF65-F5344CB8AC3E}">
        <p14:creationId xmlns:p14="http://schemas.microsoft.com/office/powerpoint/2010/main" val="2999499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1F63-7310-E4EF-8271-BFF8AFDF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17A5F-6097-EEBB-5CCE-B9211564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Quadratic Function - Parabola">
            <a:extLst>
              <a:ext uri="{FF2B5EF4-FFF2-40B4-BE49-F238E27FC236}">
                <a16:creationId xmlns:a16="http://schemas.microsoft.com/office/drawing/2014/main" id="{0C4C7E30-8DEB-351D-3001-E5493783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066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0A638-1CC1-7669-607C-00A9F7C3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06" y="2265135"/>
            <a:ext cx="1856922" cy="7408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CD0C46-77F7-78EC-BF7D-A10DDCE749AA}"/>
              </a:ext>
            </a:extLst>
          </p:cNvPr>
          <p:cNvCxnSpPr/>
          <p:nvPr/>
        </p:nvCxnSpPr>
        <p:spPr>
          <a:xfrm>
            <a:off x="5791200" y="4408714"/>
            <a:ext cx="1415143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D451D3-56BC-65D5-E131-B9D4B543826C}"/>
              </a:ext>
            </a:extLst>
          </p:cNvPr>
          <p:cNvCxnSpPr>
            <a:cxnSpLocks/>
          </p:cNvCxnSpPr>
          <p:nvPr/>
        </p:nvCxnSpPr>
        <p:spPr>
          <a:xfrm>
            <a:off x="6487886" y="3548742"/>
            <a:ext cx="2848881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049BC5-9C29-8295-71C2-A1EF054068D6}"/>
              </a:ext>
            </a:extLst>
          </p:cNvPr>
          <p:cNvCxnSpPr>
            <a:cxnSpLocks/>
          </p:cNvCxnSpPr>
          <p:nvPr/>
        </p:nvCxnSpPr>
        <p:spPr>
          <a:xfrm flipH="1">
            <a:off x="2928256" y="4408714"/>
            <a:ext cx="1415143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96D953D-0994-EB93-3CE9-A3E706CD801A}"/>
              </a:ext>
            </a:extLst>
          </p:cNvPr>
          <p:cNvSpPr/>
          <p:nvPr/>
        </p:nvSpPr>
        <p:spPr>
          <a:xfrm>
            <a:off x="4996542" y="463731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9B28E5-B091-8719-310D-699F8DD9075F}"/>
              </a:ext>
            </a:extLst>
          </p:cNvPr>
          <p:cNvSpPr/>
          <p:nvPr/>
        </p:nvSpPr>
        <p:spPr>
          <a:xfrm>
            <a:off x="6395357" y="3450772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9EA3B9-D136-90B0-6AA6-997BE28D659D}"/>
              </a:ext>
            </a:extLst>
          </p:cNvPr>
          <p:cNvSpPr/>
          <p:nvPr/>
        </p:nvSpPr>
        <p:spPr>
          <a:xfrm>
            <a:off x="5698671" y="431618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2FC21C-3A42-7BA8-6306-52F2FB4A08B2}"/>
              </a:ext>
            </a:extLst>
          </p:cNvPr>
          <p:cNvSpPr/>
          <p:nvPr/>
        </p:nvSpPr>
        <p:spPr>
          <a:xfrm>
            <a:off x="4283527" y="431618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94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1F63-7310-E4EF-8271-BFF8AFDF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17A5F-6097-EEBB-5CCE-B9211564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Quadratic Function - Parabola">
            <a:extLst>
              <a:ext uri="{FF2B5EF4-FFF2-40B4-BE49-F238E27FC236}">
                <a16:creationId xmlns:a16="http://schemas.microsoft.com/office/drawing/2014/main" id="{0C4C7E30-8DEB-351D-3001-E5493783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066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0A638-1CC1-7669-607C-00A9F7C3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06" y="2265135"/>
            <a:ext cx="1856922" cy="7408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CD0C46-77F7-78EC-BF7D-A10DDCE749AA}"/>
              </a:ext>
            </a:extLst>
          </p:cNvPr>
          <p:cNvCxnSpPr/>
          <p:nvPr/>
        </p:nvCxnSpPr>
        <p:spPr>
          <a:xfrm>
            <a:off x="5791200" y="4408714"/>
            <a:ext cx="1415143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887A4F-DA2F-16A4-F927-8BA754928703}"/>
              </a:ext>
            </a:extLst>
          </p:cNvPr>
          <p:cNvCxnSpPr>
            <a:cxnSpLocks/>
          </p:cNvCxnSpPr>
          <p:nvPr/>
        </p:nvCxnSpPr>
        <p:spPr>
          <a:xfrm flipH="1">
            <a:off x="838200" y="3548742"/>
            <a:ext cx="283028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D451D3-56BC-65D5-E131-B9D4B543826C}"/>
              </a:ext>
            </a:extLst>
          </p:cNvPr>
          <p:cNvCxnSpPr>
            <a:cxnSpLocks/>
          </p:cNvCxnSpPr>
          <p:nvPr/>
        </p:nvCxnSpPr>
        <p:spPr>
          <a:xfrm>
            <a:off x="6487886" y="3548742"/>
            <a:ext cx="2848881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049BC5-9C29-8295-71C2-A1EF054068D6}"/>
              </a:ext>
            </a:extLst>
          </p:cNvPr>
          <p:cNvCxnSpPr>
            <a:cxnSpLocks/>
          </p:cNvCxnSpPr>
          <p:nvPr/>
        </p:nvCxnSpPr>
        <p:spPr>
          <a:xfrm flipH="1">
            <a:off x="2928256" y="4408714"/>
            <a:ext cx="1415143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96D953D-0994-EB93-3CE9-A3E706CD801A}"/>
              </a:ext>
            </a:extLst>
          </p:cNvPr>
          <p:cNvSpPr/>
          <p:nvPr/>
        </p:nvSpPr>
        <p:spPr>
          <a:xfrm>
            <a:off x="4996542" y="463731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9B28E5-B091-8719-310D-699F8DD9075F}"/>
              </a:ext>
            </a:extLst>
          </p:cNvPr>
          <p:cNvSpPr/>
          <p:nvPr/>
        </p:nvSpPr>
        <p:spPr>
          <a:xfrm>
            <a:off x="6395357" y="3450772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9EA3B9-D136-90B0-6AA6-997BE28D659D}"/>
              </a:ext>
            </a:extLst>
          </p:cNvPr>
          <p:cNvSpPr/>
          <p:nvPr/>
        </p:nvSpPr>
        <p:spPr>
          <a:xfrm>
            <a:off x="5698671" y="431618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8CC5FC-8C9E-5D32-20FB-EFDDE33A5441}"/>
              </a:ext>
            </a:extLst>
          </p:cNvPr>
          <p:cNvSpPr/>
          <p:nvPr/>
        </p:nvSpPr>
        <p:spPr>
          <a:xfrm>
            <a:off x="3597727" y="3466420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2FC21C-3A42-7BA8-6306-52F2FB4A08B2}"/>
              </a:ext>
            </a:extLst>
          </p:cNvPr>
          <p:cNvSpPr/>
          <p:nvPr/>
        </p:nvSpPr>
        <p:spPr>
          <a:xfrm>
            <a:off x="4283527" y="4316185"/>
            <a:ext cx="185057" cy="185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05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28BC-CBD9-64B4-432F-27C3A2ED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B7EB-44EC-3175-942B-775B9F93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Maths</a:t>
            </a:r>
            <a:r>
              <a:rPr lang="en-US" dirty="0"/>
              <a:t> overview</a:t>
            </a:r>
          </a:p>
          <a:p>
            <a:r>
              <a:rPr lang="en-US" dirty="0">
                <a:solidFill>
                  <a:srgbClr val="CB8362"/>
                </a:solidFill>
              </a:rPr>
              <a:t>Gradient descent algorithm</a:t>
            </a:r>
          </a:p>
          <a:p>
            <a:r>
              <a:rPr lang="en-US" dirty="0"/>
              <a:t>Linear regression example</a:t>
            </a:r>
          </a:p>
          <a:p>
            <a:r>
              <a:rPr lang="en-US" dirty="0"/>
              <a:t>Gabor model example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Momentum</a:t>
            </a:r>
          </a:p>
          <a:p>
            <a:r>
              <a:rPr lang="en-US" dirty="0"/>
              <a:t>Adam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64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6889-8973-9C38-87EC-E4849DA4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A6029-12A5-377A-BA21-DBC338207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823" y="1428750"/>
            <a:ext cx="8890353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0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28BC-CBD9-64B4-432F-27C3A2ED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B7EB-44EC-3175-942B-775B9F93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Maths</a:t>
            </a:r>
            <a:r>
              <a:rPr lang="en-US" dirty="0"/>
              <a:t> overview</a:t>
            </a:r>
          </a:p>
          <a:p>
            <a:r>
              <a:rPr lang="en-US" dirty="0"/>
              <a:t>Gradient descent algorithm</a:t>
            </a:r>
          </a:p>
          <a:p>
            <a:r>
              <a:rPr lang="en-US" dirty="0">
                <a:solidFill>
                  <a:srgbClr val="CB8362"/>
                </a:solidFill>
              </a:rPr>
              <a:t>Linear regression example</a:t>
            </a:r>
          </a:p>
          <a:p>
            <a:r>
              <a:rPr lang="en-US" dirty="0"/>
              <a:t>Gabor model example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Momentum</a:t>
            </a:r>
          </a:p>
          <a:p>
            <a:r>
              <a:rPr lang="en-US" dirty="0"/>
              <a:t>Adam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122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76E2-0226-60D2-51CB-565599DE7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42F3E1-C6BA-E123-1DCB-B58C02B7D599}"/>
              </a:ext>
            </a:extLst>
          </p:cNvPr>
          <p:cNvSpPr/>
          <p:nvPr/>
        </p:nvSpPr>
        <p:spPr>
          <a:xfrm>
            <a:off x="963827" y="1521722"/>
            <a:ext cx="457200" cy="48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F8D5A-0A2C-96B2-B712-A71D2491C1F8}"/>
              </a:ext>
            </a:extLst>
          </p:cNvPr>
          <p:cNvSpPr txBox="1"/>
          <p:nvPr/>
        </p:nvSpPr>
        <p:spPr>
          <a:xfrm>
            <a:off x="5839185" y="1514014"/>
            <a:ext cx="52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 Compute derivatives (slopes of function) with</a:t>
            </a:r>
          </a:p>
          <a:p>
            <a:r>
              <a:rPr lang="en-US" dirty="0"/>
              <a:t>Respect to the parameters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AC50D99-916E-DC45-4BF6-70D0FAAAD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367210"/>
            <a:ext cx="3668486" cy="1380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D8CAF9-5EE8-3D50-042D-51D3AEBA2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01"/>
          <a:stretch/>
        </p:blipFill>
        <p:spPr>
          <a:xfrm>
            <a:off x="324432" y="1336776"/>
            <a:ext cx="5211748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5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C3B608-D3BF-0A26-0788-EB6722EB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59F8B0-192D-2FDF-9C02-1C819842A361}"/>
              </a:ext>
            </a:extLst>
          </p:cNvPr>
          <p:cNvSpPr/>
          <p:nvPr/>
        </p:nvSpPr>
        <p:spPr>
          <a:xfrm>
            <a:off x="963827" y="1521722"/>
            <a:ext cx="457200" cy="48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66FEE-691E-25FB-8D8F-3F60EBDFDD4B}"/>
              </a:ext>
            </a:extLst>
          </p:cNvPr>
          <p:cNvSpPr txBox="1"/>
          <p:nvPr/>
        </p:nvSpPr>
        <p:spPr>
          <a:xfrm>
            <a:off x="5839185" y="1514014"/>
            <a:ext cx="52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 Compute derivatives (slopes of function) with</a:t>
            </a:r>
          </a:p>
          <a:p>
            <a:r>
              <a:rPr lang="en-US" dirty="0"/>
              <a:t>Respect to the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1AAEA0-2A54-3C71-D677-B39996E73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367210"/>
            <a:ext cx="3668486" cy="1380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F991C-A4D8-5BF8-573B-ABF7830EB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1" y="4085527"/>
            <a:ext cx="2775858" cy="723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F5C425-6C18-75E0-AFAB-2235B42613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01"/>
          <a:stretch/>
        </p:blipFill>
        <p:spPr>
          <a:xfrm>
            <a:off x="324432" y="1336776"/>
            <a:ext cx="5211748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8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33AAC-74B8-474D-2358-4D0C972F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A7FC2-9C0D-AC94-AA62-07C699A37592}"/>
              </a:ext>
            </a:extLst>
          </p:cNvPr>
          <p:cNvSpPr/>
          <p:nvPr/>
        </p:nvSpPr>
        <p:spPr>
          <a:xfrm>
            <a:off x="963827" y="1521722"/>
            <a:ext cx="457200" cy="48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0944F-6806-B22C-C417-A28CAFF43601}"/>
              </a:ext>
            </a:extLst>
          </p:cNvPr>
          <p:cNvSpPr txBox="1"/>
          <p:nvPr/>
        </p:nvSpPr>
        <p:spPr>
          <a:xfrm>
            <a:off x="5839185" y="1514014"/>
            <a:ext cx="52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 Compute derivatives (slopes of function) with</a:t>
            </a:r>
          </a:p>
          <a:p>
            <a:r>
              <a:rPr lang="en-US" dirty="0"/>
              <a:t>Respect to the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6AA2A-14E7-5BA4-B3E0-0A5F0AB5D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367210"/>
            <a:ext cx="3668486" cy="1380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473AEA-3977-58A6-DFB0-D3D2A10B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1" y="4085527"/>
            <a:ext cx="2775858" cy="723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50E34-D908-FEBC-A7ED-6D7A174B2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86" y="5234007"/>
            <a:ext cx="4145048" cy="916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1B10B-B7B7-BE2D-8DBE-741F72B72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901"/>
          <a:stretch/>
        </p:blipFill>
        <p:spPr>
          <a:xfrm>
            <a:off x="324432" y="1336776"/>
            <a:ext cx="5211748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1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BBBF12-F569-B70C-B087-FDD1A77C8E71}"/>
              </a:ext>
            </a:extLst>
          </p:cNvPr>
          <p:cNvSpPr txBox="1"/>
          <p:nvPr/>
        </p:nvSpPr>
        <p:spPr>
          <a:xfrm>
            <a:off x="5839185" y="1514014"/>
            <a:ext cx="52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 Compute derivatives (slopes of function) with</a:t>
            </a:r>
          </a:p>
          <a:p>
            <a:r>
              <a:rPr lang="en-US" dirty="0"/>
              <a:t>Respect to the parameters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1ADCE6E-2B15-4EE4-DEF3-A73813535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BCD8D84-33E8-513F-0D56-73935D72F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200" y="2282876"/>
            <a:ext cx="2775858" cy="7232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974FED-722C-2429-249C-DC3BB9D2D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885" y="3431356"/>
            <a:ext cx="4145048" cy="916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9B57B-B012-E7B5-37E9-437BD0617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01"/>
          <a:stretch/>
        </p:blipFill>
        <p:spPr>
          <a:xfrm>
            <a:off x="324432" y="1336776"/>
            <a:ext cx="5211748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33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C8F67-6F62-5504-3E42-EFC85C7FB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17"/>
          <a:stretch/>
        </p:blipFill>
        <p:spPr>
          <a:xfrm>
            <a:off x="324432" y="1336776"/>
            <a:ext cx="5210066" cy="5258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34E50-462C-02AA-EE8D-26C923577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585" y="5343986"/>
            <a:ext cx="2763987" cy="936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92EE6-7B52-D297-C8EC-CCB9AADC94A8}"/>
              </a:ext>
            </a:extLst>
          </p:cNvPr>
          <p:cNvSpPr txBox="1"/>
          <p:nvPr/>
        </p:nvSpPr>
        <p:spPr>
          <a:xfrm>
            <a:off x="5839185" y="1514014"/>
            <a:ext cx="52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 Compute derivatives (slopes of function) with</a:t>
            </a:r>
          </a:p>
          <a:p>
            <a:r>
              <a:rPr lang="en-US" dirty="0"/>
              <a:t>Respect to the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C2ECE-9723-FE3D-A202-293083F658FB}"/>
              </a:ext>
            </a:extLst>
          </p:cNvPr>
          <p:cNvSpPr txBox="1"/>
          <p:nvPr/>
        </p:nvSpPr>
        <p:spPr>
          <a:xfrm>
            <a:off x="5839185" y="4557904"/>
            <a:ext cx="438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2:  Update parameters according to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948E10-C4DE-A4B6-62C4-48EF8FCDC99A}"/>
                  </a:ext>
                </a:extLst>
              </p:cNvPr>
              <p:cNvSpPr txBox="1"/>
              <p:nvPr/>
            </p:nvSpPr>
            <p:spPr>
              <a:xfrm>
                <a:off x="5837365" y="6308209"/>
                <a:ext cx="3529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= step size or </a:t>
                </a:r>
                <a:r>
                  <a:rPr lang="en-US" dirty="0">
                    <a:solidFill>
                      <a:srgbClr val="CB8362"/>
                    </a:solidFill>
                  </a:rPr>
                  <a:t>learning rate </a:t>
                </a:r>
                <a:r>
                  <a:rPr lang="en-US" dirty="0"/>
                  <a:t>if fixed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948E10-C4DE-A4B6-62C4-48EF8FCDC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365" y="6308209"/>
                <a:ext cx="3529043" cy="369332"/>
              </a:xfrm>
              <a:prstGeom prst="rect">
                <a:avLst/>
              </a:prstGeom>
              <a:blipFill>
                <a:blip r:embed="rId4"/>
                <a:stretch>
                  <a:fillRect t="-6667" r="-35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84065A65-DBC4-5B9C-5150-27AFA3EE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61701F-8790-51A0-FA5B-7D1D750DA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200" y="2282876"/>
            <a:ext cx="2775858" cy="7232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2517B2-A09A-5279-FEA6-25DCB3670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885" y="3431356"/>
            <a:ext cx="4145048" cy="91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4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F09D0AA4-C38E-9ACC-50D5-1C96A4C467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2762" y="1763485"/>
            <a:ext cx="11760009" cy="338545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049047-33E6-8801-3C23-5F8DCF59CC05}"/>
              </a:ext>
            </a:extLst>
          </p:cNvPr>
          <p:cNvSpPr txBox="1">
            <a:spLocks/>
          </p:cNvSpPr>
          <p:nvPr/>
        </p:nvSpPr>
        <p:spPr>
          <a:xfrm>
            <a:off x="838200" y="5736771"/>
            <a:ext cx="10515600" cy="75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Binary classification problem (two discrete classes)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A7EAC-91B3-3627-DE6F-810416C1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4" y="365125"/>
            <a:ext cx="10515600" cy="1325563"/>
          </a:xfrm>
        </p:spPr>
        <p:txBody>
          <a:bodyPr/>
          <a:lstStyle/>
          <a:p>
            <a:r>
              <a:rPr lang="en-US" dirty="0"/>
              <a:t>Text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154596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34E50-462C-02AA-EE8D-26C92357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585" y="5343986"/>
            <a:ext cx="2763987" cy="9363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5BB2D5-C34E-2952-BA23-3CB93E456FF4}"/>
              </a:ext>
            </a:extLst>
          </p:cNvPr>
          <p:cNvSpPr/>
          <p:nvPr/>
        </p:nvSpPr>
        <p:spPr>
          <a:xfrm>
            <a:off x="963827" y="1521722"/>
            <a:ext cx="457200" cy="48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92EE6-7B52-D297-C8EC-CCB9AADC94A8}"/>
              </a:ext>
            </a:extLst>
          </p:cNvPr>
          <p:cNvSpPr txBox="1"/>
          <p:nvPr/>
        </p:nvSpPr>
        <p:spPr>
          <a:xfrm>
            <a:off x="5839185" y="1514014"/>
            <a:ext cx="52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 Compute derivatives (slopes of function) with</a:t>
            </a:r>
          </a:p>
          <a:p>
            <a:r>
              <a:rPr lang="en-US" dirty="0"/>
              <a:t>Respect to the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C2ECE-9723-FE3D-A202-293083F658FB}"/>
              </a:ext>
            </a:extLst>
          </p:cNvPr>
          <p:cNvSpPr txBox="1"/>
          <p:nvPr/>
        </p:nvSpPr>
        <p:spPr>
          <a:xfrm>
            <a:off x="5839185" y="4557904"/>
            <a:ext cx="438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2:  Update parameters according to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948E10-C4DE-A4B6-62C4-48EF8FCDC99A}"/>
                  </a:ext>
                </a:extLst>
              </p:cNvPr>
              <p:cNvSpPr txBox="1"/>
              <p:nvPr/>
            </p:nvSpPr>
            <p:spPr>
              <a:xfrm>
                <a:off x="5837365" y="6308209"/>
                <a:ext cx="1346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= step size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948E10-C4DE-A4B6-62C4-48EF8FCDC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365" y="6308209"/>
                <a:ext cx="1346779" cy="369332"/>
              </a:xfrm>
              <a:prstGeom prst="rect">
                <a:avLst/>
              </a:prstGeom>
              <a:blipFill>
                <a:blip r:embed="rId3"/>
                <a:stretch>
                  <a:fillRect t="-6667" r="-28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84065A65-DBC4-5B9C-5150-27AFA3EE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61701F-8790-51A0-FA5B-7D1D750DA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200" y="2282876"/>
            <a:ext cx="2775858" cy="7232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2517B2-A09A-5279-FEA6-25DCB3670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885" y="3431356"/>
            <a:ext cx="4145048" cy="916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895261-E2BB-E11E-3CE2-E677BB8B21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917"/>
          <a:stretch/>
        </p:blipFill>
        <p:spPr>
          <a:xfrm>
            <a:off x="324432" y="1336776"/>
            <a:ext cx="5210066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13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D38EEDF3-21E4-E6CB-4690-6DC11379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4FC9C-D89D-59B7-CE4F-0B623FACC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2" y="1336776"/>
            <a:ext cx="10402836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07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13E7BD-ECAA-4585-40A3-8D9C0618C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585" y="5343986"/>
            <a:ext cx="2763987" cy="9363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B1CD88-3BA5-E821-FF37-64DAE37B7046}"/>
              </a:ext>
            </a:extLst>
          </p:cNvPr>
          <p:cNvSpPr/>
          <p:nvPr/>
        </p:nvSpPr>
        <p:spPr>
          <a:xfrm>
            <a:off x="963827" y="1521722"/>
            <a:ext cx="457200" cy="48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258E4-FC9F-3F08-3373-8DF93A9DE01E}"/>
              </a:ext>
            </a:extLst>
          </p:cNvPr>
          <p:cNvSpPr txBox="1"/>
          <p:nvPr/>
        </p:nvSpPr>
        <p:spPr>
          <a:xfrm>
            <a:off x="5839185" y="1514014"/>
            <a:ext cx="52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 Compute derivatives (slopes of function) with</a:t>
            </a:r>
          </a:p>
          <a:p>
            <a:r>
              <a:rPr lang="en-US" dirty="0"/>
              <a:t>Respect to the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95674-AE0D-7C4B-F5D6-42F0B8EA1E23}"/>
              </a:ext>
            </a:extLst>
          </p:cNvPr>
          <p:cNvSpPr txBox="1"/>
          <p:nvPr/>
        </p:nvSpPr>
        <p:spPr>
          <a:xfrm>
            <a:off x="5839185" y="4557904"/>
            <a:ext cx="438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2:  Update parameters according to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4B1D7E-0847-5674-49EF-7EC3EAE6504E}"/>
                  </a:ext>
                </a:extLst>
              </p:cNvPr>
              <p:cNvSpPr txBox="1"/>
              <p:nvPr/>
            </p:nvSpPr>
            <p:spPr>
              <a:xfrm>
                <a:off x="5837365" y="6308209"/>
                <a:ext cx="1346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= step size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4B1D7E-0847-5674-49EF-7EC3EAE65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365" y="6308209"/>
                <a:ext cx="1346779" cy="369332"/>
              </a:xfrm>
              <a:prstGeom prst="rect">
                <a:avLst/>
              </a:prstGeom>
              <a:blipFill>
                <a:blip r:embed="rId3"/>
                <a:stretch>
                  <a:fillRect t="-6667" r="-28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5945E50F-8DAC-334F-B332-C885B8D5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6CF18B-C367-4F18-BDF0-DF64B1AB2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200" y="2282876"/>
            <a:ext cx="2775858" cy="7232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C5E4FC-1DDB-5F3D-453C-078F1B175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885" y="3431356"/>
            <a:ext cx="4145048" cy="916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2AB72F-BE3A-1C18-05E2-60F4F4EE32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035"/>
          <a:stretch/>
        </p:blipFill>
        <p:spPr>
          <a:xfrm>
            <a:off x="324432" y="1336776"/>
            <a:ext cx="5301817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05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DB1249-82A9-FCE9-2E9D-789EBF0D5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585" y="5343986"/>
            <a:ext cx="2763987" cy="9363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B87635-C30D-F198-4361-DFE268BE709D}"/>
              </a:ext>
            </a:extLst>
          </p:cNvPr>
          <p:cNvSpPr/>
          <p:nvPr/>
        </p:nvSpPr>
        <p:spPr>
          <a:xfrm>
            <a:off x="963827" y="1521722"/>
            <a:ext cx="457200" cy="48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05741-6EEF-2AB3-71DE-EBBBC40C038F}"/>
              </a:ext>
            </a:extLst>
          </p:cNvPr>
          <p:cNvSpPr txBox="1"/>
          <p:nvPr/>
        </p:nvSpPr>
        <p:spPr>
          <a:xfrm>
            <a:off x="5839185" y="1514014"/>
            <a:ext cx="52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 Compute derivatives (slopes of function) with</a:t>
            </a:r>
          </a:p>
          <a:p>
            <a:r>
              <a:rPr lang="en-US" dirty="0"/>
              <a:t>Respect to the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9EBCE-82B0-FD60-8BF9-C8D833E9F010}"/>
              </a:ext>
            </a:extLst>
          </p:cNvPr>
          <p:cNvSpPr txBox="1"/>
          <p:nvPr/>
        </p:nvSpPr>
        <p:spPr>
          <a:xfrm>
            <a:off x="5839185" y="4557904"/>
            <a:ext cx="438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2:  Update parameters according to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238549-AF6C-B292-60E1-2EFF943EFD1B}"/>
                  </a:ext>
                </a:extLst>
              </p:cNvPr>
              <p:cNvSpPr txBox="1"/>
              <p:nvPr/>
            </p:nvSpPr>
            <p:spPr>
              <a:xfrm>
                <a:off x="5837365" y="6308209"/>
                <a:ext cx="1346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= step size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238549-AF6C-B292-60E1-2EFF943EF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365" y="6308209"/>
                <a:ext cx="1346779" cy="369332"/>
              </a:xfrm>
              <a:prstGeom prst="rect">
                <a:avLst/>
              </a:prstGeom>
              <a:blipFill>
                <a:blip r:embed="rId3"/>
                <a:stretch>
                  <a:fillRect t="-6667" r="-28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B1016F2E-6141-99A3-A8DB-140F02C2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24B6F1-9639-8345-5643-42DC69DAC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200" y="2282876"/>
            <a:ext cx="2775858" cy="7232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D2F223-E6AA-B94F-66E1-8668C9737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885" y="3431356"/>
            <a:ext cx="4145048" cy="916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34A3EC-2823-F9FB-7A97-5844972296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917"/>
          <a:stretch/>
        </p:blipFill>
        <p:spPr>
          <a:xfrm>
            <a:off x="324432" y="1336776"/>
            <a:ext cx="5210066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3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DC9C588-3EBC-87A5-5372-A285342F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ED26D8-1752-1816-95B8-64422C0B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2" y="1336776"/>
            <a:ext cx="10402836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73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3A665F36-78D9-5AD4-E97B-D4DBD78E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7D791-BC83-14DD-6B2C-1EB6C9EA2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2" y="1336776"/>
            <a:ext cx="10402836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60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9F930C-982D-5169-5699-145D7510A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2" y="1336776"/>
            <a:ext cx="10402836" cy="52587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572D028-CDF3-57FA-BEB4-8CD5C4C6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456065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34E50-462C-02AA-EE8D-26C92357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585" y="5343986"/>
            <a:ext cx="2763987" cy="9363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5BB2D5-C34E-2952-BA23-3CB93E456FF4}"/>
              </a:ext>
            </a:extLst>
          </p:cNvPr>
          <p:cNvSpPr/>
          <p:nvPr/>
        </p:nvSpPr>
        <p:spPr>
          <a:xfrm>
            <a:off x="963827" y="1521722"/>
            <a:ext cx="457200" cy="48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92EE6-7B52-D297-C8EC-CCB9AADC94A8}"/>
              </a:ext>
            </a:extLst>
          </p:cNvPr>
          <p:cNvSpPr txBox="1"/>
          <p:nvPr/>
        </p:nvSpPr>
        <p:spPr>
          <a:xfrm>
            <a:off x="5839185" y="1514014"/>
            <a:ext cx="52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 Compute derivatives (slopes of function) with</a:t>
            </a:r>
          </a:p>
          <a:p>
            <a:r>
              <a:rPr lang="en-US" dirty="0"/>
              <a:t>Respect to the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C2ECE-9723-FE3D-A202-293083F658FB}"/>
              </a:ext>
            </a:extLst>
          </p:cNvPr>
          <p:cNvSpPr txBox="1"/>
          <p:nvPr/>
        </p:nvSpPr>
        <p:spPr>
          <a:xfrm>
            <a:off x="5839185" y="4557904"/>
            <a:ext cx="438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2:  Update parameters according to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948E10-C4DE-A4B6-62C4-48EF8FCDC99A}"/>
                  </a:ext>
                </a:extLst>
              </p:cNvPr>
              <p:cNvSpPr txBox="1"/>
              <p:nvPr/>
            </p:nvSpPr>
            <p:spPr>
              <a:xfrm>
                <a:off x="5837365" y="6308209"/>
                <a:ext cx="1346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= step size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948E10-C4DE-A4B6-62C4-48EF8FCDC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365" y="6308209"/>
                <a:ext cx="1346779" cy="369332"/>
              </a:xfrm>
              <a:prstGeom prst="rect">
                <a:avLst/>
              </a:prstGeom>
              <a:blipFill>
                <a:blip r:embed="rId3"/>
                <a:stretch>
                  <a:fillRect t="-6667" r="-28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84065A65-DBC4-5B9C-5150-27AFA3EE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Line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A777E-9EAD-706F-38D8-13ED2CFF0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200" y="2282876"/>
            <a:ext cx="2775858" cy="723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F695F-6CC7-522A-32F3-E69A2663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885" y="3431356"/>
            <a:ext cx="4145048" cy="916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D9C636-D284-E568-F62B-C45897906C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917"/>
          <a:stretch/>
        </p:blipFill>
        <p:spPr>
          <a:xfrm>
            <a:off x="324432" y="1336776"/>
            <a:ext cx="5210066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05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908388-2058-C58E-0EE5-46A1FE2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FF760-8D92-0A9D-55B4-02085B73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2" y="1336776"/>
            <a:ext cx="10402836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36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8B5C3-4C65-8A8D-B072-E45BB0E0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problems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F5753-1CD8-EF02-D3F7-21DBA717F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505" y="1690688"/>
            <a:ext cx="11042990" cy="40377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0AF65A-787B-0481-DAA9-24F881CBCD2C}"/>
              </a:ext>
            </a:extLst>
          </p:cNvPr>
          <p:cNvSpPr txBox="1"/>
          <p:nvPr/>
        </p:nvSpPr>
        <p:spPr>
          <a:xfrm>
            <a:off x="1911131" y="5820033"/>
            <a:ext cx="127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 convex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22DD2-155E-9E84-8DA5-FF06EAEC0886}"/>
              </a:ext>
            </a:extLst>
          </p:cNvPr>
          <p:cNvSpPr txBox="1"/>
          <p:nvPr/>
        </p:nvSpPr>
        <p:spPr>
          <a:xfrm>
            <a:off x="9313351" y="5820033"/>
            <a:ext cx="13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Non-Convex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FE3FC-C101-AAE4-765C-401F5AE383CE}"/>
              </a:ext>
            </a:extLst>
          </p:cNvPr>
          <p:cNvSpPr txBox="1"/>
          <p:nvPr/>
        </p:nvSpPr>
        <p:spPr>
          <a:xfrm>
            <a:off x="5776196" y="5820033"/>
            <a:ext cx="86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B8362"/>
                </a:solidFill>
              </a:rPr>
              <a:t>Convex</a:t>
            </a:r>
          </a:p>
        </p:txBody>
      </p:sp>
    </p:spTree>
    <p:extLst>
      <p:ext uri="{BB962C8B-B14F-4D97-AF65-F5344CB8AC3E}">
        <p14:creationId xmlns:p14="http://schemas.microsoft.com/office/powerpoint/2010/main" val="400587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949B07A7-1CE9-4940-08E7-A3A46C4279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2762" y="1763485"/>
            <a:ext cx="11760009" cy="338545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0382F4-E3AE-6AC9-CAF8-78B29B26B884}"/>
              </a:ext>
            </a:extLst>
          </p:cNvPr>
          <p:cNvSpPr txBox="1">
            <a:spLocks/>
          </p:cNvSpPr>
          <p:nvPr/>
        </p:nvSpPr>
        <p:spPr>
          <a:xfrm>
            <a:off x="838200" y="5736771"/>
            <a:ext cx="10515600" cy="75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Multiclass classification problem (discrete classes, &gt;2 possible values)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3731F4-9539-91CB-612F-FD04B6BA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4" y="365125"/>
            <a:ext cx="10515600" cy="1325563"/>
          </a:xfrm>
        </p:spPr>
        <p:txBody>
          <a:bodyPr/>
          <a:lstStyle/>
          <a:p>
            <a:r>
              <a:rPr lang="en-US" dirty="0"/>
              <a:t>Music genre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673121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8B5C3-4C65-8A8D-B072-E45BB0E0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problems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F5753-1CD8-EF02-D3F7-21DBA717F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505" y="1690688"/>
            <a:ext cx="11042990" cy="40377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0AF65A-787B-0481-DAA9-24F881CBCD2C}"/>
              </a:ext>
            </a:extLst>
          </p:cNvPr>
          <p:cNvSpPr txBox="1"/>
          <p:nvPr/>
        </p:nvSpPr>
        <p:spPr>
          <a:xfrm>
            <a:off x="1911131" y="5820033"/>
            <a:ext cx="127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 convex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22DD2-155E-9E84-8DA5-FF06EAEC0886}"/>
              </a:ext>
            </a:extLst>
          </p:cNvPr>
          <p:cNvSpPr txBox="1"/>
          <p:nvPr/>
        </p:nvSpPr>
        <p:spPr>
          <a:xfrm>
            <a:off x="9313351" y="5820033"/>
            <a:ext cx="13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Non-Convex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FE3FC-C101-AAE4-765C-401F5AE383CE}"/>
              </a:ext>
            </a:extLst>
          </p:cNvPr>
          <p:cNvSpPr txBox="1"/>
          <p:nvPr/>
        </p:nvSpPr>
        <p:spPr>
          <a:xfrm>
            <a:off x="5776196" y="5820033"/>
            <a:ext cx="86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B8362"/>
                </a:solidFill>
              </a:rPr>
              <a:t>Convex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BE026-FF2A-A5D5-23D7-646C362FCF27}"/>
              </a:ext>
            </a:extLst>
          </p:cNvPr>
          <p:cNvSpPr txBox="1"/>
          <p:nvPr/>
        </p:nvSpPr>
        <p:spPr>
          <a:xfrm>
            <a:off x="2550761" y="6280965"/>
            <a:ext cx="7799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Test for convexity is that 2</a:t>
            </a:r>
            <a:r>
              <a:rPr lang="en-US" sz="2400" baseline="30000" dirty="0"/>
              <a:t>nd</a:t>
            </a:r>
            <a:r>
              <a:rPr lang="en-US" sz="2400" dirty="0"/>
              <a:t> derivative is positive everywhere</a:t>
            </a:r>
          </a:p>
        </p:txBody>
      </p:sp>
    </p:spTree>
    <p:extLst>
      <p:ext uri="{BB962C8B-B14F-4D97-AF65-F5344CB8AC3E}">
        <p14:creationId xmlns:p14="http://schemas.microsoft.com/office/powerpoint/2010/main" val="3821839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7793-C4A5-44E7-4538-17F9917C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 in higher dimensions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9D832-D2C5-C306-44FA-E603233AD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987" y="3429000"/>
            <a:ext cx="4496755" cy="1308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483E4-EC9D-EAC7-701A-9DE23B3652FB}"/>
              </a:ext>
            </a:extLst>
          </p:cNvPr>
          <p:cNvSpPr txBox="1"/>
          <p:nvPr/>
        </p:nvSpPr>
        <p:spPr>
          <a:xfrm>
            <a:off x="6568225" y="1799117"/>
            <a:ext cx="4893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 for convexity is that determinant of Hessian (2</a:t>
            </a:r>
            <a:r>
              <a:rPr lang="en-US" sz="2400" baseline="30000" dirty="0"/>
              <a:t>nd</a:t>
            </a:r>
            <a:r>
              <a:rPr lang="en-US" sz="2400" dirty="0"/>
              <a:t> derivative matrix) is positive everywhere.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3821C-BB66-9A1E-3C7E-A614E12BB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600" y="5351833"/>
            <a:ext cx="5370710" cy="85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DEE59F-1C24-8777-C2AD-906C1B96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01"/>
          <a:stretch/>
        </p:blipFill>
        <p:spPr>
          <a:xfrm>
            <a:off x="324432" y="1336776"/>
            <a:ext cx="5211748" cy="52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91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28BC-CBD9-64B4-432F-27C3A2ED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B7EB-44EC-3175-942B-775B9F93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Maths</a:t>
            </a:r>
            <a:r>
              <a:rPr lang="en-US" dirty="0"/>
              <a:t> overview</a:t>
            </a:r>
          </a:p>
          <a:p>
            <a:r>
              <a:rPr lang="en-US" dirty="0"/>
              <a:t>Gradient descent algorithm</a:t>
            </a:r>
          </a:p>
          <a:p>
            <a:r>
              <a:rPr lang="en-US" dirty="0"/>
              <a:t>Linear regression example</a:t>
            </a:r>
          </a:p>
          <a:p>
            <a:r>
              <a:rPr lang="en-US" dirty="0">
                <a:solidFill>
                  <a:srgbClr val="CB8362"/>
                </a:solidFill>
              </a:rPr>
              <a:t>Gabor model example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Momentum</a:t>
            </a:r>
          </a:p>
          <a:p>
            <a:r>
              <a:rPr lang="en-US" dirty="0"/>
              <a:t>Adam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942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01580-9648-F668-A1FA-3117645B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Gabor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81E30-42B9-8CEC-CDB9-9631B76D1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96" y="2486478"/>
            <a:ext cx="10760208" cy="3777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098BD-8D10-7D1F-D849-1DAE1D125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89408"/>
            <a:ext cx="7772400" cy="7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91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01580-9648-F668-A1FA-3117645B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Gabor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3B11F-A9C9-1CA0-8DE0-0E596EF0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89408"/>
            <a:ext cx="7772400" cy="790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F2466F-E76A-C3B5-977B-F943DD353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644" y="2444297"/>
            <a:ext cx="5057422" cy="362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284F2-15CB-52D4-1E17-5E6FC7B764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1" r="65478"/>
          <a:stretch/>
        </p:blipFill>
        <p:spPr>
          <a:xfrm>
            <a:off x="6379029" y="2236798"/>
            <a:ext cx="3755571" cy="3777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ADCD8B-B150-03E9-70E9-E30F6016A76F}"/>
              </a:ext>
            </a:extLst>
          </p:cNvPr>
          <p:cNvSpPr/>
          <p:nvPr/>
        </p:nvSpPr>
        <p:spPr>
          <a:xfrm>
            <a:off x="6237514" y="2198914"/>
            <a:ext cx="391886" cy="43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89BCFF-F4E4-51E8-E0A9-8E5028797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953" y="5908114"/>
            <a:ext cx="3186093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39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22A56B-D306-C52C-D6A6-BECE0F4FE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63" y="1"/>
            <a:ext cx="6772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23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810D1-4C23-A63B-F600-A075C5EA3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348" y="1825625"/>
            <a:ext cx="4533452" cy="4351338"/>
          </a:xfrm>
        </p:spPr>
        <p:txBody>
          <a:bodyPr/>
          <a:lstStyle/>
          <a:p>
            <a:r>
              <a:rPr lang="en-US" dirty="0"/>
              <a:t>Gradient descent gets to </a:t>
            </a:r>
            <a:r>
              <a:rPr lang="en-US"/>
              <a:t>the global </a:t>
            </a:r>
            <a:r>
              <a:rPr lang="en-US" dirty="0"/>
              <a:t>minimum if we start in the right “valley”</a:t>
            </a:r>
          </a:p>
          <a:p>
            <a:r>
              <a:rPr lang="en-US" dirty="0"/>
              <a:t>Otherwise, descent to a local minimum</a:t>
            </a:r>
          </a:p>
          <a:p>
            <a:r>
              <a:rPr lang="en-US" dirty="0"/>
              <a:t>Or get stuck near a saddle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48D9E-5C21-3A02-D680-B765F6A9E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108"/>
          <a:stretch/>
        </p:blipFill>
        <p:spPr>
          <a:xfrm>
            <a:off x="196649" y="204395"/>
            <a:ext cx="6053544" cy="65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02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28BC-CBD9-64B4-432F-27C3A2ED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B7EB-44EC-3175-942B-775B9F93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Maths</a:t>
            </a:r>
            <a:r>
              <a:rPr lang="en-US" dirty="0"/>
              <a:t> overview</a:t>
            </a:r>
          </a:p>
          <a:p>
            <a:r>
              <a:rPr lang="en-US" dirty="0"/>
              <a:t>Gradient descent algorithm</a:t>
            </a:r>
          </a:p>
          <a:p>
            <a:r>
              <a:rPr lang="en-US" dirty="0"/>
              <a:t>Linear regression example</a:t>
            </a:r>
          </a:p>
          <a:p>
            <a:r>
              <a:rPr lang="en-US" dirty="0"/>
              <a:t>Gabor model example</a:t>
            </a:r>
          </a:p>
          <a:p>
            <a:r>
              <a:rPr lang="en-US" dirty="0">
                <a:solidFill>
                  <a:srgbClr val="CB8362"/>
                </a:solidFill>
              </a:rPr>
              <a:t>Stochastic gradient descent</a:t>
            </a:r>
          </a:p>
          <a:p>
            <a:r>
              <a:rPr lang="en-US" dirty="0"/>
              <a:t>Momentum</a:t>
            </a:r>
          </a:p>
          <a:p>
            <a:r>
              <a:rPr lang="en-US" dirty="0"/>
              <a:t>Adam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22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810D1-4C23-A63B-F600-A075C5EA3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348" y="559398"/>
            <a:ext cx="4533452" cy="56175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IDEA:  add noise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CB8362"/>
                </a:solidFill>
              </a:rPr>
              <a:t>Stochastic gradient descent</a:t>
            </a:r>
          </a:p>
          <a:p>
            <a:r>
              <a:rPr lang="en-US" dirty="0"/>
              <a:t>Compute gradient based on only a subset of points – a </a:t>
            </a:r>
            <a:r>
              <a:rPr lang="en-US" dirty="0">
                <a:solidFill>
                  <a:srgbClr val="CB8362"/>
                </a:solidFill>
              </a:rPr>
              <a:t>mini-batch</a:t>
            </a:r>
          </a:p>
          <a:p>
            <a:r>
              <a:rPr lang="en-US" dirty="0"/>
              <a:t>Work through dataset sampling without replacement</a:t>
            </a:r>
          </a:p>
          <a:p>
            <a:r>
              <a:rPr lang="en-US" dirty="0"/>
              <a:t>One pass though the data is called an </a:t>
            </a:r>
            <a:r>
              <a:rPr lang="en-US" dirty="0">
                <a:solidFill>
                  <a:srgbClr val="CB8362"/>
                </a:solidFill>
              </a:rPr>
              <a:t>epoch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48D9E-5C21-3A02-D680-B765F6A9E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108"/>
          <a:stretch/>
        </p:blipFill>
        <p:spPr>
          <a:xfrm>
            <a:off x="196649" y="204395"/>
            <a:ext cx="6053544" cy="65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13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1810D1-4C23-A63B-F600-A075C5EA32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20348" y="559398"/>
                <a:ext cx="4533452" cy="561756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Stochastic gradient descent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Before (full batch descent)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After (SGD)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Fixed learning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1810D1-4C23-A63B-F600-A075C5EA3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0348" y="559398"/>
                <a:ext cx="4533452" cy="5617565"/>
              </a:xfrm>
              <a:blipFill>
                <a:blip r:embed="rId2"/>
                <a:stretch>
                  <a:fillRect l="-2793" t="-1806" b="-2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3348D9E-5C21-3A02-D680-B765F6A9E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08"/>
          <a:stretch/>
        </p:blipFill>
        <p:spPr>
          <a:xfrm>
            <a:off x="196649" y="204395"/>
            <a:ext cx="6053544" cy="6501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73008-E1ED-838A-FC28-F038F3484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798" y="4350164"/>
            <a:ext cx="4216549" cy="927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299F5-B8C2-4C0D-6F5F-97B24A77A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799" y="2470854"/>
            <a:ext cx="4216549" cy="100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1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67E24-6364-5ECA-F751-36FA58F1E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4651-CF21-6B70-1143-6AA0FF089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March 31,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62805-8DCD-5602-CA4B-2ACF6A8A7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Deliverables for Task3</a:t>
            </a:r>
          </a:p>
          <a:p>
            <a:r>
              <a:rPr lang="en-US" dirty="0"/>
              <a:t>Student Presentations on April 7 and 9</a:t>
            </a:r>
          </a:p>
          <a:p>
            <a:r>
              <a:rPr lang="en-US" dirty="0"/>
              <a:t>Today: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/>
              <a:t>Fitting NN Models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/>
              <a:t>Gradients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/>
              <a:t>Regularization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800" dirty="0"/>
              <a:t>NN In-Class Activity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6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303AD-5FBD-F048-6C0A-93C2C7DF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810D1-4C23-A63B-F600-A075C5EA3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48D9E-5C21-3A02-D680-B765F6A9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9" y="204395"/>
            <a:ext cx="11894946" cy="65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95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F8B8F7-6C66-0EE6-5F1D-9E3AF895D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595" y="-12096"/>
            <a:ext cx="6285743" cy="687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607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B73C-3548-6C5F-6E8C-7CBF4C5B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SGD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435D5-7598-1BC0-3F36-D9F0B722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escape from local minima</a:t>
            </a:r>
          </a:p>
          <a:p>
            <a:r>
              <a:rPr lang="en-US" dirty="0"/>
              <a:t>Adds noise, but still sensible updates as based on part of data</a:t>
            </a:r>
          </a:p>
          <a:p>
            <a:r>
              <a:rPr lang="en-US" dirty="0"/>
              <a:t>Uses all data equally</a:t>
            </a:r>
          </a:p>
          <a:p>
            <a:r>
              <a:rPr lang="en-US" dirty="0"/>
              <a:t>Less computationally expensive</a:t>
            </a:r>
          </a:p>
          <a:p>
            <a:r>
              <a:rPr lang="en-US" dirty="0"/>
              <a:t>Seems to find better solutions</a:t>
            </a:r>
          </a:p>
          <a:p>
            <a:endParaRPr lang="en-US" dirty="0"/>
          </a:p>
          <a:p>
            <a:r>
              <a:rPr lang="en-US" dirty="0"/>
              <a:t>Doesn’t converge in traditional sense</a:t>
            </a:r>
          </a:p>
          <a:p>
            <a:r>
              <a:rPr lang="en-US" dirty="0">
                <a:solidFill>
                  <a:srgbClr val="CB8362"/>
                </a:solidFill>
              </a:rPr>
              <a:t>Learning rate schedule </a:t>
            </a:r>
            <a:r>
              <a:rPr lang="en-US" dirty="0"/>
              <a:t>– decrease learning rate over time</a:t>
            </a:r>
          </a:p>
        </p:txBody>
      </p:sp>
    </p:spTree>
    <p:extLst>
      <p:ext uri="{BB962C8B-B14F-4D97-AF65-F5344CB8AC3E}">
        <p14:creationId xmlns:p14="http://schemas.microsoft.com/office/powerpoint/2010/main" val="35418059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28BC-CBD9-64B4-432F-27C3A2ED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B7EB-44EC-3175-942B-775B9F93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Maths</a:t>
            </a:r>
            <a:r>
              <a:rPr lang="en-US" dirty="0"/>
              <a:t> overview</a:t>
            </a:r>
          </a:p>
          <a:p>
            <a:r>
              <a:rPr lang="en-US" dirty="0"/>
              <a:t>Gradient descent algorithm</a:t>
            </a:r>
          </a:p>
          <a:p>
            <a:r>
              <a:rPr lang="en-US" dirty="0"/>
              <a:t>Linear regression example</a:t>
            </a:r>
          </a:p>
          <a:p>
            <a:r>
              <a:rPr lang="en-US" dirty="0"/>
              <a:t>Gabor model example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>
                <a:solidFill>
                  <a:srgbClr val="CB8362"/>
                </a:solidFill>
              </a:rPr>
              <a:t>Momentum</a:t>
            </a:r>
          </a:p>
          <a:p>
            <a:r>
              <a:rPr lang="en-US" dirty="0"/>
              <a:t>Adam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58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20E0F8-D0EF-E588-95A7-36545F24B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Weighted sum of this gradient and previous gradient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C7075-2CBF-FE82-FCC7-973B55FE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C5A33-BE4B-BA97-0741-7D04775F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49" y="2834494"/>
            <a:ext cx="72644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41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FE8A8-9DB2-7D74-D840-B835EB01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C96F0-B993-52F8-323A-458D02955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1037"/>
            <a:ext cx="10637527" cy="58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775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7077-1D46-FEBF-335E-1E008D03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Nesterov</a:t>
            </a:r>
            <a:r>
              <a:rPr lang="en-US" dirty="0"/>
              <a:t> accelerated momentum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FBB0E-C9ED-1719-87F9-E7A52FAA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714" y="1380444"/>
            <a:ext cx="4893086" cy="51124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D58A4E-A0E2-1967-E476-BA5301263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36689" cy="4351338"/>
          </a:xfrm>
        </p:spPr>
        <p:txBody>
          <a:bodyPr>
            <a:normAutofit/>
          </a:bodyPr>
          <a:lstStyle/>
          <a:p>
            <a:r>
              <a:rPr lang="en-US" dirty="0"/>
              <a:t>Momentum is kind of like a prediction of where we are going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Move in the predicted direction, THEN, measure the gradient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0A96C-3569-25C3-AB59-7FA6EC4B7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84" y="5234076"/>
            <a:ext cx="5042353" cy="1118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1EC4A1-998D-D124-5532-B254522A7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22" y="2990624"/>
            <a:ext cx="4050879" cy="11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7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28BC-CBD9-64B4-432F-27C3A2ED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B7EB-44EC-3175-942B-775B9F93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Maths</a:t>
            </a:r>
            <a:r>
              <a:rPr lang="en-US" dirty="0"/>
              <a:t> overview</a:t>
            </a:r>
          </a:p>
          <a:p>
            <a:r>
              <a:rPr lang="en-US" dirty="0"/>
              <a:t>Gradient descent algorithm</a:t>
            </a:r>
          </a:p>
          <a:p>
            <a:r>
              <a:rPr lang="en-US" dirty="0"/>
              <a:t>Linear regression example</a:t>
            </a:r>
          </a:p>
          <a:p>
            <a:r>
              <a:rPr lang="en-US" dirty="0"/>
              <a:t>Gabor model example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Momentum</a:t>
            </a:r>
          </a:p>
          <a:p>
            <a:r>
              <a:rPr lang="en-US" dirty="0">
                <a:solidFill>
                  <a:srgbClr val="CB8362"/>
                </a:solidFill>
              </a:rPr>
              <a:t>Adam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7456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F897-A25F-B994-2008-E49B53E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moment estimation (Adam)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54002-BE48-3367-F8EE-FC3D4D296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221747" y="1690688"/>
            <a:ext cx="9299232" cy="47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10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F897-A25F-B994-2008-E49B53E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0666-A250-A726-349A-DF7834C64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Measure mean and pointwise squared gradient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Normalize: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C04F8-2875-14FA-0ACC-43B30527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34" y="2500154"/>
            <a:ext cx="2356608" cy="16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F8EFD-6BEE-9D03-8811-F102B8781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75" y="5217458"/>
            <a:ext cx="4012826" cy="73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54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E501E-9BA9-D5A8-6F39-CF745D3F3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2762" y="1763485"/>
            <a:ext cx="11760009" cy="3385457"/>
          </a:xfr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C5D9178-00A1-271F-6142-6D81934C3299}"/>
              </a:ext>
            </a:extLst>
          </p:cNvPr>
          <p:cNvSpPr txBox="1">
            <a:spLocks/>
          </p:cNvSpPr>
          <p:nvPr/>
        </p:nvSpPr>
        <p:spPr>
          <a:xfrm>
            <a:off x="838200" y="5736771"/>
            <a:ext cx="10515600" cy="75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Univariate regression problem (one output, real value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C09EB54-C920-DB6F-2D47-91DAECB07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4" y="365125"/>
            <a:ext cx="10515600" cy="1325563"/>
          </a:xfrm>
        </p:spPr>
        <p:txBody>
          <a:bodyPr/>
          <a:lstStyle/>
          <a:p>
            <a:r>
              <a:rPr lang="en-US" dirty="0"/>
              <a:t>Regression</a:t>
            </a:r>
          </a:p>
        </p:txBody>
      </p:sp>
    </p:spTree>
    <p:extLst>
      <p:ext uri="{BB962C8B-B14F-4D97-AF65-F5344CB8AC3E}">
        <p14:creationId xmlns:p14="http://schemas.microsoft.com/office/powerpoint/2010/main" val="14364492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F897-A25F-B994-2008-E49B53E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0666-A250-A726-349A-DF7834C64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Measure mean and pointwise squared gradient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Normalize: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C04F8-2875-14FA-0ACC-43B30527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34" y="2500154"/>
            <a:ext cx="2356608" cy="16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F8EFD-6BEE-9D03-8811-F102B8781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75" y="5217458"/>
            <a:ext cx="4012826" cy="739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E4D45D-7C25-EBB1-48B2-B4FE5613C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370" y="2294567"/>
            <a:ext cx="2130190" cy="1153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CCF77-9274-CA6E-A236-9A52A906E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109" y="3662072"/>
            <a:ext cx="1920451" cy="1145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23CB3-3A96-DD69-AF1D-E708D9AD7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232" y="5071216"/>
            <a:ext cx="2549328" cy="10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269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F897-A25F-B994-2008-E49B53E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0666-A250-A726-349A-DF7834C64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Measure mean and pointwise squared gradient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Normalize: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C04F8-2875-14FA-0ACC-43B30527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34" y="2500154"/>
            <a:ext cx="2356608" cy="168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F8EFD-6BEE-9D03-8811-F102B8781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75" y="5217458"/>
            <a:ext cx="4012826" cy="739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42187-73DC-3DFC-7D7B-31C6C8ABF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5" t="50000" r="49974"/>
          <a:stretch/>
        </p:blipFill>
        <p:spPr>
          <a:xfrm>
            <a:off x="6781646" y="2321261"/>
            <a:ext cx="4426717" cy="44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303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F897-A25F-B994-2008-E49B53E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moment estimation (Adam)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D821E-97B8-2875-7390-DF04B476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888" y="1655568"/>
            <a:ext cx="4670322" cy="1601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3400EC-D140-0BC9-5CF2-4532DFB8E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60867"/>
            <a:ext cx="2314199" cy="1341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C991A-8232-0057-C2D3-79965B48C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29" y="5806238"/>
            <a:ext cx="3605455" cy="75463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918AB6-9963-4FF4-1C45-A231BB55D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3668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Compute mean and pointwise squared gradients with momentum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Moderate near start of the sequence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Update the parameters</a:t>
            </a:r>
          </a:p>
        </p:txBody>
      </p:sp>
    </p:spTree>
    <p:extLst>
      <p:ext uri="{BB962C8B-B14F-4D97-AF65-F5344CB8AC3E}">
        <p14:creationId xmlns:p14="http://schemas.microsoft.com/office/powerpoint/2010/main" val="128667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F897-A25F-B994-2008-E49B53E2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moment estimation (Adam)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54002-BE48-3367-F8EE-FC3D4D296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5" t="50000" r="115"/>
          <a:stretch/>
        </p:blipFill>
        <p:spPr>
          <a:xfrm>
            <a:off x="1221747" y="1690688"/>
            <a:ext cx="9299232" cy="47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01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821A7-E648-8023-B332-991DFCA2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0AB35-CFD7-B43C-6D25-0D43225D5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Choice of learning algorithm</a:t>
            </a:r>
          </a:p>
          <a:p>
            <a:r>
              <a:rPr lang="en-US" dirty="0"/>
              <a:t>Learning rate</a:t>
            </a:r>
          </a:p>
          <a:p>
            <a:r>
              <a:rPr lang="en-US" dirty="0"/>
              <a:t>Momentum</a:t>
            </a:r>
          </a:p>
        </p:txBody>
      </p:sp>
    </p:spTree>
    <p:extLst>
      <p:ext uri="{BB962C8B-B14F-4D97-AF65-F5344CB8AC3E}">
        <p14:creationId xmlns:p14="http://schemas.microsoft.com/office/powerpoint/2010/main" val="38831704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3AA6773A-5A24-78A0-3BEE-5F05F922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28" y="1275047"/>
            <a:ext cx="3282295" cy="3282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BF0C17-2898-F059-1D26-6C4F2CC95FB9}"/>
              </a:ext>
            </a:extLst>
          </p:cNvPr>
          <p:cNvSpPr txBox="1"/>
          <p:nvPr/>
        </p:nvSpPr>
        <p:spPr>
          <a:xfrm>
            <a:off x="3703011" y="4700478"/>
            <a:ext cx="439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Feedback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CB30C9-DA78-C6BF-A517-7839229CD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58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0C8D-2D80-FFE5-0270-8A109A65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B61BD-02FC-5B03-319F-D6FD95ACF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dataset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pairs of input/output examples: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D18362"/>
                </a:solidFill>
              </a:rPr>
              <a:t>Loss function </a:t>
            </a:r>
            <a:r>
              <a:rPr lang="en-US" dirty="0"/>
              <a:t>or</a:t>
            </a:r>
            <a:r>
              <a:rPr lang="en-US" dirty="0">
                <a:solidFill>
                  <a:srgbClr val="D18362"/>
                </a:solidFill>
              </a:rPr>
              <a:t> cost function </a:t>
            </a:r>
            <a:r>
              <a:rPr lang="en-US" dirty="0"/>
              <a:t>measures how bad model is: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or for short: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13AD1-BB85-D32F-5939-00AE24C4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364" y="2361635"/>
            <a:ext cx="20447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4D6ED-2B64-2314-F230-4BB6656EC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864" y="5078069"/>
            <a:ext cx="901700" cy="4699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25C9C0-F7EB-03BC-B7DB-A54E81C07478}"/>
              </a:ext>
            </a:extLst>
          </p:cNvPr>
          <p:cNvCxnSpPr>
            <a:cxnSpLocks/>
          </p:cNvCxnSpPr>
          <p:nvPr/>
        </p:nvCxnSpPr>
        <p:spPr>
          <a:xfrm flipH="1">
            <a:off x="6553200" y="5315818"/>
            <a:ext cx="1578429" cy="0"/>
          </a:xfrm>
          <a:prstGeom prst="straightConnector1">
            <a:avLst/>
          </a:prstGeom>
          <a:ln>
            <a:solidFill>
              <a:srgbClr val="D183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8B7488-223B-FEFB-F91E-C590B5B9FE04}"/>
              </a:ext>
            </a:extLst>
          </p:cNvPr>
          <p:cNvSpPr txBox="1"/>
          <p:nvPr/>
        </p:nvSpPr>
        <p:spPr>
          <a:xfrm>
            <a:off x="8263782" y="5145053"/>
            <a:ext cx="3471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Returns a scalar that is smaller when model maps inputs to outputs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89E66-ECD8-582C-F1BD-73D9BF48B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0" y="3872395"/>
            <a:ext cx="4864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5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0C8D-2D80-FFE5-0270-8A109A65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B61BD-02FC-5B03-319F-D6FD95ACF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the parameters that minimize the loss: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4D6ED-2B64-2314-F230-4BB6656EC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407" y="2291328"/>
            <a:ext cx="901700" cy="4699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25C9C0-F7EB-03BC-B7DB-A54E81C07478}"/>
              </a:ext>
            </a:extLst>
          </p:cNvPr>
          <p:cNvCxnSpPr>
            <a:cxnSpLocks/>
          </p:cNvCxnSpPr>
          <p:nvPr/>
        </p:nvCxnSpPr>
        <p:spPr>
          <a:xfrm flipH="1">
            <a:off x="6215743" y="2529077"/>
            <a:ext cx="1578429" cy="0"/>
          </a:xfrm>
          <a:prstGeom prst="straightConnector1">
            <a:avLst/>
          </a:prstGeom>
          <a:ln>
            <a:solidFill>
              <a:srgbClr val="D183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8B7488-223B-FEFB-F91E-C590B5B9FE04}"/>
              </a:ext>
            </a:extLst>
          </p:cNvPr>
          <p:cNvSpPr txBox="1"/>
          <p:nvPr/>
        </p:nvSpPr>
        <p:spPr>
          <a:xfrm>
            <a:off x="7926325" y="2358312"/>
            <a:ext cx="3471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Returns a scalar that is smaller when model maps inputs to outputs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901CB-E478-6812-7A0E-85C4134E2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472" y="4878614"/>
            <a:ext cx="3479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45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EA4CE9C-EF53-36DF-E215-68B8FB54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1" y="1598667"/>
            <a:ext cx="5116290" cy="4970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2A41A-EA20-2DF6-D7ED-8DA8EBB6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1D Linear regression loss function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38817D-3A15-56D7-736C-804D0D275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056" y="3080660"/>
            <a:ext cx="4023920" cy="21417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73E662-95CC-47AE-AFCC-E78AD11C4E38}"/>
              </a:ext>
            </a:extLst>
          </p:cNvPr>
          <p:cNvSpPr txBox="1"/>
          <p:nvPr/>
        </p:nvSpPr>
        <p:spPr>
          <a:xfrm>
            <a:off x="7086595" y="2286000"/>
            <a:ext cx="264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Loss function: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CA45B-9719-77F1-914F-FEE1F2D83B84}"/>
              </a:ext>
            </a:extLst>
          </p:cNvPr>
          <p:cNvSpPr txBox="1"/>
          <p:nvPr/>
        </p:nvSpPr>
        <p:spPr>
          <a:xfrm>
            <a:off x="6759724" y="5694348"/>
            <a:ext cx="437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18362"/>
                </a:solidFill>
              </a:rPr>
              <a:t>“Least squares loss function”</a:t>
            </a:r>
          </a:p>
        </p:txBody>
      </p:sp>
    </p:spTree>
    <p:extLst>
      <p:ext uri="{BB962C8B-B14F-4D97-AF65-F5344CB8AC3E}">
        <p14:creationId xmlns:p14="http://schemas.microsoft.com/office/powerpoint/2010/main" val="3082344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3081</TotalTime>
  <Words>847</Words>
  <Application>Microsoft Office PowerPoint</Application>
  <PresentationFormat>Widescreen</PresentationFormat>
  <Paragraphs>230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-apple-system</vt:lpstr>
      <vt:lpstr>Arial</vt:lpstr>
      <vt:lpstr>Calibri</vt:lpstr>
      <vt:lpstr>Calibri Light</vt:lpstr>
      <vt:lpstr>Cambria Math</vt:lpstr>
      <vt:lpstr>Times New Roman</vt:lpstr>
      <vt:lpstr>Office Theme</vt:lpstr>
      <vt:lpstr>CM20315 - Machine Learning </vt:lpstr>
      <vt:lpstr>Graph regression</vt:lpstr>
      <vt:lpstr>Text classification</vt:lpstr>
      <vt:lpstr>Music genre classification</vt:lpstr>
      <vt:lpstr>News March 31, 2026</vt:lpstr>
      <vt:lpstr>Regression</vt:lpstr>
      <vt:lpstr>Loss function</vt:lpstr>
      <vt:lpstr>Training</vt:lpstr>
      <vt:lpstr>Example:  1D Linear regression loss function</vt:lpstr>
      <vt:lpstr>Example: 1D Linear regression training</vt:lpstr>
      <vt:lpstr>Example: 1D Linear regression training</vt:lpstr>
      <vt:lpstr>Example: 1D Linear regression training</vt:lpstr>
      <vt:lpstr>Example: 1D Linear regression training</vt:lpstr>
      <vt:lpstr>Example: 1D Linear regression training</vt:lpstr>
      <vt:lpstr>Fitting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Fitting models</vt:lpstr>
      <vt:lpstr>Gradient descent algorithm</vt:lpstr>
      <vt:lpstr>Fitting models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Line Search</vt:lpstr>
      <vt:lpstr>Gradient descent</vt:lpstr>
      <vt:lpstr>Convex problems</vt:lpstr>
      <vt:lpstr>Convex problems</vt:lpstr>
      <vt:lpstr>Convexity in higher dimensions</vt:lpstr>
      <vt:lpstr>Fitting models</vt:lpstr>
      <vt:lpstr>Gabor model</vt:lpstr>
      <vt:lpstr>Gabor model</vt:lpstr>
      <vt:lpstr>PowerPoint Presentation</vt:lpstr>
      <vt:lpstr>PowerPoint Presentation</vt:lpstr>
      <vt:lpstr>Fitting models</vt:lpstr>
      <vt:lpstr>PowerPoint Presentation</vt:lpstr>
      <vt:lpstr>PowerPoint Presentation</vt:lpstr>
      <vt:lpstr>PowerPoint Presentation</vt:lpstr>
      <vt:lpstr>PowerPoint Presentation</vt:lpstr>
      <vt:lpstr>Properties of SGD</vt:lpstr>
      <vt:lpstr>Fitting models</vt:lpstr>
      <vt:lpstr>Momentum</vt:lpstr>
      <vt:lpstr>PowerPoint Presentation</vt:lpstr>
      <vt:lpstr>Nesterov accelerated momentum</vt:lpstr>
      <vt:lpstr>Fitting models</vt:lpstr>
      <vt:lpstr>Adaptive moment estimation (Adam)</vt:lpstr>
      <vt:lpstr>Normalized gradients</vt:lpstr>
      <vt:lpstr>Normalized gradients</vt:lpstr>
      <vt:lpstr>Normalized gradients</vt:lpstr>
      <vt:lpstr>Adaptive moment estimation (Adam)</vt:lpstr>
      <vt:lpstr>Adaptive moment estimation (Adam)</vt:lpstr>
      <vt:lpstr>Hyperparameters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Prince</dc:creator>
  <cp:lastModifiedBy>Eick, Christoph F</cp:lastModifiedBy>
  <cp:revision>6</cp:revision>
  <cp:lastPrinted>2023-10-26T11:06:02Z</cp:lastPrinted>
  <dcterms:created xsi:type="dcterms:W3CDTF">2022-10-22T18:37:31Z</dcterms:created>
  <dcterms:modified xsi:type="dcterms:W3CDTF">2026-03-30T18:48:26Z</dcterms:modified>
</cp:coreProperties>
</file>