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7"/>
  </p:notesMasterIdLst>
  <p:sldIdLst>
    <p:sldId id="257" r:id="rId2"/>
    <p:sldId id="259" r:id="rId3"/>
    <p:sldId id="289" r:id="rId4"/>
    <p:sldId id="260" r:id="rId5"/>
    <p:sldId id="262" r:id="rId6"/>
    <p:sldId id="261" r:id="rId7"/>
    <p:sldId id="263" r:id="rId8"/>
    <p:sldId id="264" r:id="rId9"/>
    <p:sldId id="265" r:id="rId10"/>
    <p:sldId id="266" r:id="rId11"/>
    <p:sldId id="268" r:id="rId12"/>
    <p:sldId id="269" r:id="rId13"/>
    <p:sldId id="270" r:id="rId14"/>
    <p:sldId id="267" r:id="rId15"/>
    <p:sldId id="271" r:id="rId16"/>
    <p:sldId id="290" r:id="rId17"/>
    <p:sldId id="272" r:id="rId18"/>
    <p:sldId id="273" r:id="rId19"/>
    <p:sldId id="298" r:id="rId20"/>
    <p:sldId id="299" r:id="rId21"/>
    <p:sldId id="274" r:id="rId22"/>
    <p:sldId id="275" r:id="rId23"/>
    <p:sldId id="291" r:id="rId24"/>
    <p:sldId id="276" r:id="rId25"/>
    <p:sldId id="277" r:id="rId26"/>
    <p:sldId id="293" r:id="rId27"/>
    <p:sldId id="278" r:id="rId28"/>
    <p:sldId id="279" r:id="rId29"/>
    <p:sldId id="292" r:id="rId30"/>
    <p:sldId id="281" r:id="rId31"/>
    <p:sldId id="280" r:id="rId32"/>
    <p:sldId id="294" r:id="rId33"/>
    <p:sldId id="282" r:id="rId34"/>
    <p:sldId id="295" r:id="rId35"/>
    <p:sldId id="284" r:id="rId36"/>
    <p:sldId id="300" r:id="rId37"/>
    <p:sldId id="283" r:id="rId38"/>
    <p:sldId id="296" r:id="rId39"/>
    <p:sldId id="285" r:id="rId40"/>
    <p:sldId id="286" r:id="rId41"/>
    <p:sldId id="287" r:id="rId42"/>
    <p:sldId id="297" r:id="rId43"/>
    <p:sldId id="288" r:id="rId44"/>
    <p:sldId id="301" r:id="rId45"/>
    <p:sldId id="361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183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492"/>
    <p:restoredTop sz="96327"/>
  </p:normalViewPr>
  <p:slideViewPr>
    <p:cSldViewPr snapToGrid="0">
      <p:cViewPr varScale="1">
        <p:scale>
          <a:sx n="75" d="100"/>
          <a:sy n="75" d="100"/>
        </p:scale>
        <p:origin x="57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10B8DE-2D37-7842-953D-E02EC904C19B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E9C9F8-3F16-8D41-97C9-2FFD5EE19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00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C097A0-37D2-654A-874F-99FA23BC11A3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8873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5D10B-F86B-6F69-B83D-E5ADB40CF6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769F15-9FAF-E8AB-4E52-B5D53B2ADB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EBB6ED-50B4-6D71-2890-477F405A8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228EF-1873-894B-AEDA-7FBA214980FE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BDAF6E-1F6A-01CB-3491-BF7057A2C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152624-060C-4170-D95F-497E3756F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0FD3B-A3C0-1F40-9B2B-2D6E6F52A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8290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B8686-BEA0-8716-579F-4BDFB8B61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00BE3F-5326-A250-32BF-DC55284AC6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2E6A8B-2E7B-4CC9-F65C-6C07C8F57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228EF-1873-894B-AEDA-7FBA214980FE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26D5AE-821B-CE88-7A5C-5F89F44BF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0249AB-8345-3021-752C-8B22D58C9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0FD3B-A3C0-1F40-9B2B-2D6E6F52A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294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743BA6-0BD7-6064-4602-382BE29BA9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8E84D7-7206-1C98-04AB-228E1DCAB7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9F36BE-E40E-436A-EF7D-65ED00718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228EF-1873-894B-AEDA-7FBA214980FE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318F49-0FBF-28AF-D112-A6097B940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8C46B6-E839-E351-8EAD-C1F00C0E2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0FD3B-A3C0-1F40-9B2B-2D6E6F52A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975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0894F-B89A-E656-6B0D-DF3E526FC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65B2B4-4549-1102-9B4C-A6DF234DE1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715A1-053A-A088-0F15-E0674A798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228EF-1873-894B-AEDA-7FBA214980FE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472BF7-0AB4-5E48-0CED-161D68B2C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5615C-70A4-92E7-A681-C99F4F473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0FD3B-A3C0-1F40-9B2B-2D6E6F52A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079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4C36E-5E2B-A4F3-3B87-0A593EB64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B08CE3-CB0C-D8E4-FC9A-3542708C9A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E39E99-235C-9D9A-422B-E29D88466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228EF-1873-894B-AEDA-7FBA214980FE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2B6DC5-0738-DD0B-6DE6-AC9A7C67C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634406-B576-8B32-9EDD-523664A39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0FD3B-A3C0-1F40-9B2B-2D6E6F52A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681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D374A-640A-D613-CC7F-472A99626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460229-09BF-8412-8D70-A711510E51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033C85-8A16-373A-475A-227A1D9121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06DB4F-8592-CEA8-839B-FA01BC39A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228EF-1873-894B-AEDA-7FBA214980FE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306A62-38B0-A67E-CFE7-E217FFA8B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5A2ABF-FF3A-24D8-E503-B7DCF444A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0FD3B-A3C0-1F40-9B2B-2D6E6F52A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262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D4744-82C6-15CE-1D22-EB3297CCB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2D0740-34B7-ED37-D3BF-A369D17953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0D3CAF-D7F5-E79D-623D-D60791EF3E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83F242-433F-6788-0B67-D1B4AE31AB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14C76C-FA0F-4458-FDB8-F6AB36E5A4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B01C47-3793-0825-337A-958FC0D6A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228EF-1873-894B-AEDA-7FBA214980FE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822289-4E00-6D7E-0D64-E42D005EF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166DCD-EBE4-2AD5-B692-4ABD981D7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0FD3B-A3C0-1F40-9B2B-2D6E6F52A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1073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12994-DFCA-6887-F3AA-6AE667A2F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0623A6-33CA-8C2D-6013-4BA77A1C9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228EF-1873-894B-AEDA-7FBA214980FE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118362-AB2A-58BB-9188-66FAD33C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3479CD-8E63-8F91-DC58-10B75C43C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0FD3B-A3C0-1F40-9B2B-2D6E6F52A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152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A8A751-813D-6C5E-0C12-FB3CFD368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228EF-1873-894B-AEDA-7FBA214980FE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4E837A-599C-77E3-6687-73FC2427E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269F4C-C8B4-0A5E-A156-37A5BAAE6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0FD3B-A3C0-1F40-9B2B-2D6E6F52A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929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2ADBA-5D60-2D27-6DDD-D65CC0ACE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D05E31-8897-CA92-2BAB-28AD988C22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95297A-EE45-2712-F949-5F491EB0DE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732002-BE24-DA3C-DB47-BB82EFDC4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228EF-1873-894B-AEDA-7FBA214980FE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37BE8D-3AD3-BA4F-FAAE-E105695AF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1E2D98-3D2B-1470-6380-AE9C2D262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0FD3B-A3C0-1F40-9B2B-2D6E6F52A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038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B95FC-D6C3-838D-CCE9-14EDBF69D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3F1757-6D3E-17A1-B7F4-6477EB57DF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2F6BEF-9DDD-7683-FBE4-7CFA2A0B1F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DFD36-2D30-7A8B-82CE-79F2974A0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228EF-1873-894B-AEDA-7FBA214980FE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0D6F76-AE14-CA8D-E3CA-B551A66B4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795617-8500-22BB-C0A6-D5A7688B3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0FD3B-A3C0-1F40-9B2B-2D6E6F52A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680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FA8335-B6C8-CF38-3AD3-15D7D0036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5C89B4-C84B-1B59-F193-E959B51B81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ABCBE2-A5F2-F05A-FBF5-FC3D67FA75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0228EF-1873-894B-AEDA-7FBA214980FE}" type="datetimeFigureOut">
              <a:rPr lang="en-US" smtClean="0"/>
              <a:t>3/26/2026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4ACB38-9C12-EB01-0543-1055417B36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D352C0-89A5-D36E-EB14-088BE67B23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80FD3B-A3C0-1F40-9B2B-2D6E6F52AF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823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B0A6D-61C1-E08C-0682-59E0A5CE53C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CA" b="0" i="0" dirty="0">
                <a:solidFill>
                  <a:srgbClr val="212529"/>
                </a:solidFill>
                <a:effectLst/>
                <a:latin typeface="-apple-system"/>
              </a:rPr>
              <a:t>CM20315 - Machine Learning</a:t>
            </a:r>
            <a:br>
              <a:rPr lang="en-CA" b="0" i="0" dirty="0">
                <a:solidFill>
                  <a:srgbClr val="212529"/>
                </a:solidFill>
                <a:effectLst/>
                <a:latin typeface="-apple-system"/>
              </a:rPr>
            </a:b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6311EE-E9F1-9F11-7353-2C7CDEE335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426"/>
            <a:ext cx="2730500" cy="1130300"/>
          </a:xfrm>
          <a:prstGeom prst="rect">
            <a:avLst/>
          </a:prstGeom>
        </p:spPr>
      </p:pic>
      <p:pic>
        <p:nvPicPr>
          <p:cNvPr id="1026" name="Picture 2" descr="How to silence your phone – Don't be an annoyance! | | Resource Centre by  Reliance Digital">
            <a:extLst>
              <a:ext uri="{FF2B5EF4-FFF2-40B4-BE49-F238E27FC236}">
                <a16:creationId xmlns:a16="http://schemas.microsoft.com/office/drawing/2014/main" id="{F08C61C2-4357-0DD0-BE11-0832EA1F48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38146" y="4426325"/>
            <a:ext cx="4315708" cy="184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67157D68-BF36-C895-B1E7-35863FF886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078759"/>
            <a:ext cx="9144000" cy="1398863"/>
          </a:xfrm>
        </p:spPr>
        <p:txBody>
          <a:bodyPr/>
          <a:lstStyle/>
          <a:p>
            <a:r>
              <a:rPr lang="en-US" dirty="0"/>
              <a:t>Prof. Simon Prince </a:t>
            </a:r>
          </a:p>
          <a:p>
            <a:r>
              <a:rPr lang="en-US" dirty="0">
                <a:solidFill>
                  <a:srgbClr val="212529"/>
                </a:solidFill>
                <a:latin typeface="-apple-system"/>
              </a:rPr>
              <a:t>9. Regularization</a:t>
            </a:r>
            <a:endParaRPr lang="en-CA" dirty="0">
              <a:solidFill>
                <a:srgbClr val="212529"/>
              </a:solidFill>
              <a:latin typeface="-apple-system"/>
            </a:endParaRPr>
          </a:p>
        </p:txBody>
      </p:sp>
    </p:spTree>
    <p:extLst>
      <p:ext uri="{BB962C8B-B14F-4D97-AF65-F5344CB8AC3E}">
        <p14:creationId xmlns:p14="http://schemas.microsoft.com/office/powerpoint/2010/main" val="1534075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DD59A1A-3683-3A49-FE4E-2EC5E46D0988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Maximum likelihood: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r>
              <a:rPr lang="en-US" dirty="0"/>
              <a:t>Regularization is equivalent to a adding a </a:t>
            </a:r>
            <a:r>
              <a:rPr lang="en-US" dirty="0">
                <a:solidFill>
                  <a:srgbClr val="D18362"/>
                </a:solidFill>
              </a:rPr>
              <a:t>prior</a:t>
            </a:r>
            <a:r>
              <a:rPr lang="en-US" dirty="0"/>
              <a:t> over parameters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… what you know about parameters </a:t>
            </a:r>
            <a:r>
              <a:rPr lang="en-US" i="1" dirty="0"/>
              <a:t>before</a:t>
            </a:r>
            <a:r>
              <a:rPr lang="en-US" dirty="0"/>
              <a:t> seeing the data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2A8613-7EA9-CC43-2AD7-DE60A0871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Probabilistic interpretation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BFFA73C-2E31-6310-2D95-F8B2823171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90365" y="4291812"/>
            <a:ext cx="5411269" cy="10347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31FBF1-450D-7DD5-5FAA-96B0D47799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8787" y="2413854"/>
            <a:ext cx="4395862" cy="1015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0079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16731-8995-65A3-7908-3F95ABEAF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Equivalence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22EEF1-400A-3DEE-2894-91E76AD969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Explicit regularization: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Probabilistic interpretation: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chemeClr val="bg1"/>
                </a:solidFill>
              </a:rPr>
              <a:t>Mapping: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8E857853-8EF8-67B4-19B0-892B455222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390" y="3995447"/>
            <a:ext cx="5411269" cy="10347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76A10D-86C0-D5BF-B393-DAD9BB05D8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8339" y="2222238"/>
            <a:ext cx="5335320" cy="1034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6650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16731-8995-65A3-7908-3F95ABEAF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Equivalence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22EEF1-400A-3DEE-2894-91E76AD969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Explicit regularization: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Probabilistic interpretation: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Mapping: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8E857853-8EF8-67B4-19B0-892B455222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390" y="3995447"/>
            <a:ext cx="5411269" cy="10347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76A10D-86C0-D5BF-B393-DAD9BB05D8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8339" y="2222238"/>
            <a:ext cx="5335320" cy="10347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820A94-5558-B989-4456-8809681E2E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3505" y="5561784"/>
            <a:ext cx="44577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5649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CDF9A-BC12-B524-DD9F-0D96B6801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L2 Regularization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BCA0BF-1435-1917-ED79-70514F03FB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Can only use very general terms</a:t>
            </a:r>
          </a:p>
          <a:p>
            <a:r>
              <a:rPr lang="en-US" dirty="0"/>
              <a:t>Most common is </a:t>
            </a:r>
            <a:r>
              <a:rPr lang="en-US" dirty="0">
                <a:solidFill>
                  <a:srgbClr val="D18362"/>
                </a:solidFill>
              </a:rPr>
              <a:t>L2 regularization </a:t>
            </a:r>
          </a:p>
          <a:p>
            <a:r>
              <a:rPr lang="en-US" dirty="0"/>
              <a:t>Favors smaller parameters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Also called </a:t>
            </a:r>
            <a:r>
              <a:rPr lang="en-US" dirty="0">
                <a:solidFill>
                  <a:srgbClr val="D18362"/>
                </a:solidFill>
              </a:rPr>
              <a:t>Tikhonov regularization, ridge regression</a:t>
            </a:r>
          </a:p>
          <a:p>
            <a:r>
              <a:rPr lang="en-US" dirty="0"/>
              <a:t>In neural networks, usually just for weights and called </a:t>
            </a:r>
            <a:r>
              <a:rPr lang="en-US" dirty="0">
                <a:solidFill>
                  <a:srgbClr val="D18362"/>
                </a:solidFill>
              </a:rPr>
              <a:t>weight decay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ECDB8A-6DDD-E165-9DF0-938F024F2B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2227" y="3268720"/>
            <a:ext cx="6683329" cy="146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9182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2DEDB-AE6F-3640-CD30-0AB0B2CB4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does L2 regularization help?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36B84-6B85-75F2-FF9C-5FDAD29A1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Discourages slavish adherence to the data (overfitting)</a:t>
            </a:r>
          </a:p>
          <a:p>
            <a:r>
              <a:rPr lang="en-US" dirty="0"/>
              <a:t>Encourages smoothness between datapoints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9491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918FC-7471-8AC2-18F1-B3EA7F280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L2 regularization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02ECAF-E358-6D44-9220-8C359D3AB9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8433" y="1412469"/>
            <a:ext cx="8595065" cy="5358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5341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C0EC5-9852-614F-69C7-EA5DDBCBC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2FCA3C-5651-9F2B-6741-11E973AFFE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Explicit regularization</a:t>
            </a:r>
          </a:p>
          <a:p>
            <a:r>
              <a:rPr lang="en-US" dirty="0">
                <a:solidFill>
                  <a:srgbClr val="D18362"/>
                </a:solidFill>
              </a:rPr>
              <a:t>Implicit regularization</a:t>
            </a:r>
          </a:p>
          <a:p>
            <a:r>
              <a:rPr lang="en-US" dirty="0"/>
              <a:t>Early stopping</a:t>
            </a:r>
          </a:p>
          <a:p>
            <a:r>
              <a:rPr lang="en-US" dirty="0" err="1"/>
              <a:t>Ensembling</a:t>
            </a:r>
            <a:endParaRPr lang="en-US" dirty="0"/>
          </a:p>
          <a:p>
            <a:r>
              <a:rPr lang="en-US" dirty="0"/>
              <a:t>Dropout</a:t>
            </a:r>
          </a:p>
          <a:p>
            <a:r>
              <a:rPr lang="en-US" dirty="0"/>
              <a:t>Adding noise</a:t>
            </a:r>
          </a:p>
          <a:p>
            <a:r>
              <a:rPr lang="en-US" dirty="0"/>
              <a:t>Bayesian approaches</a:t>
            </a:r>
          </a:p>
          <a:p>
            <a:r>
              <a:rPr lang="en-US" dirty="0"/>
              <a:t>Transfer learning, multi-task learning, self-supervised learning</a:t>
            </a:r>
          </a:p>
          <a:p>
            <a:r>
              <a:rPr lang="en-US" dirty="0"/>
              <a:t>Data augmentation</a:t>
            </a:r>
          </a:p>
        </p:txBody>
      </p:sp>
    </p:spTree>
    <p:extLst>
      <p:ext uri="{BB962C8B-B14F-4D97-AF65-F5344CB8AC3E}">
        <p14:creationId xmlns:p14="http://schemas.microsoft.com/office/powerpoint/2010/main" val="12385450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83381-98F5-1FDE-F2FC-F832154ED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Implicit regularization</a:t>
            </a:r>
          </a:p>
        </p:txBody>
      </p:sp>
      <p:pic>
        <p:nvPicPr>
          <p:cNvPr id="5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175564E2-1926-C0EE-2BEE-762656C675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4254" y="1388330"/>
            <a:ext cx="11399689" cy="447083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A712BD-D382-673C-89C9-0B9BF08CF397}"/>
              </a:ext>
            </a:extLst>
          </p:cNvPr>
          <p:cNvSpPr txBox="1"/>
          <p:nvPr/>
        </p:nvSpPr>
        <p:spPr>
          <a:xfrm>
            <a:off x="838200" y="5859160"/>
            <a:ext cx="34050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Gradient descent approximates a differential equation </a:t>
            </a:r>
          </a:p>
          <a:p>
            <a:pPr algn="ctr"/>
            <a:r>
              <a:rPr lang="en-US" dirty="0"/>
              <a:t>(infinitesimal step size)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ADEBEA-DA8E-0EC9-874F-F014B6F0577F}"/>
              </a:ext>
            </a:extLst>
          </p:cNvPr>
          <p:cNvSpPr txBox="1"/>
          <p:nvPr/>
        </p:nvSpPr>
        <p:spPr>
          <a:xfrm>
            <a:off x="4393454" y="5859160"/>
            <a:ext cx="34050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Finite step size equivalent to regularization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8F6AA4-F6EB-41F4-78F6-66DAFCC9AEA5}"/>
              </a:ext>
            </a:extLst>
          </p:cNvPr>
          <p:cNvSpPr txBox="1"/>
          <p:nvPr/>
        </p:nvSpPr>
        <p:spPr>
          <a:xfrm>
            <a:off x="7948708" y="5859160"/>
            <a:ext cx="34050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Add in that regularization and differential equation converges to same place</a:t>
            </a:r>
          </a:p>
        </p:txBody>
      </p:sp>
    </p:spTree>
    <p:extLst>
      <p:ext uri="{BB962C8B-B14F-4D97-AF65-F5344CB8AC3E}">
        <p14:creationId xmlns:p14="http://schemas.microsoft.com/office/powerpoint/2010/main" val="34749444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00820-CC25-C620-1A88-5D5F0FEB5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Implicit regularization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BA95D4-3A8F-411C-ED17-301594BAFB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Gradient descent disfavors areas where gradients are steep</a:t>
            </a:r>
          </a:p>
          <a:p>
            <a:endParaRPr lang="en-US" dirty="0"/>
          </a:p>
          <a:p>
            <a:endParaRPr lang="en-US" dirty="0"/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SGD likes all batches to have similar gradients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Depends on learning rate – perhaps why larger learning rates generalize better</a:t>
            </a:r>
            <a:r>
              <a:rPr lang="en-US" dirty="0"/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7FA273-298F-5787-5A86-90258FF708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6653" y="2243034"/>
            <a:ext cx="4148924" cy="94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1311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00820-CC25-C620-1A88-5D5F0FEB5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Implicit regularization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BA95D4-3A8F-411C-ED17-301594BAFB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Gradient descent disfavors areas where gradients are steep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SGD likes all batches to have similar gradients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chemeClr val="bg1"/>
                </a:solidFill>
              </a:rPr>
              <a:t>Depends on learning rate – perhaps why larger learning rates generalize better.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7FA273-298F-5787-5A86-90258FF708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6653" y="2243034"/>
            <a:ext cx="4148924" cy="9460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D0F35A-0063-3936-F5F2-B0831AF374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4671" y="3996811"/>
            <a:ext cx="6028672" cy="1700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4956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FC147-9DD8-BD54-E4A7-018AC039FA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44273C-6746-2F42-E0FF-C239214519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is there a generalization gap between training and test data?</a:t>
            </a:r>
          </a:p>
          <a:p>
            <a:pPr lvl="1"/>
            <a:r>
              <a:rPr lang="en-US" dirty="0"/>
              <a:t>Overfitting (model describes statistical peculiarities)</a:t>
            </a:r>
          </a:p>
          <a:p>
            <a:pPr lvl="1"/>
            <a:r>
              <a:rPr lang="en-US" dirty="0"/>
              <a:t>Model unconstrained in areas where there are no training examples</a:t>
            </a:r>
          </a:p>
          <a:p>
            <a:r>
              <a:rPr lang="en-US" dirty="0">
                <a:solidFill>
                  <a:srgbClr val="D18362"/>
                </a:solidFill>
              </a:rPr>
              <a:t>Regularization </a:t>
            </a:r>
            <a:r>
              <a:rPr lang="en-US" dirty="0"/>
              <a:t>= methods to reduce the generalization gap</a:t>
            </a:r>
          </a:p>
          <a:p>
            <a:r>
              <a:rPr lang="en-US" dirty="0"/>
              <a:t>Technically means adding terms to loss function</a:t>
            </a:r>
          </a:p>
          <a:p>
            <a:r>
              <a:rPr lang="en-US" dirty="0"/>
              <a:t>But colloquially means any method (hack) to reduce gap</a:t>
            </a:r>
          </a:p>
        </p:txBody>
      </p:sp>
    </p:spTree>
    <p:extLst>
      <p:ext uri="{BB962C8B-B14F-4D97-AF65-F5344CB8AC3E}">
        <p14:creationId xmlns:p14="http://schemas.microsoft.com/office/powerpoint/2010/main" val="18122381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00820-CC25-C620-1A88-5D5F0FEB5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Implicit regularization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BA95D4-3A8F-411C-ED17-301594BAFB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Gradient descent disfavors areas where gradients are steep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SGD likes all batches to have similar gradients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Depends on learning rate – perhaps why larger learning rates generalize better.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7FA273-298F-5787-5A86-90258FF708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6653" y="2243034"/>
            <a:ext cx="4148924" cy="9460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D0F35A-0063-3936-F5F2-B0831AF374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4671" y="3996811"/>
            <a:ext cx="6028672" cy="1700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2397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reemap chart&#10;&#10;Description automatically generated">
            <a:extLst>
              <a:ext uri="{FF2B5EF4-FFF2-40B4-BE49-F238E27FC236}">
                <a16:creationId xmlns:a16="http://schemas.microsoft.com/office/drawing/2014/main" id="{40A09E68-7D35-BCD2-CA78-4E741DCA8A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3490" y="109234"/>
            <a:ext cx="6485020" cy="6748766"/>
          </a:xfrm>
        </p:spPr>
      </p:pic>
    </p:spTree>
    <p:extLst>
      <p:ext uri="{BB962C8B-B14F-4D97-AF65-F5344CB8AC3E}">
        <p14:creationId xmlns:p14="http://schemas.microsoft.com/office/powerpoint/2010/main" val="8219733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FC2DF02-221D-9229-7D0A-BF1D1937EF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4734" y="297889"/>
            <a:ext cx="11602532" cy="505679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E290532-63C0-31EA-5A07-3B7746930606}"/>
              </a:ext>
            </a:extLst>
          </p:cNvPr>
          <p:cNvSpPr txBox="1"/>
          <p:nvPr/>
        </p:nvSpPr>
        <p:spPr>
          <a:xfrm>
            <a:off x="662440" y="5563913"/>
            <a:ext cx="96603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Generally performance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best for larger learning rates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best with smaller batches</a:t>
            </a:r>
          </a:p>
        </p:txBody>
      </p:sp>
    </p:spTree>
    <p:extLst>
      <p:ext uri="{BB962C8B-B14F-4D97-AF65-F5344CB8AC3E}">
        <p14:creationId xmlns:p14="http://schemas.microsoft.com/office/powerpoint/2010/main" val="27244228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C0EC5-9852-614F-69C7-EA5DDBCBC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2FCA3C-5651-9F2B-6741-11E973AFFE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Explicit regularization</a:t>
            </a:r>
          </a:p>
          <a:p>
            <a:r>
              <a:rPr lang="en-US" dirty="0"/>
              <a:t>Implicit regularization</a:t>
            </a:r>
          </a:p>
          <a:p>
            <a:r>
              <a:rPr lang="en-US" dirty="0">
                <a:solidFill>
                  <a:srgbClr val="D18362"/>
                </a:solidFill>
              </a:rPr>
              <a:t>Early stopping</a:t>
            </a:r>
          </a:p>
          <a:p>
            <a:r>
              <a:rPr lang="en-US" dirty="0" err="1"/>
              <a:t>Ensembling</a:t>
            </a:r>
            <a:endParaRPr lang="en-US" dirty="0"/>
          </a:p>
          <a:p>
            <a:r>
              <a:rPr lang="en-US" dirty="0"/>
              <a:t>Dropout</a:t>
            </a:r>
          </a:p>
          <a:p>
            <a:r>
              <a:rPr lang="en-US" dirty="0"/>
              <a:t>Adding noise</a:t>
            </a:r>
          </a:p>
          <a:p>
            <a:r>
              <a:rPr lang="en-US" dirty="0"/>
              <a:t>Bayesian approaches</a:t>
            </a:r>
          </a:p>
          <a:p>
            <a:r>
              <a:rPr lang="en-US" dirty="0"/>
              <a:t>Transfer learning, multi-task learning, self-supervised learning</a:t>
            </a:r>
          </a:p>
          <a:p>
            <a:r>
              <a:rPr lang="en-US" dirty="0"/>
              <a:t>Data augmentation</a:t>
            </a:r>
          </a:p>
        </p:txBody>
      </p:sp>
    </p:spTree>
    <p:extLst>
      <p:ext uri="{BB962C8B-B14F-4D97-AF65-F5344CB8AC3E}">
        <p14:creationId xmlns:p14="http://schemas.microsoft.com/office/powerpoint/2010/main" val="11185157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D8084-B049-3B86-70F3-53B40020C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Early stopping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3AC870-A17B-C6DF-182F-4F16ED50B1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we stop training early,  weights don’t have time to overfit to noise</a:t>
            </a:r>
          </a:p>
          <a:p>
            <a:r>
              <a:rPr lang="en-US" dirty="0"/>
              <a:t>Weights start small, don’t have time to get large</a:t>
            </a:r>
          </a:p>
          <a:p>
            <a:r>
              <a:rPr lang="en-US" dirty="0"/>
              <a:t>Reduces effective model complexity</a:t>
            </a:r>
          </a:p>
          <a:p>
            <a:r>
              <a:rPr lang="en-US" dirty="0"/>
              <a:t>Known as </a:t>
            </a:r>
            <a:r>
              <a:rPr lang="en-US" dirty="0">
                <a:solidFill>
                  <a:srgbClr val="D18362"/>
                </a:solidFill>
              </a:rPr>
              <a:t>early stopping</a:t>
            </a:r>
          </a:p>
          <a:p>
            <a:r>
              <a:rPr lang="en-US" dirty="0"/>
              <a:t>Don’t have to re-train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1534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395550-78D9-B241-A39C-D664830D2A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096" y="174077"/>
            <a:ext cx="10415752" cy="650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1298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C0EC5-9852-614F-69C7-EA5DDBCBC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2FCA3C-5651-9F2B-6741-11E973AFFE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Explicit regularization</a:t>
            </a:r>
          </a:p>
          <a:p>
            <a:r>
              <a:rPr lang="en-US" dirty="0"/>
              <a:t>Implicit regularization</a:t>
            </a:r>
          </a:p>
          <a:p>
            <a:r>
              <a:rPr lang="en-US" dirty="0"/>
              <a:t>Early stopping</a:t>
            </a:r>
          </a:p>
          <a:p>
            <a:r>
              <a:rPr lang="en-US" dirty="0" err="1">
                <a:solidFill>
                  <a:srgbClr val="D18362"/>
                </a:solidFill>
              </a:rPr>
              <a:t>Ensembling</a:t>
            </a:r>
            <a:endParaRPr lang="en-US" dirty="0">
              <a:solidFill>
                <a:srgbClr val="D18362"/>
              </a:solidFill>
            </a:endParaRPr>
          </a:p>
          <a:p>
            <a:r>
              <a:rPr lang="en-US" dirty="0"/>
              <a:t>Dropout</a:t>
            </a:r>
          </a:p>
          <a:p>
            <a:r>
              <a:rPr lang="en-US" dirty="0"/>
              <a:t>Adding noise</a:t>
            </a:r>
          </a:p>
          <a:p>
            <a:r>
              <a:rPr lang="en-US" dirty="0"/>
              <a:t>Bayesian approaches</a:t>
            </a:r>
          </a:p>
          <a:p>
            <a:r>
              <a:rPr lang="en-US" dirty="0"/>
              <a:t>Transfer learning, multi-task learning, self-supervised learning</a:t>
            </a:r>
          </a:p>
          <a:p>
            <a:r>
              <a:rPr lang="en-US" dirty="0"/>
              <a:t>Data augmentation</a:t>
            </a:r>
          </a:p>
        </p:txBody>
      </p:sp>
    </p:spTree>
    <p:extLst>
      <p:ext uri="{BB962C8B-B14F-4D97-AF65-F5344CB8AC3E}">
        <p14:creationId xmlns:p14="http://schemas.microsoft.com/office/powerpoint/2010/main" val="28596982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F183D-EB43-B59C-74DC-22CE065A2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Ensembling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13B7E4-BB5B-E071-6F8E-41C61954BB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Average together several models – an </a:t>
            </a:r>
            <a:r>
              <a:rPr lang="en-US" dirty="0">
                <a:solidFill>
                  <a:srgbClr val="D18362"/>
                </a:solidFill>
              </a:rPr>
              <a:t>ensemble</a:t>
            </a:r>
          </a:p>
          <a:p>
            <a:r>
              <a:rPr lang="en-US" dirty="0"/>
              <a:t>Can take mean or median</a:t>
            </a:r>
          </a:p>
          <a:p>
            <a:r>
              <a:rPr lang="en-US" dirty="0"/>
              <a:t>Different initializations / different models </a:t>
            </a:r>
          </a:p>
          <a:p>
            <a:r>
              <a:rPr lang="en-US" dirty="0"/>
              <a:t>Different subsets of the data resampled with replacements -- </a:t>
            </a:r>
            <a:r>
              <a:rPr lang="en-US" dirty="0">
                <a:solidFill>
                  <a:srgbClr val="D18362"/>
                </a:solidFill>
              </a:rPr>
              <a:t>bagging</a:t>
            </a:r>
          </a:p>
        </p:txBody>
      </p:sp>
    </p:spTree>
    <p:extLst>
      <p:ext uri="{BB962C8B-B14F-4D97-AF65-F5344CB8AC3E}">
        <p14:creationId xmlns:p14="http://schemas.microsoft.com/office/powerpoint/2010/main" val="2190424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C8A532D-D556-EB02-2EFE-3F4B0FFBDC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0004" y="249406"/>
            <a:ext cx="10159796" cy="6359188"/>
          </a:xfrm>
        </p:spPr>
      </p:pic>
    </p:spTree>
    <p:extLst>
      <p:ext uri="{BB962C8B-B14F-4D97-AF65-F5344CB8AC3E}">
        <p14:creationId xmlns:p14="http://schemas.microsoft.com/office/powerpoint/2010/main" val="3377759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C0EC5-9852-614F-69C7-EA5DDBCBC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2FCA3C-5651-9F2B-6741-11E973AFFE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Explicit regularization</a:t>
            </a:r>
          </a:p>
          <a:p>
            <a:r>
              <a:rPr lang="en-US" dirty="0"/>
              <a:t>Implicit regularization</a:t>
            </a:r>
          </a:p>
          <a:p>
            <a:r>
              <a:rPr lang="en-US" dirty="0"/>
              <a:t>Early stopping</a:t>
            </a:r>
          </a:p>
          <a:p>
            <a:r>
              <a:rPr lang="en-US" dirty="0" err="1"/>
              <a:t>Ensembling</a:t>
            </a:r>
            <a:endParaRPr lang="en-US" dirty="0"/>
          </a:p>
          <a:p>
            <a:r>
              <a:rPr lang="en-US" dirty="0">
                <a:solidFill>
                  <a:srgbClr val="D18362"/>
                </a:solidFill>
              </a:rPr>
              <a:t>Dropout</a:t>
            </a:r>
          </a:p>
          <a:p>
            <a:r>
              <a:rPr lang="en-US" dirty="0"/>
              <a:t>Adding noise</a:t>
            </a:r>
          </a:p>
          <a:p>
            <a:r>
              <a:rPr lang="en-US" dirty="0"/>
              <a:t>Bayesian approaches</a:t>
            </a:r>
          </a:p>
          <a:p>
            <a:r>
              <a:rPr lang="en-US" dirty="0"/>
              <a:t>Transfer learning, multi-task learning, self-supervised learning</a:t>
            </a:r>
          </a:p>
          <a:p>
            <a:r>
              <a:rPr lang="en-US" dirty="0"/>
              <a:t>Data augmentation</a:t>
            </a:r>
          </a:p>
        </p:txBody>
      </p:sp>
    </p:spTree>
    <p:extLst>
      <p:ext uri="{BB962C8B-B14F-4D97-AF65-F5344CB8AC3E}">
        <p14:creationId xmlns:p14="http://schemas.microsoft.com/office/powerpoint/2010/main" val="12006490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C0EC5-9852-614F-69C7-EA5DDBCBC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2FCA3C-5651-9F2B-6741-11E973AFFE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D18362"/>
                </a:solidFill>
              </a:rPr>
              <a:t>Explicit regularization</a:t>
            </a:r>
          </a:p>
          <a:p>
            <a:r>
              <a:rPr lang="en-US" dirty="0"/>
              <a:t>Implicit regularization</a:t>
            </a:r>
          </a:p>
          <a:p>
            <a:r>
              <a:rPr lang="en-US" dirty="0"/>
              <a:t>Early stopping</a:t>
            </a:r>
          </a:p>
          <a:p>
            <a:r>
              <a:rPr lang="en-US" dirty="0" err="1"/>
              <a:t>Ensembling</a:t>
            </a:r>
            <a:endParaRPr lang="en-US" dirty="0"/>
          </a:p>
          <a:p>
            <a:r>
              <a:rPr lang="en-US" dirty="0"/>
              <a:t>Dropout</a:t>
            </a:r>
          </a:p>
          <a:p>
            <a:r>
              <a:rPr lang="en-US" dirty="0"/>
              <a:t>Adding noise</a:t>
            </a:r>
          </a:p>
          <a:p>
            <a:r>
              <a:rPr lang="en-US" dirty="0"/>
              <a:t>Bayesian approaches</a:t>
            </a:r>
          </a:p>
          <a:p>
            <a:r>
              <a:rPr lang="en-US" dirty="0"/>
              <a:t>Transfer learning, multi-task learning, self-supervised learning</a:t>
            </a:r>
          </a:p>
          <a:p>
            <a:r>
              <a:rPr lang="en-US" dirty="0"/>
              <a:t>Data augmentation</a:t>
            </a:r>
          </a:p>
        </p:txBody>
      </p:sp>
    </p:spTree>
    <p:extLst>
      <p:ext uri="{BB962C8B-B14F-4D97-AF65-F5344CB8AC3E}">
        <p14:creationId xmlns:p14="http://schemas.microsoft.com/office/powerpoint/2010/main" val="14242268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97F5B-933D-3F1F-3206-EB8469FFA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Dropout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54D9586-80BE-26D8-89D3-3481155127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5612" y="1422399"/>
            <a:ext cx="8581298" cy="4960409"/>
          </a:xfrm>
        </p:spPr>
      </p:pic>
    </p:spTree>
    <p:extLst>
      <p:ext uri="{BB962C8B-B14F-4D97-AF65-F5344CB8AC3E}">
        <p14:creationId xmlns:p14="http://schemas.microsoft.com/office/powerpoint/2010/main" val="19351989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486AE-F1DA-1EEE-1A41-453315279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Dropout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93051F9-54C2-0E0C-7EA2-DA10DEB5E0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6662" y="1549399"/>
            <a:ext cx="10758676" cy="344593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ADD131-A4F8-35EA-7AA1-AB1DAD6AC336}"/>
              </a:ext>
            </a:extLst>
          </p:cNvPr>
          <p:cNvSpPr txBox="1"/>
          <p:nvPr/>
        </p:nvSpPr>
        <p:spPr>
          <a:xfrm>
            <a:off x="1193800" y="5308601"/>
            <a:ext cx="1016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Can eliminate kinks in function that are far from data and don’t contribute to training loss</a:t>
            </a:r>
          </a:p>
        </p:txBody>
      </p:sp>
    </p:spTree>
    <p:extLst>
      <p:ext uri="{BB962C8B-B14F-4D97-AF65-F5344CB8AC3E}">
        <p14:creationId xmlns:p14="http://schemas.microsoft.com/office/powerpoint/2010/main" val="15592538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C0EC5-9852-614F-69C7-EA5DDBCBC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2FCA3C-5651-9F2B-6741-11E973AFFE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Explicit regularization</a:t>
            </a:r>
          </a:p>
          <a:p>
            <a:r>
              <a:rPr lang="en-US" dirty="0"/>
              <a:t>Implicit regularization</a:t>
            </a:r>
          </a:p>
          <a:p>
            <a:r>
              <a:rPr lang="en-US" dirty="0"/>
              <a:t>Early stopping</a:t>
            </a:r>
          </a:p>
          <a:p>
            <a:r>
              <a:rPr lang="en-US" dirty="0" err="1"/>
              <a:t>Ensembling</a:t>
            </a:r>
            <a:endParaRPr lang="en-US" dirty="0"/>
          </a:p>
          <a:p>
            <a:r>
              <a:rPr lang="en-US" dirty="0"/>
              <a:t>Dropout</a:t>
            </a:r>
          </a:p>
          <a:p>
            <a:r>
              <a:rPr lang="en-US" dirty="0">
                <a:solidFill>
                  <a:srgbClr val="D18362"/>
                </a:solidFill>
              </a:rPr>
              <a:t>Adding noise</a:t>
            </a:r>
          </a:p>
          <a:p>
            <a:r>
              <a:rPr lang="en-US" dirty="0"/>
              <a:t>Bayesian approaches</a:t>
            </a:r>
          </a:p>
          <a:p>
            <a:r>
              <a:rPr lang="en-US" dirty="0"/>
              <a:t>Transfer learning, multi-task learning, self-supervised learning</a:t>
            </a:r>
          </a:p>
          <a:p>
            <a:r>
              <a:rPr lang="en-US" dirty="0"/>
              <a:t>Data augmentation</a:t>
            </a:r>
          </a:p>
        </p:txBody>
      </p:sp>
    </p:spTree>
    <p:extLst>
      <p:ext uri="{BB962C8B-B14F-4D97-AF65-F5344CB8AC3E}">
        <p14:creationId xmlns:p14="http://schemas.microsoft.com/office/powerpoint/2010/main" val="18216995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661C4-900A-79C5-C649-B5EF31218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noise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FBB831-90E1-8D72-E446-11C859D615AD}"/>
              </a:ext>
            </a:extLst>
          </p:cNvPr>
          <p:cNvSpPr txBox="1"/>
          <p:nvPr/>
        </p:nvSpPr>
        <p:spPr>
          <a:xfrm>
            <a:off x="1041400" y="5384800"/>
            <a:ext cx="21909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 inputs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 weights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 outputs (labels)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96CD6E-E4D1-0531-65A4-CB2784CC67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070" y="1690688"/>
            <a:ext cx="11603859" cy="351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3410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C0EC5-9852-614F-69C7-EA5DDBCBC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2FCA3C-5651-9F2B-6741-11E973AFFE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Explicit regularization</a:t>
            </a:r>
          </a:p>
          <a:p>
            <a:r>
              <a:rPr lang="en-US" dirty="0"/>
              <a:t>Implicit regularization</a:t>
            </a:r>
          </a:p>
          <a:p>
            <a:r>
              <a:rPr lang="en-US" dirty="0"/>
              <a:t>Early stopping</a:t>
            </a:r>
          </a:p>
          <a:p>
            <a:r>
              <a:rPr lang="en-US" dirty="0" err="1"/>
              <a:t>Ensembling</a:t>
            </a:r>
            <a:endParaRPr lang="en-US" dirty="0"/>
          </a:p>
          <a:p>
            <a:r>
              <a:rPr lang="en-US" dirty="0"/>
              <a:t>Dropout</a:t>
            </a:r>
          </a:p>
          <a:p>
            <a:r>
              <a:rPr lang="en-US" dirty="0"/>
              <a:t>Adding noise</a:t>
            </a:r>
          </a:p>
          <a:p>
            <a:r>
              <a:rPr lang="en-US" dirty="0">
                <a:solidFill>
                  <a:srgbClr val="D18362"/>
                </a:solidFill>
              </a:rPr>
              <a:t>Bayesian approaches</a:t>
            </a:r>
          </a:p>
          <a:p>
            <a:r>
              <a:rPr lang="en-US" dirty="0"/>
              <a:t>Transfer learning, multi-task learning, self-supervised learning</a:t>
            </a:r>
          </a:p>
          <a:p>
            <a:r>
              <a:rPr lang="en-US" dirty="0"/>
              <a:t>Data augmentation</a:t>
            </a:r>
          </a:p>
        </p:txBody>
      </p:sp>
    </p:spTree>
    <p:extLst>
      <p:ext uri="{BB962C8B-B14F-4D97-AF65-F5344CB8AC3E}">
        <p14:creationId xmlns:p14="http://schemas.microsoft.com/office/powerpoint/2010/main" val="16895791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B4540-21AF-669A-608E-2CE3FB8D5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Bayesian approaches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5AA6C6-3D25-265D-E33D-55D80813A8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 are many parameters compatible with the data</a:t>
            </a:r>
          </a:p>
          <a:p>
            <a:r>
              <a:rPr lang="en-US" dirty="0"/>
              <a:t>Can find a probability distribution over them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chemeClr val="bg1"/>
                </a:solidFill>
              </a:rPr>
              <a:t>Take all possible parameters into account when make prediction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1A8B96-3535-D941-C9DD-7D1CE0719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5866" y="3093838"/>
            <a:ext cx="7205134" cy="1013837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EAB2825-B3B3-DCD8-1155-2C581B43D724}"/>
              </a:ext>
            </a:extLst>
          </p:cNvPr>
          <p:cNvCxnSpPr/>
          <p:nvPr/>
        </p:nvCxnSpPr>
        <p:spPr>
          <a:xfrm flipH="1">
            <a:off x="8898467" y="2624667"/>
            <a:ext cx="948266" cy="482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91DA7A4-F5BF-20A3-6651-7B368E78D7D9}"/>
              </a:ext>
            </a:extLst>
          </p:cNvPr>
          <p:cNvSpPr txBox="1"/>
          <p:nvPr/>
        </p:nvSpPr>
        <p:spPr>
          <a:xfrm>
            <a:off x="9846733" y="2305064"/>
            <a:ext cx="14936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</a:rPr>
              <a:t>Prior info about</a:t>
            </a:r>
          </a:p>
          <a:p>
            <a:r>
              <a:rPr lang="en-US" sz="1600" dirty="0">
                <a:solidFill>
                  <a:schemeClr val="accent1"/>
                </a:solidFill>
              </a:rPr>
              <a:t>parameters</a:t>
            </a:r>
          </a:p>
        </p:txBody>
      </p:sp>
    </p:spTree>
    <p:extLst>
      <p:ext uri="{BB962C8B-B14F-4D97-AF65-F5344CB8AC3E}">
        <p14:creationId xmlns:p14="http://schemas.microsoft.com/office/powerpoint/2010/main" val="2926093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B4540-21AF-669A-608E-2CE3FB8D5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Bayesian approaches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5AA6C6-3D25-265D-E33D-55D80813A8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 are many parameters compatible with the data</a:t>
            </a:r>
          </a:p>
          <a:p>
            <a:r>
              <a:rPr lang="en-US" dirty="0"/>
              <a:t>Can find a probability distribution over them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Take all possible parameters into account when make prediction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1A8B96-3535-D941-C9DD-7D1CE0719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5866" y="3093838"/>
            <a:ext cx="7205134" cy="1013837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EAB2825-B3B3-DCD8-1155-2C581B43D724}"/>
              </a:ext>
            </a:extLst>
          </p:cNvPr>
          <p:cNvCxnSpPr/>
          <p:nvPr/>
        </p:nvCxnSpPr>
        <p:spPr>
          <a:xfrm flipH="1">
            <a:off x="8898467" y="2624667"/>
            <a:ext cx="948266" cy="482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91DA7A4-F5BF-20A3-6651-7B368E78D7D9}"/>
              </a:ext>
            </a:extLst>
          </p:cNvPr>
          <p:cNvSpPr txBox="1"/>
          <p:nvPr/>
        </p:nvSpPr>
        <p:spPr>
          <a:xfrm>
            <a:off x="9846733" y="2305064"/>
            <a:ext cx="14936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</a:rPr>
              <a:t>Prior info about</a:t>
            </a:r>
          </a:p>
          <a:p>
            <a:r>
              <a:rPr lang="en-US" sz="1600" dirty="0">
                <a:solidFill>
                  <a:schemeClr val="accent1"/>
                </a:solidFill>
              </a:rPr>
              <a:t>parameters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8B17A9-6CF6-7D12-10DD-D49F112E0C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933" y="5194958"/>
            <a:ext cx="7772400" cy="786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8993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C2B4B-3D82-59FF-D394-4F599ACD4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0934"/>
            <a:ext cx="10515600" cy="1325563"/>
          </a:xfrm>
        </p:spPr>
        <p:txBody>
          <a:bodyPr/>
          <a:lstStyle/>
          <a:p>
            <a:r>
              <a:rPr lang="en-US" dirty="0"/>
              <a:t>Bayesian approaches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D8A28A9-3C94-631C-7335-0F14394C05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1000" y="1439537"/>
            <a:ext cx="8223982" cy="5147529"/>
          </a:xfrm>
        </p:spPr>
      </p:pic>
    </p:spTree>
    <p:extLst>
      <p:ext uri="{BB962C8B-B14F-4D97-AF65-F5344CB8AC3E}">
        <p14:creationId xmlns:p14="http://schemas.microsoft.com/office/powerpoint/2010/main" val="39783846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C0EC5-9852-614F-69C7-EA5DDBCBC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2FCA3C-5651-9F2B-6741-11E973AFFE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Explicit regularization</a:t>
            </a:r>
          </a:p>
          <a:p>
            <a:r>
              <a:rPr lang="en-US" dirty="0"/>
              <a:t>Implicit regularization</a:t>
            </a:r>
          </a:p>
          <a:p>
            <a:r>
              <a:rPr lang="en-US" dirty="0"/>
              <a:t>Early stopping</a:t>
            </a:r>
          </a:p>
          <a:p>
            <a:r>
              <a:rPr lang="en-US" dirty="0" err="1"/>
              <a:t>Ensembling</a:t>
            </a:r>
            <a:endParaRPr lang="en-US" dirty="0"/>
          </a:p>
          <a:p>
            <a:r>
              <a:rPr lang="en-US" dirty="0"/>
              <a:t>Dropout</a:t>
            </a:r>
          </a:p>
          <a:p>
            <a:r>
              <a:rPr lang="en-US" dirty="0"/>
              <a:t>Adding noise</a:t>
            </a:r>
          </a:p>
          <a:p>
            <a:r>
              <a:rPr lang="en-US" dirty="0"/>
              <a:t>Bayesian approaches</a:t>
            </a:r>
          </a:p>
          <a:p>
            <a:r>
              <a:rPr lang="en-US" dirty="0">
                <a:solidFill>
                  <a:srgbClr val="D18362"/>
                </a:solidFill>
              </a:rPr>
              <a:t>Transfer learning, multi-task learning, self-supervised learning</a:t>
            </a:r>
          </a:p>
          <a:p>
            <a:r>
              <a:rPr lang="en-US" dirty="0"/>
              <a:t>Data augmentation</a:t>
            </a:r>
          </a:p>
        </p:txBody>
      </p:sp>
    </p:spTree>
    <p:extLst>
      <p:ext uri="{BB962C8B-B14F-4D97-AF65-F5344CB8AC3E}">
        <p14:creationId xmlns:p14="http://schemas.microsoft.com/office/powerpoint/2010/main" val="12926439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C4700E1F-B942-AAF6-FC4F-5D299DFFDF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58223"/>
          <a:stretch/>
        </p:blipFill>
        <p:spPr>
          <a:xfrm>
            <a:off x="2506133" y="340830"/>
            <a:ext cx="8847667" cy="2628274"/>
          </a:xfr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57365F0-1D4B-85C3-0EC3-41B6881B3023}"/>
              </a:ext>
            </a:extLst>
          </p:cNvPr>
          <p:cNvSpPr txBox="1">
            <a:spLocks/>
          </p:cNvSpPr>
          <p:nvPr/>
        </p:nvSpPr>
        <p:spPr>
          <a:xfrm>
            <a:off x="169334" y="1481173"/>
            <a:ext cx="2633133" cy="467677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Transfer learning</a:t>
            </a:r>
            <a:endParaRPr lang="en-US" dirty="0">
              <a:solidFill>
                <a:srgbClr val="D18362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solidFill>
                  <a:schemeClr val="bg1"/>
                </a:solidFill>
              </a:rPr>
              <a:t>Multi-task learning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Self-supervised learning</a:t>
            </a:r>
          </a:p>
        </p:txBody>
      </p:sp>
    </p:spTree>
    <p:extLst>
      <p:ext uri="{BB962C8B-B14F-4D97-AF65-F5344CB8AC3E}">
        <p14:creationId xmlns:p14="http://schemas.microsoft.com/office/powerpoint/2010/main" val="14509545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4C7ED-8CEE-E8E7-02A6-F8C70C3DB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Explicit regularization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DF54AE2-40C8-AD86-BC02-7A2EC682223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dirty="0"/>
                  <a:t>Standard loss function: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>
                    <a:solidFill>
                      <a:schemeClr val="bg1"/>
                    </a:solidFill>
                  </a:rPr>
                  <a:t>Regularization adds and extra term</a:t>
                </a:r>
              </a:p>
              <a:p>
                <a:endParaRPr lang="en-US" dirty="0">
                  <a:solidFill>
                    <a:schemeClr val="bg1"/>
                  </a:solidFill>
                </a:endParaRPr>
              </a:p>
              <a:p>
                <a:endParaRPr lang="en-US" dirty="0">
                  <a:solidFill>
                    <a:schemeClr val="bg1"/>
                  </a:solidFill>
                </a:endParaRPr>
              </a:p>
              <a:p>
                <a:r>
                  <a:rPr lang="en-US" dirty="0">
                    <a:solidFill>
                      <a:schemeClr val="bg1"/>
                    </a:solidFill>
                  </a:rPr>
                  <a:t>Favors some parameters, disfavors others.</a:t>
                </a:r>
              </a:p>
              <a:p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&gt;0 controls the strength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DF54AE2-40C8-AD86-BC02-7A2EC682223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31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B3E94E03-98D0-584C-ED22-4727D1567C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3453" y="2239018"/>
            <a:ext cx="2715718" cy="132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2777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C4700E1F-B942-AAF6-FC4F-5D299DFFDF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2999"/>
          <a:stretch/>
        </p:blipFill>
        <p:spPr>
          <a:xfrm>
            <a:off x="2506133" y="351587"/>
            <a:ext cx="8847667" cy="4844349"/>
          </a:xfr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57365F0-1D4B-85C3-0EC3-41B6881B3023}"/>
              </a:ext>
            </a:extLst>
          </p:cNvPr>
          <p:cNvSpPr txBox="1">
            <a:spLocks/>
          </p:cNvSpPr>
          <p:nvPr/>
        </p:nvSpPr>
        <p:spPr>
          <a:xfrm>
            <a:off x="169334" y="1491931"/>
            <a:ext cx="2633133" cy="467677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Transfer learning</a:t>
            </a:r>
            <a:endParaRPr lang="en-US" dirty="0">
              <a:solidFill>
                <a:srgbClr val="D18362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Multi-task learning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Self-supervised learning</a:t>
            </a:r>
          </a:p>
        </p:txBody>
      </p:sp>
    </p:spTree>
    <p:extLst>
      <p:ext uri="{BB962C8B-B14F-4D97-AF65-F5344CB8AC3E}">
        <p14:creationId xmlns:p14="http://schemas.microsoft.com/office/powerpoint/2010/main" val="18893695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C4700E1F-B942-AAF6-FC4F-5D299DFFDF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06133" y="351587"/>
            <a:ext cx="8847667" cy="6291253"/>
          </a:xfr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57365F0-1D4B-85C3-0EC3-41B6881B3023}"/>
              </a:ext>
            </a:extLst>
          </p:cNvPr>
          <p:cNvSpPr txBox="1">
            <a:spLocks/>
          </p:cNvSpPr>
          <p:nvPr/>
        </p:nvSpPr>
        <p:spPr>
          <a:xfrm>
            <a:off x="169334" y="1491931"/>
            <a:ext cx="2633133" cy="467677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Transfer learning</a:t>
            </a:r>
            <a:endParaRPr lang="en-US" dirty="0">
              <a:solidFill>
                <a:srgbClr val="D18362"/>
              </a:solidFill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Multi-task learning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Self-supervised learning</a:t>
            </a:r>
          </a:p>
        </p:txBody>
      </p:sp>
    </p:spTree>
    <p:extLst>
      <p:ext uri="{BB962C8B-B14F-4D97-AF65-F5344CB8AC3E}">
        <p14:creationId xmlns:p14="http://schemas.microsoft.com/office/powerpoint/2010/main" val="42008439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C0EC5-9852-614F-69C7-EA5DDBCBC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2FCA3C-5651-9F2B-6741-11E973AFFE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Explicit regularization</a:t>
            </a:r>
          </a:p>
          <a:p>
            <a:r>
              <a:rPr lang="en-US" dirty="0"/>
              <a:t>Implicit regularization</a:t>
            </a:r>
          </a:p>
          <a:p>
            <a:r>
              <a:rPr lang="en-US" dirty="0"/>
              <a:t>Early stopping</a:t>
            </a:r>
          </a:p>
          <a:p>
            <a:r>
              <a:rPr lang="en-US" dirty="0" err="1"/>
              <a:t>Ensembling</a:t>
            </a:r>
            <a:endParaRPr lang="en-US" dirty="0"/>
          </a:p>
          <a:p>
            <a:r>
              <a:rPr lang="en-US" dirty="0"/>
              <a:t>Dropout</a:t>
            </a:r>
          </a:p>
          <a:p>
            <a:r>
              <a:rPr lang="en-US" dirty="0"/>
              <a:t>Adding noise</a:t>
            </a:r>
          </a:p>
          <a:p>
            <a:r>
              <a:rPr lang="en-US" dirty="0"/>
              <a:t>Bayesian approaches</a:t>
            </a:r>
          </a:p>
          <a:p>
            <a:r>
              <a:rPr lang="en-US" dirty="0"/>
              <a:t>Transfer learning, multi-task learning, self-supervised learning</a:t>
            </a:r>
          </a:p>
          <a:p>
            <a:r>
              <a:rPr lang="en-US" dirty="0">
                <a:solidFill>
                  <a:srgbClr val="D18362"/>
                </a:solidFill>
              </a:rPr>
              <a:t>Data augmentation</a:t>
            </a:r>
          </a:p>
        </p:txBody>
      </p:sp>
    </p:spTree>
    <p:extLst>
      <p:ext uri="{BB962C8B-B14F-4D97-AF65-F5344CB8AC3E}">
        <p14:creationId xmlns:p14="http://schemas.microsoft.com/office/powerpoint/2010/main" val="2950269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0A675-ACEF-5DB4-2673-E6D44BB63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augmentation</a:t>
            </a:r>
          </a:p>
        </p:txBody>
      </p:sp>
      <p:pic>
        <p:nvPicPr>
          <p:cNvPr id="5" name="Content Placeholder 4" descr="A picture containing text, colorful, different, colors&#10;&#10;Description automatically generated">
            <a:extLst>
              <a:ext uri="{FF2B5EF4-FFF2-40B4-BE49-F238E27FC236}">
                <a16:creationId xmlns:a16="http://schemas.microsoft.com/office/drawing/2014/main" id="{0DE9A02D-DDAE-0595-914A-2B8355FDD5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90134" y="1442012"/>
            <a:ext cx="9177866" cy="5231682"/>
          </a:xfrm>
        </p:spPr>
      </p:pic>
    </p:spTree>
    <p:extLst>
      <p:ext uri="{BB962C8B-B14F-4D97-AF65-F5344CB8AC3E}">
        <p14:creationId xmlns:p14="http://schemas.microsoft.com/office/powerpoint/2010/main" val="41700109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478EA-AB2E-4D7D-CF47-87323E2A6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Regularization overview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0F8AE8A-622B-EAE8-BC6A-55DA7644C6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8333" y="1690688"/>
            <a:ext cx="9866375" cy="4945018"/>
          </a:xfrm>
        </p:spPr>
      </p:pic>
    </p:spTree>
    <p:extLst>
      <p:ext uri="{BB962C8B-B14F-4D97-AF65-F5344CB8AC3E}">
        <p14:creationId xmlns:p14="http://schemas.microsoft.com/office/powerpoint/2010/main" val="402379716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3AA6773A-5A24-78A0-3BEE-5F05F922B7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7628" y="1275047"/>
            <a:ext cx="3282295" cy="32822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BF0C17-2898-F059-1D26-6C4F2CC95FB9}"/>
              </a:ext>
            </a:extLst>
          </p:cNvPr>
          <p:cNvSpPr txBox="1"/>
          <p:nvPr/>
        </p:nvSpPr>
        <p:spPr>
          <a:xfrm>
            <a:off x="3703011" y="4700478"/>
            <a:ext cx="4391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Feedback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ACB30C9-DA78-C6BF-A517-7839229CD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0580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4C7ED-8CEE-E8E7-02A6-F8C70C3DB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Explicit regularization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DF54AE2-40C8-AD86-BC02-7A2EC682223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dirty="0"/>
                  <a:t>Standard loss function: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Regularization adds an extra term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>
                    <a:solidFill>
                      <a:schemeClr val="bg1"/>
                    </a:solidFill>
                  </a:rPr>
                  <a:t>Favors some parameters, disfavors others.</a:t>
                </a:r>
              </a:p>
              <a:p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&gt;0 controls the strength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DF54AE2-40C8-AD86-BC02-7A2EC682223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31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B3E94E03-98D0-584C-ED22-4727D1567C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3453" y="2239018"/>
            <a:ext cx="2715718" cy="13245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D0146C-BB31-2EDE-263A-91115FA1A1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0289" y="4203256"/>
            <a:ext cx="3882046" cy="752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6975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4C7ED-8CEE-E8E7-02A6-F8C70C3DB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Explicit regularization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DF54AE2-40C8-AD86-BC02-7A2EC682223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dirty="0"/>
                  <a:t>Standard loss function: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Regularization adds an extra term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Favors some parameters, disfavors others.</a:t>
                </a:r>
              </a:p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dirty="0"/>
                  <a:t>&gt;0 controls the strength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DF54AE2-40C8-AD86-BC02-7A2EC682223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86" t="-31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B3E94E03-98D0-584C-ED22-4727D1567C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3453" y="2239018"/>
            <a:ext cx="2715718" cy="13245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D0146C-BB31-2EDE-263A-91115FA1A1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0289" y="4203256"/>
            <a:ext cx="3882046" cy="752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3798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C1CCC-2CF7-3B80-60B1-78B6A944F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Explicit regularization</a:t>
            </a:r>
          </a:p>
        </p:txBody>
      </p:sp>
      <p:pic>
        <p:nvPicPr>
          <p:cNvPr id="7" name="Content Placeholder 6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10373554-03A4-4785-7414-96CCDC97F6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64493"/>
          <a:stretch/>
        </p:blipFill>
        <p:spPr>
          <a:xfrm>
            <a:off x="838200" y="1904227"/>
            <a:ext cx="3733800" cy="4194133"/>
          </a:xfrm>
        </p:spPr>
      </p:pic>
    </p:spTree>
    <p:extLst>
      <p:ext uri="{BB962C8B-B14F-4D97-AF65-F5344CB8AC3E}">
        <p14:creationId xmlns:p14="http://schemas.microsoft.com/office/powerpoint/2010/main" val="12208078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C1CCC-2CF7-3B80-60B1-78B6A944F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Explicit regularization</a:t>
            </a:r>
          </a:p>
        </p:txBody>
      </p:sp>
      <p:pic>
        <p:nvPicPr>
          <p:cNvPr id="7" name="Content Placeholder 6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10373554-03A4-4785-7414-96CCDC97F6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33333"/>
          <a:stretch/>
        </p:blipFill>
        <p:spPr>
          <a:xfrm>
            <a:off x="838200" y="1904227"/>
            <a:ext cx="7010400" cy="4194133"/>
          </a:xfrm>
        </p:spPr>
      </p:pic>
    </p:spTree>
    <p:extLst>
      <p:ext uri="{BB962C8B-B14F-4D97-AF65-F5344CB8AC3E}">
        <p14:creationId xmlns:p14="http://schemas.microsoft.com/office/powerpoint/2010/main" val="42835244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C1CCC-2CF7-3B80-60B1-78B6A944F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Explicit regularization</a:t>
            </a:r>
          </a:p>
        </p:txBody>
      </p:sp>
      <p:pic>
        <p:nvPicPr>
          <p:cNvPr id="7" name="Content Placeholder 6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10373554-03A4-4785-7414-96CCDC97F6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904227"/>
            <a:ext cx="10515600" cy="4194133"/>
          </a:xfrm>
        </p:spPr>
      </p:pic>
    </p:spTree>
    <p:extLst>
      <p:ext uri="{BB962C8B-B14F-4D97-AF65-F5344CB8AC3E}">
        <p14:creationId xmlns:p14="http://schemas.microsoft.com/office/powerpoint/2010/main" val="21397530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4551</TotalTime>
  <Words>767</Words>
  <Application>Microsoft Office PowerPoint</Application>
  <PresentationFormat>Widescreen</PresentationFormat>
  <Paragraphs>298</Paragraphs>
  <Slides>45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1" baseType="lpstr">
      <vt:lpstr>-apple-system</vt:lpstr>
      <vt:lpstr>Arial</vt:lpstr>
      <vt:lpstr>Calibri</vt:lpstr>
      <vt:lpstr>Calibri Light</vt:lpstr>
      <vt:lpstr>Cambria Math</vt:lpstr>
      <vt:lpstr>Office Theme</vt:lpstr>
      <vt:lpstr>CM20315 - Machine Learning </vt:lpstr>
      <vt:lpstr>Regularization</vt:lpstr>
      <vt:lpstr>Regularization</vt:lpstr>
      <vt:lpstr>Explicit regularization</vt:lpstr>
      <vt:lpstr>Explicit regularization</vt:lpstr>
      <vt:lpstr>Explicit regularization</vt:lpstr>
      <vt:lpstr>Explicit regularization</vt:lpstr>
      <vt:lpstr>Explicit regularization</vt:lpstr>
      <vt:lpstr>Explicit regularization</vt:lpstr>
      <vt:lpstr>Probabilistic interpretation</vt:lpstr>
      <vt:lpstr>Equivalence</vt:lpstr>
      <vt:lpstr>Equivalence</vt:lpstr>
      <vt:lpstr>L2 Regularization</vt:lpstr>
      <vt:lpstr>Why does L2 regularization help?</vt:lpstr>
      <vt:lpstr>L2 regularization</vt:lpstr>
      <vt:lpstr>Regularization</vt:lpstr>
      <vt:lpstr>Implicit regularization</vt:lpstr>
      <vt:lpstr>Implicit regularization</vt:lpstr>
      <vt:lpstr>Implicit regularization</vt:lpstr>
      <vt:lpstr>Implicit regularization</vt:lpstr>
      <vt:lpstr>PowerPoint Presentation</vt:lpstr>
      <vt:lpstr>PowerPoint Presentation</vt:lpstr>
      <vt:lpstr>Regularization</vt:lpstr>
      <vt:lpstr>Early stopping</vt:lpstr>
      <vt:lpstr>PowerPoint Presentation</vt:lpstr>
      <vt:lpstr>Regularization</vt:lpstr>
      <vt:lpstr>Ensembling</vt:lpstr>
      <vt:lpstr>PowerPoint Presentation</vt:lpstr>
      <vt:lpstr>Regularization</vt:lpstr>
      <vt:lpstr>Dropout</vt:lpstr>
      <vt:lpstr>Dropout</vt:lpstr>
      <vt:lpstr>Regularization</vt:lpstr>
      <vt:lpstr>Adding noise</vt:lpstr>
      <vt:lpstr>Regularization</vt:lpstr>
      <vt:lpstr>Bayesian approaches</vt:lpstr>
      <vt:lpstr>Bayesian approaches</vt:lpstr>
      <vt:lpstr>Bayesian approaches</vt:lpstr>
      <vt:lpstr>Regularization</vt:lpstr>
      <vt:lpstr>PowerPoint Presentation</vt:lpstr>
      <vt:lpstr>PowerPoint Presentation</vt:lpstr>
      <vt:lpstr>PowerPoint Presentation</vt:lpstr>
      <vt:lpstr>Regularization</vt:lpstr>
      <vt:lpstr>Data augmentation</vt:lpstr>
      <vt:lpstr>Regularization overview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CM20315 - Machine Learning</dc:title>
  <dc:creator>Simon Prince</dc:creator>
  <cp:lastModifiedBy>Eick, Christoph F</cp:lastModifiedBy>
  <cp:revision>4</cp:revision>
  <dcterms:created xsi:type="dcterms:W3CDTF">2022-11-22T19:45:33Z</dcterms:created>
  <dcterms:modified xsi:type="dcterms:W3CDTF">2026-03-26T14:17:46Z</dcterms:modified>
</cp:coreProperties>
</file>