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285" r:id="rId2"/>
    <p:sldId id="286" r:id="rId3"/>
    <p:sldId id="287" r:id="rId4"/>
    <p:sldId id="273" r:id="rId5"/>
    <p:sldId id="268" r:id="rId6"/>
    <p:sldId id="269" r:id="rId7"/>
    <p:sldId id="280" r:id="rId8"/>
    <p:sldId id="270" r:id="rId9"/>
    <p:sldId id="278" r:id="rId10"/>
    <p:sldId id="288" r:id="rId11"/>
    <p:sldId id="271" r:id="rId12"/>
    <p:sldId id="272" r:id="rId13"/>
    <p:sldId id="279" r:id="rId14"/>
    <p:sldId id="284" r:id="rId15"/>
    <p:sldId id="275" r:id="rId16"/>
    <p:sldId id="282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80" autoAdjust="0"/>
    <p:restoredTop sz="94581" autoAdjust="0"/>
  </p:normalViewPr>
  <p:slideViewPr>
    <p:cSldViewPr>
      <p:cViewPr varScale="1">
        <p:scale>
          <a:sx n="93" d="100"/>
          <a:sy n="93" d="100"/>
        </p:scale>
        <p:origin x="77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2E8733-158D-42F0-95B2-9BE8EBF6D0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181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5659EE-015B-4932-8CA3-66B710510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26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86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9286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9286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6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287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287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287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287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2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287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287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288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DFB193-4DAF-4629-B275-2B29F86A4D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CC77-2879-4EC7-9E9F-10AFF2A0D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88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D3423-9BC1-4E03-8BAC-4C46AA3E3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96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EC471-599C-4215-8D77-F34B5BABC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3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A435C-CB09-4DD9-8531-5EAFA989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474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AA1BF-2D18-40C3-925C-908A241F8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9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D2C23-027F-4EC3-B557-551AD38981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16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555CC-7887-4F37-A111-50AF58C86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9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F6EB-11D4-44A7-9C7E-8D0793366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15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45FC-B4B7-4333-AED4-53CB99ACF7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88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3600F-BD98-4398-829C-106FE8CF3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56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>
              <a:latin typeface="Tahoma" pitchFamily="34" charset="0"/>
            </a:endParaRPr>
          </a:p>
        </p:txBody>
      </p:sp>
      <p:sp>
        <p:nvSpPr>
          <p:cNvPr id="291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18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1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91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91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3D97FF3-7DCD-4789-96B9-7048F952BD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66800" y="457200"/>
            <a:ext cx="7772400" cy="2743200"/>
          </a:xfrm>
        </p:spPr>
        <p:txBody>
          <a:bodyPr/>
          <a:lstStyle/>
          <a:p>
            <a:pPr algn="ctr"/>
            <a:r>
              <a:rPr lang="en-US" altLang="en-US"/>
              <a:t>Quick Review </a:t>
            </a:r>
            <a:br>
              <a:rPr lang="en-US" altLang="en-US"/>
            </a:br>
            <a:r>
              <a:rPr lang="en-US" altLang="en-US"/>
              <a:t>Probability Theory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2052" y="4114800"/>
            <a:ext cx="64337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Mixture of Transparencies created by:</a:t>
            </a:r>
          </a:p>
          <a:p>
            <a:pPr algn="ctr"/>
            <a:r>
              <a:rPr lang="en-US" dirty="0"/>
              <a:t>Dr. </a:t>
            </a:r>
            <a:r>
              <a:rPr lang="en-US" dirty="0" err="1"/>
              <a:t>Eick</a:t>
            </a:r>
            <a:r>
              <a:rPr lang="en-US" dirty="0"/>
              <a:t> and Dr. Russel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793037" cy="1143000"/>
          </a:xfrm>
        </p:spPr>
        <p:txBody>
          <a:bodyPr/>
          <a:lstStyle/>
          <a:p>
            <a:pPr algn="ctr"/>
            <a:r>
              <a:rPr lang="en-US" sz="3600" dirty="0"/>
              <a:t>Statistical </a:t>
            </a:r>
            <a:r>
              <a:rPr lang="en-US" sz="3600"/>
              <a:t>Independence Example </a:t>
            </a:r>
            <a:r>
              <a:rPr lang="en-US" sz="3600" dirty="0"/>
              <a:t>Discussion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Population of 1000 students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600 students know how to swim (S)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700 students know how to bike (B)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420 students know how to swim and bike (S,B)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In general, between … and … can swim and bike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P(S</a:t>
            </a:r>
            <a:r>
              <a:rPr lang="en-US" sz="2100" dirty="0">
                <a:sym typeface="Symbol" pitchFamily="18" charset="2"/>
              </a:rPr>
              <a:t>B) = 420/1000 = 0.42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P(S)  P(B) = 0.6  0.7 = 0.42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olidFill>
                  <a:schemeClr val="accent1"/>
                </a:solidFill>
                <a:sym typeface="Symbol" pitchFamily="18" charset="2"/>
              </a:rPr>
              <a:t>In general</a:t>
            </a:r>
            <a:r>
              <a:rPr lang="en-US" sz="2100" dirty="0">
                <a:sym typeface="Symbol" pitchFamily="18" charset="2"/>
              </a:rPr>
              <a:t>: </a:t>
            </a:r>
            <a:r>
              <a:rPr lang="en-US" sz="2100" dirty="0"/>
              <a:t>P(S</a:t>
            </a:r>
            <a:r>
              <a:rPr lang="en-US" sz="2100" dirty="0">
                <a:sym typeface="Symbol" pitchFamily="18" charset="2"/>
              </a:rPr>
              <a:t>B)=P(S)*P(B|S)=P(B)*P(S|B)</a:t>
            </a:r>
          </a:p>
          <a:p>
            <a:pPr lvl="1">
              <a:lnSpc>
                <a:spcPct val="90000"/>
              </a:lnSpc>
            </a:pPr>
            <a:endParaRPr lang="en-US" sz="21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P(SB) = P(S)  P(B) =&gt; Statistical independence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P(SB) &gt; P(S)  P(B) =&gt; Positively correlated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P(SB) &lt; P(S)  P(B) =&gt; Negatively correlated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sym typeface="Symbol" pitchFamily="18" charset="2"/>
              </a:rPr>
              <a:t>max(0, P(S)+P(B)-1) P(SB) min(P(S),P(B))</a:t>
            </a:r>
          </a:p>
        </p:txBody>
      </p:sp>
    </p:spTree>
    <p:extLst>
      <p:ext uri="{BB962C8B-B14F-4D97-AF65-F5344CB8AC3E}">
        <p14:creationId xmlns:p14="http://schemas.microsoft.com/office/powerpoint/2010/main" val="401283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Conditional Probabilities and P(A,B)</a:t>
            </a:r>
          </a:p>
        </p:txBody>
      </p:sp>
      <p:sp>
        <p:nvSpPr>
          <p:cNvPr id="301059" name="Text Box 3"/>
          <p:cNvSpPr txBox="1">
            <a:spLocks noChangeArrowheads="1"/>
          </p:cNvSpPr>
          <p:nvPr/>
        </p:nvSpPr>
        <p:spPr bwMode="auto">
          <a:xfrm>
            <a:off x="152400" y="1905000"/>
            <a:ext cx="8969375" cy="931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2900" dirty="0">
                <a:cs typeface="Times New Roman" pitchFamily="18" charset="0"/>
              </a:rPr>
              <a:t>Given that A and B are events in sample space S,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>
                <a:cs typeface="Times New Roman" pitchFamily="18" charset="0"/>
              </a:rPr>
              <a:t>   and P(B) is different of 0, then the conditional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>
                <a:cs typeface="Times New Roman" pitchFamily="18" charset="0"/>
              </a:rPr>
              <a:t>   probability of  A given B is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>
                <a:cs typeface="Times New Roman" pitchFamily="18" charset="0"/>
              </a:rPr>
              <a:t>                   P(A|B) = P(A,B) / P(B)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900" dirty="0">
                <a:cs typeface="Times New Roman" pitchFamily="18" charset="0"/>
              </a:rPr>
              <a:t> If  A and  B are independent then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/>
              <a:t>    P(A,B)=P(A)*P(B) </a:t>
            </a:r>
            <a:r>
              <a:rPr lang="en-US" altLang="en-US" sz="2900" dirty="0">
                <a:sym typeface="Wingdings" pitchFamily="2" charset="2"/>
              </a:rPr>
              <a:t> P(A|B)=P(A)</a:t>
            </a:r>
            <a:endParaRPr lang="en-US" altLang="en-US" sz="2900" dirty="0"/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900" dirty="0"/>
              <a:t>In general: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>
                <a:sym typeface="Symbol" pitchFamily="18" charset="2"/>
              </a:rPr>
              <a:t>min(P(A),P(B)  P(A)*P(B)</a:t>
            </a:r>
            <a:r>
              <a:rPr lang="en-US" altLang="en-US" sz="2900" dirty="0"/>
              <a:t> max(0,1-P(A)-P(B))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900" dirty="0"/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/>
              <a:t>For example, if P(A)=0.7 and P(B)=0.6 then P(A,B)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900" dirty="0"/>
              <a:t>has to be between 0.3 and 0.6, but not necessarily </a:t>
            </a:r>
            <a:r>
              <a:rPr lang="en-US" altLang="en-US" sz="2900"/>
              <a:t>be 0.42!!</a:t>
            </a:r>
            <a:endParaRPr lang="en-US" altLang="en-US" sz="2900" dirty="0">
              <a:sym typeface="Symbol" pitchFamily="18" charset="2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900" dirty="0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3100" dirty="0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dirty="0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dirty="0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dirty="0">
                <a:cs typeface="Times New Roman" pitchFamily="18" charset="0"/>
              </a:rPr>
              <a:t>                   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dirty="0">
              <a:cs typeface="Times New Roman" pitchFamily="18" charset="0"/>
            </a:endParaRP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The Laws of Probability</a:t>
            </a:r>
          </a:p>
        </p:txBody>
      </p:sp>
      <p:sp>
        <p:nvSpPr>
          <p:cNvPr id="302083" name="Text Box 3"/>
          <p:cNvSpPr txBox="1">
            <a:spLocks noChangeArrowheads="1"/>
          </p:cNvSpPr>
          <p:nvPr/>
        </p:nvSpPr>
        <p:spPr bwMode="auto">
          <a:xfrm>
            <a:off x="457200" y="2062163"/>
            <a:ext cx="86185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>
                <a:cs typeface="Times New Roman" pitchFamily="18" charset="0"/>
              </a:rPr>
              <a:t>Law of Multiplication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>
              <a:cs typeface="Times New Roman" pitchFamily="18" charset="0"/>
            </a:endParaRP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What is the probability that both A and B 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occur together?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P(A and B) = P(A)  P(B|A)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where P(B|A) is the probability of B conditioned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on A.       </a:t>
            </a:r>
            <a:endParaRPr lang="en-US" altLang="en-US" sz="20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The Laws of Probability</a:t>
            </a:r>
          </a:p>
        </p:txBody>
      </p:sp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457200" y="2062163"/>
            <a:ext cx="73771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</a:t>
            </a:r>
            <a:r>
              <a:rPr lang="en-US" altLang="en-US">
                <a:cs typeface="Times New Roman" pitchFamily="18" charset="0"/>
              </a:rPr>
              <a:t>If A and B are statistically independent: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 P(B|A) = P(B) and then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 P(A and B) = P(A) P(B)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Independence on Two Variables</a:t>
            </a:r>
          </a:p>
        </p:txBody>
      </p:sp>
      <p:sp>
        <p:nvSpPr>
          <p:cNvPr id="314371" name="Text Box 3"/>
          <p:cNvSpPr txBox="1">
            <a:spLocks noChangeArrowheads="1"/>
          </p:cNvSpPr>
          <p:nvPr/>
        </p:nvSpPr>
        <p:spPr bwMode="auto">
          <a:xfrm>
            <a:off x="457200" y="2062163"/>
            <a:ext cx="7770813" cy="508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</a:t>
            </a:r>
            <a:r>
              <a:rPr lang="en-US" altLang="en-US">
                <a:cs typeface="Times New Roman" pitchFamily="18" charset="0"/>
              </a:rPr>
              <a:t>P(A,B|C) = P(A|C) P(B|A,C)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If A and B are conditionally independent:</a:t>
            </a:r>
            <a:r>
              <a:rPr lang="en-US" altLang="en-US" b="1">
                <a:cs typeface="Times New Roman" pitchFamily="18" charset="0"/>
              </a:rPr>
              <a:t>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b="1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b="1">
                <a:cs typeface="Times New Roman" pitchFamily="18" charset="0"/>
              </a:rPr>
              <a:t>       </a:t>
            </a:r>
            <a:r>
              <a:rPr lang="en-US" altLang="en-US">
                <a:cs typeface="Times New Roman" pitchFamily="18" charset="0"/>
              </a:rPr>
              <a:t>P(A|B,C) = P(A|C) and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P(B|A,C) = P(B|C)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Multivariate Joint Distributions</a:t>
            </a: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7340600" cy="588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en-US" altLang="en-US">
                <a:cs typeface="Times New Roman" pitchFamily="18" charset="0"/>
              </a:rPr>
              <a:t>P(x,y) = P( X = x and Y = y).  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 P’(x) = Prob( X = x) =  ∑</a:t>
            </a:r>
            <a:r>
              <a:rPr lang="en-US" altLang="en-US" baseline="-25000">
                <a:cs typeface="Times New Roman" pitchFamily="18" charset="0"/>
              </a:rPr>
              <a:t>y</a:t>
            </a:r>
            <a:r>
              <a:rPr lang="en-US" altLang="en-US">
                <a:cs typeface="Times New Roman" pitchFamily="18" charset="0"/>
              </a:rPr>
              <a:t> P(x,y)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It is called the marginal distribution of  X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The same can be done on Y to define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the marginal distribution of  Y, P”(y).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 If  X and Y are independent then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P(x,y) = P’(x) P”(y)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Bayes’ Theorem</a:t>
            </a: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3857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517683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P(A,B) = P(A|B) P(B)</a:t>
            </a:r>
          </a:p>
          <a:p>
            <a:r>
              <a:rPr lang="en-US" altLang="en-US"/>
              <a:t>P(B,A) = P(B|A) P(A)</a:t>
            </a:r>
          </a:p>
          <a:p>
            <a:endParaRPr lang="en-US" altLang="en-US"/>
          </a:p>
          <a:p>
            <a:r>
              <a:rPr lang="en-US" altLang="en-US"/>
              <a:t>The theorem:</a:t>
            </a:r>
          </a:p>
          <a:p>
            <a:endParaRPr lang="en-US" altLang="en-US"/>
          </a:p>
          <a:p>
            <a:r>
              <a:rPr lang="en-US" altLang="en-US"/>
              <a:t>P(B|A) = P(A|B)*P(B) /   P(A)</a:t>
            </a:r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838200" y="4114800"/>
            <a:ext cx="5795963" cy="98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6" name="Text Box 6"/>
          <p:cNvSpPr txBox="1">
            <a:spLocks noChangeArrowheads="1"/>
          </p:cNvSpPr>
          <p:nvPr/>
        </p:nvSpPr>
        <p:spPr bwMode="auto">
          <a:xfrm>
            <a:off x="533400" y="5486400"/>
            <a:ext cx="7759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chemeClr val="hlink"/>
                </a:solidFill>
              </a:rPr>
              <a:t>Example:</a:t>
            </a:r>
            <a:r>
              <a:rPr lang="en-US" altLang="en-US"/>
              <a:t> P(Disease|Symptom)=</a:t>
            </a:r>
          </a:p>
          <a:p>
            <a:r>
              <a:rPr lang="en-US" altLang="en-US"/>
              <a:t>P(Symptom|Disease)*P(Disease)</a:t>
            </a:r>
            <a:r>
              <a:rPr lang="en-US" altLang="en-US" b="1"/>
              <a:t>/</a:t>
            </a:r>
            <a:r>
              <a:rPr lang="en-US" altLang="en-US"/>
              <a:t>P(Symptom)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/>
          <a:lstStyle/>
          <a:p>
            <a:r>
              <a:rPr lang="en-US" altLang="en-US"/>
              <a:t>Reasoning and Decision Making Under Uncertainty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0" y="2133600"/>
            <a:ext cx="8686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AutoNum type="arabicPeriod"/>
            </a:pPr>
            <a:r>
              <a:rPr lang="en-US" altLang="en-US" sz="2800" dirty="0">
                <a:latin typeface="Arial" charset="0"/>
              </a:rPr>
              <a:t>Quick Review Probability Theory </a:t>
            </a:r>
          </a:p>
          <a:p>
            <a:pPr eaLnBrk="0" hangingPunct="0">
              <a:buFontTx/>
              <a:buAutoNum type="arabicPeriod"/>
            </a:pPr>
            <a:r>
              <a:rPr lang="en-US" altLang="en-US" sz="2800" dirty="0">
                <a:latin typeface="Arial" charset="0"/>
              </a:rPr>
              <a:t>Bayes’ Theorem and Naïve Bayesian Systems</a:t>
            </a:r>
          </a:p>
          <a:p>
            <a:pPr eaLnBrk="0" hangingPunct="0">
              <a:buFontTx/>
              <a:buAutoNum type="arabicPeriod"/>
            </a:pPr>
            <a:r>
              <a:rPr lang="en-US" altLang="en-US" sz="2800" dirty="0">
                <a:latin typeface="Arial" charset="0"/>
              </a:rPr>
              <a:t>Bayesian Belief Networks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Structure and Concepts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D-Separation 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How do they compute probabilities? 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How to design BBN </a:t>
            </a:r>
            <a:r>
              <a:rPr lang="en-US" altLang="en-US" sz="2800" dirty="0">
                <a:solidFill>
                  <a:schemeClr val="accent1"/>
                </a:solidFill>
                <a:latin typeface="Arial" charset="0"/>
              </a:rPr>
              <a:t>using simple examples</a:t>
            </a:r>
            <a:endParaRPr lang="en-US" altLang="en-US" sz="2800" dirty="0">
              <a:latin typeface="Arial" charset="0"/>
            </a:endParaRP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Other capabilities of Belief Network </a:t>
            </a:r>
            <a:r>
              <a:rPr lang="en-US" altLang="en-US" sz="2800" dirty="0">
                <a:solidFill>
                  <a:schemeClr val="accent1"/>
                </a:solidFill>
                <a:latin typeface="Arial" charset="0"/>
              </a:rPr>
              <a:t>short!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 err="1">
                <a:latin typeface="Arial" charset="0"/>
              </a:rPr>
              <a:t>Netica</a:t>
            </a:r>
            <a:r>
              <a:rPr lang="en-US" altLang="en-US" sz="2800" dirty="0">
                <a:latin typeface="Arial" charset="0"/>
              </a:rPr>
              <a:t> Demo</a:t>
            </a:r>
          </a:p>
          <a:p>
            <a:pPr lvl="1" eaLnBrk="0" hangingPunct="0">
              <a:buFontTx/>
              <a:buChar char="•"/>
            </a:pPr>
            <a:r>
              <a:rPr lang="en-US" altLang="en-US" sz="2800" dirty="0">
                <a:latin typeface="Arial" charset="0"/>
              </a:rPr>
              <a:t>Develop a BBN using </a:t>
            </a:r>
            <a:r>
              <a:rPr lang="en-US" altLang="en-US" sz="2800" dirty="0" err="1">
                <a:latin typeface="Arial" charset="0"/>
              </a:rPr>
              <a:t>Netica</a:t>
            </a:r>
            <a:r>
              <a:rPr lang="en-US" altLang="en-US" sz="2800" dirty="0">
                <a:latin typeface="Arial" charset="0"/>
              </a:rPr>
              <a:t> </a:t>
            </a:r>
            <a:r>
              <a:rPr lang="en-US" altLang="en-US" sz="2800" dirty="0">
                <a:solidFill>
                  <a:schemeClr val="accent1"/>
                </a:solidFill>
                <a:latin typeface="Arial" charset="0"/>
              </a:rPr>
              <a:t>likely Task6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en-US" altLang="en-US" sz="2800" dirty="0">
                <a:latin typeface="Arial" charset="0"/>
              </a:rPr>
              <a:t>Hidden Markov Models (HMM) </a:t>
            </a:r>
          </a:p>
          <a:p>
            <a:pPr lvl="1" eaLnBrk="0" hangingPunct="0"/>
            <a:endParaRPr lang="en-US" altLang="en-US" dirty="0">
              <a:solidFill>
                <a:schemeClr val="accent1"/>
              </a:solidFill>
              <a:latin typeface="Arial" charset="0"/>
            </a:endParaRPr>
          </a:p>
          <a:p>
            <a:pPr eaLnBrk="0" hangingPunct="0"/>
            <a:endParaRPr lang="en-US" altLang="en-US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not knowing things</a:t>
            </a:r>
            <a:br>
              <a:rPr lang="en-US" altLang="en-US"/>
            </a:br>
            <a:r>
              <a:rPr lang="en-US" altLang="en-US"/>
              <a:t>precisely </a:t>
            </a:r>
          </a:p>
        </p:txBody>
      </p:sp>
      <p:sp>
        <p:nvSpPr>
          <p:cNvPr id="323587" name="Oval 3"/>
          <p:cNvSpPr>
            <a:spLocks noChangeArrowheads="1"/>
          </p:cNvSpPr>
          <p:nvPr/>
        </p:nvSpPr>
        <p:spPr bwMode="auto">
          <a:xfrm>
            <a:off x="2438400" y="2209800"/>
            <a:ext cx="4495800" cy="3200400"/>
          </a:xfrm>
          <a:prstGeom prst="ellipse">
            <a:avLst/>
          </a:prstGeom>
          <a:solidFill>
            <a:schemeClr val="accent1"/>
          </a:solidFill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altLang="en-US" sz="2000">
              <a:latin typeface="Arial" charset="0"/>
            </a:endParaRPr>
          </a:p>
        </p:txBody>
      </p:sp>
      <p:sp>
        <p:nvSpPr>
          <p:cNvPr id="323588" name="Line 4"/>
          <p:cNvSpPr>
            <a:spLocks noChangeShapeType="1"/>
          </p:cNvSpPr>
          <p:nvPr/>
        </p:nvSpPr>
        <p:spPr bwMode="auto">
          <a:xfrm flipH="1">
            <a:off x="3200400" y="2286000"/>
            <a:ext cx="2362200" cy="2819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89" name="Line 5"/>
          <p:cNvSpPr>
            <a:spLocks noChangeShapeType="1"/>
          </p:cNvSpPr>
          <p:nvPr/>
        </p:nvSpPr>
        <p:spPr bwMode="auto">
          <a:xfrm>
            <a:off x="4572000" y="3505200"/>
            <a:ext cx="2133600" cy="990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0" name="Text Box 6"/>
          <p:cNvSpPr txBox="1">
            <a:spLocks noChangeArrowheads="1"/>
          </p:cNvSpPr>
          <p:nvPr/>
        </p:nvSpPr>
        <p:spPr bwMode="auto">
          <a:xfrm>
            <a:off x="2727325" y="3287713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charset="0"/>
              </a:rPr>
              <a:t>Uncertainty</a:t>
            </a:r>
          </a:p>
        </p:txBody>
      </p: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3870325" y="4430713"/>
            <a:ext cx="1455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charset="0"/>
              </a:rPr>
              <a:t>Vagueness</a:t>
            </a:r>
          </a:p>
        </p:txBody>
      </p:sp>
      <p:sp>
        <p:nvSpPr>
          <p:cNvPr id="323592" name="Text Box 8"/>
          <p:cNvSpPr txBox="1">
            <a:spLocks noChangeArrowheads="1"/>
          </p:cNvSpPr>
          <p:nvPr/>
        </p:nvSpPr>
        <p:spPr bwMode="auto">
          <a:xfrm>
            <a:off x="4876800" y="3200400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charset="0"/>
              </a:rPr>
              <a:t>Incompleteness</a:t>
            </a:r>
          </a:p>
        </p:txBody>
      </p:sp>
      <p:sp>
        <p:nvSpPr>
          <p:cNvPr id="323593" name="Line 9"/>
          <p:cNvSpPr>
            <a:spLocks noChangeShapeType="1"/>
          </p:cNvSpPr>
          <p:nvPr/>
        </p:nvSpPr>
        <p:spPr bwMode="auto">
          <a:xfrm flipV="1">
            <a:off x="1371600" y="3886200"/>
            <a:ext cx="1981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4" name="Text Box 10"/>
          <p:cNvSpPr txBox="1">
            <a:spLocks noChangeArrowheads="1"/>
          </p:cNvSpPr>
          <p:nvPr/>
        </p:nvSpPr>
        <p:spPr bwMode="auto">
          <a:xfrm>
            <a:off x="228600" y="4800600"/>
            <a:ext cx="261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Bayesian Technology</a:t>
            </a:r>
          </a:p>
        </p:txBody>
      </p:sp>
      <p:sp>
        <p:nvSpPr>
          <p:cNvPr id="323595" name="Line 11"/>
          <p:cNvSpPr>
            <a:spLocks noChangeShapeType="1"/>
          </p:cNvSpPr>
          <p:nvPr/>
        </p:nvSpPr>
        <p:spPr bwMode="auto">
          <a:xfrm flipV="1">
            <a:off x="3962400" y="4876800"/>
            <a:ext cx="381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6" name="Text Box 12"/>
          <p:cNvSpPr txBox="1">
            <a:spLocks noChangeArrowheads="1"/>
          </p:cNvSpPr>
          <p:nvPr/>
        </p:nvSpPr>
        <p:spPr bwMode="auto">
          <a:xfrm>
            <a:off x="3048000" y="5715000"/>
            <a:ext cx="335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Fuzzy Sets and Fuzzy Logic</a:t>
            </a:r>
          </a:p>
        </p:txBody>
      </p:sp>
      <p:sp>
        <p:nvSpPr>
          <p:cNvPr id="323597" name="Line 13"/>
          <p:cNvSpPr>
            <a:spLocks noChangeShapeType="1"/>
          </p:cNvSpPr>
          <p:nvPr/>
        </p:nvSpPr>
        <p:spPr bwMode="auto">
          <a:xfrm flipH="1">
            <a:off x="5715000" y="2362200"/>
            <a:ext cx="1676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598" name="Text Box 14"/>
          <p:cNvSpPr txBox="1">
            <a:spLocks noChangeArrowheads="1"/>
          </p:cNvSpPr>
          <p:nvPr/>
        </p:nvSpPr>
        <p:spPr bwMode="auto">
          <a:xfrm>
            <a:off x="7221538" y="1981200"/>
            <a:ext cx="1893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Default Logic</a:t>
            </a:r>
          </a:p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and Reasoning</a:t>
            </a:r>
          </a:p>
        </p:txBody>
      </p:sp>
      <p:sp>
        <p:nvSpPr>
          <p:cNvPr id="323599" name="Line 15"/>
          <p:cNvSpPr>
            <a:spLocks noChangeShapeType="1"/>
          </p:cNvSpPr>
          <p:nvPr/>
        </p:nvSpPr>
        <p:spPr bwMode="auto">
          <a:xfrm flipV="1">
            <a:off x="1219200" y="2971800"/>
            <a:ext cx="2286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600" name="Text Box 16"/>
          <p:cNvSpPr txBox="1">
            <a:spLocks noChangeArrowheads="1"/>
          </p:cNvSpPr>
          <p:nvPr/>
        </p:nvSpPr>
        <p:spPr bwMode="auto">
          <a:xfrm>
            <a:off x="0" y="3962400"/>
            <a:ext cx="194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FF0000"/>
                </a:solidFill>
                <a:latin typeface="Arial" charset="0"/>
              </a:rPr>
              <a:t>Belief Networks</a:t>
            </a:r>
          </a:p>
        </p:txBody>
      </p:sp>
      <p:sp>
        <p:nvSpPr>
          <p:cNvPr id="323602" name="Text Box 18"/>
          <p:cNvSpPr txBox="1">
            <a:spLocks noChangeArrowheads="1"/>
          </p:cNvSpPr>
          <p:nvPr/>
        </p:nvSpPr>
        <p:spPr bwMode="auto">
          <a:xfrm>
            <a:off x="7315200" y="2743200"/>
            <a:ext cx="13287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folHlink"/>
                </a:solidFill>
              </a:rPr>
              <a:t>If Bird(X)</a:t>
            </a:r>
          </a:p>
          <a:p>
            <a:r>
              <a:rPr lang="en-US" altLang="en-US" sz="1600">
                <a:solidFill>
                  <a:schemeClr val="folHlink"/>
                </a:solidFill>
              </a:rPr>
              <a:t>THEN Fly(X)</a:t>
            </a:r>
          </a:p>
        </p:txBody>
      </p:sp>
      <p:sp>
        <p:nvSpPr>
          <p:cNvPr id="323604" name="Text Box 20"/>
          <p:cNvSpPr txBox="1">
            <a:spLocks noChangeArrowheads="1"/>
          </p:cNvSpPr>
          <p:nvPr/>
        </p:nvSpPr>
        <p:spPr bwMode="auto">
          <a:xfrm>
            <a:off x="2743200" y="6172200"/>
            <a:ext cx="4959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>
                <a:solidFill>
                  <a:schemeClr val="folHlink"/>
                </a:solidFill>
              </a:rPr>
              <a:t>Reasoning with concepts that do not have a </a:t>
            </a:r>
          </a:p>
          <a:p>
            <a:r>
              <a:rPr lang="en-US" altLang="en-US" sz="1600" dirty="0">
                <a:solidFill>
                  <a:schemeClr val="folHlink"/>
                </a:solidFill>
              </a:rPr>
              <a:t>clearly defined boundary; e.g. old, long street, very old…”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Random Variable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097838" cy="478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>
                <a:cs typeface="Times New Roman" pitchFamily="18" charset="0"/>
              </a:rPr>
              <a:t>Definition: A variable that can take on several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values, each value having a probability of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occurrence. 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There are two types of random variables:</a:t>
            </a:r>
          </a:p>
          <a:p>
            <a:pPr lvl="1"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Discrete. 	Take on a countable number of 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                values.</a:t>
            </a:r>
          </a:p>
          <a:p>
            <a:pPr lvl="1"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Continuous. Take on a range of values. 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</a:rPr>
              <a:t>The Sample Space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609600" y="2339975"/>
            <a:ext cx="695483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>
                <a:cs typeface="Times New Roman" pitchFamily="18" charset="0"/>
              </a:rPr>
              <a:t>The space of all possible outcomes of a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given process or situation is called the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sample space S.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>
              <a:cs typeface="Times New Roman" pitchFamily="18" charset="0"/>
            </a:endParaRP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1295400" y="4572000"/>
            <a:ext cx="5410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1524000" y="4114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1885950" y="4800600"/>
            <a:ext cx="1379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red &amp; small</a:t>
            </a:r>
          </a:p>
        </p:txBody>
      </p:sp>
      <p:sp>
        <p:nvSpPr>
          <p:cNvPr id="297992" name="Oval 8"/>
          <p:cNvSpPr>
            <a:spLocks noChangeArrowheads="1"/>
          </p:cNvSpPr>
          <p:nvPr/>
        </p:nvSpPr>
        <p:spPr bwMode="auto">
          <a:xfrm>
            <a:off x="2495550" y="5257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3810000" y="4953000"/>
            <a:ext cx="149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blue &amp; small</a:t>
            </a:r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3051175" y="5638800"/>
            <a:ext cx="1338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red &amp; large</a:t>
            </a:r>
          </a:p>
        </p:txBody>
      </p:sp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4876800" y="5562600"/>
            <a:ext cx="145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blue &amp; large</a:t>
            </a:r>
          </a:p>
        </p:txBody>
      </p:sp>
      <p:sp>
        <p:nvSpPr>
          <p:cNvPr id="297996" name="Oval 12"/>
          <p:cNvSpPr>
            <a:spLocks noChangeArrowheads="1"/>
          </p:cNvSpPr>
          <p:nvPr/>
        </p:nvSpPr>
        <p:spPr bwMode="auto">
          <a:xfrm>
            <a:off x="4400550" y="5410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7" name="Oval 13"/>
          <p:cNvSpPr>
            <a:spLocks noChangeArrowheads="1"/>
          </p:cNvSpPr>
          <p:nvPr/>
        </p:nvSpPr>
        <p:spPr bwMode="auto">
          <a:xfrm>
            <a:off x="3714750" y="6019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8" name="Oval 14"/>
          <p:cNvSpPr>
            <a:spLocks noChangeArrowheads="1"/>
          </p:cNvSpPr>
          <p:nvPr/>
        </p:nvSpPr>
        <p:spPr bwMode="auto">
          <a:xfrm>
            <a:off x="5695950" y="594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An Event</a:t>
            </a:r>
          </a:p>
        </p:txBody>
      </p:sp>
      <p:sp>
        <p:nvSpPr>
          <p:cNvPr id="299011" name="Text Box 3"/>
          <p:cNvSpPr txBox="1">
            <a:spLocks noChangeArrowheads="1"/>
          </p:cNvSpPr>
          <p:nvPr/>
        </p:nvSpPr>
        <p:spPr bwMode="auto">
          <a:xfrm>
            <a:off x="609600" y="2339975"/>
            <a:ext cx="7600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>
                <a:cs typeface="Times New Roman" pitchFamily="18" charset="0"/>
              </a:rPr>
              <a:t>An event A is a subset of the sample space. 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>
              <a:cs typeface="Times New Roman" pitchFamily="18" charset="0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1295400" y="3962400"/>
            <a:ext cx="5410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1371600" y="3581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</a:t>
            </a:r>
          </a:p>
        </p:txBody>
      </p:sp>
      <p:sp>
        <p:nvSpPr>
          <p:cNvPr id="299015" name="Text Box 7"/>
          <p:cNvSpPr txBox="1">
            <a:spLocks noChangeArrowheads="1"/>
          </p:cNvSpPr>
          <p:nvPr/>
        </p:nvSpPr>
        <p:spPr bwMode="auto">
          <a:xfrm>
            <a:off x="1676400" y="4114800"/>
            <a:ext cx="1379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red &amp; small</a:t>
            </a:r>
          </a:p>
        </p:txBody>
      </p:sp>
      <p:sp>
        <p:nvSpPr>
          <p:cNvPr id="299016" name="Oval 8"/>
          <p:cNvSpPr>
            <a:spLocks noChangeArrowheads="1"/>
          </p:cNvSpPr>
          <p:nvPr/>
        </p:nvSpPr>
        <p:spPr bwMode="auto">
          <a:xfrm>
            <a:off x="2286000" y="4572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17" name="Text Box 9"/>
          <p:cNvSpPr txBox="1">
            <a:spLocks noChangeArrowheads="1"/>
          </p:cNvSpPr>
          <p:nvPr/>
        </p:nvSpPr>
        <p:spPr bwMode="auto">
          <a:xfrm>
            <a:off x="4648200" y="4114800"/>
            <a:ext cx="149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blue &amp; small</a:t>
            </a:r>
          </a:p>
        </p:txBody>
      </p:sp>
      <p:sp>
        <p:nvSpPr>
          <p:cNvPr id="299018" name="Text Box 10"/>
          <p:cNvSpPr txBox="1">
            <a:spLocks noChangeArrowheads="1"/>
          </p:cNvSpPr>
          <p:nvPr/>
        </p:nvSpPr>
        <p:spPr bwMode="auto">
          <a:xfrm>
            <a:off x="2057400" y="4876800"/>
            <a:ext cx="1338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red &amp; large</a:t>
            </a:r>
          </a:p>
        </p:txBody>
      </p:sp>
      <p:sp>
        <p:nvSpPr>
          <p:cNvPr id="299019" name="Text Box 11"/>
          <p:cNvSpPr txBox="1">
            <a:spLocks noChangeArrowheads="1"/>
          </p:cNvSpPr>
          <p:nvPr/>
        </p:nvSpPr>
        <p:spPr bwMode="auto">
          <a:xfrm>
            <a:off x="4765675" y="4876800"/>
            <a:ext cx="145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blue &amp; large</a:t>
            </a:r>
          </a:p>
        </p:txBody>
      </p:sp>
      <p:sp>
        <p:nvSpPr>
          <p:cNvPr id="299020" name="Oval 12"/>
          <p:cNvSpPr>
            <a:spLocks noChangeArrowheads="1"/>
          </p:cNvSpPr>
          <p:nvPr/>
        </p:nvSpPr>
        <p:spPr bwMode="auto">
          <a:xfrm>
            <a:off x="5257800" y="4572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1" name="Oval 13"/>
          <p:cNvSpPr>
            <a:spLocks noChangeArrowheads="1"/>
          </p:cNvSpPr>
          <p:nvPr/>
        </p:nvSpPr>
        <p:spPr bwMode="auto">
          <a:xfrm>
            <a:off x="2514600" y="5257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2" name="Oval 14"/>
          <p:cNvSpPr>
            <a:spLocks noChangeArrowheads="1"/>
          </p:cNvSpPr>
          <p:nvPr/>
        </p:nvSpPr>
        <p:spPr bwMode="auto">
          <a:xfrm>
            <a:off x="5486400" y="5257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3" name="AutoShape 15"/>
          <p:cNvSpPr>
            <a:spLocks noChangeArrowheads="1"/>
          </p:cNvSpPr>
          <p:nvPr/>
        </p:nvSpPr>
        <p:spPr bwMode="auto">
          <a:xfrm>
            <a:off x="1447800" y="4114800"/>
            <a:ext cx="2057400" cy="1524000"/>
          </a:xfrm>
          <a:prstGeom prst="octagon">
            <a:avLst>
              <a:gd name="adj" fmla="val 29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9024" name="Text Box 16"/>
          <p:cNvSpPr txBox="1">
            <a:spLocks noChangeArrowheads="1"/>
          </p:cNvSpPr>
          <p:nvPr/>
        </p:nvSpPr>
        <p:spPr bwMode="auto">
          <a:xfrm>
            <a:off x="228600" y="50292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</a:t>
            </a:r>
          </a:p>
        </p:txBody>
      </p:sp>
      <p:sp>
        <p:nvSpPr>
          <p:cNvPr id="299025" name="Line 17"/>
          <p:cNvSpPr>
            <a:spLocks noChangeShapeType="1"/>
          </p:cNvSpPr>
          <p:nvPr/>
        </p:nvSpPr>
        <p:spPr bwMode="auto">
          <a:xfrm flipV="1">
            <a:off x="609600" y="48768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Atomic Event</a:t>
            </a:r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609600" y="2339975"/>
            <a:ext cx="7345363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An atomic event is a single point in S.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Properties:</a:t>
            </a:r>
          </a:p>
          <a:p>
            <a:pPr>
              <a:buClr>
                <a:schemeClr val="folHlink"/>
              </a:buClr>
              <a:buFont typeface="Wingdings" pitchFamily="2" charset="2"/>
              <a:buChar char="q"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Atomic events are mutually exclusive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q"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The set of all atomic events is exhaustive</a:t>
            </a:r>
          </a:p>
          <a:p>
            <a:pPr>
              <a:buClr>
                <a:schemeClr val="folHlink"/>
              </a:buClr>
              <a:buFont typeface="Wingdings" pitchFamily="2" charset="2"/>
              <a:buChar char="q"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A proposition is the disjunction of the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atomic events it covers. 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The Laws of Probability</a:t>
            </a:r>
          </a:p>
        </p:txBody>
      </p:sp>
      <p:sp>
        <p:nvSpPr>
          <p:cNvPr id="300035" name="Text Box 3"/>
          <p:cNvSpPr txBox="1">
            <a:spLocks noChangeArrowheads="1"/>
          </p:cNvSpPr>
          <p:nvPr/>
        </p:nvSpPr>
        <p:spPr bwMode="auto">
          <a:xfrm>
            <a:off x="457200" y="2062163"/>
            <a:ext cx="8399463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The probability of the sample space S is 1, 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P(S) = 1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The probability of any event A is such that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0 &lt;= P(A) &lt;= 1. </a:t>
            </a: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r>
              <a:rPr lang="en-US" altLang="en-US">
                <a:cs typeface="Times New Roman" pitchFamily="18" charset="0"/>
              </a:rPr>
              <a:t>Law of Addition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If  A and B are mutually exclusive events, then 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the probability that either  one of them will </a:t>
            </a:r>
          </a:p>
          <a:p>
            <a:pPr lvl="1"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occur is the sum of the individual probabilities: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 P(A or B) = P(A) + P(B)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</a:t>
            </a: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C2540A"/>
                </a:solidFill>
                <a:latin typeface="Times New Roman" pitchFamily="18" charset="0"/>
              </a:rPr>
              <a:t>The Laws of Probability</a:t>
            </a: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304800" y="1981200"/>
            <a:ext cx="7342188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     </a:t>
            </a:r>
            <a:r>
              <a:rPr lang="en-US" altLang="en-US">
                <a:cs typeface="Times New Roman" pitchFamily="18" charset="0"/>
              </a:rPr>
              <a:t>If  A and B are not mutually exclusive: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r>
              <a:rPr lang="en-US" altLang="en-US">
                <a:cs typeface="Times New Roman" pitchFamily="18" charset="0"/>
              </a:rPr>
              <a:t>        P(A or B) = P(A) + P(B) – P(A and B)</a:t>
            </a: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None/>
            </a:pPr>
            <a:endParaRPr lang="en-US" altLang="en-US">
              <a:cs typeface="Times New Roman" pitchFamily="18" charset="0"/>
            </a:endParaRPr>
          </a:p>
          <a:p>
            <a:pPr>
              <a:buClr>
                <a:srgbClr val="339966"/>
              </a:buClr>
              <a:buFont typeface="Wingdings" pitchFamily="2" charset="2"/>
              <a:buChar char="Ø"/>
            </a:pPr>
            <a:endParaRPr lang="en-US" altLang="en-US" sz="200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2743200" y="4419600"/>
            <a:ext cx="3276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9" name="Oval 5"/>
          <p:cNvSpPr>
            <a:spLocks noChangeArrowheads="1"/>
          </p:cNvSpPr>
          <p:nvPr/>
        </p:nvSpPr>
        <p:spPr bwMode="auto">
          <a:xfrm>
            <a:off x="3200400" y="4724400"/>
            <a:ext cx="12954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0" name="Oval 6"/>
          <p:cNvSpPr>
            <a:spLocks noChangeArrowheads="1"/>
          </p:cNvSpPr>
          <p:nvPr/>
        </p:nvSpPr>
        <p:spPr bwMode="auto">
          <a:xfrm>
            <a:off x="4114800" y="4876800"/>
            <a:ext cx="12954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2895600" y="48006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</a:t>
            </a:r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5334000" y="4876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2220</TotalTime>
  <Words>1131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Blends</vt:lpstr>
      <vt:lpstr>Quick Review  Probability Theory</vt:lpstr>
      <vt:lpstr>Reasoning and Decision Making Under Uncertainty</vt:lpstr>
      <vt:lpstr>Causes of not knowing things precisely </vt:lpstr>
      <vt:lpstr>Random Variable</vt:lpstr>
      <vt:lpstr>The Sample Space</vt:lpstr>
      <vt:lpstr>An Event</vt:lpstr>
      <vt:lpstr>Atomic Event</vt:lpstr>
      <vt:lpstr>The Laws of Probability</vt:lpstr>
      <vt:lpstr>The Laws of Probability</vt:lpstr>
      <vt:lpstr>Statistical Independence Example Discussion </vt:lpstr>
      <vt:lpstr>Conditional Probabilities and P(A,B)</vt:lpstr>
      <vt:lpstr>The Laws of Probability</vt:lpstr>
      <vt:lpstr>The Laws of Probability</vt:lpstr>
      <vt:lpstr>Independence on Two Variables</vt:lpstr>
      <vt:lpstr>Multivariate Joint Distributions</vt:lpstr>
      <vt:lpstr>Bayes’ Theorem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Eick, Christoph F</cp:lastModifiedBy>
  <cp:revision>439</cp:revision>
  <dcterms:created xsi:type="dcterms:W3CDTF">2003-08-27T16:21:00Z</dcterms:created>
  <dcterms:modified xsi:type="dcterms:W3CDTF">2023-04-17T16:06:43Z</dcterms:modified>
</cp:coreProperties>
</file>