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415" r:id="rId2"/>
    <p:sldId id="396" r:id="rId3"/>
    <p:sldId id="403" r:id="rId4"/>
    <p:sldId id="411" r:id="rId5"/>
    <p:sldId id="408" r:id="rId6"/>
    <p:sldId id="409" r:id="rId7"/>
    <p:sldId id="397" r:id="rId8"/>
    <p:sldId id="405" r:id="rId9"/>
    <p:sldId id="399" r:id="rId10"/>
    <p:sldId id="417" r:id="rId11"/>
    <p:sldId id="402" r:id="rId12"/>
    <p:sldId id="404" r:id="rId13"/>
    <p:sldId id="412" r:id="rId14"/>
    <p:sldId id="414" r:id="rId15"/>
    <p:sldId id="355" r:id="rId16"/>
    <p:sldId id="401" r:id="rId17"/>
  </p:sldIdLst>
  <p:sldSz cx="9144000" cy="6858000" type="overhead"/>
  <p:notesSz cx="6858000" cy="9199563"/>
  <p:defaultTextStyle>
    <a:defPPr>
      <a:defRPr lang="en-US"/>
    </a:defPPr>
    <a:lvl1pPr algn="l" rtl="0" eaLnBrk="0" fontAlgn="base" hangingPunct="0">
      <a:spcBef>
        <a:spcPct val="0"/>
      </a:spcBef>
      <a:spcAft>
        <a:spcPct val="0"/>
      </a:spcAft>
      <a:defRPr kumimoj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666633"/>
    <a:srgbClr val="336600"/>
    <a:srgbClr val="614020"/>
    <a:srgbClr val="523E30"/>
    <a:srgbClr val="0000CC"/>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9" d="100"/>
          <a:sy n="69" d="100"/>
        </p:scale>
        <p:origin x="39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1758" y="-618"/>
      </p:cViewPr>
      <p:guideLst>
        <p:guide orient="horz" pos="289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defTabSz="898525">
              <a:defRPr kumimoji="0" sz="1200"/>
            </a:lvl1pPr>
          </a:lstStyle>
          <a:p>
            <a:r>
              <a:rPr lang="en-US" altLang="en-US"/>
              <a:t>Christoph F. Eick</a:t>
            </a:r>
          </a:p>
        </p:txBody>
      </p:sp>
      <p:sp>
        <p:nvSpPr>
          <p:cNvPr id="14339" name="Rectangle 3"/>
          <p:cNvSpPr>
            <a:spLocks noGrp="1" noChangeArrowheads="1"/>
          </p:cNvSpPr>
          <p:nvPr>
            <p:ph type="dt" sz="quarter" idx="1"/>
          </p:nvPr>
        </p:nvSpPr>
        <p:spPr bwMode="auto">
          <a:xfrm>
            <a:off x="391795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algn="r" defTabSz="898525">
              <a:defRPr kumimoji="0" sz="1200"/>
            </a:lvl1pPr>
          </a:lstStyle>
          <a:p>
            <a:endParaRPr lang="en-US" altLang="en-US"/>
          </a:p>
        </p:txBody>
      </p:sp>
      <p:sp>
        <p:nvSpPr>
          <p:cNvPr id="14340" name="Rectangle 4"/>
          <p:cNvSpPr>
            <a:spLocks noGrp="1" noChangeArrowheads="1"/>
          </p:cNvSpPr>
          <p:nvPr>
            <p:ph type="ftr" sz="quarter" idx="2"/>
          </p:nvPr>
        </p:nvSpPr>
        <p:spPr bwMode="auto">
          <a:xfrm>
            <a:off x="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defTabSz="898525">
              <a:defRPr kumimoji="0" sz="1200"/>
            </a:lvl1pPr>
          </a:lstStyle>
          <a:p>
            <a:r>
              <a:rPr lang="en-US" altLang="en-US"/>
              <a:t>Agent-based Data Mining</a:t>
            </a:r>
          </a:p>
        </p:txBody>
      </p:sp>
      <p:sp>
        <p:nvSpPr>
          <p:cNvPr id="14341" name="Rectangle 5"/>
          <p:cNvSpPr>
            <a:spLocks noGrp="1" noChangeArrowheads="1"/>
          </p:cNvSpPr>
          <p:nvPr>
            <p:ph type="sldNum" sz="quarter" idx="3"/>
          </p:nvPr>
        </p:nvSpPr>
        <p:spPr bwMode="auto">
          <a:xfrm>
            <a:off x="391795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algn="r" defTabSz="898525">
              <a:defRPr kumimoji="0" sz="1200"/>
            </a:lvl1pPr>
          </a:lstStyle>
          <a:p>
            <a:fld id="{02464CFE-93FF-44E6-B692-D2B4FB0DEA9E}" type="slidenum">
              <a:rPr lang="en-US" altLang="en-US"/>
              <a:pPr/>
              <a:t>‹#›</a:t>
            </a:fld>
            <a:endParaRPr lang="en-US" altLang="en-US"/>
          </a:p>
        </p:txBody>
      </p:sp>
    </p:spTree>
    <p:extLst>
      <p:ext uri="{BB962C8B-B14F-4D97-AF65-F5344CB8AC3E}">
        <p14:creationId xmlns:p14="http://schemas.microsoft.com/office/powerpoint/2010/main" val="2384612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defTabSz="898525">
              <a:defRPr kumimoji="0" sz="1200"/>
            </a:lvl1pPr>
          </a:lstStyle>
          <a:p>
            <a:endParaRPr lang="en-US" altLang="en-US"/>
          </a:p>
        </p:txBody>
      </p:sp>
      <p:sp>
        <p:nvSpPr>
          <p:cNvPr id="2057" name="Rectangle 9"/>
          <p:cNvSpPr>
            <a:spLocks noGrp="1" noRot="1" noChangeAspect="1" noChangeArrowheads="1"/>
          </p:cNvSpPr>
          <p:nvPr>
            <p:ph type="sldImg" idx="2"/>
          </p:nvPr>
        </p:nvSpPr>
        <p:spPr bwMode="auto">
          <a:xfrm>
            <a:off x="1092200" y="669925"/>
            <a:ext cx="4678363" cy="35083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04875" y="4402138"/>
            <a:ext cx="504825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p:cNvSpPr>
            <a:spLocks noGrp="1" noChangeArrowheads="1"/>
          </p:cNvSpPr>
          <p:nvPr>
            <p:ph type="dt" idx="1"/>
          </p:nvPr>
        </p:nvSpPr>
        <p:spPr bwMode="auto">
          <a:xfrm>
            <a:off x="391795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algn="r" defTabSz="898525">
              <a:defRPr kumimoji="0" sz="1200"/>
            </a:lvl1pPr>
          </a:lstStyle>
          <a:p>
            <a:endParaRPr lang="en-US" altLang="en-US"/>
          </a:p>
        </p:txBody>
      </p:sp>
      <p:sp>
        <p:nvSpPr>
          <p:cNvPr id="2060" name="Rectangle 12"/>
          <p:cNvSpPr>
            <a:spLocks noGrp="1" noChangeArrowheads="1"/>
          </p:cNvSpPr>
          <p:nvPr>
            <p:ph type="ftr" sz="quarter" idx="4"/>
          </p:nvPr>
        </p:nvSpPr>
        <p:spPr bwMode="auto">
          <a:xfrm>
            <a:off x="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defTabSz="898525">
              <a:defRPr kumimoji="0" sz="1200"/>
            </a:lvl1pPr>
          </a:lstStyle>
          <a:p>
            <a:endParaRPr lang="en-US" altLang="en-US"/>
          </a:p>
        </p:txBody>
      </p:sp>
      <p:sp>
        <p:nvSpPr>
          <p:cNvPr id="2061" name="Rectangle 13"/>
          <p:cNvSpPr>
            <a:spLocks noGrp="1" noChangeArrowheads="1"/>
          </p:cNvSpPr>
          <p:nvPr>
            <p:ph type="sldNum" sz="quarter" idx="5"/>
          </p:nvPr>
        </p:nvSpPr>
        <p:spPr bwMode="auto">
          <a:xfrm>
            <a:off x="391795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algn="r" defTabSz="898525">
              <a:defRPr kumimoji="0" sz="1200"/>
            </a:lvl1pPr>
          </a:lstStyle>
          <a:p>
            <a:fld id="{18D04EF9-1DBF-403C-B494-5BCDA7495742}" type="slidenum">
              <a:rPr lang="en-US" altLang="en-US"/>
              <a:pPr/>
              <a:t>‹#›</a:t>
            </a:fld>
            <a:endParaRPr lang="en-US" altLang="en-US"/>
          </a:p>
        </p:txBody>
      </p:sp>
    </p:spTree>
    <p:extLst>
      <p:ext uri="{BB962C8B-B14F-4D97-AF65-F5344CB8AC3E}">
        <p14:creationId xmlns:p14="http://schemas.microsoft.com/office/powerpoint/2010/main" val="379735314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E773E473-DFC9-42B5-8E00-759CFD70893E}" type="slidenum">
              <a:rPr lang="en-US" altLang="en-US"/>
              <a:pPr/>
              <a:t>2</a:t>
            </a:fld>
            <a:endParaRPr lang="en-US" altLang="en-US"/>
          </a:p>
        </p:txBody>
      </p:sp>
      <p:sp>
        <p:nvSpPr>
          <p:cNvPr id="280578" name="Rectangle 2"/>
          <p:cNvSpPr>
            <a:spLocks noGrp="1" noRot="1" noChangeAspect="1" noChangeArrowheads="1"/>
          </p:cNvSpPr>
          <p:nvPr>
            <p:ph type="sldImg"/>
          </p:nvPr>
        </p:nvSpPr>
        <p:spPr>
          <a:ln/>
        </p:spPr>
      </p:sp>
      <p:sp>
        <p:nvSpPr>
          <p:cNvPr id="280579"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EF9-1DBF-403C-B494-5BCDA7495742}" type="slidenum">
              <a:rPr lang="en-US" altLang="en-US" smtClean="0"/>
              <a:pPr/>
              <a:t>4</a:t>
            </a:fld>
            <a:endParaRPr lang="en-US" altLang="en-US"/>
          </a:p>
        </p:txBody>
      </p:sp>
    </p:spTree>
    <p:extLst>
      <p:ext uri="{BB962C8B-B14F-4D97-AF65-F5344CB8AC3E}">
        <p14:creationId xmlns:p14="http://schemas.microsoft.com/office/powerpoint/2010/main" val="230499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EC46F580-D754-434D-BD93-DC8B575E8AA1}" type="slidenum">
              <a:rPr lang="en-US" altLang="en-US"/>
              <a:pPr/>
              <a:t>7</a:t>
            </a:fld>
            <a:endParaRPr lang="en-US" altLang="en-US"/>
          </a:p>
        </p:txBody>
      </p:sp>
      <p:sp>
        <p:nvSpPr>
          <p:cNvPr id="282626" name="Rectangle 2"/>
          <p:cNvSpPr>
            <a:spLocks noGrp="1" noRot="1" noChangeAspect="1" noChangeArrowheads="1"/>
          </p:cNvSpPr>
          <p:nvPr>
            <p:ph type="sldImg"/>
          </p:nvPr>
        </p:nvSpPr>
        <p:spPr>
          <a:ln/>
        </p:spPr>
      </p:sp>
      <p:sp>
        <p:nvSpPr>
          <p:cNvPr id="282627"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9AF4336-88E4-44BE-99BF-4DCF60F6D76A}" type="slidenum">
              <a:rPr lang="en-US" altLang="en-US"/>
              <a:pPr/>
              <a:t>9</a:t>
            </a:fld>
            <a:endParaRPr lang="en-US" altLang="en-US"/>
          </a:p>
        </p:txBody>
      </p:sp>
      <p:sp>
        <p:nvSpPr>
          <p:cNvPr id="287746" name="Rectangle 1026"/>
          <p:cNvSpPr>
            <a:spLocks noGrp="1" noRot="1" noChangeAspect="1" noChangeArrowheads="1"/>
          </p:cNvSpPr>
          <p:nvPr>
            <p:ph type="sldImg"/>
          </p:nvPr>
        </p:nvSpPr>
        <p:spPr>
          <a:ln/>
        </p:spPr>
      </p:sp>
      <p:sp>
        <p:nvSpPr>
          <p:cNvPr id="287747" name="Rectangle 1027"/>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EF9-1DBF-403C-B494-5BCDA7495742}" type="slidenum">
              <a:rPr lang="en-US" altLang="en-US" smtClean="0"/>
              <a:pPr/>
              <a:t>10</a:t>
            </a:fld>
            <a:endParaRPr lang="en-US" altLang="en-US"/>
          </a:p>
        </p:txBody>
      </p:sp>
    </p:spTree>
    <p:extLst>
      <p:ext uri="{BB962C8B-B14F-4D97-AF65-F5344CB8AC3E}">
        <p14:creationId xmlns:p14="http://schemas.microsoft.com/office/powerpoint/2010/main" val="17077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5F1A294-B8F1-4F32-A548-7E2E80163CF6}" type="slidenum">
              <a:rPr lang="en-US" altLang="en-US"/>
              <a:pPr/>
              <a:t>11</a:t>
            </a:fld>
            <a:endParaRPr lang="en-US" altLang="en-US"/>
          </a:p>
        </p:txBody>
      </p:sp>
      <p:sp>
        <p:nvSpPr>
          <p:cNvPr id="296962" name="Rectangle 2"/>
          <p:cNvSpPr>
            <a:spLocks noGrp="1" noRot="1" noChangeAspect="1" noChangeArrowheads="1"/>
          </p:cNvSpPr>
          <p:nvPr>
            <p:ph type="sldImg"/>
          </p:nvPr>
        </p:nvSpPr>
        <p:spPr>
          <a:ln/>
        </p:spPr>
      </p:sp>
      <p:sp>
        <p:nvSpPr>
          <p:cNvPr id="296963"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4819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7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2479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5913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847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89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4398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371600"/>
            <a:ext cx="4419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4419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962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46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496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31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667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317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23"/>
          <p:cNvSpPr>
            <a:spLocks noGrp="1" noChangeArrowheads="1"/>
          </p:cNvSpPr>
          <p:nvPr>
            <p:ph type="title"/>
          </p:nvPr>
        </p:nvSpPr>
        <p:spPr bwMode="auto">
          <a:xfrm>
            <a:off x="228600" y="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48" name="Rectangle 24"/>
          <p:cNvSpPr>
            <a:spLocks noGrp="1" noChangeArrowheads="1"/>
          </p:cNvSpPr>
          <p:nvPr>
            <p:ph type="body" idx="1"/>
          </p:nvPr>
        </p:nvSpPr>
        <p:spPr bwMode="auto">
          <a:xfrm>
            <a:off x="0" y="1371600"/>
            <a:ext cx="8991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5" name="Text Box 31"/>
          <p:cNvSpPr txBox="1">
            <a:spLocks noChangeArrowheads="1"/>
          </p:cNvSpPr>
          <p:nvPr/>
        </p:nvSpPr>
        <p:spPr bwMode="auto">
          <a:xfrm>
            <a:off x="5638800" y="6629400"/>
            <a:ext cx="384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kumimoji="0" lang="en-US" altLang="en-US" sz="2400"/>
          </a:p>
        </p:txBody>
      </p:sp>
      <p:sp>
        <p:nvSpPr>
          <p:cNvPr id="1056" name="Text Box 32"/>
          <p:cNvSpPr txBox="1">
            <a:spLocks noChangeArrowheads="1"/>
          </p:cNvSpPr>
          <p:nvPr/>
        </p:nvSpPr>
        <p:spPr bwMode="auto">
          <a:xfrm>
            <a:off x="0" y="6640513"/>
            <a:ext cx="411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0" lang="en-US" altLang="en-US" sz="1200"/>
              <a:t>Ch. Eick: Introduction to Search</a:t>
            </a:r>
            <a:endParaRPr kumimoji="0"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800">
          <a:solidFill>
            <a:schemeClr val="tx2"/>
          </a:solidFill>
          <a:latin typeface="+mj-lt"/>
          <a:ea typeface="+mj-ea"/>
          <a:cs typeface="+mj-cs"/>
        </a:defRPr>
      </a:lvl1pPr>
      <a:lvl2pPr algn="ctr" rtl="0" eaLnBrk="0" fontAlgn="base" hangingPunct="0">
        <a:spcBef>
          <a:spcPct val="0"/>
        </a:spcBef>
        <a:spcAft>
          <a:spcPct val="0"/>
        </a:spcAft>
        <a:defRPr kumimoji="1" sz="4800">
          <a:solidFill>
            <a:schemeClr val="tx2"/>
          </a:solidFill>
          <a:latin typeface="Arial Narrow" pitchFamily="34" charset="0"/>
        </a:defRPr>
      </a:lvl2pPr>
      <a:lvl3pPr algn="ctr" rtl="0" eaLnBrk="0" fontAlgn="base" hangingPunct="0">
        <a:spcBef>
          <a:spcPct val="0"/>
        </a:spcBef>
        <a:spcAft>
          <a:spcPct val="0"/>
        </a:spcAft>
        <a:defRPr kumimoji="1" sz="4800">
          <a:solidFill>
            <a:schemeClr val="tx2"/>
          </a:solidFill>
          <a:latin typeface="Arial Narrow" pitchFamily="34" charset="0"/>
        </a:defRPr>
      </a:lvl3pPr>
      <a:lvl4pPr algn="ctr" rtl="0" eaLnBrk="0" fontAlgn="base" hangingPunct="0">
        <a:spcBef>
          <a:spcPct val="0"/>
        </a:spcBef>
        <a:spcAft>
          <a:spcPct val="0"/>
        </a:spcAft>
        <a:defRPr kumimoji="1" sz="4800">
          <a:solidFill>
            <a:schemeClr val="tx2"/>
          </a:solidFill>
          <a:latin typeface="Arial Narrow" pitchFamily="34" charset="0"/>
        </a:defRPr>
      </a:lvl4pPr>
      <a:lvl5pPr algn="ctr" rtl="0" eaLnBrk="0" fontAlgn="base" hangingPunct="0">
        <a:spcBef>
          <a:spcPct val="0"/>
        </a:spcBef>
        <a:spcAft>
          <a:spcPct val="0"/>
        </a:spcAft>
        <a:defRPr kumimoji="1" sz="4800">
          <a:solidFill>
            <a:schemeClr val="tx2"/>
          </a:solidFill>
          <a:latin typeface="Arial Narrow" pitchFamily="34" charset="0"/>
        </a:defRPr>
      </a:lvl5pPr>
      <a:lvl6pPr marL="457200" algn="ctr" rtl="0" eaLnBrk="0" fontAlgn="base" hangingPunct="0">
        <a:spcBef>
          <a:spcPct val="0"/>
        </a:spcBef>
        <a:spcAft>
          <a:spcPct val="0"/>
        </a:spcAft>
        <a:defRPr kumimoji="1" sz="4800">
          <a:solidFill>
            <a:schemeClr val="tx2"/>
          </a:solidFill>
          <a:latin typeface="Arial Narrow" pitchFamily="34" charset="0"/>
        </a:defRPr>
      </a:lvl6pPr>
      <a:lvl7pPr marL="914400" algn="ctr" rtl="0" eaLnBrk="0" fontAlgn="base" hangingPunct="0">
        <a:spcBef>
          <a:spcPct val="0"/>
        </a:spcBef>
        <a:spcAft>
          <a:spcPct val="0"/>
        </a:spcAft>
        <a:defRPr kumimoji="1" sz="4800">
          <a:solidFill>
            <a:schemeClr val="tx2"/>
          </a:solidFill>
          <a:latin typeface="Arial Narrow" pitchFamily="34" charset="0"/>
        </a:defRPr>
      </a:lvl7pPr>
      <a:lvl8pPr marL="1371600" algn="ctr" rtl="0" eaLnBrk="0" fontAlgn="base" hangingPunct="0">
        <a:spcBef>
          <a:spcPct val="0"/>
        </a:spcBef>
        <a:spcAft>
          <a:spcPct val="0"/>
        </a:spcAft>
        <a:defRPr kumimoji="1" sz="4800">
          <a:solidFill>
            <a:schemeClr val="tx2"/>
          </a:solidFill>
          <a:latin typeface="Arial Narrow" pitchFamily="34" charset="0"/>
        </a:defRPr>
      </a:lvl8pPr>
      <a:lvl9pPr marL="1828800" algn="ctr" rtl="0" eaLnBrk="0" fontAlgn="base" hangingPunct="0">
        <a:spcBef>
          <a:spcPct val="0"/>
        </a:spcBef>
        <a:spcAft>
          <a:spcPct val="0"/>
        </a:spcAft>
        <a:defRPr kumimoji="1" sz="48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a:solidFill>
            <a:schemeClr val="tx1"/>
          </a:solidFill>
          <a:latin typeface="+mn-lt"/>
        </a:defRPr>
      </a:lvl2pPr>
      <a:lvl3pPr marL="1143000" indent="-228600" algn="l" rtl="0" eaLnBrk="0" fontAlgn="base" hangingPunct="0">
        <a:spcBef>
          <a:spcPct val="20000"/>
        </a:spcBef>
        <a:spcAft>
          <a:spcPct val="0"/>
        </a:spcAft>
        <a:buChar char="•"/>
        <a:defRPr kumimoji="1">
          <a:solidFill>
            <a:schemeClr val="tx1"/>
          </a:solidFill>
          <a:latin typeface="+mn-lt"/>
        </a:defRPr>
      </a:lvl3pPr>
      <a:lvl4pPr marL="1600200" indent="-228600" algn="l" rtl="0" eaLnBrk="0" fontAlgn="base" hangingPunct="0">
        <a:spcBef>
          <a:spcPct val="20000"/>
        </a:spcBef>
        <a:spcAft>
          <a:spcPct val="0"/>
        </a:spcAft>
        <a:buChar char="–"/>
        <a:defRPr kumimoji="1">
          <a:solidFill>
            <a:schemeClr val="tx1"/>
          </a:solidFill>
          <a:latin typeface="+mn-lt"/>
        </a:defRPr>
      </a:lvl4pPr>
      <a:lvl5pPr marL="2057400" indent="-228600" algn="l" rtl="0" eaLnBrk="0" fontAlgn="base" hangingPunct="0">
        <a:spcBef>
          <a:spcPct val="20000"/>
        </a:spcBef>
        <a:spcAft>
          <a:spcPct val="0"/>
        </a:spcAft>
        <a:buChar char="•"/>
        <a:defRPr kumimoji="1">
          <a:solidFill>
            <a:schemeClr val="tx1"/>
          </a:solidFill>
          <a:latin typeface="+mn-lt"/>
        </a:defRPr>
      </a:lvl5pPr>
      <a:lvl6pPr marL="2514600" indent="-228600" algn="l" rtl="0" eaLnBrk="0" fontAlgn="base" hangingPunct="0">
        <a:spcBef>
          <a:spcPct val="20000"/>
        </a:spcBef>
        <a:spcAft>
          <a:spcPct val="0"/>
        </a:spcAft>
        <a:buChar char="•"/>
        <a:defRPr kumimoji="1">
          <a:solidFill>
            <a:schemeClr val="tx1"/>
          </a:solidFill>
          <a:latin typeface="+mn-lt"/>
        </a:defRPr>
      </a:lvl6pPr>
      <a:lvl7pPr marL="2971800" indent="-228600" algn="l" rtl="0" eaLnBrk="0" fontAlgn="base" hangingPunct="0">
        <a:spcBef>
          <a:spcPct val="20000"/>
        </a:spcBef>
        <a:spcAft>
          <a:spcPct val="0"/>
        </a:spcAft>
        <a:buChar char="•"/>
        <a:defRPr kumimoji="1">
          <a:solidFill>
            <a:schemeClr val="tx1"/>
          </a:solidFill>
          <a:latin typeface="+mn-lt"/>
        </a:defRPr>
      </a:lvl7pPr>
      <a:lvl8pPr marL="3429000" indent="-228600" algn="l" rtl="0" eaLnBrk="0" fontAlgn="base" hangingPunct="0">
        <a:spcBef>
          <a:spcPct val="20000"/>
        </a:spcBef>
        <a:spcAft>
          <a:spcPct val="0"/>
        </a:spcAft>
        <a:buChar char="•"/>
        <a:defRPr kumimoji="1">
          <a:solidFill>
            <a:schemeClr val="tx1"/>
          </a:solidFill>
          <a:latin typeface="+mn-lt"/>
        </a:defRPr>
      </a:lvl8pPr>
      <a:lvl9pPr marL="3886200" indent="-228600" algn="l" rtl="0" eaLnBrk="0" fontAlgn="base" hangingPunct="0">
        <a:spcBef>
          <a:spcPct val="20000"/>
        </a:spcBef>
        <a:spcAft>
          <a:spcPct val="0"/>
        </a:spcAft>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Ariadne's_thread_(logic)" TargetMode="External"/><Relationship Id="rId2" Type="http://schemas.openxmlformats.org/officeDocument/2006/relationships/hyperlink" Target="https://en.wikipedia.org/wiki/Ariadne"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en.wikipedia.org/wiki/Labyrinth"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www.bing.com/videos/search?q=The+Shining+labyrinth+chase+scene&amp;&amp;view=detail&amp;mid=79208A6F3A848B63FEEC79208A6F3A848B63FEEC&amp;rvsmid=A74A2A54166E60A5AA3AA74A2A54166E60A5AA3A&amp;FORM=VDMCNR" TargetMode="External"/><Relationship Id="rId5" Type="http://schemas.openxmlformats.org/officeDocument/2006/relationships/hyperlink" Target="https://www.bing.com/videos/search?q=The+Shining+labyrinth+chase+scene&amp;view=detail&amp;mid=A74A2A54166E60A5AA3AA74A2A54166E60A5AA3A&amp;FORM=VIRE" TargetMode="External"/><Relationship Id="rId4" Type="http://schemas.openxmlformats.org/officeDocument/2006/relationships/hyperlink" Target="https://www.bing.com/videos/search?q=The+shining+labyrith+scence&amp;docid=608039997766837646&amp;mid=F06BB8B6341B0D7F32BAF06BB8B6341B0D7F32BA&amp;view=detail&amp;FORM=VIR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8P-ALSqmWR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is.temple.edu/~ingargio/cis587/readings/constraints.html"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body" idx="1"/>
          </p:nvPr>
        </p:nvSpPr>
        <p:spPr>
          <a:xfrm>
            <a:off x="0" y="1219200"/>
            <a:ext cx="9144000" cy="5638800"/>
          </a:xfrm>
        </p:spPr>
        <p:txBody>
          <a:bodyPr/>
          <a:lstStyle/>
          <a:p>
            <a:pPr>
              <a:lnSpc>
                <a:spcPct val="90000"/>
              </a:lnSpc>
            </a:pPr>
            <a:r>
              <a:rPr lang="en-US" altLang="en-US" sz="2200" dirty="0">
                <a:latin typeface="Verdana" pitchFamily="34" charset="0"/>
              </a:rPr>
              <a:t>Search1: Classification of Search Problems, Terminology, and Overview (only partially covered in the textbook)</a:t>
            </a:r>
          </a:p>
          <a:p>
            <a:pPr>
              <a:lnSpc>
                <a:spcPct val="90000"/>
              </a:lnSpc>
            </a:pPr>
            <a:r>
              <a:rPr lang="en-US" altLang="en-US" sz="2200" dirty="0">
                <a:latin typeface="Verdana" pitchFamily="34" charset="0"/>
              </a:rPr>
              <a:t>Search2: Problem Solving Agents </a:t>
            </a:r>
          </a:p>
          <a:p>
            <a:pPr>
              <a:lnSpc>
                <a:spcPct val="90000"/>
              </a:lnSpc>
            </a:pPr>
            <a:r>
              <a:rPr lang="en-US" altLang="en-US" sz="2200" dirty="0">
                <a:latin typeface="Verdana" pitchFamily="34" charset="0"/>
              </a:rPr>
              <a:t>Search3: Heuristic Search and Exploration </a:t>
            </a:r>
          </a:p>
          <a:p>
            <a:pPr>
              <a:lnSpc>
                <a:spcPct val="90000"/>
              </a:lnSpc>
            </a:pPr>
            <a:r>
              <a:rPr lang="en-US" altLang="en-US" sz="2200" dirty="0">
                <a:latin typeface="Verdana" pitchFamily="34" charset="0"/>
              </a:rPr>
              <a:t>Search4: Randomized Hill Climbing and Backtracking (</a:t>
            </a:r>
            <a:r>
              <a:rPr lang="en-US" altLang="en-US" sz="2200" i="1" dirty="0">
                <a:latin typeface="Verdana" pitchFamily="34" charset="0"/>
              </a:rPr>
              <a:t>not covered in the textbook!)</a:t>
            </a:r>
            <a:endParaRPr lang="en-US" altLang="en-US" sz="2200" i="1" dirty="0">
              <a:latin typeface="Verdana" pitchFamily="34" charset="0"/>
              <a:sym typeface="Wingdings" pitchFamily="2" charset="2"/>
            </a:endParaRPr>
          </a:p>
          <a:p>
            <a:pPr>
              <a:lnSpc>
                <a:spcPct val="90000"/>
              </a:lnSpc>
            </a:pPr>
            <a:r>
              <a:rPr lang="en-US" altLang="en-US" sz="2200" dirty="0">
                <a:latin typeface="Verdana" pitchFamily="34" charset="0"/>
                <a:sym typeface="Wingdings" pitchFamily="2" charset="2"/>
              </a:rPr>
              <a:t>Search5: Games (will cover this topic quite quickly in 2022, skipping a few subjects) </a:t>
            </a:r>
          </a:p>
          <a:p>
            <a:pPr>
              <a:lnSpc>
                <a:spcPct val="90000"/>
              </a:lnSpc>
            </a:pPr>
            <a:r>
              <a:rPr lang="en-US" altLang="en-US" sz="2200" dirty="0">
                <a:latin typeface="Verdana" pitchFamily="34" charset="0"/>
                <a:sym typeface="Wingdings" pitchFamily="2" charset="2"/>
              </a:rPr>
              <a:t>Search6: Constraint Satisfaction Problems </a:t>
            </a:r>
          </a:p>
          <a:p>
            <a:pPr>
              <a:lnSpc>
                <a:spcPct val="90000"/>
              </a:lnSpc>
            </a:pPr>
            <a:r>
              <a:rPr lang="en-US" altLang="en-US" sz="2200" dirty="0">
                <a:latin typeface="Verdana" pitchFamily="34" charset="0"/>
                <a:sym typeface="Wingdings" pitchFamily="2" charset="2"/>
              </a:rPr>
              <a:t>Search7: </a:t>
            </a:r>
            <a:r>
              <a:rPr lang="en-US" altLang="en-US" sz="2200" dirty="0">
                <a:solidFill>
                  <a:srgbClr val="FF00FF"/>
                </a:solidFill>
                <a:latin typeface="Verdana" pitchFamily="34" charset="0"/>
                <a:sym typeface="Wingdings" pitchFamily="2" charset="2"/>
              </a:rPr>
              <a:t>Likely </a:t>
            </a:r>
            <a:r>
              <a:rPr lang="en-US" altLang="en-US" sz="2200" dirty="0">
                <a:latin typeface="Verdana" pitchFamily="34" charset="0"/>
                <a:sym typeface="Wingdings" pitchFamily="2" charset="2"/>
              </a:rPr>
              <a:t>more on Greedy Search and A*. </a:t>
            </a:r>
          </a:p>
          <a:p>
            <a:pPr>
              <a:lnSpc>
                <a:spcPct val="90000"/>
              </a:lnSpc>
            </a:pPr>
            <a:r>
              <a:rPr lang="en-US" altLang="en-US" sz="2200" dirty="0">
                <a:latin typeface="Verdana" pitchFamily="34" charset="0"/>
                <a:sym typeface="Wingdings" pitchFamily="2" charset="2"/>
              </a:rPr>
              <a:t>Search8: Information and Discussion of Problem Set1</a:t>
            </a:r>
          </a:p>
          <a:p>
            <a:pPr>
              <a:lnSpc>
                <a:spcPct val="90000"/>
              </a:lnSpc>
            </a:pPr>
            <a:r>
              <a:rPr lang="en-US" altLang="en-US" sz="2200" dirty="0">
                <a:latin typeface="Verdana" pitchFamily="34" charset="0"/>
                <a:sym typeface="Wingdings" pitchFamily="2" charset="2"/>
              </a:rPr>
              <a:t>EC1: Introduction to Evolutionary Computing (EC) / Genetic Algorithms (GA) </a:t>
            </a:r>
          </a:p>
          <a:p>
            <a:pPr>
              <a:lnSpc>
                <a:spcPct val="90000"/>
              </a:lnSpc>
            </a:pPr>
            <a:r>
              <a:rPr lang="en-US" altLang="en-US" sz="2200" dirty="0">
                <a:latin typeface="Verdana" pitchFamily="34" charset="0"/>
                <a:sym typeface="Wingdings" pitchFamily="2" charset="2"/>
              </a:rPr>
              <a:t>EC2: Using EC to Solve Travelling Salesman Problems </a:t>
            </a:r>
          </a:p>
          <a:p>
            <a:pPr marL="0" indent="0">
              <a:lnSpc>
                <a:spcPct val="90000"/>
              </a:lnSpc>
              <a:buNone/>
            </a:pPr>
            <a:endParaRPr lang="en-US" altLang="en-US" sz="2200" dirty="0">
              <a:latin typeface="Verdana" pitchFamily="34" charset="0"/>
              <a:sym typeface="Wingdings" pitchFamily="2" charset="2"/>
            </a:endParaRPr>
          </a:p>
          <a:p>
            <a:pPr>
              <a:lnSpc>
                <a:spcPct val="90000"/>
              </a:lnSpc>
            </a:pPr>
            <a:endParaRPr lang="en-US" altLang="en-US" sz="2200" dirty="0">
              <a:latin typeface="Verdana" pitchFamily="34" charset="0"/>
            </a:endParaRPr>
          </a:p>
          <a:p>
            <a:pPr>
              <a:lnSpc>
                <a:spcPct val="90000"/>
              </a:lnSpc>
              <a:buFont typeface="Wingdings" pitchFamily="2" charset="2"/>
              <a:buNone/>
            </a:pPr>
            <a:endParaRPr lang="en-US" altLang="en-US" sz="2200" dirty="0">
              <a:latin typeface="Verdana" pitchFamily="34" charset="0"/>
            </a:endParaRPr>
          </a:p>
          <a:p>
            <a:pPr>
              <a:lnSpc>
                <a:spcPct val="90000"/>
              </a:lnSpc>
              <a:buFont typeface="Wingdings" pitchFamily="2" charset="2"/>
              <a:buNone/>
            </a:pPr>
            <a:endParaRPr lang="en-US" altLang="en-US" sz="2400" dirty="0">
              <a:latin typeface="Arial" pitchFamily="34" charset="0"/>
            </a:endParaRPr>
          </a:p>
          <a:p>
            <a:pPr>
              <a:lnSpc>
                <a:spcPct val="90000"/>
              </a:lnSpc>
              <a:buFont typeface="Wingdings" pitchFamily="2" charset="2"/>
              <a:buNone/>
            </a:pPr>
            <a:endParaRPr lang="en-US" altLang="en-US" sz="2400" b="1" u="sng" dirty="0">
              <a:latin typeface="Arial" pitchFamily="34" charset="0"/>
            </a:endParaRPr>
          </a:p>
        </p:txBody>
      </p:sp>
      <p:sp useBgFill="1">
        <p:nvSpPr>
          <p:cNvPr id="305155" name="Rectangle 3"/>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Teaching Plan Problem Solving</a:t>
            </a:r>
          </a:p>
        </p:txBody>
      </p:sp>
      <p:sp>
        <p:nvSpPr>
          <p:cNvPr id="3" name="TextBox 2"/>
          <p:cNvSpPr txBox="1"/>
          <p:nvPr/>
        </p:nvSpPr>
        <p:spPr>
          <a:xfrm>
            <a:off x="6019800" y="6705600"/>
            <a:ext cx="351378" cy="369332"/>
          </a:xfrm>
          <a:prstGeom prst="rect">
            <a:avLst/>
          </a:prstGeom>
          <a:noFill/>
        </p:spPr>
        <p:txBody>
          <a:bodyPr wrap="none" rtlCol="0">
            <a:spAutoFit/>
          </a:bodyPr>
          <a:lstStyle/>
          <a:p>
            <a:r>
              <a:rPr lang="en-US" dirty="0"/>
              <a:t>A</a:t>
            </a:r>
          </a:p>
        </p:txBody>
      </p:sp>
    </p:spTree>
    <p:extLst>
      <p:ext uri="{BB962C8B-B14F-4D97-AF65-F5344CB8AC3E}">
        <p14:creationId xmlns:p14="http://schemas.microsoft.com/office/powerpoint/2010/main" val="36628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Search Tree for the 8-Puzzle</a:t>
            </a:r>
          </a:p>
        </p:txBody>
      </p:sp>
      <p:pic>
        <p:nvPicPr>
          <p:cNvPr id="1026" name="Picture 2" descr="http://www.cse.buffalo.edu/~rapaport/572/S02/Graph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34893"/>
            <a:ext cx="8915400" cy="5295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57" y="1164320"/>
            <a:ext cx="3833101" cy="369332"/>
          </a:xfrm>
          <a:prstGeom prst="rect">
            <a:avLst/>
          </a:prstGeom>
          <a:noFill/>
        </p:spPr>
        <p:txBody>
          <a:bodyPr wrap="none" rtlCol="0">
            <a:spAutoFit/>
          </a:bodyPr>
          <a:lstStyle/>
          <a:p>
            <a:r>
              <a:rPr lang="en-US" b="1" dirty="0"/>
              <a:t>Space Complexity: O(n)=O(b**(d+1)</a:t>
            </a:r>
          </a:p>
        </p:txBody>
      </p:sp>
    </p:spTree>
    <p:extLst>
      <p:ext uri="{BB962C8B-B14F-4D97-AF65-F5344CB8AC3E}">
        <p14:creationId xmlns:p14="http://schemas.microsoft.com/office/powerpoint/2010/main" val="361328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5938" name="Rectangle 2"/>
          <p:cNvSpPr>
            <a:spLocks noChangeArrowheads="1"/>
          </p:cNvSpPr>
          <p:nvPr/>
        </p:nvSpPr>
        <p:spPr bwMode="auto">
          <a:xfrm>
            <a:off x="609600" y="-52388"/>
            <a:ext cx="7762875" cy="1244601"/>
          </a:xfrm>
          <a:prstGeom prst="rect">
            <a:avLst/>
          </a:prstGeom>
          <a:ln w="28575">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700" b="1"/>
              <a:t>Characterization of </a:t>
            </a:r>
            <a:br>
              <a:rPr lang="en-US" altLang="en-US" sz="3700" b="1"/>
            </a:br>
            <a:r>
              <a:rPr lang="en-US" altLang="en-US" sz="3700" b="1"/>
              <a:t>State Space Search Algorithms</a:t>
            </a:r>
          </a:p>
        </p:txBody>
      </p:sp>
      <p:sp>
        <p:nvSpPr>
          <p:cNvPr id="295939" name="Rectangle 3"/>
          <p:cNvSpPr>
            <a:spLocks noGrp="1" noChangeArrowheads="1"/>
          </p:cNvSpPr>
          <p:nvPr>
            <p:ph type="body" idx="1"/>
          </p:nvPr>
        </p:nvSpPr>
        <p:spPr/>
        <p:txBody>
          <a:bodyPr/>
          <a:lstStyle/>
          <a:p>
            <a:pPr>
              <a:lnSpc>
                <a:spcPct val="90000"/>
              </a:lnSpc>
              <a:buFont typeface="Wingdings" pitchFamily="2" charset="2"/>
              <a:buNone/>
            </a:pPr>
            <a:r>
              <a:rPr lang="en-US" altLang="en-US" sz="2400" dirty="0"/>
              <a:t>A </a:t>
            </a:r>
            <a:r>
              <a:rPr lang="en-US" altLang="en-US" sz="2400" b="1" dirty="0">
                <a:solidFill>
                  <a:schemeClr val="tx2"/>
                </a:solidFill>
              </a:rPr>
              <a:t>search strategy</a:t>
            </a:r>
            <a:r>
              <a:rPr lang="en-US" altLang="en-US" sz="2400" dirty="0"/>
              <a:t> consists of the following:</a:t>
            </a:r>
          </a:p>
          <a:p>
            <a:pPr>
              <a:lnSpc>
                <a:spcPct val="90000"/>
              </a:lnSpc>
            </a:pPr>
            <a:r>
              <a:rPr lang="en-US" altLang="en-US" sz="2400" dirty="0"/>
              <a:t>A state space S, set of operators O: S</a:t>
            </a:r>
            <a:r>
              <a:rPr lang="en-US" altLang="en-US" sz="2400" dirty="0">
                <a:sym typeface="Wingdings" pitchFamily="2" charset="2"/>
              </a:rPr>
              <a:t>S, an initial state, and a (set of) goal state(s).</a:t>
            </a:r>
            <a:endParaRPr lang="en-US" altLang="en-US" sz="2400" dirty="0"/>
          </a:p>
          <a:p>
            <a:pPr>
              <a:lnSpc>
                <a:spcPct val="90000"/>
              </a:lnSpc>
            </a:pPr>
            <a:r>
              <a:rPr lang="en-US" altLang="en-US" sz="2400" dirty="0"/>
              <a:t>A </a:t>
            </a:r>
            <a:r>
              <a:rPr lang="en-US" altLang="en-US" sz="2400" b="1" dirty="0">
                <a:solidFill>
                  <a:schemeClr val="tx2"/>
                </a:solidFill>
              </a:rPr>
              <a:t>control strategy</a:t>
            </a:r>
            <a:r>
              <a:rPr lang="en-US" altLang="en-US" sz="2400" dirty="0"/>
              <a:t> that determines how the search space will be searched; it consists of an operator selection and state selection function: </a:t>
            </a:r>
          </a:p>
          <a:p>
            <a:pPr lvl="1">
              <a:lnSpc>
                <a:spcPct val="90000"/>
              </a:lnSpc>
            </a:pPr>
            <a:r>
              <a:rPr lang="en-US" altLang="en-US" sz="2300" b="1" dirty="0">
                <a:solidFill>
                  <a:schemeClr val="tx2"/>
                </a:solidFill>
              </a:rPr>
              <a:t>Operator selection function</a:t>
            </a:r>
            <a:r>
              <a:rPr lang="en-US" altLang="en-US" sz="2300" dirty="0"/>
              <a:t>: selects which operator(s) is </a:t>
            </a:r>
            <a:r>
              <a:rPr lang="en-US" altLang="en-US" sz="2300"/>
              <a:t>(are) </a:t>
            </a:r>
            <a:r>
              <a:rPr lang="en-US" altLang="en-US" sz="2300" dirty="0"/>
              <a:t>applied to a given state</a:t>
            </a:r>
          </a:p>
          <a:p>
            <a:pPr lvl="1">
              <a:lnSpc>
                <a:spcPct val="90000"/>
              </a:lnSpc>
            </a:pPr>
            <a:r>
              <a:rPr lang="en-US" altLang="en-US" sz="2300" b="1" dirty="0">
                <a:solidFill>
                  <a:schemeClr val="bg2"/>
                </a:solidFill>
              </a:rPr>
              <a:t>State selection function</a:t>
            </a:r>
            <a:r>
              <a:rPr lang="en-US" altLang="en-US" sz="2300" dirty="0"/>
              <a:t>: selects the state to which an operator (selected by the operator selection function) is applied next</a:t>
            </a:r>
            <a:r>
              <a:rPr lang="en-US" altLang="en-US" sz="2000" dirty="0"/>
              <a:t>.</a:t>
            </a:r>
          </a:p>
          <a:p>
            <a:pPr>
              <a:lnSpc>
                <a:spcPct val="90000"/>
              </a:lnSpc>
              <a:buFont typeface="Wingdings" pitchFamily="2" charset="2"/>
              <a:buNone/>
            </a:pPr>
            <a:r>
              <a:rPr lang="en-US" altLang="en-US" sz="2400" dirty="0">
                <a:solidFill>
                  <a:srgbClr val="FF0000"/>
                </a:solidFill>
              </a:rPr>
              <a:t>Remarks</a:t>
            </a:r>
            <a:r>
              <a:rPr lang="en-US" altLang="en-US" sz="2400" dirty="0"/>
              <a:t>: Operator selection functions only return operators that have not been applied yet, and state selection functions return only states that have not been completely expanded yet (some applicable operators have not been applied to this state yet); moreover, we assume that ties are broken randomly.</a:t>
            </a:r>
          </a:p>
          <a:p>
            <a:pPr>
              <a:lnSpc>
                <a:spcPct val="90000"/>
              </a:lnSpc>
            </a:pPr>
            <a:endParaRPr lang="en-US"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76200" y="0"/>
            <a:ext cx="9144000" cy="762000"/>
          </a:xfrm>
        </p:spPr>
        <p:txBody>
          <a:bodyPr/>
          <a:lstStyle/>
          <a:p>
            <a:r>
              <a:rPr lang="en-US" altLang="en-US" sz="3600" dirty="0"/>
              <a:t>Example: Search Strategies for the 8 Puzzle</a:t>
            </a:r>
          </a:p>
        </p:txBody>
      </p:sp>
      <p:sp>
        <p:nvSpPr>
          <p:cNvPr id="299011" name="Rectangle 3"/>
          <p:cNvSpPr>
            <a:spLocks noGrp="1" noChangeArrowheads="1"/>
          </p:cNvSpPr>
          <p:nvPr>
            <p:ph type="body" idx="1"/>
          </p:nvPr>
        </p:nvSpPr>
        <p:spPr>
          <a:xfrm>
            <a:off x="67733" y="762000"/>
            <a:ext cx="8991600" cy="5486400"/>
          </a:xfrm>
        </p:spPr>
        <p:txBody>
          <a:bodyPr/>
          <a:lstStyle/>
          <a:p>
            <a:pPr>
              <a:lnSpc>
                <a:spcPct val="90000"/>
              </a:lnSpc>
              <a:buFont typeface="Wingdings" pitchFamily="2" charset="2"/>
              <a:buNone/>
            </a:pPr>
            <a:r>
              <a:rPr lang="en-US" altLang="en-US" dirty="0"/>
              <a:t>Strategy 1 (Breadth First):</a:t>
            </a:r>
          </a:p>
          <a:p>
            <a:pPr>
              <a:lnSpc>
                <a:spcPct val="90000"/>
              </a:lnSpc>
              <a:buFont typeface="Wingdings" pitchFamily="2" charset="2"/>
              <a:buNone/>
            </a:pPr>
            <a:r>
              <a:rPr lang="en-US" altLang="en-US" b="1" dirty="0">
                <a:solidFill>
                  <a:schemeClr val="tx2"/>
                </a:solidFill>
              </a:rPr>
              <a:t>Operator Selection Function</a:t>
            </a:r>
            <a:r>
              <a:rPr lang="en-US" altLang="en-US" dirty="0"/>
              <a:t>: select all operators</a:t>
            </a:r>
          </a:p>
          <a:p>
            <a:pPr>
              <a:lnSpc>
                <a:spcPct val="90000"/>
              </a:lnSpc>
              <a:buFont typeface="Wingdings" pitchFamily="2" charset="2"/>
              <a:buNone/>
            </a:pPr>
            <a:r>
              <a:rPr lang="en-US" altLang="en-US" b="1" dirty="0">
                <a:solidFill>
                  <a:schemeClr val="tx2"/>
                </a:solidFill>
              </a:rPr>
              <a:t>State Selection Function</a:t>
            </a:r>
            <a:r>
              <a:rPr lang="en-US" altLang="en-US" dirty="0"/>
              <a:t>: Select a state s giving preference to states that are closer to the initial state </a:t>
            </a:r>
            <a:r>
              <a:rPr lang="en-US" altLang="en-US" dirty="0" err="1"/>
              <a:t>i</a:t>
            </a:r>
            <a:r>
              <a:rPr lang="en-US" altLang="en-US" dirty="0"/>
              <a:t>(closeness is evaluated by the number of operator applications it took to reach s from </a:t>
            </a:r>
            <a:r>
              <a:rPr lang="en-US" altLang="en-US" dirty="0" err="1"/>
              <a:t>i</a:t>
            </a:r>
            <a:r>
              <a:rPr lang="en-US" altLang="en-US" dirty="0"/>
              <a:t>)</a:t>
            </a:r>
          </a:p>
          <a:p>
            <a:pPr>
              <a:lnSpc>
                <a:spcPct val="90000"/>
              </a:lnSpc>
              <a:buFont typeface="Wingdings" pitchFamily="2" charset="2"/>
              <a:buNone/>
            </a:pPr>
            <a:endParaRPr lang="en-US" altLang="en-US" dirty="0"/>
          </a:p>
          <a:p>
            <a:pPr>
              <a:lnSpc>
                <a:spcPct val="90000"/>
              </a:lnSpc>
              <a:buFont typeface="Wingdings" pitchFamily="2" charset="2"/>
              <a:buNone/>
            </a:pPr>
            <a:r>
              <a:rPr lang="en-US" altLang="en-US" dirty="0"/>
              <a:t>Strategy 2 (Backtracking with depth bound set to 7):</a:t>
            </a:r>
          </a:p>
          <a:p>
            <a:pPr>
              <a:lnSpc>
                <a:spcPct val="90000"/>
              </a:lnSpc>
              <a:buFont typeface="Wingdings" pitchFamily="2" charset="2"/>
              <a:buNone/>
            </a:pPr>
            <a:r>
              <a:rPr lang="en-US" altLang="en-US" b="1" dirty="0">
                <a:solidFill>
                  <a:schemeClr val="tx2"/>
                </a:solidFill>
              </a:rPr>
              <a:t>Operator Selection Function</a:t>
            </a:r>
            <a:r>
              <a:rPr lang="en-US" altLang="en-US" dirty="0"/>
              <a:t> : Select (applicable) operator by priorities: N&gt;S&gt;E&gt;W</a:t>
            </a:r>
          </a:p>
          <a:p>
            <a:pPr>
              <a:lnSpc>
                <a:spcPct val="90000"/>
              </a:lnSpc>
              <a:buFont typeface="Wingdings" pitchFamily="2" charset="2"/>
              <a:buNone/>
            </a:pPr>
            <a:r>
              <a:rPr lang="en-US" altLang="en-US" b="1" dirty="0">
                <a:solidFill>
                  <a:schemeClr val="tx2"/>
                </a:solidFill>
              </a:rPr>
              <a:t>State Selection Function</a:t>
            </a:r>
            <a:r>
              <a:rPr lang="en-US" altLang="en-US" dirty="0"/>
              <a:t> : If the most recently created state is less than 7 operator applications away from the initial state (forward search) and there are applicable operators left, use this state; otherwise, use the predecessor of the recently created state (backtracking).</a:t>
            </a:r>
          </a:p>
          <a:p>
            <a:pPr>
              <a:lnSpc>
                <a:spcPct val="90000"/>
              </a:lnSpc>
              <a:buNone/>
            </a:pPr>
            <a:r>
              <a:rPr lang="en-US" altLang="en-US" dirty="0"/>
              <a:t>Background: </a:t>
            </a:r>
            <a:r>
              <a:rPr lang="en-US" altLang="en-US" sz="1200" dirty="0">
                <a:hlinkClick r:id="rId2"/>
              </a:rPr>
              <a:t>https://en.wikipedia.org/wiki/Ariadne</a:t>
            </a:r>
            <a:r>
              <a:rPr lang="en-US" altLang="en-US" sz="1200" dirty="0"/>
              <a:t>  </a:t>
            </a:r>
          </a:p>
          <a:p>
            <a:pPr>
              <a:lnSpc>
                <a:spcPct val="90000"/>
              </a:lnSpc>
              <a:buNone/>
            </a:pPr>
            <a:r>
              <a:rPr lang="en-US" altLang="en-US" sz="1200" dirty="0">
                <a:hlinkClick r:id="rId3"/>
              </a:rPr>
              <a:t>https://en.wikipedia.org/wiki/Ariadne%27s_thread_%28logic%29</a:t>
            </a:r>
            <a:r>
              <a:rPr lang="en-US" altLang="en-US" sz="1200" dirty="0"/>
              <a:t>  </a:t>
            </a:r>
          </a:p>
          <a:p>
            <a:pPr>
              <a:lnSpc>
                <a:spcPct val="90000"/>
              </a:lnSpc>
              <a:buNone/>
            </a:pPr>
            <a:r>
              <a:rPr lang="en-US" altLang="en-US" sz="1200" dirty="0">
                <a:hlinkClick r:id="rId4"/>
              </a:rPr>
              <a:t>https://en.wikipedia.org/wiki/Labyrinth</a:t>
            </a:r>
            <a:r>
              <a:rPr lang="en-US" altLang="en-US" sz="1200" dirty="0"/>
              <a:t> </a:t>
            </a:r>
          </a:p>
          <a:p>
            <a:pPr>
              <a:lnSpc>
                <a:spcPct val="90000"/>
              </a:lnSpc>
              <a:buFont typeface="Wingdings" pitchFamily="2" charset="2"/>
              <a:buNone/>
            </a:pPr>
            <a:endParaRPr lang="en-US" altLang="en-US" dirty="0"/>
          </a:p>
        </p:txBody>
      </p:sp>
      <p:pic>
        <p:nvPicPr>
          <p:cNvPr id="1026" name="Picture 2" descr="Image result for shining movie labyrin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670" y="4572000"/>
            <a:ext cx="4144587"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Produced by Depth First Search</a:t>
            </a:r>
          </a:p>
        </p:txBody>
      </p:sp>
      <p:pic>
        <p:nvPicPr>
          <p:cNvPr id="2050" name="Picture 2" descr="http://www.cse.buffalo.edu/~rapaport/572/S02/Graph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9542"/>
            <a:ext cx="9192896" cy="5839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6468333"/>
            <a:ext cx="3096169" cy="430887"/>
          </a:xfrm>
          <a:prstGeom prst="rect">
            <a:avLst/>
          </a:prstGeom>
          <a:noFill/>
        </p:spPr>
        <p:txBody>
          <a:bodyPr wrap="none" rtlCol="0">
            <a:spAutoFit/>
          </a:bodyPr>
          <a:lstStyle/>
          <a:p>
            <a:r>
              <a:rPr lang="en-US" sz="2200" b="1" dirty="0">
                <a:solidFill>
                  <a:srgbClr val="FF00FF"/>
                </a:solidFill>
              </a:rPr>
              <a:t>Search Graph or Tree??</a:t>
            </a:r>
          </a:p>
        </p:txBody>
      </p:sp>
      <p:sp>
        <p:nvSpPr>
          <p:cNvPr id="6" name="TextBox 5"/>
          <p:cNvSpPr txBox="1"/>
          <p:nvPr/>
        </p:nvSpPr>
        <p:spPr>
          <a:xfrm>
            <a:off x="-7257" y="1164320"/>
            <a:ext cx="5778185" cy="1200329"/>
          </a:xfrm>
          <a:prstGeom prst="rect">
            <a:avLst/>
          </a:prstGeom>
          <a:noFill/>
        </p:spPr>
        <p:txBody>
          <a:bodyPr wrap="none" rtlCol="0">
            <a:spAutoFit/>
          </a:bodyPr>
          <a:lstStyle/>
          <a:p>
            <a:r>
              <a:rPr lang="en-US" b="1" dirty="0"/>
              <a:t>Space Complexity Backtracking: O(d)</a:t>
            </a:r>
          </a:p>
          <a:p>
            <a:r>
              <a:rPr lang="en-US" b="1" dirty="0"/>
              <a:t>Space Complexity Expansion Depth-first Search</a:t>
            </a:r>
            <a:r>
              <a:rPr lang="en-US" b="1"/>
              <a:t>: O(b*d</a:t>
            </a:r>
            <a:r>
              <a:rPr lang="en-US" b="1" dirty="0"/>
              <a:t>)</a:t>
            </a:r>
          </a:p>
          <a:p>
            <a:endParaRPr lang="en-US" b="1" dirty="0"/>
          </a:p>
          <a:p>
            <a:endParaRPr lang="en-US" b="1" dirty="0"/>
          </a:p>
        </p:txBody>
      </p:sp>
    </p:spTree>
    <p:extLst>
      <p:ext uri="{BB962C8B-B14F-4D97-AF65-F5344CB8AC3E}">
        <p14:creationId xmlns:p14="http://schemas.microsoft.com/office/powerpoint/2010/main" val="137356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People That </a:t>
            </a:r>
            <a:br>
              <a:rPr lang="en-US" dirty="0"/>
            </a:br>
            <a:r>
              <a:rPr lang="en-US" dirty="0"/>
              <a:t>Do Not Know Search Strategies</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154" y="1314450"/>
            <a:ext cx="7391400" cy="5543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4599" y="1400629"/>
            <a:ext cx="4158511" cy="1015663"/>
          </a:xfrm>
          <a:prstGeom prst="rect">
            <a:avLst/>
          </a:prstGeom>
          <a:noFill/>
        </p:spPr>
        <p:txBody>
          <a:bodyPr wrap="none" rtlCol="0">
            <a:spAutoFit/>
          </a:bodyPr>
          <a:lstStyle/>
          <a:p>
            <a:r>
              <a:rPr lang="en-US" sz="6000" dirty="0">
                <a:solidFill>
                  <a:srgbClr val="FFC000"/>
                </a:solidFill>
              </a:rPr>
              <a:t>The Shining </a:t>
            </a:r>
          </a:p>
        </p:txBody>
      </p:sp>
      <p:pic>
        <p:nvPicPr>
          <p:cNvPr id="8" name="Picture 2" descr="Image result for shining movie labyrin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4505" y="5638800"/>
            <a:ext cx="2486752"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20E5AF-0329-4399-870F-F77B5FE6E2E4}"/>
              </a:ext>
            </a:extLst>
          </p:cNvPr>
          <p:cNvSpPr txBox="1"/>
          <p:nvPr/>
        </p:nvSpPr>
        <p:spPr>
          <a:xfrm>
            <a:off x="1447800" y="3810000"/>
            <a:ext cx="7543800" cy="369332"/>
          </a:xfrm>
          <a:prstGeom prst="rect">
            <a:avLst/>
          </a:prstGeom>
          <a:noFill/>
        </p:spPr>
        <p:txBody>
          <a:bodyPr wrap="square" rtlCol="0">
            <a:spAutoFit/>
          </a:bodyPr>
          <a:lstStyle/>
          <a:p>
            <a:r>
              <a:rPr lang="en-US">
                <a:hlinkClick r:id="rId4"/>
              </a:rPr>
              <a:t>Kubrick shining labyrinthe 1980 - Bing video</a:t>
            </a:r>
            <a:endParaRPr lang="en-US" dirty="0"/>
          </a:p>
        </p:txBody>
      </p:sp>
      <p:sp>
        <p:nvSpPr>
          <p:cNvPr id="5" name="TextBox 4">
            <a:extLst>
              <a:ext uri="{FF2B5EF4-FFF2-40B4-BE49-F238E27FC236}">
                <a16:creationId xmlns:a16="http://schemas.microsoft.com/office/drawing/2014/main" id="{3D7C3DB7-BD3C-44A6-8325-712F86BF5280}"/>
              </a:ext>
            </a:extLst>
          </p:cNvPr>
          <p:cNvSpPr txBox="1"/>
          <p:nvPr/>
        </p:nvSpPr>
        <p:spPr>
          <a:xfrm>
            <a:off x="1524000" y="2667000"/>
            <a:ext cx="2531462" cy="369332"/>
          </a:xfrm>
          <a:prstGeom prst="rect">
            <a:avLst/>
          </a:prstGeom>
          <a:noFill/>
        </p:spPr>
        <p:txBody>
          <a:bodyPr wrap="none" rtlCol="0">
            <a:spAutoFit/>
          </a:bodyPr>
          <a:lstStyle/>
          <a:p>
            <a:r>
              <a:rPr lang="en-US" dirty="0">
                <a:hlinkClick r:id="rId5"/>
              </a:rPr>
              <a:t>The Shining - Bing video</a:t>
            </a:r>
            <a:endParaRPr lang="en-US" dirty="0"/>
          </a:p>
        </p:txBody>
      </p:sp>
      <p:sp>
        <p:nvSpPr>
          <p:cNvPr id="6" name="TextBox 5">
            <a:extLst>
              <a:ext uri="{FF2B5EF4-FFF2-40B4-BE49-F238E27FC236}">
                <a16:creationId xmlns:a16="http://schemas.microsoft.com/office/drawing/2014/main" id="{8A0CDF92-8502-4390-9BD6-F09A5ADF2B45}"/>
              </a:ext>
            </a:extLst>
          </p:cNvPr>
          <p:cNvSpPr txBox="1"/>
          <p:nvPr/>
        </p:nvSpPr>
        <p:spPr>
          <a:xfrm>
            <a:off x="1752600" y="4970929"/>
            <a:ext cx="5105400"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39F6C9B4-965D-4A83-A5E6-28DAD19EA546}"/>
              </a:ext>
            </a:extLst>
          </p:cNvPr>
          <p:cNvSpPr txBox="1"/>
          <p:nvPr/>
        </p:nvSpPr>
        <p:spPr>
          <a:xfrm>
            <a:off x="1173076" y="4799783"/>
            <a:ext cx="7072770" cy="369332"/>
          </a:xfrm>
          <a:prstGeom prst="rect">
            <a:avLst/>
          </a:prstGeom>
          <a:noFill/>
        </p:spPr>
        <p:txBody>
          <a:bodyPr wrap="none" rtlCol="0">
            <a:spAutoFit/>
          </a:bodyPr>
          <a:lstStyle/>
          <a:p>
            <a:r>
              <a:rPr lang="en-US" dirty="0">
                <a:hlinkClick r:id="rId6"/>
              </a:rPr>
              <a:t>The Shining (1980) - Maze Chase Scene (9/10) | Horror King - Bing video</a:t>
            </a:r>
            <a:endParaRPr lang="en-US" dirty="0"/>
          </a:p>
        </p:txBody>
      </p:sp>
    </p:spTree>
    <p:extLst>
      <p:ext uri="{BB962C8B-B14F-4D97-AF65-F5344CB8AC3E}">
        <p14:creationId xmlns:p14="http://schemas.microsoft.com/office/powerpoint/2010/main" val="296749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xfrm>
            <a:off x="7239000" y="6553200"/>
            <a:ext cx="19050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A6F9EE33-60E2-441D-B085-80DFDAB84279}" type="slidenum">
              <a:rPr lang="en-US" smtClean="0"/>
              <a:pPr>
                <a:defRPr/>
              </a:pPr>
              <a:t>15</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Textbook Search Reading List</a:t>
            </a:r>
          </a:p>
        </p:txBody>
      </p:sp>
      <p:sp>
        <p:nvSpPr>
          <p:cNvPr id="4100" name="Rectangle 3"/>
          <p:cNvSpPr>
            <a:spLocks noGrp="1" noChangeArrowheads="1"/>
          </p:cNvSpPr>
          <p:nvPr>
            <p:ph type="body" idx="1"/>
          </p:nvPr>
        </p:nvSpPr>
        <p:spPr>
          <a:xfrm>
            <a:off x="0" y="838200"/>
            <a:ext cx="9220200" cy="4114800"/>
          </a:xfrm>
        </p:spPr>
        <p:txBody>
          <a:bodyPr/>
          <a:lstStyle/>
          <a:p>
            <a:pPr>
              <a:buFont typeface="Wingdings" panose="05000000000000000000" pitchFamily="2" charset="2"/>
              <a:buChar char="Ø"/>
            </a:pPr>
            <a:r>
              <a:rPr lang="en-US" altLang="en-US" sz="1900" dirty="0"/>
              <a:t>Students suggested Textbook reading groups…Please read the 4</a:t>
            </a:r>
            <a:r>
              <a:rPr lang="en-US" altLang="en-US" sz="1900" baseline="30000" dirty="0"/>
              <a:t>th</a:t>
            </a:r>
            <a:r>
              <a:rPr lang="en-US" altLang="en-US" sz="1900" dirty="0"/>
              <a:t> edition (which appeared in Dec. 2020, I believe) of the textbook and not older editions!</a:t>
            </a:r>
          </a:p>
          <a:p>
            <a:pPr marL="0" indent="0">
              <a:buNone/>
            </a:pPr>
            <a:r>
              <a:rPr lang="en-US" altLang="en-US" sz="1900" dirty="0"/>
              <a:t>Reading List: </a:t>
            </a:r>
          </a:p>
          <a:p>
            <a:pPr>
              <a:buFont typeface="Wingdings" panose="05000000000000000000" pitchFamily="2" charset="2"/>
              <a:buChar char="Ø"/>
            </a:pPr>
            <a:r>
              <a:rPr lang="en-US" altLang="en-US" sz="1900" dirty="0"/>
              <a:t>Chapter 3: mandatory: 63-92, 96-102, 104-106; optional: 92-96, 102-104</a:t>
            </a:r>
          </a:p>
          <a:p>
            <a:pPr>
              <a:buFont typeface="Wingdings" panose="05000000000000000000" pitchFamily="2" charset="2"/>
              <a:buChar char="Ø"/>
            </a:pPr>
            <a:r>
              <a:rPr lang="en-US" altLang="en-US" sz="1900" dirty="0"/>
              <a:t>Chapter 4: mandatory: 110-115, 141 optional: 116-119 (EC will be covered separately later), 119-122</a:t>
            </a:r>
          </a:p>
          <a:p>
            <a:pPr>
              <a:buFont typeface="Wingdings" panose="05000000000000000000" pitchFamily="2" charset="2"/>
              <a:buChar char="Ø"/>
            </a:pPr>
            <a:r>
              <a:rPr lang="en-US" altLang="en-US" sz="1900" dirty="0"/>
              <a:t>Chapter 5: mandatory: 146-158, 174-175 optional: 159-161, 164-168</a:t>
            </a:r>
          </a:p>
          <a:p>
            <a:pPr>
              <a:buFont typeface="Wingdings" panose="05000000000000000000" pitchFamily="2" charset="2"/>
              <a:buChar char="Ø"/>
            </a:pPr>
            <a:r>
              <a:rPr lang="en-US" altLang="en-US" sz="1900" dirty="0"/>
              <a:t>Chapter 6: mandatory: 180-193(skip 6.1.2) optional: 194-199</a:t>
            </a:r>
          </a:p>
          <a:p>
            <a:pPr>
              <a:buFont typeface="Wingdings" panose="05000000000000000000" pitchFamily="2" charset="2"/>
              <a:buChar char="Ø"/>
            </a:pPr>
            <a:r>
              <a:rPr lang="en-US" altLang="en-US" sz="1900" dirty="0"/>
              <a:t>There are some additional slides, discussing categories of search algorithms, backtracking, randomized hill climbing which are not covered in the textbook! </a:t>
            </a:r>
          </a:p>
          <a:p>
            <a:pPr>
              <a:buFont typeface="Wingdings" panose="05000000000000000000" pitchFamily="2" charset="2"/>
              <a:buChar char="Ø"/>
            </a:pPr>
            <a:endParaRPr lang="en-US" altLang="en-US" sz="1900" dirty="0"/>
          </a:p>
          <a:p>
            <a:pPr marL="0" indent="0">
              <a:buNone/>
            </a:pPr>
            <a:r>
              <a:rPr lang="en-US" altLang="en-US" sz="1900" dirty="0"/>
              <a:t>Remark: all page numbers refer to the 4</a:t>
            </a:r>
            <a:r>
              <a:rPr lang="en-US" altLang="en-US" sz="1900" baseline="30000" dirty="0"/>
              <a:t>th</a:t>
            </a:r>
            <a:r>
              <a:rPr lang="en-US" altLang="en-US" sz="1900" dirty="0"/>
              <a:t> Edition from 2021…</a:t>
            </a:r>
          </a:p>
          <a:p>
            <a:pPr>
              <a:buFont typeface="Wingdings" panose="05000000000000000000" pitchFamily="2" charset="2"/>
              <a:buChar char="Ø"/>
            </a:pPr>
            <a:endParaRPr lang="en-US" altLang="en-US" sz="1900" dirty="0"/>
          </a:p>
          <a:p>
            <a:pPr marL="1009650" lvl="1" indent="-609600">
              <a:buFont typeface="Wingdings" panose="05000000000000000000" pitchFamily="2" charset="2"/>
              <a:buChar char="Ø"/>
            </a:pPr>
            <a:endParaRPr lang="en-US" altLang="en-US" sz="1900" dirty="0"/>
          </a:p>
          <a:p>
            <a:pPr marL="0" indent="0">
              <a:buNone/>
            </a:pPr>
            <a:endParaRPr lang="en-US" altLang="en-US" sz="1900" dirty="0"/>
          </a:p>
          <a:p>
            <a:pPr marL="609600" indent="-609600"/>
            <a:endParaRPr lang="en-US" altLang="en-US" dirty="0"/>
          </a:p>
        </p:txBody>
      </p:sp>
    </p:spTree>
    <p:extLst>
      <p:ext uri="{BB962C8B-B14F-4D97-AF65-F5344CB8AC3E}">
        <p14:creationId xmlns:p14="http://schemas.microsoft.com/office/powerpoint/2010/main" val="422564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body" idx="1"/>
          </p:nvPr>
        </p:nvSpPr>
        <p:spPr>
          <a:xfrm>
            <a:off x="0" y="990600"/>
            <a:ext cx="9144000" cy="5867400"/>
          </a:xfrm>
        </p:spPr>
        <p:txBody>
          <a:bodyPr/>
          <a:lstStyle/>
          <a:p>
            <a:pPr>
              <a:lnSpc>
                <a:spcPct val="90000"/>
              </a:lnSpc>
            </a:pPr>
            <a:r>
              <a:rPr lang="en-US" altLang="en-US" sz="2200" dirty="0"/>
              <a:t>Assume a labyrinth of interconnected rooms is given and two players---who start in different room---try to find each other. There will be many intersections of walkways that connect rooms all of which look completely the same; that is, players do not know if they are in the same room or and you do not know if you entered a particular crossing or use a particular path before; however, you will be given a piece of chalk that allow you to put signs of your own choosing on a wall. Devise a search strategy for each player (could be the same or different) that enables the players to find each other (being in the same room)</a:t>
            </a:r>
          </a:p>
          <a:p>
            <a:pPr>
              <a:lnSpc>
                <a:spcPct val="90000"/>
              </a:lnSpc>
            </a:pPr>
            <a:r>
              <a:rPr lang="en-US" altLang="en-US" sz="2800" dirty="0"/>
              <a:t>Specification to </a:t>
            </a:r>
            <a:r>
              <a:rPr lang="en-US" altLang="en-US" sz="2800"/>
              <a:t>be discussed </a:t>
            </a:r>
            <a:r>
              <a:rPr lang="en-US" altLang="en-US" sz="2800" dirty="0"/>
              <a:t>in Feb. 1 Lecture </a:t>
            </a:r>
          </a:p>
          <a:p>
            <a:pPr>
              <a:lnSpc>
                <a:spcPct val="90000"/>
              </a:lnSpc>
            </a:pPr>
            <a:r>
              <a:rPr lang="en-US" altLang="en-US" sz="2800" dirty="0"/>
              <a:t>Motivation: </a:t>
            </a:r>
            <a:r>
              <a:rPr lang="en-US" altLang="en-US" sz="1200" dirty="0">
                <a:hlinkClick r:id="rId2"/>
              </a:rPr>
              <a:t>https://www.youtube.com/watch?v=8P-ALSqmWRI</a:t>
            </a:r>
            <a:r>
              <a:rPr lang="en-US" altLang="en-US" sz="1200" dirty="0"/>
              <a:t> </a:t>
            </a:r>
          </a:p>
          <a:p>
            <a:pPr>
              <a:lnSpc>
                <a:spcPct val="90000"/>
              </a:lnSpc>
            </a:pPr>
            <a:endParaRPr lang="en-US" altLang="en-US" sz="2800" dirty="0"/>
          </a:p>
          <a:p>
            <a:pPr>
              <a:lnSpc>
                <a:spcPct val="90000"/>
              </a:lnSpc>
            </a:pPr>
            <a:endParaRPr lang="en-US" altLang="en-US" sz="1800" dirty="0"/>
          </a:p>
        </p:txBody>
      </p:sp>
      <p:sp useBgFill="1">
        <p:nvSpPr>
          <p:cNvPr id="293891" name="Rectangle 3"/>
          <p:cNvSpPr>
            <a:spLocks noChangeArrowheads="1"/>
          </p:cNvSpPr>
          <p:nvPr/>
        </p:nvSpPr>
        <p:spPr bwMode="auto">
          <a:xfrm>
            <a:off x="850900" y="249989"/>
            <a:ext cx="7762875" cy="566822"/>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100" b="1" dirty="0"/>
              <a:t>2023 Labyrinth Task GHC Group B (on Feb. 8) </a:t>
            </a:r>
            <a:endParaRPr lang="en-US" altLang="en-US" sz="3100" b="1" dirty="0">
              <a:solidFill>
                <a:srgbClr val="FF0000"/>
              </a:solidFill>
            </a:endParaRPr>
          </a:p>
        </p:txBody>
      </p:sp>
      <p:sp>
        <p:nvSpPr>
          <p:cNvPr id="293893" name="Line 5"/>
          <p:cNvSpPr>
            <a:spLocks noChangeShapeType="1"/>
          </p:cNvSpPr>
          <p:nvPr/>
        </p:nvSpPr>
        <p:spPr bwMode="auto">
          <a:xfrm>
            <a:off x="4191000" y="5867400"/>
            <a:ext cx="9144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4" name="Line 6"/>
          <p:cNvSpPr>
            <a:spLocks noChangeShapeType="1"/>
          </p:cNvSpPr>
          <p:nvPr/>
        </p:nvSpPr>
        <p:spPr bwMode="auto">
          <a:xfrm flipV="1">
            <a:off x="5105400" y="5105400"/>
            <a:ext cx="0" cy="762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5" name="Line 7"/>
          <p:cNvSpPr>
            <a:spLocks noChangeShapeType="1"/>
          </p:cNvSpPr>
          <p:nvPr/>
        </p:nvSpPr>
        <p:spPr bwMode="auto">
          <a:xfrm>
            <a:off x="4191000" y="6248400"/>
            <a:ext cx="9144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6" name="Line 8"/>
          <p:cNvSpPr>
            <a:spLocks noChangeShapeType="1"/>
          </p:cNvSpPr>
          <p:nvPr/>
        </p:nvSpPr>
        <p:spPr bwMode="auto">
          <a:xfrm>
            <a:off x="5105400" y="6248400"/>
            <a:ext cx="0" cy="609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7" name="Line 9"/>
          <p:cNvSpPr>
            <a:spLocks noChangeShapeType="1"/>
          </p:cNvSpPr>
          <p:nvPr/>
        </p:nvSpPr>
        <p:spPr bwMode="auto">
          <a:xfrm>
            <a:off x="5562600" y="6248400"/>
            <a:ext cx="0" cy="609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8" name="Line 10"/>
          <p:cNvSpPr>
            <a:spLocks noChangeShapeType="1"/>
          </p:cNvSpPr>
          <p:nvPr/>
        </p:nvSpPr>
        <p:spPr bwMode="auto">
          <a:xfrm>
            <a:off x="5562600" y="6248400"/>
            <a:ext cx="1066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9" name="Line 11"/>
          <p:cNvSpPr>
            <a:spLocks noChangeShapeType="1"/>
          </p:cNvSpPr>
          <p:nvPr/>
        </p:nvSpPr>
        <p:spPr bwMode="auto">
          <a:xfrm flipV="1">
            <a:off x="5562600" y="5105400"/>
            <a:ext cx="0" cy="6858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0" name="Line 12"/>
          <p:cNvSpPr>
            <a:spLocks noChangeShapeType="1"/>
          </p:cNvSpPr>
          <p:nvPr/>
        </p:nvSpPr>
        <p:spPr bwMode="auto">
          <a:xfrm>
            <a:off x="5562600" y="5791200"/>
            <a:ext cx="1066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6" name="Line 18"/>
          <p:cNvSpPr>
            <a:spLocks noChangeShapeType="1"/>
          </p:cNvSpPr>
          <p:nvPr/>
        </p:nvSpPr>
        <p:spPr bwMode="auto">
          <a:xfrm flipH="1" flipV="1">
            <a:off x="6629400" y="4419600"/>
            <a:ext cx="0" cy="1371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7" name="Line 19"/>
          <p:cNvSpPr>
            <a:spLocks noChangeShapeType="1"/>
          </p:cNvSpPr>
          <p:nvPr/>
        </p:nvSpPr>
        <p:spPr bwMode="auto">
          <a:xfrm>
            <a:off x="7086600" y="5181600"/>
            <a:ext cx="0" cy="1676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9" name="Line 21"/>
          <p:cNvSpPr>
            <a:spLocks noChangeShapeType="1"/>
          </p:cNvSpPr>
          <p:nvPr/>
        </p:nvSpPr>
        <p:spPr bwMode="auto">
          <a:xfrm>
            <a:off x="6629400" y="6248400"/>
            <a:ext cx="0" cy="609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0" name="Line 22"/>
          <p:cNvSpPr>
            <a:spLocks noChangeShapeType="1"/>
          </p:cNvSpPr>
          <p:nvPr/>
        </p:nvSpPr>
        <p:spPr bwMode="auto">
          <a:xfrm flipV="1">
            <a:off x="7086600" y="4343400"/>
            <a:ext cx="0" cy="457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1" name="Line 23"/>
          <p:cNvSpPr>
            <a:spLocks noChangeShapeType="1"/>
          </p:cNvSpPr>
          <p:nvPr/>
        </p:nvSpPr>
        <p:spPr bwMode="auto">
          <a:xfrm>
            <a:off x="7086600" y="4800600"/>
            <a:ext cx="1524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2" name="Line 24"/>
          <p:cNvSpPr>
            <a:spLocks noChangeShapeType="1"/>
          </p:cNvSpPr>
          <p:nvPr/>
        </p:nvSpPr>
        <p:spPr bwMode="auto">
          <a:xfrm>
            <a:off x="7086600" y="5181600"/>
            <a:ext cx="1447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1371600" y="5741988"/>
            <a:ext cx="2935419" cy="923330"/>
          </a:xfrm>
          <a:prstGeom prst="rect">
            <a:avLst/>
          </a:prstGeom>
          <a:noFill/>
        </p:spPr>
        <p:txBody>
          <a:bodyPr wrap="none" rtlCol="0">
            <a:spAutoFit/>
          </a:bodyPr>
          <a:lstStyle/>
          <a:p>
            <a:r>
              <a:rPr lang="en-US" b="1" dirty="0">
                <a:solidFill>
                  <a:schemeClr val="bg2">
                    <a:lumMod val="60000"/>
                    <a:lumOff val="40000"/>
                  </a:schemeClr>
                </a:solidFill>
              </a:rPr>
              <a:t>7:27: </a:t>
            </a:r>
            <a:r>
              <a:rPr lang="en-US" dirty="0"/>
              <a:t>shows what happens</a:t>
            </a:r>
          </a:p>
          <a:p>
            <a:r>
              <a:rPr lang="en-US" dirty="0"/>
              <a:t>you if I you do not know how</a:t>
            </a:r>
          </a:p>
          <a:p>
            <a:r>
              <a:rPr lang="en-US" dirty="0"/>
              <a:t>to search intelligently…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9554" name="Rectangle 2"/>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Classification of Search Problems</a:t>
            </a:r>
          </a:p>
        </p:txBody>
      </p:sp>
      <p:sp>
        <p:nvSpPr>
          <p:cNvPr id="279579" name="Text Box 27"/>
          <p:cNvSpPr txBox="1">
            <a:spLocks noChangeArrowheads="1"/>
          </p:cNvSpPr>
          <p:nvPr/>
        </p:nvSpPr>
        <p:spPr bwMode="auto">
          <a:xfrm>
            <a:off x="3886200" y="3381375"/>
            <a:ext cx="123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00FF"/>
                </a:solidFill>
              </a:rPr>
              <a:t>Search</a:t>
            </a:r>
          </a:p>
        </p:txBody>
      </p:sp>
      <p:sp>
        <p:nvSpPr>
          <p:cNvPr id="279580" name="Text Box 28"/>
          <p:cNvSpPr txBox="1">
            <a:spLocks noChangeArrowheads="1"/>
          </p:cNvSpPr>
          <p:nvPr/>
        </p:nvSpPr>
        <p:spPr bwMode="auto">
          <a:xfrm>
            <a:off x="1676400" y="5081588"/>
            <a:ext cx="2320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Uninformed Search</a:t>
            </a:r>
          </a:p>
        </p:txBody>
      </p:sp>
      <p:sp>
        <p:nvSpPr>
          <p:cNvPr id="279581" name="Text Box 29"/>
          <p:cNvSpPr txBox="1">
            <a:spLocks noChangeArrowheads="1"/>
          </p:cNvSpPr>
          <p:nvPr/>
        </p:nvSpPr>
        <p:spPr bwMode="auto">
          <a:xfrm>
            <a:off x="4724400" y="5005388"/>
            <a:ext cx="199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Heuristic Search</a:t>
            </a:r>
          </a:p>
        </p:txBody>
      </p:sp>
      <p:sp>
        <p:nvSpPr>
          <p:cNvPr id="279582" name="Text Box 30"/>
          <p:cNvSpPr txBox="1">
            <a:spLocks noChangeArrowheads="1"/>
          </p:cNvSpPr>
          <p:nvPr/>
        </p:nvSpPr>
        <p:spPr bwMode="auto">
          <a:xfrm>
            <a:off x="914400" y="2033588"/>
            <a:ext cx="2243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State Space Search</a:t>
            </a:r>
          </a:p>
        </p:txBody>
      </p:sp>
      <p:sp>
        <p:nvSpPr>
          <p:cNvPr id="279583" name="Text Box 31"/>
          <p:cNvSpPr txBox="1">
            <a:spLocks noChangeArrowheads="1"/>
          </p:cNvSpPr>
          <p:nvPr/>
        </p:nvSpPr>
        <p:spPr bwMode="auto">
          <a:xfrm>
            <a:off x="4419600" y="21097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000" b="1"/>
          </a:p>
        </p:txBody>
      </p:sp>
      <p:sp>
        <p:nvSpPr>
          <p:cNvPr id="279584" name="Text Box 32"/>
          <p:cNvSpPr txBox="1">
            <a:spLocks noChangeArrowheads="1"/>
          </p:cNvSpPr>
          <p:nvPr/>
        </p:nvSpPr>
        <p:spPr bwMode="auto">
          <a:xfrm>
            <a:off x="3505200" y="2033588"/>
            <a:ext cx="2684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Constraint Satisfaction</a:t>
            </a:r>
          </a:p>
          <a:p>
            <a:r>
              <a:rPr lang="en-US" altLang="en-US" sz="2000" b="1"/>
              <a:t>Problems</a:t>
            </a:r>
          </a:p>
        </p:txBody>
      </p:sp>
      <p:sp>
        <p:nvSpPr>
          <p:cNvPr id="279585" name="Text Box 33"/>
          <p:cNvSpPr txBox="1">
            <a:spLocks noChangeArrowheads="1"/>
          </p:cNvSpPr>
          <p:nvPr/>
        </p:nvSpPr>
        <p:spPr bwMode="auto">
          <a:xfrm>
            <a:off x="6461125" y="1919288"/>
            <a:ext cx="161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Optimization</a:t>
            </a:r>
          </a:p>
          <a:p>
            <a:r>
              <a:rPr lang="en-US" altLang="en-US" sz="2000" b="1"/>
              <a:t>Problems </a:t>
            </a:r>
          </a:p>
        </p:txBody>
      </p:sp>
      <p:sp>
        <p:nvSpPr>
          <p:cNvPr id="279586" name="Line 34"/>
          <p:cNvSpPr>
            <a:spLocks noChangeShapeType="1"/>
          </p:cNvSpPr>
          <p:nvPr/>
        </p:nvSpPr>
        <p:spPr bwMode="auto">
          <a:xfrm flipH="1" flipV="1">
            <a:off x="2057400" y="2362200"/>
            <a:ext cx="2286000" cy="1295400"/>
          </a:xfrm>
          <a:prstGeom prst="line">
            <a:avLst/>
          </a:prstGeom>
          <a:noFill/>
          <a:ln w="28575" cap="sq">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87" name="Line 35"/>
          <p:cNvSpPr>
            <a:spLocks noChangeShapeType="1"/>
          </p:cNvSpPr>
          <p:nvPr/>
        </p:nvSpPr>
        <p:spPr bwMode="auto">
          <a:xfrm flipV="1">
            <a:off x="4267200" y="2590800"/>
            <a:ext cx="0" cy="990600"/>
          </a:xfrm>
          <a:prstGeom prst="line">
            <a:avLst/>
          </a:prstGeom>
          <a:noFill/>
          <a:ln w="28575" cap="sq">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88" name="Line 36"/>
          <p:cNvSpPr>
            <a:spLocks noChangeShapeType="1"/>
          </p:cNvSpPr>
          <p:nvPr/>
        </p:nvSpPr>
        <p:spPr bwMode="auto">
          <a:xfrm flipV="1">
            <a:off x="4267200" y="2590800"/>
            <a:ext cx="2514600" cy="990600"/>
          </a:xfrm>
          <a:prstGeom prst="line">
            <a:avLst/>
          </a:prstGeom>
          <a:noFill/>
          <a:ln w="28575" cap="sq">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89" name="Line 37"/>
          <p:cNvSpPr>
            <a:spLocks noChangeShapeType="1"/>
          </p:cNvSpPr>
          <p:nvPr/>
        </p:nvSpPr>
        <p:spPr bwMode="auto">
          <a:xfrm flipH="1">
            <a:off x="2667000" y="3810000"/>
            <a:ext cx="1600200" cy="1295400"/>
          </a:xfrm>
          <a:prstGeom prst="line">
            <a:avLst/>
          </a:prstGeom>
          <a:noFill/>
          <a:ln w="28575" cap="sq">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90" name="Line 38"/>
          <p:cNvSpPr>
            <a:spLocks noChangeShapeType="1"/>
          </p:cNvSpPr>
          <p:nvPr/>
        </p:nvSpPr>
        <p:spPr bwMode="auto">
          <a:xfrm>
            <a:off x="4191000" y="3810000"/>
            <a:ext cx="1219200" cy="1219200"/>
          </a:xfrm>
          <a:prstGeom prst="line">
            <a:avLst/>
          </a:prstGeom>
          <a:noFill/>
          <a:ln w="28575" cap="sq">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228600" y="631825"/>
            <a:ext cx="8686800" cy="511175"/>
          </a:xfrm>
        </p:spPr>
        <p:txBody>
          <a:bodyPr/>
          <a:lstStyle/>
          <a:p>
            <a:r>
              <a:rPr lang="en-US" altLang="en-US" sz="4000">
                <a:solidFill>
                  <a:srgbClr val="C2540A"/>
                </a:solidFill>
              </a:rPr>
              <a:t>Figure</a:t>
            </a:r>
          </a:p>
        </p:txBody>
      </p:sp>
      <p:sp>
        <p:nvSpPr>
          <p:cNvPr id="297987" name="Text Box 3"/>
          <p:cNvSpPr txBox="1">
            <a:spLocks noChangeArrowheads="1"/>
          </p:cNvSpPr>
          <p:nvPr/>
        </p:nvSpPr>
        <p:spPr bwMode="auto">
          <a:xfrm>
            <a:off x="822325" y="2228850"/>
            <a:ext cx="184150" cy="5794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kumimoji="0" lang="en-US" altLang="en-US" sz="3200"/>
          </a:p>
        </p:txBody>
      </p:sp>
      <p:pic>
        <p:nvPicPr>
          <p:cNvPr id="297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989" name="Text Box 5"/>
          <p:cNvSpPr txBox="1">
            <a:spLocks noChangeArrowheads="1"/>
          </p:cNvSpPr>
          <p:nvPr/>
        </p:nvSpPr>
        <p:spPr bwMode="auto">
          <a:xfrm>
            <a:off x="609600" y="5943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97990" name="Text Box 6"/>
          <p:cNvSpPr txBox="1">
            <a:spLocks noChangeArrowheads="1"/>
          </p:cNvSpPr>
          <p:nvPr/>
        </p:nvSpPr>
        <p:spPr bwMode="auto">
          <a:xfrm>
            <a:off x="304800" y="5670550"/>
            <a:ext cx="96837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chemeClr val="tx2"/>
                </a:solidFill>
              </a:rPr>
              <a:t>Goal</a:t>
            </a:r>
            <a:r>
              <a:rPr lang="en-US" altLang="en-US" sz="2400"/>
              <a:t>: find an operator sequence that leads from the start state to the goal state</a:t>
            </a:r>
            <a:endParaRPr lang="en-US" altLang="en-US" sz="2400" b="1">
              <a:solidFill>
                <a:schemeClr val="tx2"/>
              </a:solidFill>
            </a:endParaRPr>
          </a:p>
          <a:p>
            <a:r>
              <a:rPr lang="en-US" altLang="en-US" sz="2400" b="1">
                <a:solidFill>
                  <a:schemeClr val="tx2"/>
                </a:solidFill>
              </a:rPr>
              <a:t>State Space</a:t>
            </a:r>
            <a:r>
              <a:rPr lang="en-US" altLang="en-US" sz="2400"/>
              <a:t>: a 3x3 matrix containing the numbers 1,…,8 and *(empty)</a:t>
            </a:r>
          </a:p>
          <a:p>
            <a:r>
              <a:rPr lang="en-US" altLang="en-US" sz="2400" b="1">
                <a:solidFill>
                  <a:schemeClr val="tx2"/>
                </a:solidFill>
              </a:rPr>
              <a:t>Operators</a:t>
            </a:r>
            <a:r>
              <a:rPr lang="en-US" altLang="en-US" sz="2400"/>
              <a:t>: North, South, East, West </a:t>
            </a:r>
          </a:p>
        </p:txBody>
      </p:sp>
      <p:sp>
        <p:nvSpPr>
          <p:cNvPr id="297991" name="Text Box 7"/>
          <p:cNvSpPr txBox="1">
            <a:spLocks noChangeArrowheads="1"/>
          </p:cNvSpPr>
          <p:nvPr/>
        </p:nvSpPr>
        <p:spPr bwMode="auto">
          <a:xfrm>
            <a:off x="1812925" y="-31750"/>
            <a:ext cx="5886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chemeClr val="bg2"/>
                </a:solidFill>
              </a:rPr>
              <a:t>Example: State Space Search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Search Tree for the 8-Puzzle</a:t>
            </a:r>
          </a:p>
        </p:txBody>
      </p:sp>
      <p:pic>
        <p:nvPicPr>
          <p:cNvPr id="1026" name="Picture 2" descr="http://www.cse.buffalo.edu/~rapaport/572/S02/Graph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34893"/>
            <a:ext cx="8915400" cy="5295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57" y="1164320"/>
            <a:ext cx="3833101" cy="369332"/>
          </a:xfrm>
          <a:prstGeom prst="rect">
            <a:avLst/>
          </a:prstGeom>
          <a:noFill/>
        </p:spPr>
        <p:txBody>
          <a:bodyPr wrap="none" rtlCol="0">
            <a:spAutoFit/>
          </a:bodyPr>
          <a:lstStyle/>
          <a:p>
            <a:r>
              <a:rPr lang="en-US" b="1" dirty="0"/>
              <a:t>Space Complexity: O(n)=O(b**(d+1)</a:t>
            </a:r>
          </a:p>
        </p:txBody>
      </p:sp>
    </p:spTree>
    <p:extLst>
      <p:ext uri="{BB962C8B-B14F-4D97-AF65-F5344CB8AC3E}">
        <p14:creationId xmlns:p14="http://schemas.microsoft.com/office/powerpoint/2010/main" val="429078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body" idx="1"/>
          </p:nvPr>
        </p:nvSpPr>
        <p:spPr>
          <a:xfrm>
            <a:off x="0" y="1371600"/>
            <a:ext cx="9144000" cy="5486400"/>
          </a:xfrm>
        </p:spPr>
        <p:txBody>
          <a:bodyPr/>
          <a:lstStyle/>
          <a:p>
            <a:pPr>
              <a:lnSpc>
                <a:spcPct val="90000"/>
              </a:lnSpc>
            </a:pPr>
            <a:r>
              <a:rPr lang="en-US" altLang="en-US" sz="2200">
                <a:latin typeface="Arial" pitchFamily="34" charset="0"/>
              </a:rPr>
              <a:t>Maximize</a:t>
            </a:r>
            <a:r>
              <a:rPr lang="en-US" altLang="en-US" sz="2200"/>
              <a:t> </a:t>
            </a:r>
            <a:r>
              <a:rPr lang="en-US" altLang="en-US" sz="2200">
                <a:latin typeface="Verdana" pitchFamily="34" charset="0"/>
              </a:rPr>
              <a:t>f(x,y,z)=|x-y-0.2|*|x*z-0.8|*|0.3-z*z*y| </a:t>
            </a:r>
          </a:p>
          <a:p>
            <a:pPr>
              <a:lnSpc>
                <a:spcPct val="90000"/>
              </a:lnSpc>
              <a:buFont typeface="Wingdings" pitchFamily="2" charset="2"/>
              <a:buNone/>
            </a:pPr>
            <a:r>
              <a:rPr lang="en-US" altLang="en-US" sz="2200">
                <a:latin typeface="Verdana" pitchFamily="34" charset="0"/>
              </a:rPr>
              <a:t>    with</a:t>
            </a:r>
            <a:r>
              <a:rPr lang="en-US" altLang="en-US" sz="2200"/>
              <a:t> </a:t>
            </a:r>
            <a:r>
              <a:rPr lang="en-US" altLang="en-US" sz="2200">
                <a:latin typeface="Verdana" pitchFamily="34" charset="0"/>
              </a:rPr>
              <a:t>x,y,z in [0,1]</a:t>
            </a:r>
          </a:p>
          <a:p>
            <a:pPr>
              <a:lnSpc>
                <a:spcPct val="90000"/>
              </a:lnSpc>
              <a:buFont typeface="Wingdings" pitchFamily="2" charset="2"/>
              <a:buNone/>
            </a:pPr>
            <a:endParaRPr lang="en-US" altLang="en-US" sz="2200">
              <a:latin typeface="Verdana" pitchFamily="34" charset="0"/>
            </a:endParaRPr>
          </a:p>
          <a:p>
            <a:pPr>
              <a:lnSpc>
                <a:spcPct val="90000"/>
              </a:lnSpc>
              <a:buFont typeface="Wingdings" pitchFamily="2" charset="2"/>
              <a:buNone/>
            </a:pPr>
            <a:r>
              <a:rPr lang="en-US" altLang="en-US" sz="2200">
                <a:latin typeface="Verdana" pitchFamily="34" charset="0"/>
              </a:rPr>
              <a:t>Characteristics:</a:t>
            </a:r>
          </a:p>
          <a:p>
            <a:pPr>
              <a:lnSpc>
                <a:spcPct val="90000"/>
              </a:lnSpc>
            </a:pPr>
            <a:r>
              <a:rPr lang="en-US" altLang="en-US" sz="2200">
                <a:latin typeface="Verdana" pitchFamily="34" charset="0"/>
              </a:rPr>
              <a:t>No explicit operators</a:t>
            </a:r>
          </a:p>
          <a:p>
            <a:pPr>
              <a:lnSpc>
                <a:spcPct val="90000"/>
              </a:lnSpc>
            </a:pPr>
            <a:r>
              <a:rPr lang="en-US" altLang="en-US" sz="2200">
                <a:latin typeface="Verdana" pitchFamily="34" charset="0"/>
              </a:rPr>
              <a:t>the path that leads to the solution is not important</a:t>
            </a:r>
          </a:p>
          <a:p>
            <a:pPr>
              <a:lnSpc>
                <a:spcPct val="90000"/>
              </a:lnSpc>
            </a:pPr>
            <a:r>
              <a:rPr lang="en-US" altLang="en-US" sz="2200">
                <a:latin typeface="Verdana" pitchFamily="34" charset="0"/>
              </a:rPr>
              <a:t>Frequently involves real numbers </a:t>
            </a:r>
            <a:r>
              <a:rPr lang="en-US" altLang="en-US" sz="2200">
                <a:latin typeface="Verdana" pitchFamily="34" charset="0"/>
                <a:sym typeface="Wingdings" pitchFamily="2" charset="2"/>
              </a:rPr>
              <a:t> number of solutions is not finite</a:t>
            </a:r>
          </a:p>
          <a:p>
            <a:pPr>
              <a:lnSpc>
                <a:spcPct val="90000"/>
              </a:lnSpc>
            </a:pPr>
            <a:r>
              <a:rPr lang="en-US" altLang="en-US" sz="2200">
                <a:latin typeface="Verdana" pitchFamily="34" charset="0"/>
                <a:sym typeface="Wingdings" pitchFamily="2" charset="2"/>
              </a:rPr>
              <a:t>Problems might be complicated by additionally requiring that the solution satisfies a set of contraints.</a:t>
            </a:r>
          </a:p>
          <a:p>
            <a:pPr>
              <a:lnSpc>
                <a:spcPct val="90000"/>
              </a:lnSpc>
            </a:pPr>
            <a:r>
              <a:rPr lang="en-US" altLang="en-US" sz="2200">
                <a:latin typeface="Verdana" pitchFamily="34" charset="0"/>
                <a:sym typeface="Wingdings" pitchFamily="2" charset="2"/>
              </a:rPr>
              <a:t>Life is easier if the function is continuous and differentiable  e.g. classical numerical optimization techniques can directly be applied</a:t>
            </a:r>
          </a:p>
          <a:p>
            <a:pPr>
              <a:lnSpc>
                <a:spcPct val="90000"/>
              </a:lnSpc>
            </a:pPr>
            <a:r>
              <a:rPr lang="en-US" altLang="en-US" sz="2200">
                <a:latin typeface="Verdana" pitchFamily="34" charset="0"/>
                <a:sym typeface="Wingdings" pitchFamily="2" charset="2"/>
              </a:rPr>
              <a:t>AI and evolutionary computing are more attractive for “nasty” optimization problems.</a:t>
            </a:r>
          </a:p>
          <a:p>
            <a:pPr>
              <a:lnSpc>
                <a:spcPct val="90000"/>
              </a:lnSpc>
            </a:pPr>
            <a:endParaRPr lang="en-US" altLang="en-US" sz="2200">
              <a:latin typeface="Verdana" pitchFamily="34" charset="0"/>
              <a:sym typeface="Wingdings" pitchFamily="2" charset="2"/>
            </a:endParaRPr>
          </a:p>
          <a:p>
            <a:pPr>
              <a:lnSpc>
                <a:spcPct val="90000"/>
              </a:lnSpc>
            </a:pPr>
            <a:endParaRPr lang="en-US" altLang="en-US" sz="2200">
              <a:latin typeface="Verdana" pitchFamily="34" charset="0"/>
            </a:endParaRPr>
          </a:p>
          <a:p>
            <a:pPr>
              <a:lnSpc>
                <a:spcPct val="90000"/>
              </a:lnSpc>
              <a:buFont typeface="Wingdings" pitchFamily="2" charset="2"/>
              <a:buNone/>
            </a:pPr>
            <a:endParaRPr lang="en-US" altLang="en-US" sz="2200">
              <a:latin typeface="Verdana" pitchFamily="34" charset="0"/>
            </a:endParaRPr>
          </a:p>
          <a:p>
            <a:pPr>
              <a:lnSpc>
                <a:spcPct val="90000"/>
              </a:lnSpc>
              <a:buFont typeface="Wingdings" pitchFamily="2" charset="2"/>
              <a:buNone/>
            </a:pPr>
            <a:endParaRPr lang="en-US" altLang="en-US" sz="2400">
              <a:latin typeface="Arial" pitchFamily="34" charset="0"/>
            </a:endParaRPr>
          </a:p>
          <a:p>
            <a:pPr>
              <a:lnSpc>
                <a:spcPct val="90000"/>
              </a:lnSpc>
              <a:buFont typeface="Wingdings" pitchFamily="2" charset="2"/>
              <a:buNone/>
            </a:pPr>
            <a:endParaRPr lang="en-US" altLang="en-US" sz="2400" b="1" u="sng">
              <a:latin typeface="Arial" pitchFamily="34" charset="0"/>
            </a:endParaRPr>
          </a:p>
        </p:txBody>
      </p:sp>
      <p:sp useBgFill="1">
        <p:nvSpPr>
          <p:cNvPr id="305155" name="Rectangle 3"/>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Optimization Problems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193596"/>
            <a:ext cx="6836054" cy="546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0"/>
            <a:ext cx="8167044" cy="769441"/>
          </a:xfrm>
          <a:prstGeom prst="rect">
            <a:avLst/>
          </a:prstGeom>
          <a:noFill/>
        </p:spPr>
        <p:txBody>
          <a:bodyPr wrap="none" rtlCol="0">
            <a:spAutoFit/>
          </a:bodyPr>
          <a:lstStyle/>
          <a:p>
            <a:r>
              <a:rPr lang="en-US" sz="4400" b="1" dirty="0"/>
              <a:t>Constraint Satisfaction Problems</a:t>
            </a:r>
          </a:p>
        </p:txBody>
      </p:sp>
      <p:sp>
        <p:nvSpPr>
          <p:cNvPr id="3" name="TextBox 2"/>
          <p:cNvSpPr txBox="1"/>
          <p:nvPr/>
        </p:nvSpPr>
        <p:spPr>
          <a:xfrm>
            <a:off x="1828800" y="5638799"/>
            <a:ext cx="6248400" cy="369332"/>
          </a:xfrm>
          <a:prstGeom prst="rect">
            <a:avLst/>
          </a:prstGeom>
          <a:noFill/>
        </p:spPr>
        <p:txBody>
          <a:bodyPr wrap="square" rtlCol="0">
            <a:spAutoFit/>
          </a:bodyPr>
          <a:lstStyle/>
          <a:p>
            <a:r>
              <a:rPr lang="en-US" dirty="0"/>
              <a:t>Find q1=(x1,y1),…,q8=(x8,y8) such that </a:t>
            </a:r>
            <a:r>
              <a:rPr lang="en-US" i="1" dirty="0" err="1"/>
              <a:t>constraint_satisfied</a:t>
            </a:r>
            <a:r>
              <a:rPr lang="en-US" dirty="0"/>
              <a:t>.</a:t>
            </a:r>
          </a:p>
        </p:txBody>
      </p:sp>
      <p:sp>
        <p:nvSpPr>
          <p:cNvPr id="5" name="Text Box 39"/>
          <p:cNvSpPr txBox="1">
            <a:spLocks noChangeArrowheads="1"/>
          </p:cNvSpPr>
          <p:nvPr/>
        </p:nvSpPr>
        <p:spPr bwMode="auto">
          <a:xfrm>
            <a:off x="2438400" y="769441"/>
            <a:ext cx="3738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dirty="0">
                <a:hlinkClick r:id="rId3"/>
              </a:rPr>
              <a:t>http://www.cis.temple.edu/~ingargio/cis587/readings/constraints.html</a:t>
            </a:r>
            <a:endParaRPr lang="en-US" altLang="en-US" sz="1000" dirty="0"/>
          </a:p>
          <a:p>
            <a:endParaRPr lang="en-US" altLang="en-US" sz="1000" dirty="0"/>
          </a:p>
        </p:txBody>
      </p:sp>
    </p:spTree>
    <p:extLst>
      <p:ext uri="{BB962C8B-B14F-4D97-AF65-F5344CB8AC3E}">
        <p14:creationId xmlns:p14="http://schemas.microsoft.com/office/powerpoint/2010/main" val="281637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1602" name="Rectangle 1026"/>
          <p:cNvSpPr>
            <a:spLocks noChangeArrowheads="1"/>
          </p:cNvSpPr>
          <p:nvPr/>
        </p:nvSpPr>
        <p:spPr bwMode="auto">
          <a:xfrm>
            <a:off x="609600" y="220663"/>
            <a:ext cx="7762875" cy="696912"/>
          </a:xfrm>
          <a:prstGeom prst="rect">
            <a:avLst/>
          </a:prstGeom>
          <a:ln w="28575">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Heuristic Search </a:t>
            </a:r>
          </a:p>
        </p:txBody>
      </p:sp>
      <p:sp>
        <p:nvSpPr>
          <p:cNvPr id="281615" name="Rectangle 1039"/>
          <p:cNvSpPr>
            <a:spLocks noChangeArrowheads="1"/>
          </p:cNvSpPr>
          <p:nvPr/>
        </p:nvSpPr>
        <p:spPr bwMode="auto">
          <a:xfrm>
            <a:off x="1524000" y="1981200"/>
            <a:ext cx="2590800" cy="1143000"/>
          </a:xfrm>
          <a:prstGeom prst="rect">
            <a:avLst/>
          </a:prstGeom>
          <a:solidFill>
            <a:schemeClr val="accent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General Search </a:t>
            </a:r>
          </a:p>
          <a:p>
            <a:pPr algn="ctr"/>
            <a:r>
              <a:rPr lang="en-US" altLang="en-US" sz="2400"/>
              <a:t>Algorithms</a:t>
            </a:r>
          </a:p>
        </p:txBody>
      </p:sp>
      <p:sp>
        <p:nvSpPr>
          <p:cNvPr id="281617" name="Rectangle 1041"/>
          <p:cNvSpPr>
            <a:spLocks noChangeArrowheads="1"/>
          </p:cNvSpPr>
          <p:nvPr/>
        </p:nvSpPr>
        <p:spPr bwMode="auto">
          <a:xfrm>
            <a:off x="5486400" y="2057400"/>
            <a:ext cx="2514600" cy="1066800"/>
          </a:xfrm>
          <a:prstGeom prst="rect">
            <a:avLst/>
          </a:prstGeom>
          <a:solidFill>
            <a:schemeClr val="accent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Domain-specific </a:t>
            </a:r>
          </a:p>
          <a:p>
            <a:pPr algn="ctr"/>
            <a:r>
              <a:rPr lang="en-US" altLang="en-US" sz="2400"/>
              <a:t>Knowledge</a:t>
            </a:r>
          </a:p>
        </p:txBody>
      </p:sp>
      <p:sp>
        <p:nvSpPr>
          <p:cNvPr id="281621" name="Line 1045"/>
          <p:cNvSpPr>
            <a:spLocks noChangeShapeType="1"/>
          </p:cNvSpPr>
          <p:nvPr/>
        </p:nvSpPr>
        <p:spPr bwMode="auto">
          <a:xfrm flipV="1">
            <a:off x="2819400" y="990600"/>
            <a:ext cx="1828800" cy="990600"/>
          </a:xfrm>
          <a:prstGeom prst="line">
            <a:avLst/>
          </a:prstGeom>
          <a:noFill/>
          <a:ln w="28575" cap="sq">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22" name="Line 1046"/>
          <p:cNvSpPr>
            <a:spLocks noChangeShapeType="1"/>
          </p:cNvSpPr>
          <p:nvPr/>
        </p:nvSpPr>
        <p:spPr bwMode="auto">
          <a:xfrm flipH="1" flipV="1">
            <a:off x="3962400" y="1371600"/>
            <a:ext cx="2819400" cy="685800"/>
          </a:xfrm>
          <a:prstGeom prst="line">
            <a:avLst/>
          </a:prstGeom>
          <a:noFill/>
          <a:ln w="28575" cap="sq">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25" name="Text Box 1049"/>
          <p:cNvSpPr txBox="1">
            <a:spLocks noChangeArrowheads="1"/>
          </p:cNvSpPr>
          <p:nvPr/>
        </p:nvSpPr>
        <p:spPr bwMode="auto">
          <a:xfrm>
            <a:off x="5089525" y="1209675"/>
            <a:ext cx="1406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00FF"/>
                </a:solidFill>
              </a:rPr>
              <a:t>augment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altLang="en-US"/>
              <a:t>Figure 2.13</a:t>
            </a:r>
          </a:p>
        </p:txBody>
      </p:sp>
      <p:pic>
        <p:nvPicPr>
          <p:cNvPr id="302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62" y="-152400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6722" name="Rectangle 2"/>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Classification of Search Algorithms</a:t>
            </a:r>
          </a:p>
        </p:txBody>
      </p:sp>
      <p:sp>
        <p:nvSpPr>
          <p:cNvPr id="286726" name="Text Box 6"/>
          <p:cNvSpPr txBox="1">
            <a:spLocks noChangeArrowheads="1"/>
          </p:cNvSpPr>
          <p:nvPr/>
        </p:nvSpPr>
        <p:spPr bwMode="auto">
          <a:xfrm>
            <a:off x="3276600" y="1500188"/>
            <a:ext cx="3068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996633"/>
                </a:solidFill>
              </a:rPr>
              <a:t>State Space Search</a:t>
            </a:r>
          </a:p>
        </p:txBody>
      </p:sp>
      <p:sp>
        <p:nvSpPr>
          <p:cNvPr id="286735" name="Text Box 15"/>
          <p:cNvSpPr txBox="1">
            <a:spLocks noChangeArrowheads="1"/>
          </p:cNvSpPr>
          <p:nvPr/>
        </p:nvSpPr>
        <p:spPr bwMode="auto">
          <a:xfrm>
            <a:off x="3657600" y="2338388"/>
            <a:ext cx="200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Expansion Search</a:t>
            </a:r>
          </a:p>
        </p:txBody>
      </p:sp>
      <p:sp>
        <p:nvSpPr>
          <p:cNvPr id="286736" name="Text Box 16"/>
          <p:cNvSpPr txBox="1">
            <a:spLocks noChangeArrowheads="1"/>
          </p:cNvSpPr>
          <p:nvPr/>
        </p:nvSpPr>
        <p:spPr bwMode="auto">
          <a:xfrm>
            <a:off x="1066800" y="2414588"/>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Backtracking </a:t>
            </a:r>
          </a:p>
        </p:txBody>
      </p:sp>
      <p:sp>
        <p:nvSpPr>
          <p:cNvPr id="286737" name="Text Box 17"/>
          <p:cNvSpPr txBox="1">
            <a:spLocks noChangeArrowheads="1"/>
          </p:cNvSpPr>
          <p:nvPr/>
        </p:nvSpPr>
        <p:spPr bwMode="auto">
          <a:xfrm>
            <a:off x="6629400" y="2338388"/>
            <a:ext cx="159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Hill Climbing</a:t>
            </a:r>
          </a:p>
        </p:txBody>
      </p:sp>
      <p:sp>
        <p:nvSpPr>
          <p:cNvPr id="286738" name="Text Box 18"/>
          <p:cNvSpPr txBox="1">
            <a:spLocks noChangeArrowheads="1"/>
          </p:cNvSpPr>
          <p:nvPr/>
        </p:nvSpPr>
        <p:spPr bwMode="auto">
          <a:xfrm>
            <a:off x="1676400" y="3581400"/>
            <a:ext cx="174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Best First Search</a:t>
            </a:r>
          </a:p>
        </p:txBody>
      </p:sp>
      <p:sp>
        <p:nvSpPr>
          <p:cNvPr id="286740" name="Text Box 20"/>
          <p:cNvSpPr txBox="1">
            <a:spLocks noChangeArrowheads="1"/>
          </p:cNvSpPr>
          <p:nvPr/>
        </p:nvSpPr>
        <p:spPr bwMode="auto">
          <a:xfrm>
            <a:off x="4343400" y="3581400"/>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Uniform Cost </a:t>
            </a:r>
          </a:p>
        </p:txBody>
      </p:sp>
      <p:sp>
        <p:nvSpPr>
          <p:cNvPr id="286741" name="Text Box 21"/>
          <p:cNvSpPr txBox="1">
            <a:spLocks noChangeArrowheads="1"/>
          </p:cNvSpPr>
          <p:nvPr/>
        </p:nvSpPr>
        <p:spPr bwMode="auto">
          <a:xfrm>
            <a:off x="6156325" y="34671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Breadth First </a:t>
            </a:r>
          </a:p>
        </p:txBody>
      </p:sp>
      <p:sp>
        <p:nvSpPr>
          <p:cNvPr id="286742" name="Text Box 22"/>
          <p:cNvSpPr txBox="1">
            <a:spLocks noChangeArrowheads="1"/>
          </p:cNvSpPr>
          <p:nvPr/>
        </p:nvSpPr>
        <p:spPr bwMode="auto">
          <a:xfrm>
            <a:off x="7924800" y="3429000"/>
            <a:ext cx="74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Depth</a:t>
            </a:r>
          </a:p>
          <a:p>
            <a:r>
              <a:rPr lang="en-US" altLang="en-US"/>
              <a:t>First</a:t>
            </a:r>
          </a:p>
        </p:txBody>
      </p:sp>
      <p:sp>
        <p:nvSpPr>
          <p:cNvPr id="286743" name="Text Box 23"/>
          <p:cNvSpPr txBox="1">
            <a:spLocks noChangeArrowheads="1"/>
          </p:cNvSpPr>
          <p:nvPr/>
        </p:nvSpPr>
        <p:spPr bwMode="auto">
          <a:xfrm>
            <a:off x="914400" y="44958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a:t>
            </a:r>
          </a:p>
        </p:txBody>
      </p:sp>
      <p:sp>
        <p:nvSpPr>
          <p:cNvPr id="286744" name="Line 24"/>
          <p:cNvSpPr>
            <a:spLocks noChangeShapeType="1"/>
          </p:cNvSpPr>
          <p:nvPr/>
        </p:nvSpPr>
        <p:spPr bwMode="auto">
          <a:xfrm flipH="1">
            <a:off x="2209800" y="1981200"/>
            <a:ext cx="2438400" cy="4572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45" name="Line 25"/>
          <p:cNvSpPr>
            <a:spLocks noChangeShapeType="1"/>
          </p:cNvSpPr>
          <p:nvPr/>
        </p:nvSpPr>
        <p:spPr bwMode="auto">
          <a:xfrm>
            <a:off x="4648200" y="1981200"/>
            <a:ext cx="0" cy="4572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46" name="Line 26"/>
          <p:cNvSpPr>
            <a:spLocks noChangeShapeType="1"/>
          </p:cNvSpPr>
          <p:nvPr/>
        </p:nvSpPr>
        <p:spPr bwMode="auto">
          <a:xfrm>
            <a:off x="4724400" y="1981200"/>
            <a:ext cx="2895600" cy="457200"/>
          </a:xfrm>
          <a:prstGeom prst="line">
            <a:avLst/>
          </a:prstGeom>
          <a:noFill/>
          <a:ln w="19050">
            <a:solidFill>
              <a:schemeClr val="tx1"/>
            </a:solidFill>
            <a:prstDash val="sysDot"/>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47" name="Line 27"/>
          <p:cNvSpPr>
            <a:spLocks noChangeShapeType="1"/>
          </p:cNvSpPr>
          <p:nvPr/>
        </p:nvSpPr>
        <p:spPr bwMode="auto">
          <a:xfrm flipH="1">
            <a:off x="2362200" y="2743200"/>
            <a:ext cx="2209800" cy="9144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49" name="Line 29"/>
          <p:cNvSpPr>
            <a:spLocks noChangeShapeType="1"/>
          </p:cNvSpPr>
          <p:nvPr/>
        </p:nvSpPr>
        <p:spPr bwMode="auto">
          <a:xfrm>
            <a:off x="4572000" y="2667000"/>
            <a:ext cx="609600" cy="10668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0" name="Line 30"/>
          <p:cNvSpPr>
            <a:spLocks noChangeShapeType="1"/>
          </p:cNvSpPr>
          <p:nvPr/>
        </p:nvSpPr>
        <p:spPr bwMode="auto">
          <a:xfrm>
            <a:off x="4572000" y="2743200"/>
            <a:ext cx="2133600" cy="7620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1" name="Line 31"/>
          <p:cNvSpPr>
            <a:spLocks noChangeShapeType="1"/>
          </p:cNvSpPr>
          <p:nvPr/>
        </p:nvSpPr>
        <p:spPr bwMode="auto">
          <a:xfrm>
            <a:off x="4572000" y="2743200"/>
            <a:ext cx="3657600" cy="7620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2" name="Line 32"/>
          <p:cNvSpPr>
            <a:spLocks noChangeShapeType="1"/>
          </p:cNvSpPr>
          <p:nvPr/>
        </p:nvSpPr>
        <p:spPr bwMode="auto">
          <a:xfrm flipH="1">
            <a:off x="1219200" y="3886200"/>
            <a:ext cx="1066800" cy="7620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3" name="Text Box 33"/>
          <p:cNvSpPr txBox="1">
            <a:spLocks noChangeArrowheads="1"/>
          </p:cNvSpPr>
          <p:nvPr/>
        </p:nvSpPr>
        <p:spPr bwMode="auto">
          <a:xfrm>
            <a:off x="0" y="5867400"/>
            <a:ext cx="663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accent2"/>
                </a:solidFill>
              </a:rPr>
              <a:t>Remark</a:t>
            </a:r>
            <a:r>
              <a:rPr lang="en-US" altLang="en-US"/>
              <a:t>: Many other search algorithms exist that do not appear above</a:t>
            </a:r>
          </a:p>
        </p:txBody>
      </p:sp>
      <p:sp>
        <p:nvSpPr>
          <p:cNvPr id="286754" name="Text Box 34"/>
          <p:cNvSpPr txBox="1">
            <a:spLocks noChangeArrowheads="1"/>
          </p:cNvSpPr>
          <p:nvPr/>
        </p:nvSpPr>
        <p:spPr bwMode="auto">
          <a:xfrm>
            <a:off x="2133600" y="4495800"/>
            <a:ext cx="1536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Greedy Search</a:t>
            </a:r>
          </a:p>
        </p:txBody>
      </p:sp>
      <p:sp>
        <p:nvSpPr>
          <p:cNvPr id="286755" name="Line 35"/>
          <p:cNvSpPr>
            <a:spLocks noChangeShapeType="1"/>
          </p:cNvSpPr>
          <p:nvPr/>
        </p:nvSpPr>
        <p:spPr bwMode="auto">
          <a:xfrm>
            <a:off x="2286000" y="3886200"/>
            <a:ext cx="685800" cy="685800"/>
          </a:xfrm>
          <a:prstGeom prst="line">
            <a:avLst/>
          </a:prstGeom>
          <a:noFill/>
          <a:ln w="1270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8080"/>
      </a:dk2>
      <a:lt2>
        <a:srgbClr val="008080"/>
      </a:lt2>
      <a:accent1>
        <a:srgbClr val="FFFFFF"/>
      </a:accent1>
      <a:accent2>
        <a:srgbClr val="008080"/>
      </a:accent2>
      <a:accent3>
        <a:srgbClr val="FFFFFF"/>
      </a:accent3>
      <a:accent4>
        <a:srgbClr val="000000"/>
      </a:accent4>
      <a:accent5>
        <a:srgbClr val="FFFFFF"/>
      </a:accent5>
      <a:accent6>
        <a:srgbClr val="007373"/>
      </a:accent6>
      <a:hlink>
        <a:srgbClr val="75F1D6"/>
      </a:hlink>
      <a:folHlink>
        <a:srgbClr val="3DE3B4"/>
      </a:folHlink>
    </a:clrScheme>
    <a:fontScheme name="Default Design">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301800"/>
        </a:dk2>
        <a:lt2>
          <a:srgbClr val="614020"/>
        </a:lt2>
        <a:accent1>
          <a:srgbClr val="B38961"/>
        </a:accent1>
        <a:accent2>
          <a:srgbClr val="996633"/>
        </a:accent2>
        <a:accent3>
          <a:srgbClr val="FFFFFF"/>
        </a:accent3>
        <a:accent4>
          <a:srgbClr val="000000"/>
        </a:accent4>
        <a:accent5>
          <a:srgbClr val="D6C4B7"/>
        </a:accent5>
        <a:accent6>
          <a:srgbClr val="8A5C2D"/>
        </a:accent6>
        <a:hlink>
          <a:srgbClr val="9D9C81"/>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003366"/>
        </a:lt2>
        <a:accent1>
          <a:srgbClr val="6397CB"/>
        </a:accent1>
        <a:accent2>
          <a:srgbClr val="336699"/>
        </a:accent2>
        <a:accent3>
          <a:srgbClr val="FFFFFF"/>
        </a:accent3>
        <a:accent4>
          <a:srgbClr val="000000"/>
        </a:accent4>
        <a:accent5>
          <a:srgbClr val="B7C9E2"/>
        </a:accent5>
        <a:accent6>
          <a:srgbClr val="2D5C8A"/>
        </a:accent6>
        <a:hlink>
          <a:srgbClr val="8585E1"/>
        </a:hlink>
        <a:folHlink>
          <a:srgbClr val="867AA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2835</TotalTime>
  <Words>1340</Words>
  <Application>Microsoft Office PowerPoint</Application>
  <PresentationFormat>Overhead</PresentationFormat>
  <Paragraphs>135</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Times New Roman</vt:lpstr>
      <vt:lpstr>Verdana</vt:lpstr>
      <vt:lpstr>Wingdings</vt:lpstr>
      <vt:lpstr>Default Design</vt:lpstr>
      <vt:lpstr>PowerPoint Presentation</vt:lpstr>
      <vt:lpstr>PowerPoint Presentation</vt:lpstr>
      <vt:lpstr>Figure</vt:lpstr>
      <vt:lpstr>A Search Tree for the 8-Puzzle</vt:lpstr>
      <vt:lpstr>PowerPoint Presentation</vt:lpstr>
      <vt:lpstr>PowerPoint Presentation</vt:lpstr>
      <vt:lpstr>PowerPoint Presentation</vt:lpstr>
      <vt:lpstr>Figure 2.13</vt:lpstr>
      <vt:lpstr>PowerPoint Presentation</vt:lpstr>
      <vt:lpstr>A Search Tree for the 8-Puzzle</vt:lpstr>
      <vt:lpstr>PowerPoint Presentation</vt:lpstr>
      <vt:lpstr>Example: Search Strategies for the 8 Puzzle</vt:lpstr>
      <vt:lpstr>Tree Produced by Depth First Search</vt:lpstr>
      <vt:lpstr>What happens To People That  Do Not Know Search Strategies</vt:lpstr>
      <vt:lpstr>Textbook Search Reading List</vt:lpstr>
      <vt:lpstr>PowerPoint Presentation</vt:lpstr>
    </vt:vector>
  </TitlesOfParts>
  <Company>MCC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Clustering and Summary Generation</dc:title>
  <dc:creator>eick</dc:creator>
  <cp:lastModifiedBy>Eick, Christoph F</cp:lastModifiedBy>
  <cp:revision>162</cp:revision>
  <cp:lastPrinted>1999-11-03T17:07:53Z</cp:lastPrinted>
  <dcterms:created xsi:type="dcterms:W3CDTF">1998-11-06T20:08:29Z</dcterms:created>
  <dcterms:modified xsi:type="dcterms:W3CDTF">2023-01-31T15:31:50Z</dcterms:modified>
</cp:coreProperties>
</file>