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423" r:id="rId2"/>
    <p:sldId id="384" r:id="rId3"/>
    <p:sldId id="395" r:id="rId4"/>
    <p:sldId id="421" r:id="rId5"/>
    <p:sldId id="422" r:id="rId6"/>
    <p:sldId id="394" r:id="rId7"/>
    <p:sldId id="417" r:id="rId8"/>
    <p:sldId id="418" r:id="rId9"/>
    <p:sldId id="419" r:id="rId10"/>
    <p:sldId id="424" r:id="rId11"/>
    <p:sldId id="420" r:id="rId12"/>
    <p:sldId id="425" r:id="rId13"/>
    <p:sldId id="400" r:id="rId14"/>
    <p:sldId id="406" r:id="rId15"/>
    <p:sldId id="408" r:id="rId16"/>
  </p:sldIdLst>
  <p:sldSz cx="9144000" cy="6858000" type="overhead"/>
  <p:notesSz cx="7010400" cy="9296400"/>
  <p:defaultTextStyle>
    <a:defPPr>
      <a:defRPr lang="en-US"/>
    </a:defPPr>
    <a:lvl1pPr algn="l" rtl="0" eaLnBrk="0" fontAlgn="base" hangingPunct="0">
      <a:spcBef>
        <a:spcPct val="0"/>
      </a:spcBef>
      <a:spcAft>
        <a:spcPct val="0"/>
      </a:spcAft>
      <a:defRPr kumimoj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666633"/>
    <a:srgbClr val="336600"/>
    <a:srgbClr val="614020"/>
    <a:srgbClr val="523E30"/>
    <a:srgbClr val="0000CC"/>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9" d="100"/>
          <a:sy n="79" d="100"/>
        </p:scale>
        <p:origin x="18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87"/>
    </p:cViewPr>
  </p:sorterViewPr>
  <p:notesViewPr>
    <p:cSldViewPr>
      <p:cViewPr>
        <p:scale>
          <a:sx n="50" d="100"/>
          <a:sy n="50" d="100"/>
        </p:scale>
        <p:origin x="-1758" y="-61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3005384" cy="45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269" tIns="45635" rIns="91269" bIns="45635" numCol="1" anchor="t" anchorCtr="0" compatLnSpc="1">
            <a:prstTxWarp prst="textNoShape">
              <a:avLst/>
            </a:prstTxWarp>
          </a:bodyPr>
          <a:lstStyle>
            <a:lvl1pPr defTabSz="912452">
              <a:defRPr kumimoji="0" sz="1200"/>
            </a:lvl1pPr>
          </a:lstStyle>
          <a:p>
            <a:r>
              <a:rPr lang="en-US" altLang="en-US"/>
              <a:t>Christoph F. Eick</a:t>
            </a:r>
          </a:p>
        </p:txBody>
      </p:sp>
      <p:sp>
        <p:nvSpPr>
          <p:cNvPr id="14339" name="Rectangle 3"/>
          <p:cNvSpPr>
            <a:spLocks noGrp="1" noChangeArrowheads="1"/>
          </p:cNvSpPr>
          <p:nvPr>
            <p:ph type="dt" sz="quarter" idx="1"/>
          </p:nvPr>
        </p:nvSpPr>
        <p:spPr bwMode="auto">
          <a:xfrm>
            <a:off x="4005016" y="1"/>
            <a:ext cx="3005384" cy="45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269" tIns="45635" rIns="91269" bIns="45635" numCol="1" anchor="t" anchorCtr="0" compatLnSpc="1">
            <a:prstTxWarp prst="textNoShape">
              <a:avLst/>
            </a:prstTxWarp>
          </a:bodyPr>
          <a:lstStyle>
            <a:lvl1pPr algn="r" defTabSz="912452">
              <a:defRPr kumimoji="0" sz="1200"/>
            </a:lvl1pPr>
          </a:lstStyle>
          <a:p>
            <a:endParaRPr lang="en-US" altLang="en-US"/>
          </a:p>
        </p:txBody>
      </p:sp>
      <p:sp>
        <p:nvSpPr>
          <p:cNvPr id="14340" name="Rectangle 4"/>
          <p:cNvSpPr>
            <a:spLocks noGrp="1" noChangeArrowheads="1"/>
          </p:cNvSpPr>
          <p:nvPr>
            <p:ph type="ftr" sz="quarter" idx="2"/>
          </p:nvPr>
        </p:nvSpPr>
        <p:spPr bwMode="auto">
          <a:xfrm>
            <a:off x="0" y="8818346"/>
            <a:ext cx="3005384" cy="45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269" tIns="45635" rIns="91269" bIns="45635" numCol="1" anchor="b" anchorCtr="0" compatLnSpc="1">
            <a:prstTxWarp prst="textNoShape">
              <a:avLst/>
            </a:prstTxWarp>
          </a:bodyPr>
          <a:lstStyle>
            <a:lvl1pPr defTabSz="912452">
              <a:defRPr kumimoji="0" sz="1200"/>
            </a:lvl1pPr>
          </a:lstStyle>
          <a:p>
            <a:r>
              <a:rPr lang="en-US" altLang="en-US"/>
              <a:t>Agent-based Data Mining</a:t>
            </a:r>
          </a:p>
        </p:txBody>
      </p:sp>
      <p:sp>
        <p:nvSpPr>
          <p:cNvPr id="14341" name="Rectangle 5"/>
          <p:cNvSpPr>
            <a:spLocks noGrp="1" noChangeArrowheads="1"/>
          </p:cNvSpPr>
          <p:nvPr>
            <p:ph type="sldNum" sz="quarter" idx="3"/>
          </p:nvPr>
        </p:nvSpPr>
        <p:spPr bwMode="auto">
          <a:xfrm>
            <a:off x="4005016" y="8818346"/>
            <a:ext cx="3005384" cy="45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269" tIns="45635" rIns="91269" bIns="45635" numCol="1" anchor="b" anchorCtr="0" compatLnSpc="1">
            <a:prstTxWarp prst="textNoShape">
              <a:avLst/>
            </a:prstTxWarp>
          </a:bodyPr>
          <a:lstStyle>
            <a:lvl1pPr algn="r" defTabSz="912452">
              <a:defRPr kumimoji="0" sz="1200"/>
            </a:lvl1pPr>
          </a:lstStyle>
          <a:p>
            <a:fld id="{95E2497D-3AAD-4591-88B9-B77383CBC373}" type="slidenum">
              <a:rPr lang="en-US" altLang="en-US"/>
              <a:pPr/>
              <a:t>‹#›</a:t>
            </a:fld>
            <a:endParaRPr lang="en-US" altLang="en-US"/>
          </a:p>
        </p:txBody>
      </p:sp>
    </p:spTree>
    <p:extLst>
      <p:ext uri="{BB962C8B-B14F-4D97-AF65-F5344CB8AC3E}">
        <p14:creationId xmlns:p14="http://schemas.microsoft.com/office/powerpoint/2010/main" val="364655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1"/>
            <a:ext cx="3005384" cy="45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269" tIns="45635" rIns="91269" bIns="45635" numCol="1" anchor="t" anchorCtr="0" compatLnSpc="1">
            <a:prstTxWarp prst="textNoShape">
              <a:avLst/>
            </a:prstTxWarp>
          </a:bodyPr>
          <a:lstStyle>
            <a:lvl1pPr defTabSz="912452">
              <a:defRPr kumimoji="0" sz="1200"/>
            </a:lvl1pPr>
          </a:lstStyle>
          <a:p>
            <a:endParaRPr lang="en-US" altLang="en-US"/>
          </a:p>
        </p:txBody>
      </p:sp>
      <p:sp>
        <p:nvSpPr>
          <p:cNvPr id="2057" name="Rectangle 9"/>
          <p:cNvSpPr>
            <a:spLocks noGrp="1" noRot="1" noChangeAspect="1" noChangeArrowheads="1"/>
          </p:cNvSpPr>
          <p:nvPr>
            <p:ph type="sldImg" idx="2"/>
          </p:nvPr>
        </p:nvSpPr>
        <p:spPr bwMode="auto">
          <a:xfrm>
            <a:off x="1143000" y="676275"/>
            <a:ext cx="4729163" cy="35464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24984" y="4448476"/>
            <a:ext cx="5160433" cy="414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269" tIns="45635" rIns="91269" bIns="456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p:cNvSpPr>
            <a:spLocks noGrp="1" noChangeArrowheads="1"/>
          </p:cNvSpPr>
          <p:nvPr>
            <p:ph type="dt" idx="1"/>
          </p:nvPr>
        </p:nvSpPr>
        <p:spPr bwMode="auto">
          <a:xfrm>
            <a:off x="4005016" y="1"/>
            <a:ext cx="3005384" cy="45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269" tIns="45635" rIns="91269" bIns="45635" numCol="1" anchor="t" anchorCtr="0" compatLnSpc="1">
            <a:prstTxWarp prst="textNoShape">
              <a:avLst/>
            </a:prstTxWarp>
          </a:bodyPr>
          <a:lstStyle>
            <a:lvl1pPr algn="r" defTabSz="912452">
              <a:defRPr kumimoji="0" sz="1200"/>
            </a:lvl1pPr>
          </a:lstStyle>
          <a:p>
            <a:endParaRPr lang="en-US" altLang="en-US"/>
          </a:p>
        </p:txBody>
      </p:sp>
      <p:sp>
        <p:nvSpPr>
          <p:cNvPr id="2060" name="Rectangle 12"/>
          <p:cNvSpPr>
            <a:spLocks noGrp="1" noChangeArrowheads="1"/>
          </p:cNvSpPr>
          <p:nvPr>
            <p:ph type="ftr" sz="quarter" idx="4"/>
          </p:nvPr>
        </p:nvSpPr>
        <p:spPr bwMode="auto">
          <a:xfrm>
            <a:off x="0" y="8818346"/>
            <a:ext cx="3005384" cy="45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269" tIns="45635" rIns="91269" bIns="45635" numCol="1" anchor="b" anchorCtr="0" compatLnSpc="1">
            <a:prstTxWarp prst="textNoShape">
              <a:avLst/>
            </a:prstTxWarp>
          </a:bodyPr>
          <a:lstStyle>
            <a:lvl1pPr defTabSz="912452">
              <a:defRPr kumimoji="0" sz="1200"/>
            </a:lvl1pPr>
          </a:lstStyle>
          <a:p>
            <a:endParaRPr lang="en-US" altLang="en-US"/>
          </a:p>
        </p:txBody>
      </p:sp>
      <p:sp>
        <p:nvSpPr>
          <p:cNvPr id="2061" name="Rectangle 13"/>
          <p:cNvSpPr>
            <a:spLocks noGrp="1" noChangeArrowheads="1"/>
          </p:cNvSpPr>
          <p:nvPr>
            <p:ph type="sldNum" sz="quarter" idx="5"/>
          </p:nvPr>
        </p:nvSpPr>
        <p:spPr bwMode="auto">
          <a:xfrm>
            <a:off x="4005016" y="8818346"/>
            <a:ext cx="3005384" cy="45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269" tIns="45635" rIns="91269" bIns="45635" numCol="1" anchor="b" anchorCtr="0" compatLnSpc="1">
            <a:prstTxWarp prst="textNoShape">
              <a:avLst/>
            </a:prstTxWarp>
          </a:bodyPr>
          <a:lstStyle>
            <a:lvl1pPr algn="r" defTabSz="912452">
              <a:defRPr kumimoji="0" sz="1200"/>
            </a:lvl1pPr>
          </a:lstStyle>
          <a:p>
            <a:fld id="{810912AA-5C39-44FD-89EE-E05F035E7DA5}" type="slidenum">
              <a:rPr lang="en-US" altLang="en-US"/>
              <a:pPr/>
              <a:t>‹#›</a:t>
            </a:fld>
            <a:endParaRPr lang="en-US" altLang="en-US"/>
          </a:p>
        </p:txBody>
      </p:sp>
    </p:spTree>
    <p:extLst>
      <p:ext uri="{BB962C8B-B14F-4D97-AF65-F5344CB8AC3E}">
        <p14:creationId xmlns:p14="http://schemas.microsoft.com/office/powerpoint/2010/main" val="2069845592"/>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9B68D53-0512-43D2-83A8-FFA4903076A4}" type="slidenum">
              <a:rPr lang="en-US" altLang="en-US"/>
              <a:pPr/>
              <a:t>2</a:t>
            </a:fld>
            <a:endParaRPr lang="en-US" altLang="en-US"/>
          </a:p>
        </p:txBody>
      </p:sp>
      <p:sp>
        <p:nvSpPr>
          <p:cNvPr id="250882" name="Rectangle 2"/>
          <p:cNvSpPr>
            <a:spLocks noGrp="1" noRot="1" noChangeAspect="1" noChangeArrowheads="1"/>
          </p:cNvSpPr>
          <p:nvPr>
            <p:ph type="sldImg"/>
          </p:nvPr>
        </p:nvSpPr>
        <p:spPr>
          <a:ln/>
        </p:spPr>
      </p:sp>
      <p:sp>
        <p:nvSpPr>
          <p:cNvPr id="250883"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9B68D53-0512-43D2-83A8-FFA4903076A4}" type="slidenum">
              <a:rPr lang="en-US" altLang="en-US"/>
              <a:pPr/>
              <a:t>4</a:t>
            </a:fld>
            <a:endParaRPr lang="en-US" altLang="en-US"/>
          </a:p>
        </p:txBody>
      </p:sp>
      <p:sp>
        <p:nvSpPr>
          <p:cNvPr id="250882" name="Rectangle 2"/>
          <p:cNvSpPr>
            <a:spLocks noGrp="1" noRot="1" noChangeAspect="1" noChangeArrowheads="1"/>
          </p:cNvSpPr>
          <p:nvPr>
            <p:ph type="sldImg"/>
          </p:nvPr>
        </p:nvSpPr>
        <p:spPr>
          <a:ln/>
        </p:spPr>
      </p:sp>
      <p:sp>
        <p:nvSpPr>
          <p:cNvPr id="250883"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extLst>
      <p:ext uri="{BB962C8B-B14F-4D97-AF65-F5344CB8AC3E}">
        <p14:creationId xmlns:p14="http://schemas.microsoft.com/office/powerpoint/2010/main" val="263165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9B68D53-0512-43D2-83A8-FFA4903076A4}" type="slidenum">
              <a:rPr lang="en-US" altLang="en-US"/>
              <a:pPr/>
              <a:t>5</a:t>
            </a:fld>
            <a:endParaRPr lang="en-US" altLang="en-US"/>
          </a:p>
        </p:txBody>
      </p:sp>
      <p:sp>
        <p:nvSpPr>
          <p:cNvPr id="250882" name="Rectangle 2"/>
          <p:cNvSpPr>
            <a:spLocks noGrp="1" noRot="1" noChangeAspect="1" noChangeArrowheads="1"/>
          </p:cNvSpPr>
          <p:nvPr>
            <p:ph type="sldImg"/>
          </p:nvPr>
        </p:nvSpPr>
        <p:spPr>
          <a:ln/>
        </p:spPr>
      </p:sp>
      <p:sp>
        <p:nvSpPr>
          <p:cNvPr id="250883"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extLst>
      <p:ext uri="{BB962C8B-B14F-4D97-AF65-F5344CB8AC3E}">
        <p14:creationId xmlns:p14="http://schemas.microsoft.com/office/powerpoint/2010/main" val="219985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9830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66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2479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5913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52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94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434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371600"/>
            <a:ext cx="4419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4419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995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57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706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48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043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343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23"/>
          <p:cNvSpPr>
            <a:spLocks noGrp="1" noChangeArrowheads="1"/>
          </p:cNvSpPr>
          <p:nvPr>
            <p:ph type="title"/>
          </p:nvPr>
        </p:nvSpPr>
        <p:spPr bwMode="auto">
          <a:xfrm>
            <a:off x="228600" y="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48" name="Rectangle 24"/>
          <p:cNvSpPr>
            <a:spLocks noGrp="1" noChangeArrowheads="1"/>
          </p:cNvSpPr>
          <p:nvPr>
            <p:ph type="body" idx="1"/>
          </p:nvPr>
        </p:nvSpPr>
        <p:spPr bwMode="auto">
          <a:xfrm>
            <a:off x="0" y="1371600"/>
            <a:ext cx="8991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5" name="Text Box 31"/>
          <p:cNvSpPr txBox="1">
            <a:spLocks noChangeArrowheads="1"/>
          </p:cNvSpPr>
          <p:nvPr/>
        </p:nvSpPr>
        <p:spPr bwMode="auto">
          <a:xfrm>
            <a:off x="5638800" y="6629400"/>
            <a:ext cx="384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kumimoji="0" lang="en-US" altLang="en-US" sz="2400"/>
          </a:p>
        </p:txBody>
      </p:sp>
      <p:sp>
        <p:nvSpPr>
          <p:cNvPr id="1056" name="Text Box 32"/>
          <p:cNvSpPr txBox="1">
            <a:spLocks noChangeArrowheads="1"/>
          </p:cNvSpPr>
          <p:nvPr/>
        </p:nvSpPr>
        <p:spPr bwMode="auto">
          <a:xfrm>
            <a:off x="0" y="6640513"/>
            <a:ext cx="411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0" lang="en-US" altLang="en-US" sz="1200"/>
              <a:t>Ch. Eick: Randomized Hill Climbing and Backtracking</a:t>
            </a:r>
            <a:endParaRPr kumimoji="0"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800">
          <a:solidFill>
            <a:schemeClr val="tx2"/>
          </a:solidFill>
          <a:latin typeface="+mj-lt"/>
          <a:ea typeface="+mj-ea"/>
          <a:cs typeface="+mj-cs"/>
        </a:defRPr>
      </a:lvl1pPr>
      <a:lvl2pPr algn="ctr" rtl="0" eaLnBrk="0" fontAlgn="base" hangingPunct="0">
        <a:spcBef>
          <a:spcPct val="0"/>
        </a:spcBef>
        <a:spcAft>
          <a:spcPct val="0"/>
        </a:spcAft>
        <a:defRPr kumimoji="1" sz="4800">
          <a:solidFill>
            <a:schemeClr val="tx2"/>
          </a:solidFill>
          <a:latin typeface="Arial Narrow" pitchFamily="34" charset="0"/>
        </a:defRPr>
      </a:lvl2pPr>
      <a:lvl3pPr algn="ctr" rtl="0" eaLnBrk="0" fontAlgn="base" hangingPunct="0">
        <a:spcBef>
          <a:spcPct val="0"/>
        </a:spcBef>
        <a:spcAft>
          <a:spcPct val="0"/>
        </a:spcAft>
        <a:defRPr kumimoji="1" sz="4800">
          <a:solidFill>
            <a:schemeClr val="tx2"/>
          </a:solidFill>
          <a:latin typeface="Arial Narrow" pitchFamily="34" charset="0"/>
        </a:defRPr>
      </a:lvl3pPr>
      <a:lvl4pPr algn="ctr" rtl="0" eaLnBrk="0" fontAlgn="base" hangingPunct="0">
        <a:spcBef>
          <a:spcPct val="0"/>
        </a:spcBef>
        <a:spcAft>
          <a:spcPct val="0"/>
        </a:spcAft>
        <a:defRPr kumimoji="1" sz="4800">
          <a:solidFill>
            <a:schemeClr val="tx2"/>
          </a:solidFill>
          <a:latin typeface="Arial Narrow" pitchFamily="34" charset="0"/>
        </a:defRPr>
      </a:lvl4pPr>
      <a:lvl5pPr algn="ctr" rtl="0" eaLnBrk="0" fontAlgn="base" hangingPunct="0">
        <a:spcBef>
          <a:spcPct val="0"/>
        </a:spcBef>
        <a:spcAft>
          <a:spcPct val="0"/>
        </a:spcAft>
        <a:defRPr kumimoji="1" sz="4800">
          <a:solidFill>
            <a:schemeClr val="tx2"/>
          </a:solidFill>
          <a:latin typeface="Arial Narrow" pitchFamily="34" charset="0"/>
        </a:defRPr>
      </a:lvl5pPr>
      <a:lvl6pPr marL="457200" algn="ctr" rtl="0" eaLnBrk="0" fontAlgn="base" hangingPunct="0">
        <a:spcBef>
          <a:spcPct val="0"/>
        </a:spcBef>
        <a:spcAft>
          <a:spcPct val="0"/>
        </a:spcAft>
        <a:defRPr kumimoji="1" sz="4800">
          <a:solidFill>
            <a:schemeClr val="tx2"/>
          </a:solidFill>
          <a:latin typeface="Arial Narrow" pitchFamily="34" charset="0"/>
        </a:defRPr>
      </a:lvl6pPr>
      <a:lvl7pPr marL="914400" algn="ctr" rtl="0" eaLnBrk="0" fontAlgn="base" hangingPunct="0">
        <a:spcBef>
          <a:spcPct val="0"/>
        </a:spcBef>
        <a:spcAft>
          <a:spcPct val="0"/>
        </a:spcAft>
        <a:defRPr kumimoji="1" sz="4800">
          <a:solidFill>
            <a:schemeClr val="tx2"/>
          </a:solidFill>
          <a:latin typeface="Arial Narrow" pitchFamily="34" charset="0"/>
        </a:defRPr>
      </a:lvl7pPr>
      <a:lvl8pPr marL="1371600" algn="ctr" rtl="0" eaLnBrk="0" fontAlgn="base" hangingPunct="0">
        <a:spcBef>
          <a:spcPct val="0"/>
        </a:spcBef>
        <a:spcAft>
          <a:spcPct val="0"/>
        </a:spcAft>
        <a:defRPr kumimoji="1" sz="4800">
          <a:solidFill>
            <a:schemeClr val="tx2"/>
          </a:solidFill>
          <a:latin typeface="Arial Narrow" pitchFamily="34" charset="0"/>
        </a:defRPr>
      </a:lvl8pPr>
      <a:lvl9pPr marL="1828800" algn="ctr" rtl="0" eaLnBrk="0" fontAlgn="base" hangingPunct="0">
        <a:spcBef>
          <a:spcPct val="0"/>
        </a:spcBef>
        <a:spcAft>
          <a:spcPct val="0"/>
        </a:spcAft>
        <a:defRPr kumimoji="1" sz="48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a:solidFill>
            <a:schemeClr val="tx1"/>
          </a:solidFill>
          <a:latin typeface="+mn-lt"/>
        </a:defRPr>
      </a:lvl2pPr>
      <a:lvl3pPr marL="1143000" indent="-228600" algn="l" rtl="0" eaLnBrk="0" fontAlgn="base" hangingPunct="0">
        <a:spcBef>
          <a:spcPct val="20000"/>
        </a:spcBef>
        <a:spcAft>
          <a:spcPct val="0"/>
        </a:spcAft>
        <a:buChar char="•"/>
        <a:defRPr kumimoji="1">
          <a:solidFill>
            <a:schemeClr val="tx1"/>
          </a:solidFill>
          <a:latin typeface="+mn-lt"/>
        </a:defRPr>
      </a:lvl3pPr>
      <a:lvl4pPr marL="1600200" indent="-228600" algn="l" rtl="0" eaLnBrk="0" fontAlgn="base" hangingPunct="0">
        <a:spcBef>
          <a:spcPct val="20000"/>
        </a:spcBef>
        <a:spcAft>
          <a:spcPct val="0"/>
        </a:spcAft>
        <a:buChar char="–"/>
        <a:defRPr kumimoji="1">
          <a:solidFill>
            <a:schemeClr val="tx1"/>
          </a:solidFill>
          <a:latin typeface="+mn-lt"/>
        </a:defRPr>
      </a:lvl4pPr>
      <a:lvl5pPr marL="2057400" indent="-228600" algn="l" rtl="0" eaLnBrk="0" fontAlgn="base" hangingPunct="0">
        <a:spcBef>
          <a:spcPct val="20000"/>
        </a:spcBef>
        <a:spcAft>
          <a:spcPct val="0"/>
        </a:spcAft>
        <a:buChar char="•"/>
        <a:defRPr kumimoji="1">
          <a:solidFill>
            <a:schemeClr val="tx1"/>
          </a:solidFill>
          <a:latin typeface="+mn-lt"/>
        </a:defRPr>
      </a:lvl5pPr>
      <a:lvl6pPr marL="2514600" indent="-228600" algn="l" rtl="0" eaLnBrk="0" fontAlgn="base" hangingPunct="0">
        <a:spcBef>
          <a:spcPct val="20000"/>
        </a:spcBef>
        <a:spcAft>
          <a:spcPct val="0"/>
        </a:spcAft>
        <a:buChar char="•"/>
        <a:defRPr kumimoji="1">
          <a:solidFill>
            <a:schemeClr val="tx1"/>
          </a:solidFill>
          <a:latin typeface="+mn-lt"/>
        </a:defRPr>
      </a:lvl6pPr>
      <a:lvl7pPr marL="2971800" indent="-228600" algn="l" rtl="0" eaLnBrk="0" fontAlgn="base" hangingPunct="0">
        <a:spcBef>
          <a:spcPct val="20000"/>
        </a:spcBef>
        <a:spcAft>
          <a:spcPct val="0"/>
        </a:spcAft>
        <a:buChar char="•"/>
        <a:defRPr kumimoji="1">
          <a:solidFill>
            <a:schemeClr val="tx1"/>
          </a:solidFill>
          <a:latin typeface="+mn-lt"/>
        </a:defRPr>
      </a:lvl7pPr>
      <a:lvl8pPr marL="3429000" indent="-228600" algn="l" rtl="0" eaLnBrk="0" fontAlgn="base" hangingPunct="0">
        <a:spcBef>
          <a:spcPct val="20000"/>
        </a:spcBef>
        <a:spcAft>
          <a:spcPct val="0"/>
        </a:spcAft>
        <a:buChar char="•"/>
        <a:defRPr kumimoji="1">
          <a:solidFill>
            <a:schemeClr val="tx1"/>
          </a:solidFill>
          <a:latin typeface="+mn-lt"/>
        </a:defRPr>
      </a:lvl8pPr>
      <a:lvl9pPr marL="3886200" indent="-228600" algn="l" rtl="0" eaLnBrk="0" fontAlgn="base" hangingPunct="0">
        <a:spcBef>
          <a:spcPct val="20000"/>
        </a:spcBef>
        <a:spcAft>
          <a:spcPct val="0"/>
        </a:spcAft>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Backtracking" TargetMode="External"/><Relationship Id="rId2" Type="http://schemas.openxmlformats.org/officeDocument/2006/relationships/hyperlink" Target="https://www.javatpoint.com/backtracking-introduction"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ults.pikespeakmarathon.org/2021/PPA/"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2.cs.uh.edu/~ceick/Pikes/Asc98.html" TargetMode="External"/><Relationship Id="rId4" Type="http://schemas.openxmlformats.org/officeDocument/2006/relationships/hyperlink" Target="https://www.pikespeakmarathon.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Gradi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8A02-39D7-C338-04BA-B60D48890784}"/>
              </a:ext>
            </a:extLst>
          </p:cNvPr>
          <p:cNvSpPr>
            <a:spLocks noGrp="1"/>
          </p:cNvSpPr>
          <p:nvPr>
            <p:ph type="title"/>
          </p:nvPr>
        </p:nvSpPr>
        <p:spPr>
          <a:xfrm>
            <a:off x="76200" y="2286000"/>
            <a:ext cx="8686800" cy="1143000"/>
          </a:xfrm>
        </p:spPr>
        <p:txBody>
          <a:bodyPr/>
          <a:lstStyle/>
          <a:p>
            <a:r>
              <a:rPr lang="en-US" dirty="0">
                <a:solidFill>
                  <a:srgbClr val="C00000"/>
                </a:solidFill>
              </a:rPr>
              <a:t>Search 4</a:t>
            </a:r>
            <a:r>
              <a:rPr lang="en-US" dirty="0"/>
              <a:t>: Randomized Hill Climbing</a:t>
            </a:r>
            <a:br>
              <a:rPr lang="en-US" dirty="0"/>
            </a:br>
            <a:r>
              <a:rPr lang="en-US" dirty="0"/>
              <a:t>and Backtracking </a:t>
            </a:r>
          </a:p>
        </p:txBody>
      </p:sp>
    </p:spTree>
    <p:extLst>
      <p:ext uri="{BB962C8B-B14F-4D97-AF65-F5344CB8AC3E}">
        <p14:creationId xmlns:p14="http://schemas.microsoft.com/office/powerpoint/2010/main" val="172672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3390-F813-F492-6355-AACBB0C40ADD}"/>
              </a:ext>
            </a:extLst>
          </p:cNvPr>
          <p:cNvSpPr>
            <a:spLocks noGrp="1"/>
          </p:cNvSpPr>
          <p:nvPr>
            <p:ph type="title"/>
          </p:nvPr>
        </p:nvSpPr>
        <p:spPr/>
        <p:txBody>
          <a:bodyPr/>
          <a:lstStyle/>
          <a:p>
            <a:r>
              <a:rPr lang="en-US" sz="3600" dirty="0"/>
              <a:t>Visualization of the Gradient of a 2D Function</a:t>
            </a:r>
          </a:p>
        </p:txBody>
      </p:sp>
      <p:sp>
        <p:nvSpPr>
          <p:cNvPr id="3" name="Content Placeholder 2">
            <a:extLst>
              <a:ext uri="{FF2B5EF4-FFF2-40B4-BE49-F238E27FC236}">
                <a16:creationId xmlns:a16="http://schemas.microsoft.com/office/drawing/2014/main" id="{DF61FCC6-BAE5-5AFA-831F-93366F3F12D6}"/>
              </a:ext>
            </a:extLst>
          </p:cNvPr>
          <p:cNvSpPr>
            <a:spLocks noGrp="1"/>
          </p:cNvSpPr>
          <p:nvPr>
            <p:ph idx="1"/>
          </p:nvPr>
        </p:nvSpPr>
        <p:spPr/>
        <p:txBody>
          <a:bodyPr/>
          <a:lstStyle/>
          <a:p>
            <a:endParaRPr lang="en-US"/>
          </a:p>
        </p:txBody>
      </p:sp>
      <p:pic>
        <p:nvPicPr>
          <p:cNvPr id="1026" name="Picture 2" descr="undefined">
            <a:extLst>
              <a:ext uri="{FF2B5EF4-FFF2-40B4-BE49-F238E27FC236}">
                <a16:creationId xmlns:a16="http://schemas.microsoft.com/office/drawing/2014/main" id="{9C2BC00B-FF40-E544-0FF4-D9A28929E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6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body" idx="1"/>
          </p:nvPr>
        </p:nvSpPr>
        <p:spPr>
          <a:xfrm>
            <a:off x="0" y="1143000"/>
            <a:ext cx="9144000" cy="5715000"/>
          </a:xfrm>
        </p:spPr>
        <p:txBody>
          <a:bodyPr/>
          <a:lstStyle/>
          <a:p>
            <a:pPr>
              <a:lnSpc>
                <a:spcPct val="90000"/>
              </a:lnSpc>
            </a:pPr>
            <a:r>
              <a:rPr lang="en-US" altLang="en-US" sz="2400" dirty="0"/>
              <a:t>Define a neighborhood as the set of states that can be reached by n operator applications from the current state (where n is a constant to be chosen based on the characteristics of a particular search problem)</a:t>
            </a:r>
          </a:p>
          <a:p>
            <a:pPr>
              <a:lnSpc>
                <a:spcPct val="90000"/>
              </a:lnSpc>
            </a:pPr>
            <a:r>
              <a:rPr lang="en-US" altLang="en-US" sz="2400" dirty="0"/>
              <a:t>The state space version creates all states in the neighborhood of the current state (alternatively, it could just create some states which would be a randomized version), and picks the one with the best evaluation as the new current state, or it terminates unsuccessfully if there is no state that is better than the current state.</a:t>
            </a:r>
          </a:p>
          <a:p>
            <a:pPr>
              <a:lnSpc>
                <a:spcPct val="90000"/>
              </a:lnSpc>
            </a:pPr>
            <a:r>
              <a:rPr lang="en-US" altLang="en-US" sz="2400" dirty="0"/>
              <a:t>A variable path has to be added to the hill climbing code that memorizes the path from the initial state to the current state. The path variable is initialized with an empty list. Every time a new current state is obtained the operator or operator sequence that was used to reach this state is appended to the path variable. </a:t>
            </a:r>
          </a:p>
          <a:p>
            <a:pPr>
              <a:lnSpc>
                <a:spcPct val="90000"/>
              </a:lnSpc>
            </a:pPr>
            <a:r>
              <a:rPr lang="en-US" altLang="en-US" sz="2400" dirty="0"/>
              <a:t>A goal test has to be added to the hill climbing code (if it returns true the algorithm terminates returning the contents of its path variable as its solution).</a:t>
            </a:r>
          </a:p>
          <a:p>
            <a:pPr>
              <a:lnSpc>
                <a:spcPct val="90000"/>
              </a:lnSpc>
              <a:buFont typeface="Wingdings" pitchFamily="2" charset="2"/>
              <a:buNone/>
            </a:pPr>
            <a:r>
              <a:rPr lang="en-US" altLang="en-US" sz="1800" dirty="0"/>
              <a:t> I</a:t>
            </a:r>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p:txBody>
      </p:sp>
      <p:sp useBgFill="1">
        <p:nvSpPr>
          <p:cNvPr id="300035" name="Rectangle 3"/>
          <p:cNvSpPr>
            <a:spLocks noChangeArrowheads="1"/>
          </p:cNvSpPr>
          <p:nvPr/>
        </p:nvSpPr>
        <p:spPr bwMode="auto">
          <a:xfrm>
            <a:off x="609600" y="1524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Hill Climbing for State Space Search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6D1A-5FE9-83F1-96D0-4E18E57C2DBE}"/>
            </a:ext>
          </a:extLst>
        </p:cNvPr>
        <p:cNvGrpSpPr/>
        <p:nvPr/>
      </p:nvGrpSpPr>
      <p:grpSpPr>
        <a:xfrm>
          <a:off x="0" y="0"/>
          <a:ext cx="0" cy="0"/>
          <a:chOff x="0" y="0"/>
          <a:chExt cx="0" cy="0"/>
        </a:xfrm>
      </p:grpSpPr>
      <p:sp>
        <p:nvSpPr>
          <p:cNvPr id="300034" name="Rectangle 2">
            <a:extLst>
              <a:ext uri="{FF2B5EF4-FFF2-40B4-BE49-F238E27FC236}">
                <a16:creationId xmlns:a16="http://schemas.microsoft.com/office/drawing/2014/main" id="{D4F6D26D-DD4C-2BD7-2F4C-42083BB30EC9}"/>
              </a:ext>
            </a:extLst>
          </p:cNvPr>
          <p:cNvSpPr>
            <a:spLocks noGrp="1" noChangeArrowheads="1"/>
          </p:cNvSpPr>
          <p:nvPr>
            <p:ph type="body" idx="1"/>
          </p:nvPr>
        </p:nvSpPr>
        <p:spPr>
          <a:xfrm>
            <a:off x="0" y="1143000"/>
            <a:ext cx="9144000" cy="5715000"/>
          </a:xfrm>
        </p:spPr>
        <p:txBody>
          <a:bodyPr/>
          <a:lstStyle/>
          <a:p>
            <a:pPr>
              <a:lnSpc>
                <a:spcPct val="90000"/>
              </a:lnSpc>
            </a:pPr>
            <a:r>
              <a:rPr lang="en-US" altLang="en-US" sz="2800" dirty="0"/>
              <a:t>The discussion of best-first search, greedy best-first search that we started in the last lecture on Feb. 5 will be continued and concluded in the Feb. 12 lecture. </a:t>
            </a:r>
          </a:p>
          <a:p>
            <a:pPr>
              <a:lnSpc>
                <a:spcPct val="90000"/>
              </a:lnSpc>
            </a:pPr>
            <a:r>
              <a:rPr lang="en-US" altLang="en-US" sz="2800" dirty="0"/>
              <a:t>Task1 is due Monday, Feb. 12 end of the day in MS Teams. </a:t>
            </a:r>
          </a:p>
          <a:p>
            <a:pPr>
              <a:lnSpc>
                <a:spcPct val="90000"/>
              </a:lnSpc>
            </a:pPr>
            <a:r>
              <a:rPr lang="en-US" altLang="en-US" sz="2800" dirty="0"/>
              <a:t>Did anyone lose a White(?) Apple Pencil?</a:t>
            </a:r>
          </a:p>
          <a:p>
            <a:pPr>
              <a:lnSpc>
                <a:spcPct val="90000"/>
              </a:lnSpc>
            </a:pPr>
            <a:r>
              <a:rPr lang="en-US" altLang="en-US" sz="2800" dirty="0"/>
              <a:t>Today’s Program </a:t>
            </a:r>
          </a:p>
          <a:p>
            <a:pPr marL="914400" lvl="1" indent="-457200">
              <a:lnSpc>
                <a:spcPct val="90000"/>
              </a:lnSpc>
              <a:buFont typeface="+mj-lt"/>
              <a:buAutoNum type="alphaLcPeriod"/>
            </a:pPr>
            <a:r>
              <a:rPr lang="en-US" altLang="en-US" sz="2800" dirty="0"/>
              <a:t>Backtracking (brief; to be continued next week)</a:t>
            </a:r>
          </a:p>
          <a:p>
            <a:pPr marL="914400" lvl="1" indent="-457200">
              <a:lnSpc>
                <a:spcPct val="90000"/>
              </a:lnSpc>
              <a:buFont typeface="+mj-lt"/>
              <a:buAutoNum type="alphaLcPeriod"/>
            </a:pPr>
            <a:r>
              <a:rPr lang="en-US" altLang="en-US" sz="2800" dirty="0"/>
              <a:t>GHC Presentation Group A</a:t>
            </a:r>
          </a:p>
          <a:p>
            <a:pPr marL="914400" lvl="1" indent="-457200">
              <a:lnSpc>
                <a:spcPct val="90000"/>
              </a:lnSpc>
              <a:buFont typeface="+mj-lt"/>
              <a:buAutoNum type="alphaLcPeriod"/>
            </a:pPr>
            <a:r>
              <a:rPr lang="en-US" altLang="en-US" sz="2800" dirty="0"/>
              <a:t>Constraint Satisfaction Problems (to be continued Feb. 14)  </a:t>
            </a:r>
          </a:p>
          <a:p>
            <a:pPr marL="914400" lvl="1" indent="-457200">
              <a:lnSpc>
                <a:spcPct val="90000"/>
              </a:lnSpc>
              <a:buFont typeface="+mj-lt"/>
              <a:buAutoNum type="alphaLcPeriod"/>
            </a:pPr>
            <a:r>
              <a:rPr lang="en-US" altLang="en-US" sz="2800" dirty="0"/>
              <a:t>Brief Discussion of Task2</a:t>
            </a:r>
          </a:p>
          <a:p>
            <a:pPr marL="0" indent="0">
              <a:lnSpc>
                <a:spcPct val="90000"/>
              </a:lnSpc>
              <a:buNone/>
            </a:pPr>
            <a:endParaRPr lang="en-US" altLang="en-US" sz="2300" dirty="0"/>
          </a:p>
          <a:p>
            <a:pPr>
              <a:lnSpc>
                <a:spcPct val="90000"/>
              </a:lnSpc>
            </a:pPr>
            <a:endParaRPr lang="en-US" altLang="en-US" sz="23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p:txBody>
      </p:sp>
      <p:sp useBgFill="1">
        <p:nvSpPr>
          <p:cNvPr id="300035" name="Rectangle 3">
            <a:extLst>
              <a:ext uri="{FF2B5EF4-FFF2-40B4-BE49-F238E27FC236}">
                <a16:creationId xmlns:a16="http://schemas.microsoft.com/office/drawing/2014/main" id="{0D181FE8-C6EA-BB50-A183-63D822939A59}"/>
              </a:ext>
            </a:extLst>
          </p:cNvPr>
          <p:cNvSpPr>
            <a:spLocks noChangeArrowheads="1"/>
          </p:cNvSpPr>
          <p:nvPr/>
        </p:nvSpPr>
        <p:spPr bwMode="auto">
          <a:xfrm>
            <a:off x="609600" y="1524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News </a:t>
            </a:r>
            <a:r>
              <a:rPr lang="en-US" altLang="en-US" sz="3800" b="1"/>
              <a:t>Feb. 7 </a:t>
            </a:r>
            <a:endParaRPr lang="en-US" altLang="en-US" sz="3800" b="1" dirty="0"/>
          </a:p>
        </p:txBody>
      </p:sp>
    </p:spTree>
    <p:extLst>
      <p:ext uri="{BB962C8B-B14F-4D97-AF65-F5344CB8AC3E}">
        <p14:creationId xmlns:p14="http://schemas.microsoft.com/office/powerpoint/2010/main" val="372627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28600" y="0"/>
            <a:ext cx="8686800" cy="1143000"/>
          </a:xfrm>
        </p:spPr>
        <p:txBody>
          <a:bodyPr vert="horz" wrap="square" lIns="92075" tIns="46038" rIns="92075" bIns="46038" numCol="1" anchor="ctr" anchorCtr="0" compatLnSpc="1">
            <a:prstTxWarp prst="textNoShape">
              <a:avLst/>
            </a:prstTxWarp>
            <a:normAutofit/>
          </a:bodyPr>
          <a:lstStyle/>
          <a:p>
            <a:r>
              <a:rPr kumimoji="1" lang="en-US" altLang="en-US">
                <a:latin typeface="+mj-lt"/>
                <a:ea typeface="+mj-ea"/>
                <a:cs typeface="+mj-cs"/>
              </a:rPr>
              <a:t>Ancient Backtracking</a:t>
            </a:r>
          </a:p>
        </p:txBody>
      </p:sp>
      <p:sp>
        <p:nvSpPr>
          <p:cNvPr id="3" name="TextBox 2"/>
          <p:cNvSpPr txBox="1"/>
          <p:nvPr/>
        </p:nvSpPr>
        <p:spPr bwMode="auto">
          <a:xfrm>
            <a:off x="-5918" y="914400"/>
            <a:ext cx="4800600" cy="4206240"/>
          </a:xfrm>
          <a:prstGeom prst="rect">
            <a:avLst/>
          </a:prstGeom>
          <a:noFill/>
          <a:ln>
            <a:noFill/>
          </a:ln>
          <a:effectLst/>
        </p:spPr>
        <p:txBody>
          <a:bodyPr vert="horz" wrap="square" lIns="92075" tIns="46038" rIns="92075" bIns="46038" numCol="1" rtlCol="0" anchor="t" anchorCtr="0" compatLnSpc="1">
            <a:prstTxWarp prst="textNoShape">
              <a:avLst/>
            </a:prstTxWarp>
            <a:normAutofit/>
          </a:bodyPr>
          <a:lstStyle/>
          <a:p>
            <a:pPr marL="342900" indent="-342900">
              <a:lnSpc>
                <a:spcPct val="90000"/>
              </a:lnSpc>
              <a:spcBef>
                <a:spcPct val="20000"/>
              </a:spcBef>
              <a:buClr>
                <a:schemeClr val="hlink"/>
              </a:buClr>
              <a:buSzPct val="80000"/>
              <a:buFont typeface="Wingdings" pitchFamily="2" charset="2"/>
              <a:buChar char="n"/>
            </a:pPr>
            <a:r>
              <a:rPr lang="en-US" sz="2000" dirty="0">
                <a:latin typeface="+mn-lt"/>
              </a:rPr>
              <a:t>Ancient Greek legends tell of King Minos of Crete, who had the inventor Daedalus created a labyrinth beneath his palace in which was housed the Minotaur, a fearsome monster with the head of a bull and body of a man. </a:t>
            </a:r>
          </a:p>
          <a:p>
            <a:pPr marL="342900" indent="-342900">
              <a:lnSpc>
                <a:spcPct val="90000"/>
              </a:lnSpc>
              <a:spcBef>
                <a:spcPct val="20000"/>
              </a:spcBef>
              <a:buClr>
                <a:schemeClr val="hlink"/>
              </a:buClr>
              <a:buSzPct val="80000"/>
              <a:buFont typeface="Wingdings" pitchFamily="2" charset="2"/>
              <a:buChar char="n"/>
            </a:pPr>
            <a:r>
              <a:rPr lang="en-US" sz="2000" dirty="0">
                <a:latin typeface="+mn-lt"/>
              </a:rPr>
              <a:t>The Minotaur was said to have been slain by the Greek hero Theseus, who then managed to find his way out of the labyrinth with the aid of a ball of thread that had been given to him by Ariadne, the daughter of Minos.</a:t>
            </a:r>
          </a:p>
        </p:txBody>
      </p:sp>
      <p:pic>
        <p:nvPicPr>
          <p:cNvPr id="1026" name="Picture 2" descr="undefined">
            <a:extLst>
              <a:ext uri="{FF2B5EF4-FFF2-40B4-BE49-F238E27FC236}">
                <a16:creationId xmlns:a16="http://schemas.microsoft.com/office/drawing/2014/main" id="{AED67688-BF76-4D88-D909-7DAC0AE3B0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1798" y="990600"/>
            <a:ext cx="4114800" cy="5486400"/>
          </a:xfrm>
          <a:prstGeom prst="rect">
            <a:avLst/>
          </a:prstGeom>
          <a:solidFill>
            <a:srgbClr val="FFFFFF"/>
          </a:solidFill>
        </p:spPr>
      </p:pic>
      <p:pic>
        <p:nvPicPr>
          <p:cNvPr id="1028" name="Picture 4" descr="Theseus | Oral Tradition Wiki | FANDOM powered by Wikia">
            <a:extLst>
              <a:ext uri="{FF2B5EF4-FFF2-40B4-BE49-F238E27FC236}">
                <a16:creationId xmlns:a16="http://schemas.microsoft.com/office/drawing/2014/main" id="{41021AFD-C3A8-B13A-820D-593062A50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359" y="4320540"/>
            <a:ext cx="1691640" cy="25374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of Ariadne (greek mythology)">
            <a:extLst>
              <a:ext uri="{FF2B5EF4-FFF2-40B4-BE49-F238E27FC236}">
                <a16:creationId xmlns:a16="http://schemas.microsoft.com/office/drawing/2014/main" id="{FEC46856-99E4-F4C1-9C0E-FFEB19AF7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3" y="4332118"/>
            <a:ext cx="2645823" cy="17638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9A5F60-01A1-3E1A-94DD-F431ED01C665}"/>
              </a:ext>
            </a:extLst>
          </p:cNvPr>
          <p:cNvSpPr txBox="1"/>
          <p:nvPr/>
        </p:nvSpPr>
        <p:spPr>
          <a:xfrm>
            <a:off x="7086600" y="1524000"/>
            <a:ext cx="1519968" cy="523220"/>
          </a:xfrm>
          <a:prstGeom prst="rect">
            <a:avLst/>
          </a:prstGeom>
          <a:noFill/>
        </p:spPr>
        <p:txBody>
          <a:bodyPr wrap="none" rtlCol="0">
            <a:spAutoFit/>
          </a:bodyPr>
          <a:lstStyle/>
          <a:p>
            <a:r>
              <a:rPr lang="en-US" sz="2800" dirty="0">
                <a:solidFill>
                  <a:srgbClr val="FF0000"/>
                </a:solidFill>
              </a:rPr>
              <a:t>Minotaur</a:t>
            </a:r>
          </a:p>
        </p:txBody>
      </p:sp>
      <p:sp>
        <p:nvSpPr>
          <p:cNvPr id="4" name="TextBox 3">
            <a:extLst>
              <a:ext uri="{FF2B5EF4-FFF2-40B4-BE49-F238E27FC236}">
                <a16:creationId xmlns:a16="http://schemas.microsoft.com/office/drawing/2014/main" id="{AFE26B6E-F22F-6C59-C889-3F0AB00DB63E}"/>
              </a:ext>
            </a:extLst>
          </p:cNvPr>
          <p:cNvSpPr txBox="1"/>
          <p:nvPr/>
        </p:nvSpPr>
        <p:spPr>
          <a:xfrm>
            <a:off x="2866701" y="6246167"/>
            <a:ext cx="1192955" cy="461665"/>
          </a:xfrm>
          <a:prstGeom prst="rect">
            <a:avLst/>
          </a:prstGeom>
          <a:noFill/>
        </p:spPr>
        <p:txBody>
          <a:bodyPr wrap="none" rtlCol="0">
            <a:spAutoFit/>
          </a:bodyPr>
          <a:lstStyle/>
          <a:p>
            <a:r>
              <a:rPr lang="en-US" sz="2400" dirty="0">
                <a:solidFill>
                  <a:srgbClr val="FF0000"/>
                </a:solidFill>
              </a:rPr>
              <a:t>Theseus</a:t>
            </a:r>
          </a:p>
        </p:txBody>
      </p:sp>
      <p:sp>
        <p:nvSpPr>
          <p:cNvPr id="5" name="TextBox 4">
            <a:extLst>
              <a:ext uri="{FF2B5EF4-FFF2-40B4-BE49-F238E27FC236}">
                <a16:creationId xmlns:a16="http://schemas.microsoft.com/office/drawing/2014/main" id="{6B404604-37A2-AEDC-AE92-A74998ACECA3}"/>
              </a:ext>
            </a:extLst>
          </p:cNvPr>
          <p:cNvSpPr txBox="1"/>
          <p:nvPr/>
        </p:nvSpPr>
        <p:spPr>
          <a:xfrm>
            <a:off x="635613" y="5527654"/>
            <a:ext cx="1252266" cy="461665"/>
          </a:xfrm>
          <a:prstGeom prst="rect">
            <a:avLst/>
          </a:prstGeom>
          <a:noFill/>
        </p:spPr>
        <p:txBody>
          <a:bodyPr wrap="none" rtlCol="0">
            <a:spAutoFit/>
          </a:bodyPr>
          <a:lstStyle/>
          <a:p>
            <a:r>
              <a:rPr lang="en-US" sz="2400" dirty="0">
                <a:solidFill>
                  <a:srgbClr val="FF0000"/>
                </a:solidFill>
              </a:rPr>
              <a:t>Ariadne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28600" y="0"/>
            <a:ext cx="8686800" cy="914400"/>
          </a:xfrm>
        </p:spPr>
        <p:txBody>
          <a:bodyPr/>
          <a:lstStyle/>
          <a:p>
            <a:r>
              <a:rPr lang="en-US" altLang="en-US" sz="4000" dirty="0"/>
              <a:t>Backtracking Links</a:t>
            </a:r>
          </a:p>
        </p:txBody>
      </p:sp>
      <p:sp>
        <p:nvSpPr>
          <p:cNvPr id="290819" name="Rectangle 3"/>
          <p:cNvSpPr>
            <a:spLocks noGrp="1" noChangeArrowheads="1"/>
          </p:cNvSpPr>
          <p:nvPr>
            <p:ph type="body" idx="1"/>
          </p:nvPr>
        </p:nvSpPr>
        <p:spPr>
          <a:xfrm>
            <a:off x="152400" y="990600"/>
            <a:ext cx="8991600" cy="5867400"/>
          </a:xfrm>
        </p:spPr>
        <p:txBody>
          <a:bodyPr/>
          <a:lstStyle/>
          <a:p>
            <a:pPr marL="381000" indent="-381000"/>
            <a:r>
              <a:rPr lang="en-US" sz="2400" dirty="0">
                <a:hlinkClick r:id="rId2"/>
              </a:rPr>
              <a:t>Backtracking Introduction – </a:t>
            </a:r>
            <a:r>
              <a:rPr lang="en-US" sz="2400" dirty="0" err="1">
                <a:hlinkClick r:id="rId2"/>
              </a:rPr>
              <a:t>javatpoint</a:t>
            </a:r>
            <a:endParaRPr lang="en-US" sz="2400" dirty="0"/>
          </a:p>
          <a:p>
            <a:pPr marL="381000" indent="-381000"/>
            <a:r>
              <a:rPr lang="en-US" altLang="en-US" sz="2400" dirty="0"/>
              <a:t>Wikipedia: </a:t>
            </a:r>
            <a:r>
              <a:rPr lang="en-US" altLang="en-US" sz="2400" dirty="0">
                <a:hlinkClick r:id="rId3"/>
              </a:rPr>
              <a:t>https://en.wikipedia.org/wiki/Backtracking</a:t>
            </a:r>
            <a:r>
              <a:rPr lang="en-US" altLang="en-US" sz="2400" dirty="0"/>
              <a:t> (look at this document as the pseudocode will be briefly discussed on Feb. 12!) </a:t>
            </a:r>
          </a:p>
          <a:p>
            <a:pPr marL="381000" indent="-381000"/>
            <a:r>
              <a:rPr lang="en-US" altLang="en-US" sz="2400" dirty="0"/>
              <a:t>Moreover, Group D’s GHC presentation on Feb. 14 will involve backtracking and the CSP lectures have more discussions on backtracking. </a:t>
            </a:r>
          </a:p>
        </p:txBody>
      </p:sp>
      <p:pic>
        <p:nvPicPr>
          <p:cNvPr id="1026" name="Picture 2" descr="Ariadne in the Grotesque Labyrinth by Salvador Espriu">
            <a:extLst>
              <a:ext uri="{FF2B5EF4-FFF2-40B4-BE49-F238E27FC236}">
                <a16:creationId xmlns:a16="http://schemas.microsoft.com/office/drawing/2014/main" id="{031DB9D7-AB3A-8E7C-5131-9672E9E46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429000"/>
            <a:ext cx="3162300" cy="340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9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28600" y="0"/>
            <a:ext cx="8686800" cy="914400"/>
          </a:xfrm>
        </p:spPr>
        <p:txBody>
          <a:bodyPr/>
          <a:lstStyle/>
          <a:p>
            <a:r>
              <a:rPr lang="en-US" altLang="en-US" sz="4000" dirty="0"/>
              <a:t>Expansion Strategies vs. Backtracking </a:t>
            </a:r>
          </a:p>
        </p:txBody>
      </p:sp>
      <p:sp>
        <p:nvSpPr>
          <p:cNvPr id="290819" name="Rectangle 3"/>
          <p:cNvSpPr>
            <a:spLocks noGrp="1" noChangeArrowheads="1"/>
          </p:cNvSpPr>
          <p:nvPr>
            <p:ph type="body" idx="1"/>
          </p:nvPr>
        </p:nvSpPr>
        <p:spPr>
          <a:xfrm>
            <a:off x="-76200" y="990600"/>
            <a:ext cx="9220200" cy="5867400"/>
          </a:xfrm>
        </p:spPr>
        <p:txBody>
          <a:bodyPr/>
          <a:lstStyle/>
          <a:p>
            <a:pPr rtl="0"/>
            <a:r>
              <a:rPr lang="en-US" dirty="0">
                <a:latin typeface="Segoe UI" panose="020B0502040204020203" pitchFamily="34" charset="0"/>
              </a:rPr>
              <a:t>T</a:t>
            </a:r>
            <a:r>
              <a:rPr lang="en-US" sz="2000" dirty="0">
                <a:effectLst/>
                <a:latin typeface="Segoe UI" panose="020B0502040204020203" pitchFamily="34" charset="0"/>
              </a:rPr>
              <a:t>he main difference is that backtracking only applies a single operator to a state and often employs a potentially sophisticated operator evaluation to select such operators intelligently; expansion strategies apply all operators. Consequently, if you want to use backtracking intelligently you need to develop an operator selections functions that selects operators which lead to more promising states first. </a:t>
            </a:r>
          </a:p>
          <a:p>
            <a:pPr rtl="0"/>
            <a:r>
              <a:rPr lang="en-US" dirty="0">
                <a:latin typeface="Segoe UI" panose="020B0502040204020203" pitchFamily="34" charset="0"/>
              </a:rPr>
              <a:t>Backtracking always works on a specific path whereas expansion strategies can work on multiple paths in parallel. Backtracking only needs to memorize the current path and which operators on the current path have not been applied yet. Expansions search needs to store all states which have not been expanded </a:t>
            </a:r>
            <a:r>
              <a:rPr lang="en-US" dirty="0" err="1">
                <a:latin typeface="Segoe UI" panose="020B0502040204020203" pitchFamily="34" charset="0"/>
              </a:rPr>
              <a:t>yet</a:t>
            </a:r>
            <a:r>
              <a:rPr lang="en-US" dirty="0" err="1">
                <a:latin typeface="Segoe UI" panose="020B0502040204020203" pitchFamily="34" charset="0"/>
                <a:sym typeface="Wingdings" panose="05000000000000000000" pitchFamily="2" charset="2"/>
              </a:rPr>
              <a:t>usually</a:t>
            </a:r>
            <a:r>
              <a:rPr lang="en-US" dirty="0">
                <a:latin typeface="Segoe UI" panose="020B0502040204020203" pitchFamily="34" charset="0"/>
                <a:sym typeface="Wingdings" panose="05000000000000000000" pitchFamily="2" charset="2"/>
              </a:rPr>
              <a:t> </a:t>
            </a:r>
            <a:r>
              <a:rPr lang="en-US">
                <a:latin typeface="Segoe UI" panose="020B0502040204020203" pitchFamily="34" charset="0"/>
                <a:sym typeface="Wingdings" panose="05000000000000000000" pitchFamily="2" charset="2"/>
              </a:rPr>
              <a:t>high storage cost </a:t>
            </a:r>
            <a:endParaRPr lang="en-US" sz="2000" dirty="0">
              <a:effectLst/>
              <a:latin typeface="Segoe UI" panose="020B0502040204020203" pitchFamily="34" charset="0"/>
            </a:endParaRPr>
          </a:p>
          <a:p>
            <a:pPr rtl="0"/>
            <a:r>
              <a:rPr lang="en-US" dirty="0">
                <a:latin typeface="Segoe UI" panose="020B0502040204020203" pitchFamily="34" charset="0"/>
              </a:rPr>
              <a:t>D</a:t>
            </a:r>
            <a:r>
              <a:rPr lang="en-US" sz="2000" dirty="0">
                <a:effectLst/>
                <a:latin typeface="Segoe UI" panose="020B0502040204020203" pitchFamily="34" charset="0"/>
              </a:rPr>
              <a:t>epth first search strategies give preference to expanding states/applying operators to states with higher depth---depth is the number of operator applications you need to reach this state from the initial state. Backtracking is a depth first search strategy. </a:t>
            </a:r>
          </a:p>
          <a:p>
            <a:pPr marL="0" indent="0" rtl="0">
              <a:buNone/>
            </a:pPr>
            <a:r>
              <a:rPr lang="en-US" sz="2000" dirty="0">
                <a:effectLst/>
                <a:latin typeface="Segoe UI" panose="020B0502040204020203" pitchFamily="34" charset="0"/>
              </a:rPr>
              <a:t>. </a:t>
            </a:r>
          </a:p>
        </p:txBody>
      </p:sp>
    </p:spTree>
    <p:extLst>
      <p:ext uri="{BB962C8B-B14F-4D97-AF65-F5344CB8AC3E}">
        <p14:creationId xmlns:p14="http://schemas.microsoft.com/office/powerpoint/2010/main" val="330668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9859" name="Rectangle 3"/>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Randomized Hill Climbing (RHC) </a:t>
            </a:r>
          </a:p>
        </p:txBody>
      </p:sp>
      <p:sp>
        <p:nvSpPr>
          <p:cNvPr id="249864" name="Oval 8"/>
          <p:cNvSpPr>
            <a:spLocks noChangeArrowheads="1"/>
          </p:cNvSpPr>
          <p:nvPr/>
        </p:nvSpPr>
        <p:spPr bwMode="auto">
          <a:xfrm>
            <a:off x="2362200" y="1371600"/>
            <a:ext cx="4419600" cy="2819400"/>
          </a:xfrm>
          <a:prstGeom prst="ellipse">
            <a:avLst/>
          </a:prstGeom>
          <a:solidFill>
            <a:schemeClr val="accent1"/>
          </a:solidFill>
          <a:ln w="25400" cap="sq">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5" name="AutoShape 9"/>
          <p:cNvSpPr>
            <a:spLocks noChangeArrowheads="1"/>
          </p:cNvSpPr>
          <p:nvPr/>
        </p:nvSpPr>
        <p:spPr bwMode="auto">
          <a:xfrm>
            <a:off x="4343400" y="2590800"/>
            <a:ext cx="457200" cy="381000"/>
          </a:xfrm>
          <a:prstGeom prst="star4">
            <a:avLst>
              <a:gd name="adj" fmla="val 12500"/>
            </a:avLst>
          </a:prstGeom>
          <a:solidFill>
            <a:schemeClr val="accent1"/>
          </a:solidFill>
          <a:ln w="28575"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6" name="AutoShape 10"/>
          <p:cNvSpPr>
            <a:spLocks noChangeArrowheads="1"/>
          </p:cNvSpPr>
          <p:nvPr/>
        </p:nvSpPr>
        <p:spPr bwMode="auto">
          <a:xfrm>
            <a:off x="2438400" y="2438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7" name="AutoShape 11"/>
          <p:cNvSpPr>
            <a:spLocks noChangeArrowheads="1"/>
          </p:cNvSpPr>
          <p:nvPr/>
        </p:nvSpPr>
        <p:spPr bwMode="auto">
          <a:xfrm>
            <a:off x="3657600" y="3581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8" name="AutoShape 12"/>
          <p:cNvSpPr>
            <a:spLocks noChangeArrowheads="1"/>
          </p:cNvSpPr>
          <p:nvPr/>
        </p:nvSpPr>
        <p:spPr bwMode="auto">
          <a:xfrm>
            <a:off x="3505200" y="2590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9" name="AutoShape 13"/>
          <p:cNvSpPr>
            <a:spLocks noChangeArrowheads="1"/>
          </p:cNvSpPr>
          <p:nvPr/>
        </p:nvSpPr>
        <p:spPr bwMode="auto">
          <a:xfrm>
            <a:off x="4114800" y="1447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0" name="AutoShape 14"/>
          <p:cNvSpPr>
            <a:spLocks noChangeArrowheads="1"/>
          </p:cNvSpPr>
          <p:nvPr/>
        </p:nvSpPr>
        <p:spPr bwMode="auto">
          <a:xfrm>
            <a:off x="3810000" y="2895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1" name="AutoShape 15"/>
          <p:cNvSpPr>
            <a:spLocks noChangeArrowheads="1"/>
          </p:cNvSpPr>
          <p:nvPr/>
        </p:nvSpPr>
        <p:spPr bwMode="auto">
          <a:xfrm>
            <a:off x="5334000" y="2971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3" name="AutoShape 17"/>
          <p:cNvSpPr>
            <a:spLocks noChangeArrowheads="1"/>
          </p:cNvSpPr>
          <p:nvPr/>
        </p:nvSpPr>
        <p:spPr bwMode="auto">
          <a:xfrm>
            <a:off x="5486400" y="31242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4" name="AutoShape 18"/>
          <p:cNvSpPr>
            <a:spLocks noChangeArrowheads="1"/>
          </p:cNvSpPr>
          <p:nvPr/>
        </p:nvSpPr>
        <p:spPr bwMode="auto">
          <a:xfrm>
            <a:off x="4648200" y="3657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5" name="AutoShape 19"/>
          <p:cNvSpPr>
            <a:spLocks noChangeArrowheads="1"/>
          </p:cNvSpPr>
          <p:nvPr/>
        </p:nvSpPr>
        <p:spPr bwMode="auto">
          <a:xfrm>
            <a:off x="5638800" y="3276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6" name="AutoShape 20"/>
          <p:cNvSpPr>
            <a:spLocks noChangeArrowheads="1"/>
          </p:cNvSpPr>
          <p:nvPr/>
        </p:nvSpPr>
        <p:spPr bwMode="auto">
          <a:xfrm>
            <a:off x="6019800" y="23622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7" name="AutoShape 21"/>
          <p:cNvSpPr>
            <a:spLocks noChangeArrowheads="1"/>
          </p:cNvSpPr>
          <p:nvPr/>
        </p:nvSpPr>
        <p:spPr bwMode="auto">
          <a:xfrm>
            <a:off x="2743200" y="27432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8" name="AutoShape 22"/>
          <p:cNvSpPr>
            <a:spLocks noChangeArrowheads="1"/>
          </p:cNvSpPr>
          <p:nvPr/>
        </p:nvSpPr>
        <p:spPr bwMode="auto">
          <a:xfrm>
            <a:off x="2895600" y="2895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9" name="AutoShape 23"/>
          <p:cNvSpPr>
            <a:spLocks noChangeArrowheads="1"/>
          </p:cNvSpPr>
          <p:nvPr/>
        </p:nvSpPr>
        <p:spPr bwMode="auto">
          <a:xfrm>
            <a:off x="4495800" y="22860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0" name="AutoShape 24"/>
          <p:cNvSpPr>
            <a:spLocks noChangeArrowheads="1"/>
          </p:cNvSpPr>
          <p:nvPr/>
        </p:nvSpPr>
        <p:spPr bwMode="auto">
          <a:xfrm>
            <a:off x="6324600" y="26670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1" name="AutoShape 25"/>
          <p:cNvSpPr>
            <a:spLocks noChangeArrowheads="1"/>
          </p:cNvSpPr>
          <p:nvPr/>
        </p:nvSpPr>
        <p:spPr bwMode="auto">
          <a:xfrm>
            <a:off x="4648200" y="2438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2" name="AutoShape 26"/>
          <p:cNvSpPr>
            <a:spLocks noChangeArrowheads="1"/>
          </p:cNvSpPr>
          <p:nvPr/>
        </p:nvSpPr>
        <p:spPr bwMode="auto">
          <a:xfrm>
            <a:off x="4800600" y="2590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3" name="AutoShape 27"/>
          <p:cNvSpPr>
            <a:spLocks noChangeArrowheads="1"/>
          </p:cNvSpPr>
          <p:nvPr/>
        </p:nvSpPr>
        <p:spPr bwMode="auto">
          <a:xfrm>
            <a:off x="3581400" y="2057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4" name="AutoShape 28"/>
          <p:cNvSpPr>
            <a:spLocks noChangeArrowheads="1"/>
          </p:cNvSpPr>
          <p:nvPr/>
        </p:nvSpPr>
        <p:spPr bwMode="auto">
          <a:xfrm>
            <a:off x="3733800" y="2209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5" name="AutoShape 29"/>
          <p:cNvSpPr>
            <a:spLocks noChangeArrowheads="1"/>
          </p:cNvSpPr>
          <p:nvPr/>
        </p:nvSpPr>
        <p:spPr bwMode="auto">
          <a:xfrm>
            <a:off x="5562600" y="1676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6" name="AutoShape 30"/>
          <p:cNvSpPr>
            <a:spLocks noChangeArrowheads="1"/>
          </p:cNvSpPr>
          <p:nvPr/>
        </p:nvSpPr>
        <p:spPr bwMode="auto">
          <a:xfrm>
            <a:off x="4038600" y="2514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7" name="Text Box 31"/>
          <p:cNvSpPr txBox="1">
            <a:spLocks noChangeArrowheads="1"/>
          </p:cNvSpPr>
          <p:nvPr/>
        </p:nvSpPr>
        <p:spPr bwMode="auto">
          <a:xfrm>
            <a:off x="3581400" y="990600"/>
            <a:ext cx="2001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Verdana" pitchFamily="34" charset="0"/>
              </a:rPr>
              <a:t>Neighborhood</a:t>
            </a:r>
          </a:p>
        </p:txBody>
      </p:sp>
      <p:sp>
        <p:nvSpPr>
          <p:cNvPr id="249888" name="Text Box 32"/>
          <p:cNvSpPr txBox="1">
            <a:spLocks noChangeArrowheads="1"/>
          </p:cNvSpPr>
          <p:nvPr/>
        </p:nvSpPr>
        <p:spPr bwMode="auto">
          <a:xfrm>
            <a:off x="304801" y="4572000"/>
            <a:ext cx="8839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t>Search Strategy</a:t>
            </a:r>
            <a:r>
              <a:rPr lang="en-US" altLang="en-US" sz="2000" dirty="0"/>
              <a:t>: Sample p points randomly in the neighborhood of the currently best solution; determine the best solution of the n sampled points. If it is better than the current solution, make it the new current solution and continue the search; otherwise, terminate returning the current solution.</a:t>
            </a:r>
          </a:p>
          <a:p>
            <a:r>
              <a:rPr lang="en-US" altLang="en-US" sz="2000" b="1" dirty="0"/>
              <a:t>Advantages</a:t>
            </a:r>
            <a:r>
              <a:rPr lang="en-US" altLang="en-US" sz="2000" dirty="0"/>
              <a:t>: easy to apply, does not need many resources, usually fast.</a:t>
            </a:r>
          </a:p>
          <a:p>
            <a:r>
              <a:rPr lang="en-US" altLang="en-US" sz="2000" b="1"/>
              <a:t>Challenges</a:t>
            </a:r>
            <a:r>
              <a:rPr lang="en-US" altLang="en-US" sz="2000"/>
              <a:t>: </a:t>
            </a:r>
            <a:r>
              <a:rPr lang="en-US" altLang="en-US" sz="2000" dirty="0"/>
              <a:t>How do I define my </a:t>
            </a:r>
            <a:r>
              <a:rPr lang="en-US" altLang="en-US" sz="2000" b="1" dirty="0"/>
              <a:t>neighborhood</a:t>
            </a:r>
            <a:r>
              <a:rPr lang="en-US" altLang="en-US" sz="2000" dirty="0"/>
              <a:t>; what parameter </a:t>
            </a:r>
            <a:r>
              <a:rPr lang="en-US" altLang="en-US" sz="2000" b="1" dirty="0"/>
              <a:t>p</a:t>
            </a:r>
            <a:r>
              <a:rPr lang="en-US" altLang="en-US" sz="2000" dirty="0"/>
              <a:t> should I choose?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type="body" idx="1"/>
          </p:nvPr>
        </p:nvSpPr>
        <p:spPr>
          <a:xfrm>
            <a:off x="0" y="1371600"/>
            <a:ext cx="9144000" cy="5486400"/>
          </a:xfrm>
        </p:spPr>
        <p:txBody>
          <a:bodyPr/>
          <a:lstStyle/>
          <a:p>
            <a:r>
              <a:rPr lang="en-US" altLang="en-US" sz="2400">
                <a:latin typeface="Arial" charset="0"/>
              </a:rPr>
              <a:t>Maximize</a:t>
            </a:r>
            <a:r>
              <a:rPr lang="en-US" altLang="en-US"/>
              <a:t> </a:t>
            </a:r>
            <a:r>
              <a:rPr lang="en-US" altLang="en-US">
                <a:latin typeface="Verdana" pitchFamily="34" charset="0"/>
              </a:rPr>
              <a:t>f(x,y,z)=|x-y-0.2|*|x*z-0.8|*|0.3-z*z*y| </a:t>
            </a:r>
          </a:p>
          <a:p>
            <a:pPr>
              <a:buFont typeface="Wingdings" pitchFamily="2" charset="2"/>
              <a:buNone/>
            </a:pPr>
            <a:r>
              <a:rPr lang="en-US" altLang="en-US">
                <a:latin typeface="Verdana" pitchFamily="34" charset="0"/>
              </a:rPr>
              <a:t>    with</a:t>
            </a:r>
            <a:r>
              <a:rPr lang="en-US" altLang="en-US"/>
              <a:t> </a:t>
            </a:r>
            <a:r>
              <a:rPr lang="en-US" altLang="en-US">
                <a:latin typeface="Verdana" pitchFamily="34" charset="0"/>
              </a:rPr>
              <a:t>x,y,z in [0,1]</a:t>
            </a:r>
          </a:p>
          <a:p>
            <a:pPr>
              <a:buFont typeface="Wingdings" pitchFamily="2" charset="2"/>
              <a:buNone/>
            </a:pPr>
            <a:endParaRPr lang="en-US" altLang="en-US">
              <a:latin typeface="Verdana" pitchFamily="34" charset="0"/>
            </a:endParaRPr>
          </a:p>
          <a:p>
            <a:pPr>
              <a:buFont typeface="Wingdings" pitchFamily="2" charset="2"/>
              <a:buNone/>
            </a:pPr>
            <a:endParaRPr lang="en-US" altLang="en-US" sz="2400">
              <a:latin typeface="Arial" charset="0"/>
            </a:endParaRPr>
          </a:p>
          <a:p>
            <a:pPr>
              <a:buFont typeface="Wingdings" pitchFamily="2" charset="2"/>
              <a:buNone/>
            </a:pPr>
            <a:r>
              <a:rPr lang="en-US" altLang="en-US" sz="2400" b="1" u="sng">
                <a:latin typeface="Arial" charset="0"/>
              </a:rPr>
              <a:t>Neighborhood Design</a:t>
            </a:r>
            <a:r>
              <a:rPr lang="en-US" altLang="en-US" sz="2400">
                <a:latin typeface="Arial" charset="0"/>
              </a:rPr>
              <a:t>: Create solutions 50 solutions s, such that:</a:t>
            </a:r>
          </a:p>
          <a:p>
            <a:pPr>
              <a:buFont typeface="Wingdings" pitchFamily="2" charset="2"/>
              <a:buNone/>
            </a:pPr>
            <a:endParaRPr lang="en-US" altLang="en-US" sz="2400">
              <a:latin typeface="Arial" charset="0"/>
            </a:endParaRPr>
          </a:p>
          <a:p>
            <a:pPr>
              <a:buFont typeface="Wingdings" pitchFamily="2" charset="2"/>
              <a:buNone/>
            </a:pPr>
            <a:r>
              <a:rPr lang="en-US" altLang="en-US" sz="1600" b="1">
                <a:latin typeface="Verdana" pitchFamily="34" charset="0"/>
              </a:rPr>
              <a:t>s= (min(1, max(0,x+r1)), min(1, max(0,y+r2)), min(1, max(0, z+r3))</a:t>
            </a:r>
            <a:r>
              <a:rPr lang="en-US" altLang="en-US" sz="1600">
                <a:latin typeface="Verdana" pitchFamily="34" charset="0"/>
              </a:rPr>
              <a:t> </a:t>
            </a:r>
          </a:p>
          <a:p>
            <a:pPr>
              <a:buFont typeface="Wingdings" pitchFamily="2" charset="2"/>
              <a:buNone/>
            </a:pPr>
            <a:endParaRPr lang="en-US" altLang="en-US" sz="1600">
              <a:latin typeface="Verdana" pitchFamily="34" charset="0"/>
            </a:endParaRPr>
          </a:p>
          <a:p>
            <a:pPr>
              <a:buFont typeface="Wingdings" pitchFamily="2" charset="2"/>
              <a:buNone/>
            </a:pPr>
            <a:r>
              <a:rPr lang="en-US" altLang="en-US" sz="2400">
                <a:latin typeface="Arial" charset="0"/>
              </a:rPr>
              <a:t>with r1, r2, r3 being random numbers in [-0.05,+0.05].</a:t>
            </a:r>
          </a:p>
        </p:txBody>
      </p:sp>
      <p:sp useBgFill="1">
        <p:nvSpPr>
          <p:cNvPr id="276484" name="Rectangle 4"/>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Example Randomized Hill Climbing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9859" name="Rectangle 3"/>
          <p:cNvSpPr>
            <a:spLocks noChangeArrowheads="1"/>
          </p:cNvSpPr>
          <p:nvPr/>
        </p:nvSpPr>
        <p:spPr bwMode="auto">
          <a:xfrm>
            <a:off x="690562" y="381000"/>
            <a:ext cx="7762875" cy="674544"/>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RHC Pseudo Code </a:t>
            </a:r>
          </a:p>
        </p:txBody>
      </p:sp>
      <p:sp>
        <p:nvSpPr>
          <p:cNvPr id="249888" name="Text Box 32"/>
          <p:cNvSpPr txBox="1">
            <a:spLocks noChangeArrowheads="1"/>
          </p:cNvSpPr>
          <p:nvPr/>
        </p:nvSpPr>
        <p:spPr bwMode="auto">
          <a:xfrm>
            <a:off x="328353" y="1524000"/>
            <a:ext cx="883920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RHC(</a:t>
            </a:r>
            <a:r>
              <a:rPr lang="en-US" altLang="en-US" sz="2800" b="1" dirty="0" err="1"/>
              <a:t>sp,z,p,seed</a:t>
            </a:r>
            <a:r>
              <a:rPr lang="en-US" altLang="en-US" sz="2800" b="1" dirty="0"/>
              <a:t>);</a:t>
            </a:r>
          </a:p>
          <a:p>
            <a:r>
              <a:rPr lang="en-US" altLang="en-US" sz="2000" b="1" dirty="0"/>
              <a:t>current:=</a:t>
            </a:r>
            <a:r>
              <a:rPr lang="en-US" altLang="en-US" sz="2000" b="1" dirty="0" err="1"/>
              <a:t>sp</a:t>
            </a:r>
            <a:r>
              <a:rPr lang="en-US" altLang="en-US" sz="2000" b="1" dirty="0"/>
              <a:t>;</a:t>
            </a:r>
          </a:p>
          <a:p>
            <a:r>
              <a:rPr lang="en-US" altLang="en-US" sz="2000" b="1" dirty="0"/>
              <a:t>WHILE true DO{</a:t>
            </a:r>
          </a:p>
          <a:p>
            <a:r>
              <a:rPr lang="en-US" altLang="en-US" sz="2000" b="1" dirty="0"/>
              <a:t>Sample p solutions in the neighborhood of size z of current;</a:t>
            </a:r>
          </a:p>
          <a:p>
            <a:r>
              <a:rPr lang="en-US" altLang="en-US" sz="2000" b="1" dirty="0"/>
              <a:t>Compute sol the best solution with respect to f of the p solutions sampled;</a:t>
            </a:r>
          </a:p>
          <a:p>
            <a:r>
              <a:rPr lang="en-US" altLang="en-US" sz="2000" b="1" dirty="0"/>
              <a:t>IF f(sol)&lt;f(current) THEN current:=sol</a:t>
            </a:r>
          </a:p>
          <a:p>
            <a:r>
              <a:rPr lang="en-US" altLang="en-US" sz="2000" b="1" dirty="0"/>
              <a:t>                                  ELSE return(current); }</a:t>
            </a:r>
          </a:p>
          <a:p>
            <a:endParaRPr lang="en-US" altLang="en-US" sz="2000" b="1" dirty="0"/>
          </a:p>
          <a:p>
            <a:endParaRPr lang="en-US" altLang="en-US" sz="2000" dirty="0"/>
          </a:p>
        </p:txBody>
      </p:sp>
    </p:spTree>
    <p:extLst>
      <p:ext uri="{BB962C8B-B14F-4D97-AF65-F5344CB8AC3E}">
        <p14:creationId xmlns:p14="http://schemas.microsoft.com/office/powerpoint/2010/main" val="217668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9859" name="Rectangle 3"/>
          <p:cNvSpPr>
            <a:spLocks noChangeArrowheads="1"/>
          </p:cNvSpPr>
          <p:nvPr/>
        </p:nvSpPr>
        <p:spPr bwMode="auto">
          <a:xfrm>
            <a:off x="609600" y="-60540"/>
            <a:ext cx="7762875" cy="1259319"/>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Randomized Hill Climbing With Resampling  (RHCR2) </a:t>
            </a:r>
          </a:p>
        </p:txBody>
      </p:sp>
      <p:sp>
        <p:nvSpPr>
          <p:cNvPr id="249888" name="Text Box 32"/>
          <p:cNvSpPr txBox="1">
            <a:spLocks noChangeArrowheads="1"/>
          </p:cNvSpPr>
          <p:nvPr/>
        </p:nvSpPr>
        <p:spPr bwMode="auto">
          <a:xfrm>
            <a:off x="328353" y="1524000"/>
            <a:ext cx="8839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t>RHCR2(</a:t>
            </a:r>
            <a:r>
              <a:rPr lang="en-US" altLang="en-US" sz="2800" b="1" dirty="0" err="1"/>
              <a:t>sp,z,p,seed</a:t>
            </a:r>
            <a:r>
              <a:rPr lang="en-US" altLang="en-US" sz="2800" b="1" dirty="0"/>
              <a:t>);</a:t>
            </a:r>
          </a:p>
          <a:p>
            <a:r>
              <a:rPr lang="en-US" altLang="en-US" sz="2000" b="1" dirty="0"/>
              <a:t>sol1=RHC(</a:t>
            </a:r>
            <a:r>
              <a:rPr lang="en-US" altLang="en-US" sz="2000" b="1" dirty="0" err="1"/>
              <a:t>sp,z,p,seed</a:t>
            </a:r>
            <a:r>
              <a:rPr lang="en-US" altLang="en-US" sz="2000" b="1" dirty="0"/>
              <a:t>);</a:t>
            </a:r>
          </a:p>
          <a:p>
            <a:r>
              <a:rPr lang="en-US" altLang="en-US" sz="2000" b="1" dirty="0"/>
              <a:t>sol2=RHC(</a:t>
            </a:r>
            <a:r>
              <a:rPr lang="en-US" altLang="en-US" sz="2000" b="1" dirty="0" err="1"/>
              <a:t>sp,z</a:t>
            </a:r>
            <a:r>
              <a:rPr lang="en-US" altLang="en-US" sz="2000" b="1" dirty="0"/>
              <a:t>/20,p,sol1,seed);</a:t>
            </a:r>
          </a:p>
          <a:p>
            <a:r>
              <a:rPr lang="en-US" altLang="en-US" sz="2000" b="1" dirty="0"/>
              <a:t>sol3=RHC(</a:t>
            </a:r>
            <a:r>
              <a:rPr lang="en-US" altLang="en-US" sz="2000" b="1" dirty="0" err="1"/>
              <a:t>sp,z</a:t>
            </a:r>
            <a:r>
              <a:rPr lang="en-US" altLang="en-US" sz="2000" b="1" dirty="0"/>
              <a:t>/400,p,sol2,seed);</a:t>
            </a:r>
          </a:p>
          <a:p>
            <a:r>
              <a:rPr lang="en-US" altLang="en-US" sz="2000" b="1" dirty="0"/>
              <a:t>Return {(sol1,f(sol1)),(sol2,f(sol2)),(sol3,f(sol3))}</a:t>
            </a:r>
          </a:p>
          <a:p>
            <a:endParaRPr lang="en-US" altLang="en-US" sz="2000" dirty="0"/>
          </a:p>
        </p:txBody>
      </p:sp>
    </p:spTree>
    <p:extLst>
      <p:ext uri="{BB962C8B-B14F-4D97-AF65-F5344CB8AC3E}">
        <p14:creationId xmlns:p14="http://schemas.microsoft.com/office/powerpoint/2010/main" val="143491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type="body" idx="1"/>
          </p:nvPr>
        </p:nvSpPr>
        <p:spPr>
          <a:xfrm>
            <a:off x="0" y="1143000"/>
            <a:ext cx="8915400" cy="5257800"/>
          </a:xfrm>
        </p:spPr>
        <p:txBody>
          <a:bodyPr/>
          <a:lstStyle/>
          <a:p>
            <a:pPr>
              <a:lnSpc>
                <a:spcPct val="90000"/>
              </a:lnSpc>
            </a:pPr>
            <a:r>
              <a:rPr lang="en-US" altLang="en-US" sz="2300" dirty="0"/>
              <a:t>Terminates at a local optimum (moreover, the deviation between local and global optimum is usually unknown)</a:t>
            </a:r>
          </a:p>
          <a:p>
            <a:pPr>
              <a:lnSpc>
                <a:spcPct val="90000"/>
              </a:lnSpc>
            </a:pPr>
            <a:r>
              <a:rPr lang="en-US" altLang="en-US" sz="2300" dirty="0"/>
              <a:t>Has problems with plateau (terminates), especially if the size of the plateau is larger than the neighborhood size.</a:t>
            </a:r>
          </a:p>
          <a:p>
            <a:pPr>
              <a:lnSpc>
                <a:spcPct val="90000"/>
              </a:lnSpc>
            </a:pPr>
            <a:r>
              <a:rPr lang="en-US" altLang="en-US" sz="2300" dirty="0"/>
              <a:t>Has problems with ridges (usually falls of the “</a:t>
            </a:r>
            <a:r>
              <a:rPr lang="en-US" altLang="en-US" sz="2300" i="1" dirty="0"/>
              <a:t>golden</a:t>
            </a:r>
            <a:r>
              <a:rPr lang="en-US" altLang="en-US" sz="2300" dirty="0"/>
              <a:t>” path)</a:t>
            </a:r>
          </a:p>
          <a:p>
            <a:pPr>
              <a:lnSpc>
                <a:spcPct val="90000"/>
              </a:lnSpc>
            </a:pPr>
            <a:r>
              <a:rPr lang="en-US" altLang="en-US" sz="2300" dirty="0"/>
              <a:t>The obtained solution strongly depends on the initial configuration.</a:t>
            </a:r>
          </a:p>
          <a:p>
            <a:pPr>
              <a:lnSpc>
                <a:spcPct val="90000"/>
              </a:lnSpc>
            </a:pPr>
            <a:r>
              <a:rPr lang="en-US" altLang="en-US" sz="2300" dirty="0"/>
              <a:t>Too large neighborhood sizes </a:t>
            </a:r>
            <a:r>
              <a:rPr lang="en-US" altLang="en-US" sz="2300" dirty="0">
                <a:sym typeface="Wingdings" pitchFamily="2" charset="2"/>
              </a:rPr>
              <a:t>random search, might shoot over hills.</a:t>
            </a:r>
          </a:p>
          <a:p>
            <a:pPr>
              <a:lnSpc>
                <a:spcPct val="90000"/>
              </a:lnSpc>
            </a:pPr>
            <a:r>
              <a:rPr lang="en-US" altLang="en-US" sz="2300" dirty="0">
                <a:sym typeface="Wingdings" pitchFamily="2" charset="2"/>
              </a:rPr>
              <a:t>Too small neighborhood sizes slow convergence, might get stuck on small hills.</a:t>
            </a:r>
          </a:p>
          <a:p>
            <a:pPr>
              <a:lnSpc>
                <a:spcPct val="90000"/>
              </a:lnSpc>
            </a:pPr>
            <a:r>
              <a:rPr lang="en-US" altLang="en-US" sz="2300" dirty="0">
                <a:sym typeface="Wingdings" pitchFamily="2" charset="2"/>
              </a:rPr>
              <a:t>Too large parameter p slow search; </a:t>
            </a:r>
          </a:p>
          <a:p>
            <a:pPr>
              <a:lnSpc>
                <a:spcPct val="90000"/>
              </a:lnSpc>
            </a:pPr>
            <a:r>
              <a:rPr lang="en-US" altLang="en-US" sz="2300" dirty="0">
                <a:sym typeface="Wingdings" pitchFamily="2" charset="2"/>
              </a:rPr>
              <a:t>too small parameter p terminates without getting really close to the mountain top</a:t>
            </a:r>
          </a:p>
          <a:p>
            <a:pPr marL="0" indent="0">
              <a:lnSpc>
                <a:spcPct val="90000"/>
              </a:lnSpc>
              <a:buNone/>
            </a:pPr>
            <a:endParaRPr lang="en-US" altLang="en-US" sz="2300" dirty="0">
              <a:sym typeface="Wingdings" pitchFamily="2" charset="2"/>
            </a:endParaRPr>
          </a:p>
          <a:p>
            <a:pPr marL="0" indent="0">
              <a:lnSpc>
                <a:spcPct val="90000"/>
              </a:lnSpc>
              <a:buNone/>
            </a:pPr>
            <a:r>
              <a:rPr lang="en-US" altLang="en-US" sz="2300" dirty="0">
                <a:sym typeface="Wingdings" pitchFamily="2" charset="2"/>
              </a:rPr>
              <a:t>Remark: Many of the points raised here are also valid classical hill climbing and other forms of local search. </a:t>
            </a:r>
            <a:endParaRPr lang="en-US" altLang="en-US" sz="2300" dirty="0"/>
          </a:p>
          <a:p>
            <a:pPr>
              <a:lnSpc>
                <a:spcPct val="90000"/>
              </a:lnSpc>
              <a:buFont typeface="Wingdings" pitchFamily="2" charset="2"/>
              <a:buNone/>
            </a:pPr>
            <a:endParaRPr lang="en-US" altLang="en-US" sz="2400" dirty="0"/>
          </a:p>
        </p:txBody>
      </p:sp>
      <p:sp useBgFill="1">
        <p:nvSpPr>
          <p:cNvPr id="275462" name="Rectangle 6"/>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Problems Randomized Hill Climbing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Pikes Peak (14,110) Ascent Footrace</a:t>
            </a:r>
          </a:p>
        </p:txBody>
      </p:sp>
      <p:pic>
        <p:nvPicPr>
          <p:cNvPr id="1026" name="Picture 2" descr="https://images.fineartamerica.com/images/artworkimages/mediumlarge/1/34-pikes-peak-marathon-and-ascent-steve-kru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94594"/>
            <a:ext cx="8229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72ADF67-6044-402F-A03D-727F7652F8EB}"/>
              </a:ext>
            </a:extLst>
          </p:cNvPr>
          <p:cNvSpPr txBox="1"/>
          <p:nvPr/>
        </p:nvSpPr>
        <p:spPr>
          <a:xfrm>
            <a:off x="2365429" y="3222072"/>
            <a:ext cx="4746356" cy="646331"/>
          </a:xfrm>
          <a:prstGeom prst="rect">
            <a:avLst/>
          </a:prstGeom>
          <a:noFill/>
        </p:spPr>
        <p:txBody>
          <a:bodyPr wrap="square">
            <a:spAutoFit/>
          </a:bodyPr>
          <a:lstStyle/>
          <a:p>
            <a:r>
              <a:rPr lang="en-US" dirty="0">
                <a:hlinkClick r:id="rId3"/>
              </a:rPr>
              <a:t>Pikes Peak Ascent Results August 21, 2021 (pikespeakmarathon.org)</a:t>
            </a:r>
            <a:endParaRPr lang="en-US" dirty="0"/>
          </a:p>
        </p:txBody>
      </p:sp>
      <p:sp>
        <p:nvSpPr>
          <p:cNvPr id="4" name="TextBox 3">
            <a:extLst>
              <a:ext uri="{FF2B5EF4-FFF2-40B4-BE49-F238E27FC236}">
                <a16:creationId xmlns:a16="http://schemas.microsoft.com/office/drawing/2014/main" id="{3D032A6C-39BE-4E39-A7CE-57E4647A7064}"/>
              </a:ext>
            </a:extLst>
          </p:cNvPr>
          <p:cNvSpPr txBox="1"/>
          <p:nvPr/>
        </p:nvSpPr>
        <p:spPr>
          <a:xfrm>
            <a:off x="4343400" y="2133600"/>
            <a:ext cx="4746356" cy="369332"/>
          </a:xfrm>
          <a:prstGeom prst="rect">
            <a:avLst/>
          </a:prstGeom>
          <a:noFill/>
        </p:spPr>
        <p:txBody>
          <a:bodyPr wrap="square" rtlCol="0">
            <a:spAutoFit/>
          </a:bodyPr>
          <a:lstStyle/>
          <a:p>
            <a:r>
              <a:rPr lang="en-US">
                <a:hlinkClick r:id="rId4"/>
              </a:rPr>
              <a:t>Pikes Peak Marathon - Home</a:t>
            </a:r>
            <a:endParaRPr lang="en-US" dirty="0"/>
          </a:p>
        </p:txBody>
      </p:sp>
      <p:sp>
        <p:nvSpPr>
          <p:cNvPr id="3" name="TextBox 2">
            <a:extLst>
              <a:ext uri="{FF2B5EF4-FFF2-40B4-BE49-F238E27FC236}">
                <a16:creationId xmlns:a16="http://schemas.microsoft.com/office/drawing/2014/main" id="{287BA686-D34D-49B4-A748-37F2F6C918D4}"/>
              </a:ext>
            </a:extLst>
          </p:cNvPr>
          <p:cNvSpPr txBox="1"/>
          <p:nvPr/>
        </p:nvSpPr>
        <p:spPr>
          <a:xfrm>
            <a:off x="2971800" y="5105400"/>
            <a:ext cx="4435894" cy="369332"/>
          </a:xfrm>
          <a:prstGeom prst="rect">
            <a:avLst/>
          </a:prstGeom>
          <a:noFill/>
        </p:spPr>
        <p:txBody>
          <a:bodyPr wrap="none" rtlCol="0">
            <a:spAutoFit/>
          </a:bodyPr>
          <a:lstStyle/>
          <a:p>
            <a:r>
              <a:rPr lang="en-US" dirty="0">
                <a:hlinkClick r:id="rId5"/>
              </a:rPr>
              <a:t>1998 Pikes Peak Ascent Race Report (uh.edu)</a:t>
            </a:r>
            <a:endParaRPr lang="en-US" dirty="0"/>
          </a:p>
        </p:txBody>
      </p:sp>
    </p:spTree>
    <p:extLst>
      <p:ext uri="{BB962C8B-B14F-4D97-AF65-F5344CB8AC3E}">
        <p14:creationId xmlns:p14="http://schemas.microsoft.com/office/powerpoint/2010/main" val="405677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Falling off Ridges </a:t>
            </a:r>
          </a:p>
        </p:txBody>
      </p:sp>
      <p:pic>
        <p:nvPicPr>
          <p:cNvPr id="2052" name="Picture 4" descr="http://www.trekking-serbia.com/pub/14884620382629_stolovi_relj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922208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4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body" idx="1"/>
          </p:nvPr>
        </p:nvSpPr>
        <p:spPr>
          <a:xfrm>
            <a:off x="76200" y="990600"/>
            <a:ext cx="8991600" cy="5562600"/>
          </a:xfrm>
        </p:spPr>
        <p:txBody>
          <a:bodyPr/>
          <a:lstStyle/>
          <a:p>
            <a:pPr>
              <a:lnSpc>
                <a:spcPct val="90000"/>
              </a:lnSpc>
            </a:pPr>
            <a:r>
              <a:rPr lang="en-US" altLang="en-US" sz="2200" dirty="0"/>
              <a:t>Execute algorithm for a number of initial configurations (</a:t>
            </a:r>
            <a:r>
              <a:rPr lang="en-US" altLang="en-US" sz="2200" i="1" dirty="0"/>
              <a:t>randomized hill climbing with restart</a:t>
            </a:r>
            <a:r>
              <a:rPr lang="en-US" altLang="en-US" sz="2200" dirty="0"/>
              <a:t>)</a:t>
            </a:r>
          </a:p>
          <a:p>
            <a:pPr>
              <a:lnSpc>
                <a:spcPct val="90000"/>
              </a:lnSpc>
            </a:pPr>
            <a:r>
              <a:rPr lang="en-US" altLang="en-US" sz="2200" dirty="0"/>
              <a:t>Use information of the previous runs to improve the choice of initial configurations.</a:t>
            </a:r>
          </a:p>
          <a:p>
            <a:pPr>
              <a:lnSpc>
                <a:spcPct val="90000"/>
              </a:lnSpc>
            </a:pPr>
            <a:r>
              <a:rPr lang="en-US" altLang="en-US" sz="2200" dirty="0"/>
              <a:t>Dynamically adjust the size of the neighborhood and the number of points sampled. For example, start with large size neighborhoods and decrease the size of the neighborhood as the search evolves or adjust neighborhood sizes based on the gradient (small </a:t>
            </a:r>
            <a:r>
              <a:rPr lang="en-US" altLang="en-US" sz="2200" dirty="0" err="1"/>
              <a:t>gradient</a:t>
            </a:r>
            <a:r>
              <a:rPr lang="en-US" altLang="en-US" sz="2200" dirty="0" err="1">
                <a:sym typeface="Wingdings" panose="05000000000000000000" pitchFamily="2" charset="2"/>
              </a:rPr>
              <a:t>small</a:t>
            </a:r>
            <a:r>
              <a:rPr lang="en-US" altLang="en-US" sz="2200" dirty="0">
                <a:sym typeface="Wingdings" panose="05000000000000000000" pitchFamily="2" charset="2"/>
              </a:rPr>
              <a:t> neighborhood; large </a:t>
            </a:r>
            <a:r>
              <a:rPr lang="en-US" altLang="en-US" sz="2200" dirty="0" err="1">
                <a:sym typeface="Wingdings" panose="05000000000000000000" pitchFamily="2" charset="2"/>
              </a:rPr>
              <a:t>gradientlarge</a:t>
            </a:r>
            <a:r>
              <a:rPr lang="en-US" altLang="en-US" sz="2200" dirty="0">
                <a:sym typeface="Wingdings" panose="05000000000000000000" pitchFamily="2" charset="2"/>
              </a:rPr>
              <a:t> neighborhood). Problem: have to be able to compute the gradient. </a:t>
            </a:r>
            <a:r>
              <a:rPr lang="en-US" sz="2000" dirty="0">
                <a:hlinkClick r:id="rId2"/>
              </a:rPr>
              <a:t>Gradient - Wikipedia</a:t>
            </a:r>
            <a:endParaRPr lang="en-US" altLang="en-US" sz="2200" dirty="0">
              <a:sym typeface="Wingdings" panose="05000000000000000000" pitchFamily="2" charset="2"/>
            </a:endParaRPr>
          </a:p>
          <a:p>
            <a:pPr>
              <a:lnSpc>
                <a:spcPct val="90000"/>
              </a:lnSpc>
            </a:pPr>
            <a:r>
              <a:rPr lang="en-US" altLang="en-US" sz="2200" dirty="0">
                <a:sym typeface="Wingdings" panose="05000000000000000000" pitchFamily="2" charset="2"/>
              </a:rPr>
              <a:t>Adjust p based on the gradient; e.g. if the gradient is large use smaller p’s!  </a:t>
            </a:r>
            <a:endParaRPr lang="en-US" altLang="en-US" sz="2200" dirty="0"/>
          </a:p>
          <a:p>
            <a:pPr>
              <a:lnSpc>
                <a:spcPct val="90000"/>
              </a:lnSpc>
            </a:pPr>
            <a:r>
              <a:rPr lang="en-US" altLang="en-US" sz="2200" dirty="0"/>
              <a:t>Resample before terminating (e.g. sample p points; if there is no improvement sample another 2p points; if there is still no improvement sample another 4p points; if there is no improvement after that finally terminate).</a:t>
            </a:r>
          </a:p>
          <a:p>
            <a:pPr>
              <a:lnSpc>
                <a:spcPct val="90000"/>
              </a:lnSpc>
            </a:pPr>
            <a:r>
              <a:rPr lang="en-US" altLang="en-US" sz="2200" dirty="0"/>
              <a:t>Use domain specific knowledge to determine neighborhood sizes and number of points sampled.</a:t>
            </a:r>
          </a:p>
          <a:p>
            <a:pPr>
              <a:lnSpc>
                <a:spcPct val="90000"/>
              </a:lnSpc>
              <a:buFont typeface="Wingdings" pitchFamily="2" charset="2"/>
              <a:buNone/>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p:txBody>
      </p:sp>
      <p:sp useBgFill="1">
        <p:nvSpPr>
          <p:cNvPr id="274436" name="Rectangle 4"/>
          <p:cNvSpPr>
            <a:spLocks noChangeArrowheads="1"/>
          </p:cNvSpPr>
          <p:nvPr/>
        </p:nvSpPr>
        <p:spPr bwMode="auto">
          <a:xfrm>
            <a:off x="609600" y="1524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(More) Hill Climbing Variations</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8080"/>
      </a:dk2>
      <a:lt2>
        <a:srgbClr val="008080"/>
      </a:lt2>
      <a:accent1>
        <a:srgbClr val="FFFFFF"/>
      </a:accent1>
      <a:accent2>
        <a:srgbClr val="008080"/>
      </a:accent2>
      <a:accent3>
        <a:srgbClr val="FFFFFF"/>
      </a:accent3>
      <a:accent4>
        <a:srgbClr val="000000"/>
      </a:accent4>
      <a:accent5>
        <a:srgbClr val="FFFFFF"/>
      </a:accent5>
      <a:accent6>
        <a:srgbClr val="007373"/>
      </a:accent6>
      <a:hlink>
        <a:srgbClr val="75F1D6"/>
      </a:hlink>
      <a:folHlink>
        <a:srgbClr val="3DE3B4"/>
      </a:folHlink>
    </a:clrScheme>
    <a:fontScheme name="Default Design">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301800"/>
        </a:dk2>
        <a:lt2>
          <a:srgbClr val="614020"/>
        </a:lt2>
        <a:accent1>
          <a:srgbClr val="B38961"/>
        </a:accent1>
        <a:accent2>
          <a:srgbClr val="996633"/>
        </a:accent2>
        <a:accent3>
          <a:srgbClr val="FFFFFF"/>
        </a:accent3>
        <a:accent4>
          <a:srgbClr val="000000"/>
        </a:accent4>
        <a:accent5>
          <a:srgbClr val="D6C4B7"/>
        </a:accent5>
        <a:accent6>
          <a:srgbClr val="8A5C2D"/>
        </a:accent6>
        <a:hlink>
          <a:srgbClr val="9D9C81"/>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003366"/>
        </a:lt2>
        <a:accent1>
          <a:srgbClr val="6397CB"/>
        </a:accent1>
        <a:accent2>
          <a:srgbClr val="336699"/>
        </a:accent2>
        <a:accent3>
          <a:srgbClr val="FFFFFF"/>
        </a:accent3>
        <a:accent4>
          <a:srgbClr val="000000"/>
        </a:accent4>
        <a:accent5>
          <a:srgbClr val="B7C9E2"/>
        </a:accent5>
        <a:accent6>
          <a:srgbClr val="2D5C8A"/>
        </a:accent6>
        <a:hlink>
          <a:srgbClr val="8585E1"/>
        </a:hlink>
        <a:folHlink>
          <a:srgbClr val="867AA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2954</TotalTime>
  <Words>1472</Words>
  <Application>Microsoft Office PowerPoint</Application>
  <PresentationFormat>Overhead</PresentationFormat>
  <Paragraphs>108</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Segoe UI</vt:lpstr>
      <vt:lpstr>Times New Roman</vt:lpstr>
      <vt:lpstr>Verdana</vt:lpstr>
      <vt:lpstr>Wingdings</vt:lpstr>
      <vt:lpstr>Default Design</vt:lpstr>
      <vt:lpstr>Search 4: Randomized Hill Climbing and Backtracking </vt:lpstr>
      <vt:lpstr>PowerPoint Presentation</vt:lpstr>
      <vt:lpstr>PowerPoint Presentation</vt:lpstr>
      <vt:lpstr>PowerPoint Presentation</vt:lpstr>
      <vt:lpstr>PowerPoint Presentation</vt:lpstr>
      <vt:lpstr>PowerPoint Presentation</vt:lpstr>
      <vt:lpstr>Pikes Peak (14,110) Ascent Footrace</vt:lpstr>
      <vt:lpstr>Example: Falling off Ridges </vt:lpstr>
      <vt:lpstr>PowerPoint Presentation</vt:lpstr>
      <vt:lpstr>Visualization of the Gradient of a 2D Function</vt:lpstr>
      <vt:lpstr>PowerPoint Presentation</vt:lpstr>
      <vt:lpstr>PowerPoint Presentation</vt:lpstr>
      <vt:lpstr>Ancient Backtracking</vt:lpstr>
      <vt:lpstr>Backtracking Links</vt:lpstr>
      <vt:lpstr>Expansion Strategies vs. Backtracking </vt:lpstr>
    </vt:vector>
  </TitlesOfParts>
  <Company>MCC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Clustering and Summary Generation</dc:title>
  <dc:creator>eick</dc:creator>
  <cp:lastModifiedBy>Eick, Christoph F</cp:lastModifiedBy>
  <cp:revision>136</cp:revision>
  <cp:lastPrinted>2024-02-08T16:53:54Z</cp:lastPrinted>
  <dcterms:created xsi:type="dcterms:W3CDTF">1998-11-06T20:08:29Z</dcterms:created>
  <dcterms:modified xsi:type="dcterms:W3CDTF">2024-02-08T16:54:06Z</dcterms:modified>
</cp:coreProperties>
</file>