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68" r:id="rId2"/>
    <p:sldId id="370" r:id="rId3"/>
    <p:sldId id="423" r:id="rId4"/>
    <p:sldId id="425" r:id="rId5"/>
    <p:sldId id="369" r:id="rId6"/>
    <p:sldId id="435" r:id="rId7"/>
    <p:sldId id="422" r:id="rId8"/>
    <p:sldId id="430" r:id="rId9"/>
    <p:sldId id="432" r:id="rId10"/>
    <p:sldId id="434" r:id="rId11"/>
    <p:sldId id="311" r:id="rId12"/>
    <p:sldId id="433" r:id="rId13"/>
    <p:sldId id="427" r:id="rId14"/>
    <p:sldId id="330" r:id="rId15"/>
    <p:sldId id="428" r:id="rId16"/>
    <p:sldId id="411" r:id="rId17"/>
    <p:sldId id="371" r:id="rId18"/>
    <p:sldId id="429" r:id="rId19"/>
    <p:sldId id="420" r:id="rId20"/>
    <p:sldId id="256" r:id="rId21"/>
    <p:sldId id="437" r:id="rId22"/>
    <p:sldId id="436" r:id="rId23"/>
    <p:sldId id="315" r:id="rId24"/>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33FF"/>
    <a:srgbClr val="FF0000"/>
    <a:srgbClr val="CC0000"/>
    <a:srgbClr val="0099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3" autoAdjust="0"/>
  </p:normalViewPr>
  <p:slideViewPr>
    <p:cSldViewPr>
      <p:cViewPr varScale="1">
        <p:scale>
          <a:sx n="70" d="100"/>
          <a:sy n="70" d="100"/>
        </p:scale>
        <p:origin x="1301" y="2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1"/>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lvl1pPr algn="l">
              <a:defRPr sz="1200"/>
            </a:lvl1pPr>
          </a:lstStyle>
          <a:p>
            <a:endParaRPr lang="en-US" altLang="en-US"/>
          </a:p>
        </p:txBody>
      </p:sp>
      <p:sp>
        <p:nvSpPr>
          <p:cNvPr id="159747" name="Rectangle 3"/>
          <p:cNvSpPr>
            <a:spLocks noGrp="1" noChangeArrowheads="1"/>
          </p:cNvSpPr>
          <p:nvPr>
            <p:ph type="dt" sz="quarter" idx="1"/>
          </p:nvPr>
        </p:nvSpPr>
        <p:spPr bwMode="auto">
          <a:xfrm>
            <a:off x="3970939" y="1"/>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lvl1pPr algn="r">
              <a:defRPr sz="1200"/>
            </a:lvl1pPr>
          </a:lstStyle>
          <a:p>
            <a:endParaRPr lang="en-US" altLang="en-US"/>
          </a:p>
        </p:txBody>
      </p:sp>
      <p:sp>
        <p:nvSpPr>
          <p:cNvPr id="159748" name="Rectangle 4"/>
          <p:cNvSpPr>
            <a:spLocks noGrp="1" noChangeArrowheads="1"/>
          </p:cNvSpPr>
          <p:nvPr>
            <p:ph type="ftr" sz="quarter" idx="2"/>
          </p:nvPr>
        </p:nvSpPr>
        <p:spPr bwMode="auto">
          <a:xfrm>
            <a:off x="0" y="8829575"/>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b" anchorCtr="0" compatLnSpc="1">
            <a:prstTxWarp prst="textNoShape">
              <a:avLst/>
            </a:prstTxWarp>
          </a:bodyPr>
          <a:lstStyle>
            <a:lvl1pPr algn="l">
              <a:defRPr sz="1200"/>
            </a:lvl1pPr>
          </a:lstStyle>
          <a:p>
            <a:endParaRPr lang="en-US" altLang="en-US"/>
          </a:p>
        </p:txBody>
      </p:sp>
      <p:sp>
        <p:nvSpPr>
          <p:cNvPr id="159749" name="Rectangle 5"/>
          <p:cNvSpPr>
            <a:spLocks noGrp="1" noChangeArrowheads="1"/>
          </p:cNvSpPr>
          <p:nvPr>
            <p:ph type="sldNum" sz="quarter" idx="3"/>
          </p:nvPr>
        </p:nvSpPr>
        <p:spPr bwMode="auto">
          <a:xfrm>
            <a:off x="3970939" y="8829575"/>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b" anchorCtr="0" compatLnSpc="1">
            <a:prstTxWarp prst="textNoShape">
              <a:avLst/>
            </a:prstTxWarp>
          </a:bodyPr>
          <a:lstStyle>
            <a:lvl1pPr algn="r">
              <a:defRPr sz="1200"/>
            </a:lvl1pPr>
          </a:lstStyle>
          <a:p>
            <a:fld id="{0E81CF43-40DF-4AF2-8C66-A541F9C41FC2}" type="slidenum">
              <a:rPr lang="en-US" altLang="en-US"/>
              <a:pPr/>
              <a:t>‹#›</a:t>
            </a:fld>
            <a:endParaRPr lang="en-US" altLang="en-US"/>
          </a:p>
        </p:txBody>
      </p:sp>
    </p:spTree>
    <p:extLst>
      <p:ext uri="{BB962C8B-B14F-4D97-AF65-F5344CB8AC3E}">
        <p14:creationId xmlns:p14="http://schemas.microsoft.com/office/powerpoint/2010/main" val="1305434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1"/>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lvl1pPr algn="l">
              <a:defRPr sz="1200"/>
            </a:lvl1pPr>
          </a:lstStyle>
          <a:p>
            <a:endParaRPr lang="en-US" altLang="en-US"/>
          </a:p>
        </p:txBody>
      </p:sp>
      <p:sp>
        <p:nvSpPr>
          <p:cNvPr id="99331" name="Rectangle 3"/>
          <p:cNvSpPr>
            <a:spLocks noGrp="1" noChangeArrowheads="1"/>
          </p:cNvSpPr>
          <p:nvPr>
            <p:ph type="dt" idx="1"/>
          </p:nvPr>
        </p:nvSpPr>
        <p:spPr bwMode="auto">
          <a:xfrm>
            <a:off x="3970939" y="1"/>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lvl1pPr algn="r">
              <a:defRPr sz="1200"/>
            </a:lvl1pPr>
          </a:lstStyle>
          <a:p>
            <a:endParaRPr lang="en-US" altLang="en-US"/>
          </a:p>
        </p:txBody>
      </p:sp>
      <p:sp>
        <p:nvSpPr>
          <p:cNvPr id="99332" name="Rectangle 4"/>
          <p:cNvSpPr>
            <a:spLocks noGrp="1" noRot="1" noChangeAspect="1" noChangeArrowheads="1" noTextEdit="1"/>
          </p:cNvSpPr>
          <p:nvPr>
            <p:ph type="sldImg" idx="2"/>
          </p:nvPr>
        </p:nvSpPr>
        <p:spPr bwMode="auto">
          <a:xfrm>
            <a:off x="1184275" y="696913"/>
            <a:ext cx="4646613"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3" name="Rectangle 5"/>
          <p:cNvSpPr>
            <a:spLocks noGrp="1" noChangeArrowheads="1"/>
          </p:cNvSpPr>
          <p:nvPr>
            <p:ph type="body" sz="quarter" idx="3"/>
          </p:nvPr>
        </p:nvSpPr>
        <p:spPr bwMode="auto">
          <a:xfrm>
            <a:off x="701040" y="4416392"/>
            <a:ext cx="5608320" cy="418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9334" name="Rectangle 6"/>
          <p:cNvSpPr>
            <a:spLocks noGrp="1" noChangeArrowheads="1"/>
          </p:cNvSpPr>
          <p:nvPr>
            <p:ph type="ftr" sz="quarter" idx="4"/>
          </p:nvPr>
        </p:nvSpPr>
        <p:spPr bwMode="auto">
          <a:xfrm>
            <a:off x="0" y="8829575"/>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b" anchorCtr="0" compatLnSpc="1">
            <a:prstTxWarp prst="textNoShape">
              <a:avLst/>
            </a:prstTxWarp>
          </a:bodyPr>
          <a:lstStyle>
            <a:lvl1pPr algn="l">
              <a:defRPr sz="1200"/>
            </a:lvl1pPr>
          </a:lstStyle>
          <a:p>
            <a:endParaRPr lang="en-US" altLang="en-US"/>
          </a:p>
        </p:txBody>
      </p:sp>
      <p:sp>
        <p:nvSpPr>
          <p:cNvPr id="99335" name="Rectangle 7"/>
          <p:cNvSpPr>
            <a:spLocks noGrp="1" noChangeArrowheads="1"/>
          </p:cNvSpPr>
          <p:nvPr>
            <p:ph type="sldNum" sz="quarter" idx="5"/>
          </p:nvPr>
        </p:nvSpPr>
        <p:spPr bwMode="auto">
          <a:xfrm>
            <a:off x="3970939" y="8829575"/>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b" anchorCtr="0" compatLnSpc="1">
            <a:prstTxWarp prst="textNoShape">
              <a:avLst/>
            </a:prstTxWarp>
          </a:bodyPr>
          <a:lstStyle>
            <a:lvl1pPr algn="r">
              <a:defRPr sz="1200"/>
            </a:lvl1pPr>
          </a:lstStyle>
          <a:p>
            <a:fld id="{DF8326A2-862F-4EFD-A7D2-6053C9BC87CE}" type="slidenum">
              <a:rPr lang="en-US" altLang="en-US"/>
              <a:pPr/>
              <a:t>‹#›</a:t>
            </a:fld>
            <a:endParaRPr lang="en-US" altLang="en-US"/>
          </a:p>
        </p:txBody>
      </p:sp>
    </p:spTree>
    <p:extLst>
      <p:ext uri="{BB962C8B-B14F-4D97-AF65-F5344CB8AC3E}">
        <p14:creationId xmlns:p14="http://schemas.microsoft.com/office/powerpoint/2010/main" val="3834682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36C59-A30E-41B1-8923-4CB19B952882}" type="slidenum">
              <a:rPr lang="en-US" altLang="en-US"/>
              <a:pPr/>
              <a:t>11</a:t>
            </a:fld>
            <a:endParaRPr lang="en-US" altLang="en-US"/>
          </a:p>
        </p:txBody>
      </p:sp>
      <p:sp>
        <p:nvSpPr>
          <p:cNvPr id="117762" name="Rectangle 2"/>
          <p:cNvSpPr>
            <a:spLocks noGrp="1" noRot="1" noChangeAspect="1" noChangeArrowheads="1" noTextEdit="1"/>
          </p:cNvSpPr>
          <p:nvPr>
            <p:ph type="sldImg"/>
          </p:nvPr>
        </p:nvSpPr>
        <p:spPr>
          <a:xfrm>
            <a:off x="1181100" y="695325"/>
            <a:ext cx="4649788" cy="3487738"/>
          </a:xfrm>
          <a:ln/>
        </p:spPr>
      </p:sp>
      <p:sp>
        <p:nvSpPr>
          <p:cNvPr id="117763" name="Rectangle 3"/>
          <p:cNvSpPr>
            <a:spLocks noGrp="1" noChangeArrowheads="1"/>
          </p:cNvSpPr>
          <p:nvPr>
            <p:ph type="body" idx="1"/>
          </p:nvPr>
        </p:nvSpPr>
        <p:spPr>
          <a:xfrm>
            <a:off x="701040" y="4414788"/>
            <a:ext cx="5608320" cy="4185385"/>
          </a:xfrm>
        </p:spPr>
        <p:txBody>
          <a:bodyPr/>
          <a:lstStyle/>
          <a:p>
            <a:r>
              <a:rPr lang="en-US" altLang="en-US"/>
              <a:t>There has been a lot of work on tradi itinal and semi-supervised clustering. Traditional clustering is applied to unclassified examples and relies on a notion of closeness. The focus of traditional clustering is to identify groups in datasets trying to minimizing given fitness function, such as trying to minimize the tightness of a clustering.</a:t>
            </a:r>
          </a:p>
        </p:txBody>
      </p:sp>
    </p:spTree>
    <p:extLst>
      <p:ext uri="{BB962C8B-B14F-4D97-AF65-F5344CB8AC3E}">
        <p14:creationId xmlns:p14="http://schemas.microsoft.com/office/powerpoint/2010/main" val="222518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36C59-A30E-41B1-8923-4CB19B952882}" type="slidenum">
              <a:rPr lang="en-US" altLang="en-US"/>
              <a:pPr/>
              <a:t>13</a:t>
            </a:fld>
            <a:endParaRPr lang="en-US" altLang="en-US"/>
          </a:p>
        </p:txBody>
      </p:sp>
      <p:sp>
        <p:nvSpPr>
          <p:cNvPr id="117762" name="Rectangle 2"/>
          <p:cNvSpPr>
            <a:spLocks noGrp="1" noRot="1" noChangeAspect="1" noChangeArrowheads="1" noTextEdit="1"/>
          </p:cNvSpPr>
          <p:nvPr>
            <p:ph type="sldImg"/>
          </p:nvPr>
        </p:nvSpPr>
        <p:spPr>
          <a:xfrm>
            <a:off x="1181100" y="695325"/>
            <a:ext cx="4649788" cy="3487738"/>
          </a:xfrm>
          <a:ln/>
        </p:spPr>
      </p:sp>
      <p:sp>
        <p:nvSpPr>
          <p:cNvPr id="117763" name="Rectangle 3"/>
          <p:cNvSpPr>
            <a:spLocks noGrp="1" noChangeArrowheads="1"/>
          </p:cNvSpPr>
          <p:nvPr>
            <p:ph type="body" idx="1"/>
          </p:nvPr>
        </p:nvSpPr>
        <p:spPr>
          <a:xfrm>
            <a:off x="701040" y="4414788"/>
            <a:ext cx="5608320" cy="4185385"/>
          </a:xfrm>
        </p:spPr>
        <p:txBody>
          <a:bodyPr/>
          <a:lstStyle/>
          <a:p>
            <a:r>
              <a:rPr lang="en-US" altLang="en-US"/>
              <a:t>There has been a lot of work on tradi itinal and semi-supervised clustering. Traditional clustering is applied to unclassified examples and relies on a notion of closeness. The focus of traditional clustering is to identify groups in datasets trying to minimizing given fitness function, such as trying to minimize the tightness of a clustering.</a:t>
            </a:r>
          </a:p>
        </p:txBody>
      </p:sp>
    </p:spTree>
    <p:extLst>
      <p:ext uri="{BB962C8B-B14F-4D97-AF65-F5344CB8AC3E}">
        <p14:creationId xmlns:p14="http://schemas.microsoft.com/office/powerpoint/2010/main" val="80403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36C59-A30E-41B1-8923-4CB19B952882}" type="slidenum">
              <a:rPr lang="en-US" altLang="en-US"/>
              <a:pPr/>
              <a:t>15</a:t>
            </a:fld>
            <a:endParaRPr lang="en-US" altLang="en-US"/>
          </a:p>
        </p:txBody>
      </p:sp>
      <p:sp>
        <p:nvSpPr>
          <p:cNvPr id="117762" name="Rectangle 2"/>
          <p:cNvSpPr>
            <a:spLocks noGrp="1" noRot="1" noChangeAspect="1" noChangeArrowheads="1" noTextEdit="1"/>
          </p:cNvSpPr>
          <p:nvPr>
            <p:ph type="sldImg"/>
          </p:nvPr>
        </p:nvSpPr>
        <p:spPr>
          <a:xfrm>
            <a:off x="1181100" y="695325"/>
            <a:ext cx="4649788" cy="3487738"/>
          </a:xfrm>
          <a:ln/>
        </p:spPr>
      </p:sp>
      <p:sp>
        <p:nvSpPr>
          <p:cNvPr id="117763" name="Rectangle 3"/>
          <p:cNvSpPr>
            <a:spLocks noGrp="1" noChangeArrowheads="1"/>
          </p:cNvSpPr>
          <p:nvPr>
            <p:ph type="body" idx="1"/>
          </p:nvPr>
        </p:nvSpPr>
        <p:spPr>
          <a:xfrm>
            <a:off x="701040" y="4414788"/>
            <a:ext cx="5608320" cy="4185385"/>
          </a:xfrm>
        </p:spPr>
        <p:txBody>
          <a:bodyPr/>
          <a:lstStyle/>
          <a:p>
            <a:r>
              <a:rPr lang="en-US" altLang="en-US"/>
              <a:t>There has been a lot of work on tradi itinal and semi-supervised clustering. Traditional clustering is applied to unclassified examples and relies on a notion of closeness. The focus of traditional clustering is to identify groups in datasets trying to minimizing given fitness function, such as trying to minimize the tightness of a clustering.</a:t>
            </a:r>
          </a:p>
        </p:txBody>
      </p:sp>
    </p:spTree>
    <p:extLst>
      <p:ext uri="{BB962C8B-B14F-4D97-AF65-F5344CB8AC3E}">
        <p14:creationId xmlns:p14="http://schemas.microsoft.com/office/powerpoint/2010/main" val="4224732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9286A-AE81-3EC5-0EA7-6B4E6AB1C76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EE9820F-350A-D027-42DD-4FF7E0D38FE1}"/>
              </a:ext>
            </a:extLst>
          </p:cNvPr>
          <p:cNvSpPr>
            <a:spLocks noGrp="1" noChangeArrowheads="1"/>
          </p:cNvSpPr>
          <p:nvPr>
            <p:ph type="sldNum" sz="quarter" idx="5"/>
          </p:nvPr>
        </p:nvSpPr>
        <p:spPr>
          <a:ln/>
        </p:spPr>
        <p:txBody>
          <a:bodyPr/>
          <a:lstStyle/>
          <a:p>
            <a:fld id="{477DC57E-F6CB-4A82-9211-2317B0409AF7}" type="slidenum">
              <a:rPr lang="en-US" altLang="en-US"/>
              <a:pPr/>
              <a:t>21</a:t>
            </a:fld>
            <a:endParaRPr lang="en-US" altLang="en-US"/>
          </a:p>
        </p:txBody>
      </p:sp>
      <p:sp>
        <p:nvSpPr>
          <p:cNvPr id="125954" name="Rectangle 2">
            <a:extLst>
              <a:ext uri="{FF2B5EF4-FFF2-40B4-BE49-F238E27FC236}">
                <a16:creationId xmlns:a16="http://schemas.microsoft.com/office/drawing/2014/main" id="{4D133FF7-8F66-9B7C-D14C-548115709FC5}"/>
              </a:ext>
            </a:extLst>
          </p:cNvPr>
          <p:cNvSpPr>
            <a:spLocks noGrp="1" noRot="1" noChangeAspect="1" noChangeArrowheads="1" noTextEdit="1"/>
          </p:cNvSpPr>
          <p:nvPr>
            <p:ph type="sldImg"/>
          </p:nvPr>
        </p:nvSpPr>
        <p:spPr>
          <a:xfrm>
            <a:off x="1181100" y="695325"/>
            <a:ext cx="4649788" cy="3487738"/>
          </a:xfrm>
          <a:ln/>
        </p:spPr>
      </p:sp>
      <p:sp>
        <p:nvSpPr>
          <p:cNvPr id="125955" name="Rectangle 3">
            <a:extLst>
              <a:ext uri="{FF2B5EF4-FFF2-40B4-BE49-F238E27FC236}">
                <a16:creationId xmlns:a16="http://schemas.microsoft.com/office/drawing/2014/main" id="{849590E7-0919-9155-7C77-FDBF28E4C2A7}"/>
              </a:ext>
            </a:extLst>
          </p:cNvPr>
          <p:cNvSpPr>
            <a:spLocks noGrp="1" noChangeArrowheads="1"/>
          </p:cNvSpPr>
          <p:nvPr>
            <p:ph type="body" idx="1"/>
          </p:nvPr>
        </p:nvSpPr>
        <p:spPr>
          <a:xfrm>
            <a:off x="701040" y="4414788"/>
            <a:ext cx="5608320" cy="4185385"/>
          </a:xfrm>
        </p:spPr>
        <p:txBody>
          <a:bodyPr/>
          <a:lstStyle/>
          <a:p>
            <a:r>
              <a:rPr lang="en-US" altLang="en-US"/>
              <a:t>There are many possible supervised clustering algorithm. In our work, we investigate representative-based supervised clustering algorithms that aim </a:t>
            </a:r>
          </a:p>
        </p:txBody>
      </p:sp>
    </p:spTree>
    <p:extLst>
      <p:ext uri="{BB962C8B-B14F-4D97-AF65-F5344CB8AC3E}">
        <p14:creationId xmlns:p14="http://schemas.microsoft.com/office/powerpoint/2010/main" val="274417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7DC57E-F6CB-4A82-9211-2317B0409AF7}" type="slidenum">
              <a:rPr lang="en-US" altLang="en-US"/>
              <a:pPr/>
              <a:t>23</a:t>
            </a:fld>
            <a:endParaRPr lang="en-US" altLang="en-US"/>
          </a:p>
        </p:txBody>
      </p:sp>
      <p:sp>
        <p:nvSpPr>
          <p:cNvPr id="125954" name="Rectangle 2"/>
          <p:cNvSpPr>
            <a:spLocks noGrp="1" noRot="1" noChangeAspect="1" noChangeArrowheads="1" noTextEdit="1"/>
          </p:cNvSpPr>
          <p:nvPr>
            <p:ph type="sldImg"/>
          </p:nvPr>
        </p:nvSpPr>
        <p:spPr>
          <a:xfrm>
            <a:off x="1181100" y="695325"/>
            <a:ext cx="4649788" cy="3487738"/>
          </a:xfrm>
          <a:ln/>
        </p:spPr>
      </p:sp>
      <p:sp>
        <p:nvSpPr>
          <p:cNvPr id="125955" name="Rectangle 3"/>
          <p:cNvSpPr>
            <a:spLocks noGrp="1" noChangeArrowheads="1"/>
          </p:cNvSpPr>
          <p:nvPr>
            <p:ph type="body" idx="1"/>
          </p:nvPr>
        </p:nvSpPr>
        <p:spPr>
          <a:xfrm>
            <a:off x="701040" y="4414788"/>
            <a:ext cx="5608320" cy="4185385"/>
          </a:xfrm>
        </p:spPr>
        <p:txBody>
          <a:bodyPr/>
          <a:lstStyle/>
          <a:p>
            <a:r>
              <a:rPr lang="en-US" altLang="en-US"/>
              <a:t>There are many possible supervised clustering algorithm. In our work, we investigate representative-based supervised clustering algorithms that aim </a:t>
            </a:r>
          </a:p>
        </p:txBody>
      </p:sp>
    </p:spTree>
    <p:extLst>
      <p:ext uri="{BB962C8B-B14F-4D97-AF65-F5344CB8AC3E}">
        <p14:creationId xmlns:p14="http://schemas.microsoft.com/office/powerpoint/2010/main" val="144862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6E28503-2FD7-4F60-B4CB-9DB1B257EEB4}" type="slidenum">
              <a:rPr lang="en-US" altLang="en-US"/>
              <a:pPr/>
              <a:t>‹#›</a:t>
            </a:fld>
            <a:endParaRPr lang="en-US" altLang="en-US"/>
          </a:p>
        </p:txBody>
      </p:sp>
    </p:spTree>
    <p:extLst>
      <p:ext uri="{BB962C8B-B14F-4D97-AF65-F5344CB8AC3E}">
        <p14:creationId xmlns:p14="http://schemas.microsoft.com/office/powerpoint/2010/main" val="134632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D8746C-2B4A-42EF-8E63-D9E63C64D748}" type="slidenum">
              <a:rPr lang="en-US" altLang="en-US"/>
              <a:pPr/>
              <a:t>‹#›</a:t>
            </a:fld>
            <a:endParaRPr lang="en-US" altLang="en-US"/>
          </a:p>
        </p:txBody>
      </p:sp>
    </p:spTree>
    <p:extLst>
      <p:ext uri="{BB962C8B-B14F-4D97-AF65-F5344CB8AC3E}">
        <p14:creationId xmlns:p14="http://schemas.microsoft.com/office/powerpoint/2010/main" val="179208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6250"/>
            <a:ext cx="2057400" cy="5649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76250"/>
            <a:ext cx="6019800" cy="5649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1397B7-FBE6-4E32-A27A-B880760429F4}" type="slidenum">
              <a:rPr lang="en-US" altLang="en-US"/>
              <a:pPr/>
              <a:t>‹#›</a:t>
            </a:fld>
            <a:endParaRPr lang="en-US" altLang="en-US"/>
          </a:p>
        </p:txBody>
      </p:sp>
    </p:spTree>
    <p:extLst>
      <p:ext uri="{BB962C8B-B14F-4D97-AF65-F5344CB8AC3E}">
        <p14:creationId xmlns:p14="http://schemas.microsoft.com/office/powerpoint/2010/main" val="275240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B929CA1-431B-4B82-9A7C-0E9D4938B769}" type="slidenum">
              <a:rPr lang="en-US" altLang="en-US"/>
              <a:pPr/>
              <a:t>‹#›</a:t>
            </a:fld>
            <a:endParaRPr lang="en-US" altLang="en-US"/>
          </a:p>
        </p:txBody>
      </p:sp>
    </p:spTree>
    <p:extLst>
      <p:ext uri="{BB962C8B-B14F-4D97-AF65-F5344CB8AC3E}">
        <p14:creationId xmlns:p14="http://schemas.microsoft.com/office/powerpoint/2010/main" val="1478823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529588-BD93-4563-9ECE-FC87A9071CB6}" type="slidenum">
              <a:rPr lang="en-US" altLang="en-US"/>
              <a:pPr/>
              <a:t>‹#›</a:t>
            </a:fld>
            <a:endParaRPr lang="en-US" altLang="en-US"/>
          </a:p>
        </p:txBody>
      </p:sp>
    </p:spTree>
    <p:extLst>
      <p:ext uri="{BB962C8B-B14F-4D97-AF65-F5344CB8AC3E}">
        <p14:creationId xmlns:p14="http://schemas.microsoft.com/office/powerpoint/2010/main" val="175412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1388A7E-C39C-49F5-B2E2-0E5685CCDC5F}" type="slidenum">
              <a:rPr lang="en-US" altLang="en-US"/>
              <a:pPr/>
              <a:t>‹#›</a:t>
            </a:fld>
            <a:endParaRPr lang="en-US" altLang="en-US"/>
          </a:p>
        </p:txBody>
      </p:sp>
    </p:spTree>
    <p:extLst>
      <p:ext uri="{BB962C8B-B14F-4D97-AF65-F5344CB8AC3E}">
        <p14:creationId xmlns:p14="http://schemas.microsoft.com/office/powerpoint/2010/main" val="277950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F0C81B4-4F73-4284-AA77-0ED997A986BF}" type="slidenum">
              <a:rPr lang="en-US" altLang="en-US"/>
              <a:pPr/>
              <a:t>‹#›</a:t>
            </a:fld>
            <a:endParaRPr lang="en-US" altLang="en-US"/>
          </a:p>
        </p:txBody>
      </p:sp>
    </p:spTree>
    <p:extLst>
      <p:ext uri="{BB962C8B-B14F-4D97-AF65-F5344CB8AC3E}">
        <p14:creationId xmlns:p14="http://schemas.microsoft.com/office/powerpoint/2010/main" val="7602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8198F3-70D6-4B27-8A0E-3ED2B8099155}" type="slidenum">
              <a:rPr lang="en-US" altLang="en-US"/>
              <a:pPr/>
              <a:t>‹#›</a:t>
            </a:fld>
            <a:endParaRPr lang="en-US" altLang="en-US"/>
          </a:p>
        </p:txBody>
      </p:sp>
    </p:spTree>
    <p:extLst>
      <p:ext uri="{BB962C8B-B14F-4D97-AF65-F5344CB8AC3E}">
        <p14:creationId xmlns:p14="http://schemas.microsoft.com/office/powerpoint/2010/main" val="130548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137149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327A36-8307-49CD-BCE9-D797618E85B5}" type="slidenum">
              <a:rPr lang="en-US" altLang="en-US"/>
              <a:pPr/>
              <a:t>‹#›</a:t>
            </a:fld>
            <a:endParaRPr lang="en-US" altLang="en-US"/>
          </a:p>
        </p:txBody>
      </p:sp>
    </p:spTree>
    <p:extLst>
      <p:ext uri="{BB962C8B-B14F-4D97-AF65-F5344CB8AC3E}">
        <p14:creationId xmlns:p14="http://schemas.microsoft.com/office/powerpoint/2010/main" val="275382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9B5A798-8196-4D8A-8E95-7FDA0DF4F915}" type="slidenum">
              <a:rPr lang="en-US" altLang="en-US"/>
              <a:pPr/>
              <a:t>‹#›</a:t>
            </a:fld>
            <a:endParaRPr lang="en-US" altLang="en-US"/>
          </a:p>
        </p:txBody>
      </p:sp>
    </p:spTree>
    <p:extLst>
      <p:ext uri="{BB962C8B-B14F-4D97-AF65-F5344CB8AC3E}">
        <p14:creationId xmlns:p14="http://schemas.microsoft.com/office/powerpoint/2010/main" val="357048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EF69165-6F7A-471F-8FD7-E2A7B98A8ECF}" type="slidenum">
              <a:rPr lang="en-US" altLang="en-US"/>
              <a:pPr/>
              <a:t>‹#›</a:t>
            </a:fld>
            <a:endParaRPr lang="en-US" altLang="en-US"/>
          </a:p>
        </p:txBody>
      </p:sp>
    </p:spTree>
    <p:extLst>
      <p:ext uri="{BB962C8B-B14F-4D97-AF65-F5344CB8AC3E}">
        <p14:creationId xmlns:p14="http://schemas.microsoft.com/office/powerpoint/2010/main" val="121172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9255962-15C3-4CEF-872A-86838776B65E}" type="slidenum">
              <a:rPr lang="en-US" altLang="en-US"/>
              <a:pPr/>
              <a:t>‹#›</a:t>
            </a:fld>
            <a:endParaRPr lang="en-US" altLang="en-US"/>
          </a:p>
        </p:txBody>
      </p:sp>
    </p:spTree>
    <p:extLst>
      <p:ext uri="{BB962C8B-B14F-4D97-AF65-F5344CB8AC3E}">
        <p14:creationId xmlns:p14="http://schemas.microsoft.com/office/powerpoint/2010/main" val="425449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3E2FC6-641A-44B6-9202-6B8EAE188985}" type="slidenum">
              <a:rPr lang="en-US" altLang="en-US"/>
              <a:pPr/>
              <a:t>‹#›</a:t>
            </a:fld>
            <a:endParaRPr lang="en-US" altLang="en-US"/>
          </a:p>
        </p:txBody>
      </p:sp>
    </p:spTree>
    <p:extLst>
      <p:ext uri="{BB962C8B-B14F-4D97-AF65-F5344CB8AC3E}">
        <p14:creationId xmlns:p14="http://schemas.microsoft.com/office/powerpoint/2010/main" val="59190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46576B0-68E0-4AD5-96AC-8D5925FB2DB9}" type="slidenum">
              <a:rPr lang="en-US" altLang="en-US"/>
              <a:pPr/>
              <a:t>‹#›</a:t>
            </a:fld>
            <a:endParaRPr lang="en-US" altLang="en-US"/>
          </a:p>
        </p:txBody>
      </p:sp>
    </p:spTree>
    <p:extLst>
      <p:ext uri="{BB962C8B-B14F-4D97-AF65-F5344CB8AC3E}">
        <p14:creationId xmlns:p14="http://schemas.microsoft.com/office/powerpoint/2010/main" val="382954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761B6E6-1C3D-44FE-90E1-238577E45FDB}" type="slidenum">
              <a:rPr lang="en-US" altLang="en-US"/>
              <a:pPr/>
              <a:t>‹#›</a:t>
            </a:fld>
            <a:endParaRPr lang="en-US" altLang="en-US"/>
          </a:p>
        </p:txBody>
      </p:sp>
      <p:sp>
        <p:nvSpPr>
          <p:cNvPr id="1031" name="Line 7"/>
          <p:cNvSpPr>
            <a:spLocks noChangeShapeType="1"/>
          </p:cNvSpPr>
          <p:nvPr userDrawn="1"/>
        </p:nvSpPr>
        <p:spPr bwMode="auto">
          <a:xfrm>
            <a:off x="361950" y="1125538"/>
            <a:ext cx="842486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 name="Picture 12" descr="UHLOGO.jp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35738" y="-1"/>
            <a:ext cx="27147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46DBFA0-80FB-4E17-9346-CA72B3C09481}"/>
              </a:ext>
            </a:extLst>
          </p:cNvPr>
          <p:cNvPicPr/>
          <p:nvPr userDrawn="1"/>
        </p:nvPicPr>
        <p:blipFill>
          <a:blip r:embed="rId18" cstate="print">
            <a:extLst>
              <a:ext uri="{28A0092B-C50C-407E-A947-70E740481C1C}">
                <a14:useLocalDpi xmlns:a14="http://schemas.microsoft.com/office/drawing/2010/main" val="0"/>
              </a:ext>
            </a:extLst>
          </a:blip>
          <a:stretch>
            <a:fillRect/>
          </a:stretch>
        </p:blipFill>
        <p:spPr>
          <a:xfrm>
            <a:off x="8316416" y="6394902"/>
            <a:ext cx="862509" cy="476250"/>
          </a:xfrm>
          <a:prstGeom prst="rect">
            <a:avLst/>
          </a:prstGeom>
        </p:spPr>
      </p:pic>
      <p:sp>
        <p:nvSpPr>
          <p:cNvPr id="2" name="TextBox 1">
            <a:extLst>
              <a:ext uri="{FF2B5EF4-FFF2-40B4-BE49-F238E27FC236}">
                <a16:creationId xmlns:a16="http://schemas.microsoft.com/office/drawing/2014/main" id="{D67C21CA-9415-445D-B52B-78F7C5F017A9}"/>
              </a:ext>
            </a:extLst>
          </p:cNvPr>
          <p:cNvSpPr txBox="1"/>
          <p:nvPr userDrawn="1"/>
        </p:nvSpPr>
        <p:spPr>
          <a:xfrm>
            <a:off x="7920247" y="0"/>
            <a:ext cx="1258678" cy="261610"/>
          </a:xfrm>
          <a:prstGeom prst="rect">
            <a:avLst/>
          </a:prstGeom>
          <a:noFill/>
        </p:spPr>
        <p:txBody>
          <a:bodyPr wrap="none" rtlCol="0">
            <a:spAutoFit/>
          </a:bodyPr>
          <a:lstStyle/>
          <a:p>
            <a:r>
              <a:rPr lang="en-US" sz="1100" dirty="0"/>
              <a:t>Christoph F. Eick</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itchFamily="34" charset="0"/>
        </a:defRPr>
      </a:lvl2pPr>
      <a:lvl3pPr algn="ctr" rtl="0" fontAlgn="base">
        <a:spcBef>
          <a:spcPct val="0"/>
        </a:spcBef>
        <a:spcAft>
          <a:spcPct val="0"/>
        </a:spcAft>
        <a:defRPr sz="3600">
          <a:solidFill>
            <a:schemeClr val="tx2"/>
          </a:solidFill>
          <a:latin typeface="Arial" pitchFamily="34" charset="0"/>
        </a:defRPr>
      </a:lvl3pPr>
      <a:lvl4pPr algn="ctr" rtl="0" fontAlgn="base">
        <a:spcBef>
          <a:spcPct val="0"/>
        </a:spcBef>
        <a:spcAft>
          <a:spcPct val="0"/>
        </a:spcAft>
        <a:defRPr sz="3600">
          <a:solidFill>
            <a:schemeClr val="tx2"/>
          </a:solidFill>
          <a:latin typeface="Arial" pitchFamily="34" charset="0"/>
        </a:defRPr>
      </a:lvl4pPr>
      <a:lvl5pPr algn="ctr" rtl="0" fontAlgn="base">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80.PNG"/><Relationship Id="rId4" Type="http://schemas.openxmlformats.org/officeDocument/2006/relationships/image" Target="../media/image170.png"/></Relationships>
</file>

<file path=ppt/slides/_rels/slide1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0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0"/>
            <a:ext cx="8640959" cy="1196975"/>
          </a:xfrm>
        </p:spPr>
        <p:txBody>
          <a:bodyPr/>
          <a:lstStyle/>
          <a:p>
            <a:r>
              <a:rPr lang="en-US" sz="2400" b="1" dirty="0">
                <a:solidFill>
                  <a:srgbClr val="FF0000"/>
                </a:solidFill>
                <a:latin typeface="Calibri" panose="020F0502020204030204" pitchFamily="34" charset="0"/>
                <a:cs typeface="Calibri" panose="020F0502020204030204" pitchFamily="34" charset="0"/>
              </a:rPr>
              <a:t>Sirius: A Density-based Co-location Mining Framework for Sets of Continuous Spatial Variables </a:t>
            </a:r>
          </a:p>
        </p:txBody>
      </p:sp>
      <p:sp>
        <p:nvSpPr>
          <p:cNvPr id="2051" name="Rectangle 3"/>
          <p:cNvSpPr>
            <a:spLocks noGrp="1" noChangeArrowheads="1"/>
          </p:cNvSpPr>
          <p:nvPr>
            <p:ph type="subTitle" idx="1"/>
          </p:nvPr>
        </p:nvSpPr>
        <p:spPr>
          <a:xfrm>
            <a:off x="0" y="1196975"/>
            <a:ext cx="9144000" cy="935881"/>
          </a:xfrm>
        </p:spPr>
        <p:txBody>
          <a:bodyPr/>
          <a:lstStyle/>
          <a:p>
            <a:r>
              <a:rPr lang="en-US" dirty="0">
                <a:solidFill>
                  <a:srgbClr val="3333FF"/>
                </a:solidFill>
              </a:rPr>
              <a:t>Md Mahin, Aparna </a:t>
            </a:r>
            <a:r>
              <a:rPr lang="en-US" dirty="0" err="1">
                <a:solidFill>
                  <a:srgbClr val="3333FF"/>
                </a:solidFill>
              </a:rPr>
              <a:t>Budhavarapu</a:t>
            </a:r>
            <a:r>
              <a:rPr lang="en-US" dirty="0">
                <a:solidFill>
                  <a:srgbClr val="3333FF"/>
                </a:solidFill>
              </a:rPr>
              <a:t>, Karima </a:t>
            </a:r>
            <a:r>
              <a:rPr lang="en-US" dirty="0" err="1">
                <a:solidFill>
                  <a:srgbClr val="3333FF"/>
                </a:solidFill>
              </a:rPr>
              <a:t>Elgarroussi</a:t>
            </a:r>
            <a:r>
              <a:rPr lang="en-US" dirty="0">
                <a:solidFill>
                  <a:srgbClr val="3333FF"/>
                </a:solidFill>
              </a:rPr>
              <a:t>, Ernst </a:t>
            </a:r>
            <a:r>
              <a:rPr lang="en-US" dirty="0" err="1">
                <a:solidFill>
                  <a:srgbClr val="3333FF"/>
                </a:solidFill>
              </a:rPr>
              <a:t>Leiss</a:t>
            </a:r>
            <a:r>
              <a:rPr lang="en-US" dirty="0">
                <a:solidFill>
                  <a:srgbClr val="3333FF"/>
                </a:solidFill>
              </a:rPr>
              <a:t> and Christoph F. Eick</a:t>
            </a:r>
            <a:r>
              <a:rPr lang="en-US" dirty="0"/>
              <a:t> </a:t>
            </a:r>
            <a:endParaRPr lang="en-US" sz="2800" dirty="0"/>
          </a:p>
          <a:p>
            <a:pPr marL="342900" indent="-342900">
              <a:spcBef>
                <a:spcPts val="330"/>
              </a:spcBef>
            </a:pPr>
            <a:endParaRPr lang="en-GB" altLang="en-US" sz="2200" i="1" dirty="0"/>
          </a:p>
          <a:p>
            <a:pPr marL="342900" indent="-342900">
              <a:spcBef>
                <a:spcPts val="330"/>
              </a:spcBef>
            </a:pPr>
            <a:r>
              <a:rPr lang="en-GB" altLang="en-US" sz="2200" i="1" dirty="0"/>
              <a:t>Department of Computer Science</a:t>
            </a:r>
          </a:p>
          <a:p>
            <a:pPr marL="342900" indent="-342900">
              <a:spcBef>
                <a:spcPts val="330"/>
              </a:spcBef>
            </a:pPr>
            <a:r>
              <a:rPr lang="en-GB" altLang="en-US" sz="2200" i="1" dirty="0"/>
              <a:t>University of Houston</a:t>
            </a:r>
          </a:p>
          <a:p>
            <a:pPr marL="342900" indent="-342900">
              <a:spcBef>
                <a:spcPts val="330"/>
              </a:spcBef>
            </a:pPr>
            <a:endParaRPr lang="en-GB" altLang="en-US" sz="2300" i="1" dirty="0"/>
          </a:p>
          <a:p>
            <a:pPr marL="342900" indent="-342900"/>
            <a:r>
              <a:rPr lang="en-GB" altLang="en-US" sz="2400" dirty="0">
                <a:solidFill>
                  <a:srgbClr val="3333FF"/>
                </a:solidFill>
              </a:rPr>
              <a:t>Organization of the Talk</a:t>
            </a:r>
          </a:p>
          <a:p>
            <a:pPr marL="342900" indent="-342900" algn="l">
              <a:buFontTx/>
              <a:buAutoNum type="arabicPeriod"/>
            </a:pPr>
            <a:r>
              <a:rPr lang="en-GB" altLang="en-US" sz="2000" dirty="0"/>
              <a:t>Importance of Association Analysis </a:t>
            </a:r>
          </a:p>
          <a:p>
            <a:pPr marL="342900" indent="-342900" algn="l">
              <a:buFontTx/>
              <a:buAutoNum type="arabicPeriod"/>
            </a:pPr>
            <a:r>
              <a:rPr lang="en-GB" altLang="en-US" sz="2000" dirty="0">
                <a:latin typeface="+mj-lt"/>
              </a:rPr>
              <a:t>Association Analysis for Continuous Variables </a:t>
            </a:r>
          </a:p>
          <a:p>
            <a:pPr marL="342900" indent="-342900" algn="l">
              <a:buFontTx/>
              <a:buAutoNum type="arabicPeriod"/>
            </a:pPr>
            <a:r>
              <a:rPr lang="en-GB" altLang="en-US" sz="2000" dirty="0">
                <a:latin typeface="+mj-lt"/>
              </a:rPr>
              <a:t>Co-location Mining</a:t>
            </a:r>
          </a:p>
          <a:p>
            <a:pPr marL="342900" indent="-342900" algn="l">
              <a:buFontTx/>
              <a:buAutoNum type="arabicPeriod"/>
            </a:pPr>
            <a:r>
              <a:rPr lang="en-GB" altLang="en-US" sz="2000" dirty="0">
                <a:latin typeface="+mj-lt"/>
              </a:rPr>
              <a:t>Sirius </a:t>
            </a:r>
          </a:p>
          <a:p>
            <a:pPr marL="342900" indent="-342900" algn="l">
              <a:buFontTx/>
              <a:buAutoNum type="arabicPeriod"/>
            </a:pPr>
            <a:r>
              <a:rPr lang="en-GB" altLang="en-US" sz="2000" dirty="0">
                <a:latin typeface="Arial (Headings)"/>
              </a:rPr>
              <a:t>Case Study: </a:t>
            </a:r>
            <a:r>
              <a:rPr lang="en-US" sz="2000" dirty="0">
                <a:latin typeface="Arial (Headings)"/>
              </a:rPr>
              <a:t>Co-location among COVID-19 and Socio-economic Factors in Virginia</a:t>
            </a:r>
          </a:p>
          <a:p>
            <a:pPr marL="342900" indent="-342900" algn="l">
              <a:buFontTx/>
              <a:buAutoNum type="arabicPeriod"/>
            </a:pPr>
            <a:r>
              <a:rPr lang="en-GB" altLang="en-US" sz="2000" dirty="0">
                <a:latin typeface="+mj-lt"/>
              </a:rPr>
              <a:t>Conclusion  </a:t>
            </a:r>
          </a:p>
        </p:txBody>
      </p:sp>
      <p:sp>
        <p:nvSpPr>
          <p:cNvPr id="2" name="TextBox 1">
            <a:extLst>
              <a:ext uri="{FF2B5EF4-FFF2-40B4-BE49-F238E27FC236}">
                <a16:creationId xmlns:a16="http://schemas.microsoft.com/office/drawing/2014/main" id="{4D6FE759-77A3-AB37-FEAC-98BE3AD11030}"/>
              </a:ext>
            </a:extLst>
          </p:cNvPr>
          <p:cNvSpPr txBox="1"/>
          <p:nvPr/>
        </p:nvSpPr>
        <p:spPr>
          <a:xfrm>
            <a:off x="134912" y="6488668"/>
            <a:ext cx="6566926" cy="369332"/>
          </a:xfrm>
          <a:prstGeom prst="rect">
            <a:avLst/>
          </a:prstGeom>
          <a:noFill/>
        </p:spPr>
        <p:txBody>
          <a:bodyPr wrap="none" rtlCol="0">
            <a:spAutoFit/>
          </a:bodyPr>
          <a:lstStyle/>
          <a:p>
            <a:r>
              <a:rPr lang="en-US" b="1" dirty="0">
                <a:solidFill>
                  <a:srgbClr val="FF0000"/>
                </a:solidFill>
              </a:rPr>
              <a:t>SSTDM 2024</a:t>
            </a:r>
            <a:r>
              <a:rPr lang="en-US" b="1" dirty="0">
                <a:solidFill>
                  <a:srgbClr val="3333FF"/>
                </a:solidFill>
              </a:rPr>
              <a:t> </a:t>
            </a:r>
            <a:r>
              <a:rPr lang="en-US" dirty="0"/>
              <a:t>Workshop, December 9, 2024, Abu-Dhabi, UAE</a:t>
            </a:r>
          </a:p>
        </p:txBody>
      </p:sp>
    </p:spTree>
    <p:extLst>
      <p:ext uri="{BB962C8B-B14F-4D97-AF65-F5344CB8AC3E}">
        <p14:creationId xmlns:p14="http://schemas.microsoft.com/office/powerpoint/2010/main" val="231019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Two Density Functions</a:t>
            </a:r>
          </a:p>
        </p:txBody>
      </p:sp>
      <mc:AlternateContent xmlns:mc="http://schemas.openxmlformats.org/markup-compatibility/2006" xmlns:a14="http://schemas.microsoft.com/office/drawing/2010/main">
        <mc:Choice Requires="a14">
          <p:sp>
            <p:nvSpPr>
              <p:cNvPr id="3" name="Rectangle 2"/>
              <p:cNvSpPr/>
              <p:nvPr/>
            </p:nvSpPr>
            <p:spPr>
              <a:xfrm>
                <a:off x="447791" y="2268148"/>
                <a:ext cx="2146678" cy="443326"/>
              </a:xfrm>
              <a:prstGeom prst="rect">
                <a:avLst/>
              </a:prstGeom>
            </p:spPr>
            <p:txBody>
              <a:bodyPr wrap="none">
                <a:spAutoFit/>
              </a:bodyPr>
              <a:lstStyle/>
              <a:p>
                <a:pPr marL="0" indent="0" algn="just">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𝝋</m:t>
                          </m:r>
                        </m:e>
                        <m:sub>
                          <m:r>
                            <m:rPr>
                              <m:nor/>
                            </m:rPr>
                            <a:rPr lang="en-US" b="1" i="1" smtClean="0">
                              <a:latin typeface="Cambria Math" panose="02040503050406030204" pitchFamily="18" charset="0"/>
                            </a:rPr>
                            <m:t>Bachelor</m:t>
                          </m:r>
                          <m:r>
                            <m:rPr>
                              <m:nor/>
                            </m:rPr>
                            <a:rPr lang="en-US" b="1" i="1" smtClean="0">
                              <a:latin typeface="Cambria Math" panose="02040503050406030204" pitchFamily="18" charset="0"/>
                            </a:rPr>
                            <m:t> </m:t>
                          </m:r>
                          <m:r>
                            <m:rPr>
                              <m:nor/>
                            </m:rPr>
                            <a:rPr lang="en-US" b="1" i="1" smtClean="0">
                              <a:latin typeface="Cambria Math" panose="02040503050406030204" pitchFamily="18" charset="0"/>
                            </a:rPr>
                            <m:t>Degree</m:t>
                          </m:r>
                          <m:r>
                            <m:rPr>
                              <m:nor/>
                            </m:rPr>
                            <a:rPr lang="en-US" b="1" i="1" dirty="0">
                              <a:latin typeface="Cambria" panose="02040503050406030204" pitchFamily="18" charset="0"/>
                              <a:ea typeface="Cambria" panose="02040503050406030204" pitchFamily="18" charset="0"/>
                            </a:rPr>
                            <m:t>↑</m:t>
                          </m:r>
                        </m:sub>
                      </m:sSub>
                    </m:oMath>
                  </m:oMathPara>
                </a14:m>
                <a:endParaRPr lang="en-US" b="1" i="1" dirty="0">
                  <a:ea typeface="Cambria"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7791" y="2268148"/>
                <a:ext cx="2146678" cy="443326"/>
              </a:xfrm>
              <a:prstGeom prst="rect">
                <a:avLst/>
              </a:prstGeom>
              <a:blipFill>
                <a:blip r:embed="rId2"/>
                <a:stretch>
                  <a:fillRect b="-12329"/>
                </a:stretch>
              </a:blipFill>
            </p:spPr>
            <p:txBody>
              <a:bodyPr/>
              <a:lstStyle/>
              <a:p>
                <a:r>
                  <a:rPr lang="en-US">
                    <a:noFill/>
                  </a:rPr>
                  <a:t> </a:t>
                </a:r>
              </a:p>
            </p:txBody>
          </p:sp>
        </mc:Fallback>
      </mc:AlternateContent>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5349" y="3830884"/>
            <a:ext cx="6027201" cy="2724504"/>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268" y="1118575"/>
            <a:ext cx="6066950" cy="2742473"/>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25966" y="4581128"/>
                <a:ext cx="2385525" cy="442557"/>
              </a:xfrm>
              <a:prstGeom prst="rect">
                <a:avLst/>
              </a:prstGeom>
            </p:spPr>
            <p:txBody>
              <a:bodyPr wrap="none">
                <a:spAutoFit/>
              </a:bodyPr>
              <a:lstStyle/>
              <a:p>
                <a:pPr marL="0" indent="0" algn="just">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𝝋</m:t>
                          </m:r>
                        </m:e>
                        <m:sub>
                          <m:r>
                            <m:rPr>
                              <m:nor/>
                            </m:rPr>
                            <a:rPr lang="en-US" b="1" i="1" smtClean="0">
                              <a:latin typeface="Cambria Math" panose="02040503050406030204" pitchFamily="18" charset="0"/>
                            </a:rPr>
                            <m:t>Population</m:t>
                          </m:r>
                          <m:r>
                            <m:rPr>
                              <m:nor/>
                            </m:rPr>
                            <a:rPr lang="en-US" b="1" i="1">
                              <a:latin typeface="Cambria Math" panose="02040503050406030204" pitchFamily="18" charset="0"/>
                            </a:rPr>
                            <m:t> </m:t>
                          </m:r>
                          <m:r>
                            <m:rPr>
                              <m:nor/>
                            </m:rPr>
                            <a:rPr lang="en-US" b="1" i="1" smtClean="0">
                              <a:latin typeface="Cambria Math" panose="02040503050406030204" pitchFamily="18" charset="0"/>
                            </a:rPr>
                            <m:t>Density</m:t>
                          </m:r>
                          <m:r>
                            <m:rPr>
                              <m:nor/>
                            </m:rPr>
                            <a:rPr lang="en-US" b="1" i="1" dirty="0">
                              <a:latin typeface="Cambria Math" panose="02040503050406030204" pitchFamily="18" charset="0"/>
                            </a:rPr>
                            <m:t>↓</m:t>
                          </m:r>
                        </m:sub>
                      </m:sSub>
                    </m:oMath>
                  </m:oMathPara>
                </a14:m>
                <a:endParaRPr lang="en-US" b="1" i="1" dirty="0">
                  <a:ea typeface="Cambria"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25966" y="4581128"/>
                <a:ext cx="2385525" cy="442557"/>
              </a:xfrm>
              <a:prstGeom prst="rect">
                <a:avLst/>
              </a:prstGeom>
              <a:blipFill>
                <a:blip r:embed="rId5"/>
                <a:stretch>
                  <a:fillRect b="-13699"/>
                </a:stretch>
              </a:blipFill>
            </p:spPr>
            <p:txBody>
              <a:bodyPr/>
              <a:lstStyle/>
              <a:p>
                <a:r>
                  <a:rPr lang="en-US">
                    <a:noFill/>
                  </a:rPr>
                  <a:t> </a:t>
                </a:r>
              </a:p>
            </p:txBody>
          </p:sp>
        </mc:Fallback>
      </mc:AlternateContent>
      <p:sp>
        <p:nvSpPr>
          <p:cNvPr id="7"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10</a:t>
            </a:fld>
            <a:endParaRPr lang="en-US" altLang="en-US" dirty="0"/>
          </a:p>
        </p:txBody>
      </p:sp>
    </p:spTree>
    <p:extLst>
      <p:ext uri="{BB962C8B-B14F-4D97-AF65-F5344CB8AC3E}">
        <p14:creationId xmlns:p14="http://schemas.microsoft.com/office/powerpoint/2010/main" val="76326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a:solidFill>
                  <a:srgbClr val="FF0000"/>
                </a:solidFill>
              </a:rPr>
              <a:t>Co-location Measure</a:t>
            </a:r>
          </a:p>
        </p:txBody>
      </p:sp>
      <p:sp>
        <p:nvSpPr>
          <p:cNvPr id="116739" name="Rectangle 3"/>
          <p:cNvSpPr>
            <a:spLocks noGrp="1" noChangeArrowheads="1"/>
          </p:cNvSpPr>
          <p:nvPr>
            <p:ph type="body" idx="1"/>
          </p:nvPr>
        </p:nvSpPr>
        <p:spPr>
          <a:xfrm>
            <a:off x="425792" y="1135369"/>
            <a:ext cx="8424936" cy="4929411"/>
          </a:xfrm>
        </p:spPr>
        <p:txBody>
          <a:bodyPr/>
          <a:lstStyle/>
          <a:p>
            <a:pPr marL="457200" indent="-457200" algn="just">
              <a:buFont typeface="Arial" panose="020B0604020202020204" pitchFamily="34" charset="0"/>
              <a:buChar char="•"/>
            </a:pPr>
            <a:r>
              <a:rPr lang="en-US" sz="2400" dirty="0">
                <a:solidFill>
                  <a:schemeClr val="tx1"/>
                </a:solidFill>
                <a:latin typeface="Cambria" panose="02040503050406030204" pitchFamily="18" charset="0"/>
                <a:ea typeface="Cambria" panose="02040503050406030204" pitchFamily="18" charset="0"/>
              </a:rPr>
              <a:t>Binary co-location measure for pattern </a:t>
            </a:r>
            <a:r>
              <a:rPr lang="en-US" sz="2400" i="1" dirty="0">
                <a:solidFill>
                  <a:schemeClr val="tx1"/>
                </a:solidFill>
                <a:latin typeface="Cambria" panose="02040503050406030204" pitchFamily="18" charset="0"/>
                <a:ea typeface="Cambria" panose="02040503050406030204" pitchFamily="18" charset="0"/>
              </a:rPr>
              <a:t>P </a:t>
            </a:r>
            <a:r>
              <a:rPr lang="en-US" sz="2400" dirty="0">
                <a:solidFill>
                  <a:schemeClr val="tx1"/>
                </a:solidFill>
                <a:latin typeface="Cambria" panose="02040503050406030204" pitchFamily="18" charset="0"/>
                <a:ea typeface="Cambria" panose="02040503050406030204" pitchFamily="18" charset="0"/>
              </a:rPr>
              <a:t>where </a:t>
            </a:r>
            <a:r>
              <a:rPr lang="en-US" sz="2400" i="1" dirty="0">
                <a:solidFill>
                  <a:schemeClr val="tx1"/>
                </a:solidFill>
                <a:latin typeface="Cambria" panose="02040503050406030204" pitchFamily="18" charset="0"/>
                <a:ea typeface="Cambria" panose="02040503050406030204" pitchFamily="18" charset="0"/>
              </a:rPr>
              <a:t>P </a:t>
            </a:r>
            <a:r>
              <a:rPr lang="en-US" sz="2400" dirty="0">
                <a:solidFill>
                  <a:schemeClr val="tx1"/>
                </a:solidFill>
                <a:latin typeface="Cambria" panose="02040503050406030204" pitchFamily="18" charset="0"/>
                <a:ea typeface="Cambria" panose="02040503050406030204" pitchFamily="18" charset="0"/>
              </a:rPr>
              <a:t>={</a:t>
            </a:r>
            <a:r>
              <a:rPr lang="en-US" sz="2400" i="1" dirty="0">
                <a:solidFill>
                  <a:schemeClr val="tx1"/>
                </a:solidFill>
                <a:latin typeface="Cambria" panose="02040503050406030204" pitchFamily="18" charset="0"/>
                <a:ea typeface="Cambria" panose="02040503050406030204" pitchFamily="18" charset="0"/>
              </a:rPr>
              <a:t>p</a:t>
            </a:r>
            <a:r>
              <a:rPr lang="en-US" sz="2400" dirty="0">
                <a:solidFill>
                  <a:schemeClr val="tx1"/>
                </a:solidFill>
                <a:latin typeface="Cambria" panose="02040503050406030204" pitchFamily="18" charset="0"/>
                <a:ea typeface="Cambria" panose="02040503050406030204" pitchFamily="18" charset="0"/>
              </a:rPr>
              <a:t>1</a:t>
            </a:r>
            <a:r>
              <a:rPr lang="en-US" sz="2400" i="1" dirty="0">
                <a:solidFill>
                  <a:schemeClr val="tx1"/>
                </a:solidFill>
                <a:latin typeface="Cambria" panose="02040503050406030204" pitchFamily="18" charset="0"/>
                <a:ea typeface="Cambria" panose="02040503050406030204" pitchFamily="18" charset="0"/>
              </a:rPr>
              <a:t>, p</a:t>
            </a:r>
            <a:r>
              <a:rPr lang="en-US" sz="2400" dirty="0">
                <a:solidFill>
                  <a:schemeClr val="tx1"/>
                </a:solidFill>
                <a:latin typeface="Cambria" panose="02040503050406030204" pitchFamily="18" charset="0"/>
                <a:ea typeface="Cambria" panose="02040503050406030204" pitchFamily="18" charset="0"/>
              </a:rPr>
              <a:t>2} and u is a location in the observation area. </a:t>
            </a:r>
          </a:p>
          <a:p>
            <a:pPr marL="1755236" indent="-457200" algn="just">
              <a:buFont typeface="Arial" panose="020B0604020202020204" pitchFamily="34" charset="0"/>
              <a:buChar char="•"/>
            </a:pPr>
            <a:endParaRPr lang="en-US" sz="2200" i="1" dirty="0">
              <a:solidFill>
                <a:schemeClr val="tx1"/>
              </a:solidFill>
              <a:latin typeface="Cambria" panose="02040503050406030204" pitchFamily="18" charset="0"/>
              <a:ea typeface="Cambria" panose="02040503050406030204" pitchFamily="18" charset="0"/>
            </a:endParaRPr>
          </a:p>
          <a:p>
            <a:pPr marL="1755236" indent="-457200" algn="just">
              <a:buFont typeface="Arial" panose="020B0604020202020204" pitchFamily="34" charset="0"/>
              <a:buChar char="•"/>
            </a:pPr>
            <a:endParaRPr lang="en-US" sz="2200" i="1" dirty="0">
              <a:latin typeface="Cambria" panose="02040503050406030204" pitchFamily="18" charset="0"/>
              <a:ea typeface="Cambria" panose="02040503050406030204" pitchFamily="18" charset="0"/>
            </a:endParaRPr>
          </a:p>
          <a:p>
            <a:pPr marL="1755236" indent="-457200" algn="just">
              <a:buFont typeface="Arial" panose="020B0604020202020204" pitchFamily="34" charset="0"/>
              <a:buChar char="•"/>
            </a:pPr>
            <a:endParaRPr lang="en-US" sz="2200" i="1" dirty="0">
              <a:solidFill>
                <a:schemeClr val="tx1"/>
              </a:solidFill>
              <a:latin typeface="Cambria" panose="02040503050406030204" pitchFamily="18" charset="0"/>
              <a:ea typeface="Cambria" panose="02040503050406030204" pitchFamily="18" charset="0"/>
            </a:endParaRPr>
          </a:p>
          <a:p>
            <a:pPr marL="1298036" indent="0" algn="just">
              <a:buNone/>
            </a:pPr>
            <a:endParaRPr lang="en-US" sz="2200" i="1" dirty="0">
              <a:latin typeface="Cambria" panose="02040503050406030204" pitchFamily="18" charset="0"/>
              <a:ea typeface="Cambria" panose="02040503050406030204" pitchFamily="18" charset="0"/>
            </a:endParaRPr>
          </a:p>
          <a:p>
            <a:pPr marL="0" indent="0" algn="just">
              <a:buNone/>
            </a:pPr>
            <a:endParaRPr lang="en-US" altLang="en-US" sz="2400" dirty="0">
              <a:solidFill>
                <a:schemeClr val="tx1"/>
              </a:solidFill>
              <a:latin typeface="Cambria" panose="02040503050406030204" pitchFamily="18" charset="0"/>
              <a:ea typeface="Cambria" panose="02040503050406030204" pitchFamily="18" charset="0"/>
              <a:sym typeface="Symbol" panose="05050102010706020507" pitchFamily="18" charset="2"/>
            </a:endParaRPr>
          </a:p>
        </p:txBody>
      </p:sp>
      <p:sp>
        <p:nvSpPr>
          <p:cNvPr id="4"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11</a:t>
            </a:fld>
            <a:endParaRPr lang="en-US" altLang="en-US" dirty="0"/>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68677826"/>
                  </p:ext>
                </p:extLst>
              </p:nvPr>
            </p:nvGraphicFramePr>
            <p:xfrm>
              <a:off x="35496" y="2108559"/>
              <a:ext cx="8717564" cy="1450912"/>
            </p:xfrm>
            <a:graphic>
              <a:graphicData uri="http://schemas.openxmlformats.org/drawingml/2006/table">
                <a:tbl>
                  <a:tblPr firstRow="1" bandRow="1">
                    <a:tableStyleId>{5C22544A-7EE6-4342-B048-85BDC9FD1C3A}</a:tableStyleId>
                  </a:tblPr>
                  <a:tblGrid>
                    <a:gridCol w="8717564">
                      <a:extLst>
                        <a:ext uri="{9D8B030D-6E8A-4147-A177-3AD203B41FA5}">
                          <a16:colId xmlns:a16="http://schemas.microsoft.com/office/drawing/2014/main" val="404764791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𝐶</m:t>
                                    </m:r>
                                  </m:e>
                                  <m:sub>
                                    <m:r>
                                      <a:rPr lang="en-US" sz="1800" i="1">
                                        <a:solidFill>
                                          <a:schemeClr val="tx1"/>
                                        </a:solidFill>
                                        <a:latin typeface="Cambria Math" panose="02040503050406030204" pitchFamily="18" charset="0"/>
                                      </a:rPr>
                                      <m:t>𝑃</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𝑢</m:t>
                                    </m:r>
                                  </m:e>
                                </m:d>
                                <m:r>
                                  <a:rPr lang="en-US" sz="1800" i="1">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eqArr>
                                      <m:eqArrPr>
                                        <m:ctrlPr>
                                          <a:rPr lang="en-US" sz="1800" i="1">
                                            <a:solidFill>
                                              <a:schemeClr val="tx1"/>
                                            </a:solidFill>
                                            <a:latin typeface="Cambria Math" panose="02040503050406030204" pitchFamily="18" charset="0"/>
                                          </a:rPr>
                                        </m:ctrlPr>
                                      </m:eqArrPr>
                                      <m:e>
                                        <m:r>
                                          <a:rPr lang="en-US" sz="1800" i="1">
                                            <a:solidFill>
                                              <a:schemeClr val="tx1"/>
                                            </a:solidFill>
                                            <a:latin typeface="Cambria Math" panose="02040503050406030204" pitchFamily="18" charset="0"/>
                                          </a:rPr>
                                          <m:t>𝑔𝑚𝑒𝑎𝑛</m:t>
                                        </m:r>
                                        <m:d>
                                          <m:dPr>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𝑧</m:t>
                                                </m:r>
                                                <m:r>
                                                  <a:rPr lang="en-US" sz="1800" b="1" i="1" baseline="-25000" smtClean="0">
                                                    <a:solidFill>
                                                      <a:schemeClr val="tx1"/>
                                                    </a:solidFill>
                                                    <a:latin typeface="Cambria Math" panose="02040503050406030204" pitchFamily="18" charset="0"/>
                                                  </a:rPr>
                                                  <m:t>𝒔</m:t>
                                                </m:r>
                                                <m:d>
                                                  <m:dPr>
                                                    <m:ctrlPr>
                                                      <a:rPr lang="en-US" sz="1800" i="1" smtClean="0">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𝜑</m:t>
                                                        </m:r>
                                                      </m:e>
                                                      <m:sub>
                                                        <m:r>
                                                          <a:rPr lang="en-US" sz="1800" i="1">
                                                            <a:solidFill>
                                                              <a:schemeClr val="tx1"/>
                                                            </a:solidFill>
                                                            <a:latin typeface="Cambria Math" panose="02040503050406030204" pitchFamily="18" charset="0"/>
                                                          </a:rPr>
                                                          <m:t>𝑝</m:t>
                                                        </m:r>
                                                        <m:r>
                                                          <a:rPr lang="en-US" sz="1800" i="1">
                                                            <a:solidFill>
                                                              <a:schemeClr val="tx1"/>
                                                            </a:solidFill>
                                                            <a:latin typeface="Cambria Math" panose="02040503050406030204" pitchFamily="18" charset="0"/>
                                                          </a:rPr>
                                                          <m:t>1</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𝑢</m:t>
                                                        </m:r>
                                                      </m:e>
                                                    </m:d>
                                                  </m:e>
                                                </m:d>
                                              </m:e>
                                              <m:sub>
                                                <m:r>
                                                  <a:rPr lang="en-US" sz="1800" b="1" i="1" smtClean="0">
                                                    <a:solidFill>
                                                      <a:schemeClr val="tx1"/>
                                                    </a:solidFill>
                                                    <a:latin typeface="Cambria Math" panose="02040503050406030204" pitchFamily="18" charset="0"/>
                                                  </a:rPr>
                                                  <m:t> </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𝑧</m:t>
                                                </m:r>
                                                <m:r>
                                                  <a:rPr lang="en-US" sz="1800" b="1" i="1" baseline="-25000" smtClean="0">
                                                    <a:solidFill>
                                                      <a:schemeClr val="tx1"/>
                                                    </a:solidFill>
                                                    <a:latin typeface="Cambria Math" panose="02040503050406030204" pitchFamily="18" charset="0"/>
                                                  </a:rPr>
                                                  <m:t>𝒔</m:t>
                                                </m:r>
                                                <m:sSub>
                                                  <m:sSubPr>
                                                    <m:ctrlPr>
                                                      <a:rPr lang="en-US" sz="1800" i="1" smtClean="0">
                                                        <a:solidFill>
                                                          <a:schemeClr val="tx1"/>
                                                        </a:solidFill>
                                                        <a:latin typeface="Cambria Math" panose="02040503050406030204" pitchFamily="18" charset="0"/>
                                                      </a:rPr>
                                                    </m:ctrlPr>
                                                  </m:sSubPr>
                                                  <m:e>
                                                    <m:r>
                                                      <a:rPr lang="en-US" sz="1800" b="1" i="1" smtClean="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𝜑</m:t>
                                                    </m:r>
                                                  </m:e>
                                                  <m:sub>
                                                    <m:r>
                                                      <a:rPr lang="en-US" sz="1800" i="1">
                                                        <a:solidFill>
                                                          <a:schemeClr val="tx1"/>
                                                        </a:solidFill>
                                                        <a:latin typeface="Cambria Math" panose="02040503050406030204" pitchFamily="18" charset="0"/>
                                                      </a:rPr>
                                                      <m:t>𝑝</m:t>
                                                    </m:r>
                                                    <m:r>
                                                      <a:rPr lang="en-US" sz="1800" i="1">
                                                        <a:solidFill>
                                                          <a:schemeClr val="tx1"/>
                                                        </a:solidFill>
                                                        <a:latin typeface="Cambria Math" panose="02040503050406030204" pitchFamily="18" charset="0"/>
                                                      </a:rPr>
                                                      <m:t>2</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𝑢</m:t>
                                                    </m:r>
                                                  </m:e>
                                                </m:d>
                                                <m:r>
                                                  <a:rPr lang="en-US" sz="1800" b="1" i="1" smtClean="0">
                                                    <a:solidFill>
                                                      <a:schemeClr val="tx1"/>
                                                    </a:solidFill>
                                                    <a:latin typeface="Cambria Math" panose="02040503050406030204" pitchFamily="18" charset="0"/>
                                                  </a:rPr>
                                                  <m:t>)</m:t>
                                                </m:r>
                                              </m:e>
                                              <m:sub/>
                                            </m:sSub>
                                          </m:e>
                                        </m:d>
                                        <m:r>
                                          <a:rPr lang="en-US" sz="1800" i="1">
                                            <a:solidFill>
                                              <a:schemeClr val="tx1"/>
                                            </a:solidFill>
                                            <a:latin typeface="Cambria Math" panose="02040503050406030204" pitchFamily="18" charset="0"/>
                                          </a:rPr>
                                          <m:t>;</m:t>
                                        </m:r>
                                        <m:r>
                                          <a:rPr lang="en-US" sz="1800" i="1" smtClean="0">
                                            <a:solidFill>
                                              <a:schemeClr val="tx1"/>
                                            </a:solidFill>
                                            <a:latin typeface="Cambria Math" panose="02040503050406030204" pitchFamily="18" charset="0"/>
                                            <a:ea typeface="Cambria Math" panose="02040503050406030204" pitchFamily="18" charset="0"/>
                                          </a:rPr>
                                          <m:t> </m:t>
                                        </m:r>
                                        <m:r>
                                          <a:rPr lang="en-US" sz="1800" i="1">
                                            <a:solidFill>
                                              <a:srgbClr val="FF0000"/>
                                            </a:solidFill>
                                            <a:latin typeface="Cambria Math" panose="02040503050406030204" pitchFamily="18" charset="0"/>
                                          </a:rPr>
                                          <m:t>𝑧</m:t>
                                        </m:r>
                                        <m:r>
                                          <a:rPr lang="en-US" sz="1800" b="1" i="1" baseline="-25000" smtClean="0">
                                            <a:solidFill>
                                              <a:srgbClr val="FF0000"/>
                                            </a:solidFill>
                                            <a:latin typeface="Cambria Math" panose="02040503050406030204" pitchFamily="18" charset="0"/>
                                          </a:rPr>
                                          <m:t>𝒔</m:t>
                                        </m:r>
                                        <m:d>
                                          <m:dPr>
                                            <m:ctrlPr>
                                              <a:rPr lang="en-US" sz="1800" i="1">
                                                <a:solidFill>
                                                  <a:srgbClr val="FF0000"/>
                                                </a:solidFill>
                                                <a:latin typeface="Cambria Math" panose="02040503050406030204" pitchFamily="18" charset="0"/>
                                              </a:rPr>
                                            </m:ctrlPr>
                                          </m:dPr>
                                          <m:e>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𝜑</m:t>
                                                </m:r>
                                              </m:e>
                                              <m:sub>
                                                <m:r>
                                                  <a:rPr lang="en-US" sz="1800" i="1">
                                                    <a:solidFill>
                                                      <a:srgbClr val="FF0000"/>
                                                    </a:solidFill>
                                                    <a:latin typeface="Cambria Math" panose="02040503050406030204" pitchFamily="18" charset="0"/>
                                                  </a:rPr>
                                                  <m:t>𝑝</m:t>
                                                </m:r>
                                                <m:r>
                                                  <a:rPr lang="en-US" sz="1800" b="1" i="1" smtClean="0">
                                                    <a:solidFill>
                                                      <a:srgbClr val="FF0000"/>
                                                    </a:solidFill>
                                                    <a:latin typeface="Cambria Math" panose="02040503050406030204" pitchFamily="18" charset="0"/>
                                                  </a:rPr>
                                                  <m:t>𝟏</m:t>
                                                </m:r>
                                              </m:sub>
                                            </m:sSub>
                                            <m:d>
                                              <m:dPr>
                                                <m:ctrlPr>
                                                  <a:rPr lang="en-US" sz="1800" i="1">
                                                    <a:solidFill>
                                                      <a:srgbClr val="FF0000"/>
                                                    </a:solidFill>
                                                    <a:latin typeface="Cambria Math" panose="02040503050406030204" pitchFamily="18" charset="0"/>
                                                  </a:rPr>
                                                </m:ctrlPr>
                                              </m:dPr>
                                              <m:e>
                                                <m:r>
                                                  <a:rPr lang="en-US" sz="1800" i="1">
                                                    <a:solidFill>
                                                      <a:srgbClr val="FF0000"/>
                                                    </a:solidFill>
                                                    <a:latin typeface="Cambria Math" panose="02040503050406030204" pitchFamily="18" charset="0"/>
                                                  </a:rPr>
                                                  <m:t>𝑢</m:t>
                                                </m:r>
                                              </m:e>
                                            </m:d>
                                          </m:e>
                                        </m:d>
                                        <m:r>
                                          <a:rPr lang="en-US" sz="1800" i="1">
                                            <a:solidFill>
                                              <a:srgbClr val="FF0000"/>
                                            </a:solidFill>
                                            <a:latin typeface="Cambria Math" panose="02040503050406030204" pitchFamily="18" charset="0"/>
                                          </a:rPr>
                                          <m:t>&gt;0</m:t>
                                        </m:r>
                                        <m:r>
                                          <a:rPr lang="en-US" sz="1800" b="1" i="1" smtClean="0">
                                            <a:solidFill>
                                              <a:srgbClr val="FF0000"/>
                                            </a:solidFill>
                                            <a:latin typeface="Cambria Math" panose="02040503050406030204" pitchFamily="18" charset="0"/>
                                          </a:rPr>
                                          <m:t> </m:t>
                                        </m:r>
                                        <m:r>
                                          <a:rPr lang="en-US" sz="1800" b="1" i="1" smtClean="0">
                                            <a:solidFill>
                                              <a:srgbClr val="FF0000"/>
                                            </a:solidFill>
                                            <a:latin typeface="Cambria Math" panose="02040503050406030204" pitchFamily="18" charset="0"/>
                                            <a:sym typeface="Symbol" panose="05050102010706020507" pitchFamily="18" charset="2"/>
                                          </a:rPr>
                                          <m:t> </m:t>
                                        </m:r>
                                        <m:r>
                                          <a:rPr lang="en-US" sz="1800" i="1" smtClean="0">
                                            <a:solidFill>
                                              <a:srgbClr val="FF0000"/>
                                            </a:solidFill>
                                            <a:latin typeface="Cambria Math" panose="02040503050406030204" pitchFamily="18" charset="0"/>
                                          </a:rPr>
                                          <m:t>𝑧</m:t>
                                        </m:r>
                                        <m:r>
                                          <a:rPr lang="en-US" sz="1800" b="1" i="1" baseline="-25000" smtClean="0">
                                            <a:solidFill>
                                              <a:srgbClr val="FF0000"/>
                                            </a:solidFill>
                                            <a:latin typeface="Cambria Math" panose="02040503050406030204" pitchFamily="18" charset="0"/>
                                          </a:rPr>
                                          <m:t>𝒔</m:t>
                                        </m:r>
                                        <m:d>
                                          <m:dPr>
                                            <m:ctrlPr>
                                              <a:rPr lang="en-US" sz="1800" i="1">
                                                <a:solidFill>
                                                  <a:srgbClr val="FF0000"/>
                                                </a:solidFill>
                                                <a:latin typeface="Cambria Math" panose="02040503050406030204" pitchFamily="18" charset="0"/>
                                              </a:rPr>
                                            </m:ctrlPr>
                                          </m:dPr>
                                          <m:e>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𝜑</m:t>
                                                </m:r>
                                              </m:e>
                                              <m:sub>
                                                <m:r>
                                                  <a:rPr lang="en-US" sz="1800" i="1">
                                                    <a:solidFill>
                                                      <a:srgbClr val="FF0000"/>
                                                    </a:solidFill>
                                                    <a:latin typeface="Cambria Math" panose="02040503050406030204" pitchFamily="18" charset="0"/>
                                                  </a:rPr>
                                                  <m:t>𝑝</m:t>
                                                </m:r>
                                                <m:r>
                                                  <a:rPr lang="en-US" sz="1800" b="1" i="1" smtClean="0">
                                                    <a:solidFill>
                                                      <a:srgbClr val="FF0000"/>
                                                    </a:solidFill>
                                                    <a:latin typeface="Cambria Math" panose="02040503050406030204" pitchFamily="18" charset="0"/>
                                                  </a:rPr>
                                                  <m:t>𝟐</m:t>
                                                </m:r>
                                              </m:sub>
                                            </m:sSub>
                                            <m:d>
                                              <m:dPr>
                                                <m:ctrlPr>
                                                  <a:rPr lang="en-US" sz="1800" i="1">
                                                    <a:solidFill>
                                                      <a:srgbClr val="FF0000"/>
                                                    </a:solidFill>
                                                    <a:latin typeface="Cambria Math" panose="02040503050406030204" pitchFamily="18" charset="0"/>
                                                  </a:rPr>
                                                </m:ctrlPr>
                                              </m:dPr>
                                              <m:e>
                                                <m:r>
                                                  <a:rPr lang="en-US" sz="1800" i="1">
                                                    <a:solidFill>
                                                      <a:srgbClr val="FF0000"/>
                                                    </a:solidFill>
                                                    <a:latin typeface="Cambria Math" panose="02040503050406030204" pitchFamily="18" charset="0"/>
                                                  </a:rPr>
                                                  <m:t>𝑢</m:t>
                                                </m:r>
                                              </m:e>
                                            </m:d>
                                          </m:e>
                                        </m:d>
                                        <m:r>
                                          <a:rPr lang="en-US" sz="1800" i="1">
                                            <a:solidFill>
                                              <a:srgbClr val="FF0000"/>
                                            </a:solidFill>
                                            <a:latin typeface="Cambria Math" panose="02040503050406030204" pitchFamily="18" charset="0"/>
                                          </a:rPr>
                                          <m:t>&gt;0</m:t>
                                        </m:r>
                                      </m:e>
                                      <m:e/>
                                      <m:e/>
                                      <m:e>
                                        <m:r>
                                          <a:rPr lang="en-US" sz="1800" i="1">
                                            <a:solidFill>
                                              <a:schemeClr val="tx1"/>
                                            </a:solidFill>
                                            <a:latin typeface="Cambria Math" panose="02040503050406030204" pitchFamily="18" charset="0"/>
                                          </a:rPr>
                                          <m:t>0;</m:t>
                                        </m:r>
                                        <m:r>
                                          <a:rPr lang="en-US" sz="1800" b="1" i="1" smtClean="0">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𝑂𝑡h𝑒𝑟𝑤𝑖𝑠𝑒</m:t>
                                        </m:r>
                                      </m:e>
                                    </m:eqArr>
                                  </m:e>
                                </m:d>
                              </m:oMath>
                            </m:oMathPara>
                          </a14:m>
                          <a:endParaRPr lang="en-US" sz="1800" dirty="0"/>
                        </a:p>
                      </a:txBody>
                      <a:tcPr/>
                    </a:tc>
                    <a:extLst>
                      <a:ext uri="{0D108BD9-81ED-4DB2-BD59-A6C34878D82A}">
                        <a16:rowId xmlns:a16="http://schemas.microsoft.com/office/drawing/2014/main" val="1125473275"/>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68677826"/>
                  </p:ext>
                </p:extLst>
              </p:nvPr>
            </p:nvGraphicFramePr>
            <p:xfrm>
              <a:off x="35496" y="2108559"/>
              <a:ext cx="8717564" cy="1450912"/>
            </p:xfrm>
            <a:graphic>
              <a:graphicData uri="http://schemas.openxmlformats.org/drawingml/2006/table">
                <a:tbl>
                  <a:tblPr firstRow="1" bandRow="1">
                    <a:tableStyleId>{5C22544A-7EE6-4342-B048-85BDC9FD1C3A}</a:tableStyleId>
                  </a:tblPr>
                  <a:tblGrid>
                    <a:gridCol w="8717564">
                      <a:extLst>
                        <a:ext uri="{9D8B030D-6E8A-4147-A177-3AD203B41FA5}">
                          <a16:colId xmlns:a16="http://schemas.microsoft.com/office/drawing/2014/main" val="4047647913"/>
                        </a:ext>
                      </a:extLst>
                    </a:gridCol>
                  </a:tblGrid>
                  <a:tr h="1450912">
                    <a:tc>
                      <a:txBody>
                        <a:bodyPr/>
                        <a:lstStyle/>
                        <a:p>
                          <a:endParaRPr lang="en-US"/>
                        </a:p>
                      </a:txBody>
                      <a:tcPr>
                        <a:blipFill>
                          <a:blip r:embed="rId3"/>
                          <a:stretch>
                            <a:fillRect l="-70" t="-418" r="-349" b="-2092"/>
                          </a:stretch>
                        </a:blipFill>
                      </a:tcPr>
                    </a:tc>
                    <a:extLst>
                      <a:ext uri="{0D108BD9-81ED-4DB2-BD59-A6C34878D82A}">
                        <a16:rowId xmlns:a16="http://schemas.microsoft.com/office/drawing/2014/main" val="1125473275"/>
                      </a:ext>
                    </a:extLst>
                  </a:tr>
                </a:tbl>
              </a:graphicData>
            </a:graphic>
          </p:graphicFrame>
        </mc:Fallback>
      </mc:AlternateContent>
      <p:sp>
        <p:nvSpPr>
          <p:cNvPr id="3" name="TextBox 2">
            <a:extLst>
              <a:ext uri="{FF2B5EF4-FFF2-40B4-BE49-F238E27FC236}">
                <a16:creationId xmlns:a16="http://schemas.microsoft.com/office/drawing/2014/main" id="{01B5E276-2FC5-7EEC-FF56-55D5E2816059}"/>
              </a:ext>
            </a:extLst>
          </p:cNvPr>
          <p:cNvSpPr txBox="1"/>
          <p:nvPr/>
        </p:nvSpPr>
        <p:spPr>
          <a:xfrm>
            <a:off x="-900608" y="3843566"/>
            <a:ext cx="9937104" cy="2585323"/>
          </a:xfrm>
          <a:prstGeom prst="rect">
            <a:avLst/>
          </a:prstGeom>
          <a:noFill/>
        </p:spPr>
        <p:txBody>
          <a:bodyPr wrap="square" rtlCol="0">
            <a:spAutoFit/>
          </a:bodyPr>
          <a:lstStyle/>
          <a:p>
            <a:pPr marL="1640936" indent="-342900" algn="just">
              <a:buFont typeface="Arial" panose="020B0604020202020204" pitchFamily="34" charset="0"/>
              <a:buChar char="•"/>
            </a:pPr>
            <a:r>
              <a:rPr lang="en-US" sz="2400" dirty="0">
                <a:latin typeface="Cambria" panose="02040503050406030204" pitchFamily="18" charset="0"/>
                <a:ea typeface="Cambria" panose="02040503050406030204" pitchFamily="18" charset="0"/>
              </a:rPr>
              <a:t>C</a:t>
            </a:r>
            <a:r>
              <a:rPr lang="en-US" sz="2400" baseline="-25000" dirty="0">
                <a:latin typeface="Cambria" panose="02040503050406030204" pitchFamily="18" charset="0"/>
                <a:ea typeface="Cambria" panose="02040503050406030204" pitchFamily="18" charset="0"/>
              </a:rPr>
              <a:t>P</a:t>
            </a:r>
            <a:r>
              <a:rPr lang="en-US" sz="2400" dirty="0">
                <a:latin typeface="Cambria" panose="02040503050406030204" pitchFamily="18" charset="0"/>
                <a:ea typeface="Cambria" panose="02040503050406030204" pitchFamily="18" charset="0"/>
              </a:rPr>
              <a:t> takes non-zero values in u if both density z-scores are positive in u.  </a:t>
            </a:r>
          </a:p>
          <a:p>
            <a:pPr marL="1583786" indent="-285750" algn="just">
              <a:buFont typeface="Arial" panose="020B0604020202020204" pitchFamily="34" charset="0"/>
              <a:buChar char="•"/>
            </a:pPr>
            <a:r>
              <a:rPr lang="en-US" sz="2400" i="1" dirty="0" err="1">
                <a:latin typeface="Cambria" panose="02040503050406030204" pitchFamily="18" charset="0"/>
                <a:ea typeface="Cambria" panose="02040503050406030204" pitchFamily="18" charset="0"/>
              </a:rPr>
              <a:t>Gmean</a:t>
            </a:r>
            <a:r>
              <a:rPr lang="en-US" sz="2400" dirty="0">
                <a:latin typeface="Cambria" panose="02040503050406030204" pitchFamily="18" charset="0"/>
                <a:ea typeface="Cambria" panose="02040503050406030204" pitchFamily="18" charset="0"/>
              </a:rPr>
              <a:t>(.) calculates the geometric mean of the two z-scores.</a:t>
            </a:r>
            <a:endParaRPr lang="en-US" sz="2400" dirty="0">
              <a:solidFill>
                <a:schemeClr val="tx1"/>
              </a:solidFill>
              <a:latin typeface="Cambria" panose="02040503050406030204" pitchFamily="18" charset="0"/>
              <a:ea typeface="Cambria" panose="02040503050406030204" pitchFamily="18" charset="0"/>
            </a:endParaRPr>
          </a:p>
          <a:p>
            <a:pPr marL="1583786" indent="-285750" algn="just">
              <a:buFont typeface="Arial" panose="020B0604020202020204" pitchFamily="34" charset="0"/>
              <a:buChar char="•"/>
            </a:pPr>
            <a:r>
              <a:rPr lang="en-US" sz="2400" dirty="0" err="1">
                <a:solidFill>
                  <a:schemeClr val="tx1"/>
                </a:solidFill>
                <a:latin typeface="Cambria" panose="02040503050406030204" pitchFamily="18" charset="0"/>
                <a:ea typeface="Cambria" panose="02040503050406030204" pitchFamily="18" charset="0"/>
              </a:rPr>
              <a:t>Gmean</a:t>
            </a:r>
            <a:r>
              <a:rPr lang="en-US" sz="2400" dirty="0">
                <a:solidFill>
                  <a:schemeClr val="tx1"/>
                </a:solidFill>
                <a:latin typeface="Cambria" panose="02040503050406030204" pitchFamily="18" charset="0"/>
                <a:ea typeface="Cambria" panose="02040503050406030204" pitchFamily="18" charset="0"/>
              </a:rPr>
              <a:t>, and not ordinary mean, is used to associate higher values to equally high z-scores; </a:t>
            </a:r>
            <a:r>
              <a:rPr lang="en-US" sz="2400" dirty="0" err="1">
                <a:solidFill>
                  <a:schemeClr val="tx1"/>
                </a:solidFill>
                <a:latin typeface="Cambria" panose="02040503050406030204" pitchFamily="18" charset="0"/>
                <a:ea typeface="Cambria" panose="02040503050406030204" pitchFamily="18" charset="0"/>
              </a:rPr>
              <a:t>e.g</a:t>
            </a:r>
            <a:r>
              <a:rPr lang="en-US" sz="2400" dirty="0">
                <a:solidFill>
                  <a:schemeClr val="tx1"/>
                </a:solidFill>
                <a:latin typeface="Cambria" panose="02040503050406030204" pitchFamily="18" charset="0"/>
                <a:ea typeface="Cambria" panose="02040503050406030204" pitchFamily="18" charset="0"/>
              </a:rPr>
              <a:t>:</a:t>
            </a:r>
          </a:p>
          <a:p>
            <a:pPr marL="1298036" algn="just"/>
            <a:r>
              <a:rPr lang="en-US" sz="2400" dirty="0">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gmean</a:t>
            </a:r>
            <a:r>
              <a:rPr lang="en-US" sz="2400" dirty="0">
                <a:solidFill>
                  <a:schemeClr val="tx1"/>
                </a:solidFill>
                <a:latin typeface="Cambria" panose="02040503050406030204" pitchFamily="18" charset="0"/>
                <a:ea typeface="Cambria" panose="02040503050406030204" pitchFamily="18" charset="0"/>
              </a:rPr>
              <a:t>(2,2)=2&gt;</a:t>
            </a:r>
            <a:r>
              <a:rPr lang="en-US" sz="2400" dirty="0" err="1">
                <a:solidFill>
                  <a:schemeClr val="tx1"/>
                </a:solidFill>
                <a:latin typeface="Cambria" panose="02040503050406030204" pitchFamily="18" charset="0"/>
                <a:ea typeface="Cambria" panose="02040503050406030204" pitchFamily="18" charset="0"/>
              </a:rPr>
              <a:t>gmean</a:t>
            </a:r>
            <a:r>
              <a:rPr lang="en-US" sz="2400" dirty="0">
                <a:solidFill>
                  <a:schemeClr val="tx1"/>
                </a:solidFill>
                <a:latin typeface="Cambria" panose="02040503050406030204" pitchFamily="18" charset="0"/>
                <a:ea typeface="Cambria" panose="02040503050406030204" pitchFamily="18" charset="0"/>
              </a:rPr>
              <a:t>(1,3)=sqrt(3)</a:t>
            </a:r>
            <a:r>
              <a:rPr lang="en-US" sz="2400" dirty="0">
                <a:solidFill>
                  <a:schemeClr val="tx1"/>
                </a:solidFill>
                <a:latin typeface="Cambria" panose="02040503050406030204" pitchFamily="18" charset="0"/>
                <a:ea typeface="Cambria" panose="02040503050406030204" pitchFamily="18" charset="0"/>
                <a:sym typeface="Symbol" panose="05050102010706020507" pitchFamily="18" charset="2"/>
              </a:rPr>
              <a:t></a:t>
            </a:r>
            <a:r>
              <a:rPr lang="en-US" sz="2400" dirty="0">
                <a:solidFill>
                  <a:schemeClr val="tx1"/>
                </a:solidFill>
                <a:latin typeface="Cambria" panose="02040503050406030204" pitchFamily="18" charset="0"/>
                <a:ea typeface="Cambria" panose="02040503050406030204" pitchFamily="18" charset="0"/>
              </a:rPr>
              <a:t>1.73</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Bef>
                <a:spcPts val="0"/>
              </a:spcBef>
              <a:spcAft>
                <a:spcPts val="0"/>
              </a:spcAft>
              <a:defRPr/>
            </a:pPr>
            <a:r>
              <a:rPr lang="en-US" dirty="0">
                <a:solidFill>
                  <a:srgbClr val="FF0000"/>
                </a:solidFill>
              </a:rPr>
              <a:t>Multi-Variate Co-location Measure</a:t>
            </a:r>
          </a:p>
        </p:txBody>
      </p:sp>
      <p:sp>
        <p:nvSpPr>
          <p:cNvPr id="4" name="Slide Number Placeholder 3"/>
          <p:cNvSpPr>
            <a:spLocks noGrp="1"/>
          </p:cNvSpPr>
          <p:nvPr>
            <p:ph type="sldNum" sz="quarter" idx="12"/>
          </p:nvPr>
        </p:nvSpPr>
        <p:spPr>
          <a:xfrm>
            <a:off x="9273989" y="6446837"/>
            <a:ext cx="2743200" cy="365125"/>
          </a:xfrm>
        </p:spPr>
        <p:txBody>
          <a:bodyPr/>
          <a:lstStyle/>
          <a:p>
            <a:pPr>
              <a:defRPr/>
            </a:pPr>
            <a:fld id="{D1DBB386-4D84-4A75-AC7E-910C66A24D6F}" type="slidenum">
              <a:rPr lang="en-US" smtClean="0">
                <a:solidFill>
                  <a:schemeClr val="bg1"/>
                </a:solidFill>
              </a:rPr>
              <a:pPr>
                <a:defRPr/>
              </a:pPr>
              <a:t>12</a:t>
            </a:fld>
            <a:endParaRPr lang="en-US" dirty="0">
              <a:solidFill>
                <a:schemeClr val="bg1"/>
              </a:solidFill>
            </a:endParaRPr>
          </a:p>
        </p:txBody>
      </p:sp>
      <p:sp>
        <p:nvSpPr>
          <p:cNvPr id="5" name="Date Placeholder 4"/>
          <p:cNvSpPr>
            <a:spLocks noGrp="1"/>
          </p:cNvSpPr>
          <p:nvPr>
            <p:ph type="dt" sz="half" idx="10"/>
          </p:nvPr>
        </p:nvSpPr>
        <p:spPr>
          <a:xfrm>
            <a:off x="645547" y="6416260"/>
            <a:ext cx="2743200" cy="365125"/>
          </a:xfrm>
        </p:spPr>
        <p:txBody>
          <a:bodyPr/>
          <a:lstStyle/>
          <a:p>
            <a:pPr>
              <a:defRPr/>
            </a:pPr>
            <a:fld id="{C6C54F21-8200-4894-A2A9-C437B53730D5}" type="datetime1">
              <a:rPr lang="en-US" smtClean="0">
                <a:solidFill>
                  <a:schemeClr val="bg1"/>
                </a:solidFill>
              </a:rPr>
              <a:t>12/31/2024</a:t>
            </a:fld>
            <a:endParaRPr lang="en-US" dirty="0">
              <a:solidFill>
                <a:schemeClr val="bg1"/>
              </a:solidFill>
            </a:endParaRP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10359589-15FF-ACAF-3E13-AFC377B0C7AE}"/>
                  </a:ext>
                </a:extLst>
              </p:cNvPr>
              <p:cNvSpPr/>
              <p:nvPr/>
            </p:nvSpPr>
            <p:spPr>
              <a:xfrm>
                <a:off x="165179" y="1192643"/>
                <a:ext cx="7799963" cy="104851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030"/>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𝑝</m:t>
                          </m:r>
                        </m:sub>
                      </m:sSub>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𝑙</m:t>
                      </m:r>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eqArr>
                            <m:eqArrPr>
                              <m:ctrlPr>
                                <a:rPr lang="en-US" i="1">
                                  <a:solidFill>
                                    <a:schemeClr val="tx1"/>
                                  </a:solidFill>
                                  <a:latin typeface="Cambria Math" panose="02040503050406030204" pitchFamily="18" charset="0"/>
                                </a:rPr>
                              </m:ctrlPr>
                            </m:eqArrPr>
                            <m:e>
                              <m:r>
                                <a:rPr lang="en-US" i="1">
                                  <a:solidFill>
                                    <a:schemeClr val="tx1"/>
                                  </a:solidFill>
                                  <a:latin typeface="Cambria Math" panose="02040503050406030204" pitchFamily="18" charset="0"/>
                                </a:rPr>
                                <m:t>𝑔𝑚𝑒𝑎𝑛</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𝑧</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ψ</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1</m:t>
                                              </m:r>
                                            </m:sub>
                                          </m:sSub>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𝑙</m:t>
                                          </m:r>
                                        </m:e>
                                      </m:d>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ψ</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𝑛</m:t>
                                              </m:r>
                                            </m:sub>
                                          </m:sSub>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𝑙</m:t>
                                          </m:r>
                                        </m:e>
                                      </m:d>
                                    </m:e>
                                  </m:d>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𝑖𝑓</m:t>
                              </m:r>
                              <m:r>
                                <a:rPr lang="en-US" b="0" i="1" smtClean="0">
                                  <a:solidFill>
                                    <a:schemeClr val="tx1"/>
                                  </a:solidFill>
                                  <a:latin typeface="Cambria Math" panose="02040503050406030204" pitchFamily="18" charset="0"/>
                                </a:rPr>
                                <m:t> ∀</m:t>
                              </m:r>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𝜖</m:t>
                              </m:r>
                              <m:r>
                                <a:rPr lang="en-US" i="1">
                                  <a:solidFill>
                                    <a:schemeClr val="tx1"/>
                                  </a:solidFill>
                                  <a:latin typeface="Cambria Math" panose="02040503050406030204" pitchFamily="18" charset="0"/>
                                </a:rPr>
                                <m:t>𝑃</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𝑧</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ψ</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𝑖</m:t>
                                          </m:r>
                                        </m:sub>
                                      </m:sSub>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𝑙</m:t>
                                      </m:r>
                                    </m:e>
                                  </m:d>
                                </m:e>
                              </m:d>
                              <m:r>
                                <a:rPr lang="en-US" i="1">
                                  <a:solidFill>
                                    <a:schemeClr val="tx1"/>
                                  </a:solidFill>
                                  <a:latin typeface="Cambria Math" panose="02040503050406030204" pitchFamily="18" charset="0"/>
                                </a:rPr>
                                <m:t>&gt;0</m:t>
                              </m:r>
                            </m:e>
                            <m:e>
                              <m:r>
                                <a:rPr lang="en-US" i="1">
                                  <a:solidFill>
                                    <a:schemeClr val="tx1"/>
                                  </a:solidFill>
                                  <a:latin typeface="Cambria Math" panose="02040503050406030204" pitchFamily="18" charset="0"/>
                                </a:rPr>
                                <m:t>0;</m:t>
                              </m:r>
                              <m:r>
                                <a:rPr lang="en-US" i="1">
                                  <a:solidFill>
                                    <a:schemeClr val="tx1"/>
                                  </a:solidFill>
                                  <a:latin typeface="Cambria Math" panose="02040503050406030204" pitchFamily="18" charset="0"/>
                                </a:rPr>
                                <m:t>𝑜𝑡h𝑒𝑟𝑤𝑖𝑠𝑒</m:t>
                              </m:r>
                            </m:e>
                          </m:eqArr>
                        </m:e>
                      </m:d>
                    </m:oMath>
                  </m:oMathPara>
                </a14:m>
                <a:endParaRPr lang="en-US" dirty="0">
                  <a:solidFill>
                    <a:schemeClr val="tx1"/>
                  </a:solidFill>
                  <a:latin typeface="Palatino Linotype" panose="02040502050505030304" pitchFamily="18" charset="0"/>
                </a:endParaRPr>
              </a:p>
            </p:txBody>
          </p:sp>
        </mc:Choice>
        <mc:Fallback xmlns="">
          <p:sp>
            <p:nvSpPr>
              <p:cNvPr id="7" name="Rounded Rectangle 6">
                <a:extLst>
                  <a:ext uri="{FF2B5EF4-FFF2-40B4-BE49-F238E27FC236}">
                    <a16:creationId xmlns:a16="http://schemas.microsoft.com/office/drawing/2014/main" id="{10359589-15FF-ACAF-3E13-AFC377B0C7AE}"/>
                  </a:ext>
                </a:extLst>
              </p:cNvPr>
              <p:cNvSpPr>
                <a:spLocks noRot="1" noChangeAspect="1" noMove="1" noResize="1" noEditPoints="1" noAdjustHandles="1" noChangeArrowheads="1" noChangeShapeType="1" noTextEdit="1"/>
              </p:cNvSpPr>
              <p:nvPr/>
            </p:nvSpPr>
            <p:spPr>
              <a:xfrm>
                <a:off x="165179" y="1192643"/>
                <a:ext cx="7799963" cy="1048512"/>
              </a:xfrm>
              <a:prstGeom prst="roundRect">
                <a:avLst/>
              </a:prstGeom>
              <a:blipFill>
                <a:blip r:embed="rId2"/>
                <a:stretch>
                  <a:fillRect/>
                </a:stretch>
              </a:blipFill>
              <a:ln w="38100"/>
            </p:spPr>
            <p:txBody>
              <a:bodyPr/>
              <a:lstStyle/>
              <a:p>
                <a:r>
                  <a:rPr lang="en-US">
                    <a:noFill/>
                  </a:rPr>
                  <a:t> </a:t>
                </a:r>
              </a:p>
            </p:txBody>
          </p:sp>
        </mc:Fallback>
      </mc:AlternateContent>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3" y="3140719"/>
            <a:ext cx="2636267" cy="1677624"/>
          </a:xfrm>
          <a:prstGeom prst="rect">
            <a:avLst/>
          </a:prstGeom>
        </p:spPr>
      </p:pic>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938336203"/>
                  </p:ext>
                </p:extLst>
              </p:nvPr>
            </p:nvGraphicFramePr>
            <p:xfrm>
              <a:off x="175885" y="5023654"/>
              <a:ext cx="3216908" cy="797597"/>
            </p:xfrm>
            <a:graphic>
              <a:graphicData uri="http://schemas.openxmlformats.org/drawingml/2006/table">
                <a:tbl>
                  <a:tblPr firstRow="1" bandRow="1">
                    <a:tableStyleId>{D7AC3CCA-C797-4891-BE02-D94E43425B78}</a:tableStyleId>
                  </a:tblPr>
                  <a:tblGrid>
                    <a:gridCol w="1228496">
                      <a:extLst>
                        <a:ext uri="{9D8B030D-6E8A-4147-A177-3AD203B41FA5}">
                          <a16:colId xmlns:a16="http://schemas.microsoft.com/office/drawing/2014/main" val="739856735"/>
                        </a:ext>
                      </a:extLst>
                    </a:gridCol>
                    <a:gridCol w="1988412">
                      <a:extLst>
                        <a:ext uri="{9D8B030D-6E8A-4147-A177-3AD203B41FA5}">
                          <a16:colId xmlns:a16="http://schemas.microsoft.com/office/drawing/2014/main" val="2774545027"/>
                        </a:ext>
                      </a:extLst>
                    </a:gridCol>
                  </a:tblGrid>
                  <a:tr h="431837">
                    <a:tc>
                      <a:txBody>
                        <a:bodyPr/>
                        <a:lstStyle/>
                        <a:p>
                          <a:r>
                            <a:rPr lang="en-US" dirty="0">
                              <a:solidFill>
                                <a:srgbClr val="FF0000"/>
                              </a:solidFill>
                            </a:rPr>
                            <a:t>Red</a:t>
                          </a:r>
                        </a:p>
                      </a:txBody>
                      <a:tcPr/>
                    </a:tc>
                    <a:tc>
                      <a:txBody>
                        <a:bodyPr/>
                        <a:lstStyle/>
                        <a:p>
                          <a14:m>
                            <m:oMath xmlns:m="http://schemas.openxmlformats.org/officeDocument/2006/math">
                              <m:sSub>
                                <m:sSubPr>
                                  <m:ctrlPr>
                                    <a:rPr lang="en-US" sz="1800" b="1" i="1" kern="1200" smtClean="0">
                                      <a:solidFill>
                                        <a:srgbClr val="FF0000"/>
                                      </a:solidFill>
                                      <a:effectLst/>
                                      <a:latin typeface="Cambria Math" panose="02040503050406030204" pitchFamily="18" charset="0"/>
                                      <a:ea typeface="+mn-ea"/>
                                      <a:cs typeface="+mn-cs"/>
                                    </a:rPr>
                                  </m:ctrlPr>
                                </m:sSubPr>
                                <m:e>
                                  <m:r>
                                    <m:rPr>
                                      <m:sty m:val="p"/>
                                    </m:rPr>
                                    <a:rPr lang="en-US" sz="1800" b="1" kern="1200">
                                      <a:solidFill>
                                        <a:srgbClr val="FF0000"/>
                                      </a:solidFill>
                                      <a:effectLst/>
                                      <a:latin typeface="Cambria Math" panose="02040503050406030204" pitchFamily="18" charset="0"/>
                                      <a:ea typeface="+mn-ea"/>
                                      <a:cs typeface="+mn-cs"/>
                                    </a:rPr>
                                    <m:t>Ψ</m:t>
                                  </m:r>
                                </m:e>
                                <m:sub>
                                  <m:r>
                                    <a:rPr lang="en-US" sz="1800" b="1" i="1" kern="1200">
                                      <a:solidFill>
                                        <a:srgbClr val="FF0000"/>
                                      </a:solidFill>
                                      <a:effectLst/>
                                      <a:latin typeface="Cambria Math" panose="02040503050406030204" pitchFamily="18" charset="0"/>
                                      <a:ea typeface="+mn-ea"/>
                                      <a:cs typeface="+mn-cs"/>
                                    </a:rPr>
                                    <m:t>𝐴</m:t>
                                  </m:r>
                                  <m:r>
                                    <a:rPr lang="en-US" sz="1800" b="1" i="1" kern="1200">
                                      <a:solidFill>
                                        <a:srgbClr val="FF0000"/>
                                      </a:solidFill>
                                      <a:effectLst/>
                                      <a:latin typeface="Cambria Math" panose="02040503050406030204" pitchFamily="18" charset="0"/>
                                      <a:ea typeface="+mn-ea"/>
                                      <a:cs typeface="+mn-cs"/>
                                    </a:rPr>
                                    <m:t>↑</m:t>
                                  </m:r>
                                </m:sub>
                              </m:sSub>
                            </m:oMath>
                          </a14:m>
                          <a:r>
                            <a:rPr lang="en-US" dirty="0">
                              <a:solidFill>
                                <a:srgbClr val="FF0000"/>
                              </a:solidFill>
                            </a:rPr>
                            <a:t>*</a:t>
                          </a:r>
                          <a14:m>
                            <m:oMath xmlns:m="http://schemas.openxmlformats.org/officeDocument/2006/math">
                              <m:sSub>
                                <m:sSubPr>
                                  <m:ctrlPr>
                                    <a:rPr lang="en-US" sz="1800" b="1" i="1" kern="1200" smtClean="0">
                                      <a:solidFill>
                                        <a:srgbClr val="FF0000"/>
                                      </a:solidFill>
                                      <a:effectLst/>
                                      <a:latin typeface="Cambria Math" panose="02040503050406030204" pitchFamily="18" charset="0"/>
                                      <a:ea typeface="+mn-ea"/>
                                      <a:cs typeface="+mn-cs"/>
                                    </a:rPr>
                                  </m:ctrlPr>
                                </m:sSubPr>
                                <m:e>
                                  <m:r>
                                    <m:rPr>
                                      <m:sty m:val="p"/>
                                    </m:rPr>
                                    <a:rPr lang="en-US" sz="1800" b="1" kern="1200">
                                      <a:solidFill>
                                        <a:srgbClr val="FF0000"/>
                                      </a:solidFill>
                                      <a:effectLst/>
                                      <a:latin typeface="Cambria Math" panose="02040503050406030204" pitchFamily="18" charset="0"/>
                                      <a:ea typeface="+mn-ea"/>
                                      <a:cs typeface="+mn-cs"/>
                                    </a:rPr>
                                    <m:t>Ψ</m:t>
                                  </m:r>
                                </m:e>
                                <m:sub>
                                  <m:r>
                                    <a:rPr lang="en-US" sz="1800" b="1" i="1" kern="1200" smtClean="0">
                                      <a:solidFill>
                                        <a:srgbClr val="FF0000"/>
                                      </a:solidFill>
                                      <a:effectLst/>
                                      <a:latin typeface="Cambria Math" panose="02040503050406030204" pitchFamily="18" charset="0"/>
                                      <a:ea typeface="+mn-ea"/>
                                      <a:cs typeface="+mn-cs"/>
                                    </a:rPr>
                                    <m:t>𝑩</m:t>
                                  </m:r>
                                  <m:r>
                                    <a:rPr lang="en-US" sz="1800" b="1" i="1" kern="1200">
                                      <a:solidFill>
                                        <a:srgbClr val="FF0000"/>
                                      </a:solidFill>
                                      <a:effectLst/>
                                      <a:latin typeface="Cambria Math" panose="02040503050406030204" pitchFamily="18" charset="0"/>
                                      <a:ea typeface="+mn-ea"/>
                                      <a:cs typeface="+mn-cs"/>
                                    </a:rPr>
                                    <m:t>↑</m:t>
                                  </m:r>
                                </m:sub>
                              </m:sSub>
                            </m:oMath>
                          </a14:m>
                          <a:r>
                            <a:rPr lang="en-US" dirty="0">
                              <a:solidFill>
                                <a:srgbClr val="FF0000"/>
                              </a:solidFill>
                            </a:rPr>
                            <a:t> = 0</a:t>
                          </a:r>
                        </a:p>
                      </a:txBody>
                      <a:tcPr/>
                    </a:tc>
                    <a:extLst>
                      <a:ext uri="{0D108BD9-81ED-4DB2-BD59-A6C34878D82A}">
                        <a16:rowId xmlns:a16="http://schemas.microsoft.com/office/drawing/2014/main" val="628102004"/>
                      </a:ext>
                    </a:extLst>
                  </a:tr>
                  <a:tr h="230233">
                    <a:tc>
                      <a:txBody>
                        <a:bodyPr/>
                        <a:lstStyle/>
                        <a:p>
                          <a:r>
                            <a:rPr lang="en-US" dirty="0">
                              <a:solidFill>
                                <a:srgbClr val="00B050"/>
                              </a:solidFill>
                            </a:rPr>
                            <a:t>Green</a:t>
                          </a:r>
                        </a:p>
                      </a:txBody>
                      <a:tcPr/>
                    </a:tc>
                    <a:tc>
                      <a:txBody>
                        <a:bodyPr/>
                        <a:lstStyle/>
                        <a:p>
                          <a14:m>
                            <m:oMath xmlns:m="http://schemas.openxmlformats.org/officeDocument/2006/math">
                              <m:sSub>
                                <m:sSubPr>
                                  <m:ctrlPr>
                                    <a:rPr lang="en-US" sz="1800" b="1" i="1" kern="1200" smtClean="0">
                                      <a:solidFill>
                                        <a:srgbClr val="00B050"/>
                                      </a:solidFill>
                                      <a:effectLst/>
                                      <a:latin typeface="Cambria Math" panose="02040503050406030204" pitchFamily="18" charset="0"/>
                                      <a:ea typeface="+mn-ea"/>
                                      <a:cs typeface="+mn-cs"/>
                                    </a:rPr>
                                  </m:ctrlPr>
                                </m:sSubPr>
                                <m:e>
                                  <m:r>
                                    <m:rPr>
                                      <m:sty m:val="p"/>
                                    </m:rPr>
                                    <a:rPr lang="en-US" sz="1800" b="1" kern="1200">
                                      <a:solidFill>
                                        <a:srgbClr val="00B050"/>
                                      </a:solidFill>
                                      <a:effectLst/>
                                      <a:latin typeface="Cambria Math" panose="02040503050406030204" pitchFamily="18" charset="0"/>
                                      <a:ea typeface="+mn-ea"/>
                                      <a:cs typeface="+mn-cs"/>
                                    </a:rPr>
                                    <m:t>Ψ</m:t>
                                  </m:r>
                                </m:e>
                                <m:sub>
                                  <m:r>
                                    <a:rPr lang="en-US" sz="1800" b="1" i="1" kern="1200">
                                      <a:solidFill>
                                        <a:srgbClr val="00B050"/>
                                      </a:solidFill>
                                      <a:effectLst/>
                                      <a:latin typeface="Cambria Math" panose="02040503050406030204" pitchFamily="18" charset="0"/>
                                      <a:ea typeface="+mn-ea"/>
                                      <a:cs typeface="+mn-cs"/>
                                    </a:rPr>
                                    <m:t>𝐴</m:t>
                                  </m:r>
                                  <m:r>
                                    <a:rPr lang="en-US" sz="1800" b="1" i="1" kern="1200">
                                      <a:solidFill>
                                        <a:srgbClr val="00B050"/>
                                      </a:solidFill>
                                      <a:effectLst/>
                                      <a:latin typeface="Cambria Math" panose="02040503050406030204" pitchFamily="18" charset="0"/>
                                      <a:ea typeface="+mn-ea"/>
                                      <a:cs typeface="+mn-cs"/>
                                    </a:rPr>
                                    <m:t>↑</m:t>
                                  </m:r>
                                </m:sub>
                              </m:sSub>
                            </m:oMath>
                          </a14:m>
                          <a:r>
                            <a:rPr lang="en-US" dirty="0">
                              <a:solidFill>
                                <a:srgbClr val="00B050"/>
                              </a:solidFill>
                            </a:rPr>
                            <a:t>*</a:t>
                          </a:r>
                          <a14:m>
                            <m:oMath xmlns:m="http://schemas.openxmlformats.org/officeDocument/2006/math">
                              <m:sSub>
                                <m:sSubPr>
                                  <m:ctrlPr>
                                    <a:rPr lang="en-US" sz="1800" b="1" i="1" kern="1200" smtClean="0">
                                      <a:solidFill>
                                        <a:srgbClr val="00B050"/>
                                      </a:solidFill>
                                      <a:effectLst/>
                                      <a:latin typeface="Cambria Math" panose="02040503050406030204" pitchFamily="18" charset="0"/>
                                      <a:ea typeface="+mn-ea"/>
                                      <a:cs typeface="+mn-cs"/>
                                    </a:rPr>
                                  </m:ctrlPr>
                                </m:sSubPr>
                                <m:e>
                                  <m:r>
                                    <m:rPr>
                                      <m:sty m:val="p"/>
                                    </m:rPr>
                                    <a:rPr lang="en-US" sz="1800" b="1" kern="1200">
                                      <a:solidFill>
                                        <a:srgbClr val="00B050"/>
                                      </a:solidFill>
                                      <a:effectLst/>
                                      <a:latin typeface="Cambria Math" panose="02040503050406030204" pitchFamily="18" charset="0"/>
                                      <a:ea typeface="+mn-ea"/>
                                      <a:cs typeface="+mn-cs"/>
                                    </a:rPr>
                                    <m:t>Ψ</m:t>
                                  </m:r>
                                </m:e>
                                <m:sub>
                                  <m:r>
                                    <a:rPr lang="en-US" sz="1800" b="1" i="1" kern="1200" smtClean="0">
                                      <a:solidFill>
                                        <a:srgbClr val="00B050"/>
                                      </a:solidFill>
                                      <a:effectLst/>
                                      <a:latin typeface="Cambria Math" panose="02040503050406030204" pitchFamily="18" charset="0"/>
                                      <a:ea typeface="+mn-ea"/>
                                      <a:cs typeface="+mn-cs"/>
                                    </a:rPr>
                                    <m:t>𝑩</m:t>
                                  </m:r>
                                  <m:r>
                                    <a:rPr lang="en-US" sz="1800" b="1" i="1" kern="1200">
                                      <a:solidFill>
                                        <a:srgbClr val="00B050"/>
                                      </a:solidFill>
                                      <a:effectLst/>
                                      <a:latin typeface="Cambria Math" panose="02040503050406030204" pitchFamily="18" charset="0"/>
                                      <a:ea typeface="+mn-ea"/>
                                      <a:cs typeface="+mn-cs"/>
                                    </a:rPr>
                                    <m:t>↑</m:t>
                                  </m:r>
                                </m:sub>
                              </m:sSub>
                            </m:oMath>
                          </a14:m>
                          <a:r>
                            <a:rPr lang="en-US" dirty="0">
                              <a:solidFill>
                                <a:srgbClr val="00B050"/>
                              </a:solidFill>
                            </a:rPr>
                            <a:t> = 0.009</a:t>
                          </a:r>
                        </a:p>
                      </a:txBody>
                      <a:tcPr/>
                    </a:tc>
                    <a:extLst>
                      <a:ext uri="{0D108BD9-81ED-4DB2-BD59-A6C34878D82A}">
                        <a16:rowId xmlns:a16="http://schemas.microsoft.com/office/drawing/2014/main" val="3819759271"/>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2938336203"/>
                  </p:ext>
                </p:extLst>
              </p:nvPr>
            </p:nvGraphicFramePr>
            <p:xfrm>
              <a:off x="175885" y="5023654"/>
              <a:ext cx="3216908" cy="797597"/>
            </p:xfrm>
            <a:graphic>
              <a:graphicData uri="http://schemas.openxmlformats.org/drawingml/2006/table">
                <a:tbl>
                  <a:tblPr firstRow="1" bandRow="1">
                    <a:tableStyleId>{D7AC3CCA-C797-4891-BE02-D94E43425B78}</a:tableStyleId>
                  </a:tblPr>
                  <a:tblGrid>
                    <a:gridCol w="1228496">
                      <a:extLst>
                        <a:ext uri="{9D8B030D-6E8A-4147-A177-3AD203B41FA5}">
                          <a16:colId xmlns:a16="http://schemas.microsoft.com/office/drawing/2014/main" val="739856735"/>
                        </a:ext>
                      </a:extLst>
                    </a:gridCol>
                    <a:gridCol w="1988412">
                      <a:extLst>
                        <a:ext uri="{9D8B030D-6E8A-4147-A177-3AD203B41FA5}">
                          <a16:colId xmlns:a16="http://schemas.microsoft.com/office/drawing/2014/main" val="2774545027"/>
                        </a:ext>
                      </a:extLst>
                    </a:gridCol>
                  </a:tblGrid>
                  <a:tr h="431837">
                    <a:tc>
                      <a:txBody>
                        <a:bodyPr/>
                        <a:lstStyle/>
                        <a:p>
                          <a:r>
                            <a:rPr lang="en-US" dirty="0" smtClean="0">
                              <a:solidFill>
                                <a:srgbClr val="FF0000"/>
                              </a:solidFill>
                            </a:rPr>
                            <a:t>Red</a:t>
                          </a:r>
                          <a:endParaRPr lang="en-US" dirty="0">
                            <a:solidFill>
                              <a:srgbClr val="FF0000"/>
                            </a:solidFill>
                          </a:endParaRPr>
                        </a:p>
                      </a:txBody>
                      <a:tcPr/>
                    </a:tc>
                    <a:tc>
                      <a:txBody>
                        <a:bodyPr/>
                        <a:lstStyle/>
                        <a:p>
                          <a:endParaRPr lang="en-US"/>
                        </a:p>
                      </a:txBody>
                      <a:tcPr>
                        <a:blipFill>
                          <a:blip r:embed="rId4"/>
                          <a:stretch>
                            <a:fillRect l="-62080" t="-7042" r="-612" b="-107042"/>
                          </a:stretch>
                        </a:blipFill>
                      </a:tcPr>
                    </a:tc>
                    <a:extLst>
                      <a:ext uri="{0D108BD9-81ED-4DB2-BD59-A6C34878D82A}">
                        <a16:rowId xmlns:a16="http://schemas.microsoft.com/office/drawing/2014/main" val="628102004"/>
                      </a:ext>
                    </a:extLst>
                  </a:tr>
                  <a:tr h="365760">
                    <a:tc>
                      <a:txBody>
                        <a:bodyPr/>
                        <a:lstStyle/>
                        <a:p>
                          <a:r>
                            <a:rPr lang="en-US" dirty="0" smtClean="0">
                              <a:solidFill>
                                <a:srgbClr val="00B050"/>
                              </a:solidFill>
                            </a:rPr>
                            <a:t>Green</a:t>
                          </a:r>
                          <a:endParaRPr lang="en-US" dirty="0">
                            <a:solidFill>
                              <a:srgbClr val="00B050"/>
                            </a:solidFill>
                          </a:endParaRPr>
                        </a:p>
                      </a:txBody>
                      <a:tcPr/>
                    </a:tc>
                    <a:tc>
                      <a:txBody>
                        <a:bodyPr/>
                        <a:lstStyle/>
                        <a:p>
                          <a:endParaRPr lang="en-US"/>
                        </a:p>
                      </a:txBody>
                      <a:tcPr>
                        <a:blipFill>
                          <a:blip r:embed="rId4"/>
                          <a:stretch>
                            <a:fillRect l="-62080" t="-126667" r="-612" b="-26667"/>
                          </a:stretch>
                        </a:blipFill>
                      </a:tcPr>
                    </a:tc>
                    <a:extLst>
                      <a:ext uri="{0D108BD9-81ED-4DB2-BD59-A6C34878D82A}">
                        <a16:rowId xmlns:a16="http://schemas.microsoft.com/office/drawing/2014/main" val="381975927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1107267219"/>
                  </p:ext>
                </p:extLst>
              </p:nvPr>
            </p:nvGraphicFramePr>
            <p:xfrm>
              <a:off x="3830142" y="4989023"/>
              <a:ext cx="4106486" cy="1163357"/>
            </p:xfrm>
            <a:graphic>
              <a:graphicData uri="http://schemas.openxmlformats.org/drawingml/2006/table">
                <a:tbl>
                  <a:tblPr firstRow="1" bandRow="1">
                    <a:tableStyleId>{D7AC3CCA-C797-4891-BE02-D94E43425B78}</a:tableStyleId>
                  </a:tblPr>
                  <a:tblGrid>
                    <a:gridCol w="1568214">
                      <a:extLst>
                        <a:ext uri="{9D8B030D-6E8A-4147-A177-3AD203B41FA5}">
                          <a16:colId xmlns:a16="http://schemas.microsoft.com/office/drawing/2014/main" val="739856735"/>
                        </a:ext>
                      </a:extLst>
                    </a:gridCol>
                    <a:gridCol w="2538272">
                      <a:extLst>
                        <a:ext uri="{9D8B030D-6E8A-4147-A177-3AD203B41FA5}">
                          <a16:colId xmlns:a16="http://schemas.microsoft.com/office/drawing/2014/main" val="2774545027"/>
                        </a:ext>
                      </a:extLst>
                    </a:gridCol>
                  </a:tblGrid>
                  <a:tr h="431837">
                    <a:tc>
                      <a:txBody>
                        <a:bodyPr/>
                        <a:lstStyle/>
                        <a:p>
                          <a:r>
                            <a:rPr lang="en-US" dirty="0">
                              <a:solidFill>
                                <a:srgbClr val="FF0000"/>
                              </a:solidFill>
                            </a:rPr>
                            <a:t>Red</a:t>
                          </a:r>
                        </a:p>
                      </a:txBody>
                      <a:tcPr/>
                    </a:tc>
                    <a:tc>
                      <a:txBody>
                        <a:bodyPr/>
                        <a:lstStyle/>
                        <a:p>
                          <a14:m>
                            <m:oMath xmlns:m="http://schemas.openxmlformats.org/officeDocument/2006/math">
                              <m:sSub>
                                <m:sSubPr>
                                  <m:ctrlPr>
                                    <a:rPr lang="en-US" sz="1800" b="1" i="1" kern="1200" smtClean="0">
                                      <a:solidFill>
                                        <a:srgbClr val="FF0000"/>
                                      </a:solidFill>
                                      <a:effectLst/>
                                      <a:latin typeface="Cambria Math" panose="02040503050406030204" pitchFamily="18" charset="0"/>
                                      <a:ea typeface="+mn-ea"/>
                                      <a:cs typeface="+mn-cs"/>
                                    </a:rPr>
                                  </m:ctrlPr>
                                </m:sSubPr>
                                <m:e>
                                  <m:r>
                                    <a:rPr lang="en-US" sz="1800" b="1" i="0" kern="1200" smtClean="0">
                                      <a:solidFill>
                                        <a:srgbClr val="FF0000"/>
                                      </a:solidFill>
                                      <a:effectLst/>
                                      <a:latin typeface="Cambria Math" panose="02040503050406030204" pitchFamily="18" charset="0"/>
                                      <a:ea typeface="+mn-ea"/>
                                      <a:cs typeface="+mn-cs"/>
                                    </a:rPr>
                                    <m:t>𝐳</m:t>
                                  </m:r>
                                  <m:r>
                                    <a:rPr lang="en-US" sz="1800" b="1" i="1" kern="1200" smtClean="0">
                                      <a:solidFill>
                                        <a:srgbClr val="FF0000"/>
                                      </a:solidFill>
                                      <a:effectLst/>
                                      <a:latin typeface="Cambria Math" panose="02040503050406030204" pitchFamily="18" charset="0"/>
                                      <a:ea typeface="+mn-ea"/>
                                      <a:cs typeface="+mn-cs"/>
                                    </a:rPr>
                                    <m:t> </m:t>
                                  </m:r>
                                  <m:r>
                                    <a:rPr lang="en-US" sz="1800" b="1" i="0" kern="1200" smtClean="0">
                                      <a:solidFill>
                                        <a:srgbClr val="FF0000"/>
                                      </a:solidFill>
                                      <a:effectLst/>
                                      <a:latin typeface="Cambria Math" panose="02040503050406030204" pitchFamily="18" charset="0"/>
                                      <a:ea typeface="+mn-ea"/>
                                      <a:cs typeface="+mn-cs"/>
                                    </a:rPr>
                                    <m:t>(</m:t>
                                  </m:r>
                                  <m:r>
                                    <m:rPr>
                                      <m:sty m:val="p"/>
                                    </m:rPr>
                                    <a:rPr lang="en-US" sz="1800" b="1" kern="1200">
                                      <a:solidFill>
                                        <a:srgbClr val="FF0000"/>
                                      </a:solidFill>
                                      <a:effectLst/>
                                      <a:latin typeface="Cambria Math" panose="02040503050406030204" pitchFamily="18" charset="0"/>
                                      <a:ea typeface="+mn-ea"/>
                                      <a:cs typeface="+mn-cs"/>
                                    </a:rPr>
                                    <m:t>Ψ</m:t>
                                  </m:r>
                                </m:e>
                                <m:sub>
                                  <m:r>
                                    <a:rPr lang="en-US" sz="1800" b="1" i="1" kern="1200">
                                      <a:solidFill>
                                        <a:srgbClr val="FF0000"/>
                                      </a:solidFill>
                                      <a:effectLst/>
                                      <a:latin typeface="Cambria Math" panose="02040503050406030204" pitchFamily="18" charset="0"/>
                                      <a:ea typeface="+mn-ea"/>
                                      <a:cs typeface="+mn-cs"/>
                                    </a:rPr>
                                    <m:t>𝐴</m:t>
                                  </m:r>
                                  <m:r>
                                    <a:rPr lang="en-US" sz="1800" b="1" i="1" kern="1200">
                                      <a:solidFill>
                                        <a:srgbClr val="FF0000"/>
                                      </a:solidFill>
                                      <a:effectLst/>
                                      <a:latin typeface="Cambria Math" panose="02040503050406030204" pitchFamily="18" charset="0"/>
                                      <a:ea typeface="+mn-ea"/>
                                      <a:cs typeface="+mn-cs"/>
                                    </a:rPr>
                                    <m:t>↑</m:t>
                                  </m:r>
                                </m:sub>
                              </m:sSub>
                              <m:r>
                                <a:rPr lang="en-US" sz="1800" b="1" i="1" kern="1200" smtClean="0">
                                  <a:solidFill>
                                    <a:srgbClr val="FF0000"/>
                                  </a:solidFill>
                                  <a:effectLst/>
                                  <a:latin typeface="Cambria Math" panose="02040503050406030204" pitchFamily="18" charset="0"/>
                                  <a:ea typeface="+mn-ea"/>
                                  <a:cs typeface="+mn-cs"/>
                                </a:rPr>
                                <m:t>)</m:t>
                              </m:r>
                            </m:oMath>
                          </a14:m>
                          <a:r>
                            <a:rPr lang="en-US" dirty="0">
                              <a:solidFill>
                                <a:srgbClr val="FF0000"/>
                              </a:solidFill>
                            </a:rPr>
                            <a:t>*</a:t>
                          </a:r>
                          <a14:m>
                            <m:oMath xmlns:m="http://schemas.openxmlformats.org/officeDocument/2006/math">
                              <m:r>
                                <a:rPr lang="en-US" sz="1800" b="1" i="0" kern="1200" smtClean="0">
                                  <a:solidFill>
                                    <a:srgbClr val="FF0000"/>
                                  </a:solidFill>
                                  <a:effectLst/>
                                  <a:latin typeface="Cambria Math" panose="02040503050406030204" pitchFamily="18" charset="0"/>
                                  <a:ea typeface="+mn-ea"/>
                                  <a:cs typeface="+mn-cs"/>
                                </a:rPr>
                                <m:t>𝐳</m:t>
                              </m:r>
                              <m:r>
                                <a:rPr lang="en-US" sz="1800" b="1" i="0" kern="1200" smtClean="0">
                                  <a:solidFill>
                                    <a:srgbClr val="FF0000"/>
                                  </a:solidFill>
                                  <a:effectLst/>
                                  <a:latin typeface="Cambria Math" panose="02040503050406030204" pitchFamily="18" charset="0"/>
                                  <a:ea typeface="+mn-ea"/>
                                  <a:cs typeface="+mn-cs"/>
                                </a:rPr>
                                <m:t>(</m:t>
                              </m:r>
                              <m:sSub>
                                <m:sSubPr>
                                  <m:ctrlPr>
                                    <a:rPr lang="en-US" sz="1800" b="1" i="1" kern="1200" smtClean="0">
                                      <a:solidFill>
                                        <a:srgbClr val="FF0000"/>
                                      </a:solidFill>
                                      <a:effectLst/>
                                      <a:latin typeface="Cambria Math" panose="02040503050406030204" pitchFamily="18" charset="0"/>
                                      <a:ea typeface="+mn-ea"/>
                                      <a:cs typeface="+mn-cs"/>
                                    </a:rPr>
                                  </m:ctrlPr>
                                </m:sSubPr>
                                <m:e>
                                  <m:r>
                                    <m:rPr>
                                      <m:sty m:val="p"/>
                                    </m:rPr>
                                    <a:rPr lang="en-US" sz="1800" b="1" kern="1200">
                                      <a:solidFill>
                                        <a:srgbClr val="FF0000"/>
                                      </a:solidFill>
                                      <a:effectLst/>
                                      <a:latin typeface="Cambria Math" panose="02040503050406030204" pitchFamily="18" charset="0"/>
                                      <a:ea typeface="+mn-ea"/>
                                      <a:cs typeface="+mn-cs"/>
                                    </a:rPr>
                                    <m:t>Ψ</m:t>
                                  </m:r>
                                </m:e>
                                <m:sub>
                                  <m:r>
                                    <a:rPr lang="en-US" sz="1800" b="1" i="1" kern="1200" smtClean="0">
                                      <a:solidFill>
                                        <a:srgbClr val="FF0000"/>
                                      </a:solidFill>
                                      <a:effectLst/>
                                      <a:latin typeface="Cambria Math" panose="02040503050406030204" pitchFamily="18" charset="0"/>
                                      <a:ea typeface="+mn-ea"/>
                                      <a:cs typeface="+mn-cs"/>
                                    </a:rPr>
                                    <m:t>𝑩</m:t>
                                  </m:r>
                                  <m:r>
                                    <a:rPr lang="en-US" sz="1800" b="1" i="1" kern="1200">
                                      <a:solidFill>
                                        <a:srgbClr val="FF0000"/>
                                      </a:solidFill>
                                      <a:effectLst/>
                                      <a:latin typeface="Cambria Math" panose="02040503050406030204" pitchFamily="18" charset="0"/>
                                      <a:ea typeface="+mn-ea"/>
                                      <a:cs typeface="+mn-cs"/>
                                    </a:rPr>
                                    <m:t>↑</m:t>
                                  </m:r>
                                </m:sub>
                              </m:sSub>
                              <m:r>
                                <a:rPr lang="en-US" sz="1800" b="1" i="1" kern="1200" smtClean="0">
                                  <a:solidFill>
                                    <a:srgbClr val="FF0000"/>
                                  </a:solidFill>
                                  <a:effectLst/>
                                  <a:latin typeface="Cambria Math" panose="02040503050406030204" pitchFamily="18" charset="0"/>
                                  <a:ea typeface="+mn-ea"/>
                                  <a:cs typeface="+mn-cs"/>
                                </a:rPr>
                                <m:t>)</m:t>
                              </m:r>
                            </m:oMath>
                          </a14:m>
                          <a:r>
                            <a:rPr lang="en-US" dirty="0">
                              <a:solidFill>
                                <a:srgbClr val="FF0000"/>
                              </a:solidFill>
                            </a:rPr>
                            <a:t> = 0</a:t>
                          </a:r>
                        </a:p>
                      </a:txBody>
                      <a:tcPr/>
                    </a:tc>
                    <a:extLst>
                      <a:ext uri="{0D108BD9-81ED-4DB2-BD59-A6C34878D82A}">
                        <a16:rowId xmlns:a16="http://schemas.microsoft.com/office/drawing/2014/main" val="628102004"/>
                      </a:ext>
                    </a:extLst>
                  </a:tr>
                  <a:tr h="182880">
                    <a:tc>
                      <a:txBody>
                        <a:bodyPr/>
                        <a:lstStyle/>
                        <a:p>
                          <a:r>
                            <a:rPr lang="en-US" dirty="0">
                              <a:solidFill>
                                <a:srgbClr val="00B050"/>
                              </a:solidFill>
                            </a:rPr>
                            <a:t>Green</a:t>
                          </a:r>
                        </a:p>
                      </a:txBody>
                      <a:tcPr/>
                    </a:tc>
                    <a:tc>
                      <a:txBody>
                        <a:bodyPr/>
                        <a:lstStyle/>
                        <a:p>
                          <a14:m>
                            <m:oMath xmlns:m="http://schemas.openxmlformats.org/officeDocument/2006/math">
                              <m:sSub>
                                <m:sSubPr>
                                  <m:ctrlPr>
                                    <a:rPr lang="en-US" sz="1800" b="1" i="1" kern="1200" smtClean="0">
                                      <a:solidFill>
                                        <a:srgbClr val="00B050"/>
                                      </a:solidFill>
                                      <a:effectLst/>
                                      <a:latin typeface="Cambria Math" panose="02040503050406030204" pitchFamily="18" charset="0"/>
                                      <a:ea typeface="+mn-ea"/>
                                      <a:cs typeface="+mn-cs"/>
                                    </a:rPr>
                                  </m:ctrlPr>
                                </m:sSubPr>
                                <m:e>
                                  <m:r>
                                    <a:rPr lang="en-US" sz="1800" b="1" i="0" kern="1200" smtClean="0">
                                      <a:solidFill>
                                        <a:srgbClr val="00B050"/>
                                      </a:solidFill>
                                      <a:effectLst/>
                                      <a:latin typeface="Cambria Math" panose="02040503050406030204" pitchFamily="18" charset="0"/>
                                      <a:ea typeface="+mn-ea"/>
                                      <a:cs typeface="+mn-cs"/>
                                    </a:rPr>
                                    <m:t>𝐳</m:t>
                                  </m:r>
                                  <m:r>
                                    <a:rPr lang="en-US" sz="1800" b="1" i="0" kern="1200" smtClean="0">
                                      <a:solidFill>
                                        <a:srgbClr val="00B050"/>
                                      </a:solidFill>
                                      <a:effectLst/>
                                      <a:latin typeface="Cambria Math" panose="02040503050406030204" pitchFamily="18" charset="0"/>
                                      <a:ea typeface="+mn-ea"/>
                                      <a:cs typeface="+mn-cs"/>
                                    </a:rPr>
                                    <m:t>(</m:t>
                                  </m:r>
                                  <m:r>
                                    <m:rPr>
                                      <m:sty m:val="p"/>
                                    </m:rPr>
                                    <a:rPr lang="en-US" sz="1800" b="1" kern="1200">
                                      <a:solidFill>
                                        <a:srgbClr val="00B050"/>
                                      </a:solidFill>
                                      <a:effectLst/>
                                      <a:latin typeface="Cambria Math" panose="02040503050406030204" pitchFamily="18" charset="0"/>
                                      <a:ea typeface="+mn-ea"/>
                                      <a:cs typeface="+mn-cs"/>
                                    </a:rPr>
                                    <m:t>Ψ</m:t>
                                  </m:r>
                                </m:e>
                                <m:sub>
                                  <m:r>
                                    <a:rPr lang="en-US" sz="1800" b="1" i="1" kern="1200">
                                      <a:solidFill>
                                        <a:srgbClr val="00B050"/>
                                      </a:solidFill>
                                      <a:effectLst/>
                                      <a:latin typeface="Cambria Math" panose="02040503050406030204" pitchFamily="18" charset="0"/>
                                      <a:ea typeface="+mn-ea"/>
                                      <a:cs typeface="+mn-cs"/>
                                    </a:rPr>
                                    <m:t>𝐴</m:t>
                                  </m:r>
                                  <m:r>
                                    <a:rPr lang="en-US" sz="1800" b="1" i="1" kern="1200">
                                      <a:solidFill>
                                        <a:srgbClr val="00B050"/>
                                      </a:solidFill>
                                      <a:effectLst/>
                                      <a:latin typeface="Cambria Math" panose="02040503050406030204" pitchFamily="18" charset="0"/>
                                      <a:ea typeface="+mn-ea"/>
                                      <a:cs typeface="+mn-cs"/>
                                    </a:rPr>
                                    <m:t>↑</m:t>
                                  </m:r>
                                </m:sub>
                              </m:sSub>
                              <m:r>
                                <a:rPr lang="en-US" sz="1800" b="1" i="1" kern="1200" smtClean="0">
                                  <a:solidFill>
                                    <a:srgbClr val="00B050"/>
                                  </a:solidFill>
                                  <a:effectLst/>
                                  <a:latin typeface="Cambria Math" panose="02040503050406030204" pitchFamily="18" charset="0"/>
                                  <a:ea typeface="+mn-ea"/>
                                  <a:cs typeface="+mn-cs"/>
                                </a:rPr>
                                <m:t>)</m:t>
                              </m:r>
                            </m:oMath>
                          </a14:m>
                          <a:r>
                            <a:rPr lang="en-US" dirty="0">
                              <a:solidFill>
                                <a:srgbClr val="00B050"/>
                              </a:solidFill>
                            </a:rPr>
                            <a:t>*</a:t>
                          </a:r>
                          <a14:m>
                            <m:oMath xmlns:m="http://schemas.openxmlformats.org/officeDocument/2006/math">
                              <m:r>
                                <m:rPr>
                                  <m:sty m:val="p"/>
                                </m:rPr>
                                <a:rPr lang="en-US" sz="1800" b="0" i="0" kern="1200" smtClean="0">
                                  <a:solidFill>
                                    <a:srgbClr val="00B050"/>
                                  </a:solidFill>
                                  <a:effectLst/>
                                  <a:latin typeface="Cambria Math" panose="02040503050406030204" pitchFamily="18" charset="0"/>
                                  <a:ea typeface="+mn-ea"/>
                                  <a:cs typeface="+mn-cs"/>
                                </a:rPr>
                                <m:t>z</m:t>
                              </m:r>
                              <m:r>
                                <a:rPr lang="en-US" sz="1800" b="0" i="0" kern="1200" smtClean="0">
                                  <a:solidFill>
                                    <a:srgbClr val="00B050"/>
                                  </a:solidFill>
                                  <a:effectLst/>
                                  <a:latin typeface="Cambria Math" panose="02040503050406030204" pitchFamily="18" charset="0"/>
                                  <a:ea typeface="+mn-ea"/>
                                  <a:cs typeface="+mn-cs"/>
                                </a:rPr>
                                <m:t>(</m:t>
                              </m:r>
                              <m:sSub>
                                <m:sSubPr>
                                  <m:ctrlPr>
                                    <a:rPr lang="en-US" sz="1800" b="1" i="1" kern="1200" smtClean="0">
                                      <a:solidFill>
                                        <a:srgbClr val="00B050"/>
                                      </a:solidFill>
                                      <a:effectLst/>
                                      <a:latin typeface="Cambria Math" panose="02040503050406030204" pitchFamily="18" charset="0"/>
                                      <a:ea typeface="+mn-ea"/>
                                      <a:cs typeface="+mn-cs"/>
                                    </a:rPr>
                                  </m:ctrlPr>
                                </m:sSubPr>
                                <m:e>
                                  <m:r>
                                    <m:rPr>
                                      <m:sty m:val="p"/>
                                    </m:rPr>
                                    <a:rPr lang="en-US" sz="1800" b="1" kern="1200">
                                      <a:solidFill>
                                        <a:srgbClr val="00B050"/>
                                      </a:solidFill>
                                      <a:effectLst/>
                                      <a:latin typeface="Cambria Math" panose="02040503050406030204" pitchFamily="18" charset="0"/>
                                      <a:ea typeface="+mn-ea"/>
                                      <a:cs typeface="+mn-cs"/>
                                    </a:rPr>
                                    <m:t>Ψ</m:t>
                                  </m:r>
                                </m:e>
                                <m:sub>
                                  <m:r>
                                    <a:rPr lang="en-US" sz="1800" b="1" i="1" kern="1200" smtClean="0">
                                      <a:solidFill>
                                        <a:srgbClr val="00B050"/>
                                      </a:solidFill>
                                      <a:effectLst/>
                                      <a:latin typeface="Cambria Math" panose="02040503050406030204" pitchFamily="18" charset="0"/>
                                      <a:ea typeface="+mn-ea"/>
                                      <a:cs typeface="+mn-cs"/>
                                    </a:rPr>
                                    <m:t>𝑩</m:t>
                                  </m:r>
                                  <m:r>
                                    <a:rPr lang="en-US" sz="1800" b="1" i="1" kern="1200">
                                      <a:solidFill>
                                        <a:srgbClr val="00B050"/>
                                      </a:solidFill>
                                      <a:effectLst/>
                                      <a:latin typeface="Cambria Math" panose="02040503050406030204" pitchFamily="18" charset="0"/>
                                      <a:ea typeface="+mn-ea"/>
                                      <a:cs typeface="+mn-cs"/>
                                    </a:rPr>
                                    <m:t>↑</m:t>
                                  </m:r>
                                </m:sub>
                              </m:sSub>
                              <m:r>
                                <a:rPr lang="en-US" sz="1800" b="1" i="1" kern="1200" smtClean="0">
                                  <a:solidFill>
                                    <a:srgbClr val="00B050"/>
                                  </a:solidFill>
                                  <a:effectLst/>
                                  <a:latin typeface="Cambria Math" panose="02040503050406030204" pitchFamily="18" charset="0"/>
                                  <a:ea typeface="+mn-ea"/>
                                  <a:cs typeface="+mn-cs"/>
                                </a:rPr>
                                <m:t>)</m:t>
                              </m:r>
                            </m:oMath>
                          </a14:m>
                          <a:r>
                            <a:rPr lang="en-US" dirty="0">
                              <a:solidFill>
                                <a:srgbClr val="00B050"/>
                              </a:solidFill>
                            </a:rPr>
                            <a:t> = 3</a:t>
                          </a:r>
                        </a:p>
                      </a:txBody>
                      <a:tcPr/>
                    </a:tc>
                    <a:extLst>
                      <a:ext uri="{0D108BD9-81ED-4DB2-BD59-A6C34878D82A}">
                        <a16:rowId xmlns:a16="http://schemas.microsoft.com/office/drawing/2014/main" val="3819759271"/>
                      </a:ext>
                    </a:extLst>
                  </a:tr>
                  <a:tr h="182880">
                    <a:tc>
                      <a:txBody>
                        <a:bodyPr/>
                        <a:lstStyle/>
                        <a:p>
                          <a:r>
                            <a:rPr lang="en-US" dirty="0">
                              <a:solidFill>
                                <a:schemeClr val="accent5">
                                  <a:lumMod val="50000"/>
                                </a:schemeClr>
                              </a:solidFill>
                            </a:rPr>
                            <a:t>Blue</a:t>
                          </a:r>
                        </a:p>
                      </a:txBody>
                      <a:tcPr/>
                    </a:tc>
                    <a:tc>
                      <a:txBody>
                        <a:bodyPr/>
                        <a:lstStyle/>
                        <a:p>
                          <a14:m>
                            <m:oMath xmlns:m="http://schemas.openxmlformats.org/officeDocument/2006/math">
                              <m:sSub>
                                <m:sSubPr>
                                  <m:ctrlPr>
                                    <a:rPr lang="en-US" sz="1800" b="1" i="1" kern="1200" smtClean="0">
                                      <a:solidFill>
                                        <a:schemeClr val="accent5">
                                          <a:lumMod val="50000"/>
                                        </a:schemeClr>
                                      </a:solidFill>
                                      <a:effectLst/>
                                      <a:latin typeface="Cambria Math" panose="02040503050406030204" pitchFamily="18" charset="0"/>
                                      <a:ea typeface="+mn-ea"/>
                                      <a:cs typeface="+mn-cs"/>
                                    </a:rPr>
                                  </m:ctrlPr>
                                </m:sSubPr>
                                <m:e>
                                  <m:r>
                                    <a:rPr lang="en-US" sz="1800" b="1" i="0" kern="1200" smtClean="0">
                                      <a:solidFill>
                                        <a:schemeClr val="accent5">
                                          <a:lumMod val="50000"/>
                                        </a:schemeClr>
                                      </a:solidFill>
                                      <a:effectLst/>
                                      <a:latin typeface="Cambria Math" panose="02040503050406030204" pitchFamily="18" charset="0"/>
                                      <a:ea typeface="+mn-ea"/>
                                      <a:cs typeface="+mn-cs"/>
                                    </a:rPr>
                                    <m:t>𝐳</m:t>
                                  </m:r>
                                  <m:r>
                                    <a:rPr lang="en-US" sz="1800" b="1" i="0" kern="1200" smtClean="0">
                                      <a:solidFill>
                                        <a:schemeClr val="accent5">
                                          <a:lumMod val="50000"/>
                                        </a:schemeClr>
                                      </a:solidFill>
                                      <a:effectLst/>
                                      <a:latin typeface="Cambria Math" panose="02040503050406030204" pitchFamily="18" charset="0"/>
                                      <a:ea typeface="+mn-ea"/>
                                      <a:cs typeface="+mn-cs"/>
                                    </a:rPr>
                                    <m:t>(</m:t>
                                  </m:r>
                                  <m:r>
                                    <m:rPr>
                                      <m:sty m:val="p"/>
                                    </m:rPr>
                                    <a:rPr lang="en-US" sz="1800" b="1" kern="1200">
                                      <a:solidFill>
                                        <a:schemeClr val="accent5">
                                          <a:lumMod val="50000"/>
                                        </a:schemeClr>
                                      </a:solidFill>
                                      <a:effectLst/>
                                      <a:latin typeface="Cambria Math" panose="02040503050406030204" pitchFamily="18" charset="0"/>
                                      <a:ea typeface="+mn-ea"/>
                                      <a:cs typeface="+mn-cs"/>
                                    </a:rPr>
                                    <m:t>Ψ</m:t>
                                  </m:r>
                                </m:e>
                                <m:sub>
                                  <m:r>
                                    <a:rPr lang="en-US" sz="1800" b="1" i="1" kern="1200">
                                      <a:solidFill>
                                        <a:schemeClr val="accent5">
                                          <a:lumMod val="50000"/>
                                        </a:schemeClr>
                                      </a:solidFill>
                                      <a:effectLst/>
                                      <a:latin typeface="Cambria Math" panose="02040503050406030204" pitchFamily="18" charset="0"/>
                                      <a:ea typeface="+mn-ea"/>
                                      <a:cs typeface="+mn-cs"/>
                                    </a:rPr>
                                    <m:t>𝐴</m:t>
                                  </m:r>
                                  <m:r>
                                    <a:rPr lang="en-US" sz="1800" b="1" i="1" kern="1200">
                                      <a:solidFill>
                                        <a:schemeClr val="accent5">
                                          <a:lumMod val="50000"/>
                                        </a:schemeClr>
                                      </a:solidFill>
                                      <a:effectLst/>
                                      <a:latin typeface="Cambria Math" panose="02040503050406030204" pitchFamily="18" charset="0"/>
                                      <a:ea typeface="+mn-ea"/>
                                      <a:cs typeface="+mn-cs"/>
                                    </a:rPr>
                                    <m:t>↑</m:t>
                                  </m:r>
                                </m:sub>
                              </m:sSub>
                              <m:r>
                                <a:rPr lang="en-US" sz="1800" b="1" i="1" kern="1200" smtClean="0">
                                  <a:solidFill>
                                    <a:schemeClr val="accent5">
                                      <a:lumMod val="50000"/>
                                    </a:schemeClr>
                                  </a:solidFill>
                                  <a:effectLst/>
                                  <a:latin typeface="Cambria Math" panose="02040503050406030204" pitchFamily="18" charset="0"/>
                                  <a:ea typeface="+mn-ea"/>
                                  <a:cs typeface="+mn-cs"/>
                                </a:rPr>
                                <m:t>)</m:t>
                              </m:r>
                            </m:oMath>
                          </a14:m>
                          <a:r>
                            <a:rPr lang="en-US" dirty="0">
                              <a:solidFill>
                                <a:schemeClr val="accent5">
                                  <a:lumMod val="50000"/>
                                </a:schemeClr>
                              </a:solidFill>
                            </a:rPr>
                            <a:t>*</a:t>
                          </a:r>
                          <a14:m>
                            <m:oMath xmlns:m="http://schemas.openxmlformats.org/officeDocument/2006/math">
                              <m:r>
                                <m:rPr>
                                  <m:sty m:val="p"/>
                                </m:rPr>
                                <a:rPr lang="en-US" sz="1800" b="0" i="0" kern="1200" smtClean="0">
                                  <a:solidFill>
                                    <a:schemeClr val="accent5">
                                      <a:lumMod val="50000"/>
                                    </a:schemeClr>
                                  </a:solidFill>
                                  <a:effectLst/>
                                  <a:latin typeface="Cambria Math" panose="02040503050406030204" pitchFamily="18" charset="0"/>
                                  <a:ea typeface="+mn-ea"/>
                                  <a:cs typeface="+mn-cs"/>
                                </a:rPr>
                                <m:t>z</m:t>
                              </m:r>
                              <m:r>
                                <a:rPr lang="en-US" sz="1800" b="0" i="0" kern="1200" smtClean="0">
                                  <a:solidFill>
                                    <a:schemeClr val="accent5">
                                      <a:lumMod val="50000"/>
                                    </a:schemeClr>
                                  </a:solidFill>
                                  <a:effectLst/>
                                  <a:latin typeface="Cambria Math" panose="02040503050406030204" pitchFamily="18" charset="0"/>
                                  <a:ea typeface="+mn-ea"/>
                                  <a:cs typeface="+mn-cs"/>
                                </a:rPr>
                                <m:t>(</m:t>
                              </m:r>
                              <m:sSub>
                                <m:sSubPr>
                                  <m:ctrlPr>
                                    <a:rPr lang="en-US" sz="1800" b="1" i="1" kern="1200" smtClean="0">
                                      <a:solidFill>
                                        <a:schemeClr val="accent5">
                                          <a:lumMod val="50000"/>
                                        </a:schemeClr>
                                      </a:solidFill>
                                      <a:effectLst/>
                                      <a:latin typeface="Cambria Math" panose="02040503050406030204" pitchFamily="18" charset="0"/>
                                      <a:ea typeface="+mn-ea"/>
                                      <a:cs typeface="+mn-cs"/>
                                    </a:rPr>
                                  </m:ctrlPr>
                                </m:sSubPr>
                                <m:e>
                                  <m:r>
                                    <m:rPr>
                                      <m:sty m:val="p"/>
                                    </m:rPr>
                                    <a:rPr lang="en-US" sz="1800" b="1" kern="1200">
                                      <a:solidFill>
                                        <a:schemeClr val="accent5">
                                          <a:lumMod val="50000"/>
                                        </a:schemeClr>
                                      </a:solidFill>
                                      <a:effectLst/>
                                      <a:latin typeface="Cambria Math" panose="02040503050406030204" pitchFamily="18" charset="0"/>
                                      <a:ea typeface="+mn-ea"/>
                                      <a:cs typeface="+mn-cs"/>
                                    </a:rPr>
                                    <m:t>Ψ</m:t>
                                  </m:r>
                                </m:e>
                                <m:sub>
                                  <m:r>
                                    <a:rPr lang="en-US" sz="1800" b="1" i="1" kern="1200" smtClean="0">
                                      <a:solidFill>
                                        <a:schemeClr val="accent5">
                                          <a:lumMod val="50000"/>
                                        </a:schemeClr>
                                      </a:solidFill>
                                      <a:effectLst/>
                                      <a:latin typeface="Cambria Math" panose="02040503050406030204" pitchFamily="18" charset="0"/>
                                      <a:ea typeface="+mn-ea"/>
                                      <a:cs typeface="+mn-cs"/>
                                    </a:rPr>
                                    <m:t>𝑩</m:t>
                                  </m:r>
                                  <m:r>
                                    <a:rPr lang="en-US" sz="1800" b="1" i="1" kern="1200">
                                      <a:solidFill>
                                        <a:schemeClr val="accent5">
                                          <a:lumMod val="50000"/>
                                        </a:schemeClr>
                                      </a:solidFill>
                                      <a:effectLst/>
                                      <a:latin typeface="Cambria Math" panose="02040503050406030204" pitchFamily="18" charset="0"/>
                                      <a:ea typeface="+mn-ea"/>
                                      <a:cs typeface="+mn-cs"/>
                                    </a:rPr>
                                    <m:t>↑</m:t>
                                  </m:r>
                                </m:sub>
                              </m:sSub>
                              <m:r>
                                <a:rPr lang="en-US" sz="1800" b="1" i="1" kern="1200" smtClean="0">
                                  <a:solidFill>
                                    <a:schemeClr val="accent5">
                                      <a:lumMod val="50000"/>
                                    </a:schemeClr>
                                  </a:solidFill>
                                  <a:effectLst/>
                                  <a:latin typeface="Cambria Math" panose="02040503050406030204" pitchFamily="18" charset="0"/>
                                  <a:ea typeface="+mn-ea"/>
                                  <a:cs typeface="+mn-cs"/>
                                </a:rPr>
                                <m:t>)</m:t>
                              </m:r>
                            </m:oMath>
                          </a14:m>
                          <a:r>
                            <a:rPr lang="en-US" dirty="0">
                              <a:solidFill>
                                <a:schemeClr val="accent5">
                                  <a:lumMod val="50000"/>
                                </a:schemeClr>
                              </a:solidFill>
                            </a:rPr>
                            <a:t> = 4</a:t>
                          </a:r>
                        </a:p>
                      </a:txBody>
                      <a:tcPr/>
                    </a:tc>
                    <a:extLst>
                      <a:ext uri="{0D108BD9-81ED-4DB2-BD59-A6C34878D82A}">
                        <a16:rowId xmlns:a16="http://schemas.microsoft.com/office/drawing/2014/main" val="4005842640"/>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107267219"/>
                  </p:ext>
                </p:extLst>
              </p:nvPr>
            </p:nvGraphicFramePr>
            <p:xfrm>
              <a:off x="3830142" y="4989023"/>
              <a:ext cx="4106486" cy="1163357"/>
            </p:xfrm>
            <a:graphic>
              <a:graphicData uri="http://schemas.openxmlformats.org/drawingml/2006/table">
                <a:tbl>
                  <a:tblPr firstRow="1" bandRow="1">
                    <a:tableStyleId>{D7AC3CCA-C797-4891-BE02-D94E43425B78}</a:tableStyleId>
                  </a:tblPr>
                  <a:tblGrid>
                    <a:gridCol w="1568214">
                      <a:extLst>
                        <a:ext uri="{9D8B030D-6E8A-4147-A177-3AD203B41FA5}">
                          <a16:colId xmlns:a16="http://schemas.microsoft.com/office/drawing/2014/main" val="739856735"/>
                        </a:ext>
                      </a:extLst>
                    </a:gridCol>
                    <a:gridCol w="2538272">
                      <a:extLst>
                        <a:ext uri="{9D8B030D-6E8A-4147-A177-3AD203B41FA5}">
                          <a16:colId xmlns:a16="http://schemas.microsoft.com/office/drawing/2014/main" val="2774545027"/>
                        </a:ext>
                      </a:extLst>
                    </a:gridCol>
                  </a:tblGrid>
                  <a:tr h="431837">
                    <a:tc>
                      <a:txBody>
                        <a:bodyPr/>
                        <a:lstStyle/>
                        <a:p>
                          <a:r>
                            <a:rPr lang="en-US" dirty="0" smtClean="0">
                              <a:solidFill>
                                <a:srgbClr val="FF0000"/>
                              </a:solidFill>
                            </a:rPr>
                            <a:t>Red</a:t>
                          </a:r>
                          <a:endParaRPr lang="en-US" dirty="0">
                            <a:solidFill>
                              <a:srgbClr val="FF0000"/>
                            </a:solidFill>
                          </a:endParaRPr>
                        </a:p>
                      </a:txBody>
                      <a:tcPr/>
                    </a:tc>
                    <a:tc>
                      <a:txBody>
                        <a:bodyPr/>
                        <a:lstStyle/>
                        <a:p>
                          <a:endParaRPr lang="en-US"/>
                        </a:p>
                      </a:txBody>
                      <a:tcPr>
                        <a:blipFill>
                          <a:blip r:embed="rId5"/>
                          <a:stretch>
                            <a:fillRect l="-61871" t="-7042" r="-719" b="-191549"/>
                          </a:stretch>
                        </a:blipFill>
                      </a:tcPr>
                    </a:tc>
                    <a:extLst>
                      <a:ext uri="{0D108BD9-81ED-4DB2-BD59-A6C34878D82A}">
                        <a16:rowId xmlns:a16="http://schemas.microsoft.com/office/drawing/2014/main" val="628102004"/>
                      </a:ext>
                    </a:extLst>
                  </a:tr>
                  <a:tr h="365760">
                    <a:tc>
                      <a:txBody>
                        <a:bodyPr/>
                        <a:lstStyle/>
                        <a:p>
                          <a:r>
                            <a:rPr lang="en-US" dirty="0" smtClean="0">
                              <a:solidFill>
                                <a:srgbClr val="00B050"/>
                              </a:solidFill>
                            </a:rPr>
                            <a:t>Green</a:t>
                          </a:r>
                          <a:endParaRPr lang="en-US" dirty="0">
                            <a:solidFill>
                              <a:srgbClr val="00B050"/>
                            </a:solidFill>
                          </a:endParaRPr>
                        </a:p>
                      </a:txBody>
                      <a:tcPr/>
                    </a:tc>
                    <a:tc>
                      <a:txBody>
                        <a:bodyPr/>
                        <a:lstStyle/>
                        <a:p>
                          <a:endParaRPr lang="en-US"/>
                        </a:p>
                      </a:txBody>
                      <a:tcPr>
                        <a:blipFill>
                          <a:blip r:embed="rId5"/>
                          <a:stretch>
                            <a:fillRect l="-61871" t="-124590" r="-719" b="-122951"/>
                          </a:stretch>
                        </a:blipFill>
                      </a:tcPr>
                    </a:tc>
                    <a:extLst>
                      <a:ext uri="{0D108BD9-81ED-4DB2-BD59-A6C34878D82A}">
                        <a16:rowId xmlns:a16="http://schemas.microsoft.com/office/drawing/2014/main" val="3819759271"/>
                      </a:ext>
                    </a:extLst>
                  </a:tr>
                  <a:tr h="365760">
                    <a:tc>
                      <a:txBody>
                        <a:bodyPr/>
                        <a:lstStyle/>
                        <a:p>
                          <a:r>
                            <a:rPr lang="en-US" dirty="0" smtClean="0">
                              <a:solidFill>
                                <a:schemeClr val="accent5">
                                  <a:lumMod val="50000"/>
                                </a:schemeClr>
                              </a:solidFill>
                            </a:rPr>
                            <a:t>Blue</a:t>
                          </a:r>
                          <a:endParaRPr lang="en-US" dirty="0">
                            <a:solidFill>
                              <a:schemeClr val="accent5">
                                <a:lumMod val="50000"/>
                              </a:schemeClr>
                            </a:solidFill>
                          </a:endParaRPr>
                        </a:p>
                      </a:txBody>
                      <a:tcPr/>
                    </a:tc>
                    <a:tc>
                      <a:txBody>
                        <a:bodyPr/>
                        <a:lstStyle/>
                        <a:p>
                          <a:endParaRPr lang="en-US"/>
                        </a:p>
                      </a:txBody>
                      <a:tcPr>
                        <a:blipFill>
                          <a:blip r:embed="rId5"/>
                          <a:stretch>
                            <a:fillRect l="-61871" t="-228333" r="-719" b="-25000"/>
                          </a:stretch>
                        </a:blipFill>
                      </a:tcPr>
                    </a:tc>
                    <a:extLst>
                      <a:ext uri="{0D108BD9-81ED-4DB2-BD59-A6C34878D82A}">
                        <a16:rowId xmlns:a16="http://schemas.microsoft.com/office/drawing/2014/main" val="4005842640"/>
                      </a:ext>
                    </a:extLst>
                  </a:tr>
                </a:tbl>
              </a:graphicData>
            </a:graphic>
          </p:graphicFrame>
        </mc:Fallback>
      </mc:AlternateContent>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856" y="3020371"/>
            <a:ext cx="2607529" cy="1704773"/>
          </a:xfrm>
          <a:prstGeom prst="rect">
            <a:avLst/>
          </a:prstGeom>
        </p:spPr>
      </p:pic>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4214131872"/>
                  </p:ext>
                </p:extLst>
              </p:nvPr>
            </p:nvGraphicFramePr>
            <p:xfrm>
              <a:off x="5899143" y="2367823"/>
              <a:ext cx="3065345" cy="2275755"/>
            </p:xfrm>
            <a:graphic>
              <a:graphicData uri="http://schemas.openxmlformats.org/drawingml/2006/table">
                <a:tbl>
                  <a:tblPr firstRow="1" bandRow="1">
                    <a:tableStyleId>{D7AC3CCA-C797-4891-BE02-D94E43425B78}</a:tableStyleId>
                  </a:tblPr>
                  <a:tblGrid>
                    <a:gridCol w="1170615">
                      <a:extLst>
                        <a:ext uri="{9D8B030D-6E8A-4147-A177-3AD203B41FA5}">
                          <a16:colId xmlns:a16="http://schemas.microsoft.com/office/drawing/2014/main" val="739856735"/>
                        </a:ext>
                      </a:extLst>
                    </a:gridCol>
                    <a:gridCol w="1894730">
                      <a:extLst>
                        <a:ext uri="{9D8B030D-6E8A-4147-A177-3AD203B41FA5}">
                          <a16:colId xmlns:a16="http://schemas.microsoft.com/office/drawing/2014/main" val="2774545027"/>
                        </a:ext>
                      </a:extLst>
                    </a:gridCol>
                  </a:tblGrid>
                  <a:tr h="758585">
                    <a:tc>
                      <a:txBody>
                        <a:bodyPr/>
                        <a:lstStyle/>
                        <a:p>
                          <a:r>
                            <a:rPr lang="en-US" dirty="0">
                              <a:solidFill>
                                <a:srgbClr val="FF0000"/>
                              </a:solidFill>
                            </a:rPr>
                            <a:t>Red</a:t>
                          </a:r>
                        </a:p>
                      </a:txBody>
                      <a:tcPr/>
                    </a:tc>
                    <a:tc>
                      <a:txBody>
                        <a:bodyPr/>
                        <a:lstStyle/>
                        <a:p>
                          <a14:m>
                            <m:oMath xmlns:m="http://schemas.openxmlformats.org/officeDocument/2006/math">
                              <m:sSub>
                                <m:sSubPr>
                                  <m:ctrlPr>
                                    <a:rPr lang="en-US" sz="1800" b="1" i="1" kern="1200" smtClean="0">
                                      <a:solidFill>
                                        <a:srgbClr val="FF0000"/>
                                      </a:solidFill>
                                      <a:effectLst/>
                                      <a:latin typeface="Cambria Math" panose="02040503050406030204" pitchFamily="18" charset="0"/>
                                      <a:ea typeface="+mn-ea"/>
                                      <a:cs typeface="+mn-cs"/>
                                    </a:rPr>
                                  </m:ctrlPr>
                                </m:sSubPr>
                                <m:e>
                                  <m:r>
                                    <a:rPr lang="en-US" sz="1800" b="1" i="0" kern="1200" smtClean="0">
                                      <a:solidFill>
                                        <a:srgbClr val="FF0000"/>
                                      </a:solidFill>
                                      <a:effectLst/>
                                      <a:latin typeface="Cambria Math" panose="02040503050406030204" pitchFamily="18" charset="0"/>
                                      <a:ea typeface="+mn-ea"/>
                                      <a:cs typeface="+mn-cs"/>
                                    </a:rPr>
                                    <m:t>𝐠𝐦𝐞𝐚𝐧</m:t>
                                  </m:r>
                                  <m:r>
                                    <a:rPr lang="en-US" sz="1800" b="1" i="0" kern="1200" smtClean="0">
                                      <a:solidFill>
                                        <a:srgbClr val="FF0000"/>
                                      </a:solidFill>
                                      <a:effectLst/>
                                      <a:latin typeface="Cambria Math" panose="02040503050406030204" pitchFamily="18" charset="0"/>
                                      <a:ea typeface="+mn-ea"/>
                                      <a:cs typeface="+mn-cs"/>
                                    </a:rPr>
                                    <m:t>(</m:t>
                                  </m:r>
                                  <m:r>
                                    <a:rPr lang="en-US" sz="1800" b="1" i="0" kern="1200" smtClean="0">
                                      <a:solidFill>
                                        <a:srgbClr val="FF0000"/>
                                      </a:solidFill>
                                      <a:effectLst/>
                                      <a:latin typeface="Cambria Math" panose="02040503050406030204" pitchFamily="18" charset="0"/>
                                      <a:ea typeface="+mn-ea"/>
                                      <a:cs typeface="+mn-cs"/>
                                    </a:rPr>
                                    <m:t>𝐳</m:t>
                                  </m:r>
                                  <m:r>
                                    <a:rPr lang="en-US" sz="1800" b="1" i="1" kern="1200" smtClean="0">
                                      <a:solidFill>
                                        <a:srgbClr val="FF0000"/>
                                      </a:solidFill>
                                      <a:effectLst/>
                                      <a:latin typeface="Cambria Math" panose="02040503050406030204" pitchFamily="18" charset="0"/>
                                      <a:ea typeface="+mn-ea"/>
                                      <a:cs typeface="+mn-cs"/>
                                    </a:rPr>
                                    <m:t> </m:t>
                                  </m:r>
                                  <m:r>
                                    <a:rPr lang="en-US" sz="1800" b="1" i="0" kern="1200" smtClean="0">
                                      <a:solidFill>
                                        <a:srgbClr val="FF0000"/>
                                      </a:solidFill>
                                      <a:effectLst/>
                                      <a:latin typeface="Cambria Math" panose="02040503050406030204" pitchFamily="18" charset="0"/>
                                      <a:ea typeface="+mn-ea"/>
                                      <a:cs typeface="+mn-cs"/>
                                    </a:rPr>
                                    <m:t>(</m:t>
                                  </m:r>
                                  <m:r>
                                    <m:rPr>
                                      <m:sty m:val="p"/>
                                    </m:rPr>
                                    <a:rPr lang="en-US" sz="1800" b="1" kern="1200">
                                      <a:solidFill>
                                        <a:srgbClr val="FF0000"/>
                                      </a:solidFill>
                                      <a:effectLst/>
                                      <a:latin typeface="Cambria Math" panose="02040503050406030204" pitchFamily="18" charset="0"/>
                                      <a:ea typeface="+mn-ea"/>
                                      <a:cs typeface="+mn-cs"/>
                                    </a:rPr>
                                    <m:t>Ψ</m:t>
                                  </m:r>
                                </m:e>
                                <m:sub>
                                  <m:r>
                                    <a:rPr lang="en-US" sz="1800" b="1" i="1" kern="1200">
                                      <a:solidFill>
                                        <a:srgbClr val="FF0000"/>
                                      </a:solidFill>
                                      <a:effectLst/>
                                      <a:latin typeface="Cambria Math" panose="02040503050406030204" pitchFamily="18" charset="0"/>
                                      <a:ea typeface="+mn-ea"/>
                                      <a:cs typeface="+mn-cs"/>
                                    </a:rPr>
                                    <m:t>𝐴</m:t>
                                  </m:r>
                                  <m:r>
                                    <a:rPr lang="en-US" sz="1800" b="1" i="1" kern="1200">
                                      <a:solidFill>
                                        <a:srgbClr val="FF0000"/>
                                      </a:solidFill>
                                      <a:effectLst/>
                                      <a:latin typeface="Cambria Math" panose="02040503050406030204" pitchFamily="18" charset="0"/>
                                      <a:ea typeface="+mn-ea"/>
                                      <a:cs typeface="+mn-cs"/>
                                    </a:rPr>
                                    <m:t>↑</m:t>
                                  </m:r>
                                </m:sub>
                              </m:sSub>
                              <m:r>
                                <a:rPr lang="en-US" sz="1800" b="1" i="1" kern="1200" smtClean="0">
                                  <a:solidFill>
                                    <a:srgbClr val="FF0000"/>
                                  </a:solidFill>
                                  <a:effectLst/>
                                  <a:latin typeface="Cambria Math" panose="02040503050406030204" pitchFamily="18" charset="0"/>
                                  <a:ea typeface="+mn-ea"/>
                                  <a:cs typeface="+mn-cs"/>
                                </a:rPr>
                                <m:t>)</m:t>
                              </m:r>
                            </m:oMath>
                          </a14:m>
                          <a:r>
                            <a:rPr lang="en-US" dirty="0">
                              <a:solidFill>
                                <a:srgbClr val="FF0000"/>
                              </a:solidFill>
                            </a:rPr>
                            <a:t>*</a:t>
                          </a:r>
                          <a14:m>
                            <m:oMath xmlns:m="http://schemas.openxmlformats.org/officeDocument/2006/math">
                              <m:r>
                                <a:rPr lang="en-US" sz="1800" b="1" i="0" kern="1200" smtClean="0">
                                  <a:solidFill>
                                    <a:srgbClr val="FF0000"/>
                                  </a:solidFill>
                                  <a:effectLst/>
                                  <a:latin typeface="Cambria Math" panose="02040503050406030204" pitchFamily="18" charset="0"/>
                                  <a:ea typeface="+mn-ea"/>
                                  <a:cs typeface="+mn-cs"/>
                                </a:rPr>
                                <m:t>𝐳</m:t>
                              </m:r>
                              <m:r>
                                <a:rPr lang="en-US" sz="1800" b="1" i="0" kern="1200" smtClean="0">
                                  <a:solidFill>
                                    <a:srgbClr val="FF0000"/>
                                  </a:solidFill>
                                  <a:effectLst/>
                                  <a:latin typeface="Cambria Math" panose="02040503050406030204" pitchFamily="18" charset="0"/>
                                  <a:ea typeface="+mn-ea"/>
                                  <a:cs typeface="+mn-cs"/>
                                </a:rPr>
                                <m:t>(</m:t>
                              </m:r>
                              <m:sSub>
                                <m:sSubPr>
                                  <m:ctrlPr>
                                    <a:rPr lang="en-US" sz="1800" b="1" i="1" kern="1200" smtClean="0">
                                      <a:solidFill>
                                        <a:srgbClr val="FF0000"/>
                                      </a:solidFill>
                                      <a:effectLst/>
                                      <a:latin typeface="Cambria Math" panose="02040503050406030204" pitchFamily="18" charset="0"/>
                                      <a:ea typeface="+mn-ea"/>
                                      <a:cs typeface="+mn-cs"/>
                                    </a:rPr>
                                  </m:ctrlPr>
                                </m:sSubPr>
                                <m:e>
                                  <m:r>
                                    <m:rPr>
                                      <m:sty m:val="p"/>
                                    </m:rPr>
                                    <a:rPr lang="en-US" sz="1800" b="1" kern="1200">
                                      <a:solidFill>
                                        <a:srgbClr val="FF0000"/>
                                      </a:solidFill>
                                      <a:effectLst/>
                                      <a:latin typeface="Cambria Math" panose="02040503050406030204" pitchFamily="18" charset="0"/>
                                      <a:ea typeface="+mn-ea"/>
                                      <a:cs typeface="+mn-cs"/>
                                    </a:rPr>
                                    <m:t>Ψ</m:t>
                                  </m:r>
                                </m:e>
                                <m:sub>
                                  <m:r>
                                    <a:rPr lang="en-US" sz="1800" b="1" i="1" kern="1200" smtClean="0">
                                      <a:solidFill>
                                        <a:srgbClr val="FF0000"/>
                                      </a:solidFill>
                                      <a:effectLst/>
                                      <a:latin typeface="Cambria Math" panose="02040503050406030204" pitchFamily="18" charset="0"/>
                                      <a:ea typeface="+mn-ea"/>
                                      <a:cs typeface="+mn-cs"/>
                                    </a:rPr>
                                    <m:t>𝑩</m:t>
                                  </m:r>
                                  <m:r>
                                    <a:rPr lang="en-US" sz="1800" b="1" i="1" kern="1200">
                                      <a:solidFill>
                                        <a:srgbClr val="FF0000"/>
                                      </a:solidFill>
                                      <a:effectLst/>
                                      <a:latin typeface="Cambria Math" panose="02040503050406030204" pitchFamily="18" charset="0"/>
                                      <a:ea typeface="+mn-ea"/>
                                      <a:cs typeface="+mn-cs"/>
                                    </a:rPr>
                                    <m:t>↑</m:t>
                                  </m:r>
                                </m:sub>
                              </m:sSub>
                              <m:r>
                                <a:rPr lang="en-US" sz="1800" b="1" i="1" kern="1200" smtClean="0">
                                  <a:solidFill>
                                    <a:srgbClr val="FF0000"/>
                                  </a:solidFill>
                                  <a:effectLst/>
                                  <a:latin typeface="Cambria Math" panose="02040503050406030204" pitchFamily="18" charset="0"/>
                                  <a:ea typeface="+mn-ea"/>
                                  <a:cs typeface="+mn-cs"/>
                                </a:rPr>
                                <m:t>))</m:t>
                              </m:r>
                            </m:oMath>
                          </a14:m>
                          <a:r>
                            <a:rPr lang="en-US" dirty="0">
                              <a:solidFill>
                                <a:srgbClr val="FF0000"/>
                              </a:solidFill>
                            </a:rPr>
                            <a:t> = 0</a:t>
                          </a:r>
                        </a:p>
                      </a:txBody>
                      <a:tcPr/>
                    </a:tc>
                    <a:extLst>
                      <a:ext uri="{0D108BD9-81ED-4DB2-BD59-A6C34878D82A}">
                        <a16:rowId xmlns:a16="http://schemas.microsoft.com/office/drawing/2014/main" val="628102004"/>
                      </a:ext>
                    </a:extLst>
                  </a:tr>
                  <a:tr h="758585">
                    <a:tc>
                      <a:txBody>
                        <a:bodyPr/>
                        <a:lstStyle/>
                        <a:p>
                          <a:r>
                            <a:rPr lang="en-US" dirty="0">
                              <a:solidFill>
                                <a:srgbClr val="00B050"/>
                              </a:solidFill>
                            </a:rPr>
                            <a:t>Green</a:t>
                          </a:r>
                        </a:p>
                      </a:txBody>
                      <a:tcPr/>
                    </a:tc>
                    <a:tc>
                      <a:txBody>
                        <a:bodyPr/>
                        <a:lstStyle/>
                        <a:p>
                          <a14:m>
                            <m:oMath xmlns:m="http://schemas.openxmlformats.org/officeDocument/2006/math">
                              <m:sSub>
                                <m:sSubPr>
                                  <m:ctrlPr>
                                    <a:rPr lang="en-US" sz="1800" b="1" i="1" kern="1200" smtClean="0">
                                      <a:solidFill>
                                        <a:srgbClr val="00B050"/>
                                      </a:solidFill>
                                      <a:effectLst/>
                                      <a:latin typeface="Cambria Math" panose="02040503050406030204" pitchFamily="18" charset="0"/>
                                      <a:ea typeface="+mn-ea"/>
                                      <a:cs typeface="+mn-cs"/>
                                    </a:rPr>
                                  </m:ctrlPr>
                                </m:sSubPr>
                                <m:e>
                                  <m:r>
                                    <a:rPr lang="en-US" sz="1800" b="1" i="0" kern="1200" smtClean="0">
                                      <a:solidFill>
                                        <a:srgbClr val="00B050"/>
                                      </a:solidFill>
                                      <a:effectLst/>
                                      <a:latin typeface="Cambria Math" panose="02040503050406030204" pitchFamily="18" charset="0"/>
                                      <a:ea typeface="+mn-ea"/>
                                      <a:cs typeface="+mn-cs"/>
                                    </a:rPr>
                                    <m:t>𝐠𝐦𝐞𝐚𝐧</m:t>
                                  </m:r>
                                  <m:r>
                                    <a:rPr lang="en-US" sz="1800" b="1" i="0" kern="1200" smtClean="0">
                                      <a:solidFill>
                                        <a:srgbClr val="00B050"/>
                                      </a:solidFill>
                                      <a:effectLst/>
                                      <a:latin typeface="Cambria Math" panose="02040503050406030204" pitchFamily="18" charset="0"/>
                                      <a:ea typeface="+mn-ea"/>
                                      <a:cs typeface="+mn-cs"/>
                                    </a:rPr>
                                    <m:t>(</m:t>
                                  </m:r>
                                  <m:r>
                                    <a:rPr lang="en-US" sz="1800" b="1" i="0" kern="1200" smtClean="0">
                                      <a:solidFill>
                                        <a:srgbClr val="00B050"/>
                                      </a:solidFill>
                                      <a:effectLst/>
                                      <a:latin typeface="Cambria Math" panose="02040503050406030204" pitchFamily="18" charset="0"/>
                                      <a:ea typeface="+mn-ea"/>
                                      <a:cs typeface="+mn-cs"/>
                                    </a:rPr>
                                    <m:t>𝐳</m:t>
                                  </m:r>
                                  <m:r>
                                    <a:rPr lang="en-US" sz="1800" b="1" i="0" kern="1200" smtClean="0">
                                      <a:solidFill>
                                        <a:srgbClr val="00B050"/>
                                      </a:solidFill>
                                      <a:effectLst/>
                                      <a:latin typeface="Cambria Math" panose="02040503050406030204" pitchFamily="18" charset="0"/>
                                      <a:ea typeface="+mn-ea"/>
                                      <a:cs typeface="+mn-cs"/>
                                    </a:rPr>
                                    <m:t>(</m:t>
                                  </m:r>
                                  <m:r>
                                    <m:rPr>
                                      <m:sty m:val="p"/>
                                    </m:rPr>
                                    <a:rPr lang="en-US" sz="1800" b="1" kern="1200">
                                      <a:solidFill>
                                        <a:srgbClr val="00B050"/>
                                      </a:solidFill>
                                      <a:effectLst/>
                                      <a:latin typeface="Cambria Math" panose="02040503050406030204" pitchFamily="18" charset="0"/>
                                      <a:ea typeface="+mn-ea"/>
                                      <a:cs typeface="+mn-cs"/>
                                    </a:rPr>
                                    <m:t>Ψ</m:t>
                                  </m:r>
                                </m:e>
                                <m:sub>
                                  <m:r>
                                    <a:rPr lang="en-US" sz="1800" b="1" i="1" kern="1200">
                                      <a:solidFill>
                                        <a:srgbClr val="00B050"/>
                                      </a:solidFill>
                                      <a:effectLst/>
                                      <a:latin typeface="Cambria Math" panose="02040503050406030204" pitchFamily="18" charset="0"/>
                                      <a:ea typeface="+mn-ea"/>
                                      <a:cs typeface="+mn-cs"/>
                                    </a:rPr>
                                    <m:t>𝐴</m:t>
                                  </m:r>
                                  <m:r>
                                    <a:rPr lang="en-US" sz="1800" b="1" i="1" kern="1200">
                                      <a:solidFill>
                                        <a:srgbClr val="00B050"/>
                                      </a:solidFill>
                                      <a:effectLst/>
                                      <a:latin typeface="Cambria Math" panose="02040503050406030204" pitchFamily="18" charset="0"/>
                                      <a:ea typeface="+mn-ea"/>
                                      <a:cs typeface="+mn-cs"/>
                                    </a:rPr>
                                    <m:t>↑</m:t>
                                  </m:r>
                                </m:sub>
                              </m:sSub>
                              <m:r>
                                <a:rPr lang="en-US" sz="1800" b="1" i="1" kern="1200" smtClean="0">
                                  <a:solidFill>
                                    <a:srgbClr val="00B050"/>
                                  </a:solidFill>
                                  <a:effectLst/>
                                  <a:latin typeface="Cambria Math" panose="02040503050406030204" pitchFamily="18" charset="0"/>
                                  <a:ea typeface="+mn-ea"/>
                                  <a:cs typeface="+mn-cs"/>
                                </a:rPr>
                                <m:t>)</m:t>
                              </m:r>
                            </m:oMath>
                          </a14:m>
                          <a:r>
                            <a:rPr lang="en-US" dirty="0">
                              <a:solidFill>
                                <a:srgbClr val="00B050"/>
                              </a:solidFill>
                            </a:rPr>
                            <a:t>*</a:t>
                          </a:r>
                          <a14:m>
                            <m:oMath xmlns:m="http://schemas.openxmlformats.org/officeDocument/2006/math">
                              <m:r>
                                <m:rPr>
                                  <m:sty m:val="p"/>
                                </m:rPr>
                                <a:rPr lang="en-US" sz="1800" b="0" i="0" kern="1200" smtClean="0">
                                  <a:solidFill>
                                    <a:srgbClr val="00B050"/>
                                  </a:solidFill>
                                  <a:effectLst/>
                                  <a:latin typeface="Cambria Math" panose="02040503050406030204" pitchFamily="18" charset="0"/>
                                  <a:ea typeface="+mn-ea"/>
                                  <a:cs typeface="+mn-cs"/>
                                </a:rPr>
                                <m:t>z</m:t>
                              </m:r>
                              <m:r>
                                <a:rPr lang="en-US" sz="1800" b="0" i="0" kern="1200" smtClean="0">
                                  <a:solidFill>
                                    <a:srgbClr val="00B050"/>
                                  </a:solidFill>
                                  <a:effectLst/>
                                  <a:latin typeface="Cambria Math" panose="02040503050406030204" pitchFamily="18" charset="0"/>
                                  <a:ea typeface="+mn-ea"/>
                                  <a:cs typeface="+mn-cs"/>
                                </a:rPr>
                                <m:t>(</m:t>
                              </m:r>
                              <m:sSub>
                                <m:sSubPr>
                                  <m:ctrlPr>
                                    <a:rPr lang="en-US" sz="1800" b="1" i="1" kern="1200" smtClean="0">
                                      <a:solidFill>
                                        <a:srgbClr val="00B050"/>
                                      </a:solidFill>
                                      <a:effectLst/>
                                      <a:latin typeface="Cambria Math" panose="02040503050406030204" pitchFamily="18" charset="0"/>
                                      <a:ea typeface="+mn-ea"/>
                                      <a:cs typeface="+mn-cs"/>
                                    </a:rPr>
                                  </m:ctrlPr>
                                </m:sSubPr>
                                <m:e>
                                  <m:r>
                                    <m:rPr>
                                      <m:sty m:val="p"/>
                                    </m:rPr>
                                    <a:rPr lang="en-US" sz="1800" b="1" kern="1200">
                                      <a:solidFill>
                                        <a:srgbClr val="00B050"/>
                                      </a:solidFill>
                                      <a:effectLst/>
                                      <a:latin typeface="Cambria Math" panose="02040503050406030204" pitchFamily="18" charset="0"/>
                                      <a:ea typeface="+mn-ea"/>
                                      <a:cs typeface="+mn-cs"/>
                                    </a:rPr>
                                    <m:t>Ψ</m:t>
                                  </m:r>
                                </m:e>
                                <m:sub>
                                  <m:r>
                                    <a:rPr lang="en-US" sz="1800" b="1" i="1" kern="1200" smtClean="0">
                                      <a:solidFill>
                                        <a:srgbClr val="00B050"/>
                                      </a:solidFill>
                                      <a:effectLst/>
                                      <a:latin typeface="Cambria Math" panose="02040503050406030204" pitchFamily="18" charset="0"/>
                                      <a:ea typeface="+mn-ea"/>
                                      <a:cs typeface="+mn-cs"/>
                                    </a:rPr>
                                    <m:t>𝑩</m:t>
                                  </m:r>
                                  <m:r>
                                    <a:rPr lang="en-US" sz="1800" b="1" i="1" kern="1200">
                                      <a:solidFill>
                                        <a:srgbClr val="00B050"/>
                                      </a:solidFill>
                                      <a:effectLst/>
                                      <a:latin typeface="Cambria Math" panose="02040503050406030204" pitchFamily="18" charset="0"/>
                                      <a:ea typeface="+mn-ea"/>
                                      <a:cs typeface="+mn-cs"/>
                                    </a:rPr>
                                    <m:t>↑</m:t>
                                  </m:r>
                                </m:sub>
                              </m:sSub>
                              <m:r>
                                <a:rPr lang="en-US" sz="1800" b="1" i="1" kern="1200" smtClean="0">
                                  <a:solidFill>
                                    <a:srgbClr val="00B050"/>
                                  </a:solidFill>
                                  <a:effectLst/>
                                  <a:latin typeface="Cambria Math" panose="02040503050406030204" pitchFamily="18" charset="0"/>
                                  <a:ea typeface="+mn-ea"/>
                                  <a:cs typeface="+mn-cs"/>
                                </a:rPr>
                                <m:t>))</m:t>
                              </m:r>
                            </m:oMath>
                          </a14:m>
                          <a:r>
                            <a:rPr lang="en-US" dirty="0">
                              <a:solidFill>
                                <a:srgbClr val="00B050"/>
                              </a:solidFill>
                            </a:rPr>
                            <a:t> = 1.7</a:t>
                          </a:r>
                        </a:p>
                      </a:txBody>
                      <a:tcPr/>
                    </a:tc>
                    <a:extLst>
                      <a:ext uri="{0D108BD9-81ED-4DB2-BD59-A6C34878D82A}">
                        <a16:rowId xmlns:a16="http://schemas.microsoft.com/office/drawing/2014/main" val="3819759271"/>
                      </a:ext>
                    </a:extLst>
                  </a:tr>
                  <a:tr h="758585">
                    <a:tc>
                      <a:txBody>
                        <a:bodyPr/>
                        <a:lstStyle/>
                        <a:p>
                          <a:r>
                            <a:rPr lang="en-US" dirty="0">
                              <a:solidFill>
                                <a:schemeClr val="accent5">
                                  <a:lumMod val="50000"/>
                                </a:schemeClr>
                              </a:solidFill>
                            </a:rPr>
                            <a:t>Blue</a:t>
                          </a:r>
                        </a:p>
                      </a:txBody>
                      <a:tcPr/>
                    </a:tc>
                    <a:tc>
                      <a:txBody>
                        <a:bodyPr/>
                        <a:lstStyle/>
                        <a:p>
                          <a14:m>
                            <m:oMath xmlns:m="http://schemas.openxmlformats.org/officeDocument/2006/math">
                              <m:sSub>
                                <m:sSubPr>
                                  <m:ctrlPr>
                                    <a:rPr lang="en-US" sz="1800" b="1" i="1" kern="1200" smtClean="0">
                                      <a:solidFill>
                                        <a:schemeClr val="accent5">
                                          <a:lumMod val="50000"/>
                                        </a:schemeClr>
                                      </a:solidFill>
                                      <a:effectLst/>
                                      <a:latin typeface="Cambria Math" panose="02040503050406030204" pitchFamily="18" charset="0"/>
                                      <a:ea typeface="+mn-ea"/>
                                      <a:cs typeface="+mn-cs"/>
                                    </a:rPr>
                                  </m:ctrlPr>
                                </m:sSubPr>
                                <m:e>
                                  <m:r>
                                    <a:rPr lang="en-US" sz="1800" b="1" i="0" kern="1200" smtClean="0">
                                      <a:solidFill>
                                        <a:schemeClr val="accent5">
                                          <a:lumMod val="50000"/>
                                        </a:schemeClr>
                                      </a:solidFill>
                                      <a:effectLst/>
                                      <a:latin typeface="Cambria Math" panose="02040503050406030204" pitchFamily="18" charset="0"/>
                                      <a:ea typeface="+mn-ea"/>
                                      <a:cs typeface="+mn-cs"/>
                                    </a:rPr>
                                    <m:t>𝐠𝐦𝐞𝐚𝐧</m:t>
                                  </m:r>
                                  <m:r>
                                    <a:rPr lang="en-US" sz="1800" b="1" i="0" kern="1200" smtClean="0">
                                      <a:solidFill>
                                        <a:schemeClr val="accent5">
                                          <a:lumMod val="50000"/>
                                        </a:schemeClr>
                                      </a:solidFill>
                                      <a:effectLst/>
                                      <a:latin typeface="Cambria Math" panose="02040503050406030204" pitchFamily="18" charset="0"/>
                                      <a:ea typeface="+mn-ea"/>
                                      <a:cs typeface="+mn-cs"/>
                                    </a:rPr>
                                    <m:t>(</m:t>
                                  </m:r>
                                  <m:r>
                                    <a:rPr lang="en-US" sz="1800" b="1" i="0" kern="1200" smtClean="0">
                                      <a:solidFill>
                                        <a:schemeClr val="accent5">
                                          <a:lumMod val="50000"/>
                                        </a:schemeClr>
                                      </a:solidFill>
                                      <a:effectLst/>
                                      <a:latin typeface="Cambria Math" panose="02040503050406030204" pitchFamily="18" charset="0"/>
                                      <a:ea typeface="+mn-ea"/>
                                      <a:cs typeface="+mn-cs"/>
                                    </a:rPr>
                                    <m:t>𝐳</m:t>
                                  </m:r>
                                  <m:r>
                                    <a:rPr lang="en-US" sz="1800" b="1" i="0" kern="1200" smtClean="0">
                                      <a:solidFill>
                                        <a:schemeClr val="accent5">
                                          <a:lumMod val="50000"/>
                                        </a:schemeClr>
                                      </a:solidFill>
                                      <a:effectLst/>
                                      <a:latin typeface="Cambria Math" panose="02040503050406030204" pitchFamily="18" charset="0"/>
                                      <a:ea typeface="+mn-ea"/>
                                      <a:cs typeface="+mn-cs"/>
                                    </a:rPr>
                                    <m:t>(</m:t>
                                  </m:r>
                                  <m:r>
                                    <m:rPr>
                                      <m:sty m:val="p"/>
                                    </m:rPr>
                                    <a:rPr lang="en-US" sz="1800" b="1" kern="1200">
                                      <a:solidFill>
                                        <a:schemeClr val="accent5">
                                          <a:lumMod val="50000"/>
                                        </a:schemeClr>
                                      </a:solidFill>
                                      <a:effectLst/>
                                      <a:latin typeface="Cambria Math" panose="02040503050406030204" pitchFamily="18" charset="0"/>
                                      <a:ea typeface="+mn-ea"/>
                                      <a:cs typeface="+mn-cs"/>
                                    </a:rPr>
                                    <m:t>Ψ</m:t>
                                  </m:r>
                                </m:e>
                                <m:sub>
                                  <m:r>
                                    <a:rPr lang="en-US" sz="1800" b="1" i="1" kern="1200">
                                      <a:solidFill>
                                        <a:schemeClr val="accent5">
                                          <a:lumMod val="50000"/>
                                        </a:schemeClr>
                                      </a:solidFill>
                                      <a:effectLst/>
                                      <a:latin typeface="Cambria Math" panose="02040503050406030204" pitchFamily="18" charset="0"/>
                                      <a:ea typeface="+mn-ea"/>
                                      <a:cs typeface="+mn-cs"/>
                                    </a:rPr>
                                    <m:t>𝐴</m:t>
                                  </m:r>
                                  <m:r>
                                    <a:rPr lang="en-US" sz="1800" b="1" i="1" kern="1200">
                                      <a:solidFill>
                                        <a:schemeClr val="accent5">
                                          <a:lumMod val="50000"/>
                                        </a:schemeClr>
                                      </a:solidFill>
                                      <a:effectLst/>
                                      <a:latin typeface="Cambria Math" panose="02040503050406030204" pitchFamily="18" charset="0"/>
                                      <a:ea typeface="+mn-ea"/>
                                      <a:cs typeface="+mn-cs"/>
                                    </a:rPr>
                                    <m:t>↑</m:t>
                                  </m:r>
                                </m:sub>
                              </m:sSub>
                              <m:r>
                                <a:rPr lang="en-US" sz="1800" b="1" i="1" kern="1200" smtClean="0">
                                  <a:solidFill>
                                    <a:schemeClr val="accent5">
                                      <a:lumMod val="50000"/>
                                    </a:schemeClr>
                                  </a:solidFill>
                                  <a:effectLst/>
                                  <a:latin typeface="Cambria Math" panose="02040503050406030204" pitchFamily="18" charset="0"/>
                                  <a:ea typeface="+mn-ea"/>
                                  <a:cs typeface="+mn-cs"/>
                                </a:rPr>
                                <m:t>)</m:t>
                              </m:r>
                            </m:oMath>
                          </a14:m>
                          <a:r>
                            <a:rPr lang="en-US" dirty="0">
                              <a:solidFill>
                                <a:schemeClr val="accent5">
                                  <a:lumMod val="50000"/>
                                </a:schemeClr>
                              </a:solidFill>
                            </a:rPr>
                            <a:t>*</a:t>
                          </a:r>
                          <a14:m>
                            <m:oMath xmlns:m="http://schemas.openxmlformats.org/officeDocument/2006/math">
                              <m:r>
                                <m:rPr>
                                  <m:sty m:val="p"/>
                                </m:rPr>
                                <a:rPr lang="en-US" sz="1800" b="0" i="0" kern="1200" smtClean="0">
                                  <a:solidFill>
                                    <a:schemeClr val="accent5">
                                      <a:lumMod val="50000"/>
                                    </a:schemeClr>
                                  </a:solidFill>
                                  <a:effectLst/>
                                  <a:latin typeface="Cambria Math" panose="02040503050406030204" pitchFamily="18" charset="0"/>
                                  <a:ea typeface="+mn-ea"/>
                                  <a:cs typeface="+mn-cs"/>
                                </a:rPr>
                                <m:t>z</m:t>
                              </m:r>
                              <m:r>
                                <a:rPr lang="en-US" sz="1800" b="0" i="0" kern="1200" smtClean="0">
                                  <a:solidFill>
                                    <a:schemeClr val="accent5">
                                      <a:lumMod val="50000"/>
                                    </a:schemeClr>
                                  </a:solidFill>
                                  <a:effectLst/>
                                  <a:latin typeface="Cambria Math" panose="02040503050406030204" pitchFamily="18" charset="0"/>
                                  <a:ea typeface="+mn-ea"/>
                                  <a:cs typeface="+mn-cs"/>
                                </a:rPr>
                                <m:t>(</m:t>
                              </m:r>
                              <m:sSub>
                                <m:sSubPr>
                                  <m:ctrlPr>
                                    <a:rPr lang="en-US" sz="1800" b="1" i="1" kern="1200" smtClean="0">
                                      <a:solidFill>
                                        <a:schemeClr val="accent5">
                                          <a:lumMod val="50000"/>
                                        </a:schemeClr>
                                      </a:solidFill>
                                      <a:effectLst/>
                                      <a:latin typeface="Cambria Math" panose="02040503050406030204" pitchFamily="18" charset="0"/>
                                      <a:ea typeface="+mn-ea"/>
                                      <a:cs typeface="+mn-cs"/>
                                    </a:rPr>
                                  </m:ctrlPr>
                                </m:sSubPr>
                                <m:e>
                                  <m:r>
                                    <m:rPr>
                                      <m:sty m:val="p"/>
                                    </m:rPr>
                                    <a:rPr lang="en-US" sz="1800" b="1" kern="1200">
                                      <a:solidFill>
                                        <a:schemeClr val="accent5">
                                          <a:lumMod val="50000"/>
                                        </a:schemeClr>
                                      </a:solidFill>
                                      <a:effectLst/>
                                      <a:latin typeface="Cambria Math" panose="02040503050406030204" pitchFamily="18" charset="0"/>
                                      <a:ea typeface="+mn-ea"/>
                                      <a:cs typeface="+mn-cs"/>
                                    </a:rPr>
                                    <m:t>Ψ</m:t>
                                  </m:r>
                                </m:e>
                                <m:sub>
                                  <m:r>
                                    <a:rPr lang="en-US" sz="1800" b="1" i="1" kern="1200" smtClean="0">
                                      <a:solidFill>
                                        <a:schemeClr val="accent5">
                                          <a:lumMod val="50000"/>
                                        </a:schemeClr>
                                      </a:solidFill>
                                      <a:effectLst/>
                                      <a:latin typeface="Cambria Math" panose="02040503050406030204" pitchFamily="18" charset="0"/>
                                      <a:ea typeface="+mn-ea"/>
                                      <a:cs typeface="+mn-cs"/>
                                    </a:rPr>
                                    <m:t>𝑩</m:t>
                                  </m:r>
                                  <m:r>
                                    <a:rPr lang="en-US" sz="1800" b="1" i="1" kern="1200">
                                      <a:solidFill>
                                        <a:schemeClr val="accent5">
                                          <a:lumMod val="50000"/>
                                        </a:schemeClr>
                                      </a:solidFill>
                                      <a:effectLst/>
                                      <a:latin typeface="Cambria Math" panose="02040503050406030204" pitchFamily="18" charset="0"/>
                                      <a:ea typeface="+mn-ea"/>
                                      <a:cs typeface="+mn-cs"/>
                                    </a:rPr>
                                    <m:t>↑</m:t>
                                  </m:r>
                                </m:sub>
                              </m:sSub>
                              <m:r>
                                <a:rPr lang="en-US" sz="1800" b="1" i="1" kern="1200" smtClean="0">
                                  <a:solidFill>
                                    <a:schemeClr val="accent5">
                                      <a:lumMod val="50000"/>
                                    </a:schemeClr>
                                  </a:solidFill>
                                  <a:effectLst/>
                                  <a:latin typeface="Cambria Math" panose="02040503050406030204" pitchFamily="18" charset="0"/>
                                  <a:ea typeface="+mn-ea"/>
                                  <a:cs typeface="+mn-cs"/>
                                </a:rPr>
                                <m:t>)</m:t>
                              </m:r>
                            </m:oMath>
                          </a14:m>
                          <a:r>
                            <a:rPr lang="en-US" dirty="0">
                              <a:solidFill>
                                <a:schemeClr val="accent5">
                                  <a:lumMod val="50000"/>
                                </a:schemeClr>
                              </a:solidFill>
                            </a:rPr>
                            <a:t>) = 2</a:t>
                          </a:r>
                        </a:p>
                      </a:txBody>
                      <a:tcPr/>
                    </a:tc>
                    <a:extLst>
                      <a:ext uri="{0D108BD9-81ED-4DB2-BD59-A6C34878D82A}">
                        <a16:rowId xmlns:a16="http://schemas.microsoft.com/office/drawing/2014/main" val="4005842640"/>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4214131872"/>
                  </p:ext>
                </p:extLst>
              </p:nvPr>
            </p:nvGraphicFramePr>
            <p:xfrm>
              <a:off x="5899143" y="2367823"/>
              <a:ext cx="3065345" cy="2275755"/>
            </p:xfrm>
            <a:graphic>
              <a:graphicData uri="http://schemas.openxmlformats.org/drawingml/2006/table">
                <a:tbl>
                  <a:tblPr firstRow="1" bandRow="1">
                    <a:tableStyleId>{D7AC3CCA-C797-4891-BE02-D94E43425B78}</a:tableStyleId>
                  </a:tblPr>
                  <a:tblGrid>
                    <a:gridCol w="1170615">
                      <a:extLst>
                        <a:ext uri="{9D8B030D-6E8A-4147-A177-3AD203B41FA5}">
                          <a16:colId xmlns:a16="http://schemas.microsoft.com/office/drawing/2014/main" val="739856735"/>
                        </a:ext>
                      </a:extLst>
                    </a:gridCol>
                    <a:gridCol w="1894730">
                      <a:extLst>
                        <a:ext uri="{9D8B030D-6E8A-4147-A177-3AD203B41FA5}">
                          <a16:colId xmlns:a16="http://schemas.microsoft.com/office/drawing/2014/main" val="2774545027"/>
                        </a:ext>
                      </a:extLst>
                    </a:gridCol>
                  </a:tblGrid>
                  <a:tr h="758585">
                    <a:tc>
                      <a:txBody>
                        <a:bodyPr/>
                        <a:lstStyle/>
                        <a:p>
                          <a:r>
                            <a:rPr lang="en-US" dirty="0" smtClean="0">
                              <a:solidFill>
                                <a:srgbClr val="FF0000"/>
                              </a:solidFill>
                            </a:rPr>
                            <a:t>Red</a:t>
                          </a:r>
                          <a:endParaRPr lang="en-US" dirty="0">
                            <a:solidFill>
                              <a:srgbClr val="FF0000"/>
                            </a:solidFill>
                          </a:endParaRPr>
                        </a:p>
                      </a:txBody>
                      <a:tcPr/>
                    </a:tc>
                    <a:tc>
                      <a:txBody>
                        <a:bodyPr/>
                        <a:lstStyle/>
                        <a:p>
                          <a:endParaRPr lang="en-US"/>
                        </a:p>
                      </a:txBody>
                      <a:tcPr>
                        <a:blipFill>
                          <a:blip r:embed="rId7"/>
                          <a:stretch>
                            <a:fillRect l="-61859" t="-4000" r="-641" b="-200800"/>
                          </a:stretch>
                        </a:blipFill>
                      </a:tcPr>
                    </a:tc>
                    <a:extLst>
                      <a:ext uri="{0D108BD9-81ED-4DB2-BD59-A6C34878D82A}">
                        <a16:rowId xmlns:a16="http://schemas.microsoft.com/office/drawing/2014/main" val="628102004"/>
                      </a:ext>
                    </a:extLst>
                  </a:tr>
                  <a:tr h="758585">
                    <a:tc>
                      <a:txBody>
                        <a:bodyPr/>
                        <a:lstStyle/>
                        <a:p>
                          <a:r>
                            <a:rPr lang="en-US" dirty="0" smtClean="0">
                              <a:solidFill>
                                <a:srgbClr val="00B050"/>
                              </a:solidFill>
                            </a:rPr>
                            <a:t>Green</a:t>
                          </a:r>
                          <a:endParaRPr lang="en-US" dirty="0">
                            <a:solidFill>
                              <a:srgbClr val="00B050"/>
                            </a:solidFill>
                          </a:endParaRPr>
                        </a:p>
                      </a:txBody>
                      <a:tcPr/>
                    </a:tc>
                    <a:tc>
                      <a:txBody>
                        <a:bodyPr/>
                        <a:lstStyle/>
                        <a:p>
                          <a:endParaRPr lang="en-US"/>
                        </a:p>
                      </a:txBody>
                      <a:tcPr>
                        <a:blipFill>
                          <a:blip r:embed="rId7"/>
                          <a:stretch>
                            <a:fillRect l="-61859" t="-104839" r="-641" b="-102419"/>
                          </a:stretch>
                        </a:blipFill>
                      </a:tcPr>
                    </a:tc>
                    <a:extLst>
                      <a:ext uri="{0D108BD9-81ED-4DB2-BD59-A6C34878D82A}">
                        <a16:rowId xmlns:a16="http://schemas.microsoft.com/office/drawing/2014/main" val="3819759271"/>
                      </a:ext>
                    </a:extLst>
                  </a:tr>
                  <a:tr h="758585">
                    <a:tc>
                      <a:txBody>
                        <a:bodyPr/>
                        <a:lstStyle/>
                        <a:p>
                          <a:r>
                            <a:rPr lang="en-US" dirty="0" smtClean="0">
                              <a:solidFill>
                                <a:schemeClr val="accent5">
                                  <a:lumMod val="50000"/>
                                </a:schemeClr>
                              </a:solidFill>
                            </a:rPr>
                            <a:t>Blue</a:t>
                          </a:r>
                          <a:endParaRPr lang="en-US" dirty="0">
                            <a:solidFill>
                              <a:schemeClr val="accent5">
                                <a:lumMod val="50000"/>
                              </a:schemeClr>
                            </a:solidFill>
                          </a:endParaRPr>
                        </a:p>
                      </a:txBody>
                      <a:tcPr/>
                    </a:tc>
                    <a:tc>
                      <a:txBody>
                        <a:bodyPr/>
                        <a:lstStyle/>
                        <a:p>
                          <a:endParaRPr lang="en-US"/>
                        </a:p>
                      </a:txBody>
                      <a:tcPr>
                        <a:blipFill>
                          <a:blip r:embed="rId7"/>
                          <a:stretch>
                            <a:fillRect l="-61859" t="-203200" r="-641" b="-1600"/>
                          </a:stretch>
                        </a:blipFill>
                      </a:tcPr>
                    </a:tc>
                    <a:extLst>
                      <a:ext uri="{0D108BD9-81ED-4DB2-BD59-A6C34878D82A}">
                        <a16:rowId xmlns:a16="http://schemas.microsoft.com/office/drawing/2014/main" val="4005842640"/>
                      </a:ext>
                    </a:extLst>
                  </a:tr>
                </a:tbl>
              </a:graphicData>
            </a:graphic>
          </p:graphicFrame>
        </mc:Fallback>
      </mc:AlternateContent>
      <p:sp>
        <p:nvSpPr>
          <p:cNvPr id="13" name="Slide Number Placeholder 4"/>
          <p:cNvSpPr txBox="1">
            <a:spLocks/>
          </p:cNvSpPr>
          <p:nvPr/>
        </p:nvSpPr>
        <p:spPr bwMode="auto">
          <a:xfrm>
            <a:off x="0" y="6569969"/>
            <a:ext cx="439688" cy="2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D830F51D-B9C7-4B60-9A78-C54F48329F8A}" type="slidenum">
              <a:rPr lang="en-US" altLang="en-US" smtClean="0"/>
              <a:pPr/>
              <a:t>12</a:t>
            </a:fld>
            <a:endParaRPr lang="en-US" altLang="en-US" dirty="0"/>
          </a:p>
        </p:txBody>
      </p:sp>
    </p:spTree>
    <p:extLst>
      <p:ext uri="{BB962C8B-B14F-4D97-AF65-F5344CB8AC3E}">
        <p14:creationId xmlns:p14="http://schemas.microsoft.com/office/powerpoint/2010/main" val="267620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476250"/>
            <a:ext cx="9144000" cy="649288"/>
          </a:xfrm>
        </p:spPr>
        <p:txBody>
          <a:bodyPr/>
          <a:lstStyle/>
          <a:p>
            <a:r>
              <a:rPr lang="en-US" altLang="en-US" sz="3200" dirty="0">
                <a:solidFill>
                  <a:srgbClr val="FF0000"/>
                </a:solidFill>
              </a:rPr>
              <a:t>Co-location Strength of P in Observation Area F</a:t>
            </a:r>
          </a:p>
        </p:txBody>
      </p:sp>
      <mc:AlternateContent xmlns:mc="http://schemas.openxmlformats.org/markup-compatibility/2006" xmlns:a14="http://schemas.microsoft.com/office/drawing/2010/main">
        <mc:Choice Requires="a14">
          <p:sp>
            <p:nvSpPr>
              <p:cNvPr id="116739" name="Rectangle 3"/>
              <p:cNvSpPr>
                <a:spLocks noGrp="1" noChangeArrowheads="1"/>
              </p:cNvSpPr>
              <p:nvPr>
                <p:ph type="body" idx="1"/>
              </p:nvPr>
            </p:nvSpPr>
            <p:spPr>
              <a:xfrm>
                <a:off x="107504" y="1137440"/>
                <a:ext cx="8928992" cy="4929411"/>
              </a:xfrm>
            </p:spPr>
            <p:txBody>
              <a:bodyPr/>
              <a:lstStyle/>
              <a:p>
                <a:pPr marL="457200" indent="-457200" algn="just">
                  <a:buFont typeface="Arial" panose="020B0604020202020204" pitchFamily="34" charset="0"/>
                  <a:buChar char="•"/>
                </a:pPr>
                <a14:m>
                  <m:oMath xmlns:m="http://schemas.openxmlformats.org/officeDocument/2006/math">
                    <m:r>
                      <m:rPr>
                        <m:nor/>
                      </m:rPr>
                      <a:rPr lang="en-US" sz="2800" i="1" dirty="0" smtClean="0">
                        <a:solidFill>
                          <a:schemeClr val="tx1"/>
                        </a:solidFill>
                        <a:latin typeface="Cambria" panose="02040503050406030204" pitchFamily="18" charset="0"/>
                        <a:ea typeface="Cambria" panose="02040503050406030204" pitchFamily="18" charset="0"/>
                      </a:rPr>
                      <m:t>Global</m:t>
                    </m:r>
                    <m:r>
                      <m:rPr>
                        <m:nor/>
                      </m:rPr>
                      <a:rPr lang="en-US" sz="2800" i="1" dirty="0" smtClean="0">
                        <a:solidFill>
                          <a:schemeClr val="tx1"/>
                        </a:solidFill>
                        <a:latin typeface="Cambria" panose="02040503050406030204" pitchFamily="18" charset="0"/>
                        <a:ea typeface="Cambria" panose="02040503050406030204" pitchFamily="18" charset="0"/>
                      </a:rPr>
                      <m:t> </m:t>
                    </m:r>
                    <m:r>
                      <m:rPr>
                        <m:nor/>
                      </m:rPr>
                      <a:rPr lang="en-US" sz="2800" i="1" dirty="0" smtClean="0">
                        <a:solidFill>
                          <a:schemeClr val="tx1"/>
                        </a:solidFill>
                        <a:latin typeface="Cambria" panose="02040503050406030204" pitchFamily="18" charset="0"/>
                        <a:ea typeface="Cambria" panose="02040503050406030204" pitchFamily="18" charset="0"/>
                      </a:rPr>
                      <m:t>Co</m:t>
                    </m:r>
                    <m:r>
                      <m:rPr>
                        <m:nor/>
                      </m:rPr>
                      <a:rPr lang="en-US" sz="2800" b="0" i="1" dirty="0" smtClean="0">
                        <a:solidFill>
                          <a:schemeClr val="tx1"/>
                        </a:solidFill>
                        <a:latin typeface="Cambria" panose="02040503050406030204" pitchFamily="18" charset="0"/>
                        <a:ea typeface="Cambria" panose="02040503050406030204" pitchFamily="18" charset="0"/>
                      </a:rPr>
                      <m:t>−</m:t>
                    </m:r>
                    <m:r>
                      <m:rPr>
                        <m:nor/>
                      </m:rPr>
                      <a:rPr lang="en-US" sz="2800" i="1" dirty="0" smtClean="0">
                        <a:solidFill>
                          <a:schemeClr val="tx1"/>
                        </a:solidFill>
                        <a:latin typeface="Cambria" panose="02040503050406030204" pitchFamily="18" charset="0"/>
                        <a:ea typeface="Cambria" panose="02040503050406030204" pitchFamily="18" charset="0"/>
                      </a:rPr>
                      <m:t>location</m:t>
                    </m:r>
                    <m:r>
                      <m:rPr>
                        <m:nor/>
                      </m:rPr>
                      <a:rPr lang="en-US" sz="2800" i="1" dirty="0" smtClean="0">
                        <a:solidFill>
                          <a:schemeClr val="tx1"/>
                        </a:solidFill>
                        <a:latin typeface="Cambria" panose="02040503050406030204" pitchFamily="18" charset="0"/>
                        <a:ea typeface="Cambria" panose="02040503050406030204" pitchFamily="18" charset="0"/>
                      </a:rPr>
                      <m:t> </m:t>
                    </m:r>
                    <m:r>
                      <m:rPr>
                        <m:nor/>
                      </m:rPr>
                      <a:rPr lang="en-US" sz="2800" i="1" dirty="0" smtClean="0">
                        <a:solidFill>
                          <a:schemeClr val="tx1"/>
                        </a:solidFill>
                        <a:latin typeface="Cambria" panose="02040503050406030204" pitchFamily="18" charset="0"/>
                        <a:ea typeface="Cambria" panose="02040503050406030204" pitchFamily="18" charset="0"/>
                      </a:rPr>
                      <m:t>Strength</m:t>
                    </m:r>
                    <m:r>
                      <m:rPr>
                        <m:nor/>
                      </m:rPr>
                      <a:rPr lang="en-US" sz="2800" b="0" i="1" dirty="0" smtClean="0">
                        <a:solidFill>
                          <a:schemeClr val="tx1"/>
                        </a:solidFill>
                        <a:latin typeface="Cambria" panose="02040503050406030204" pitchFamily="18" charset="0"/>
                        <a:ea typeface="Cambria" panose="02040503050406030204" pitchFamily="18" charset="0"/>
                      </a:rPr>
                      <m:t> </m:t>
                    </m:r>
                    <m:r>
                      <m:rPr>
                        <m:nor/>
                      </m:rPr>
                      <a:rPr lang="en-US" sz="2800" b="0" i="1" dirty="0" smtClean="0">
                        <a:solidFill>
                          <a:schemeClr val="tx1"/>
                        </a:solidFill>
                        <a:latin typeface="Cambria" panose="02040503050406030204" pitchFamily="18" charset="0"/>
                        <a:ea typeface="Cambria" panose="02040503050406030204" pitchFamily="18" charset="0"/>
                      </a:rPr>
                      <m:t>of</m:t>
                    </m:r>
                    <m:r>
                      <m:rPr>
                        <m:nor/>
                      </m:rPr>
                      <a:rPr lang="en-US" sz="2800" b="0" i="1" dirty="0" smtClean="0">
                        <a:solidFill>
                          <a:schemeClr val="tx1"/>
                        </a:solidFill>
                        <a:latin typeface="Cambria" panose="02040503050406030204" pitchFamily="18" charset="0"/>
                        <a:ea typeface="Cambria" panose="02040503050406030204" pitchFamily="18" charset="0"/>
                      </a:rPr>
                      <m:t> </m:t>
                    </m:r>
                    <m:r>
                      <m:rPr>
                        <m:nor/>
                      </m:rPr>
                      <a:rPr lang="en-US" sz="2800" b="0" i="1" dirty="0" smtClean="0">
                        <a:solidFill>
                          <a:schemeClr val="tx1"/>
                        </a:solidFill>
                        <a:latin typeface="Cambria" panose="02040503050406030204" pitchFamily="18" charset="0"/>
                        <a:ea typeface="Cambria" panose="02040503050406030204" pitchFamily="18" charset="0"/>
                      </a:rPr>
                      <m:t>P</m:t>
                    </m:r>
                    <m:r>
                      <a:rPr lang="en-US" sz="2800" b="0" i="1" dirty="0" smtClean="0">
                        <a:solidFill>
                          <a:schemeClr val="tx1"/>
                        </a:solidFill>
                        <a:latin typeface="Cambria Math" panose="02040503050406030204" pitchFamily="18" charset="0"/>
                        <a:ea typeface="Cambria" panose="02040503050406030204" pitchFamily="18" charset="0"/>
                      </a:rPr>
                      <m:t>:</m:t>
                    </m:r>
                    <m:nary>
                      <m:naryPr>
                        <m:ctrlPr>
                          <a:rPr lang="en-US"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𝐹</m:t>
                        </m:r>
                      </m:sub>
                      <m:sup/>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𝐶</m:t>
                            </m:r>
                          </m:e>
                          <m:sub>
                            <m:r>
                              <a:rPr lang="en-US" sz="2800" i="1">
                                <a:solidFill>
                                  <a:schemeClr val="tx1"/>
                                </a:solidFill>
                                <a:latin typeface="Cambria Math" panose="02040503050406030204" pitchFamily="18" charset="0"/>
                              </a:rPr>
                              <m:t>𝑃</m:t>
                            </m:r>
                          </m:sub>
                        </m:sSub>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𝑢</m:t>
                            </m:r>
                          </m:e>
                        </m:d>
                        <m:r>
                          <a:rPr lang="en-US" sz="2800" i="1">
                            <a:solidFill>
                              <a:schemeClr val="tx1"/>
                            </a:solidFill>
                            <a:latin typeface="Cambria Math" panose="02040503050406030204" pitchFamily="18" charset="0"/>
                          </a:rPr>
                          <m:t>𝑑</m:t>
                        </m:r>
                        <m:r>
                          <a:rPr lang="en-US" sz="2800" b="0" i="1" smtClean="0">
                            <a:solidFill>
                              <a:schemeClr val="tx1"/>
                            </a:solidFill>
                            <a:latin typeface="Cambria Math" panose="02040503050406030204" pitchFamily="18" charset="0"/>
                          </a:rPr>
                          <m:t>𝑥𝑑𝑦</m:t>
                        </m:r>
                      </m:e>
                    </m:nary>
                  </m:oMath>
                </a14:m>
                <a:endParaRPr lang="en-US" sz="2800" i="1" dirty="0">
                  <a:solidFill>
                    <a:schemeClr val="tx1"/>
                  </a:solidFill>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2800" i="1" dirty="0">
                    <a:solidFill>
                      <a:schemeClr val="tx1"/>
                    </a:solidFill>
                    <a:latin typeface="Cambria" panose="02040503050406030204" pitchFamily="18" charset="0"/>
                    <a:ea typeface="Cambria" panose="02040503050406030204" pitchFamily="18" charset="0"/>
                  </a:rPr>
                  <a:t>Co-location pattern P is interesting when: </a:t>
                </a:r>
                <a14:m>
                  <m:oMath xmlns:m="http://schemas.openxmlformats.org/officeDocument/2006/math">
                    <m:nary>
                      <m:naryPr>
                        <m:ctrlPr>
                          <a:rPr lang="en-US"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𝐹</m:t>
                        </m:r>
                      </m:sub>
                      <m:sup/>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𝐶</m:t>
                            </m:r>
                          </m:e>
                          <m:sub>
                            <m:r>
                              <a:rPr lang="en-US" sz="2800" i="1">
                                <a:solidFill>
                                  <a:schemeClr val="tx1"/>
                                </a:solidFill>
                                <a:latin typeface="Cambria Math" panose="02040503050406030204" pitchFamily="18" charset="0"/>
                              </a:rPr>
                              <m:t>𝑃</m:t>
                            </m:r>
                          </m:sub>
                        </m:sSub>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𝑢</m:t>
                            </m:r>
                          </m:e>
                        </m:d>
                        <m:r>
                          <a:rPr lang="en-US" sz="2800" i="1">
                            <a:solidFill>
                              <a:schemeClr val="tx1"/>
                            </a:solidFill>
                            <a:latin typeface="Cambria Math" panose="02040503050406030204" pitchFamily="18" charset="0"/>
                          </a:rPr>
                          <m:t>𝑑</m:t>
                        </m:r>
                        <m:r>
                          <a:rPr lang="en-US" sz="2800" b="0" i="1" smtClean="0">
                            <a:solidFill>
                              <a:schemeClr val="tx1"/>
                            </a:solidFill>
                            <a:latin typeface="Cambria Math" panose="02040503050406030204" pitchFamily="18" charset="0"/>
                          </a:rPr>
                          <m:t>𝑥𝑑𝑦</m:t>
                        </m:r>
                      </m:e>
                    </m:nary>
                    <m:r>
                      <m:rPr>
                        <m:nor/>
                      </m:rPr>
                      <a:rPr lang="en-US" sz="2800" i="1" dirty="0">
                        <a:solidFill>
                          <a:schemeClr val="tx1"/>
                        </a:solidFill>
                        <a:latin typeface="Cambria" panose="02040503050406030204" pitchFamily="18" charset="0"/>
                        <a:ea typeface="Cambria" panose="02040503050406030204" pitchFamily="18" charset="0"/>
                      </a:rPr>
                      <m:t>&gt; </m:t>
                    </m:r>
                    <m:r>
                      <m:rPr>
                        <m:nor/>
                      </m:rPr>
                      <a:rPr lang="en-US" sz="2800" i="1" dirty="0">
                        <a:solidFill>
                          <a:schemeClr val="tx1"/>
                        </a:solidFill>
                        <a:latin typeface="Cambria" panose="02040503050406030204" pitchFamily="18" charset="0"/>
                        <a:ea typeface="Cambria" panose="02040503050406030204" pitchFamily="18" charset="0"/>
                      </a:rPr>
                      <m:t>w</m:t>
                    </m:r>
                  </m:oMath>
                </a14:m>
                <a:endParaRPr lang="en-US" sz="2800" dirty="0">
                  <a:solidFill>
                    <a:schemeClr val="tx1"/>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2800" dirty="0">
                    <a:solidFill>
                      <a:schemeClr val="tx1"/>
                    </a:solidFill>
                    <a:latin typeface="Cambria" panose="02040503050406030204" pitchFamily="18" charset="0"/>
                    <a:ea typeface="Cambria" panose="02040503050406030204" pitchFamily="18" charset="0"/>
                  </a:rPr>
                  <a:t>For regions Z in the observation area F, </a:t>
                </a:r>
                <a:r>
                  <a:rPr lang="en-US" sz="2800" dirty="0">
                    <a:latin typeface="Cambria" panose="02040503050406030204" pitchFamily="18" charset="0"/>
                    <a:ea typeface="Cambria" panose="02040503050406030204" pitchFamily="18" charset="0"/>
                  </a:rPr>
                  <a:t>P is </a:t>
                </a:r>
                <a:r>
                  <a:rPr lang="en-US" sz="2800" dirty="0">
                    <a:solidFill>
                      <a:schemeClr val="tx1"/>
                    </a:solidFill>
                    <a:latin typeface="Cambria" panose="02040503050406030204" pitchFamily="18" charset="0"/>
                    <a:ea typeface="Cambria" panose="02040503050406030204" pitchFamily="18" charset="0"/>
                  </a:rPr>
                  <a:t>regional pattern in Z </a:t>
                </a:r>
                <a:r>
                  <a:rPr lang="en-US" sz="2800" dirty="0">
                    <a:latin typeface="Cambria" panose="02040503050406030204" pitchFamily="18" charset="0"/>
                    <a:ea typeface="Cambria" panose="02040503050406030204" pitchFamily="18" charset="0"/>
                  </a:rPr>
                  <a:t>(with </a:t>
                </a:r>
                <a:r>
                  <a:rPr lang="en-US" sz="2800" dirty="0">
                    <a:latin typeface="Cambria" panose="02040503050406030204" pitchFamily="18" charset="0"/>
                    <a:ea typeface="Cambria" panose="02040503050406030204" pitchFamily="18" charset="0"/>
                    <a:sym typeface="Symbol" panose="05050102010706020507" pitchFamily="18" charset="2"/>
                  </a:rPr>
                  <a:t> is being z-score-based threshold)</a:t>
                </a:r>
                <a:endParaRPr lang="en-US" sz="2800" dirty="0">
                  <a:solidFill>
                    <a:schemeClr val="tx1"/>
                  </a:solidFill>
                  <a:latin typeface="Cambria" panose="02040503050406030204" pitchFamily="18" charset="0"/>
                  <a:ea typeface="Cambria" panose="02040503050406030204" pitchFamily="18" charset="0"/>
                </a:endParaRPr>
              </a:p>
              <a:p>
                <a:pPr marL="1698086" lvl="1" indent="0" algn="just">
                  <a:buNone/>
                </a:pPr>
                <a14:m>
                  <m:oMathPara xmlns:m="http://schemas.openxmlformats.org/officeDocument/2006/math">
                    <m:oMathParaPr>
                      <m:jc m:val="centerGroup"/>
                    </m:oMathParaPr>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Cambria Math" panose="02040503050406030204" pitchFamily="18" charset="0"/>
                        </a:rPr>
                        <m:t>𝑢</m:t>
                      </m:r>
                      <m:r>
                        <a:rPr lang="en-US" sz="2800" i="1">
                          <a:solidFill>
                            <a:schemeClr val="tx1"/>
                          </a:solidFill>
                          <a:latin typeface="Cambria Math" panose="02040503050406030204" pitchFamily="18" charset="0"/>
                          <a:ea typeface="Cambria Math" panose="02040503050406030204" pitchFamily="18" charset="0"/>
                        </a:rPr>
                        <m:t> ∈</m:t>
                      </m:r>
                      <m:r>
                        <a:rPr lang="en-US" sz="2800" i="1">
                          <a:solidFill>
                            <a:schemeClr val="tx1"/>
                          </a:solidFill>
                          <a:latin typeface="Cambria Math" panose="02040503050406030204" pitchFamily="18" charset="0"/>
                          <a:ea typeface="Cambria Math" panose="02040503050406030204" pitchFamily="18" charset="0"/>
                        </a:rPr>
                        <m:t>𝑍</m:t>
                      </m:r>
                      <m:r>
                        <a:rPr lang="en-US" sz="2800" i="1">
                          <a:solidFill>
                            <a:schemeClr val="tx1"/>
                          </a:solidFill>
                          <a:latin typeface="Cambria Math" panose="02040503050406030204" pitchFamily="18" charset="0"/>
                          <a:ea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𝐶</m:t>
                      </m:r>
                      <m:r>
                        <a:rPr lang="en-US" sz="2800" b="0" i="1" baseline="-25000" smtClean="0">
                          <a:solidFill>
                            <a:schemeClr val="tx1"/>
                          </a:solidFill>
                          <a:latin typeface="Cambria Math" panose="02040503050406030204" pitchFamily="18" charset="0"/>
                          <a:ea typeface="Cambria Math" panose="02040503050406030204" pitchFamily="18" charset="0"/>
                        </a:rPr>
                        <m:t>𝑃</m:t>
                      </m:r>
                      <m:r>
                        <a:rPr lang="en-US" sz="2800" b="0" i="1" smtClean="0">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Cambria Math" panose="02040503050406030204" pitchFamily="18" charset="0"/>
                        </a:rPr>
                        <m:t>𝑢</m:t>
                      </m:r>
                      <m:r>
                        <a:rPr lang="en-US" sz="2800" b="0" i="1" smtClean="0">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Cambria Math" panose="02040503050406030204" pitchFamily="18" charset="0"/>
                        </a:rPr>
                        <m:t> &gt; </m:t>
                      </m:r>
                      <m:r>
                        <a:rPr lang="en-US" sz="2800" i="1">
                          <a:solidFill>
                            <a:schemeClr val="tx1"/>
                          </a:solidFill>
                          <a:latin typeface="Cambria Math" panose="02040503050406030204" pitchFamily="18" charset="0"/>
                          <a:ea typeface="Cambria Math" panose="02040503050406030204" pitchFamily="18" charset="0"/>
                        </a:rPr>
                        <m:t>𝜃</m:t>
                      </m:r>
                    </m:oMath>
                  </m:oMathPara>
                </a14:m>
                <a:endParaRPr lang="en-US" sz="2800" i="1" dirty="0">
                  <a:solidFill>
                    <a:schemeClr val="tx1"/>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altLang="en-US" sz="2800" dirty="0">
                    <a:solidFill>
                      <a:schemeClr val="tx1"/>
                    </a:solidFill>
                    <a:latin typeface="Cambria" panose="02040503050406030204" pitchFamily="18" charset="0"/>
                    <a:ea typeface="Cambria" panose="02040503050406030204" pitchFamily="18" charset="0"/>
                    <a:sym typeface="Symbol" panose="05050102010706020507" pitchFamily="18" charset="2"/>
                  </a:rPr>
                  <a:t>That is, AUC of C</a:t>
                </a:r>
                <a:r>
                  <a:rPr lang="en-US" altLang="en-US" sz="2800" baseline="-25000" dirty="0">
                    <a:solidFill>
                      <a:schemeClr val="tx1"/>
                    </a:solidFill>
                    <a:latin typeface="Cambria" panose="02040503050406030204" pitchFamily="18" charset="0"/>
                    <a:ea typeface="Cambria" panose="02040503050406030204" pitchFamily="18" charset="0"/>
                    <a:sym typeface="Symbol" panose="05050102010706020507" pitchFamily="18" charset="2"/>
                  </a:rPr>
                  <a:t>P</a:t>
                </a:r>
                <a:r>
                  <a:rPr lang="en-US" altLang="en-US" sz="2800" dirty="0">
                    <a:solidFill>
                      <a:schemeClr val="tx1"/>
                    </a:solidFill>
                    <a:latin typeface="Cambria" panose="02040503050406030204" pitchFamily="18" charset="0"/>
                    <a:ea typeface="Cambria" panose="02040503050406030204" pitchFamily="18" charset="0"/>
                    <a:sym typeface="Symbol" panose="05050102010706020507" pitchFamily="18" charset="2"/>
                  </a:rPr>
                  <a:t>(u) over F serves as the interestingness measure for association P!</a:t>
                </a:r>
              </a:p>
            </p:txBody>
          </p:sp>
        </mc:Choice>
        <mc:Fallback xmlns="">
          <p:sp>
            <p:nvSpPr>
              <p:cNvPr id="116739" name="Rectangle 3"/>
              <p:cNvSpPr>
                <a:spLocks noGrp="1" noRot="1" noChangeAspect="1" noMove="1" noResize="1" noEditPoints="1" noAdjustHandles="1" noChangeArrowheads="1" noChangeShapeType="1" noTextEdit="1"/>
              </p:cNvSpPr>
              <p:nvPr>
                <p:ph type="body" idx="1"/>
              </p:nvPr>
            </p:nvSpPr>
            <p:spPr>
              <a:xfrm>
                <a:off x="107504" y="1137440"/>
                <a:ext cx="8928992" cy="4929411"/>
              </a:xfrm>
              <a:blipFill>
                <a:blip r:embed="rId3"/>
                <a:stretch>
                  <a:fillRect l="-1230" r="-1434"/>
                </a:stretch>
              </a:blipFill>
            </p:spPr>
            <p:txBody>
              <a:bodyPr/>
              <a:lstStyle/>
              <a:p>
                <a:r>
                  <a:rPr lang="en-US">
                    <a:noFill/>
                  </a:rPr>
                  <a:t> </a:t>
                </a:r>
              </a:p>
            </p:txBody>
          </p:sp>
        </mc:Fallback>
      </mc:AlternateContent>
      <p:sp>
        <p:nvSpPr>
          <p:cNvPr id="4"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13</a:t>
            </a:fld>
            <a:endParaRPr lang="en-US" altLang="en-US" dirty="0"/>
          </a:p>
        </p:txBody>
      </p:sp>
    </p:spTree>
    <p:extLst>
      <p:ext uri="{BB962C8B-B14F-4D97-AF65-F5344CB8AC3E}">
        <p14:creationId xmlns:p14="http://schemas.microsoft.com/office/powerpoint/2010/main" val="39645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dirty="0">
                <a:solidFill>
                  <a:srgbClr val="FF0000"/>
                </a:solidFill>
              </a:rPr>
              <a:t>Research Gap</a:t>
            </a:r>
            <a:br>
              <a:rPr lang="en-US" dirty="0">
                <a:solidFill>
                  <a:srgbClr val="FF0000"/>
                </a:solidFill>
              </a:rPr>
            </a:br>
            <a:endParaRPr lang="en-US" altLang="en-US" dirty="0">
              <a:solidFill>
                <a:srgbClr val="FF0000"/>
              </a:solidFill>
            </a:endParaRPr>
          </a:p>
        </p:txBody>
      </p:sp>
      <p:sp>
        <p:nvSpPr>
          <p:cNvPr id="4" name="Slide Number Placeholder 4"/>
          <p:cNvSpPr>
            <a:spLocks noGrp="1"/>
          </p:cNvSpPr>
          <p:nvPr>
            <p:ph type="sldNum" sz="quarter" idx="11"/>
          </p:nvPr>
        </p:nvSpPr>
        <p:spPr>
          <a:xfrm>
            <a:off x="-21828" y="6525345"/>
            <a:ext cx="345356" cy="332656"/>
          </a:xfrm>
        </p:spPr>
        <p:txBody>
          <a:bodyPr/>
          <a:lstStyle/>
          <a:p>
            <a:fld id="{D830F51D-B9C7-4B60-9A78-C54F48329F8A}" type="slidenum">
              <a:rPr lang="en-US" altLang="en-US"/>
              <a:pPr/>
              <a:t>14</a:t>
            </a:fld>
            <a:endParaRPr lang="en-US"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5894" y="0"/>
            <a:ext cx="1116106" cy="758952"/>
          </a:xfrm>
          <a:prstGeom prst="rect">
            <a:avLst/>
          </a:prstGeom>
        </p:spPr>
      </p:pic>
      <p:sp>
        <p:nvSpPr>
          <p:cNvPr id="7" name="Date Placeholder 3"/>
          <p:cNvSpPr>
            <a:spLocks noGrp="1"/>
          </p:cNvSpPr>
          <p:nvPr>
            <p:ph type="dt" sz="half" idx="10"/>
          </p:nvPr>
        </p:nvSpPr>
        <p:spPr>
          <a:xfrm>
            <a:off x="645547" y="6416260"/>
            <a:ext cx="2743200" cy="365125"/>
          </a:xfrm>
        </p:spPr>
        <p:txBody>
          <a:bodyPr/>
          <a:lstStyle/>
          <a:p>
            <a:pPr>
              <a:defRPr/>
            </a:pPr>
            <a:fld id="{6B9E8FA6-E416-41F0-9BBB-29E69E37D9C0}" type="datetime1">
              <a:rPr lang="en-US" smtClean="0">
                <a:solidFill>
                  <a:schemeClr val="bg1"/>
                </a:solidFill>
              </a:rPr>
              <a:t>12/31/2024</a:t>
            </a:fld>
            <a:endParaRPr lang="en-US" dirty="0">
              <a:solidFill>
                <a:schemeClr val="bg1"/>
              </a:solidFill>
            </a:endParaRPr>
          </a:p>
        </p:txBody>
      </p:sp>
      <p:sp>
        <p:nvSpPr>
          <p:cNvPr id="8" name="Slide Number Placeholder 5"/>
          <p:cNvSpPr>
            <a:spLocks noGrp="1"/>
          </p:cNvSpPr>
          <p:nvPr>
            <p:ph type="sldNum" sz="quarter" idx="12"/>
          </p:nvPr>
        </p:nvSpPr>
        <p:spPr>
          <a:xfrm>
            <a:off x="9273989" y="6446837"/>
            <a:ext cx="2743200" cy="365125"/>
          </a:xfrm>
        </p:spPr>
        <p:txBody>
          <a:bodyPr/>
          <a:lstStyle/>
          <a:p>
            <a:pPr>
              <a:defRPr/>
            </a:pPr>
            <a:fld id="{D1DBB386-4D84-4A75-AC7E-910C66A24D6F}" type="slidenum">
              <a:rPr lang="en-US" smtClean="0">
                <a:solidFill>
                  <a:schemeClr val="bg1"/>
                </a:solidFill>
              </a:rPr>
              <a:pPr>
                <a:defRPr/>
              </a:pPr>
              <a:t>14</a:t>
            </a:fld>
            <a:endParaRPr lang="en-US" dirty="0">
              <a:solidFill>
                <a:schemeClr val="bg1"/>
              </a:solidFill>
            </a:endParaRPr>
          </a:p>
        </p:txBody>
      </p:sp>
      <p:sp>
        <p:nvSpPr>
          <p:cNvPr id="10" name="Rectangle 9"/>
          <p:cNvSpPr/>
          <p:nvPr/>
        </p:nvSpPr>
        <p:spPr>
          <a:xfrm>
            <a:off x="2587711" y="4772367"/>
            <a:ext cx="2200313" cy="1674470"/>
          </a:xfrm>
          <a:prstGeom prst="rect">
            <a:avLst/>
          </a:prstGeom>
          <a:solidFill>
            <a:srgbClr val="D52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Association Between High/Low values of one variable and spatial lag of another Variable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 y="4772367"/>
            <a:ext cx="2491137" cy="1610071"/>
          </a:xfrm>
          <a:prstGeom prst="rect">
            <a:avLst/>
          </a:prstGeom>
        </p:spPr>
      </p:pic>
      <p:sp>
        <p:nvSpPr>
          <p:cNvPr id="12" name="Rounded Rectangle 11">
            <a:extLst>
              <a:ext uri="{FF2B5EF4-FFF2-40B4-BE49-F238E27FC236}">
                <a16:creationId xmlns:a16="http://schemas.microsoft.com/office/drawing/2014/main" id="{10359589-15FF-ACAF-3E13-AFC377B0C7AE}"/>
              </a:ext>
            </a:extLst>
          </p:cNvPr>
          <p:cNvSpPr/>
          <p:nvPr/>
        </p:nvSpPr>
        <p:spPr>
          <a:xfrm>
            <a:off x="4940593" y="1365734"/>
            <a:ext cx="4095904" cy="1104001"/>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Is it a multivariate association? </a:t>
            </a:r>
            <a:r>
              <a:rPr lang="en-US" dirty="0">
                <a:solidFill>
                  <a:srgbClr val="FF0000"/>
                </a:solidFill>
              </a:rPr>
              <a:t>No, primarily developed as univariate measure</a:t>
            </a:r>
          </a:p>
        </p:txBody>
      </p:sp>
      <p:sp>
        <p:nvSpPr>
          <p:cNvPr id="13" name="Rounded Rectangle 12">
            <a:extLst>
              <a:ext uri="{FF2B5EF4-FFF2-40B4-BE49-F238E27FC236}">
                <a16:creationId xmlns:a16="http://schemas.microsoft.com/office/drawing/2014/main" id="{10359589-15FF-ACAF-3E13-AFC377B0C7AE}"/>
              </a:ext>
            </a:extLst>
          </p:cNvPr>
          <p:cNvSpPr/>
          <p:nvPr/>
        </p:nvSpPr>
        <p:spPr>
          <a:xfrm>
            <a:off x="4940593" y="2603044"/>
            <a:ext cx="4023896" cy="130872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Is it expandable as multivariate association?</a:t>
            </a:r>
          </a:p>
          <a:p>
            <a:r>
              <a:rPr lang="en-US" dirty="0">
                <a:solidFill>
                  <a:srgbClr val="FF0000"/>
                </a:solidFill>
              </a:rPr>
              <a:t>At most two variable association possible</a:t>
            </a:r>
          </a:p>
        </p:txBody>
      </p:sp>
      <p:sp>
        <p:nvSpPr>
          <p:cNvPr id="14" name="Rounded Rectangle 13">
            <a:extLst>
              <a:ext uri="{FF2B5EF4-FFF2-40B4-BE49-F238E27FC236}">
                <a16:creationId xmlns:a16="http://schemas.microsoft.com/office/drawing/2014/main" id="{10359589-15FF-ACAF-3E13-AFC377B0C7AE}"/>
              </a:ext>
            </a:extLst>
          </p:cNvPr>
          <p:cNvSpPr/>
          <p:nvPr/>
        </p:nvSpPr>
        <p:spPr>
          <a:xfrm>
            <a:off x="4986036" y="4056196"/>
            <a:ext cx="3978453" cy="1304729"/>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Does a location such as Red Star  influenced by blue or pink stars? </a:t>
            </a:r>
            <a:r>
              <a:rPr lang="en-US" dirty="0">
                <a:solidFill>
                  <a:srgbClr val="FF0000"/>
                </a:solidFill>
              </a:rPr>
              <a:t>No, but Tobler’s First Law of Geometry says should!</a:t>
            </a:r>
          </a:p>
        </p:txBody>
      </p:sp>
      <p:sp>
        <p:nvSpPr>
          <p:cNvPr id="15" name="Rounded Rectangle 14">
            <a:extLst>
              <a:ext uri="{FF2B5EF4-FFF2-40B4-BE49-F238E27FC236}">
                <a16:creationId xmlns:a16="http://schemas.microsoft.com/office/drawing/2014/main" id="{10359589-15FF-ACAF-3E13-AFC377B0C7AE}"/>
              </a:ext>
            </a:extLst>
          </p:cNvPr>
          <p:cNvSpPr/>
          <p:nvPr/>
        </p:nvSpPr>
        <p:spPr>
          <a:xfrm>
            <a:off x="4940593" y="5508956"/>
            <a:ext cx="4023896" cy="933387"/>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Can we measure Regional Association with it? </a:t>
            </a:r>
            <a:r>
              <a:rPr lang="en-US" dirty="0">
                <a:solidFill>
                  <a:srgbClr val="FF0000"/>
                </a:solidFill>
              </a:rPr>
              <a:t>No, we need extension measure LISA</a:t>
            </a:r>
          </a:p>
        </p:txBody>
      </p:sp>
      <p:sp>
        <p:nvSpPr>
          <p:cNvPr id="16" name="Rounded Rectangle 15">
            <a:extLst>
              <a:ext uri="{FF2B5EF4-FFF2-40B4-BE49-F238E27FC236}">
                <a16:creationId xmlns:a16="http://schemas.microsoft.com/office/drawing/2014/main" id="{10359589-15FF-ACAF-3E13-AFC377B0C7AE}"/>
              </a:ext>
            </a:extLst>
          </p:cNvPr>
          <p:cNvSpPr/>
          <p:nvPr/>
        </p:nvSpPr>
        <p:spPr>
          <a:xfrm>
            <a:off x="539552" y="1243692"/>
            <a:ext cx="3571497" cy="370792"/>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Bi-Variate Moran I</a:t>
            </a:r>
          </a:p>
        </p:txBody>
      </p:sp>
      <p:sp>
        <p:nvSpPr>
          <p:cNvPr id="17" name="Rounded Rectangle 16">
            <a:extLst>
              <a:ext uri="{FF2B5EF4-FFF2-40B4-BE49-F238E27FC236}">
                <a16:creationId xmlns:a16="http://schemas.microsoft.com/office/drawing/2014/main" id="{10359589-15FF-ACAF-3E13-AFC377B0C7AE}"/>
              </a:ext>
            </a:extLst>
          </p:cNvPr>
          <p:cNvSpPr/>
          <p:nvPr/>
        </p:nvSpPr>
        <p:spPr>
          <a:xfrm>
            <a:off x="102304" y="1718949"/>
            <a:ext cx="4685720" cy="75078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Divide Continuous Variable A,B into High/Low Pattern</a:t>
            </a:r>
          </a:p>
        </p:txBody>
      </p:sp>
      <p:sp>
        <p:nvSpPr>
          <p:cNvPr id="23" name="Rounded Rectangle 22">
            <a:extLst>
              <a:ext uri="{FF2B5EF4-FFF2-40B4-BE49-F238E27FC236}">
                <a16:creationId xmlns:a16="http://schemas.microsoft.com/office/drawing/2014/main" id="{10359589-15FF-ACAF-3E13-AFC377B0C7AE}"/>
              </a:ext>
            </a:extLst>
          </p:cNvPr>
          <p:cNvSpPr/>
          <p:nvPr/>
        </p:nvSpPr>
        <p:spPr>
          <a:xfrm>
            <a:off x="102305" y="3430204"/>
            <a:ext cx="4685719" cy="1251984"/>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High values of surrounded by High values and Low Values surrounded by High values </a:t>
            </a:r>
          </a:p>
        </p:txBody>
      </p:sp>
      <p:graphicFrame>
        <p:nvGraphicFramePr>
          <p:cNvPr id="24" name="Table 23"/>
          <p:cNvGraphicFramePr>
            <a:graphicFrameLocks noGrp="1"/>
          </p:cNvGraphicFramePr>
          <p:nvPr>
            <p:extLst>
              <p:ext uri="{D42A27DB-BD31-4B8C-83A1-F6EECF244321}">
                <p14:modId xmlns:p14="http://schemas.microsoft.com/office/powerpoint/2010/main" val="735216931"/>
              </p:ext>
            </p:extLst>
          </p:nvPr>
        </p:nvGraphicFramePr>
        <p:xfrm>
          <a:off x="157746" y="2550176"/>
          <a:ext cx="3694173" cy="853440"/>
        </p:xfrm>
        <a:graphic>
          <a:graphicData uri="http://schemas.openxmlformats.org/drawingml/2006/table">
            <a:tbl>
              <a:tblPr firstRow="1" bandRow="1">
                <a:tableStyleId>{0505E3EF-67EA-436B-97B2-0124C06EBD24}</a:tableStyleId>
              </a:tblPr>
              <a:tblGrid>
                <a:gridCol w="648249">
                  <a:extLst>
                    <a:ext uri="{9D8B030D-6E8A-4147-A177-3AD203B41FA5}">
                      <a16:colId xmlns:a16="http://schemas.microsoft.com/office/drawing/2014/main" val="1686689010"/>
                    </a:ext>
                  </a:extLst>
                </a:gridCol>
                <a:gridCol w="1235435">
                  <a:extLst>
                    <a:ext uri="{9D8B030D-6E8A-4147-A177-3AD203B41FA5}">
                      <a16:colId xmlns:a16="http://schemas.microsoft.com/office/drawing/2014/main" val="931797377"/>
                    </a:ext>
                  </a:extLst>
                </a:gridCol>
                <a:gridCol w="1810489">
                  <a:extLst>
                    <a:ext uri="{9D8B030D-6E8A-4147-A177-3AD203B41FA5}">
                      <a16:colId xmlns:a16="http://schemas.microsoft.com/office/drawing/2014/main" val="2044966584"/>
                    </a:ext>
                  </a:extLst>
                </a:gridCol>
              </a:tblGrid>
              <a:tr h="336556">
                <a:tc>
                  <a:txBody>
                    <a:bodyPr/>
                    <a:lstStyle/>
                    <a:p>
                      <a:r>
                        <a:rPr lang="en-US" sz="2200" b="1" dirty="0"/>
                        <a:t>A-&gt;</a:t>
                      </a:r>
                    </a:p>
                  </a:txBody>
                  <a:tcPr/>
                </a:tc>
                <a:tc>
                  <a:txBody>
                    <a:bodyPr/>
                    <a:lstStyle/>
                    <a:p>
                      <a:r>
                        <a:rPr lang="en-US" sz="2200" b="1" dirty="0">
                          <a:solidFill>
                            <a:srgbClr val="FF0000"/>
                          </a:solidFill>
                        </a:rPr>
                        <a:t>A↑</a:t>
                      </a:r>
                      <a:r>
                        <a:rPr lang="en-US" sz="2200" b="1" dirty="0"/>
                        <a:t>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200" b="1" dirty="0">
                          <a:solidFill>
                            <a:srgbClr val="7030A0"/>
                          </a:solidFill>
                        </a:rPr>
                        <a:t>A↓ </a:t>
                      </a:r>
                    </a:p>
                  </a:txBody>
                  <a:tcPr/>
                </a:tc>
                <a:extLst>
                  <a:ext uri="{0D108BD9-81ED-4DB2-BD59-A6C34878D82A}">
                    <a16:rowId xmlns:a16="http://schemas.microsoft.com/office/drawing/2014/main" val="3654700972"/>
                  </a:ext>
                </a:extLst>
              </a:tr>
              <a:tr h="336556">
                <a:tc>
                  <a:txBody>
                    <a:bodyPr/>
                    <a:lstStyle/>
                    <a:p>
                      <a:r>
                        <a:rPr lang="en-US" sz="2200" b="1" dirty="0"/>
                        <a:t>B-&gt;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B↑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200" b="1" dirty="0">
                          <a:solidFill>
                            <a:schemeClr val="accent5">
                              <a:lumMod val="50000"/>
                            </a:schemeClr>
                          </a:solidFill>
                        </a:rPr>
                        <a:t>B↓  </a:t>
                      </a:r>
                    </a:p>
                  </a:txBody>
                  <a:tcPr/>
                </a:tc>
                <a:extLst>
                  <a:ext uri="{0D108BD9-81ED-4DB2-BD59-A6C34878D82A}">
                    <a16:rowId xmlns:a16="http://schemas.microsoft.com/office/drawing/2014/main" val="999250219"/>
                  </a:ext>
                </a:extLst>
              </a:tr>
            </a:tbl>
          </a:graphicData>
        </a:graphic>
      </p:graphicFrame>
      <p:sp>
        <p:nvSpPr>
          <p:cNvPr id="25" name="4-Point Star 24"/>
          <p:cNvSpPr/>
          <p:nvPr/>
        </p:nvSpPr>
        <p:spPr>
          <a:xfrm>
            <a:off x="1360242" y="2671323"/>
            <a:ext cx="221381" cy="242651"/>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4-Point Star 25"/>
          <p:cNvSpPr/>
          <p:nvPr/>
        </p:nvSpPr>
        <p:spPr>
          <a:xfrm>
            <a:off x="2587711" y="3070786"/>
            <a:ext cx="221381" cy="242651"/>
          </a:xfrm>
          <a:prstGeom prst="star4">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4-Point Star 26"/>
          <p:cNvSpPr/>
          <p:nvPr/>
        </p:nvSpPr>
        <p:spPr>
          <a:xfrm>
            <a:off x="2604199" y="2671322"/>
            <a:ext cx="221381" cy="242651"/>
          </a:xfrm>
          <a:prstGeom prst="star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4-Point Star 27"/>
          <p:cNvSpPr/>
          <p:nvPr/>
        </p:nvSpPr>
        <p:spPr>
          <a:xfrm>
            <a:off x="1360242" y="3086066"/>
            <a:ext cx="221381" cy="242651"/>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a:solidFill>
                  <a:srgbClr val="FF0000"/>
                </a:solidFill>
              </a:rPr>
              <a:t>Finding Regional Co-locations</a:t>
            </a:r>
          </a:p>
        </p:txBody>
      </p:sp>
      <p:sp>
        <p:nvSpPr>
          <p:cNvPr id="116739" name="Rectangle 3"/>
          <p:cNvSpPr>
            <a:spLocks noGrp="1" noChangeArrowheads="1"/>
          </p:cNvSpPr>
          <p:nvPr>
            <p:ph type="body" idx="1"/>
          </p:nvPr>
        </p:nvSpPr>
        <p:spPr>
          <a:xfrm>
            <a:off x="395536" y="1196752"/>
            <a:ext cx="8424936" cy="4929411"/>
          </a:xfrm>
        </p:spPr>
        <p:txBody>
          <a:bodyPr/>
          <a:lstStyle/>
          <a:p>
            <a:pPr marL="0" indent="0" algn="just">
              <a:buNone/>
            </a:pPr>
            <a:r>
              <a:rPr lang="en-US" sz="2400" dirty="0">
                <a:latin typeface="Cambria" panose="02040503050406030204" pitchFamily="18" charset="0"/>
                <a:ea typeface="Cambria" panose="02040503050406030204" pitchFamily="18" charset="0"/>
              </a:rPr>
              <a:t>A grid based rectangular hotspot growing algorithm proposed</a:t>
            </a:r>
            <a:endParaRPr lang="en-US" altLang="en-US" sz="2400" dirty="0">
              <a:solidFill>
                <a:schemeClr val="tx1"/>
              </a:solidFill>
              <a:latin typeface="Cambria" panose="02040503050406030204" pitchFamily="18" charset="0"/>
              <a:ea typeface="Cambria" panose="02040503050406030204" pitchFamily="18" charset="0"/>
              <a:sym typeface="Symbol" panose="05050102010706020507" pitchFamily="18" charset="2"/>
            </a:endParaRPr>
          </a:p>
          <a:p>
            <a:pPr marL="457200" indent="-457200" algn="just">
              <a:buFont typeface="Arial" panose="020B0604020202020204" pitchFamily="34" charset="0"/>
              <a:buChar char="•"/>
            </a:pPr>
            <a:endParaRPr lang="en-US" altLang="en-US" sz="2400" dirty="0">
              <a:solidFill>
                <a:schemeClr val="tx1"/>
              </a:solidFill>
              <a:latin typeface="Cambria" panose="02040503050406030204" pitchFamily="18" charset="0"/>
              <a:ea typeface="Cambria" panose="02040503050406030204" pitchFamily="18" charset="0"/>
              <a:sym typeface="Symbol" panose="05050102010706020507" pitchFamily="18" charset="2"/>
            </a:endParaRPr>
          </a:p>
        </p:txBody>
      </p:sp>
      <p:sp>
        <p:nvSpPr>
          <p:cNvPr id="4"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15</a:t>
            </a:fld>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204864"/>
            <a:ext cx="6804248" cy="3353423"/>
          </a:xfrm>
          <a:prstGeom prst="rect">
            <a:avLst/>
          </a:prstGeom>
        </p:spPr>
      </p:pic>
    </p:spTree>
    <p:extLst>
      <p:ext uri="{BB962C8B-B14F-4D97-AF65-F5344CB8AC3E}">
        <p14:creationId xmlns:p14="http://schemas.microsoft.com/office/powerpoint/2010/main" val="7789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2" name="Rectangle 3"/>
          <p:cNvSpPr>
            <a:spLocks noChangeArrowheads="1"/>
          </p:cNvSpPr>
          <p:nvPr/>
        </p:nvSpPr>
        <p:spPr bwMode="auto">
          <a:xfrm>
            <a:off x="862179" y="116632"/>
            <a:ext cx="7762875" cy="1844095"/>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p>
            <a:pPr algn="ctr"/>
            <a:r>
              <a:rPr lang="en-US" sz="3800" b="1" dirty="0">
                <a:solidFill>
                  <a:srgbClr val="FF0000"/>
                </a:solidFill>
                <a:latin typeface="Arial Narrow" pitchFamily="34" charset="0"/>
              </a:rPr>
              <a:t>5. Case Study: Co-location among COVID-19 and Socio-economic Factors in Virginia</a:t>
            </a:r>
          </a:p>
        </p:txBody>
      </p:sp>
      <p:sp>
        <p:nvSpPr>
          <p:cNvPr id="38" name="Slide Number Placeholder 4"/>
          <p:cNvSpPr>
            <a:spLocks noGrp="1"/>
          </p:cNvSpPr>
          <p:nvPr>
            <p:ph type="sldNum" sz="quarter" idx="11"/>
          </p:nvPr>
        </p:nvSpPr>
        <p:spPr>
          <a:xfrm>
            <a:off x="-94670" y="6569969"/>
            <a:ext cx="439688" cy="288031"/>
          </a:xfrm>
        </p:spPr>
        <p:txBody>
          <a:bodyPr/>
          <a:lstStyle/>
          <a:p>
            <a:fld id="{D830F51D-B9C7-4B60-9A78-C54F48329F8A}" type="slidenum">
              <a:rPr lang="en-US" altLang="en-US"/>
              <a:pPr/>
              <a:t>16</a:t>
            </a:fld>
            <a:endParaRPr lang="en-US" altLang="en-US" dirty="0"/>
          </a:p>
        </p:txBody>
      </p:sp>
      <p:sp>
        <p:nvSpPr>
          <p:cNvPr id="2" name="Text Box 50">
            <a:extLst>
              <a:ext uri="{FF2B5EF4-FFF2-40B4-BE49-F238E27FC236}">
                <a16:creationId xmlns:a16="http://schemas.microsoft.com/office/drawing/2014/main" id="{7BA9D1F3-DB19-1469-58AE-26AB1B0B679E}"/>
              </a:ext>
            </a:extLst>
          </p:cNvPr>
          <p:cNvSpPr txBox="1">
            <a:spLocks noChangeArrowheads="1"/>
          </p:cNvSpPr>
          <p:nvPr/>
        </p:nvSpPr>
        <p:spPr bwMode="auto">
          <a:xfrm>
            <a:off x="324017" y="1417181"/>
            <a:ext cx="8839200" cy="646331"/>
          </a:xfrm>
          <a:prstGeom prst="rect">
            <a:avLst/>
          </a:prstGeom>
          <a:noFill/>
          <a:ln w="9525">
            <a:noFill/>
            <a:miter lim="800000"/>
            <a:headEnd/>
            <a:tailEnd/>
          </a:ln>
          <a:effectLst/>
        </p:spPr>
        <p:txBody>
          <a:bodyPr wrap="square">
            <a:spAutoFit/>
          </a:bodyPr>
          <a:lstStyle/>
          <a:p>
            <a:pPr marL="285750" marR="1030" indent="-285750" algn="l">
              <a:buFont typeface="Wingdings" panose="05000000000000000000" pitchFamily="2" charset="2"/>
              <a:buChar char="Ø"/>
            </a:pPr>
            <a:endParaRPr lang="en-US" sz="1800" b="0" i="0" u="none" strike="noStrike" baseline="0" dirty="0">
              <a:latin typeface="Palatino Linotype" panose="02040502050505030304" pitchFamily="18" charset="0"/>
            </a:endParaRPr>
          </a:p>
          <a:p>
            <a:pPr algn="l"/>
            <a:endParaRPr lang="en-US" dirty="0">
              <a:solidFill>
                <a:srgbClr val="000000"/>
              </a:solidFill>
              <a:latin typeface="+mj-lt"/>
              <a:ea typeface="SimSun" charset="-122"/>
              <a:cs typeface="Times New Roman" pitchFamily="18" charset="0"/>
            </a:endParaRPr>
          </a:p>
        </p:txBody>
      </p:sp>
      <p:sp>
        <p:nvSpPr>
          <p:cNvPr id="3" name="Text Box 50">
            <a:extLst>
              <a:ext uri="{FF2B5EF4-FFF2-40B4-BE49-F238E27FC236}">
                <a16:creationId xmlns:a16="http://schemas.microsoft.com/office/drawing/2014/main" id="{F6E5219E-FAD4-9E22-6B4A-E1A4E7D5239C}"/>
              </a:ext>
            </a:extLst>
          </p:cNvPr>
          <p:cNvSpPr txBox="1">
            <a:spLocks noChangeArrowheads="1"/>
          </p:cNvSpPr>
          <p:nvPr/>
        </p:nvSpPr>
        <p:spPr bwMode="auto">
          <a:xfrm>
            <a:off x="331160" y="2118871"/>
            <a:ext cx="8839200" cy="3508653"/>
          </a:xfrm>
          <a:prstGeom prst="rect">
            <a:avLst/>
          </a:prstGeom>
          <a:noFill/>
          <a:ln w="9525">
            <a:noFill/>
            <a:miter lim="800000"/>
            <a:headEnd/>
            <a:tailEnd/>
          </a:ln>
          <a:effectLst/>
        </p:spPr>
        <p:txBody>
          <a:bodyPr wrap="square">
            <a:spAutoFit/>
          </a:bodyPr>
          <a:lstStyle/>
          <a:p>
            <a:pPr marL="342900" indent="-342900" algn="just">
              <a:buFont typeface="Wingdings" panose="05000000000000000000" pitchFamily="2" charset="2"/>
              <a:buChar char="Ø"/>
            </a:pPr>
            <a:r>
              <a:rPr lang="en-US" sz="2400" dirty="0"/>
              <a:t>Analyzed eight zip-code-level variables from the state of Virginia (896 zip codes)</a:t>
            </a:r>
          </a:p>
          <a:p>
            <a:pPr marL="571500" indent="-571500" algn="just">
              <a:buFont typeface="Wingdings" panose="05000000000000000000" pitchFamily="2" charset="2"/>
              <a:buChar char="Ø"/>
            </a:pPr>
            <a:r>
              <a:rPr lang="en-US" sz="2400" dirty="0"/>
              <a:t>The variables include the </a:t>
            </a:r>
            <a:r>
              <a:rPr lang="en-US" sz="2400" b="1" dirty="0"/>
              <a:t>COVID-19 </a:t>
            </a:r>
            <a:r>
              <a:rPr lang="en-US" sz="2400" dirty="0"/>
              <a:t>infection rate, </a:t>
            </a:r>
            <a:r>
              <a:rPr lang="en-US" sz="2400" b="1" dirty="0"/>
              <a:t>Population </a:t>
            </a:r>
            <a:r>
              <a:rPr lang="en-US" sz="2400" dirty="0"/>
              <a:t>density; Bachelor </a:t>
            </a:r>
            <a:r>
              <a:rPr lang="en-US" sz="2400" b="1" dirty="0"/>
              <a:t>Degree </a:t>
            </a:r>
            <a:r>
              <a:rPr lang="en-US" sz="2400" dirty="0"/>
              <a:t>attainment, </a:t>
            </a:r>
            <a:r>
              <a:rPr lang="en-US" sz="2400" b="1" dirty="0"/>
              <a:t>Unemployment </a:t>
            </a:r>
            <a:r>
              <a:rPr lang="en-US" sz="2400" dirty="0"/>
              <a:t>rate, </a:t>
            </a:r>
            <a:r>
              <a:rPr lang="en-US" sz="2400" b="1" dirty="0"/>
              <a:t>Poverty</a:t>
            </a:r>
            <a:r>
              <a:rPr lang="en-US" sz="2400" dirty="0"/>
              <a:t> rate, Median </a:t>
            </a:r>
            <a:r>
              <a:rPr lang="en-US" sz="2400" b="1" dirty="0"/>
              <a:t>Income,</a:t>
            </a:r>
            <a:r>
              <a:rPr lang="en-US" sz="2400" dirty="0"/>
              <a:t> </a:t>
            </a:r>
            <a:r>
              <a:rPr lang="en-US" sz="2400" b="1" dirty="0"/>
              <a:t>Family </a:t>
            </a:r>
            <a:r>
              <a:rPr lang="en-US" sz="2400" dirty="0"/>
              <a:t>with four or more members; and household car ownership or </a:t>
            </a:r>
            <a:r>
              <a:rPr lang="en-US" sz="2400" b="1" dirty="0"/>
              <a:t>No Car.</a:t>
            </a:r>
            <a:endParaRPr lang="en-US" sz="2400" dirty="0"/>
          </a:p>
          <a:p>
            <a:pPr marL="285750" marR="1030" indent="-285750" algn="l">
              <a:buFont typeface="Wingdings" panose="05000000000000000000" pitchFamily="2" charset="2"/>
              <a:buChar char="Ø"/>
            </a:pPr>
            <a:r>
              <a:rPr lang="en-US" sz="1800" b="0" i="0" u="none" strike="noStrike" baseline="0" dirty="0">
                <a:latin typeface="Palatino Linotype" panose="02040502050505030304" pitchFamily="18" charset="0"/>
              </a:rPr>
              <a:t>Link to the dataset</a:t>
            </a:r>
          </a:p>
          <a:p>
            <a:pPr marL="285750" marR="1030" indent="-285750" algn="l">
              <a:buFont typeface="Wingdings" panose="05000000000000000000" pitchFamily="2" charset="2"/>
              <a:buChar char="Ø"/>
            </a:pPr>
            <a:endParaRPr lang="en-US" sz="1800" b="0" i="0" u="none" strike="noStrike" baseline="0" dirty="0">
              <a:latin typeface="Palatino Linotype" panose="02040502050505030304" pitchFamily="18" charset="0"/>
            </a:endParaRPr>
          </a:p>
          <a:p>
            <a:pPr algn="l"/>
            <a:endParaRPr lang="en-US" dirty="0">
              <a:solidFill>
                <a:srgbClr val="000000"/>
              </a:solidFill>
              <a:latin typeface="+mj-lt"/>
              <a:ea typeface="SimSun" charset="-122"/>
              <a:cs typeface="Times New Roman" pitchFamily="18" charset="0"/>
            </a:endParaRPr>
          </a:p>
        </p:txBody>
      </p:sp>
    </p:spTree>
    <p:extLst>
      <p:ext uri="{BB962C8B-B14F-4D97-AF65-F5344CB8AC3E}">
        <p14:creationId xmlns:p14="http://schemas.microsoft.com/office/powerpoint/2010/main" val="2814471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108520" y="404664"/>
            <a:ext cx="9252520" cy="808112"/>
          </a:xfrm>
        </p:spPr>
        <p:txBody>
          <a:bodyPr/>
          <a:lstStyle/>
          <a:p>
            <a:pPr algn="ctr"/>
            <a:r>
              <a:rPr lang="en-US" altLang="en-US" sz="3200" dirty="0">
                <a:solidFill>
                  <a:srgbClr val="FF0000"/>
                </a:solidFill>
              </a:rPr>
              <a:t>What Results Say for Binary Patterns</a:t>
            </a:r>
          </a:p>
        </p:txBody>
      </p:sp>
      <p:sp>
        <p:nvSpPr>
          <p:cNvPr id="6" name="Slide Number Placeholder 4"/>
          <p:cNvSpPr>
            <a:spLocks noGrp="1"/>
          </p:cNvSpPr>
          <p:nvPr>
            <p:ph type="sldNum" sz="quarter" idx="11"/>
          </p:nvPr>
        </p:nvSpPr>
        <p:spPr>
          <a:xfrm>
            <a:off x="0" y="6559005"/>
            <a:ext cx="439688" cy="288031"/>
          </a:xfrm>
        </p:spPr>
        <p:txBody>
          <a:bodyPr/>
          <a:lstStyle/>
          <a:p>
            <a:fld id="{D830F51D-B9C7-4B60-9A78-C54F48329F8A}" type="slidenum">
              <a:rPr lang="en-US" altLang="en-US"/>
              <a:pPr/>
              <a:t>17</a:t>
            </a:fld>
            <a:endParaRPr lang="en-US" altLang="en-US" dirty="0"/>
          </a:p>
        </p:txBody>
      </p:sp>
      <p:sp>
        <p:nvSpPr>
          <p:cNvPr id="3" name="Rectangle 2"/>
          <p:cNvSpPr/>
          <p:nvPr/>
        </p:nvSpPr>
        <p:spPr>
          <a:xfrm>
            <a:off x="133256" y="1317107"/>
            <a:ext cx="8759223" cy="1569660"/>
          </a:xfrm>
          <a:prstGeom prst="rect">
            <a:avLst/>
          </a:prstGeom>
        </p:spPr>
        <p:txBody>
          <a:bodyPr wrap="square">
            <a:spAutoFit/>
          </a:bodyPr>
          <a:lstStyle/>
          <a:p>
            <a:pPr marL="571500" indent="-571500" algn="just">
              <a:buFont typeface="Wingdings" panose="05000000000000000000" pitchFamily="2" charset="2"/>
              <a:buChar char="Ø"/>
            </a:pPr>
            <a:r>
              <a:rPr lang="en-US" sz="2400" i="1" dirty="0">
                <a:latin typeface="Cambria" panose="02040503050406030204" pitchFamily="18" charset="0"/>
                <a:ea typeface="Cambria" panose="02040503050406030204" pitchFamily="18" charset="0"/>
              </a:rPr>
              <a:t>Co-located: Mean is one standard deviation above the random mean</a:t>
            </a:r>
          </a:p>
          <a:p>
            <a:pPr marL="571500" indent="-571500" algn="just">
              <a:buFont typeface="Wingdings" panose="05000000000000000000" pitchFamily="2" charset="2"/>
              <a:buChar char="Ø"/>
            </a:pPr>
            <a:r>
              <a:rPr lang="en-US" sz="2400" i="1" dirty="0">
                <a:latin typeface="Cambria" panose="02040503050406030204" pitchFamily="18" charset="0"/>
                <a:ea typeface="Cambria" panose="02040503050406030204" pitchFamily="18" charset="0"/>
              </a:rPr>
              <a:t>Anti Co-located: Mean is one standard deviation below the random mean</a:t>
            </a:r>
          </a:p>
        </p:txBody>
      </p:sp>
      <p:graphicFrame>
        <p:nvGraphicFramePr>
          <p:cNvPr id="7" name="Table 6"/>
          <p:cNvGraphicFramePr>
            <a:graphicFrameLocks noGrp="1"/>
          </p:cNvGraphicFramePr>
          <p:nvPr>
            <p:extLst>
              <p:ext uri="{D42A27DB-BD31-4B8C-83A1-F6EECF244321}">
                <p14:modId xmlns:p14="http://schemas.microsoft.com/office/powerpoint/2010/main" val="1359256755"/>
              </p:ext>
            </p:extLst>
          </p:nvPr>
        </p:nvGraphicFramePr>
        <p:xfrm>
          <a:off x="201267" y="2857566"/>
          <a:ext cx="8835229" cy="2286000"/>
        </p:xfrm>
        <a:graphic>
          <a:graphicData uri="http://schemas.openxmlformats.org/drawingml/2006/table">
            <a:tbl>
              <a:tblPr firstRow="1" bandRow="1">
                <a:tableStyleId>{5C22544A-7EE6-4342-B048-85BDC9FD1C3A}</a:tableStyleId>
              </a:tblPr>
              <a:tblGrid>
                <a:gridCol w="3650653">
                  <a:extLst>
                    <a:ext uri="{9D8B030D-6E8A-4147-A177-3AD203B41FA5}">
                      <a16:colId xmlns:a16="http://schemas.microsoft.com/office/drawing/2014/main" val="2786451102"/>
                    </a:ext>
                  </a:extLst>
                </a:gridCol>
                <a:gridCol w="2592288">
                  <a:extLst>
                    <a:ext uri="{9D8B030D-6E8A-4147-A177-3AD203B41FA5}">
                      <a16:colId xmlns:a16="http://schemas.microsoft.com/office/drawing/2014/main" val="50993137"/>
                    </a:ext>
                  </a:extLst>
                </a:gridCol>
                <a:gridCol w="2592288">
                  <a:extLst>
                    <a:ext uri="{9D8B030D-6E8A-4147-A177-3AD203B41FA5}">
                      <a16:colId xmlns:a16="http://schemas.microsoft.com/office/drawing/2014/main" val="3608301746"/>
                    </a:ext>
                  </a:extLst>
                </a:gridCol>
              </a:tblGrid>
              <a:tr h="370840">
                <a:tc>
                  <a:txBody>
                    <a:bodyPr/>
                    <a:lstStyle/>
                    <a:p>
                      <a:pPr algn="ctr"/>
                      <a:r>
                        <a:rPr lang="en-US" sz="2000" dirty="0">
                          <a:solidFill>
                            <a:schemeClr val="tx1"/>
                          </a:solidFill>
                          <a:latin typeface="+mn-lt"/>
                          <a:ea typeface="Cambria" panose="02040503050406030204" pitchFamily="18" charset="0"/>
                        </a:rPr>
                        <a:t>Binary Pattern</a:t>
                      </a:r>
                    </a:p>
                  </a:txBody>
                  <a:tcPr/>
                </a:tc>
                <a:tc>
                  <a:txBody>
                    <a:bodyPr/>
                    <a:lstStyle/>
                    <a:p>
                      <a:pPr algn="ctr"/>
                      <a:r>
                        <a:rPr lang="en-US" sz="2000" i="1" dirty="0">
                          <a:solidFill>
                            <a:schemeClr val="tx1"/>
                          </a:solidFill>
                          <a:latin typeface="+mn-lt"/>
                          <a:ea typeface="Cambria" panose="02040503050406030204" pitchFamily="18" charset="0"/>
                        </a:rPr>
                        <a:t>Actual Mean vs Random Mean</a:t>
                      </a:r>
                    </a:p>
                  </a:txBody>
                  <a:tcPr/>
                </a:tc>
                <a:tc>
                  <a:txBody>
                    <a:bodyPr/>
                    <a:lstStyle/>
                    <a:p>
                      <a:pPr algn="ctr"/>
                      <a:r>
                        <a:rPr lang="en-US" sz="2000" i="1" dirty="0">
                          <a:solidFill>
                            <a:schemeClr val="tx1"/>
                          </a:solidFill>
                          <a:latin typeface="+mn-lt"/>
                          <a:ea typeface="Cambria" panose="02040503050406030204" pitchFamily="18" charset="0"/>
                        </a:rPr>
                        <a:t>Co-location  </a:t>
                      </a:r>
                      <a:r>
                        <a:rPr lang="en-US" sz="2000" i="1" dirty="0" err="1">
                          <a:solidFill>
                            <a:schemeClr val="tx1"/>
                          </a:solidFill>
                          <a:latin typeface="+mn-lt"/>
                          <a:ea typeface="Cambria" panose="02040503050406030204" pitchFamily="18" charset="0"/>
                        </a:rPr>
                        <a:t>std</a:t>
                      </a:r>
                      <a:r>
                        <a:rPr lang="en-US" sz="2000" i="1" dirty="0">
                          <a:solidFill>
                            <a:schemeClr val="tx1"/>
                          </a:solidFill>
                          <a:latin typeface="+mn-lt"/>
                          <a:ea typeface="Cambria" panose="02040503050406030204" pitchFamily="18" charset="0"/>
                        </a:rPr>
                        <a:t> vs Random </a:t>
                      </a:r>
                      <a:r>
                        <a:rPr lang="en-US" sz="2000" i="1" dirty="0" err="1">
                          <a:solidFill>
                            <a:schemeClr val="tx1"/>
                          </a:solidFill>
                          <a:latin typeface="+mn-lt"/>
                          <a:ea typeface="Cambria" panose="02040503050406030204" pitchFamily="18" charset="0"/>
                        </a:rPr>
                        <a:t>std</a:t>
                      </a:r>
                      <a:endParaRPr lang="en-US" sz="2000" i="1" dirty="0">
                        <a:solidFill>
                          <a:schemeClr val="tx1"/>
                        </a:solidFill>
                        <a:latin typeface="+mn-lt"/>
                        <a:ea typeface="Cambria" panose="02040503050406030204" pitchFamily="18" charset="0"/>
                      </a:endParaRPr>
                    </a:p>
                  </a:txBody>
                  <a:tcPr/>
                </a:tc>
                <a:extLst>
                  <a:ext uri="{0D108BD9-81ED-4DB2-BD59-A6C34878D82A}">
                    <a16:rowId xmlns:a16="http://schemas.microsoft.com/office/drawing/2014/main" val="971434145"/>
                  </a:ext>
                </a:extLst>
              </a:tr>
              <a:tr h="228600">
                <a:tc>
                  <a:txBody>
                    <a:bodyPr/>
                    <a:lstStyle/>
                    <a:p>
                      <a:pPr marL="0" indent="0" algn="just">
                        <a:buFont typeface="Arial" panose="020B0604020202020204" pitchFamily="34" charset="0"/>
                        <a:buNone/>
                      </a:pPr>
                      <a:r>
                        <a:rPr lang="en-US" sz="2000" dirty="0">
                          <a:latin typeface="+mn-lt"/>
                          <a:ea typeface="Cambria" panose="02040503050406030204" pitchFamily="18" charset="0"/>
                        </a:rPr>
                        <a:t>{COVID-19↑ ,</a:t>
                      </a:r>
                      <a:r>
                        <a:rPr lang="en-US" sz="2000" baseline="0" dirty="0">
                          <a:latin typeface="+mn-lt"/>
                          <a:ea typeface="Cambria" panose="02040503050406030204" pitchFamily="18" charset="0"/>
                        </a:rPr>
                        <a:t> Population</a:t>
                      </a:r>
                      <a:r>
                        <a:rPr lang="en-US" sz="2000" dirty="0">
                          <a:latin typeface="+mn-lt"/>
                          <a:ea typeface="Cambria" panose="02040503050406030204" pitchFamily="18" charset="0"/>
                        </a:rPr>
                        <a:t>↑}</a:t>
                      </a:r>
                      <a:endParaRPr lang="en-US" sz="2000" i="1" dirty="0">
                        <a:latin typeface="+mn-lt"/>
                        <a:ea typeface="Cambria" panose="02040503050406030204" pitchFamily="18" charset="0"/>
                      </a:endParaRPr>
                    </a:p>
                  </a:txBody>
                  <a:tcPr/>
                </a:tc>
                <a:tc>
                  <a:txBody>
                    <a:bodyPr/>
                    <a:lstStyle/>
                    <a:p>
                      <a:pPr algn="ctr"/>
                      <a:r>
                        <a:rPr lang="en-US" sz="2000" dirty="0">
                          <a:latin typeface="+mn-lt"/>
                          <a:ea typeface="Cambria" panose="02040503050406030204" pitchFamily="18" charset="0"/>
                        </a:rPr>
                        <a:t>0.16</a:t>
                      </a:r>
                      <a:r>
                        <a:rPr lang="en-US" sz="2000" baseline="0" dirty="0">
                          <a:latin typeface="+mn-lt"/>
                          <a:ea typeface="Cambria" panose="02040503050406030204" pitchFamily="18" charset="0"/>
                        </a:rPr>
                        <a:t> vs </a:t>
                      </a:r>
                      <a:r>
                        <a:rPr lang="en-US" sz="2000" dirty="0">
                          <a:latin typeface="+mn-lt"/>
                          <a:ea typeface="Cambria" panose="02040503050406030204" pitchFamily="18" charset="0"/>
                        </a:rPr>
                        <a:t> 0.12</a:t>
                      </a:r>
                    </a:p>
                  </a:txBody>
                  <a:tcPr/>
                </a:tc>
                <a:tc>
                  <a:txBody>
                    <a:bodyPr/>
                    <a:lstStyle/>
                    <a:p>
                      <a:pPr algn="ctr"/>
                      <a:r>
                        <a:rPr lang="en-US" sz="2000" dirty="0">
                          <a:latin typeface="+mn-lt"/>
                          <a:ea typeface="Cambria" panose="02040503050406030204" pitchFamily="18" charset="0"/>
                        </a:rPr>
                        <a:t>0.49</a:t>
                      </a:r>
                      <a:r>
                        <a:rPr lang="en-US" sz="2000" baseline="0" dirty="0">
                          <a:latin typeface="+mn-lt"/>
                          <a:ea typeface="Cambria" panose="02040503050406030204" pitchFamily="18" charset="0"/>
                        </a:rPr>
                        <a:t> vs</a:t>
                      </a:r>
                      <a:r>
                        <a:rPr lang="en-US" sz="2000" dirty="0">
                          <a:latin typeface="+mn-lt"/>
                          <a:ea typeface="Cambria" panose="02040503050406030204" pitchFamily="18" charset="0"/>
                        </a:rPr>
                        <a:t> 0.47</a:t>
                      </a:r>
                    </a:p>
                  </a:txBody>
                  <a:tcPr/>
                </a:tc>
                <a:extLst>
                  <a:ext uri="{0D108BD9-81ED-4DB2-BD59-A6C34878D82A}">
                    <a16:rowId xmlns:a16="http://schemas.microsoft.com/office/drawing/2014/main" val="2477595619"/>
                  </a:ext>
                </a:extLst>
              </a:tr>
              <a:tr h="228600">
                <a:tc>
                  <a:txBody>
                    <a:bodyPr/>
                    <a:lstStyle/>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latin typeface="+mn-lt"/>
                          <a:ea typeface="Cambria" panose="02040503050406030204" pitchFamily="18" charset="0"/>
                        </a:rPr>
                        <a:t>{COVID-19↑ ,</a:t>
                      </a:r>
                      <a:r>
                        <a:rPr lang="en-US" sz="2000" baseline="0" dirty="0">
                          <a:latin typeface="+mn-lt"/>
                          <a:ea typeface="Cambria" panose="02040503050406030204" pitchFamily="18" charset="0"/>
                        </a:rPr>
                        <a:t> Population</a:t>
                      </a:r>
                      <a:r>
                        <a:rPr lang="en-US" sz="2000" dirty="0">
                          <a:latin typeface="+mn-lt"/>
                          <a:ea typeface="Cambria" panose="02040503050406030204" pitchFamily="18" charset="0"/>
                        </a:rPr>
                        <a:t>↓}</a:t>
                      </a:r>
                      <a:endParaRPr lang="en-US" sz="2000" i="1" dirty="0">
                        <a:latin typeface="+mn-lt"/>
                        <a:ea typeface="Cambria" panose="02040503050406030204" pitchFamily="18" charset="0"/>
                      </a:endParaRPr>
                    </a:p>
                  </a:txBody>
                  <a:tcPr/>
                </a:tc>
                <a:tc>
                  <a:txBody>
                    <a:bodyPr/>
                    <a:lstStyle/>
                    <a:p>
                      <a:pPr algn="ctr"/>
                      <a:r>
                        <a:rPr lang="en-US" sz="2000" dirty="0">
                          <a:latin typeface="+mn-lt"/>
                          <a:ea typeface="Cambria" panose="02040503050406030204" pitchFamily="18" charset="0"/>
                        </a:rPr>
                        <a:t>0.12</a:t>
                      </a:r>
                      <a:r>
                        <a:rPr lang="en-US" sz="2000" baseline="0" dirty="0">
                          <a:latin typeface="+mn-lt"/>
                          <a:ea typeface="Cambria" panose="02040503050406030204" pitchFamily="18" charset="0"/>
                        </a:rPr>
                        <a:t> vs 0.14</a:t>
                      </a:r>
                      <a:endParaRPr lang="en-US" sz="2000" dirty="0">
                        <a:latin typeface="+mn-lt"/>
                        <a:ea typeface="Cambria" panose="02040503050406030204" pitchFamily="18" charset="0"/>
                      </a:endParaRPr>
                    </a:p>
                  </a:txBody>
                  <a:tcPr/>
                </a:tc>
                <a:tc>
                  <a:txBody>
                    <a:bodyPr/>
                    <a:lstStyle/>
                    <a:p>
                      <a:pPr algn="ctr"/>
                      <a:r>
                        <a:rPr lang="en-US" sz="2000" dirty="0">
                          <a:latin typeface="+mn-lt"/>
                          <a:ea typeface="Cambria" panose="02040503050406030204" pitchFamily="18" charset="0"/>
                        </a:rPr>
                        <a:t>0.36 vs 0.50</a:t>
                      </a:r>
                    </a:p>
                  </a:txBody>
                  <a:tcPr/>
                </a:tc>
                <a:extLst>
                  <a:ext uri="{0D108BD9-81ED-4DB2-BD59-A6C34878D82A}">
                    <a16:rowId xmlns:a16="http://schemas.microsoft.com/office/drawing/2014/main" val="4051146438"/>
                  </a:ext>
                </a:extLst>
              </a:tr>
              <a:tr h="2286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{COVID-19↓ ,</a:t>
                      </a:r>
                      <a:r>
                        <a:rPr lang="en-US" sz="2000" baseline="0" dirty="0">
                          <a:latin typeface="+mn-lt"/>
                          <a:ea typeface="Cambria" panose="02040503050406030204" pitchFamily="18" charset="0"/>
                        </a:rPr>
                        <a:t> Population</a:t>
                      </a:r>
                      <a:r>
                        <a:rPr lang="en-US" sz="2000" dirty="0">
                          <a:latin typeface="+mn-lt"/>
                          <a:ea typeface="Cambria" panose="02040503050406030204" pitchFamily="18" charset="0"/>
                        </a:rPr>
                        <a:t>↑}</a:t>
                      </a:r>
                      <a:endParaRPr lang="en-US" sz="2000" i="1" dirty="0">
                        <a:latin typeface="+mn-lt"/>
                        <a:ea typeface="Cambria" panose="02040503050406030204" pitchFamily="18" charset="0"/>
                      </a:endParaRPr>
                    </a:p>
                  </a:txBody>
                  <a:tcPr/>
                </a:tc>
                <a:tc>
                  <a:txBody>
                    <a:bodyPr/>
                    <a:lstStyle/>
                    <a:p>
                      <a:pPr algn="ctr"/>
                      <a:r>
                        <a:rPr lang="en-US" sz="2000" dirty="0">
                          <a:latin typeface="+mn-lt"/>
                          <a:ea typeface="Cambria" panose="02040503050406030204" pitchFamily="18" charset="0"/>
                        </a:rPr>
                        <a:t>0.19</a:t>
                      </a:r>
                      <a:r>
                        <a:rPr lang="en-US" sz="2000" baseline="0" dirty="0">
                          <a:latin typeface="+mn-lt"/>
                          <a:ea typeface="Cambria" panose="02040503050406030204" pitchFamily="18" charset="0"/>
                        </a:rPr>
                        <a:t> vs</a:t>
                      </a:r>
                      <a:r>
                        <a:rPr lang="en-US" sz="2000" dirty="0">
                          <a:latin typeface="+mn-lt"/>
                          <a:ea typeface="Cambria" panose="02040503050406030204" pitchFamily="18" charset="0"/>
                        </a:rPr>
                        <a:t> 0.28</a:t>
                      </a:r>
                    </a:p>
                  </a:txBody>
                  <a:tcPr/>
                </a:tc>
                <a:tc>
                  <a:txBody>
                    <a:bodyPr/>
                    <a:lstStyle/>
                    <a:p>
                      <a:pPr algn="ctr"/>
                      <a:r>
                        <a:rPr lang="en-US" sz="2000" dirty="0">
                          <a:latin typeface="+mn-lt"/>
                          <a:ea typeface="Cambria" panose="02040503050406030204" pitchFamily="18" charset="0"/>
                        </a:rPr>
                        <a:t>0.81</a:t>
                      </a:r>
                      <a:r>
                        <a:rPr lang="en-US" sz="2000" baseline="0" dirty="0">
                          <a:latin typeface="+mn-lt"/>
                          <a:ea typeface="Cambria" panose="02040503050406030204" pitchFamily="18" charset="0"/>
                        </a:rPr>
                        <a:t> vs</a:t>
                      </a:r>
                      <a:r>
                        <a:rPr lang="en-US" sz="2000" dirty="0">
                          <a:latin typeface="+mn-lt"/>
                          <a:ea typeface="Cambria" panose="02040503050406030204" pitchFamily="18" charset="0"/>
                        </a:rPr>
                        <a:t> 0.72</a:t>
                      </a:r>
                    </a:p>
                  </a:txBody>
                  <a:tcPr/>
                </a:tc>
                <a:extLst>
                  <a:ext uri="{0D108BD9-81ED-4DB2-BD59-A6C34878D82A}">
                    <a16:rowId xmlns:a16="http://schemas.microsoft.com/office/drawing/2014/main" val="3739328418"/>
                  </a:ext>
                </a:extLst>
              </a:tr>
              <a:tr h="2286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a:latin typeface="+mn-lt"/>
                          <a:ea typeface="Cambria" panose="02040503050406030204" pitchFamily="18" charset="0"/>
                        </a:rPr>
                        <a:t>{COVID-19↓ ,</a:t>
                      </a:r>
                      <a:r>
                        <a:rPr lang="en-US" sz="2000" baseline="0" dirty="0">
                          <a:latin typeface="+mn-lt"/>
                          <a:ea typeface="Cambria" panose="02040503050406030204" pitchFamily="18" charset="0"/>
                        </a:rPr>
                        <a:t> Population</a:t>
                      </a:r>
                      <a:r>
                        <a:rPr lang="en-US" sz="2000" dirty="0">
                          <a:latin typeface="+mn-lt"/>
                          <a:ea typeface="Cambria" panose="02040503050406030204" pitchFamily="18" charset="0"/>
                        </a:rPr>
                        <a:t>↓}</a:t>
                      </a:r>
                      <a:endParaRPr lang="en-US" sz="2000" i="1" dirty="0">
                        <a:latin typeface="+mn-lt"/>
                        <a:ea typeface="Cambria" panose="02040503050406030204" pitchFamily="18" charset="0"/>
                      </a:endParaRPr>
                    </a:p>
                  </a:txBody>
                  <a:tcPr/>
                </a:tc>
                <a:tc>
                  <a:txBody>
                    <a:bodyPr/>
                    <a:lstStyle/>
                    <a:p>
                      <a:pPr algn="ctr"/>
                      <a:r>
                        <a:rPr lang="en-US" sz="2000" dirty="0">
                          <a:latin typeface="+mn-lt"/>
                          <a:ea typeface="Cambria" panose="02040503050406030204" pitchFamily="18" charset="0"/>
                        </a:rPr>
                        <a:t>0.27 vs 0.28</a:t>
                      </a:r>
                    </a:p>
                  </a:txBody>
                  <a:tcPr/>
                </a:tc>
                <a:tc>
                  <a:txBody>
                    <a:bodyPr/>
                    <a:lstStyle/>
                    <a:p>
                      <a:pPr algn="ctr"/>
                      <a:r>
                        <a:rPr lang="en-US" sz="2000" dirty="0">
                          <a:latin typeface="+mn-lt"/>
                          <a:ea typeface="Cambria" panose="02040503050406030204" pitchFamily="18" charset="0"/>
                        </a:rPr>
                        <a:t>0.60 vs 0.77</a:t>
                      </a:r>
                    </a:p>
                  </a:txBody>
                  <a:tcPr/>
                </a:tc>
                <a:extLst>
                  <a:ext uri="{0D108BD9-81ED-4DB2-BD59-A6C34878D82A}">
                    <a16:rowId xmlns:a16="http://schemas.microsoft.com/office/drawing/2014/main" val="855807425"/>
                  </a:ext>
                </a:extLst>
              </a:tr>
            </a:tbl>
          </a:graphicData>
        </a:graphic>
      </p:graphicFrame>
    </p:spTree>
    <p:extLst>
      <p:ext uri="{BB962C8B-B14F-4D97-AF65-F5344CB8AC3E}">
        <p14:creationId xmlns:p14="http://schemas.microsoft.com/office/powerpoint/2010/main" val="267522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0000"/>
                </a:solidFill>
              </a:rPr>
              <a:t>What Other Measures Say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484784"/>
            <a:ext cx="5086909" cy="3888432"/>
          </a:xfrm>
        </p:spPr>
      </p:pic>
      <p:sp>
        <p:nvSpPr>
          <p:cNvPr id="5" name="Rectangle 4"/>
          <p:cNvSpPr/>
          <p:nvPr/>
        </p:nvSpPr>
        <p:spPr>
          <a:xfrm>
            <a:off x="2123728" y="5547796"/>
            <a:ext cx="5791218" cy="369332"/>
          </a:xfrm>
          <a:prstGeom prst="rect">
            <a:avLst/>
          </a:prstGeom>
        </p:spPr>
        <p:txBody>
          <a:bodyPr wrap="square">
            <a:spAutoFit/>
          </a:bodyPr>
          <a:lstStyle/>
          <a:p>
            <a:r>
              <a:rPr lang="en-US" b="1" i="1" dirty="0"/>
              <a:t>No proof of relation using bi-variate Moran I</a:t>
            </a:r>
          </a:p>
        </p:txBody>
      </p:sp>
      <p:sp>
        <p:nvSpPr>
          <p:cNvPr id="6"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18</a:t>
            </a:fld>
            <a:endParaRPr lang="en-US" altLang="en-US" dirty="0"/>
          </a:p>
        </p:txBody>
      </p:sp>
    </p:spTree>
    <p:extLst>
      <p:ext uri="{BB962C8B-B14F-4D97-AF65-F5344CB8AC3E}">
        <p14:creationId xmlns:p14="http://schemas.microsoft.com/office/powerpoint/2010/main" val="288963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844" y="620688"/>
            <a:ext cx="8496944" cy="646331"/>
          </a:xfrm>
          <a:prstGeom prst="rect">
            <a:avLst/>
          </a:prstGeom>
        </p:spPr>
        <p:txBody>
          <a:bodyPr wrap="square">
            <a:spAutoFit/>
          </a:bodyPr>
          <a:lstStyle/>
          <a:p>
            <a:pPr marL="342900" indent="-342900"/>
            <a:r>
              <a:rPr lang="en-GB" altLang="en-US" sz="2800" dirty="0" err="1">
                <a:solidFill>
                  <a:srgbClr val="FF0000"/>
                </a:solidFill>
              </a:rPr>
              <a:t>Extendability</a:t>
            </a:r>
            <a:r>
              <a:rPr lang="en-GB" altLang="en-US" sz="2800" dirty="0">
                <a:solidFill>
                  <a:srgbClr val="FF0000"/>
                </a:solidFill>
              </a:rPr>
              <a:t> to Multi-variate Pattern</a:t>
            </a:r>
            <a:endParaRPr lang="en-GB" altLang="en-US" sz="2000" dirty="0">
              <a:solidFill>
                <a:srgbClr val="FF0000"/>
              </a:solidFill>
            </a:endParaRPr>
          </a:p>
          <a:p>
            <a:pPr algn="l"/>
            <a:endParaRPr lang="en-GB" altLang="en-US" sz="800" dirty="0"/>
          </a:p>
        </p:txBody>
      </p:sp>
      <p:sp>
        <p:nvSpPr>
          <p:cNvPr id="3"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19</a:t>
            </a:fld>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465471977"/>
              </p:ext>
            </p:extLst>
          </p:nvPr>
        </p:nvGraphicFramePr>
        <p:xfrm>
          <a:off x="323528" y="1888621"/>
          <a:ext cx="8568952" cy="1371600"/>
        </p:xfrm>
        <a:graphic>
          <a:graphicData uri="http://schemas.openxmlformats.org/drawingml/2006/table">
            <a:tbl>
              <a:tblPr firstRow="1" bandRow="1">
                <a:tableStyleId>{5C22544A-7EE6-4342-B048-85BDC9FD1C3A}</a:tableStyleId>
              </a:tblPr>
              <a:tblGrid>
                <a:gridCol w="6336704">
                  <a:extLst>
                    <a:ext uri="{9D8B030D-6E8A-4147-A177-3AD203B41FA5}">
                      <a16:colId xmlns:a16="http://schemas.microsoft.com/office/drawing/2014/main" val="4151954784"/>
                    </a:ext>
                  </a:extLst>
                </a:gridCol>
                <a:gridCol w="2232248">
                  <a:extLst>
                    <a:ext uri="{9D8B030D-6E8A-4147-A177-3AD203B41FA5}">
                      <a16:colId xmlns:a16="http://schemas.microsoft.com/office/drawing/2014/main" val="4220888375"/>
                    </a:ext>
                  </a:extLst>
                </a:gridCol>
              </a:tblGrid>
              <a:tr h="370840">
                <a:tc>
                  <a:txBody>
                    <a:bodyPr/>
                    <a:lstStyle/>
                    <a:p>
                      <a:pPr algn="ctr"/>
                      <a:r>
                        <a:rPr lang="en-US" sz="2400" dirty="0">
                          <a:solidFill>
                            <a:schemeClr val="tx1"/>
                          </a:solidFill>
                          <a:latin typeface="Cambria" panose="02040503050406030204" pitchFamily="18" charset="0"/>
                          <a:ea typeface="Cambria" panose="02040503050406030204" pitchFamily="18" charset="0"/>
                        </a:rPr>
                        <a:t>Ternary Pattern</a:t>
                      </a:r>
                    </a:p>
                  </a:txBody>
                  <a:tcPr/>
                </a:tc>
                <a:tc>
                  <a:txBody>
                    <a:bodyPr/>
                    <a:lstStyle/>
                    <a:p>
                      <a:pPr algn="ctr"/>
                      <a:r>
                        <a:rPr lang="en-US" sz="2400" i="1" dirty="0">
                          <a:solidFill>
                            <a:schemeClr val="tx1"/>
                          </a:solidFill>
                          <a:latin typeface="Cambria" panose="02040503050406030204" pitchFamily="18" charset="0"/>
                          <a:ea typeface="Cambria" panose="02040503050406030204" pitchFamily="18" charset="0"/>
                        </a:rPr>
                        <a:t>Mean</a:t>
                      </a:r>
                    </a:p>
                  </a:txBody>
                  <a:tcPr/>
                </a:tc>
                <a:extLst>
                  <a:ext uri="{0D108BD9-81ED-4DB2-BD59-A6C34878D82A}">
                    <a16:rowId xmlns:a16="http://schemas.microsoft.com/office/drawing/2014/main" val="702636129"/>
                  </a:ext>
                </a:extLst>
              </a:tr>
              <a:tr h="370840">
                <a:tc>
                  <a:txBody>
                    <a:bodyPr/>
                    <a:lstStyle/>
                    <a:p>
                      <a:pPr marL="0" indent="0" algn="just">
                        <a:buFont typeface="Arial" panose="020B0604020202020204" pitchFamily="34" charset="0"/>
                        <a:buNone/>
                      </a:pPr>
                      <a:r>
                        <a:rPr lang="en-US" sz="2400" dirty="0">
                          <a:latin typeface="Cambria" panose="02040503050406030204" pitchFamily="18" charset="0"/>
                          <a:ea typeface="Cambria" panose="02040503050406030204" pitchFamily="18" charset="0"/>
                        </a:rPr>
                        <a:t>{COVID-19↑ ,</a:t>
                      </a:r>
                      <a:r>
                        <a:rPr lang="en-US" sz="2400" baseline="0" dirty="0">
                          <a:latin typeface="Cambria" panose="02040503050406030204" pitchFamily="18" charset="0"/>
                          <a:ea typeface="Cambria" panose="02040503050406030204" pitchFamily="18" charset="0"/>
                        </a:rPr>
                        <a:t> Population</a:t>
                      </a:r>
                      <a:r>
                        <a:rPr lang="en-US" sz="2400" dirty="0">
                          <a:latin typeface="Cambria" panose="02040503050406030204" pitchFamily="18" charset="0"/>
                          <a:ea typeface="Cambria" panose="02040503050406030204" pitchFamily="18" charset="0"/>
                        </a:rPr>
                        <a:t>↑,</a:t>
                      </a:r>
                      <a:r>
                        <a:rPr lang="en-US" sz="2400" baseline="0" dirty="0">
                          <a:latin typeface="Cambria" panose="02040503050406030204" pitchFamily="18" charset="0"/>
                          <a:ea typeface="Cambria" panose="02040503050406030204" pitchFamily="18" charset="0"/>
                        </a:rPr>
                        <a:t> Unemployment</a:t>
                      </a:r>
                      <a:r>
                        <a:rPr lang="en-US" sz="2400" dirty="0">
                          <a:latin typeface="Cambria" panose="02040503050406030204" pitchFamily="18" charset="0"/>
                          <a:ea typeface="Cambria" panose="02040503050406030204" pitchFamily="18" charset="0"/>
                        </a:rPr>
                        <a:t>↑}</a:t>
                      </a:r>
                      <a:endParaRPr lang="en-US" sz="2400" i="1" dirty="0">
                        <a:latin typeface="Cambria" panose="02040503050406030204" pitchFamily="18" charset="0"/>
                        <a:ea typeface="Cambria" panose="02040503050406030204" pitchFamily="18" charset="0"/>
                      </a:endParaRPr>
                    </a:p>
                  </a:txBody>
                  <a:tcPr/>
                </a:tc>
                <a:tc>
                  <a:txBody>
                    <a:bodyPr/>
                    <a:lstStyle/>
                    <a:p>
                      <a:pPr algn="ctr"/>
                      <a:r>
                        <a:rPr lang="en-US" sz="2400" dirty="0">
                          <a:latin typeface="Cambria" panose="02040503050406030204" pitchFamily="18" charset="0"/>
                          <a:ea typeface="Cambria" panose="02040503050406030204" pitchFamily="18" charset="0"/>
                        </a:rPr>
                        <a:t>0.03</a:t>
                      </a:r>
                    </a:p>
                  </a:txBody>
                  <a:tcPr/>
                </a:tc>
                <a:extLst>
                  <a:ext uri="{0D108BD9-81ED-4DB2-BD59-A6C34878D82A}">
                    <a16:rowId xmlns:a16="http://schemas.microsoft.com/office/drawing/2014/main" val="1890551177"/>
                  </a:ext>
                </a:extLst>
              </a:tr>
              <a:tr h="370840">
                <a:tc>
                  <a:txBody>
                    <a:bodyPr/>
                    <a:lstStyle/>
                    <a:p>
                      <a:pPr marL="0" indent="0" algn="just">
                        <a:buFont typeface="Arial" panose="020B0604020202020204" pitchFamily="34" charset="0"/>
                        <a:buNone/>
                      </a:pPr>
                      <a:r>
                        <a:rPr lang="en-US" sz="2400" dirty="0">
                          <a:latin typeface="Cambria" panose="02040503050406030204" pitchFamily="18" charset="0"/>
                          <a:ea typeface="Cambria" panose="02040503050406030204" pitchFamily="18" charset="0"/>
                        </a:rPr>
                        <a:t>{</a:t>
                      </a:r>
                      <a:r>
                        <a:rPr lang="en-US" sz="2400" baseline="0" dirty="0">
                          <a:latin typeface="Cambria" panose="02040503050406030204" pitchFamily="18" charset="0"/>
                          <a:ea typeface="Cambria" panose="02040503050406030204" pitchFamily="18" charset="0"/>
                        </a:rPr>
                        <a:t>Population</a:t>
                      </a:r>
                      <a:r>
                        <a:rPr lang="en-US" sz="2400" dirty="0">
                          <a:latin typeface="Cambria" panose="02040503050406030204" pitchFamily="18" charset="0"/>
                          <a:ea typeface="Cambria" panose="02040503050406030204" pitchFamily="18" charset="0"/>
                        </a:rPr>
                        <a:t>↓ ,</a:t>
                      </a:r>
                      <a:r>
                        <a:rPr lang="en-US" sz="2400" baseline="0" dirty="0">
                          <a:latin typeface="Cambria" panose="02040503050406030204" pitchFamily="18" charset="0"/>
                          <a:ea typeface="Cambria" panose="02040503050406030204" pitchFamily="18" charset="0"/>
                        </a:rPr>
                        <a:t> Degree</a:t>
                      </a:r>
                      <a:r>
                        <a:rPr lang="en-US" sz="2400" dirty="0">
                          <a:latin typeface="Cambria" panose="02040503050406030204" pitchFamily="18" charset="0"/>
                          <a:ea typeface="Cambria" panose="02040503050406030204" pitchFamily="18" charset="0"/>
                        </a:rPr>
                        <a:t>↓,</a:t>
                      </a:r>
                      <a:r>
                        <a:rPr lang="en-US" sz="2400" baseline="0" dirty="0">
                          <a:latin typeface="Cambria" panose="02040503050406030204" pitchFamily="18" charset="0"/>
                          <a:ea typeface="Cambria" panose="02040503050406030204" pitchFamily="18" charset="0"/>
                        </a:rPr>
                        <a:t> Income</a:t>
                      </a:r>
                      <a:r>
                        <a:rPr lang="en-US" sz="2400" dirty="0">
                          <a:latin typeface="Cambria" panose="02040503050406030204" pitchFamily="18" charset="0"/>
                          <a:ea typeface="Cambria" panose="02040503050406030204" pitchFamily="18" charset="0"/>
                        </a:rPr>
                        <a:t>↑}</a:t>
                      </a:r>
                      <a:endParaRPr lang="en-US" sz="2400" i="1" dirty="0">
                        <a:latin typeface="Cambria" panose="02040503050406030204" pitchFamily="18" charset="0"/>
                        <a:ea typeface="Cambria" panose="02040503050406030204" pitchFamily="18" charset="0"/>
                      </a:endParaRPr>
                    </a:p>
                  </a:txBody>
                  <a:tcPr/>
                </a:tc>
                <a:tc>
                  <a:txBody>
                    <a:bodyPr/>
                    <a:lstStyle/>
                    <a:p>
                      <a:pPr algn="ctr"/>
                      <a:r>
                        <a:rPr lang="en-US" sz="2400" dirty="0">
                          <a:latin typeface="Cambria" panose="02040503050406030204" pitchFamily="18" charset="0"/>
                          <a:ea typeface="Cambria" panose="02040503050406030204" pitchFamily="18" charset="0"/>
                        </a:rPr>
                        <a:t>0.23</a:t>
                      </a:r>
                    </a:p>
                  </a:txBody>
                  <a:tcPr/>
                </a:tc>
                <a:extLst>
                  <a:ext uri="{0D108BD9-81ED-4DB2-BD59-A6C34878D82A}">
                    <a16:rowId xmlns:a16="http://schemas.microsoft.com/office/drawing/2014/main" val="3932649691"/>
                  </a:ext>
                </a:extLst>
              </a:tr>
            </a:tbl>
          </a:graphicData>
        </a:graphic>
      </p:graphicFrame>
    </p:spTree>
    <p:extLst>
      <p:ext uri="{BB962C8B-B14F-4D97-AF65-F5344CB8AC3E}">
        <p14:creationId xmlns:p14="http://schemas.microsoft.com/office/powerpoint/2010/main" val="128515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04664"/>
            <a:ext cx="8712968" cy="5114605"/>
          </a:xfrm>
          <a:prstGeom prst="rect">
            <a:avLst/>
          </a:prstGeom>
        </p:spPr>
        <p:txBody>
          <a:bodyPr wrap="square">
            <a:spAutoFit/>
          </a:bodyPr>
          <a:lstStyle/>
          <a:p>
            <a:pPr marL="342900" indent="-342900"/>
            <a:r>
              <a:rPr lang="en-GB" altLang="en-US" sz="3600" dirty="0">
                <a:solidFill>
                  <a:srgbClr val="FF0000"/>
                </a:solidFill>
                <a:latin typeface="Palatino Linotype" panose="02040502050505030304" pitchFamily="18" charset="0"/>
              </a:rPr>
              <a:t>1. Importance of Association Analysis</a:t>
            </a:r>
          </a:p>
          <a:p>
            <a:pPr algn="l"/>
            <a:endParaRPr lang="en-GB" altLang="en-US" sz="2400" dirty="0">
              <a:latin typeface="Palatino Linotype" panose="02040502050505030304" pitchFamily="18" charset="0"/>
            </a:endParaRPr>
          </a:p>
          <a:p>
            <a:pPr marL="285750" indent="-285750" algn="l">
              <a:lnSpc>
                <a:spcPct val="107000"/>
              </a:lnSpc>
              <a:spcBef>
                <a:spcPts val="0"/>
              </a:spcBef>
              <a:spcAft>
                <a:spcPts val="0"/>
              </a:spcAft>
              <a:buFont typeface="Arial" panose="020B0604020202020204" pitchFamily="34" charset="0"/>
              <a:buChar char="•"/>
            </a:pPr>
            <a:r>
              <a:rPr lang="en-US" sz="2500" dirty="0">
                <a:solidFill>
                  <a:srgbClr val="111111"/>
                </a:solidFill>
                <a:latin typeface="Palatino Linotype" panose="02040502050505030304" pitchFamily="18" charset="0"/>
                <a:ea typeface="Calibri" panose="020F0502020204030204" pitchFamily="34" charset="0"/>
                <a:cs typeface="Vrinda" panose="020B0502040204020203" pitchFamily="34" charset="0"/>
              </a:rPr>
              <a:t>Jason W. Osborne: </a:t>
            </a:r>
            <a:r>
              <a:rPr lang="en-US" sz="2500" i="1" dirty="0">
                <a:solidFill>
                  <a:srgbClr val="111111"/>
                </a:solidFill>
                <a:latin typeface="Palatino Linotype" panose="02040502050505030304" pitchFamily="18" charset="0"/>
                <a:ea typeface="Calibri" panose="020F0502020204030204" pitchFamily="34" charset="0"/>
                <a:cs typeface="Vrinda" panose="020B0502040204020203" pitchFamily="34" charset="0"/>
              </a:rPr>
              <a:t>“… measures of association are important, almost ubiquitous, and can easily produce errors of inference if not utilized thoughtfully and with attention in details</a:t>
            </a:r>
            <a:r>
              <a:rPr lang="en-US" sz="2500" dirty="0">
                <a:solidFill>
                  <a:srgbClr val="111111"/>
                </a:solidFill>
                <a:latin typeface="Palatino Linotype" panose="02040502050505030304" pitchFamily="18" charset="0"/>
                <a:ea typeface="Calibri" panose="020F0502020204030204" pitchFamily="34" charset="0"/>
                <a:cs typeface="Vrinda" panose="020B0502040204020203" pitchFamily="34" charset="0"/>
              </a:rPr>
              <a:t>”. [1]</a:t>
            </a:r>
          </a:p>
          <a:p>
            <a:pPr marL="285750" indent="-285750" algn="l">
              <a:lnSpc>
                <a:spcPct val="107000"/>
              </a:lnSpc>
              <a:spcBef>
                <a:spcPts val="0"/>
              </a:spcBef>
              <a:spcAft>
                <a:spcPts val="0"/>
              </a:spcAft>
              <a:buFont typeface="Arial" panose="020B0604020202020204" pitchFamily="34" charset="0"/>
              <a:buChar char="•"/>
            </a:pPr>
            <a:r>
              <a:rPr lang="en-US" sz="2500" dirty="0">
                <a:latin typeface="Palatino Linotype" panose="02040502050505030304" pitchFamily="18" charset="0"/>
              </a:rPr>
              <a:t>Mark Tessler: “</a:t>
            </a:r>
            <a:r>
              <a:rPr lang="en-US" sz="2500" i="1" dirty="0">
                <a:latin typeface="Palatino Linotype" panose="02040502050505030304" pitchFamily="18" charset="0"/>
              </a:rPr>
              <a:t>Every day, we encounter various phenomena that make us question how, why, and with what implications they vary. In responding to these questions, we often begin by considering bivariate relationships</a:t>
            </a:r>
            <a:r>
              <a:rPr lang="en-US" sz="2500" dirty="0">
                <a:latin typeface="Palatino Linotype" panose="02040502050505030304" pitchFamily="18" charset="0"/>
              </a:rPr>
              <a:t>”.[2]</a:t>
            </a:r>
          </a:p>
          <a:p>
            <a:pPr marL="285750" marR="0" indent="-285750" algn="l">
              <a:lnSpc>
                <a:spcPct val="107000"/>
              </a:lnSpc>
              <a:spcBef>
                <a:spcPts val="0"/>
              </a:spcBef>
              <a:spcAft>
                <a:spcPts val="0"/>
              </a:spcAft>
              <a:buFont typeface="Arial" panose="020B0604020202020204" pitchFamily="34" charset="0"/>
              <a:buChar char="•"/>
            </a:pPr>
            <a:r>
              <a:rPr lang="en-US" sz="2500" dirty="0" err="1">
                <a:solidFill>
                  <a:srgbClr val="111111"/>
                </a:solidFill>
                <a:latin typeface="Palatino Linotype" panose="02040502050505030304" pitchFamily="18" charset="0"/>
                <a:ea typeface="Calibri" panose="020F0502020204030204" pitchFamily="34" charset="0"/>
                <a:cs typeface="Vrinda" panose="020B0502040204020203" pitchFamily="34" charset="0"/>
              </a:rPr>
              <a:t>Werners</a:t>
            </a:r>
            <a:r>
              <a:rPr lang="en-US" sz="2500" dirty="0">
                <a:solidFill>
                  <a:srgbClr val="111111"/>
                </a:solidFill>
                <a:latin typeface="Palatino Linotype" panose="02040502050505030304" pitchFamily="18" charset="0"/>
                <a:ea typeface="Calibri" panose="020F0502020204030204" pitchFamily="34" charset="0"/>
                <a:cs typeface="Vrinda" panose="020B0502040204020203" pitchFamily="34" charset="0"/>
              </a:rPr>
              <a:t>: “</a:t>
            </a:r>
            <a:r>
              <a:rPr lang="en-US" sz="2500" i="1" dirty="0">
                <a:solidFill>
                  <a:srgbClr val="111111"/>
                </a:solidFill>
                <a:latin typeface="Palatino Linotype" panose="02040502050505030304" pitchFamily="18" charset="0"/>
                <a:ea typeface="Calibri" panose="020F0502020204030204" pitchFamily="34" charset="0"/>
                <a:cs typeface="Vrinda" panose="020B0502040204020203" pitchFamily="34" charset="0"/>
              </a:rPr>
              <a:t>Thresholds…are important focal points for sustainability science which bridge the science-policy interface and produce knowledge salient for sustainability</a:t>
            </a:r>
            <a:r>
              <a:rPr lang="en-US" sz="2500" dirty="0">
                <a:solidFill>
                  <a:srgbClr val="111111"/>
                </a:solidFill>
                <a:latin typeface="Palatino Linotype" panose="02040502050505030304" pitchFamily="18" charset="0"/>
                <a:ea typeface="Calibri" panose="020F0502020204030204" pitchFamily="34" charset="0"/>
                <a:cs typeface="Vrinda" panose="020B0502040204020203" pitchFamily="34" charset="0"/>
              </a:rPr>
              <a:t>…”[3]</a:t>
            </a:r>
          </a:p>
        </p:txBody>
      </p:sp>
      <p:sp>
        <p:nvSpPr>
          <p:cNvPr id="3"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2</a:t>
            </a:fld>
            <a:endParaRPr lang="en-US" altLang="en-US" dirty="0"/>
          </a:p>
        </p:txBody>
      </p:sp>
    </p:spTree>
    <p:extLst>
      <p:ext uri="{BB962C8B-B14F-4D97-AF65-F5344CB8AC3E}">
        <p14:creationId xmlns:p14="http://schemas.microsoft.com/office/powerpoint/2010/main" val="332209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60648"/>
            <a:ext cx="7772400" cy="936327"/>
          </a:xfrm>
        </p:spPr>
        <p:txBody>
          <a:bodyPr/>
          <a:lstStyle/>
          <a:p>
            <a:r>
              <a:rPr lang="en-US" altLang="en-US" dirty="0">
                <a:solidFill>
                  <a:srgbClr val="FF0000"/>
                </a:solidFill>
              </a:rPr>
              <a:t>6. Conclusion</a:t>
            </a:r>
          </a:p>
        </p:txBody>
      </p:sp>
      <p:sp>
        <p:nvSpPr>
          <p:cNvPr id="51" name="Rectangle 3"/>
          <p:cNvSpPr txBox="1">
            <a:spLocks noChangeArrowheads="1"/>
          </p:cNvSpPr>
          <p:nvPr/>
        </p:nvSpPr>
        <p:spPr bwMode="auto">
          <a:xfrm>
            <a:off x="0" y="1196975"/>
            <a:ext cx="914400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a:solidFill>
                  <a:schemeClr val="tx1"/>
                </a:solidFill>
                <a:latin typeface="+mn-lt"/>
                <a:ea typeface="+mn-ea"/>
                <a:cs typeface="+mn-cs"/>
              </a:defRPr>
            </a:lvl1pPr>
            <a:lvl2pPr marL="457200" indent="0" algn="ctr" rtl="0" fontAlgn="base">
              <a:spcBef>
                <a:spcPct val="20000"/>
              </a:spcBef>
              <a:spcAft>
                <a:spcPct val="0"/>
              </a:spcAft>
              <a:buNone/>
              <a:defRPr>
                <a:solidFill>
                  <a:schemeClr val="tx1"/>
                </a:solidFill>
                <a:latin typeface="+mn-lt"/>
              </a:defRPr>
            </a:lvl2pPr>
            <a:lvl3pPr marL="914400" indent="0" algn="ctr" rtl="0" fontAlgn="base">
              <a:spcBef>
                <a:spcPct val="20000"/>
              </a:spcBef>
              <a:spcAft>
                <a:spcPct val="0"/>
              </a:spcAft>
              <a:buNone/>
              <a:defRPr sz="16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85750" marR="46060" indent="-285750" algn="just">
              <a:buFont typeface="Wingdings" panose="05000000000000000000" pitchFamily="2" charset="2"/>
              <a:buChar char="Ø"/>
            </a:pPr>
            <a:r>
              <a:rPr lang="en-US" sz="2000" b="0" i="0" u="none" strike="noStrike" baseline="0" dirty="0">
                <a:latin typeface="Palatino Linotype" panose="02040502050505030304" pitchFamily="18" charset="0"/>
              </a:rPr>
              <a:t>In contrast to other approaches, </a:t>
            </a:r>
            <a:r>
              <a:rPr lang="en-US" sz="2000" b="0" i="1" u="none" strike="noStrike" baseline="0" dirty="0">
                <a:latin typeface="Palatino Linotype" panose="02040502050505030304" pitchFamily="18" charset="0"/>
              </a:rPr>
              <a:t>Sirius </a:t>
            </a:r>
            <a:r>
              <a:rPr lang="en-US" sz="2000" b="0" u="none" strike="noStrike" baseline="0" dirty="0">
                <a:latin typeface="Palatino Linotype" panose="02040502050505030304" pitchFamily="18" charset="0"/>
              </a:rPr>
              <a:t>is</a:t>
            </a:r>
            <a:r>
              <a:rPr lang="en-US" sz="2000" b="0" i="1" u="none" strike="noStrike" baseline="0" dirty="0">
                <a:latin typeface="Palatino Linotype" panose="02040502050505030304" pitchFamily="18" charset="0"/>
              </a:rPr>
              <a:t> </a:t>
            </a:r>
            <a:r>
              <a:rPr lang="en-US" sz="2000" b="0" u="none" strike="noStrike" baseline="0" dirty="0">
                <a:latin typeface="Palatino Linotype" panose="02040502050505030304" pitchFamily="18" charset="0"/>
              </a:rPr>
              <a:t>a density-based co-location mining framework for measuring co-location among continuous variables from their wings</a:t>
            </a:r>
            <a:r>
              <a:rPr lang="en-US" sz="2000" b="0" u="none" strike="noStrike" dirty="0">
                <a:latin typeface="Palatino Linotype" panose="02040502050505030304" pitchFamily="18" charset="0"/>
              </a:rPr>
              <a:t> of distribution</a:t>
            </a:r>
            <a:r>
              <a:rPr lang="en-US" sz="2000" b="0" i="0" u="none" strike="noStrike" baseline="0" dirty="0">
                <a:latin typeface="Palatino Linotype" panose="02040502050505030304" pitchFamily="18" charset="0"/>
              </a:rPr>
              <a:t>. The proposed</a:t>
            </a:r>
            <a:r>
              <a:rPr lang="en-US" sz="2000" b="0" i="0" u="none" strike="noStrike" dirty="0">
                <a:latin typeface="Palatino Linotype" panose="02040502050505030304" pitchFamily="18" charset="0"/>
              </a:rPr>
              <a:t> measure C</a:t>
            </a:r>
            <a:r>
              <a:rPr lang="en-US" sz="2000" b="0" i="0" u="none" strike="noStrike" baseline="-25000" dirty="0">
                <a:latin typeface="Palatino Linotype" panose="02040502050505030304" pitchFamily="18" charset="0"/>
              </a:rPr>
              <a:t>P</a:t>
            </a:r>
            <a:r>
              <a:rPr lang="en-US" sz="2000" b="0" i="0" u="none" strike="noStrike" dirty="0">
                <a:latin typeface="Palatino Linotype" panose="02040502050505030304" pitchFamily="18" charset="0"/>
              </a:rPr>
              <a:t>(u) is a function that assesse</a:t>
            </a:r>
            <a:r>
              <a:rPr lang="en-US" sz="2000" dirty="0">
                <a:latin typeface="Palatino Linotype" panose="02040502050505030304" pitchFamily="18" charset="0"/>
              </a:rPr>
              <a:t>s the strength of a collocation pattern P over an observation area and its volume over the observation area serves as the interestingness function. </a:t>
            </a:r>
          </a:p>
          <a:p>
            <a:pPr marL="285750" marR="46060" indent="-285750" algn="just">
              <a:buFont typeface="Wingdings" panose="05000000000000000000" pitchFamily="2" charset="2"/>
              <a:buChar char="Ø"/>
            </a:pPr>
            <a:r>
              <a:rPr lang="en-US" sz="2000" b="0" i="0" u="none" strike="noStrike" baseline="0" dirty="0">
                <a:latin typeface="Palatino Linotype" panose="02040502050505030304" pitchFamily="18" charset="0"/>
              </a:rPr>
              <a:t>As a collocation measure </a:t>
            </a:r>
            <a:r>
              <a:rPr lang="en-US" sz="2000" dirty="0">
                <a:latin typeface="Palatino Linotype" panose="02040502050505030304" pitchFamily="18" charset="0"/>
              </a:rPr>
              <a:t>estimates</a:t>
            </a:r>
            <a:r>
              <a:rPr lang="en-US" sz="2000" b="0" i="0" u="none" strike="noStrike" baseline="0" dirty="0">
                <a:latin typeface="Palatino Linotype" panose="02040502050505030304" pitchFamily="18" charset="0"/>
              </a:rPr>
              <a:t> the geometric mean of z-scores of the highness/lowness of respective continuous variables, they allow a statistical inter</a:t>
            </a:r>
            <a:r>
              <a:rPr lang="en-US" sz="2000" dirty="0">
                <a:latin typeface="Palatino Linotype" panose="02040502050505030304" pitchFamily="18" charset="0"/>
              </a:rPr>
              <a:t>pretation of the observed values. </a:t>
            </a:r>
            <a:endParaRPr lang="en-US" sz="2000" b="0" i="0" u="none" strike="noStrike" baseline="0" dirty="0">
              <a:latin typeface="Palatino Linotype" panose="02040502050505030304" pitchFamily="18" charset="0"/>
            </a:endParaRPr>
          </a:p>
          <a:p>
            <a:pPr marL="285750" marR="46060" indent="-285750" algn="just">
              <a:buFont typeface="Wingdings" panose="05000000000000000000" pitchFamily="2" charset="2"/>
              <a:buChar char="Ø"/>
            </a:pPr>
            <a:r>
              <a:rPr lang="en-US" sz="2000" b="0" i="0" u="none" strike="noStrike" baseline="0" dirty="0">
                <a:latin typeface="Palatino Linotype" panose="02040502050505030304" pitchFamily="18" charset="0"/>
              </a:rPr>
              <a:t>Compared to traditional measure</a:t>
            </a:r>
            <a:r>
              <a:rPr lang="en-US" sz="2000" b="0" i="0" u="none" strike="noStrike" dirty="0">
                <a:latin typeface="Palatino Linotype" panose="02040502050505030304" pitchFamily="18" charset="0"/>
              </a:rPr>
              <a:t> like LISA/Moran I</a:t>
            </a:r>
            <a:r>
              <a:rPr lang="en-US" sz="2000" b="0" i="0" u="none" strike="noStrike" baseline="0" dirty="0">
                <a:latin typeface="Palatino Linotype" panose="02040502050505030304" pitchFamily="18" charset="0"/>
              </a:rPr>
              <a:t>, </a:t>
            </a:r>
            <a:r>
              <a:rPr lang="en-US" sz="2000" b="0" i="1" u="none" strike="noStrike" baseline="0" dirty="0">
                <a:latin typeface="Palatino Linotype" panose="02040502050505030304" pitchFamily="18" charset="0"/>
              </a:rPr>
              <a:t>Sirius</a:t>
            </a:r>
            <a:r>
              <a:rPr lang="en-US" sz="2000" b="0" i="1" u="none" strike="noStrike" dirty="0">
                <a:latin typeface="Palatino Linotype" panose="02040502050505030304" pitchFamily="18" charset="0"/>
              </a:rPr>
              <a:t> </a:t>
            </a:r>
            <a:r>
              <a:rPr lang="en-US" sz="2000" b="0" u="none" strike="noStrike" dirty="0">
                <a:latin typeface="Palatino Linotype" panose="02040502050505030304" pitchFamily="18" charset="0"/>
              </a:rPr>
              <a:t>is more flexible as it is extendable for analysis of more than two variables</a:t>
            </a:r>
            <a:r>
              <a:rPr lang="en-US" sz="2000" b="0" u="none" strike="noStrike">
                <a:latin typeface="Palatino Linotype" panose="02040502050505030304" pitchFamily="18" charset="0"/>
              </a:rPr>
              <a:t>; moreover, our </a:t>
            </a:r>
            <a:r>
              <a:rPr lang="en-US" sz="2000" b="0" u="none" strike="noStrike" dirty="0">
                <a:latin typeface="Palatino Linotype" panose="02040502050505030304" pitchFamily="18" charset="0"/>
              </a:rPr>
              <a:t>approach relies on influence functions which are in sink with Tobler’s First Law of Geography.</a:t>
            </a:r>
          </a:p>
          <a:p>
            <a:pPr marL="285750" marR="46060" indent="-285750" algn="just">
              <a:buFont typeface="Wingdings" panose="05000000000000000000" pitchFamily="2" charset="2"/>
              <a:buChar char="Ø"/>
            </a:pPr>
            <a:r>
              <a:rPr lang="en-US" sz="2000" dirty="0">
                <a:latin typeface="Palatino Linotype" panose="02040502050505030304" pitchFamily="18" charset="0"/>
              </a:rPr>
              <a:t>We still need to find “better” datasets to demonstrate the merit of our approach. </a:t>
            </a:r>
          </a:p>
          <a:p>
            <a:pPr marL="285750" marR="46060" indent="-285750" algn="just">
              <a:buFont typeface="Wingdings" panose="05000000000000000000" pitchFamily="2" charset="2"/>
              <a:buChar char="Ø"/>
            </a:pPr>
            <a:r>
              <a:rPr lang="en-US" sz="2000" i="0" baseline="0" dirty="0">
                <a:latin typeface="Palatino Linotype" panose="02040502050505030304" pitchFamily="18" charset="0"/>
              </a:rPr>
              <a:t>We plan to develop metho</a:t>
            </a:r>
            <a:r>
              <a:rPr lang="en-US" sz="2000" dirty="0">
                <a:latin typeface="Palatino Linotype" panose="02040502050505030304" pitchFamily="18" charset="0"/>
              </a:rPr>
              <a:t>ds to automatically choose the bandwidth in collocation measures.</a:t>
            </a:r>
            <a:endParaRPr lang="en-US" sz="2000" b="0" i="0" u="none" strike="noStrike" baseline="0" dirty="0">
              <a:latin typeface="Palatino Linotype" panose="02040502050505030304" pitchFamily="18" charset="0"/>
            </a:endParaRPr>
          </a:p>
          <a:p>
            <a:pPr marR="46060" algn="just"/>
            <a:r>
              <a:rPr lang="en-US" sz="2100" dirty="0">
                <a:latin typeface="Palatino Linotype" panose="02040502050505030304" pitchFamily="18" charset="0"/>
              </a:rPr>
              <a:t> </a:t>
            </a:r>
          </a:p>
          <a:p>
            <a:pPr marR="46060" algn="just"/>
            <a:endParaRPr lang="en-US" sz="2100" b="0" i="0" u="none" strike="noStrike" baseline="0" dirty="0">
              <a:latin typeface="Palatino Linotype" panose="02040502050505030304" pitchFamily="18" charset="0"/>
            </a:endParaRPr>
          </a:p>
          <a:p>
            <a:pPr marL="342900" indent="-342900" algn="l">
              <a:buFont typeface="Wingdings" panose="05000000000000000000" pitchFamily="2" charset="2"/>
              <a:buChar char="Ø"/>
            </a:pPr>
            <a:endParaRPr lang="en-US" altLang="en-US" sz="2100" kern="0" dirty="0"/>
          </a:p>
          <a:p>
            <a:pPr lvl="1"/>
            <a:r>
              <a:rPr lang="en-US" altLang="en-US" sz="2100" kern="0" dirty="0"/>
              <a:t>f</a:t>
            </a:r>
          </a:p>
        </p:txBody>
      </p:sp>
      <p:sp>
        <p:nvSpPr>
          <p:cNvPr id="7" name="Slide Number Placeholder 4"/>
          <p:cNvSpPr>
            <a:spLocks noGrp="1"/>
          </p:cNvSpPr>
          <p:nvPr>
            <p:ph type="sldNum" sz="quarter" idx="11"/>
          </p:nvPr>
        </p:nvSpPr>
        <p:spPr>
          <a:xfrm>
            <a:off x="0" y="6540054"/>
            <a:ext cx="439688" cy="288031"/>
          </a:xfrm>
        </p:spPr>
        <p:txBody>
          <a:bodyPr/>
          <a:lstStyle/>
          <a:p>
            <a:fld id="{D830F51D-B9C7-4B60-9A78-C54F48329F8A}" type="slidenum">
              <a:rPr lang="en-US" altLang="en-US"/>
              <a:pPr/>
              <a:t>20</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F3780-8B22-EB7E-0E44-F5ECA070726B}"/>
            </a:ext>
          </a:extLst>
        </p:cNvPr>
        <p:cNvGrpSpPr/>
        <p:nvPr/>
      </p:nvGrpSpPr>
      <p:grpSpPr>
        <a:xfrm>
          <a:off x="0" y="0"/>
          <a:ext cx="0" cy="0"/>
          <a:chOff x="0" y="0"/>
          <a:chExt cx="0" cy="0"/>
        </a:xfrm>
      </p:grpSpPr>
      <p:sp>
        <p:nvSpPr>
          <p:cNvPr id="124930" name="Rectangle 2">
            <a:extLst>
              <a:ext uri="{FF2B5EF4-FFF2-40B4-BE49-F238E27FC236}">
                <a16:creationId xmlns:a16="http://schemas.microsoft.com/office/drawing/2014/main" id="{3EFD7AFF-7645-9FCD-A4A8-C17148665DA6}"/>
              </a:ext>
            </a:extLst>
          </p:cNvPr>
          <p:cNvSpPr>
            <a:spLocks noGrp="1" noChangeArrowheads="1"/>
          </p:cNvSpPr>
          <p:nvPr>
            <p:ph type="title"/>
          </p:nvPr>
        </p:nvSpPr>
        <p:spPr>
          <a:xfrm>
            <a:off x="0" y="332656"/>
            <a:ext cx="9144000" cy="792882"/>
          </a:xfrm>
        </p:spPr>
        <p:txBody>
          <a:bodyPr/>
          <a:lstStyle/>
          <a:p>
            <a:r>
              <a:rPr lang="en-US" altLang="en-US" sz="3200" dirty="0">
                <a:solidFill>
                  <a:srgbClr val="FF0000"/>
                </a:solidFill>
              </a:rPr>
              <a:t>Bandwidth and Collocation Measures</a:t>
            </a:r>
          </a:p>
        </p:txBody>
      </p:sp>
      <p:sp>
        <p:nvSpPr>
          <p:cNvPr id="4" name="Slide Number Placeholder 4">
            <a:extLst>
              <a:ext uri="{FF2B5EF4-FFF2-40B4-BE49-F238E27FC236}">
                <a16:creationId xmlns:a16="http://schemas.microsoft.com/office/drawing/2014/main" id="{31DB4540-2F6A-BDEA-4230-06098771E2A7}"/>
              </a:ext>
            </a:extLst>
          </p:cNvPr>
          <p:cNvSpPr>
            <a:spLocks noGrp="1"/>
          </p:cNvSpPr>
          <p:nvPr>
            <p:ph type="sldNum" sz="quarter" idx="11"/>
          </p:nvPr>
        </p:nvSpPr>
        <p:spPr>
          <a:xfrm>
            <a:off x="0" y="6569969"/>
            <a:ext cx="439688" cy="288031"/>
          </a:xfrm>
        </p:spPr>
        <p:txBody>
          <a:bodyPr/>
          <a:lstStyle/>
          <a:p>
            <a:fld id="{D830F51D-B9C7-4B60-9A78-C54F48329F8A}" type="slidenum">
              <a:rPr lang="en-US" altLang="en-US"/>
              <a:pPr/>
              <a:t>21</a:t>
            </a:fld>
            <a:endParaRPr lang="en-US" altLang="en-US" dirty="0"/>
          </a:p>
        </p:txBody>
      </p:sp>
      <p:sp>
        <p:nvSpPr>
          <p:cNvPr id="10" name="Rectangle 9">
            <a:extLst>
              <a:ext uri="{FF2B5EF4-FFF2-40B4-BE49-F238E27FC236}">
                <a16:creationId xmlns:a16="http://schemas.microsoft.com/office/drawing/2014/main" id="{C3667636-87E2-E74B-0F94-9FFB33A270D8}"/>
              </a:ext>
            </a:extLst>
          </p:cNvPr>
          <p:cNvSpPr/>
          <p:nvPr/>
        </p:nvSpPr>
        <p:spPr>
          <a:xfrm>
            <a:off x="1043608" y="3518057"/>
            <a:ext cx="2664296" cy="369332"/>
          </a:xfrm>
          <a:prstGeom prst="rect">
            <a:avLst/>
          </a:prstGeom>
        </p:spPr>
        <p:txBody>
          <a:bodyPr wrap="square">
            <a:spAutoFit/>
          </a:bodyPr>
          <a:lstStyle/>
          <a:p>
            <a:r>
              <a:rPr lang="en-US" i="1" dirty="0"/>
              <a:t>Bandwidth 0.01</a:t>
            </a:r>
          </a:p>
        </p:txBody>
      </p:sp>
      <p:sp>
        <p:nvSpPr>
          <p:cNvPr id="11" name="Rectangle 10">
            <a:extLst>
              <a:ext uri="{FF2B5EF4-FFF2-40B4-BE49-F238E27FC236}">
                <a16:creationId xmlns:a16="http://schemas.microsoft.com/office/drawing/2014/main" id="{0ED9D1B8-74B5-2E40-34F2-1D853AAD753F}"/>
              </a:ext>
            </a:extLst>
          </p:cNvPr>
          <p:cNvSpPr/>
          <p:nvPr/>
        </p:nvSpPr>
        <p:spPr>
          <a:xfrm>
            <a:off x="5760132" y="3518057"/>
            <a:ext cx="2664296" cy="369332"/>
          </a:xfrm>
          <a:prstGeom prst="rect">
            <a:avLst/>
          </a:prstGeom>
        </p:spPr>
        <p:txBody>
          <a:bodyPr wrap="square">
            <a:spAutoFit/>
          </a:bodyPr>
          <a:lstStyle/>
          <a:p>
            <a:r>
              <a:rPr lang="en-US" i="1" dirty="0"/>
              <a:t>Bandwidth 0.1</a:t>
            </a:r>
          </a:p>
        </p:txBody>
      </p:sp>
      <p:sp>
        <p:nvSpPr>
          <p:cNvPr id="12" name="Rectangle 11">
            <a:extLst>
              <a:ext uri="{FF2B5EF4-FFF2-40B4-BE49-F238E27FC236}">
                <a16:creationId xmlns:a16="http://schemas.microsoft.com/office/drawing/2014/main" id="{7794AFFA-FEFC-0597-E24F-97593B3B2140}"/>
              </a:ext>
            </a:extLst>
          </p:cNvPr>
          <p:cNvSpPr/>
          <p:nvPr/>
        </p:nvSpPr>
        <p:spPr>
          <a:xfrm>
            <a:off x="2195736" y="3972466"/>
            <a:ext cx="4968552" cy="400110"/>
          </a:xfrm>
          <a:prstGeom prst="rect">
            <a:avLst/>
          </a:prstGeom>
        </p:spPr>
        <p:txBody>
          <a:bodyPr wrap="square">
            <a:spAutoFit/>
          </a:bodyPr>
          <a:lstStyle/>
          <a:p>
            <a:r>
              <a:rPr lang="en-US" sz="2000" b="1" i="1" dirty="0"/>
              <a:t>Varying influence due to Bandwidth</a:t>
            </a:r>
          </a:p>
        </p:txBody>
      </p:sp>
      <p:pic>
        <p:nvPicPr>
          <p:cNvPr id="5" name="Picture 4">
            <a:extLst>
              <a:ext uri="{FF2B5EF4-FFF2-40B4-BE49-F238E27FC236}">
                <a16:creationId xmlns:a16="http://schemas.microsoft.com/office/drawing/2014/main" id="{333AED03-BE47-7549-8588-130819F44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435" y="1560839"/>
            <a:ext cx="4274911" cy="1997503"/>
          </a:xfrm>
          <a:prstGeom prst="rect">
            <a:avLst/>
          </a:prstGeom>
        </p:spPr>
      </p:pic>
      <p:pic>
        <p:nvPicPr>
          <p:cNvPr id="13" name="Picture 12">
            <a:extLst>
              <a:ext uri="{FF2B5EF4-FFF2-40B4-BE49-F238E27FC236}">
                <a16:creationId xmlns:a16="http://schemas.microsoft.com/office/drawing/2014/main" id="{900F3B75-F082-2A1F-C8FE-6B3EEA9E7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11" y="1484784"/>
            <a:ext cx="4437678" cy="2073558"/>
          </a:xfrm>
          <a:prstGeom prst="rect">
            <a:avLst/>
          </a:prstGeom>
        </p:spPr>
      </p:pic>
    </p:spTree>
    <p:extLst>
      <p:ext uri="{BB962C8B-B14F-4D97-AF65-F5344CB8AC3E}">
        <p14:creationId xmlns:p14="http://schemas.microsoft.com/office/powerpoint/2010/main" val="580037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60648"/>
            <a:ext cx="7772400" cy="936327"/>
          </a:xfrm>
        </p:spPr>
        <p:txBody>
          <a:bodyPr/>
          <a:lstStyle/>
          <a:p>
            <a:r>
              <a:rPr lang="en-US" altLang="en-US" dirty="0">
                <a:solidFill>
                  <a:srgbClr val="FF0000"/>
                </a:solidFill>
              </a:rPr>
              <a:t>References</a:t>
            </a:r>
          </a:p>
        </p:txBody>
      </p:sp>
      <p:sp>
        <p:nvSpPr>
          <p:cNvPr id="51" name="Rectangle 3"/>
          <p:cNvSpPr txBox="1">
            <a:spLocks noChangeArrowheads="1"/>
          </p:cNvSpPr>
          <p:nvPr/>
        </p:nvSpPr>
        <p:spPr bwMode="auto">
          <a:xfrm>
            <a:off x="251520" y="908720"/>
            <a:ext cx="831660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a:solidFill>
                  <a:schemeClr val="tx1"/>
                </a:solidFill>
                <a:latin typeface="+mn-lt"/>
                <a:ea typeface="+mn-ea"/>
                <a:cs typeface="+mn-cs"/>
              </a:defRPr>
            </a:lvl1pPr>
            <a:lvl2pPr marL="457200" indent="0" algn="ctr" rtl="0" fontAlgn="base">
              <a:spcBef>
                <a:spcPct val="20000"/>
              </a:spcBef>
              <a:spcAft>
                <a:spcPct val="0"/>
              </a:spcAft>
              <a:buNone/>
              <a:defRPr>
                <a:solidFill>
                  <a:schemeClr val="tx1"/>
                </a:solidFill>
                <a:latin typeface="+mn-lt"/>
              </a:defRPr>
            </a:lvl2pPr>
            <a:lvl3pPr marL="914400" indent="0" algn="ctr" rtl="0" fontAlgn="base">
              <a:spcBef>
                <a:spcPct val="20000"/>
              </a:spcBef>
              <a:spcAft>
                <a:spcPct val="0"/>
              </a:spcAft>
              <a:buNone/>
              <a:defRPr sz="16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marR="46060" indent="-457200" algn="just">
              <a:buFont typeface="+mj-lt"/>
              <a:buAutoNum type="arabicPeriod"/>
            </a:pPr>
            <a:endParaRPr lang="en-US" sz="1400" b="0" i="0" u="none" strike="noStrike" baseline="0" dirty="0">
              <a:latin typeface="Palatino Linotype" panose="02040502050505030304" pitchFamily="18" charset="0"/>
            </a:endParaRPr>
          </a:p>
          <a:p>
            <a:pPr marL="457200" indent="-457200" algn="l">
              <a:buFont typeface="+mj-lt"/>
              <a:buAutoNum type="arabicPeriod"/>
            </a:pPr>
            <a:r>
              <a:rPr lang="en-US" sz="1400" dirty="0">
                <a:latin typeface="Palatino Linotype" panose="02040502050505030304" pitchFamily="18" charset="0"/>
              </a:rPr>
              <a:t>Adelson, J.L., Osborne, J.W. and Crawford, B.F., 2018. Correlation and other measures of association. In </a:t>
            </a:r>
            <a:r>
              <a:rPr lang="en-US" sz="1400" i="1" dirty="0">
                <a:latin typeface="Palatino Linotype" panose="02040502050505030304" pitchFamily="18" charset="0"/>
              </a:rPr>
              <a:t>The reviewer’s guide to quantitative methods in the social sciences</a:t>
            </a:r>
            <a:r>
              <a:rPr lang="en-US" sz="1400" dirty="0">
                <a:latin typeface="Palatino Linotype" panose="02040502050505030304" pitchFamily="18" charset="0"/>
              </a:rPr>
              <a:t> (pp. 55-71). Routledge.</a:t>
            </a:r>
          </a:p>
          <a:p>
            <a:pPr marL="457200" indent="-457200" algn="l">
              <a:buFont typeface="+mj-lt"/>
              <a:buAutoNum type="arabicPeriod"/>
            </a:pPr>
            <a:r>
              <a:rPr lang="en-US" sz="1400" dirty="0" err="1">
                <a:latin typeface="Palatino Linotype" panose="02040502050505030304" pitchFamily="18" charset="0"/>
              </a:rPr>
              <a:t>Tessler</a:t>
            </a:r>
            <a:r>
              <a:rPr lang="en-US" sz="1400" dirty="0">
                <a:latin typeface="Palatino Linotype" panose="02040502050505030304" pitchFamily="18" charset="0"/>
              </a:rPr>
              <a:t>, M., 2022. Bivariate Analysis: Associations, Hypotheses, and Causal Stories. In </a:t>
            </a:r>
            <a:r>
              <a:rPr lang="en-US" sz="1400" i="1" dirty="0">
                <a:latin typeface="Palatino Linotype" panose="02040502050505030304" pitchFamily="18" charset="0"/>
              </a:rPr>
              <a:t>Social Science Research in the Arab World and Beyond: A Guide for Students, Instructors and Researchers</a:t>
            </a:r>
            <a:r>
              <a:rPr lang="en-US" sz="1400" dirty="0">
                <a:latin typeface="Palatino Linotype" panose="02040502050505030304" pitchFamily="18" charset="0"/>
              </a:rPr>
              <a:t> (pp. 51-86). Cham: Springer International Publishing.</a:t>
            </a:r>
          </a:p>
          <a:p>
            <a:pPr marL="457200" indent="-457200" algn="l">
              <a:buFont typeface="+mj-lt"/>
              <a:buAutoNum type="arabicPeriod"/>
            </a:pPr>
            <a:r>
              <a:rPr lang="en-US" sz="1400" b="0" i="0" dirty="0">
                <a:solidFill>
                  <a:srgbClr val="1F1F1F"/>
                </a:solidFill>
                <a:effectLst/>
                <a:latin typeface="ElsevierSans"/>
              </a:rPr>
              <a:t>Saskia E </a:t>
            </a:r>
            <a:r>
              <a:rPr lang="en-US" sz="1400" b="0" i="0" dirty="0" err="1">
                <a:solidFill>
                  <a:srgbClr val="1F1F1F"/>
                </a:solidFill>
                <a:effectLst/>
                <a:latin typeface="ElsevierSans"/>
              </a:rPr>
              <a:t>Werners</a:t>
            </a:r>
            <a:r>
              <a:rPr lang="en-US" sz="1400" b="0" i="0" dirty="0">
                <a:solidFill>
                  <a:srgbClr val="1F1F1F"/>
                </a:solidFill>
                <a:effectLst/>
                <a:latin typeface="ElsevierSans"/>
              </a:rPr>
              <a:t> et. al.: </a:t>
            </a:r>
            <a:r>
              <a:rPr lang="en-US" sz="1400" dirty="0">
                <a:latin typeface="Palatino Linotype" panose="02040502050505030304" pitchFamily="18" charset="0"/>
              </a:rPr>
              <a:t>Thresholds, tipping and turning points for sustainability under climate change; Current Opinion in Environmental </a:t>
            </a:r>
            <a:r>
              <a:rPr lang="en-US" sz="1400" dirty="0" err="1">
                <a:latin typeface="Palatino Linotype" panose="02040502050505030304" pitchFamily="18" charset="0"/>
              </a:rPr>
              <a:t>SustainabilityVolume</a:t>
            </a:r>
            <a:r>
              <a:rPr lang="en-US" sz="1400" dirty="0">
                <a:latin typeface="Palatino Linotype" panose="02040502050505030304" pitchFamily="18" charset="0"/>
              </a:rPr>
              <a:t> 5, Issues 3–4, September 2013, Pages 334-340</a:t>
            </a:r>
          </a:p>
          <a:p>
            <a:pPr marL="457200" indent="-457200" algn="l">
              <a:buFont typeface="+mj-lt"/>
              <a:buAutoNum type="arabicPeriod"/>
            </a:pPr>
            <a:r>
              <a:rPr lang="en-US" sz="1400" dirty="0">
                <a:latin typeface="Palatino Linotype" panose="02040502050505030304" pitchFamily="18" charset="0"/>
              </a:rPr>
              <a:t>Tobler, W., 2004. On the first law of geography: A reply. </a:t>
            </a:r>
            <a:r>
              <a:rPr lang="en-US" sz="1400" i="1" dirty="0">
                <a:latin typeface="Palatino Linotype" panose="02040502050505030304" pitchFamily="18" charset="0"/>
              </a:rPr>
              <a:t>Annals of the association of American geographers</a:t>
            </a:r>
            <a:r>
              <a:rPr lang="en-US" sz="1400" dirty="0">
                <a:latin typeface="Palatino Linotype" panose="02040502050505030304" pitchFamily="18" charset="0"/>
              </a:rPr>
              <a:t>, </a:t>
            </a:r>
            <a:r>
              <a:rPr lang="en-US" sz="1400" i="1" dirty="0">
                <a:latin typeface="Palatino Linotype" panose="02040502050505030304" pitchFamily="18" charset="0"/>
              </a:rPr>
              <a:t>94</a:t>
            </a:r>
            <a:r>
              <a:rPr lang="en-US" sz="1400" dirty="0">
                <a:latin typeface="Palatino Linotype" panose="02040502050505030304" pitchFamily="18" charset="0"/>
              </a:rPr>
              <a:t>(2), pp.304-310.</a:t>
            </a:r>
          </a:p>
          <a:p>
            <a:pPr marL="457200" indent="-457200" algn="l">
              <a:buFont typeface="+mj-lt"/>
              <a:buAutoNum type="arabicPeriod"/>
            </a:pPr>
            <a:r>
              <a:rPr lang="en-US" sz="1400" dirty="0" err="1">
                <a:latin typeface="Palatino Linotype" panose="02040502050505030304" pitchFamily="18" charset="0"/>
              </a:rPr>
              <a:t>Anselin</a:t>
            </a:r>
            <a:r>
              <a:rPr lang="en-US" sz="1400" dirty="0">
                <a:latin typeface="Palatino Linotype" panose="02040502050505030304" pitchFamily="18" charset="0"/>
              </a:rPr>
              <a:t>, L., 2019. The Moran scatterplot as an ESDA tool to assess local instability in spatial association. In </a:t>
            </a:r>
            <a:r>
              <a:rPr lang="en-US" sz="1400" i="1" dirty="0">
                <a:latin typeface="Palatino Linotype" panose="02040502050505030304" pitchFamily="18" charset="0"/>
              </a:rPr>
              <a:t>Spatial analytical perspectives on GIS</a:t>
            </a:r>
            <a:r>
              <a:rPr lang="en-US" sz="1400" dirty="0">
                <a:latin typeface="Palatino Linotype" panose="02040502050505030304" pitchFamily="18" charset="0"/>
              </a:rPr>
              <a:t> (pp. 111-126). Routledge.</a:t>
            </a:r>
          </a:p>
          <a:p>
            <a:pPr marL="457200" indent="-457200" algn="l">
              <a:buFont typeface="+mj-lt"/>
              <a:buAutoNum type="arabicPeriod"/>
            </a:pPr>
            <a:r>
              <a:rPr lang="en-US" sz="1400" dirty="0">
                <a:latin typeface="Palatino Linotype" panose="02040502050505030304" pitchFamily="18" charset="0"/>
              </a:rPr>
              <a:t>Huang, Y. and Zhang, P., 2006, November. On the relationships between clustering and spatial co-location pattern mining. In </a:t>
            </a:r>
            <a:r>
              <a:rPr lang="en-US" sz="1400" i="1" dirty="0">
                <a:latin typeface="Palatino Linotype" panose="02040502050505030304" pitchFamily="18" charset="0"/>
              </a:rPr>
              <a:t>2006 18th IEEE International Conference on Tools with Artificial Intelligence (ICTAI'06)</a:t>
            </a:r>
            <a:r>
              <a:rPr lang="en-US" sz="1400" dirty="0">
                <a:latin typeface="Palatino Linotype" panose="02040502050505030304" pitchFamily="18" charset="0"/>
              </a:rPr>
              <a:t> (pp. 513-522). IEEE.</a:t>
            </a:r>
          </a:p>
          <a:p>
            <a:pPr marL="457200" indent="-457200" algn="l">
              <a:buFont typeface="+mj-lt"/>
              <a:buAutoNum type="arabicPeriod"/>
            </a:pPr>
            <a:r>
              <a:rPr lang="en-US" sz="1400" dirty="0">
                <a:latin typeface="Palatino Linotype" panose="02040502050505030304" pitchFamily="18" charset="0"/>
              </a:rPr>
              <a:t>Mahin, M., and </a:t>
            </a:r>
            <a:r>
              <a:rPr lang="en-US" sz="1400" dirty="0" err="1">
                <a:latin typeface="Palatino Linotype" panose="02040502050505030304" pitchFamily="18" charset="0"/>
              </a:rPr>
              <a:t>Eick</a:t>
            </a:r>
            <a:r>
              <a:rPr lang="en-US" sz="1400" dirty="0">
                <a:latin typeface="Palatino Linotype" panose="02040502050505030304" pitchFamily="18" charset="0"/>
              </a:rPr>
              <a:t>, C. F. Norma: A framework for finding threshold associations between continuous variables using point-wise functions. In 2024 IEEE International Conference on Big Data (</a:t>
            </a:r>
            <a:r>
              <a:rPr lang="en-US" sz="1400" dirty="0" err="1">
                <a:latin typeface="Palatino Linotype" panose="02040502050505030304" pitchFamily="18" charset="0"/>
              </a:rPr>
              <a:t>BigData</a:t>
            </a:r>
            <a:r>
              <a:rPr lang="en-US" sz="1400" dirty="0">
                <a:latin typeface="Palatino Linotype" panose="02040502050505030304" pitchFamily="18" charset="0"/>
              </a:rPr>
              <a:t>) (Washington, DC, USA, December 15–18 2024), IEEE. Accepted, to appear.</a:t>
            </a:r>
          </a:p>
          <a:p>
            <a:pPr marL="457200" indent="-457200" algn="l">
              <a:buFont typeface="+mj-lt"/>
              <a:buAutoNum type="arabicPeriod"/>
            </a:pPr>
            <a:r>
              <a:rPr lang="en-US" sz="1400" dirty="0" err="1">
                <a:latin typeface="Palatino Linotype" panose="02040502050505030304" pitchFamily="18" charset="0"/>
              </a:rPr>
              <a:t>Eick</a:t>
            </a:r>
            <a:r>
              <a:rPr lang="en-US" sz="1400" dirty="0">
                <a:latin typeface="Palatino Linotype" panose="02040502050505030304" pitchFamily="18" charset="0"/>
              </a:rPr>
              <a:t>, C. F., Mahin, M., Chen, G., and Zhang, H. On threshold correlation with application to studying the relationship of temperature and relative humidity. In Proceedings of the 6th ACM SIGSPATIAL International Workshop on AI for Geographic Knowledge Discovery (Hamburg, Germany, November, 2023), pp. 53–62.</a:t>
            </a:r>
          </a:p>
          <a:p>
            <a:pPr marL="457200" indent="-457200" algn="l">
              <a:buFont typeface="+mj-lt"/>
              <a:buAutoNum type="arabicPeriod"/>
            </a:pPr>
            <a:endParaRPr lang="en-US" sz="1400" dirty="0">
              <a:latin typeface="Palatino Linotype" panose="02040502050505030304" pitchFamily="18" charset="0"/>
            </a:endParaRPr>
          </a:p>
          <a:p>
            <a:pPr marL="457200" indent="-457200" algn="l">
              <a:buFont typeface="+mj-lt"/>
              <a:buAutoNum type="arabicPeriod"/>
            </a:pPr>
            <a:endParaRPr lang="en-US" sz="1400" dirty="0">
              <a:latin typeface="Palatino Linotype" panose="02040502050505030304" pitchFamily="18" charset="0"/>
            </a:endParaRPr>
          </a:p>
        </p:txBody>
      </p:sp>
      <p:sp>
        <p:nvSpPr>
          <p:cNvPr id="7" name="Slide Number Placeholder 4"/>
          <p:cNvSpPr>
            <a:spLocks noGrp="1"/>
          </p:cNvSpPr>
          <p:nvPr>
            <p:ph type="sldNum" sz="quarter" idx="11"/>
          </p:nvPr>
        </p:nvSpPr>
        <p:spPr>
          <a:xfrm>
            <a:off x="0" y="6540054"/>
            <a:ext cx="439688" cy="288031"/>
          </a:xfrm>
        </p:spPr>
        <p:txBody>
          <a:bodyPr/>
          <a:lstStyle/>
          <a:p>
            <a:fld id="{D830F51D-B9C7-4B60-9A78-C54F48329F8A}" type="slidenum">
              <a:rPr lang="en-US" altLang="en-US"/>
              <a:pPr/>
              <a:t>22</a:t>
            </a:fld>
            <a:endParaRPr lang="en-US" altLang="en-US" dirty="0"/>
          </a:p>
        </p:txBody>
      </p:sp>
    </p:spTree>
    <p:extLst>
      <p:ext uri="{BB962C8B-B14F-4D97-AF65-F5344CB8AC3E}">
        <p14:creationId xmlns:p14="http://schemas.microsoft.com/office/powerpoint/2010/main" val="412346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332656"/>
            <a:ext cx="9144000" cy="792882"/>
          </a:xfrm>
        </p:spPr>
        <p:txBody>
          <a:bodyPr/>
          <a:lstStyle/>
          <a:p>
            <a:r>
              <a:rPr lang="en-US" altLang="en-US" sz="3200" dirty="0">
                <a:solidFill>
                  <a:srgbClr val="FF0000"/>
                </a:solidFill>
              </a:rPr>
              <a:t>Advantage Over LISA</a:t>
            </a:r>
          </a:p>
        </p:txBody>
      </p:sp>
      <p:sp>
        <p:nvSpPr>
          <p:cNvPr id="4"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23</a:t>
            </a:fld>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268760"/>
            <a:ext cx="4176464" cy="2013165"/>
          </a:xfrm>
          <a:prstGeom prst="rect">
            <a:avLst/>
          </a:prstGeom>
        </p:spPr>
      </p:pic>
      <p:sp>
        <p:nvSpPr>
          <p:cNvPr id="6" name="Rectangle 5"/>
          <p:cNvSpPr/>
          <p:nvPr/>
        </p:nvSpPr>
        <p:spPr>
          <a:xfrm>
            <a:off x="107504" y="2017548"/>
            <a:ext cx="2664296" cy="369332"/>
          </a:xfrm>
          <a:prstGeom prst="rect">
            <a:avLst/>
          </a:prstGeom>
        </p:spPr>
        <p:txBody>
          <a:bodyPr wrap="square">
            <a:spAutoFit/>
          </a:bodyPr>
          <a:lstStyle/>
          <a:p>
            <a:r>
              <a:rPr lang="en-US" b="1" i="1" dirty="0"/>
              <a:t>Inflexibility</a:t>
            </a:r>
          </a:p>
        </p:txBody>
      </p:sp>
      <p:sp>
        <p:nvSpPr>
          <p:cNvPr id="7" name="Rectangle 6"/>
          <p:cNvSpPr/>
          <p:nvPr/>
        </p:nvSpPr>
        <p:spPr>
          <a:xfrm>
            <a:off x="3167844" y="3239722"/>
            <a:ext cx="2664296" cy="369332"/>
          </a:xfrm>
          <a:prstGeom prst="rect">
            <a:avLst/>
          </a:prstGeom>
        </p:spPr>
        <p:txBody>
          <a:bodyPr wrap="square">
            <a:spAutoFit/>
          </a:bodyPr>
          <a:lstStyle/>
          <a:p>
            <a:r>
              <a:rPr lang="en-US" i="1" dirty="0"/>
              <a:t>vs</a:t>
            </a:r>
          </a:p>
        </p:txBody>
      </p:sp>
      <p:sp>
        <p:nvSpPr>
          <p:cNvPr id="10" name="Rectangle 9"/>
          <p:cNvSpPr/>
          <p:nvPr/>
        </p:nvSpPr>
        <p:spPr>
          <a:xfrm>
            <a:off x="899592" y="5676897"/>
            <a:ext cx="2664296" cy="369332"/>
          </a:xfrm>
          <a:prstGeom prst="rect">
            <a:avLst/>
          </a:prstGeom>
        </p:spPr>
        <p:txBody>
          <a:bodyPr wrap="square">
            <a:spAutoFit/>
          </a:bodyPr>
          <a:lstStyle/>
          <a:p>
            <a:r>
              <a:rPr lang="en-US" i="1" dirty="0"/>
              <a:t>Bandwidth 0.01</a:t>
            </a:r>
          </a:p>
        </p:txBody>
      </p:sp>
      <p:sp>
        <p:nvSpPr>
          <p:cNvPr id="11" name="Rectangle 10"/>
          <p:cNvSpPr/>
          <p:nvPr/>
        </p:nvSpPr>
        <p:spPr>
          <a:xfrm>
            <a:off x="6156176" y="5671197"/>
            <a:ext cx="2664296" cy="369332"/>
          </a:xfrm>
          <a:prstGeom prst="rect">
            <a:avLst/>
          </a:prstGeom>
        </p:spPr>
        <p:txBody>
          <a:bodyPr wrap="square">
            <a:spAutoFit/>
          </a:bodyPr>
          <a:lstStyle/>
          <a:p>
            <a:r>
              <a:rPr lang="en-US" i="1" dirty="0"/>
              <a:t>Bandwidth 0.1</a:t>
            </a:r>
          </a:p>
        </p:txBody>
      </p:sp>
      <p:sp>
        <p:nvSpPr>
          <p:cNvPr id="12" name="Rectangle 11"/>
          <p:cNvSpPr/>
          <p:nvPr/>
        </p:nvSpPr>
        <p:spPr>
          <a:xfrm>
            <a:off x="2123728" y="6135527"/>
            <a:ext cx="4968552" cy="369332"/>
          </a:xfrm>
          <a:prstGeom prst="rect">
            <a:avLst/>
          </a:prstGeom>
        </p:spPr>
        <p:txBody>
          <a:bodyPr wrap="square">
            <a:spAutoFit/>
          </a:bodyPr>
          <a:lstStyle/>
          <a:p>
            <a:r>
              <a:rPr lang="en-US" b="1" i="1" dirty="0"/>
              <a:t>Varying influence due to Bandwidth</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3673694"/>
            <a:ext cx="4274911" cy="199750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98352"/>
            <a:ext cx="4437678" cy="20735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548680"/>
            <a:ext cx="8928992" cy="6627327"/>
          </a:xfrm>
          <a:prstGeom prst="rect">
            <a:avLst/>
          </a:prstGeom>
        </p:spPr>
        <p:txBody>
          <a:bodyPr wrap="square">
            <a:spAutoFit/>
          </a:bodyPr>
          <a:lstStyle/>
          <a:p>
            <a:pPr marL="342900" indent="-342900"/>
            <a:r>
              <a:rPr lang="en-GB" altLang="en-US" sz="3200" dirty="0">
                <a:solidFill>
                  <a:srgbClr val="FF0000"/>
                </a:solidFill>
                <a:latin typeface="Palatino Linotype" panose="02040502050505030304" pitchFamily="18" charset="0"/>
              </a:rPr>
              <a:t>2. Association Analysis for Continuous Variables</a:t>
            </a:r>
          </a:p>
          <a:p>
            <a:pPr algn="l"/>
            <a:endParaRPr lang="en-GB" altLang="en-US" sz="800" dirty="0">
              <a:latin typeface="Palatino Linotype" panose="02040502050505030304" pitchFamily="18" charset="0"/>
            </a:endParaRPr>
          </a:p>
          <a:p>
            <a:pPr marR="46370" algn="just"/>
            <a:r>
              <a:rPr lang="en-US" sz="2200" b="0" i="1" u="none" strike="noStrike" dirty="0">
                <a:solidFill>
                  <a:srgbClr val="3333FF"/>
                </a:solidFill>
                <a:latin typeface="Palatino Linotype" panose="02040502050505030304" pitchFamily="18" charset="0"/>
              </a:rPr>
              <a:t>Definition Association Analysis</a:t>
            </a:r>
            <a:r>
              <a:rPr lang="en-US" sz="2200" b="0" i="1" u="none" strike="noStrike" baseline="0" dirty="0">
                <a:latin typeface="Palatino Linotype" panose="02040502050505030304" pitchFamily="18" charset="0"/>
              </a:rPr>
              <a:t>: Given a dataset </a:t>
            </a:r>
            <a:r>
              <a:rPr lang="en-US" sz="2200" b="0" i="0" u="none" strike="noStrike" baseline="0" dirty="0">
                <a:latin typeface="Palatino Linotype" panose="02040502050505030304" pitchFamily="18" charset="0"/>
              </a:rPr>
              <a:t>𝐷</a:t>
            </a:r>
            <a:r>
              <a:rPr lang="en-US" sz="2200" b="0" i="1" u="none" strike="noStrike" baseline="0" dirty="0">
                <a:latin typeface="Palatino Linotype" panose="02040502050505030304" pitchFamily="18" charset="0"/>
              </a:rPr>
              <a:t>, a set of possible patterns </a:t>
            </a:r>
            <a:r>
              <a:rPr lang="en-US" sz="2200" b="0" i="0" u="none" strike="noStrike" baseline="0" dirty="0">
                <a:latin typeface="Palatino Linotype" panose="02040502050505030304" pitchFamily="18" charset="0"/>
              </a:rPr>
              <a:t>𝑃 </a:t>
            </a:r>
            <a:r>
              <a:rPr lang="en-US" sz="2200" b="0" i="1" u="none" strike="noStrike" baseline="0" dirty="0">
                <a:latin typeface="Palatino Linotype" panose="02040502050505030304" pitchFamily="18" charset="0"/>
              </a:rPr>
              <a:t>with respect to </a:t>
            </a:r>
            <a:r>
              <a:rPr lang="en-US" sz="2200" b="0" i="0" u="none" strike="noStrike" baseline="0" dirty="0">
                <a:latin typeface="Palatino Linotype" panose="02040502050505030304" pitchFamily="18" charset="0"/>
              </a:rPr>
              <a:t>𝐷</a:t>
            </a:r>
            <a:r>
              <a:rPr lang="en-US" sz="2200" b="0" i="1" u="none" strike="noStrike" baseline="0" dirty="0">
                <a:latin typeface="Palatino Linotype" panose="02040502050505030304" pitchFamily="18" charset="0"/>
              </a:rPr>
              <a:t>, a type of association </a:t>
            </a:r>
            <a:r>
              <a:rPr lang="en-US" sz="2200" b="0" i="0" u="none" strike="noStrike" baseline="0" dirty="0">
                <a:latin typeface="Palatino Linotype" panose="02040502050505030304" pitchFamily="18" charset="0"/>
              </a:rPr>
              <a:t>𝐴</a:t>
            </a:r>
            <a:r>
              <a:rPr lang="en-US" sz="2200" b="0" i="1" u="none" strike="noStrike" baseline="0" dirty="0">
                <a:latin typeface="Palatino Linotype" panose="02040502050505030304" pitchFamily="18" charset="0"/>
              </a:rPr>
              <a:t>, and an interestingness measure </a:t>
            </a:r>
            <a:r>
              <a:rPr lang="en-US" sz="2200" b="0" i="0" u="none" strike="noStrike" baseline="0" dirty="0">
                <a:latin typeface="Palatino Linotype" panose="02040502050505030304" pitchFamily="18" charset="0"/>
              </a:rPr>
              <a:t>𝐼</a:t>
            </a:r>
            <a:r>
              <a:rPr lang="en-US" sz="2200" b="0" i="0" u="none" strike="noStrike" baseline="-25000" dirty="0">
                <a:latin typeface="Palatino Linotype" panose="02040502050505030304" pitchFamily="18" charset="0"/>
              </a:rPr>
              <a:t>𝐴 </a:t>
            </a:r>
            <a:r>
              <a:rPr lang="en-US" sz="2200" b="0" i="1" u="none" strike="noStrike" dirty="0">
                <a:latin typeface="Palatino Linotype" panose="02040502050505030304" pitchFamily="18" charset="0"/>
              </a:rPr>
              <a:t>with respect to </a:t>
            </a:r>
            <a:r>
              <a:rPr lang="en-US" sz="2200" b="0" i="0" u="none" strike="noStrike" dirty="0">
                <a:latin typeface="Palatino Linotype" panose="02040502050505030304" pitchFamily="18" charset="0"/>
              </a:rPr>
              <a:t>𝐴</a:t>
            </a:r>
            <a:r>
              <a:rPr lang="en-US" sz="2200" b="0" i="1" u="none" strike="noStrike" dirty="0">
                <a:latin typeface="Palatino Linotype" panose="02040502050505030304" pitchFamily="18" charset="0"/>
              </a:rPr>
              <a:t>, find all patterns </a:t>
            </a:r>
            <a:r>
              <a:rPr lang="en-US" sz="2200" b="0" i="0" u="none" strike="noStrike" dirty="0">
                <a:latin typeface="Palatino Linotype" panose="02040502050505030304" pitchFamily="18" charset="0"/>
              </a:rPr>
              <a:t>𝑝</a:t>
            </a:r>
            <a:r>
              <a:rPr lang="en-US" sz="2200" b="0" i="1" u="none" strike="noStrike" dirty="0">
                <a:latin typeface="Palatino Linotype" panose="02040502050505030304" pitchFamily="18" charset="0"/>
              </a:rPr>
              <a:t>, such that: </a:t>
            </a:r>
            <a:r>
              <a:rPr lang="en-US" sz="2200" b="0" i="0" u="none" strike="noStrike" dirty="0">
                <a:latin typeface="Palatino Linotype" panose="02040502050505030304" pitchFamily="18" charset="0"/>
              </a:rPr>
              <a:t>𝑝 ∈ 𝑃 </a:t>
            </a:r>
            <a:r>
              <a:rPr lang="en-US" sz="2200" b="0" i="1" u="none" strike="noStrike" dirty="0">
                <a:latin typeface="Palatino Linotype" panose="02040502050505030304" pitchFamily="18" charset="0"/>
              </a:rPr>
              <a:t>and </a:t>
            </a:r>
            <a:r>
              <a:rPr lang="en-US" sz="2200" b="0" i="1" u="none" strike="noStrike" baseline="0" dirty="0">
                <a:latin typeface="Palatino Linotype" panose="02040502050505030304" pitchFamily="18" charset="0"/>
              </a:rPr>
              <a:t>𝐼</a:t>
            </a:r>
            <a:r>
              <a:rPr lang="en-US" sz="2200" b="0" i="1" u="none" strike="noStrike" baseline="-25000" dirty="0">
                <a:latin typeface="Palatino Linotype" panose="02040502050505030304" pitchFamily="18" charset="0"/>
              </a:rPr>
              <a:t>𝐴 </a:t>
            </a:r>
            <a:r>
              <a:rPr lang="en-US" sz="2200" b="0" i="1" u="none" strike="noStrike" dirty="0">
                <a:latin typeface="Palatino Linotype" panose="02040502050505030304" pitchFamily="18" charset="0"/>
              </a:rPr>
              <a:t>(𝑝) ≥ 𝜃 (</a:t>
            </a:r>
            <a:r>
              <a:rPr lang="en-US" sz="2200" dirty="0">
                <a:effectLst/>
                <a:latin typeface="Palatino Linotype" panose="02040502050505030304" pitchFamily="18" charset="0"/>
                <a:ea typeface="Calibri" panose="020F0502020204030204" pitchFamily="34" charset="0"/>
                <a:cs typeface="Vrinda" panose="020B0502040204020203" pitchFamily="34" charset="0"/>
              </a:rPr>
              <a:t>where </a:t>
            </a:r>
            <a:r>
              <a:rPr lang="en-US" sz="2200" i="1" dirty="0">
                <a:latin typeface="Palatino Linotype" panose="02040502050505030304" pitchFamily="18" charset="0"/>
              </a:rPr>
              <a:t>𝜃 </a:t>
            </a:r>
            <a:r>
              <a:rPr lang="en-US" sz="2200" dirty="0">
                <a:latin typeface="Palatino Linotype" panose="02040502050505030304" pitchFamily="18" charset="0"/>
              </a:rPr>
              <a:t>is an interestingness threshold) (1)</a:t>
            </a:r>
            <a:endParaRPr lang="en-US" sz="2200" dirty="0">
              <a:effectLst/>
              <a:latin typeface="Palatino Linotype" panose="02040502050505030304" pitchFamily="18" charset="0"/>
              <a:ea typeface="Calibri" panose="020F0502020204030204" pitchFamily="34" charset="0"/>
              <a:cs typeface="Vrinda" panose="020B0502040204020203" pitchFamily="34" charset="0"/>
            </a:endParaRPr>
          </a:p>
          <a:p>
            <a:pPr marR="0" algn="l">
              <a:lnSpc>
                <a:spcPct val="107000"/>
              </a:lnSpc>
              <a:spcBef>
                <a:spcPts val="0"/>
              </a:spcBef>
              <a:spcAft>
                <a:spcPts val="0"/>
              </a:spcAft>
            </a:pPr>
            <a:endParaRPr lang="en-US" sz="2200" dirty="0">
              <a:latin typeface="Palatino Linotype" panose="02040502050505030304" pitchFamily="18" charset="0"/>
              <a:ea typeface="Calibri" panose="020F0502020204030204" pitchFamily="34" charset="0"/>
              <a:cs typeface="Vrinda" panose="020B0502040204020203" pitchFamily="34" charset="0"/>
            </a:endParaRPr>
          </a:p>
          <a:p>
            <a:pPr marR="0" algn="l">
              <a:lnSpc>
                <a:spcPct val="107000"/>
              </a:lnSpc>
              <a:spcBef>
                <a:spcPts val="0"/>
              </a:spcBef>
              <a:spcAft>
                <a:spcPts val="0"/>
              </a:spcAft>
            </a:pPr>
            <a:r>
              <a:rPr lang="en-US" sz="2200" dirty="0">
                <a:latin typeface="Palatino Linotype" panose="02040502050505030304" pitchFamily="18" charset="0"/>
                <a:ea typeface="Calibri" panose="020F0502020204030204" pitchFamily="34" charset="0"/>
                <a:cs typeface="Vrinda" panose="020B0502040204020203" pitchFamily="34" charset="0"/>
              </a:rPr>
              <a:t>We are currently working on 3 problems:</a:t>
            </a:r>
          </a:p>
          <a:p>
            <a:pPr marL="342900" indent="-342900" algn="l">
              <a:lnSpc>
                <a:spcPct val="107000"/>
              </a:lnSpc>
              <a:spcBef>
                <a:spcPts val="0"/>
              </a:spcBef>
              <a:spcAft>
                <a:spcPts val="0"/>
              </a:spcAft>
              <a:buFont typeface="+mj-lt"/>
              <a:buAutoNum type="arabicPeriod"/>
            </a:pPr>
            <a:r>
              <a:rPr lang="en-US" sz="2200" dirty="0">
                <a:latin typeface="Palatino Linotype" panose="02040502050505030304" pitchFamily="18" charset="0"/>
                <a:ea typeface="Calibri" panose="020F0502020204030204" pitchFamily="34" charset="0"/>
                <a:cs typeface="Vrinda" panose="020B0502040204020203" pitchFamily="34" charset="0"/>
              </a:rPr>
              <a:t>Mining </a:t>
            </a:r>
            <a:r>
              <a:rPr lang="en-US" sz="2200" u="sng" dirty="0">
                <a:latin typeface="Palatino Linotype" panose="02040502050505030304" pitchFamily="18" charset="0"/>
                <a:ea typeface="Calibri" panose="020F0502020204030204" pitchFamily="34" charset="0"/>
                <a:cs typeface="Vrinda" panose="020B0502040204020203" pitchFamily="34" charset="0"/>
              </a:rPr>
              <a:t>threshold associations between continuous spatial variables</a:t>
            </a:r>
            <a:r>
              <a:rPr lang="en-US" sz="2200" dirty="0">
                <a:latin typeface="Palatino Linotype" panose="02040502050505030304" pitchFamily="18" charset="0"/>
                <a:ea typeface="Calibri" panose="020F0502020204030204" pitchFamily="34" charset="0"/>
                <a:cs typeface="Vrinda" panose="020B0502040204020203" pitchFamily="34" charset="0"/>
              </a:rPr>
              <a:t>; e.g. are COVID-19 infection rates above 3% associated with PM</a:t>
            </a:r>
            <a:r>
              <a:rPr lang="en-US" sz="2200" baseline="-25000" dirty="0">
                <a:latin typeface="Palatino Linotype" panose="02040502050505030304" pitchFamily="18" charset="0"/>
                <a:ea typeface="Calibri" panose="020F0502020204030204" pitchFamily="34" charset="0"/>
                <a:cs typeface="Vrinda" panose="020B0502040204020203" pitchFamily="34" charset="0"/>
              </a:rPr>
              <a:t>2.5</a:t>
            </a:r>
            <a:r>
              <a:rPr lang="en-US" sz="2200" dirty="0">
                <a:latin typeface="Palatino Linotype" panose="02040502050505030304" pitchFamily="18" charset="0"/>
                <a:ea typeface="Calibri" panose="020F0502020204030204" pitchFamily="34" charset="0"/>
                <a:cs typeface="Vrinda" panose="020B0502040204020203" pitchFamily="34" charset="0"/>
              </a:rPr>
              <a:t> concentrations above </a:t>
            </a:r>
            <a:r>
              <a:rPr lang="en-US" sz="2200" b="0" i="0" u="none" strike="noStrike" baseline="0" dirty="0">
                <a:latin typeface="Palatino Linotype" panose="02040502050505030304" pitchFamily="18" charset="0"/>
              </a:rPr>
              <a:t>30𝜇𝑔</a:t>
            </a:r>
            <a:r>
              <a:rPr lang="en-US" sz="2200" b="0" i="1" u="none" strike="noStrike" baseline="0" dirty="0">
                <a:latin typeface="Palatino Linotype" panose="02040502050505030304" pitchFamily="18" charset="0"/>
              </a:rPr>
              <a:t>/</a:t>
            </a:r>
            <a:r>
              <a:rPr lang="en-US" sz="2200" b="0" i="0" u="none" strike="noStrike" baseline="0" dirty="0">
                <a:latin typeface="Palatino Linotype" panose="02040502050505030304" pitchFamily="18" charset="0"/>
              </a:rPr>
              <a:t>𝑚</a:t>
            </a:r>
            <a:r>
              <a:rPr lang="en-US" sz="2200" b="0" i="0" u="none" strike="noStrike" baseline="30000" dirty="0">
                <a:latin typeface="Palatino Linotype" panose="02040502050505030304" pitchFamily="18" charset="0"/>
              </a:rPr>
              <a:t>3</a:t>
            </a:r>
            <a:r>
              <a:rPr lang="en-US" sz="2200" b="0" i="0" u="none" strike="noStrike" dirty="0">
                <a:latin typeface="Palatino Linotype" panose="02040502050505030304" pitchFamily="18" charset="0"/>
              </a:rPr>
              <a:t>? [7]</a:t>
            </a:r>
            <a:endParaRPr lang="en-US" sz="2200" b="0" i="0" u="none" strike="noStrike" baseline="30000" dirty="0">
              <a:latin typeface="Palatino Linotype" panose="02040502050505030304" pitchFamily="18" charset="0"/>
            </a:endParaRPr>
          </a:p>
          <a:p>
            <a:pPr marL="342900" indent="-342900" algn="l">
              <a:lnSpc>
                <a:spcPct val="107000"/>
              </a:lnSpc>
              <a:spcBef>
                <a:spcPts val="0"/>
              </a:spcBef>
              <a:spcAft>
                <a:spcPts val="0"/>
              </a:spcAft>
              <a:buFont typeface="+mj-lt"/>
              <a:buAutoNum type="arabicPeriod"/>
            </a:pPr>
            <a:r>
              <a:rPr lang="en-US" sz="2200" u="sng" dirty="0">
                <a:latin typeface="Palatino Linotype" panose="02040502050505030304" pitchFamily="18" charset="0"/>
              </a:rPr>
              <a:t>Threshold Correlation</a:t>
            </a:r>
            <a:r>
              <a:rPr lang="en-US" sz="2200" dirty="0">
                <a:latin typeface="Palatino Linotype" panose="02040502050505030304" pitchFamily="18" charset="0"/>
              </a:rPr>
              <a:t>: In Houston, there is almost no correlation between humidity and temperature (the correlation is −0.11); however, there is a strong negative correlation of −0.80 between humidity above 53% and temperatures above 80.98. [8] </a:t>
            </a:r>
          </a:p>
          <a:p>
            <a:pPr marL="342900" indent="-342900" algn="l">
              <a:lnSpc>
                <a:spcPct val="107000"/>
              </a:lnSpc>
              <a:spcBef>
                <a:spcPts val="0"/>
              </a:spcBef>
              <a:spcAft>
                <a:spcPts val="0"/>
              </a:spcAft>
              <a:buFont typeface="+mj-lt"/>
              <a:buAutoNum type="arabicPeriod"/>
            </a:pPr>
            <a:r>
              <a:rPr lang="en-US" sz="2200" dirty="0">
                <a:latin typeface="Palatino Linotype" panose="02040502050505030304" pitchFamily="18" charset="0"/>
              </a:rPr>
              <a:t>Mining co-location patterns between high/low values of a set of continuous variables (</a:t>
            </a:r>
            <a:r>
              <a:rPr lang="en-US" sz="2200" dirty="0">
                <a:solidFill>
                  <a:srgbClr val="FF0000"/>
                </a:solidFill>
                <a:latin typeface="Palatino Linotype" panose="02040502050505030304" pitchFamily="18" charset="0"/>
              </a:rPr>
              <a:t>this talk</a:t>
            </a:r>
            <a:r>
              <a:rPr lang="en-US" sz="2200" dirty="0">
                <a:latin typeface="Palatino Linotype" panose="02040502050505030304" pitchFamily="18" charset="0"/>
              </a:rPr>
              <a:t>). </a:t>
            </a:r>
            <a:endParaRPr lang="en-US" sz="2200" b="0" i="0" u="none" strike="noStrike" dirty="0">
              <a:latin typeface="Palatino Linotype" panose="02040502050505030304" pitchFamily="18" charset="0"/>
            </a:endParaRPr>
          </a:p>
          <a:p>
            <a:pPr marL="342900" marR="0" indent="-342900" algn="l">
              <a:lnSpc>
                <a:spcPct val="107000"/>
              </a:lnSpc>
              <a:spcBef>
                <a:spcPts val="0"/>
              </a:spcBef>
              <a:spcAft>
                <a:spcPts val="0"/>
              </a:spcAft>
              <a:buFont typeface="+mj-lt"/>
              <a:buAutoNum type="arabicPeriod"/>
            </a:pPr>
            <a:endParaRPr lang="en-US" dirty="0">
              <a:latin typeface="Palatino Linotype" panose="02040502050505030304" pitchFamily="18" charset="0"/>
              <a:ea typeface="Calibri" panose="020F0502020204030204" pitchFamily="34" charset="0"/>
              <a:cs typeface="Vrinda" panose="020B0502040204020203" pitchFamily="34" charset="0"/>
            </a:endParaRPr>
          </a:p>
          <a:p>
            <a:pPr marR="0" algn="l">
              <a:lnSpc>
                <a:spcPct val="107000"/>
              </a:lnSpc>
              <a:spcBef>
                <a:spcPts val="0"/>
              </a:spcBef>
              <a:spcAft>
                <a:spcPts val="0"/>
              </a:spcAft>
            </a:pPr>
            <a:endParaRPr lang="en-US" sz="1800" dirty="0">
              <a:effectLst/>
              <a:latin typeface="Palatino Linotype" panose="02040502050505030304" pitchFamily="18" charset="0"/>
              <a:ea typeface="Calibri" panose="020F0502020204030204" pitchFamily="34" charset="0"/>
              <a:cs typeface="Vrinda" panose="020B0502040204020203" pitchFamily="34" charset="0"/>
            </a:endParaRPr>
          </a:p>
        </p:txBody>
      </p:sp>
      <p:sp>
        <p:nvSpPr>
          <p:cNvPr id="3"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3</a:t>
            </a:fld>
            <a:endParaRPr lang="en-US" altLang="en-US" dirty="0"/>
          </a:p>
        </p:txBody>
      </p:sp>
    </p:spTree>
    <p:extLst>
      <p:ext uri="{BB962C8B-B14F-4D97-AF65-F5344CB8AC3E}">
        <p14:creationId xmlns:p14="http://schemas.microsoft.com/office/powerpoint/2010/main" val="148551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20688"/>
            <a:ext cx="8064896" cy="3424142"/>
          </a:xfrm>
          <a:prstGeom prst="rect">
            <a:avLst/>
          </a:prstGeom>
        </p:spPr>
        <p:txBody>
          <a:bodyPr wrap="square">
            <a:spAutoFit/>
          </a:bodyPr>
          <a:lstStyle/>
          <a:p>
            <a:pPr marL="342900" indent="-342900"/>
            <a:r>
              <a:rPr lang="en-GB" altLang="en-US" sz="2800" dirty="0">
                <a:solidFill>
                  <a:srgbClr val="FF0000"/>
                </a:solidFill>
                <a:latin typeface="Palatino Linotype" panose="02040502050505030304" pitchFamily="18" charset="0"/>
              </a:rPr>
              <a:t>3. Co-location Mining</a:t>
            </a:r>
          </a:p>
          <a:p>
            <a:pPr algn="l"/>
            <a:endParaRPr lang="en-GB" altLang="en-US" sz="1600" dirty="0">
              <a:latin typeface="Palatino Linotype" panose="02040502050505030304" pitchFamily="18" charset="0"/>
            </a:endParaRPr>
          </a:p>
          <a:p>
            <a:pPr marL="285750" indent="-285750" algn="l">
              <a:lnSpc>
                <a:spcPct val="107000"/>
              </a:lnSpc>
              <a:spcBef>
                <a:spcPts val="0"/>
              </a:spcBef>
              <a:spcAft>
                <a:spcPts val="0"/>
              </a:spcAft>
              <a:buFont typeface="Arial" panose="020B0604020202020204" pitchFamily="34" charset="0"/>
              <a:buChar char="•"/>
            </a:pPr>
            <a:r>
              <a:rPr lang="en-US" dirty="0">
                <a:latin typeface="Palatino Linotype" panose="02040502050505030304" pitchFamily="18" charset="0"/>
              </a:rPr>
              <a:t>Tobler's (1979) First Law of Geography, where "</a:t>
            </a:r>
            <a:r>
              <a:rPr lang="en-US" i="1" dirty="0">
                <a:latin typeface="Palatino Linotype" panose="02040502050505030304" pitchFamily="18" charset="0"/>
              </a:rPr>
              <a:t>everything is related to everything else, but near things are more related than distant things</a:t>
            </a:r>
            <a:r>
              <a:rPr lang="en-US" dirty="0">
                <a:latin typeface="Palatino Linotype" panose="02040502050505030304" pitchFamily="18" charset="0"/>
              </a:rPr>
              <a:t>.“[4]</a:t>
            </a:r>
            <a:endParaRPr lang="en-US" dirty="0">
              <a:solidFill>
                <a:srgbClr val="111111"/>
              </a:solidFill>
              <a:latin typeface="Palatino Linotype" panose="02040502050505030304" pitchFamily="18" charset="0"/>
              <a:ea typeface="Calibri" panose="020F0502020204030204" pitchFamily="34" charset="0"/>
              <a:cs typeface="Vrinda" panose="020B0502040204020203" pitchFamily="34" charset="0"/>
            </a:endParaRPr>
          </a:p>
          <a:p>
            <a:pPr marL="285750" indent="-285750" algn="l">
              <a:lnSpc>
                <a:spcPct val="107000"/>
              </a:lnSpc>
              <a:spcBef>
                <a:spcPts val="0"/>
              </a:spcBef>
              <a:spcAft>
                <a:spcPts val="0"/>
              </a:spcAft>
              <a:buFont typeface="Arial" panose="020B0604020202020204" pitchFamily="34" charset="0"/>
              <a:buChar char="•"/>
            </a:pPr>
            <a:r>
              <a:rPr lang="en-US" dirty="0">
                <a:solidFill>
                  <a:srgbClr val="111111"/>
                </a:solidFill>
                <a:latin typeface="Palatino Linotype" panose="02040502050505030304" pitchFamily="18" charset="0"/>
                <a:ea typeface="Calibri" panose="020F0502020204030204" pitchFamily="34" charset="0"/>
                <a:cs typeface="Vrinda" panose="020B0502040204020203" pitchFamily="34" charset="0"/>
              </a:rPr>
              <a:t>Luc </a:t>
            </a:r>
            <a:r>
              <a:rPr lang="en-US" dirty="0" err="1">
                <a:solidFill>
                  <a:srgbClr val="111111"/>
                </a:solidFill>
                <a:latin typeface="Palatino Linotype" panose="02040502050505030304" pitchFamily="18" charset="0"/>
                <a:ea typeface="Calibri" panose="020F0502020204030204" pitchFamily="34" charset="0"/>
                <a:cs typeface="Vrinda" panose="020B0502040204020203" pitchFamily="34" charset="0"/>
              </a:rPr>
              <a:t>Anselin</a:t>
            </a:r>
            <a:r>
              <a:rPr lang="en-US" dirty="0">
                <a:solidFill>
                  <a:srgbClr val="111111"/>
                </a:solidFill>
                <a:latin typeface="Palatino Linotype" panose="02040502050505030304" pitchFamily="18" charset="0"/>
                <a:ea typeface="Calibri" panose="020F0502020204030204" pitchFamily="34" charset="0"/>
                <a:cs typeface="Vrinda" panose="020B0502040204020203" pitchFamily="34" charset="0"/>
              </a:rPr>
              <a:t>: “</a:t>
            </a:r>
            <a:r>
              <a:rPr lang="en-US" i="1" dirty="0">
                <a:latin typeface="Palatino Linotype" panose="02040502050505030304" pitchFamily="18" charset="0"/>
              </a:rPr>
              <a:t>In general terms, spatial analysis can be considered to be the formal quantitative study of phenomena that manifest themselves in space. This implies a focus on location, area, distance and interactio</a:t>
            </a:r>
            <a:r>
              <a:rPr lang="en-US" dirty="0">
                <a:latin typeface="Palatino Linotype" panose="02040502050505030304" pitchFamily="18" charset="0"/>
              </a:rPr>
              <a:t>n</a:t>
            </a:r>
            <a:r>
              <a:rPr lang="en-US" dirty="0">
                <a:solidFill>
                  <a:srgbClr val="111111"/>
                </a:solidFill>
                <a:latin typeface="Palatino Linotype" panose="02040502050505030304" pitchFamily="18" charset="0"/>
                <a:cs typeface="Vrinda" panose="020B0502040204020203" pitchFamily="34" charset="0"/>
              </a:rPr>
              <a:t>.”</a:t>
            </a:r>
            <a:r>
              <a:rPr lang="en-US" dirty="0">
                <a:solidFill>
                  <a:srgbClr val="111111"/>
                </a:solidFill>
                <a:latin typeface="Palatino Linotype" panose="02040502050505030304" pitchFamily="18" charset="0"/>
                <a:ea typeface="Calibri" panose="020F0502020204030204" pitchFamily="34" charset="0"/>
                <a:cs typeface="Vrinda" panose="020B0502040204020203" pitchFamily="34" charset="0"/>
              </a:rPr>
              <a:t> [5]</a:t>
            </a:r>
            <a:endParaRPr lang="en-US" dirty="0">
              <a:latin typeface="Palatino Linotype" panose="0204050205050503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dirty="0">
                <a:latin typeface="Palatino Linotype" panose="02040502050505030304" pitchFamily="18" charset="0"/>
              </a:rPr>
              <a:t>Yan Huang et. al.: “</a:t>
            </a:r>
            <a:r>
              <a:rPr lang="en-US" i="1" dirty="0">
                <a:latin typeface="Palatino Linotype" panose="02040502050505030304" pitchFamily="18" charset="0"/>
              </a:rPr>
              <a:t>The goal of spatial co-location pattern mining is to find subsets of spatial features frequently located together in spatial proximity</a:t>
            </a:r>
            <a:r>
              <a:rPr lang="en-US" dirty="0">
                <a:latin typeface="Palatino Linotype" panose="02040502050505030304" pitchFamily="18" charset="0"/>
              </a:rPr>
              <a:t>.” Example: Nile crocodile and Egyptian plover.”[6]</a:t>
            </a:r>
          </a:p>
          <a:p>
            <a:pPr marL="285750" marR="0" indent="-285750" algn="l">
              <a:lnSpc>
                <a:spcPct val="107000"/>
              </a:lnSpc>
              <a:spcBef>
                <a:spcPts val="0"/>
              </a:spcBef>
              <a:spcAft>
                <a:spcPts val="0"/>
              </a:spcAft>
              <a:buFont typeface="Arial" panose="020B0604020202020204" pitchFamily="34" charset="0"/>
              <a:buChar char="•"/>
            </a:pPr>
            <a:endParaRPr lang="en-US" dirty="0">
              <a:solidFill>
                <a:srgbClr val="111111"/>
              </a:solidFill>
              <a:effectLst/>
              <a:latin typeface="Palatino Linotype" panose="02040502050505030304" pitchFamily="18" charset="0"/>
              <a:ea typeface="Calibri" panose="020F0502020204030204" pitchFamily="34" charset="0"/>
              <a:cs typeface="Vrinda" panose="020B0502040204020203" pitchFamily="34" charset="0"/>
            </a:endParaRPr>
          </a:p>
        </p:txBody>
      </p:sp>
      <p:sp>
        <p:nvSpPr>
          <p:cNvPr id="3"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4</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4005064"/>
            <a:ext cx="3847673" cy="2448272"/>
          </a:xfrm>
          <a:prstGeom prst="rect">
            <a:avLst/>
          </a:prstGeom>
        </p:spPr>
      </p:pic>
    </p:spTree>
    <p:extLst>
      <p:ext uri="{BB962C8B-B14F-4D97-AF65-F5344CB8AC3E}">
        <p14:creationId xmlns:p14="http://schemas.microsoft.com/office/powerpoint/2010/main" val="212223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9"/>
          <p:cNvSpPr>
            <a:spLocks noChangeArrowheads="1"/>
          </p:cNvSpPr>
          <p:nvPr/>
        </p:nvSpPr>
        <p:spPr bwMode="auto">
          <a:xfrm>
            <a:off x="8728502" y="644009"/>
            <a:ext cx="4154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2"/>
          <p:cNvSpPr txBox="1">
            <a:spLocks noChangeArrowheads="1"/>
          </p:cNvSpPr>
          <p:nvPr/>
        </p:nvSpPr>
        <p:spPr bwMode="auto">
          <a:xfrm>
            <a:off x="684213" y="0"/>
            <a:ext cx="7772400"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itchFamily="34" charset="0"/>
              </a:defRPr>
            </a:lvl2pPr>
            <a:lvl3pPr algn="ctr" rtl="0" fontAlgn="base">
              <a:spcBef>
                <a:spcPct val="0"/>
              </a:spcBef>
              <a:spcAft>
                <a:spcPct val="0"/>
              </a:spcAft>
              <a:defRPr sz="3600">
                <a:solidFill>
                  <a:schemeClr val="tx2"/>
                </a:solidFill>
                <a:latin typeface="Arial" pitchFamily="34" charset="0"/>
              </a:defRPr>
            </a:lvl3pPr>
            <a:lvl4pPr algn="ctr" rtl="0" fontAlgn="base">
              <a:spcBef>
                <a:spcPct val="0"/>
              </a:spcBef>
              <a:spcAft>
                <a:spcPct val="0"/>
              </a:spcAft>
              <a:defRPr sz="3600">
                <a:solidFill>
                  <a:schemeClr val="tx2"/>
                </a:solidFill>
                <a:latin typeface="Arial" pitchFamily="34" charset="0"/>
              </a:defRPr>
            </a:lvl4pPr>
            <a:lvl5pPr algn="ctr" rtl="0" fontAlgn="base">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a:lstStyle>
          <a:p>
            <a:r>
              <a:rPr lang="en-US" altLang="en-US" kern="0" dirty="0">
                <a:solidFill>
                  <a:srgbClr val="FF0000"/>
                </a:solidFill>
              </a:rPr>
              <a:t>4. Sirius</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9387CAFE-9B83-682D-C6A1-C95EA319833F}"/>
              </a:ext>
            </a:extLst>
          </p:cNvPr>
          <p:cNvSpPr txBox="1"/>
          <p:nvPr/>
        </p:nvSpPr>
        <p:spPr>
          <a:xfrm>
            <a:off x="124172" y="3166172"/>
            <a:ext cx="8892480" cy="3416320"/>
          </a:xfrm>
          <a:prstGeom prst="rect">
            <a:avLst/>
          </a:prstGeom>
          <a:noFill/>
        </p:spPr>
        <p:txBody>
          <a:bodyPr wrap="square" rtlCol="0">
            <a:spAutoFit/>
          </a:bodyPr>
          <a:lstStyle/>
          <a:p>
            <a:pPr algn="l"/>
            <a:endParaRPr lang="en-US" sz="2400" dirty="0">
              <a:latin typeface="Palatino Linotype" panose="02040502050505030304" pitchFamily="18" charset="0"/>
            </a:endParaRPr>
          </a:p>
          <a:p>
            <a:pPr algn="l"/>
            <a:r>
              <a:rPr lang="en-US" sz="2400" u="sng" dirty="0">
                <a:latin typeface="Palatino Linotype" panose="02040502050505030304" pitchFamily="18" charset="0"/>
              </a:rPr>
              <a:t>Research Question</a:t>
            </a:r>
            <a:r>
              <a:rPr lang="en-US" sz="2400" dirty="0">
                <a:latin typeface="Palatino Linotype" panose="02040502050505030304" pitchFamily="18" charset="0"/>
              </a:rPr>
              <a:t>: </a:t>
            </a:r>
            <a:r>
              <a:rPr lang="en-US" sz="2400" i="1" dirty="0">
                <a:latin typeface="Palatino Linotype" panose="02040502050505030304" pitchFamily="18" charset="0"/>
              </a:rPr>
              <a:t>Are values from the wings of the distribution of multiple continuous variables co-located or not</a:t>
            </a:r>
            <a:r>
              <a:rPr lang="en-US" sz="2400" dirty="0">
                <a:latin typeface="Palatino Linotype" panose="02040502050505030304" pitchFamily="18" charset="0"/>
              </a:rPr>
              <a:t>?</a:t>
            </a:r>
          </a:p>
          <a:p>
            <a:pPr marL="342900" indent="-342900" algn="l">
              <a:buFont typeface="Courier New" panose="02070309020205020404" pitchFamily="49" charset="0"/>
              <a:buChar char="o"/>
            </a:pPr>
            <a:r>
              <a:rPr lang="en-US" sz="2400" dirty="0">
                <a:latin typeface="Palatino Linotype" panose="02040502050505030304" pitchFamily="18" charset="0"/>
              </a:rPr>
              <a:t>Example: p= {“COVID-19↑”, “PM2.5↑”}</a:t>
            </a:r>
          </a:p>
          <a:p>
            <a:pPr lvl="1" algn="l"/>
            <a:r>
              <a:rPr lang="en-US" sz="2400" dirty="0">
                <a:latin typeface="Palatino Linotype" panose="02040502050505030304" pitchFamily="18" charset="0"/>
              </a:rPr>
              <a:t>Are high COVID-19 infection rates co-located with high   PM2.5 concentrations?</a:t>
            </a:r>
          </a:p>
          <a:p>
            <a:pPr marL="342900" indent="-342900" algn="l">
              <a:buFont typeface="Courier New" panose="02070309020205020404" pitchFamily="49" charset="0"/>
              <a:buChar char="o"/>
            </a:pPr>
            <a:r>
              <a:rPr lang="en-US" sz="2400" dirty="0">
                <a:latin typeface="Palatino Linotype" panose="02040502050505030304" pitchFamily="18" charset="0"/>
              </a:rPr>
              <a:t>We developed a density-based framework called </a:t>
            </a:r>
            <a:r>
              <a:rPr lang="en-US" sz="2400" b="1" i="1" dirty="0">
                <a:solidFill>
                  <a:srgbClr val="FF0000"/>
                </a:solidFill>
                <a:latin typeface="Palatino Linotype" panose="02040502050505030304" pitchFamily="18" charset="0"/>
              </a:rPr>
              <a:t>Sirius </a:t>
            </a:r>
            <a:r>
              <a:rPr lang="en-US" sz="2400" dirty="0">
                <a:latin typeface="Palatino Linotype" panose="02040502050505030304" pitchFamily="18" charset="0"/>
              </a:rPr>
              <a:t>which generalizes influence functions and relies on z-scores to answer the research question. </a:t>
            </a:r>
          </a:p>
        </p:txBody>
      </p:sp>
      <p:pic>
        <p:nvPicPr>
          <p:cNvPr id="1028" name="Picture 4" descr="undefined">
            <a:extLst>
              <a:ext uri="{FF2B5EF4-FFF2-40B4-BE49-F238E27FC236}">
                <a16:creationId xmlns:a16="http://schemas.microsoft.com/office/drawing/2014/main" id="{F65B33EC-D6CE-078E-BC2D-95E9FDC76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731" y="1246884"/>
            <a:ext cx="1757363" cy="19192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undefined">
            <a:extLst>
              <a:ext uri="{FF2B5EF4-FFF2-40B4-BE49-F238E27FC236}">
                <a16:creationId xmlns:a16="http://schemas.microsoft.com/office/drawing/2014/main" id="{428BFFF8-9EAA-1509-9AF5-0F70BCC28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838" y="1246884"/>
            <a:ext cx="1757363" cy="19192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undefined">
            <a:extLst>
              <a:ext uri="{FF2B5EF4-FFF2-40B4-BE49-F238E27FC236}">
                <a16:creationId xmlns:a16="http://schemas.microsoft.com/office/drawing/2014/main" id="{4FEC3682-A531-E70F-ABE9-82F1CD527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624" y="1246884"/>
            <a:ext cx="1757363" cy="1919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89379F1-497F-9D4B-6806-EC0883DFBA74}"/>
              </a:ext>
            </a:extLst>
          </p:cNvPr>
          <p:cNvSpPr txBox="1"/>
          <p:nvPr/>
        </p:nvSpPr>
        <p:spPr>
          <a:xfrm>
            <a:off x="3655634" y="3121223"/>
            <a:ext cx="1928733" cy="323165"/>
          </a:xfrm>
          <a:prstGeom prst="rect">
            <a:avLst/>
          </a:prstGeom>
          <a:noFill/>
        </p:spPr>
        <p:txBody>
          <a:bodyPr wrap="none" rtlCol="0">
            <a:spAutoFit/>
          </a:bodyPr>
          <a:lstStyle/>
          <a:p>
            <a:r>
              <a:rPr lang="en-US" sz="1500" dirty="0"/>
              <a:t>Sirius the “Dog Star”</a:t>
            </a:r>
          </a:p>
        </p:txBody>
      </p:sp>
      <p:sp>
        <p:nvSpPr>
          <p:cNvPr id="12"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5</a:t>
            </a:fld>
            <a:endParaRPr lang="en-US" altLang="en-US" dirty="0"/>
          </a:p>
        </p:txBody>
      </p:sp>
    </p:spTree>
    <p:extLst>
      <p:ext uri="{BB962C8B-B14F-4D97-AF65-F5344CB8AC3E}">
        <p14:creationId xmlns:p14="http://schemas.microsoft.com/office/powerpoint/2010/main" val="228911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Example of a Collocation Measure</a:t>
            </a:r>
          </a:p>
        </p:txBody>
      </p:sp>
      <p:sp>
        <p:nvSpPr>
          <p:cNvPr id="3" name="TextBox 2">
            <a:extLst>
              <a:ext uri="{FF2B5EF4-FFF2-40B4-BE49-F238E27FC236}">
                <a16:creationId xmlns:a16="http://schemas.microsoft.com/office/drawing/2014/main" id="{D9B2021C-4D85-77E2-B8EE-B27C29698BB7}"/>
              </a:ext>
            </a:extLst>
          </p:cNvPr>
          <p:cNvSpPr txBox="1"/>
          <p:nvPr/>
        </p:nvSpPr>
        <p:spPr>
          <a:xfrm>
            <a:off x="0" y="5253115"/>
            <a:ext cx="9309443" cy="1738938"/>
          </a:xfrm>
          <a:prstGeom prst="rect">
            <a:avLst/>
          </a:prstGeom>
          <a:noFill/>
        </p:spPr>
        <p:txBody>
          <a:bodyPr wrap="square" rtlCol="0">
            <a:spAutoFit/>
          </a:bodyPr>
          <a:lstStyle/>
          <a:p>
            <a:pPr lvl="1" algn="l"/>
            <a:r>
              <a:rPr lang="en-US" dirty="0"/>
              <a:t>Remark: P is collocated if the volume of C</a:t>
            </a:r>
            <a:r>
              <a:rPr lang="en-US" baseline="-25000" dirty="0"/>
              <a:t>P</a:t>
            </a:r>
            <a:r>
              <a:rPr lang="en-US" dirty="0"/>
              <a:t>(u) over the observation area</a:t>
            </a:r>
          </a:p>
          <a:p>
            <a:pPr lvl="1" algn="l"/>
            <a:r>
              <a:rPr lang="en-US" dirty="0"/>
              <a:t> </a:t>
            </a:r>
          </a:p>
          <a:p>
            <a:pPr lvl="1" algn="l"/>
            <a:endParaRPr lang="en-US" dirty="0"/>
          </a:p>
          <a:p>
            <a:pPr lvl="1" algn="l"/>
            <a:endParaRPr lang="en-US" dirty="0"/>
          </a:p>
          <a:p>
            <a:pPr lvl="1" algn="l"/>
            <a:r>
              <a:rPr lang="en-US" sz="1700" dirty="0"/>
              <a:t>is high; significantly larger than what we obtain if we place the objects randomly!</a:t>
            </a:r>
          </a:p>
          <a:p>
            <a:pPr algn="l"/>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67E6A6B-8FF3-8C19-6A44-A5177DD2DFCA}"/>
                  </a:ext>
                </a:extLst>
              </p:cNvPr>
              <p:cNvSpPr>
                <a:spLocks noGrp="1"/>
              </p:cNvSpPr>
              <p:nvPr>
                <p:ph idx="1"/>
              </p:nvPr>
            </p:nvSpPr>
            <p:spPr>
              <a:xfrm>
                <a:off x="310918" y="1196368"/>
                <a:ext cx="8229600" cy="4525963"/>
              </a:xfrm>
            </p:spPr>
            <p:txBody>
              <a:bodyPr/>
              <a:lstStyle/>
              <a:p>
                <a:pPr marL="0" indent="0">
                  <a:buNone/>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m:t>
                        </m:r>
                        <m:r>
                          <a:rPr lang="en-US" b="1" i="1" smtClean="0">
                            <a:latin typeface="Cambria Math" panose="02040503050406030204" pitchFamily="18" charset="0"/>
                          </a:rPr>
                          <m:t>𝑪𝑶𝑽𝑰𝑫</m:t>
                        </m:r>
                        <m:r>
                          <a:rPr lang="en-US" b="1" i="1" smtClean="0">
                            <a:latin typeface="Cambria Math" panose="02040503050406030204" pitchFamily="18" charset="0"/>
                          </a:rPr>
                          <m:t>−</m:t>
                        </m:r>
                        <m:r>
                          <a:rPr lang="en-US" b="1" i="1" smtClean="0">
                            <a:latin typeface="Cambria Math" panose="02040503050406030204" pitchFamily="18" charset="0"/>
                          </a:rPr>
                          <m:t>𝟏𝟗</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𝑩𝒂𝒄𝒉𝒆𝒍𝒐𝒓</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𝑫𝒆𝒈𝒓𝒆𝒆</m:t>
                        </m:r>
                        <m:r>
                          <a:rPr lang="en-US" b="1" i="1" smtClean="0">
                            <a:latin typeface="Cambria Math" panose="02040503050406030204" pitchFamily="18" charset="0"/>
                            <a:ea typeface="Cambria Math" panose="02040503050406030204" pitchFamily="18" charset="0"/>
                          </a:rPr>
                          <m:t>↑})</m:t>
                        </m:r>
                      </m:sub>
                    </m:sSub>
                  </m:oMath>
                </a14:m>
                <a:r>
                  <a:rPr lang="en-US" dirty="0"/>
                  <a:t>(u) visualized over the observation area Virginia:</a:t>
                </a:r>
              </a:p>
            </p:txBody>
          </p:sp>
        </mc:Choice>
        <mc:Fallback xmlns="">
          <p:sp>
            <p:nvSpPr>
              <p:cNvPr id="4" name="Content Placeholder 3">
                <a:extLst>
                  <a:ext uri="{FF2B5EF4-FFF2-40B4-BE49-F238E27FC236}">
                    <a16:creationId xmlns:a16="http://schemas.microsoft.com/office/drawing/2014/main" id="{B67E6A6B-8FF3-8C19-6A44-A5177DD2DFCA}"/>
                  </a:ext>
                </a:extLst>
              </p:cNvPr>
              <p:cNvSpPr>
                <a:spLocks noGrp="1" noRot="1" noChangeAspect="1" noMove="1" noResize="1" noEditPoints="1" noAdjustHandles="1" noChangeArrowheads="1" noChangeShapeType="1" noTextEdit="1"/>
              </p:cNvSpPr>
              <p:nvPr>
                <p:ph idx="1"/>
              </p:nvPr>
            </p:nvSpPr>
            <p:spPr>
              <a:xfrm>
                <a:off x="310918" y="1196368"/>
                <a:ext cx="8229600" cy="4525963"/>
              </a:xfrm>
              <a:blipFill>
                <a:blip r:embed="rId2"/>
                <a:stretch>
                  <a:fillRect t="-673"/>
                </a:stretch>
              </a:blipFill>
            </p:spPr>
            <p:txBody>
              <a:bodyPr/>
              <a:lstStyle/>
              <a:p>
                <a:r>
                  <a:rPr lang="en-US">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53" y="1731614"/>
            <a:ext cx="7937037" cy="3642658"/>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748CF95-A3DB-AAD5-1EBE-5B6986A51D18}"/>
                  </a:ext>
                </a:extLst>
              </p:cNvPr>
              <p:cNvSpPr txBox="1"/>
              <p:nvPr/>
            </p:nvSpPr>
            <p:spPr>
              <a:xfrm>
                <a:off x="-943896" y="5524028"/>
                <a:ext cx="4599708" cy="7709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trlPr>
                            <a:rPr lang="en-US" sz="1800" i="1" smtClean="0">
                              <a:solidFill>
                                <a:schemeClr val="tx1"/>
                              </a:solidFill>
                              <a:latin typeface="Cambria Math" panose="02040503050406030204" pitchFamily="18" charset="0"/>
                            </a:rPr>
                          </m:ctrlPr>
                        </m:naryPr>
                        <m:sub>
                          <m:r>
                            <a:rPr lang="en-US" sz="1800" b="0" i="1" smtClean="0">
                              <a:solidFill>
                                <a:schemeClr val="tx1"/>
                              </a:solidFill>
                              <a:latin typeface="Cambria Math" panose="02040503050406030204" pitchFamily="18" charset="0"/>
                            </a:rPr>
                            <m:t>𝑉𝑖𝑟𝑔𝑖𝑛𝑖𝑎</m:t>
                          </m:r>
                        </m:sub>
                        <m:sup/>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𝐶</m:t>
                              </m:r>
                            </m:e>
                            <m:sub>
                              <m:r>
                                <a:rPr lang="en-US" sz="1800" b="0" i="1" smtClean="0">
                                  <a:solidFill>
                                    <a:schemeClr val="tx1"/>
                                  </a:solidFill>
                                  <a:latin typeface="Cambria Math" panose="02040503050406030204" pitchFamily="18" charset="0"/>
                                </a:rPr>
                                <m:t>𝑃</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𝑢</m:t>
                              </m:r>
                            </m:e>
                          </m:d>
                          <m:r>
                            <a:rPr lang="en-US" sz="1800" i="1">
                              <a:solidFill>
                                <a:schemeClr val="tx1"/>
                              </a:solidFill>
                              <a:latin typeface="Cambria Math" panose="02040503050406030204" pitchFamily="18" charset="0"/>
                            </a:rPr>
                            <m:t>𝑑𝑢</m:t>
                          </m:r>
                        </m:e>
                      </m:nary>
                    </m:oMath>
                  </m:oMathPara>
                </a14:m>
                <a:endParaRPr lang="en-US" dirty="0"/>
              </a:p>
            </p:txBody>
          </p:sp>
        </mc:Choice>
        <mc:Fallback xmlns="">
          <p:sp>
            <p:nvSpPr>
              <p:cNvPr id="11" name="TextBox 10">
                <a:extLst>
                  <a:ext uri="{FF2B5EF4-FFF2-40B4-BE49-F238E27FC236}">
                    <a16:creationId xmlns:a16="http://schemas.microsoft.com/office/drawing/2014/main" id="{A748CF95-A3DB-AAD5-1EBE-5B6986A51D18}"/>
                  </a:ext>
                </a:extLst>
              </p:cNvPr>
              <p:cNvSpPr txBox="1">
                <a:spLocks noRot="1" noChangeAspect="1" noMove="1" noResize="1" noEditPoints="1" noAdjustHandles="1" noChangeArrowheads="1" noChangeShapeType="1" noTextEdit="1"/>
              </p:cNvSpPr>
              <p:nvPr/>
            </p:nvSpPr>
            <p:spPr>
              <a:xfrm>
                <a:off x="-943896" y="5524028"/>
                <a:ext cx="4599708" cy="770980"/>
              </a:xfrm>
              <a:prstGeom prst="rect">
                <a:avLst/>
              </a:prstGeom>
              <a:blipFill>
                <a:blip r:embed="rId4"/>
                <a:stretch>
                  <a:fillRect/>
                </a:stretch>
              </a:blipFill>
            </p:spPr>
            <p:txBody>
              <a:bodyPr/>
              <a:lstStyle/>
              <a:p>
                <a:r>
                  <a:rPr lang="en-US">
                    <a:noFill/>
                  </a:rPr>
                  <a:t> </a:t>
                </a:r>
              </a:p>
            </p:txBody>
          </p:sp>
        </mc:Fallback>
      </mc:AlternateContent>
      <p:sp>
        <p:nvSpPr>
          <p:cNvPr id="7"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6</a:t>
            </a:fld>
            <a:endParaRPr lang="en-US" altLang="en-US" dirty="0"/>
          </a:p>
        </p:txBody>
      </p:sp>
    </p:spTree>
    <p:extLst>
      <p:ext uri="{BB962C8B-B14F-4D97-AF65-F5344CB8AC3E}">
        <p14:creationId xmlns:p14="http://schemas.microsoft.com/office/powerpoint/2010/main" val="4127467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8482" name="Rectangle 2"/>
              <p:cNvSpPr>
                <a:spLocks noGrp="1" noChangeArrowheads="1"/>
              </p:cNvSpPr>
              <p:nvPr>
                <p:ph type="title"/>
              </p:nvPr>
            </p:nvSpPr>
            <p:spPr>
              <a:xfrm>
                <a:off x="-26168" y="476250"/>
                <a:ext cx="9170168" cy="649288"/>
              </a:xfrm>
            </p:spPr>
            <p:txBody>
              <a:bodyPr/>
              <a:lstStyle/>
              <a:p>
                <a:r>
                  <a:rPr lang="en-US" altLang="en-US" dirty="0">
                    <a:solidFill>
                      <a:srgbClr val="FF0000"/>
                    </a:solidFill>
                    <a:latin typeface="Cambria" panose="02040503050406030204" pitchFamily="18" charset="0"/>
                    <a:ea typeface="Cambria" panose="02040503050406030204" pitchFamily="18" charset="0"/>
                  </a:rPr>
                  <a:t>Normalization to obtain </a:t>
                </a:r>
                <a:r>
                  <a:rPr lang="en-US" altLang="en-US" dirty="0">
                    <a:solidFill>
                      <a:srgbClr val="FF0000"/>
                    </a:solidFill>
                    <a:latin typeface="Cambria" panose="02040503050406030204" pitchFamily="18" charset="0"/>
                    <a:ea typeface="Cambria" panose="02040503050406030204" pitchFamily="18" charset="0"/>
                    <a:sym typeface="Symbol" panose="05050102010706020507" pitchFamily="18" charset="2"/>
                  </a:rPr>
                  <a:t> and </a:t>
                </a:r>
                <a14:m>
                  <m:oMath xmlns:m="http://schemas.openxmlformats.org/officeDocument/2006/math">
                    <m:r>
                      <a:rPr lang="en-US" i="1" dirty="0" smtClean="0">
                        <a:solidFill>
                          <a:srgbClr val="FF0000"/>
                        </a:solidFill>
                        <a:latin typeface="Cambria Math" panose="02040503050406030204" pitchFamily="18" charset="0"/>
                        <a:ea typeface="Cambria" panose="02040503050406030204" pitchFamily="18" charset="0"/>
                        <a:sym typeface="Symbol" panose="05050102010706020507" pitchFamily="18" charset="2"/>
                      </a:rPr>
                      <m:t></m:t>
                    </m:r>
                  </m:oMath>
                </a14:m>
                <a:r>
                  <a:rPr lang="en-US" altLang="en-US" dirty="0">
                    <a:solidFill>
                      <a:srgbClr val="FF0000"/>
                    </a:solidFill>
                    <a:latin typeface="Cambria" panose="02040503050406030204" pitchFamily="18" charset="0"/>
                    <a:ea typeface="Cambria" panose="02040503050406030204" pitchFamily="18" charset="0"/>
                  </a:rPr>
                  <a:t> Variables</a:t>
                </a:r>
              </a:p>
            </p:txBody>
          </p:sp>
        </mc:Choice>
        <mc:Fallback xmlns="">
          <p:sp>
            <p:nvSpPr>
              <p:cNvPr id="148482" name="Rectangle 2"/>
              <p:cNvSpPr>
                <a:spLocks noGrp="1" noRot="1" noChangeAspect="1" noMove="1" noResize="1" noEditPoints="1" noAdjustHandles="1" noChangeArrowheads="1" noChangeShapeType="1" noTextEdit="1"/>
              </p:cNvSpPr>
              <p:nvPr>
                <p:ph type="title"/>
              </p:nvPr>
            </p:nvSpPr>
            <p:spPr>
              <a:xfrm>
                <a:off x="-26168" y="476250"/>
                <a:ext cx="9170168" cy="649288"/>
              </a:xfrm>
              <a:blipFill>
                <a:blip r:embed="rId2"/>
                <a:stretch>
                  <a:fillRect t="-12150" b="-364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8483" name="Rectangle 3"/>
              <p:cNvSpPr>
                <a:spLocks noGrp="1" noChangeArrowheads="1"/>
              </p:cNvSpPr>
              <p:nvPr>
                <p:ph type="body" idx="1"/>
              </p:nvPr>
            </p:nvSpPr>
            <p:spPr>
              <a:xfrm>
                <a:off x="179512" y="1341438"/>
                <a:ext cx="8856984" cy="4784725"/>
              </a:xfrm>
            </p:spPr>
            <p:txBody>
              <a:bodyPr/>
              <a:lstStyle/>
              <a:p>
                <a:pPr algn="just"/>
                <a:r>
                  <a:rPr lang="en-US" sz="2400" i="1" dirty="0">
                    <a:solidFill>
                      <a:schemeClr val="tx1"/>
                    </a:solidFill>
                    <a:latin typeface="Cambria" panose="02040503050406030204" pitchFamily="18" charset="0"/>
                    <a:ea typeface="Cambria" panose="02040503050406030204" pitchFamily="18" charset="0"/>
                  </a:rPr>
                  <a:t>O</a:t>
                </a:r>
                <a:r>
                  <a:rPr lang="en-US" sz="2400" dirty="0">
                    <a:solidFill>
                      <a:schemeClr val="tx1"/>
                    </a:solidFill>
                    <a:latin typeface="Cambria" panose="02040503050406030204" pitchFamily="18" charset="0"/>
                    <a:ea typeface="Cambria" panose="02040503050406030204" pitchFamily="18" charset="0"/>
                  </a:rPr>
                  <a:t>={(&lt;location</a:t>
                </a:r>
                <a:r>
                  <a:rPr lang="en-US" sz="2400" i="1" dirty="0">
                    <a:solidFill>
                      <a:schemeClr val="tx1"/>
                    </a:solidFill>
                    <a:latin typeface="Cambria" panose="02040503050406030204" pitchFamily="18" charset="0"/>
                    <a:ea typeface="Cambria" panose="02040503050406030204" pitchFamily="18" charset="0"/>
                  </a:rPr>
                  <a:t>&gt;, </a:t>
                </a:r>
                <a:r>
                  <a:rPr lang="en-US" sz="2400" dirty="0">
                    <a:solidFill>
                      <a:schemeClr val="tx1"/>
                    </a:solidFill>
                    <a:latin typeface="Cambria" panose="02040503050406030204" pitchFamily="18" charset="0"/>
                    <a:ea typeface="Cambria" panose="02040503050406030204" pitchFamily="18" charset="0"/>
                  </a:rPr>
                  <a:t>(</a:t>
                </a:r>
                <a:r>
                  <a:rPr lang="en-US" sz="2400" i="1" dirty="0">
                    <a:latin typeface="Cambria" panose="02040503050406030204" pitchFamily="18" charset="0"/>
                    <a:ea typeface="Cambria" panose="02040503050406030204" pitchFamily="18" charset="0"/>
                  </a:rPr>
                  <a:t>V</a:t>
                </a:r>
                <a:r>
                  <a:rPr lang="en-US" sz="2400" baseline="-25000" dirty="0">
                    <a:latin typeface="Cambria" panose="02040503050406030204" pitchFamily="18" charset="0"/>
                    <a:ea typeface="Cambria" panose="02040503050406030204" pitchFamily="18" charset="0"/>
                  </a:rPr>
                  <a:t>1</a:t>
                </a:r>
                <a:r>
                  <a:rPr lang="en-US" sz="2400" dirty="0">
                    <a:latin typeface="Cambria" panose="02040503050406030204" pitchFamily="18" charset="0"/>
                    <a:ea typeface="Cambria" panose="02040503050406030204" pitchFamily="18" charset="0"/>
                  </a:rPr>
                  <a:t>=w</a:t>
                </a:r>
                <a:r>
                  <a:rPr lang="en-US" sz="2400" baseline="-25000" dirty="0">
                    <a:latin typeface="Cambria" panose="02040503050406030204" pitchFamily="18" charset="0"/>
                    <a:ea typeface="Cambria" panose="02040503050406030204" pitchFamily="18" charset="0"/>
                  </a:rPr>
                  <a:t>1</a:t>
                </a:r>
                <a:r>
                  <a:rPr lang="en-US" sz="2400" i="1" dirty="0">
                    <a:latin typeface="Cambria" panose="02040503050406030204" pitchFamily="18" charset="0"/>
                    <a:ea typeface="Cambria" panose="02040503050406030204" pitchFamily="18" charset="0"/>
                  </a:rPr>
                  <a:t>, . . . , </a:t>
                </a:r>
                <a:r>
                  <a:rPr lang="en-US" sz="2400" i="1" dirty="0" err="1">
                    <a:latin typeface="Cambria" panose="02040503050406030204" pitchFamily="18" charset="0"/>
                    <a:ea typeface="Cambria" panose="02040503050406030204" pitchFamily="18" charset="0"/>
                  </a:rPr>
                  <a:t>V</a:t>
                </a:r>
                <a:r>
                  <a:rPr lang="en-US" sz="2400" i="1" baseline="-25000" dirty="0" err="1">
                    <a:latin typeface="Cambria" panose="02040503050406030204" pitchFamily="18" charset="0"/>
                    <a:ea typeface="Cambria" panose="02040503050406030204" pitchFamily="18" charset="0"/>
                  </a:rPr>
                  <a:t>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w</a:t>
                </a:r>
                <a:r>
                  <a:rPr lang="en-US" sz="2400" baseline="-25000" dirty="0" err="1">
                    <a:latin typeface="Cambria" panose="02040503050406030204" pitchFamily="18" charset="0"/>
                    <a:ea typeface="Cambria" panose="02040503050406030204" pitchFamily="18" charset="0"/>
                  </a:rPr>
                  <a:t>n</a:t>
                </a:r>
                <a:r>
                  <a:rPr lang="en-US" sz="2400" i="1" dirty="0">
                    <a:solidFill>
                      <a:schemeClr val="tx1"/>
                    </a:solidFill>
                    <a:latin typeface="Cambria" panose="02040503050406030204" pitchFamily="18" charset="0"/>
                    <a:ea typeface="Cambria" panose="02040503050406030204" pitchFamily="18" charset="0"/>
                  </a:rPr>
                  <a:t>),…} Assumed Dataset Format</a:t>
                </a:r>
              </a:p>
              <a:p>
                <a:pPr algn="just"/>
                <a:r>
                  <a:rPr lang="en-US" sz="2400" i="1" dirty="0">
                    <a:latin typeface="Cambria" panose="02040503050406030204" pitchFamily="18" charset="0"/>
                    <a:ea typeface="Cambria" panose="02040503050406030204" pitchFamily="18" charset="0"/>
                  </a:rPr>
                  <a:t>V</a:t>
                </a:r>
                <a:r>
                  <a:rPr lang="en-US" sz="2400" baseline="-25000" dirty="0">
                    <a:latin typeface="Cambria" panose="02040503050406030204" pitchFamily="18" charset="0"/>
                    <a:ea typeface="Cambria" panose="02040503050406030204" pitchFamily="18" charset="0"/>
                  </a:rPr>
                  <a:t>1</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V</a:t>
                </a:r>
                <a:r>
                  <a:rPr lang="en-US" sz="2400" baseline="-25000" dirty="0" err="1">
                    <a:latin typeface="Cambria" panose="02040503050406030204" pitchFamily="18" charset="0"/>
                    <a:ea typeface="Cambria" panose="02040503050406030204" pitchFamily="18" charset="0"/>
                  </a:rPr>
                  <a:t>n</a:t>
                </a:r>
                <a:r>
                  <a:rPr lang="en-US" sz="2400" dirty="0">
                    <a:latin typeface="Cambria" panose="02040503050406030204" pitchFamily="18" charset="0"/>
                    <a:ea typeface="Cambria" panose="02040503050406030204" pitchFamily="18" charset="0"/>
                  </a:rPr>
                  <a:t> are continuous variables</a:t>
                </a:r>
                <a:endParaRPr lang="en-US" sz="2400" i="1" dirty="0">
                  <a:solidFill>
                    <a:schemeClr val="tx1"/>
                  </a:solidFill>
                  <a:latin typeface="Cambria" panose="02040503050406030204" pitchFamily="18" charset="0"/>
                  <a:ea typeface="Cambria" panose="02040503050406030204" pitchFamily="18" charset="0"/>
                </a:endParaRPr>
              </a:p>
              <a:p>
                <a:pPr algn="just"/>
                <a:r>
                  <a:rPr lang="en-US" sz="2400" dirty="0">
                    <a:solidFill>
                      <a:schemeClr val="tx1"/>
                    </a:solidFill>
                    <a:latin typeface="Cambria" panose="02040503050406030204" pitchFamily="18" charset="0"/>
                    <a:ea typeface="Cambria" panose="02040503050406030204" pitchFamily="18" charset="0"/>
                  </a:rPr>
                  <a:t>Convert each </a:t>
                </a:r>
                <a:r>
                  <a:rPr lang="en-US" sz="2400" i="1" dirty="0">
                    <a:solidFill>
                      <a:schemeClr val="tx1"/>
                    </a:solidFill>
                    <a:latin typeface="Cambria" panose="02040503050406030204" pitchFamily="18" charset="0"/>
                    <a:ea typeface="Cambria" panose="02040503050406030204" pitchFamily="18" charset="0"/>
                  </a:rPr>
                  <a:t>V </a:t>
                </a:r>
                <a:r>
                  <a:rPr lang="en-US" sz="2400" dirty="0">
                    <a:solidFill>
                      <a:schemeClr val="tx1"/>
                    </a:solidFill>
                    <a:latin typeface="Cambria" panose="02040503050406030204" pitchFamily="18" charset="0"/>
                    <a:ea typeface="Cambria" panose="02040503050406030204" pitchFamily="18" charset="0"/>
                  </a:rPr>
                  <a:t>into variables (V↑ ,V↓), where for any value </a:t>
                </a:r>
                <a:r>
                  <a:rPr lang="en-US" sz="2400" i="1" dirty="0">
                    <a:solidFill>
                      <a:schemeClr val="tx1"/>
                    </a:solidFill>
                    <a:latin typeface="Cambria" panose="02040503050406030204" pitchFamily="18" charset="0"/>
                    <a:ea typeface="Cambria" panose="02040503050406030204" pitchFamily="18" charset="0"/>
                  </a:rPr>
                  <a:t>v:</a:t>
                </a:r>
              </a:p>
              <a:p>
                <a:pPr marL="0" indent="0" algn="just">
                  <a:buNone/>
                </a:pPr>
                <a:endParaRPr lang="en-US" sz="2400" i="1" dirty="0">
                  <a:solidFill>
                    <a:schemeClr val="tx1"/>
                  </a:solidFill>
                  <a:latin typeface="Cambria" panose="02040503050406030204" pitchFamily="18" charset="0"/>
                  <a:ea typeface="Cambria" panose="02040503050406030204" pitchFamily="18" charset="0"/>
                </a:endParaRPr>
              </a:p>
              <a:p>
                <a:pPr marL="2155286" lvl="1" indent="-457200" algn="just">
                  <a:buFont typeface="Arial" panose="020B0604020202020204" pitchFamily="34" charset="0"/>
                  <a:buChar char="•"/>
                </a:pP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𝜑</m:t>
                        </m:r>
                      </m:e>
                      <m:sub>
                        <m:r>
                          <a:rPr lang="en-US" sz="2400" i="1">
                            <a:solidFill>
                              <a:schemeClr val="tx1"/>
                            </a:solidFill>
                            <a:latin typeface="Cambria Math" panose="02040503050406030204" pitchFamily="18" charset="0"/>
                          </a:rPr>
                          <m:t>𝑉</m:t>
                        </m:r>
                        <m:r>
                          <m:rPr>
                            <m:nor/>
                          </m:rPr>
                          <a:rPr lang="en-US" sz="2400" dirty="0">
                            <a:solidFill>
                              <a:schemeClr val="tx1"/>
                            </a:solidFill>
                            <a:latin typeface="Cambria" panose="02040503050406030204" pitchFamily="18" charset="0"/>
                            <a:ea typeface="Cambria" panose="02040503050406030204" pitchFamily="18" charset="0"/>
                          </a:rPr>
                          <m:t>↑</m:t>
                        </m:r>
                      </m:sub>
                    </m:sSub>
                    <m:d>
                      <m:dPr>
                        <m:ctrlPr>
                          <a:rPr lang="en-US" sz="2400" i="1">
                            <a:solidFill>
                              <a:schemeClr val="tx1"/>
                            </a:solidFill>
                            <a:latin typeface="Cambria Math" panose="02040503050406030204" pitchFamily="18" charset="0"/>
                          </a:rPr>
                        </m:ctrlPr>
                      </m:dPr>
                      <m:e>
                        <m:r>
                          <a:rPr lang="en-US" sz="2400" i="1">
                            <a:latin typeface="Cambria Math" panose="02040503050406030204" pitchFamily="18" charset="0"/>
                          </a:rPr>
                          <m:t>𝑣</m:t>
                        </m:r>
                      </m:e>
                    </m:d>
                    <m:r>
                      <a:rPr lang="en-US" sz="2400" i="1">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eqArr>
                          <m:eqArrPr>
                            <m:ctrlPr>
                              <a:rPr lang="en-US" sz="2400" i="1">
                                <a:solidFill>
                                  <a:schemeClr val="tx1"/>
                                </a:solidFill>
                                <a:latin typeface="Cambria Math" panose="02040503050406030204" pitchFamily="18" charset="0"/>
                              </a:rPr>
                            </m:ctrlPr>
                          </m:eqArrPr>
                          <m:e>
                            <m:r>
                              <a:rPr lang="en-US" sz="2400" i="1">
                                <a:solidFill>
                                  <a:schemeClr val="tx1"/>
                                </a:solidFill>
                                <a:latin typeface="Cambria Math" panose="02040503050406030204" pitchFamily="18" charset="0"/>
                              </a:rPr>
                              <m:t>𝑧</m:t>
                            </m:r>
                            <m:r>
                              <a:rPr lang="en-US" sz="2400" i="1">
                                <a:solidFill>
                                  <a:schemeClr val="tx1"/>
                                </a:solidFill>
                                <a:latin typeface="Cambria Math" panose="02040503050406030204" pitchFamily="18" charset="0"/>
                              </a:rPr>
                              <m:t>_</m:t>
                            </m:r>
                            <m:r>
                              <a:rPr lang="en-US" sz="2400" i="1">
                                <a:solidFill>
                                  <a:schemeClr val="tx1"/>
                                </a:solidFill>
                                <a:latin typeface="Cambria Math" panose="02040503050406030204" pitchFamily="18" charset="0"/>
                              </a:rPr>
                              <m:t>𝑠𝑐𝑜𝑟𝑒</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𝑣</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𝑖𝑓𝑧</m:t>
                            </m:r>
                            <m:r>
                              <a:rPr lang="en-US" sz="2400" i="1">
                                <a:solidFill>
                                  <a:schemeClr val="tx1"/>
                                </a:solidFill>
                                <a:latin typeface="Cambria Math" panose="02040503050406030204" pitchFamily="18" charset="0"/>
                              </a:rPr>
                              <m:t>_</m:t>
                            </m:r>
                            <m:r>
                              <a:rPr lang="en-US" sz="2400" i="1">
                                <a:solidFill>
                                  <a:schemeClr val="tx1"/>
                                </a:solidFill>
                                <a:latin typeface="Cambria Math" panose="02040503050406030204" pitchFamily="18" charset="0"/>
                              </a:rPr>
                              <m:t>𝑠𝑐𝑜𝑟𝑒</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𝑣</m:t>
                            </m:r>
                            <m:r>
                              <a:rPr lang="en-US" sz="2400" i="1">
                                <a:solidFill>
                                  <a:schemeClr val="tx1"/>
                                </a:solidFill>
                                <a:latin typeface="Cambria Math" panose="02040503050406030204" pitchFamily="18" charset="0"/>
                              </a:rPr>
                              <m:t>)&gt;0</m:t>
                            </m:r>
                          </m:e>
                          <m:e>
                            <m:r>
                              <a:rPr lang="en-US" sz="2400" i="1">
                                <a:solidFill>
                                  <a:schemeClr val="tx1"/>
                                </a:solidFill>
                                <a:latin typeface="Cambria Math" panose="02040503050406030204" pitchFamily="18" charset="0"/>
                              </a:rPr>
                              <m:t>0,               </m:t>
                            </m:r>
                            <m:r>
                              <a:rPr lang="en-US" sz="2400" i="1">
                                <a:solidFill>
                                  <a:schemeClr val="tx1"/>
                                </a:solidFill>
                                <a:latin typeface="Cambria Math" panose="02040503050406030204" pitchFamily="18" charset="0"/>
                              </a:rPr>
                              <m:t>𝑜𝑡h𝑒𝑟𝑤𝑖𝑠𝑒</m:t>
                            </m:r>
                          </m:e>
                        </m:eqArr>
                      </m:e>
                    </m:d>
                  </m:oMath>
                </a14:m>
                <a:endParaRPr lang="en-US" sz="2400" i="1" dirty="0">
                  <a:solidFill>
                    <a:schemeClr val="tx1"/>
                  </a:solidFill>
                  <a:latin typeface="Cambria" panose="02040503050406030204" pitchFamily="18" charset="0"/>
                  <a:ea typeface="Cambria" panose="02040503050406030204" pitchFamily="18" charset="0"/>
                </a:endParaRPr>
              </a:p>
              <a:p>
                <a:pPr marL="2155286" lvl="1" indent="-457200" algn="just">
                  <a:buFont typeface="Arial" panose="020B0604020202020204" pitchFamily="34" charset="0"/>
                  <a:buChar char="•"/>
                </a:pP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𝜑</m:t>
                        </m:r>
                      </m:e>
                      <m:sub>
                        <m:r>
                          <a:rPr lang="en-US" sz="2400" i="1">
                            <a:solidFill>
                              <a:schemeClr val="tx1"/>
                            </a:solidFill>
                            <a:latin typeface="Cambria Math" panose="02040503050406030204" pitchFamily="18" charset="0"/>
                          </a:rPr>
                          <m:t>𝑉</m:t>
                        </m:r>
                        <m:r>
                          <m:rPr>
                            <m:nor/>
                          </m:rPr>
                          <a:rPr lang="en-US" sz="2400" dirty="0">
                            <a:solidFill>
                              <a:schemeClr val="tx1"/>
                            </a:solidFill>
                            <a:latin typeface="Cambria" panose="02040503050406030204" pitchFamily="18" charset="0"/>
                            <a:ea typeface="Cambria" panose="02040503050406030204" pitchFamily="18" charset="0"/>
                          </a:rPr>
                          <m:t>↓ </m:t>
                        </m:r>
                      </m:sub>
                    </m:sSub>
                    <m:d>
                      <m:dPr>
                        <m:ctrlPr>
                          <a:rPr lang="en-US" sz="2400" i="1">
                            <a:solidFill>
                              <a:schemeClr val="tx1"/>
                            </a:solidFill>
                            <a:latin typeface="Cambria Math" panose="02040503050406030204" pitchFamily="18" charset="0"/>
                          </a:rPr>
                        </m:ctrlPr>
                      </m:dPr>
                      <m:e>
                        <m:r>
                          <a:rPr lang="en-US" sz="2400" i="1">
                            <a:latin typeface="Cambria Math" panose="02040503050406030204" pitchFamily="18" charset="0"/>
                          </a:rPr>
                          <m:t>𝑣</m:t>
                        </m:r>
                      </m:e>
                    </m:d>
                    <m:r>
                      <a:rPr lang="en-US" sz="2400" i="1">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eqArr>
                          <m:eqArrPr>
                            <m:ctrlPr>
                              <a:rPr lang="en-US" sz="2400" i="1">
                                <a:solidFill>
                                  <a:schemeClr val="tx1"/>
                                </a:solidFill>
                                <a:latin typeface="Cambria Math" panose="02040503050406030204" pitchFamily="18" charset="0"/>
                              </a:rPr>
                            </m:ctrlPr>
                          </m:eqArrPr>
                          <m:e>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𝑧</m:t>
                            </m:r>
                            <m:r>
                              <a:rPr lang="en-US" sz="2400" i="1">
                                <a:solidFill>
                                  <a:schemeClr val="tx1"/>
                                </a:solidFill>
                                <a:latin typeface="Cambria Math" panose="02040503050406030204" pitchFamily="18" charset="0"/>
                              </a:rPr>
                              <m:t>_</m:t>
                            </m:r>
                            <m:r>
                              <a:rPr lang="en-US" sz="2400" i="1">
                                <a:solidFill>
                                  <a:schemeClr val="tx1"/>
                                </a:solidFill>
                                <a:latin typeface="Cambria Math" panose="02040503050406030204" pitchFamily="18" charset="0"/>
                              </a:rPr>
                              <m:t>𝑠𝑐𝑜𝑟𝑒</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𝑣</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𝑖𝑓𝑧</m:t>
                            </m:r>
                            <m:r>
                              <a:rPr lang="en-US" sz="2400" i="1">
                                <a:solidFill>
                                  <a:schemeClr val="tx1"/>
                                </a:solidFill>
                                <a:latin typeface="Cambria Math" panose="02040503050406030204" pitchFamily="18" charset="0"/>
                              </a:rPr>
                              <m:t>_</m:t>
                            </m:r>
                            <m:r>
                              <a:rPr lang="en-US" sz="2400" i="1">
                                <a:solidFill>
                                  <a:schemeClr val="tx1"/>
                                </a:solidFill>
                                <a:latin typeface="Cambria Math" panose="02040503050406030204" pitchFamily="18" charset="0"/>
                              </a:rPr>
                              <m:t>𝑠𝑐𝑜𝑟𝑒</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𝑣</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&lt; </m:t>
                            </m:r>
                            <m:r>
                              <a:rPr lang="en-US" sz="2400" i="1">
                                <a:solidFill>
                                  <a:schemeClr val="tx1"/>
                                </a:solidFill>
                                <a:latin typeface="Cambria Math" panose="02040503050406030204" pitchFamily="18" charset="0"/>
                              </a:rPr>
                              <m:t>0</m:t>
                            </m:r>
                          </m:e>
                          <m:e>
                            <m:r>
                              <a:rPr lang="en-US" sz="2400" i="1">
                                <a:solidFill>
                                  <a:schemeClr val="tx1"/>
                                </a:solidFill>
                                <a:latin typeface="Cambria Math" panose="02040503050406030204" pitchFamily="18" charset="0"/>
                              </a:rPr>
                              <m:t>0;             </m:t>
                            </m:r>
                            <m:r>
                              <a:rPr lang="en-US" sz="2400" i="1">
                                <a:solidFill>
                                  <a:schemeClr val="tx1"/>
                                </a:solidFill>
                                <a:latin typeface="Cambria Math" panose="02040503050406030204" pitchFamily="18" charset="0"/>
                              </a:rPr>
                              <m:t>𝑜𝑡h𝑒𝑟𝑤𝑖𝑠𝑒</m:t>
                            </m:r>
                          </m:e>
                        </m:eqArr>
                      </m:e>
                    </m:d>
                  </m:oMath>
                </a14:m>
                <a:endParaRPr lang="en-US" sz="2400" i="1" dirty="0">
                  <a:solidFill>
                    <a:schemeClr val="tx1"/>
                  </a:solidFill>
                  <a:latin typeface="Cambria" panose="02040503050406030204" pitchFamily="18" charset="0"/>
                  <a:ea typeface="Cambria" panose="02040503050406030204" pitchFamily="18" charset="0"/>
                </a:endParaRPr>
              </a:p>
            </p:txBody>
          </p:sp>
        </mc:Choice>
        <mc:Fallback>
          <p:sp>
            <p:nvSpPr>
              <p:cNvPr id="148483" name="Rectangle 3"/>
              <p:cNvSpPr>
                <a:spLocks noGrp="1" noRot="1" noChangeAspect="1" noMove="1" noResize="1" noEditPoints="1" noAdjustHandles="1" noChangeArrowheads="1" noChangeShapeType="1" noTextEdit="1"/>
              </p:cNvSpPr>
              <p:nvPr>
                <p:ph type="body" idx="1"/>
              </p:nvPr>
            </p:nvSpPr>
            <p:spPr>
              <a:xfrm>
                <a:off x="179512" y="1341438"/>
                <a:ext cx="8856984" cy="4784725"/>
              </a:xfrm>
              <a:blipFill>
                <a:blip r:embed="rId3"/>
                <a:stretch>
                  <a:fillRect l="-1032" t="-1019" r="-344"/>
                </a:stretch>
              </a:blipFill>
            </p:spPr>
            <p:txBody>
              <a:bodyPr/>
              <a:lstStyle/>
              <a:p>
                <a:r>
                  <a:rPr lang="en-US">
                    <a:noFill/>
                  </a:rPr>
                  <a:t> </a:t>
                </a:r>
              </a:p>
            </p:txBody>
          </p:sp>
        </mc:Fallback>
      </mc:AlternateContent>
      <p:sp>
        <p:nvSpPr>
          <p:cNvPr id="4" name="Slide Number Placeholder 4"/>
          <p:cNvSpPr>
            <a:spLocks noGrp="1"/>
          </p:cNvSpPr>
          <p:nvPr>
            <p:ph type="sldNum" sz="quarter" idx="11"/>
          </p:nvPr>
        </p:nvSpPr>
        <p:spPr>
          <a:xfrm>
            <a:off x="-21828" y="6569969"/>
            <a:ext cx="439688" cy="288031"/>
          </a:xfrm>
        </p:spPr>
        <p:txBody>
          <a:bodyPr/>
          <a:lstStyle/>
          <a:p>
            <a:fld id="{D830F51D-B9C7-4B60-9A78-C54F48329F8A}" type="slidenum">
              <a:rPr lang="en-US" altLang="en-US"/>
              <a:pPr/>
              <a:t>7</a:t>
            </a:fld>
            <a:endParaRPr lang="en-US" altLang="en-US" dirty="0"/>
          </a:p>
        </p:txBody>
      </p:sp>
    </p:spTree>
    <p:extLst>
      <p:ext uri="{BB962C8B-B14F-4D97-AF65-F5344CB8AC3E}">
        <p14:creationId xmlns:p14="http://schemas.microsoft.com/office/powerpoint/2010/main" val="427123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a:xfrm>
            <a:off x="-21828" y="6569969"/>
            <a:ext cx="439688" cy="288031"/>
          </a:xfrm>
        </p:spPr>
        <p:txBody>
          <a:bodyPr/>
          <a:lstStyle/>
          <a:p>
            <a:fld id="{D830F51D-B9C7-4B60-9A78-C54F48329F8A}" type="slidenum">
              <a:rPr lang="en-US" altLang="en-US"/>
              <a:pPr/>
              <a:t>8</a:t>
            </a:fld>
            <a:endParaRPr lang="en-US" altLang="en-US" dirty="0"/>
          </a:p>
        </p:txBody>
      </p:sp>
      <p:sp>
        <p:nvSpPr>
          <p:cNvPr id="6" name="Slide Number Placeholder 3"/>
          <p:cNvSpPr>
            <a:spLocks noGrp="1"/>
          </p:cNvSpPr>
          <p:nvPr>
            <p:ph type="sldNum" sz="quarter" idx="12"/>
          </p:nvPr>
        </p:nvSpPr>
        <p:spPr>
          <a:xfrm>
            <a:off x="9273989" y="6446837"/>
            <a:ext cx="2743200" cy="365125"/>
          </a:xfrm>
        </p:spPr>
        <p:txBody>
          <a:bodyPr/>
          <a:lstStyle/>
          <a:p>
            <a:pPr>
              <a:defRPr/>
            </a:pPr>
            <a:fld id="{D1DBB386-4D84-4A75-AC7E-910C66A24D6F}" type="slidenum">
              <a:rPr lang="en-US" smtClean="0">
                <a:solidFill>
                  <a:schemeClr val="bg1"/>
                </a:solidFill>
              </a:rPr>
              <a:pPr>
                <a:defRPr/>
              </a:pPr>
              <a:t>8</a:t>
            </a:fld>
            <a:endParaRPr lang="en-US" dirty="0">
              <a:solidFill>
                <a:schemeClr val="bg1"/>
              </a:solidFill>
            </a:endParaRPr>
          </a:p>
        </p:txBody>
      </p:sp>
      <p:sp>
        <p:nvSpPr>
          <p:cNvPr id="7" name="Date Placeholder 4"/>
          <p:cNvSpPr>
            <a:spLocks noGrp="1"/>
          </p:cNvSpPr>
          <p:nvPr>
            <p:ph type="dt" sz="half" idx="10"/>
          </p:nvPr>
        </p:nvSpPr>
        <p:spPr>
          <a:xfrm>
            <a:off x="645547" y="6416260"/>
            <a:ext cx="2743200" cy="365125"/>
          </a:xfrm>
        </p:spPr>
        <p:txBody>
          <a:bodyPr/>
          <a:lstStyle/>
          <a:p>
            <a:pPr>
              <a:defRPr/>
            </a:pPr>
            <a:fld id="{C6C54F21-8200-4894-A2A9-C437B53730D5}" type="datetime1">
              <a:rPr lang="en-US" smtClean="0">
                <a:solidFill>
                  <a:schemeClr val="bg1"/>
                </a:solidFill>
              </a:rPr>
              <a:t>12/31/2024</a:t>
            </a:fld>
            <a:endParaRPr lang="en-US"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51" y="2050841"/>
            <a:ext cx="2231981" cy="137815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04" y="4162816"/>
            <a:ext cx="1872906" cy="12104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5398" y="2124384"/>
            <a:ext cx="2038594" cy="131758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9092" y="4306014"/>
            <a:ext cx="2027755" cy="1310578"/>
          </a:xfrm>
          <a:prstGeom prst="rect">
            <a:avLst/>
          </a:prstGeom>
        </p:spPr>
      </p:pic>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10359589-15FF-ACAF-3E13-AFC377B0C7AE}"/>
                  </a:ext>
                </a:extLst>
              </p:cNvPr>
              <p:cNvSpPr/>
              <p:nvPr/>
            </p:nvSpPr>
            <p:spPr>
              <a:xfrm>
                <a:off x="2928426" y="1106537"/>
                <a:ext cx="3996269" cy="946926"/>
              </a:xfrm>
              <a:prstGeom prst="roundRect">
                <a:avLst/>
              </a:prstGeom>
              <a:solidFill>
                <a:schemeClr val="accent6">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030"/>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𝜑</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m:t>
                              </m:r>
                            </m:sub>
                          </m:sSub>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eqArr>
                            <m:eqArrPr>
                              <m:ctrlPr>
                                <a:rPr lang="en-US" i="1">
                                  <a:solidFill>
                                    <a:schemeClr val="tx1"/>
                                  </a:solidFill>
                                  <a:latin typeface="Cambria Math" panose="02040503050406030204" pitchFamily="18" charset="0"/>
                                </a:rPr>
                              </m:ctrlPr>
                            </m:eqArr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𝑠𝑐𝑜𝑟𝑒</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𝑖𝑓</m:t>
                              </m:r>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𝑠𝑐𝑜𝑟𝑒</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sub>
                              </m:sSub>
                              <m:r>
                                <a:rPr lang="en-US" i="1">
                                  <a:solidFill>
                                    <a:schemeClr val="tx1"/>
                                  </a:solidFill>
                                  <a:latin typeface="Cambria Math" panose="02040503050406030204" pitchFamily="18" charset="0"/>
                                </a:rPr>
                                <m:t>&gt;</m:t>
                              </m:r>
                              <m:r>
                                <a:rPr lang="en-US" b="0" i="1" smtClean="0">
                                  <a:solidFill>
                                    <a:schemeClr val="tx1"/>
                                  </a:solidFill>
                                  <a:latin typeface="Cambria Math" panose="02040503050406030204" pitchFamily="18" charset="0"/>
                                </a:rPr>
                                <m:t>0</m:t>
                              </m:r>
                            </m:e>
                            <m:e>
                              <m:r>
                                <a:rPr lang="en-US" i="1">
                                  <a:solidFill>
                                    <a:schemeClr val="tx1"/>
                                  </a:solidFill>
                                  <a:latin typeface="Cambria Math" panose="02040503050406030204" pitchFamily="18" charset="0"/>
                                </a:rPr>
                                <m:t>0;</m:t>
                              </m:r>
                              <m:r>
                                <a:rPr lang="en-US" i="1">
                                  <a:solidFill>
                                    <a:schemeClr val="tx1"/>
                                  </a:solidFill>
                                  <a:latin typeface="Cambria Math" panose="02040503050406030204" pitchFamily="18" charset="0"/>
                                </a:rPr>
                                <m:t>𝑜𝑡h𝑒𝑟𝑤𝑖𝑠𝑒</m:t>
                              </m:r>
                            </m:e>
                          </m:eqArr>
                        </m:e>
                      </m:d>
                    </m:oMath>
                  </m:oMathPara>
                </a14:m>
                <a:endParaRPr lang="en-US" dirty="0">
                  <a:solidFill>
                    <a:schemeClr val="tx1"/>
                  </a:solidFill>
                  <a:latin typeface="Palatino Linotype" panose="02040502050505030304" pitchFamily="18" charset="0"/>
                </a:endParaRPr>
              </a:p>
            </p:txBody>
          </p:sp>
        </mc:Choice>
        <mc:Fallback xmlns="">
          <p:sp>
            <p:nvSpPr>
              <p:cNvPr id="12" name="Rounded Rectangle 11">
                <a:extLst>
                  <a:ext uri="{FF2B5EF4-FFF2-40B4-BE49-F238E27FC236}">
                    <a16:creationId xmlns:a16="http://schemas.microsoft.com/office/drawing/2014/main" id="{10359589-15FF-ACAF-3E13-AFC377B0C7AE}"/>
                  </a:ext>
                </a:extLst>
              </p:cNvPr>
              <p:cNvSpPr>
                <a:spLocks noRot="1" noChangeAspect="1" noMove="1" noResize="1" noEditPoints="1" noAdjustHandles="1" noChangeArrowheads="1" noChangeShapeType="1" noTextEdit="1"/>
              </p:cNvSpPr>
              <p:nvPr/>
            </p:nvSpPr>
            <p:spPr>
              <a:xfrm>
                <a:off x="2928426" y="1106537"/>
                <a:ext cx="3996269" cy="946926"/>
              </a:xfrm>
              <a:prstGeom prst="roundRect">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10359589-15FF-ACAF-3E13-AFC377B0C7AE}"/>
                  </a:ext>
                </a:extLst>
              </p:cNvPr>
              <p:cNvSpPr/>
              <p:nvPr/>
            </p:nvSpPr>
            <p:spPr>
              <a:xfrm>
                <a:off x="2387658" y="5759791"/>
                <a:ext cx="4190546" cy="900596"/>
              </a:xfrm>
              <a:prstGeom prst="roundRect">
                <a:avLst/>
              </a:prstGeom>
              <a:solidFill>
                <a:srgbClr val="F3979E"/>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𝜑</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m:t>
                              </m:r>
                            </m:sub>
                          </m:sSub>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eqArr>
                            <m:eqArrPr>
                              <m:ctrlPr>
                                <a:rPr lang="en-US" i="1">
                                  <a:solidFill>
                                    <a:schemeClr val="tx1"/>
                                  </a:solidFill>
                                  <a:latin typeface="Cambria Math" panose="02040503050406030204" pitchFamily="18" charset="0"/>
                                </a:rPr>
                              </m:ctrlPr>
                            </m:eqArr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𝑠𝑐𝑜𝑟𝑒</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𝑖𝑓</m:t>
                              </m:r>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𝑠𝑐𝑜𝑟𝑒</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𝑣</m:t>
                                      </m:r>
                                    </m:e>
                                  </m:d>
                                </m:sub>
                              </m:sSub>
                              <m:r>
                                <a:rPr lang="en-US" i="1">
                                  <a:solidFill>
                                    <a:schemeClr val="tx1"/>
                                  </a:solidFill>
                                  <a:latin typeface="Cambria Math" panose="02040503050406030204" pitchFamily="18" charset="0"/>
                                </a:rPr>
                                <m:t>&lt;</m:t>
                              </m:r>
                              <m:r>
                                <a:rPr lang="en-US" b="0" i="1" smtClean="0">
                                  <a:solidFill>
                                    <a:schemeClr val="tx1"/>
                                  </a:solidFill>
                                  <a:latin typeface="Cambria Math" panose="02040503050406030204" pitchFamily="18" charset="0"/>
                                </a:rPr>
                                <m:t>0</m:t>
                              </m:r>
                            </m:e>
                            <m:e>
                              <m:r>
                                <a:rPr lang="en-US" i="1">
                                  <a:solidFill>
                                    <a:schemeClr val="tx1"/>
                                  </a:solidFill>
                                  <a:latin typeface="Cambria Math" panose="02040503050406030204" pitchFamily="18" charset="0"/>
                                </a:rPr>
                                <m:t>0;</m:t>
                              </m:r>
                              <m:r>
                                <a:rPr lang="en-US" i="1">
                                  <a:solidFill>
                                    <a:schemeClr val="tx1"/>
                                  </a:solidFill>
                                  <a:latin typeface="Cambria Math" panose="02040503050406030204" pitchFamily="18" charset="0"/>
                                </a:rPr>
                                <m:t>𝑜𝑡h𝑒𝑟𝑤𝑖𝑠𝑒</m:t>
                              </m:r>
                            </m:e>
                          </m:eqArr>
                        </m:e>
                      </m:d>
                    </m:oMath>
                  </m:oMathPara>
                </a14:m>
                <a:endParaRPr lang="en-US" dirty="0">
                  <a:solidFill>
                    <a:schemeClr val="tx1"/>
                  </a:solidFill>
                </a:endParaRPr>
              </a:p>
            </p:txBody>
          </p:sp>
        </mc:Choice>
        <mc:Fallback xmlns="">
          <p:sp>
            <p:nvSpPr>
              <p:cNvPr id="13" name="Rounded Rectangle 12">
                <a:extLst>
                  <a:ext uri="{FF2B5EF4-FFF2-40B4-BE49-F238E27FC236}">
                    <a16:creationId xmlns:a16="http://schemas.microsoft.com/office/drawing/2014/main" id="{10359589-15FF-ACAF-3E13-AFC377B0C7AE}"/>
                  </a:ext>
                </a:extLst>
              </p:cNvPr>
              <p:cNvSpPr>
                <a:spLocks noRot="1" noChangeAspect="1" noMove="1" noResize="1" noEditPoints="1" noAdjustHandles="1" noChangeArrowheads="1" noChangeShapeType="1" noTextEdit="1"/>
              </p:cNvSpPr>
              <p:nvPr/>
            </p:nvSpPr>
            <p:spPr>
              <a:xfrm>
                <a:off x="2387658" y="5759791"/>
                <a:ext cx="4190546" cy="900596"/>
              </a:xfrm>
              <a:prstGeom prst="roundRect">
                <a:avLst/>
              </a:prstGeom>
              <a:blipFill>
                <a:blip r:embed="rId7"/>
                <a:stretch>
                  <a:fillRect/>
                </a:stretch>
              </a:blipFill>
              <a:ln w="38100"/>
            </p:spPr>
            <p:txBody>
              <a:bodyPr/>
              <a:lstStyle/>
              <a:p>
                <a:r>
                  <a:rPr lang="en-US">
                    <a:noFill/>
                  </a:rPr>
                  <a:t> </a:t>
                </a:r>
              </a:p>
            </p:txBody>
          </p:sp>
        </mc:Fallback>
      </mc:AlternateContent>
      <p:cxnSp>
        <p:nvCxnSpPr>
          <p:cNvPr id="14" name="Straight Arrow Connector 13"/>
          <p:cNvCxnSpPr>
            <a:stCxn id="9" idx="0"/>
            <a:endCxn id="12" idx="2"/>
          </p:cNvCxnSpPr>
          <p:nvPr/>
        </p:nvCxnSpPr>
        <p:spPr>
          <a:xfrm flipV="1">
            <a:off x="1680057" y="2053463"/>
            <a:ext cx="3246504" cy="2109353"/>
          </a:xfrm>
          <a:prstGeom prst="straightConnector1">
            <a:avLst/>
          </a:prstGeom>
          <a:ln w="508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8" idx="3"/>
            <a:endCxn id="12" idx="2"/>
          </p:cNvCxnSpPr>
          <p:nvPr/>
        </p:nvCxnSpPr>
        <p:spPr>
          <a:xfrm flipV="1">
            <a:off x="3005832" y="2053463"/>
            <a:ext cx="1920729" cy="686458"/>
          </a:xfrm>
          <a:prstGeom prst="straightConnector1">
            <a:avLst/>
          </a:prstGeom>
          <a:ln w="508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12" idx="2"/>
            <a:endCxn id="10" idx="1"/>
          </p:cNvCxnSpPr>
          <p:nvPr/>
        </p:nvCxnSpPr>
        <p:spPr>
          <a:xfrm>
            <a:off x="4926561" y="2053463"/>
            <a:ext cx="978837" cy="729713"/>
          </a:xfrm>
          <a:prstGeom prst="straightConnector1">
            <a:avLst/>
          </a:prstGeom>
          <a:ln w="508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8" idx="3"/>
            <a:endCxn id="13" idx="0"/>
          </p:cNvCxnSpPr>
          <p:nvPr/>
        </p:nvCxnSpPr>
        <p:spPr>
          <a:xfrm>
            <a:off x="3005832" y="2739921"/>
            <a:ext cx="1477099" cy="3019870"/>
          </a:xfrm>
          <a:prstGeom prst="straightConnector1">
            <a:avLst/>
          </a:prstGeom>
          <a:ln w="508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9" idx="0"/>
            <a:endCxn id="13" idx="0"/>
          </p:cNvCxnSpPr>
          <p:nvPr/>
        </p:nvCxnSpPr>
        <p:spPr>
          <a:xfrm>
            <a:off x="1680057" y="4162816"/>
            <a:ext cx="2802874" cy="1596975"/>
          </a:xfrm>
          <a:prstGeom prst="straightConnector1">
            <a:avLst/>
          </a:prstGeom>
          <a:ln w="508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3" idx="0"/>
            <a:endCxn id="11" idx="1"/>
          </p:cNvCxnSpPr>
          <p:nvPr/>
        </p:nvCxnSpPr>
        <p:spPr>
          <a:xfrm flipV="1">
            <a:off x="4482931" y="4961303"/>
            <a:ext cx="1566161" cy="798488"/>
          </a:xfrm>
          <a:prstGeom prst="straightConnector1">
            <a:avLst/>
          </a:prstGeom>
          <a:ln w="50800">
            <a:solidFill>
              <a:srgbClr val="FF0000"/>
            </a:solidFill>
            <a:tailEnd type="triangle"/>
          </a:ln>
        </p:spPr>
        <p:style>
          <a:lnRef idx="1">
            <a:schemeClr val="dk1"/>
          </a:lnRef>
          <a:fillRef idx="0">
            <a:schemeClr val="dk1"/>
          </a:fillRef>
          <a:effectRef idx="0">
            <a:schemeClr val="dk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2458471781"/>
              </p:ext>
            </p:extLst>
          </p:nvPr>
        </p:nvGraphicFramePr>
        <p:xfrm>
          <a:off x="130135" y="1460090"/>
          <a:ext cx="518016" cy="2225040"/>
        </p:xfrm>
        <a:graphic>
          <a:graphicData uri="http://schemas.openxmlformats.org/drawingml/2006/table">
            <a:tbl>
              <a:tblPr firstRow="1" bandRow="1">
                <a:tableStyleId>{073A0DAA-6AF3-43AB-8588-CEC1D06C72B9}</a:tableStyleId>
              </a:tblPr>
              <a:tblGrid>
                <a:gridCol w="518016">
                  <a:extLst>
                    <a:ext uri="{9D8B030D-6E8A-4147-A177-3AD203B41FA5}">
                      <a16:colId xmlns:a16="http://schemas.microsoft.com/office/drawing/2014/main" val="1174912143"/>
                    </a:ext>
                  </a:extLst>
                </a:gridCol>
              </a:tblGrid>
              <a:tr h="370840">
                <a:tc>
                  <a:txBody>
                    <a:bodyPr/>
                    <a:lstStyle/>
                    <a:p>
                      <a:pPr algn="ctr"/>
                      <a:r>
                        <a:rPr lang="en-US" dirty="0"/>
                        <a:t>A</a:t>
                      </a:r>
                    </a:p>
                  </a:txBody>
                  <a:tcPr/>
                </a:tc>
                <a:extLst>
                  <a:ext uri="{0D108BD9-81ED-4DB2-BD59-A6C34878D82A}">
                    <a16:rowId xmlns:a16="http://schemas.microsoft.com/office/drawing/2014/main" val="787871258"/>
                  </a:ext>
                </a:extLst>
              </a:tr>
              <a:tr h="370840">
                <a:tc>
                  <a:txBody>
                    <a:bodyPr/>
                    <a:lstStyle/>
                    <a:p>
                      <a:pPr algn="ctr"/>
                      <a:r>
                        <a:rPr lang="en-US" b="0" dirty="0">
                          <a:solidFill>
                            <a:srgbClr val="FF0000"/>
                          </a:solidFill>
                        </a:rPr>
                        <a:t>10</a:t>
                      </a:r>
                    </a:p>
                  </a:txBody>
                  <a:tcPr/>
                </a:tc>
                <a:extLst>
                  <a:ext uri="{0D108BD9-81ED-4DB2-BD59-A6C34878D82A}">
                    <a16:rowId xmlns:a16="http://schemas.microsoft.com/office/drawing/2014/main" val="2945917741"/>
                  </a:ext>
                </a:extLst>
              </a:tr>
              <a:tr h="370840">
                <a:tc>
                  <a:txBody>
                    <a:bodyPr/>
                    <a:lstStyle/>
                    <a:p>
                      <a:pPr algn="ctr"/>
                      <a:r>
                        <a:rPr lang="en-US" b="0" dirty="0">
                          <a:solidFill>
                            <a:srgbClr val="FF0000"/>
                          </a:solidFill>
                        </a:rPr>
                        <a:t>20</a:t>
                      </a:r>
                    </a:p>
                  </a:txBody>
                  <a:tcPr/>
                </a:tc>
                <a:extLst>
                  <a:ext uri="{0D108BD9-81ED-4DB2-BD59-A6C34878D82A}">
                    <a16:rowId xmlns:a16="http://schemas.microsoft.com/office/drawing/2014/main" val="2916514306"/>
                  </a:ext>
                </a:extLst>
              </a:tr>
              <a:tr h="370840">
                <a:tc>
                  <a:txBody>
                    <a:bodyPr/>
                    <a:lstStyle/>
                    <a:p>
                      <a:pPr algn="ctr"/>
                      <a:r>
                        <a:rPr lang="en-US" b="0" dirty="0">
                          <a:solidFill>
                            <a:srgbClr val="FFFF00"/>
                          </a:solidFill>
                        </a:rPr>
                        <a:t>30</a:t>
                      </a:r>
                    </a:p>
                  </a:txBody>
                  <a:tcPr/>
                </a:tc>
                <a:extLst>
                  <a:ext uri="{0D108BD9-81ED-4DB2-BD59-A6C34878D82A}">
                    <a16:rowId xmlns:a16="http://schemas.microsoft.com/office/drawing/2014/main" val="2702372345"/>
                  </a:ext>
                </a:extLst>
              </a:tr>
              <a:tr h="370840">
                <a:tc>
                  <a:txBody>
                    <a:bodyPr/>
                    <a:lstStyle/>
                    <a:p>
                      <a:pPr algn="ctr"/>
                      <a:r>
                        <a:rPr lang="en-US" b="0" dirty="0">
                          <a:solidFill>
                            <a:srgbClr val="00B050"/>
                          </a:solidFill>
                        </a:rPr>
                        <a:t>40</a:t>
                      </a:r>
                    </a:p>
                  </a:txBody>
                  <a:tcPr/>
                </a:tc>
                <a:extLst>
                  <a:ext uri="{0D108BD9-81ED-4DB2-BD59-A6C34878D82A}">
                    <a16:rowId xmlns:a16="http://schemas.microsoft.com/office/drawing/2014/main" val="3578126459"/>
                  </a:ext>
                </a:extLst>
              </a:tr>
              <a:tr h="370840">
                <a:tc>
                  <a:txBody>
                    <a:bodyPr/>
                    <a:lstStyle/>
                    <a:p>
                      <a:pPr algn="ctr"/>
                      <a:r>
                        <a:rPr lang="en-US" b="0" dirty="0">
                          <a:solidFill>
                            <a:srgbClr val="00B050"/>
                          </a:solidFill>
                        </a:rPr>
                        <a:t>50</a:t>
                      </a:r>
                    </a:p>
                  </a:txBody>
                  <a:tcPr/>
                </a:tc>
                <a:extLst>
                  <a:ext uri="{0D108BD9-81ED-4DB2-BD59-A6C34878D82A}">
                    <a16:rowId xmlns:a16="http://schemas.microsoft.com/office/drawing/2014/main" val="1845690818"/>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473407999"/>
              </p:ext>
            </p:extLst>
          </p:nvPr>
        </p:nvGraphicFramePr>
        <p:xfrm>
          <a:off x="139505" y="3906516"/>
          <a:ext cx="518016" cy="2225040"/>
        </p:xfrm>
        <a:graphic>
          <a:graphicData uri="http://schemas.openxmlformats.org/drawingml/2006/table">
            <a:tbl>
              <a:tblPr firstRow="1" bandRow="1">
                <a:tableStyleId>{073A0DAA-6AF3-43AB-8588-CEC1D06C72B9}</a:tableStyleId>
              </a:tblPr>
              <a:tblGrid>
                <a:gridCol w="518016">
                  <a:extLst>
                    <a:ext uri="{9D8B030D-6E8A-4147-A177-3AD203B41FA5}">
                      <a16:colId xmlns:a16="http://schemas.microsoft.com/office/drawing/2014/main" val="1174912143"/>
                    </a:ext>
                  </a:extLst>
                </a:gridCol>
              </a:tblGrid>
              <a:tr h="370840">
                <a:tc>
                  <a:txBody>
                    <a:bodyPr/>
                    <a:lstStyle/>
                    <a:p>
                      <a:pPr algn="ctr"/>
                      <a:r>
                        <a:rPr lang="en-US" dirty="0"/>
                        <a:t>B</a:t>
                      </a:r>
                    </a:p>
                  </a:txBody>
                  <a:tcPr/>
                </a:tc>
                <a:extLst>
                  <a:ext uri="{0D108BD9-81ED-4DB2-BD59-A6C34878D82A}">
                    <a16:rowId xmlns:a16="http://schemas.microsoft.com/office/drawing/2014/main" val="787871258"/>
                  </a:ext>
                </a:extLst>
              </a:tr>
              <a:tr h="370840">
                <a:tc>
                  <a:txBody>
                    <a:bodyPr/>
                    <a:lstStyle/>
                    <a:p>
                      <a:pPr algn="ctr"/>
                      <a:r>
                        <a:rPr lang="en-US" b="0" dirty="0">
                          <a:solidFill>
                            <a:srgbClr val="FF0000"/>
                          </a:solidFill>
                        </a:rPr>
                        <a:t>1</a:t>
                      </a:r>
                    </a:p>
                  </a:txBody>
                  <a:tcPr/>
                </a:tc>
                <a:extLst>
                  <a:ext uri="{0D108BD9-81ED-4DB2-BD59-A6C34878D82A}">
                    <a16:rowId xmlns:a16="http://schemas.microsoft.com/office/drawing/2014/main" val="2945917741"/>
                  </a:ext>
                </a:extLst>
              </a:tr>
              <a:tr h="370840">
                <a:tc>
                  <a:txBody>
                    <a:bodyPr/>
                    <a:lstStyle/>
                    <a:p>
                      <a:pPr algn="ctr"/>
                      <a:r>
                        <a:rPr lang="en-US" b="0" dirty="0">
                          <a:solidFill>
                            <a:srgbClr val="FF0000"/>
                          </a:solidFill>
                        </a:rPr>
                        <a:t>2</a:t>
                      </a:r>
                    </a:p>
                  </a:txBody>
                  <a:tcPr/>
                </a:tc>
                <a:extLst>
                  <a:ext uri="{0D108BD9-81ED-4DB2-BD59-A6C34878D82A}">
                    <a16:rowId xmlns:a16="http://schemas.microsoft.com/office/drawing/2014/main" val="2916514306"/>
                  </a:ext>
                </a:extLst>
              </a:tr>
              <a:tr h="370840">
                <a:tc>
                  <a:txBody>
                    <a:bodyPr/>
                    <a:lstStyle/>
                    <a:p>
                      <a:pPr algn="ctr"/>
                      <a:r>
                        <a:rPr lang="en-US" b="0" dirty="0">
                          <a:solidFill>
                            <a:srgbClr val="FFFF00"/>
                          </a:solidFill>
                        </a:rPr>
                        <a:t>3</a:t>
                      </a:r>
                    </a:p>
                  </a:txBody>
                  <a:tcPr/>
                </a:tc>
                <a:extLst>
                  <a:ext uri="{0D108BD9-81ED-4DB2-BD59-A6C34878D82A}">
                    <a16:rowId xmlns:a16="http://schemas.microsoft.com/office/drawing/2014/main" val="2702372345"/>
                  </a:ext>
                </a:extLst>
              </a:tr>
              <a:tr h="370840">
                <a:tc>
                  <a:txBody>
                    <a:bodyPr/>
                    <a:lstStyle/>
                    <a:p>
                      <a:pPr algn="ctr"/>
                      <a:r>
                        <a:rPr lang="en-US" b="0" dirty="0">
                          <a:solidFill>
                            <a:srgbClr val="00B050"/>
                          </a:solidFill>
                        </a:rPr>
                        <a:t>4</a:t>
                      </a:r>
                    </a:p>
                  </a:txBody>
                  <a:tcPr/>
                </a:tc>
                <a:extLst>
                  <a:ext uri="{0D108BD9-81ED-4DB2-BD59-A6C34878D82A}">
                    <a16:rowId xmlns:a16="http://schemas.microsoft.com/office/drawing/2014/main" val="3578126459"/>
                  </a:ext>
                </a:extLst>
              </a:tr>
              <a:tr h="370840">
                <a:tc>
                  <a:txBody>
                    <a:bodyPr/>
                    <a:lstStyle/>
                    <a:p>
                      <a:pPr algn="ctr"/>
                      <a:r>
                        <a:rPr lang="en-US" b="0" dirty="0">
                          <a:solidFill>
                            <a:srgbClr val="00B050"/>
                          </a:solidFill>
                        </a:rPr>
                        <a:t>5</a:t>
                      </a:r>
                    </a:p>
                  </a:txBody>
                  <a:tcPr/>
                </a:tc>
                <a:extLst>
                  <a:ext uri="{0D108BD9-81ED-4DB2-BD59-A6C34878D82A}">
                    <a16:rowId xmlns:a16="http://schemas.microsoft.com/office/drawing/2014/main" val="184569081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025427119"/>
              </p:ext>
            </p:extLst>
          </p:nvPr>
        </p:nvGraphicFramePr>
        <p:xfrm>
          <a:off x="8003770" y="1427312"/>
          <a:ext cx="1107688" cy="2523734"/>
        </p:xfrm>
        <a:graphic>
          <a:graphicData uri="http://schemas.openxmlformats.org/drawingml/2006/table">
            <a:tbl>
              <a:tblPr firstRow="1" bandRow="1">
                <a:tableStyleId>{073A0DAA-6AF3-43AB-8588-CEC1D06C72B9}</a:tableStyleId>
              </a:tblPr>
              <a:tblGrid>
                <a:gridCol w="1107688">
                  <a:extLst>
                    <a:ext uri="{9D8B030D-6E8A-4147-A177-3AD203B41FA5}">
                      <a16:colId xmlns:a16="http://schemas.microsoft.com/office/drawing/2014/main" val="1174912143"/>
                    </a:ext>
                  </a:extLst>
                </a:gridCol>
              </a:tblGrid>
              <a:tr h="669534">
                <a:tc>
                  <a:txBody>
                    <a:bodyPr/>
                    <a:lstStyle/>
                    <a:p>
                      <a:pPr algn="ctr"/>
                      <a:r>
                        <a:rPr lang="en-US" dirty="0"/>
                        <a:t>A</a:t>
                      </a:r>
                      <a:r>
                        <a:rPr lang="en-US" dirty="0">
                          <a:sym typeface="Wingdings" panose="05000000000000000000" pitchFamily="2" charset="2"/>
                        </a:rPr>
                        <a:t>,</a:t>
                      </a:r>
                      <a:r>
                        <a:rPr lang="en-US" dirty="0"/>
                        <a:t>B</a:t>
                      </a:r>
                      <a:r>
                        <a:rPr lang="en-US" dirty="0">
                          <a:sym typeface="Wingdings" panose="05000000000000000000" pitchFamily="2" charset="2"/>
                        </a:rPr>
                        <a:t></a:t>
                      </a:r>
                      <a:endParaRPr lang="en-US" dirty="0"/>
                    </a:p>
                  </a:txBody>
                  <a:tcPr/>
                </a:tc>
                <a:extLst>
                  <a:ext uri="{0D108BD9-81ED-4DB2-BD59-A6C34878D82A}">
                    <a16:rowId xmlns:a16="http://schemas.microsoft.com/office/drawing/2014/main" val="787871258"/>
                  </a:ext>
                </a:extLst>
              </a:tr>
              <a:tr h="370840">
                <a:tc>
                  <a:txBody>
                    <a:bodyPr/>
                    <a:lstStyle/>
                    <a:p>
                      <a:pPr algn="ctr"/>
                      <a:r>
                        <a:rPr lang="en-US" b="0" dirty="0">
                          <a:solidFill>
                            <a:srgbClr val="FF0000"/>
                          </a:solidFill>
                        </a:rPr>
                        <a:t>0</a:t>
                      </a:r>
                    </a:p>
                  </a:txBody>
                  <a:tcPr/>
                </a:tc>
                <a:extLst>
                  <a:ext uri="{0D108BD9-81ED-4DB2-BD59-A6C34878D82A}">
                    <a16:rowId xmlns:a16="http://schemas.microsoft.com/office/drawing/2014/main" val="2945917741"/>
                  </a:ext>
                </a:extLst>
              </a:tr>
              <a:tr h="370840">
                <a:tc>
                  <a:txBody>
                    <a:bodyPr/>
                    <a:lstStyle/>
                    <a:p>
                      <a:pPr algn="ctr"/>
                      <a:r>
                        <a:rPr lang="en-US" b="0" dirty="0">
                          <a:solidFill>
                            <a:srgbClr val="FF0000"/>
                          </a:solidFill>
                        </a:rPr>
                        <a:t>0</a:t>
                      </a:r>
                    </a:p>
                  </a:txBody>
                  <a:tcPr/>
                </a:tc>
                <a:extLst>
                  <a:ext uri="{0D108BD9-81ED-4DB2-BD59-A6C34878D82A}">
                    <a16:rowId xmlns:a16="http://schemas.microsoft.com/office/drawing/2014/main" val="2916514306"/>
                  </a:ext>
                </a:extLst>
              </a:tr>
              <a:tr h="370840">
                <a:tc>
                  <a:txBody>
                    <a:bodyPr/>
                    <a:lstStyle/>
                    <a:p>
                      <a:pPr algn="ctr"/>
                      <a:r>
                        <a:rPr lang="en-US" b="0" dirty="0">
                          <a:solidFill>
                            <a:srgbClr val="FFFF00"/>
                          </a:solidFill>
                        </a:rPr>
                        <a:t>0</a:t>
                      </a:r>
                    </a:p>
                  </a:txBody>
                  <a:tcPr/>
                </a:tc>
                <a:extLst>
                  <a:ext uri="{0D108BD9-81ED-4DB2-BD59-A6C34878D82A}">
                    <a16:rowId xmlns:a16="http://schemas.microsoft.com/office/drawing/2014/main" val="2702372345"/>
                  </a:ext>
                </a:extLst>
              </a:tr>
              <a:tr h="370840">
                <a:tc>
                  <a:txBody>
                    <a:bodyPr/>
                    <a:lstStyle/>
                    <a:p>
                      <a:pPr algn="ctr"/>
                      <a:r>
                        <a:rPr lang="en-US" b="0" dirty="0">
                          <a:solidFill>
                            <a:srgbClr val="00B050"/>
                          </a:solidFill>
                        </a:rPr>
                        <a:t>0.71</a:t>
                      </a:r>
                    </a:p>
                  </a:txBody>
                  <a:tcPr/>
                </a:tc>
                <a:extLst>
                  <a:ext uri="{0D108BD9-81ED-4DB2-BD59-A6C34878D82A}">
                    <a16:rowId xmlns:a16="http://schemas.microsoft.com/office/drawing/2014/main" val="3578126459"/>
                  </a:ext>
                </a:extLst>
              </a:tr>
              <a:tr h="370840">
                <a:tc>
                  <a:txBody>
                    <a:bodyPr/>
                    <a:lstStyle/>
                    <a:p>
                      <a:pPr algn="ctr"/>
                      <a:r>
                        <a:rPr lang="en-US" b="0" dirty="0">
                          <a:solidFill>
                            <a:srgbClr val="00B050"/>
                          </a:solidFill>
                        </a:rPr>
                        <a:t>1.41</a:t>
                      </a:r>
                    </a:p>
                  </a:txBody>
                  <a:tcPr/>
                </a:tc>
                <a:extLst>
                  <a:ext uri="{0D108BD9-81ED-4DB2-BD59-A6C34878D82A}">
                    <a16:rowId xmlns:a16="http://schemas.microsoft.com/office/drawing/2014/main" val="1845690818"/>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52125520"/>
              </p:ext>
            </p:extLst>
          </p:nvPr>
        </p:nvGraphicFramePr>
        <p:xfrm>
          <a:off x="8058576" y="4126741"/>
          <a:ext cx="1107688" cy="2263064"/>
        </p:xfrm>
        <a:graphic>
          <a:graphicData uri="http://schemas.openxmlformats.org/drawingml/2006/table">
            <a:tbl>
              <a:tblPr firstRow="1" bandRow="1">
                <a:tableStyleId>{073A0DAA-6AF3-43AB-8588-CEC1D06C72B9}</a:tableStyleId>
              </a:tblPr>
              <a:tblGrid>
                <a:gridCol w="1107688">
                  <a:extLst>
                    <a:ext uri="{9D8B030D-6E8A-4147-A177-3AD203B41FA5}">
                      <a16:colId xmlns:a16="http://schemas.microsoft.com/office/drawing/2014/main" val="1174912143"/>
                    </a:ext>
                  </a:extLst>
                </a:gridCol>
              </a:tblGrid>
              <a:tr h="408864">
                <a:tc>
                  <a:txBody>
                    <a:bodyPr/>
                    <a:lstStyle/>
                    <a:p>
                      <a:pPr algn="ctr"/>
                      <a:r>
                        <a:rPr lang="en-US" dirty="0"/>
                        <a:t>A</a:t>
                      </a:r>
                      <a:r>
                        <a:rPr lang="en-US" dirty="0">
                          <a:sym typeface="Wingdings" panose="05000000000000000000" pitchFamily="2" charset="2"/>
                        </a:rPr>
                        <a:t>,</a:t>
                      </a:r>
                      <a:r>
                        <a:rPr lang="en-US" dirty="0"/>
                        <a:t>B</a:t>
                      </a:r>
                      <a:r>
                        <a:rPr lang="en-US" dirty="0">
                          <a:sym typeface="Wingdings" panose="05000000000000000000" pitchFamily="2" charset="2"/>
                        </a:rPr>
                        <a:t></a:t>
                      </a:r>
                      <a:endParaRPr lang="en-US" dirty="0"/>
                    </a:p>
                  </a:txBody>
                  <a:tcPr/>
                </a:tc>
                <a:extLst>
                  <a:ext uri="{0D108BD9-81ED-4DB2-BD59-A6C34878D82A}">
                    <a16:rowId xmlns:a16="http://schemas.microsoft.com/office/drawing/2014/main" val="787871258"/>
                  </a:ext>
                </a:extLst>
              </a:tr>
              <a:tr h="370840">
                <a:tc>
                  <a:txBody>
                    <a:bodyPr/>
                    <a:lstStyle/>
                    <a:p>
                      <a:pPr algn="ctr"/>
                      <a:r>
                        <a:rPr lang="en-US" b="0" dirty="0">
                          <a:solidFill>
                            <a:srgbClr val="FF0000"/>
                          </a:solidFill>
                        </a:rPr>
                        <a:t>1.41</a:t>
                      </a:r>
                    </a:p>
                  </a:txBody>
                  <a:tcPr/>
                </a:tc>
                <a:extLst>
                  <a:ext uri="{0D108BD9-81ED-4DB2-BD59-A6C34878D82A}">
                    <a16:rowId xmlns:a16="http://schemas.microsoft.com/office/drawing/2014/main" val="2945917741"/>
                  </a:ext>
                </a:extLst>
              </a:tr>
              <a:tr h="370840">
                <a:tc>
                  <a:txBody>
                    <a:bodyPr/>
                    <a:lstStyle/>
                    <a:p>
                      <a:pPr algn="ctr"/>
                      <a:r>
                        <a:rPr lang="en-US" b="0" dirty="0">
                          <a:solidFill>
                            <a:srgbClr val="FF0000"/>
                          </a:solidFill>
                        </a:rPr>
                        <a:t>0.71</a:t>
                      </a:r>
                    </a:p>
                  </a:txBody>
                  <a:tcPr/>
                </a:tc>
                <a:extLst>
                  <a:ext uri="{0D108BD9-81ED-4DB2-BD59-A6C34878D82A}">
                    <a16:rowId xmlns:a16="http://schemas.microsoft.com/office/drawing/2014/main" val="2916514306"/>
                  </a:ext>
                </a:extLst>
              </a:tr>
              <a:tr h="370840">
                <a:tc>
                  <a:txBody>
                    <a:bodyPr/>
                    <a:lstStyle/>
                    <a:p>
                      <a:pPr algn="ctr"/>
                      <a:r>
                        <a:rPr lang="en-US" b="0" dirty="0">
                          <a:solidFill>
                            <a:srgbClr val="FFFF00"/>
                          </a:solidFill>
                        </a:rPr>
                        <a:t>0</a:t>
                      </a:r>
                    </a:p>
                  </a:txBody>
                  <a:tcPr/>
                </a:tc>
                <a:extLst>
                  <a:ext uri="{0D108BD9-81ED-4DB2-BD59-A6C34878D82A}">
                    <a16:rowId xmlns:a16="http://schemas.microsoft.com/office/drawing/2014/main" val="2702372345"/>
                  </a:ext>
                </a:extLst>
              </a:tr>
              <a:tr h="370840">
                <a:tc>
                  <a:txBody>
                    <a:bodyPr/>
                    <a:lstStyle/>
                    <a:p>
                      <a:pPr algn="ctr"/>
                      <a:r>
                        <a:rPr lang="en-US" b="0" dirty="0">
                          <a:solidFill>
                            <a:srgbClr val="00B050"/>
                          </a:solidFill>
                        </a:rPr>
                        <a:t>0</a:t>
                      </a:r>
                    </a:p>
                  </a:txBody>
                  <a:tcPr/>
                </a:tc>
                <a:extLst>
                  <a:ext uri="{0D108BD9-81ED-4DB2-BD59-A6C34878D82A}">
                    <a16:rowId xmlns:a16="http://schemas.microsoft.com/office/drawing/2014/main" val="3578126459"/>
                  </a:ext>
                </a:extLst>
              </a:tr>
              <a:tr h="370840">
                <a:tc>
                  <a:txBody>
                    <a:bodyPr/>
                    <a:lstStyle/>
                    <a:p>
                      <a:pPr algn="ctr"/>
                      <a:r>
                        <a:rPr lang="en-US" b="0" dirty="0">
                          <a:solidFill>
                            <a:srgbClr val="00B050"/>
                          </a:solidFill>
                        </a:rPr>
                        <a:t>0</a:t>
                      </a:r>
                    </a:p>
                  </a:txBody>
                  <a:tcPr/>
                </a:tc>
                <a:extLst>
                  <a:ext uri="{0D108BD9-81ED-4DB2-BD59-A6C34878D82A}">
                    <a16:rowId xmlns:a16="http://schemas.microsoft.com/office/drawing/2014/main" val="1845690818"/>
                  </a:ext>
                </a:extLst>
              </a:tr>
            </a:tbl>
          </a:graphicData>
        </a:graphic>
      </p:graphicFrame>
      <p:sp>
        <p:nvSpPr>
          <p:cNvPr id="2" name="Rectangle 1"/>
          <p:cNvSpPr/>
          <p:nvPr/>
        </p:nvSpPr>
        <p:spPr>
          <a:xfrm>
            <a:off x="1830216" y="398415"/>
            <a:ext cx="6192688" cy="646331"/>
          </a:xfrm>
          <a:prstGeom prst="rect">
            <a:avLst/>
          </a:prstGeom>
        </p:spPr>
        <p:txBody>
          <a:bodyPr wrap="square">
            <a:spAutoFit/>
          </a:bodyPr>
          <a:lstStyle/>
          <a:p>
            <a:pPr fontAlgn="auto">
              <a:spcBef>
                <a:spcPts val="0"/>
              </a:spcBef>
              <a:spcAft>
                <a:spcPts val="0"/>
              </a:spcAft>
              <a:defRPr/>
            </a:pPr>
            <a:r>
              <a:rPr lang="en-US" sz="3600" dirty="0">
                <a:solidFill>
                  <a:srgbClr val="FF0000"/>
                </a:solidFill>
              </a:rPr>
              <a:t>High/Low Patterns</a:t>
            </a:r>
          </a:p>
        </p:txBody>
      </p:sp>
    </p:spTree>
    <p:extLst>
      <p:ext uri="{BB962C8B-B14F-4D97-AF65-F5344CB8AC3E}">
        <p14:creationId xmlns:p14="http://schemas.microsoft.com/office/powerpoint/2010/main" val="164406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5B0CEC-3CB4-7BDB-E9D2-1BAD59D3C0B2}"/>
              </a:ext>
            </a:extLst>
          </p:cNvPr>
          <p:cNvSpPr>
            <a:spLocks noGrp="1"/>
          </p:cNvSpPr>
          <p:nvPr>
            <p:ph type="sldNum" sz="quarter" idx="11"/>
          </p:nvPr>
        </p:nvSpPr>
        <p:spPr bwMode="auto">
          <a:xfrm>
            <a:off x="9220201"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kern="1200">
                <a:solidFill>
                  <a:schemeClr val="tx1"/>
                </a:solidFill>
                <a:effectLst>
                  <a:outerShdw blurRad="38100" dist="38100" dir="2700000" algn="tl">
                    <a:srgbClr val="000000"/>
                  </a:outerShdw>
                </a:effectLst>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5" name="Rectangle 2">
            <a:extLst>
              <a:ext uri="{FF2B5EF4-FFF2-40B4-BE49-F238E27FC236}">
                <a16:creationId xmlns:a16="http://schemas.microsoft.com/office/drawing/2014/main" id="{75342936-E663-CF1B-F939-6CD09AC10340}"/>
              </a:ext>
            </a:extLst>
          </p:cNvPr>
          <p:cNvSpPr txBox="1">
            <a:spLocks noChangeArrowheads="1"/>
          </p:cNvSpPr>
          <p:nvPr/>
        </p:nvSpPr>
        <p:spPr bwMode="auto">
          <a:xfrm>
            <a:off x="539552" y="40049"/>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itchFamily="34" charset="0"/>
              </a:defRPr>
            </a:lvl2pPr>
            <a:lvl3pPr algn="ctr" rtl="0" fontAlgn="base">
              <a:spcBef>
                <a:spcPct val="0"/>
              </a:spcBef>
              <a:spcAft>
                <a:spcPct val="0"/>
              </a:spcAft>
              <a:defRPr sz="3600">
                <a:solidFill>
                  <a:schemeClr val="tx2"/>
                </a:solidFill>
                <a:latin typeface="Arial" pitchFamily="34" charset="0"/>
              </a:defRPr>
            </a:lvl3pPr>
            <a:lvl4pPr algn="ctr" rtl="0" fontAlgn="base">
              <a:spcBef>
                <a:spcPct val="0"/>
              </a:spcBef>
              <a:spcAft>
                <a:spcPct val="0"/>
              </a:spcAft>
              <a:defRPr sz="3600">
                <a:solidFill>
                  <a:schemeClr val="tx2"/>
                </a:solidFill>
                <a:latin typeface="Arial" pitchFamily="34" charset="0"/>
              </a:defRPr>
            </a:lvl4pPr>
            <a:lvl5pPr algn="ctr" rtl="0" fontAlgn="base">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a:lstStyle>
          <a:p>
            <a:r>
              <a:rPr lang="en-US" sz="4000" kern="0" dirty="0">
                <a:solidFill>
                  <a:srgbClr val="FF0000"/>
                </a:solidFill>
              </a:rPr>
              <a:t>Computing A</a:t>
            </a:r>
            <a:r>
              <a:rPr lang="en-US" sz="4000" kern="0" dirty="0">
                <a:solidFill>
                  <a:srgbClr val="FF0000"/>
                </a:solidFill>
                <a:sym typeface="Symbol" panose="05050102010706020507" pitchFamily="18" charset="2"/>
              </a:rPr>
              <a:t> Density </a:t>
            </a:r>
            <a:endParaRPr lang="en-US" sz="4000" kern="0" dirty="0">
              <a:solidFill>
                <a:srgbClr val="FF0000"/>
              </a:solidFill>
            </a:endParaRPr>
          </a:p>
        </p:txBody>
      </p:sp>
      <p:sp>
        <p:nvSpPr>
          <p:cNvPr id="6" name="Text Box 3">
            <a:extLst>
              <a:ext uri="{FF2B5EF4-FFF2-40B4-BE49-F238E27FC236}">
                <a16:creationId xmlns:a16="http://schemas.microsoft.com/office/drawing/2014/main" id="{289717E8-B0AC-6D59-2F5E-252133181153}"/>
              </a:ext>
            </a:extLst>
          </p:cNvPr>
          <p:cNvSpPr txBox="1">
            <a:spLocks noChangeArrowheads="1"/>
          </p:cNvSpPr>
          <p:nvPr/>
        </p:nvSpPr>
        <p:spPr bwMode="auto">
          <a:xfrm>
            <a:off x="306412" y="1259249"/>
            <a:ext cx="9622972" cy="1282402"/>
          </a:xfrm>
          <a:prstGeom prst="rect">
            <a:avLst/>
          </a:prstGeom>
          <a:noFill/>
          <a:ln w="9525">
            <a:noFill/>
            <a:miter lim="800000"/>
            <a:headEnd/>
            <a:tailEnd/>
          </a:ln>
        </p:spPr>
        <p:txBody>
          <a:bodyPr wrap="square">
            <a:spAutoFit/>
          </a:bodyPr>
          <a:lstStyle/>
          <a:p>
            <a:pPr algn="l"/>
            <a:r>
              <a:rPr lang="en-US" dirty="0"/>
              <a:t>D={x</a:t>
            </a:r>
            <a:r>
              <a:rPr lang="en-US" baseline="-25000" dirty="0"/>
              <a:t>1</a:t>
            </a:r>
            <a:r>
              <a:rPr lang="en-US" dirty="0"/>
              <a:t>,x</a:t>
            </a:r>
            <a:r>
              <a:rPr lang="en-US" baseline="-25000" dirty="0"/>
              <a:t>2</a:t>
            </a:r>
            <a:r>
              <a:rPr lang="en-US" dirty="0"/>
              <a:t>,x</a:t>
            </a:r>
            <a:r>
              <a:rPr lang="en-US" baseline="-25000" dirty="0"/>
              <a:t>3</a:t>
            </a:r>
            <a:r>
              <a:rPr lang="en-US" dirty="0"/>
              <a:t>,x</a:t>
            </a:r>
            <a:r>
              <a:rPr lang="en-US" baseline="-25000" dirty="0"/>
              <a:t>4</a:t>
            </a:r>
            <a:r>
              <a:rPr lang="en-US" dirty="0"/>
              <a:t>}</a:t>
            </a:r>
          </a:p>
          <a:p>
            <a:pPr algn="l"/>
            <a:r>
              <a:rPr lang="en-US" dirty="0">
                <a:sym typeface="Symbol" panose="05050102010706020507" pitchFamily="18" charset="2"/>
              </a:rPr>
              <a:t></a:t>
            </a:r>
            <a:r>
              <a:rPr lang="en-US" baseline="30000" dirty="0"/>
              <a:t>D</a:t>
            </a:r>
            <a:r>
              <a:rPr lang="en-US" baseline="-25000" dirty="0"/>
              <a:t>A</a:t>
            </a:r>
            <a:r>
              <a:rPr lang="en-US" baseline="-25000" dirty="0">
                <a:sym typeface="Symbol" panose="05050102010706020507" pitchFamily="18" charset="2"/>
              </a:rPr>
              <a:t></a:t>
            </a:r>
            <a:r>
              <a:rPr lang="en-US" dirty="0"/>
              <a:t>(x)= </a:t>
            </a:r>
            <a:r>
              <a:rPr lang="en-US" dirty="0">
                <a:sym typeface="Symbol" panose="05050102010706020507" pitchFamily="18" charset="2"/>
              </a:rPr>
              <a:t></a:t>
            </a:r>
            <a:r>
              <a:rPr lang="en-US" baseline="-25000" dirty="0" err="1">
                <a:sym typeface="Symbol" panose="05050102010706020507" pitchFamily="18" charset="2"/>
              </a:rPr>
              <a:t>i</a:t>
            </a:r>
            <a:r>
              <a:rPr lang="en-US" dirty="0">
                <a:sym typeface="Symbol" panose="05050102010706020507" pitchFamily="18" charset="2"/>
              </a:rPr>
              <a:t>  influence(</a:t>
            </a:r>
            <a:r>
              <a:rPr lang="en-US" dirty="0" err="1">
                <a:sym typeface="Symbol" panose="05050102010706020507" pitchFamily="18" charset="2"/>
              </a:rPr>
              <a:t>x,x</a:t>
            </a:r>
            <a:r>
              <a:rPr lang="en-US" baseline="-25000" dirty="0" err="1">
                <a:sym typeface="Symbol" panose="05050102010706020507" pitchFamily="18" charset="2"/>
              </a:rPr>
              <a:t>i</a:t>
            </a:r>
            <a:r>
              <a:rPr lang="en-US" dirty="0">
                <a:sym typeface="Symbol" panose="05050102010706020507" pitchFamily="18" charset="2"/>
              </a:rPr>
              <a:t>)</a:t>
            </a:r>
            <a:r>
              <a:rPr lang="en-US" dirty="0">
                <a:latin typeface="Symbol" panose="05050102010706020507" pitchFamily="18" charset="2"/>
                <a:sym typeface="Symbol" panose="05050102010706020507" pitchFamily="18" charset="2"/>
              </a:rPr>
              <a:t>*</a:t>
            </a:r>
            <a:r>
              <a:rPr lang="en-US" dirty="0">
                <a:sym typeface="Symbol" panose="05050102010706020507" pitchFamily="18" charset="2"/>
              </a:rPr>
              <a:t> </a:t>
            </a:r>
            <a:r>
              <a:rPr lang="en-US" b="1" dirty="0" err="1">
                <a:solidFill>
                  <a:srgbClr val="C00000"/>
                </a:solidFill>
                <a:sym typeface="Symbol" panose="05050102010706020507" pitchFamily="18" charset="2"/>
              </a:rPr>
              <a:t>Highness</a:t>
            </a:r>
            <a:r>
              <a:rPr lang="en-US" b="1" baseline="-25000" dirty="0" err="1">
                <a:solidFill>
                  <a:srgbClr val="C00000"/>
                </a:solidFill>
                <a:sym typeface="Symbol" panose="05050102010706020507" pitchFamily="18" charset="2"/>
              </a:rPr>
              <a:t>A</a:t>
            </a:r>
            <a:r>
              <a:rPr lang="en-US" dirty="0">
                <a:sym typeface="Symbol" panose="05050102010706020507" pitchFamily="18" charset="2"/>
              </a:rPr>
              <a:t>(x</a:t>
            </a:r>
            <a:r>
              <a:rPr lang="en-US" baseline="-25000" dirty="0">
                <a:sym typeface="Symbol" panose="05050102010706020507" pitchFamily="18" charset="2"/>
              </a:rPr>
              <a:t>i</a:t>
            </a:r>
            <a:r>
              <a:rPr lang="en-US" dirty="0">
                <a:sym typeface="Symbol" panose="05050102010706020507" pitchFamily="18" charset="2"/>
              </a:rPr>
              <a:t>)</a:t>
            </a:r>
          </a:p>
          <a:p>
            <a:pPr algn="l"/>
            <a:endParaRPr lang="en-US" sz="800" baseline="-25000" dirty="0"/>
          </a:p>
          <a:p>
            <a:pPr algn="l"/>
            <a:r>
              <a:rPr lang="en-US" dirty="0">
                <a:sym typeface="Symbol" panose="05050102010706020507" pitchFamily="18" charset="2"/>
              </a:rPr>
              <a:t></a:t>
            </a:r>
            <a:r>
              <a:rPr lang="en-US" baseline="30000" dirty="0"/>
              <a:t>D</a:t>
            </a:r>
            <a:r>
              <a:rPr lang="en-US" baseline="-25000" dirty="0"/>
              <a:t>A</a:t>
            </a:r>
            <a:r>
              <a:rPr lang="en-US" baseline="-25000" dirty="0">
                <a:sym typeface="Symbol" panose="05050102010706020507" pitchFamily="18" charset="2"/>
              </a:rPr>
              <a:t></a:t>
            </a:r>
            <a:r>
              <a:rPr lang="en-US" dirty="0"/>
              <a:t>(x)= </a:t>
            </a:r>
            <a:r>
              <a:rPr lang="en-US" dirty="0">
                <a:sym typeface="Symbol" panose="05050102010706020507" pitchFamily="18" charset="2"/>
              </a:rPr>
              <a:t>influence(x</a:t>
            </a:r>
            <a:r>
              <a:rPr lang="en-US" baseline="-25000" dirty="0">
                <a:sym typeface="Symbol" panose="05050102010706020507" pitchFamily="18" charset="2"/>
              </a:rPr>
              <a:t>1</a:t>
            </a:r>
            <a:r>
              <a:rPr lang="en-US" dirty="0">
                <a:sym typeface="Symbol" panose="05050102010706020507" pitchFamily="18" charset="2"/>
              </a:rPr>
              <a:t>,x)</a:t>
            </a:r>
            <a:r>
              <a:rPr lang="en-US" dirty="0">
                <a:latin typeface="Symbol" panose="05050102010706020507" pitchFamily="18" charset="2"/>
                <a:sym typeface="Symbol" panose="05050102010706020507" pitchFamily="18" charset="2"/>
              </a:rPr>
              <a:t>*2.3+</a:t>
            </a:r>
            <a:r>
              <a:rPr lang="en-US" dirty="0">
                <a:sym typeface="Symbol" panose="05050102010706020507" pitchFamily="18" charset="2"/>
              </a:rPr>
              <a:t> influence(x</a:t>
            </a:r>
            <a:r>
              <a:rPr lang="en-US" baseline="-25000" dirty="0">
                <a:sym typeface="Symbol" panose="05050102010706020507" pitchFamily="18" charset="2"/>
              </a:rPr>
              <a:t>2</a:t>
            </a:r>
            <a:r>
              <a:rPr lang="en-US" dirty="0">
                <a:sym typeface="Symbol" panose="05050102010706020507" pitchFamily="18" charset="2"/>
              </a:rPr>
              <a:t>,x)</a:t>
            </a:r>
            <a:r>
              <a:rPr lang="en-US" dirty="0">
                <a:latin typeface="Symbol" panose="05050102010706020507" pitchFamily="18" charset="2"/>
                <a:sym typeface="Symbol" panose="05050102010706020507" pitchFamily="18" charset="2"/>
              </a:rPr>
              <a:t>*1.4+</a:t>
            </a:r>
            <a:r>
              <a:rPr lang="en-US" dirty="0">
                <a:sym typeface="Symbol" panose="05050102010706020507" pitchFamily="18" charset="2"/>
              </a:rPr>
              <a:t> </a:t>
            </a:r>
            <a:r>
              <a:rPr lang="en-US" dirty="0">
                <a:solidFill>
                  <a:srgbClr val="FF0000"/>
                </a:solidFill>
                <a:sym typeface="Symbol" panose="05050102010706020507" pitchFamily="18" charset="2"/>
              </a:rPr>
              <a:t>influence(x</a:t>
            </a:r>
            <a:r>
              <a:rPr lang="en-US" baseline="-25000" dirty="0">
                <a:solidFill>
                  <a:srgbClr val="FF0000"/>
                </a:solidFill>
                <a:sym typeface="Symbol" panose="05050102010706020507" pitchFamily="18" charset="2"/>
              </a:rPr>
              <a:t>3</a:t>
            </a:r>
            <a:r>
              <a:rPr lang="en-US" dirty="0">
                <a:solidFill>
                  <a:srgbClr val="FF0000"/>
                </a:solidFill>
                <a:sym typeface="Symbol" panose="05050102010706020507" pitchFamily="18" charset="2"/>
              </a:rPr>
              <a:t>,x)</a:t>
            </a:r>
            <a:r>
              <a:rPr lang="en-US" dirty="0">
                <a:solidFill>
                  <a:srgbClr val="FF0000"/>
                </a:solidFill>
                <a:latin typeface="Symbol" panose="05050102010706020507" pitchFamily="18" charset="2"/>
                <a:sym typeface="Symbol" panose="05050102010706020507" pitchFamily="18" charset="2"/>
              </a:rPr>
              <a:t>*</a:t>
            </a:r>
            <a:r>
              <a:rPr lang="en-US" b="1" dirty="0">
                <a:solidFill>
                  <a:srgbClr val="FF0000"/>
                </a:solidFill>
                <a:latin typeface="Symbol" panose="05050102010706020507" pitchFamily="18" charset="2"/>
                <a:sym typeface="Symbol" panose="05050102010706020507" pitchFamily="18" charset="2"/>
              </a:rPr>
              <a:t>0</a:t>
            </a:r>
            <a:r>
              <a:rPr lang="en-US" dirty="0">
                <a:latin typeface="Symbol" panose="05050102010706020507" pitchFamily="18" charset="2"/>
                <a:sym typeface="Symbol" panose="05050102010706020507" pitchFamily="18" charset="2"/>
              </a:rPr>
              <a:t>+</a:t>
            </a:r>
            <a:r>
              <a:rPr lang="en-US" dirty="0">
                <a:sym typeface="Symbol" panose="05050102010706020507" pitchFamily="18" charset="2"/>
              </a:rPr>
              <a:t> influence(x</a:t>
            </a:r>
            <a:r>
              <a:rPr lang="en-US" baseline="-25000" dirty="0">
                <a:sym typeface="Symbol" panose="05050102010706020507" pitchFamily="18" charset="2"/>
              </a:rPr>
              <a:t>4</a:t>
            </a:r>
            <a:r>
              <a:rPr lang="en-US" dirty="0">
                <a:sym typeface="Symbol" panose="05050102010706020507" pitchFamily="18" charset="2"/>
              </a:rPr>
              <a:t>,x)</a:t>
            </a:r>
            <a:r>
              <a:rPr lang="en-US" dirty="0">
                <a:latin typeface="Symbol" panose="05050102010706020507" pitchFamily="18" charset="2"/>
                <a:sym typeface="Symbol" panose="05050102010706020507" pitchFamily="18" charset="2"/>
              </a:rPr>
              <a:t>*0.1</a:t>
            </a:r>
            <a:r>
              <a:rPr lang="en-US" dirty="0">
                <a:sym typeface="Symbol" panose="05050102010706020507" pitchFamily="18" charset="2"/>
              </a:rPr>
              <a:t>  </a:t>
            </a:r>
            <a:endParaRPr lang="en-US" baseline="-25000" dirty="0"/>
          </a:p>
          <a:p>
            <a:pPr algn="l"/>
            <a:endParaRPr lang="en-US" dirty="0"/>
          </a:p>
        </p:txBody>
      </p:sp>
      <p:sp>
        <p:nvSpPr>
          <p:cNvPr id="7" name="Text Box 4">
            <a:extLst>
              <a:ext uri="{FF2B5EF4-FFF2-40B4-BE49-F238E27FC236}">
                <a16:creationId xmlns:a16="http://schemas.microsoft.com/office/drawing/2014/main" id="{2C447757-D301-DF63-F2F9-5B99E321BB1F}"/>
              </a:ext>
            </a:extLst>
          </p:cNvPr>
          <p:cNvSpPr txBox="1">
            <a:spLocks noChangeArrowheads="1"/>
          </p:cNvSpPr>
          <p:nvPr/>
        </p:nvSpPr>
        <p:spPr bwMode="auto">
          <a:xfrm>
            <a:off x="2549323" y="2814185"/>
            <a:ext cx="1183337" cy="369332"/>
          </a:xfrm>
          <a:prstGeom prst="rect">
            <a:avLst/>
          </a:prstGeom>
          <a:noFill/>
          <a:ln w="9525">
            <a:noFill/>
            <a:miter lim="800000"/>
            <a:headEnd/>
            <a:tailEnd/>
          </a:ln>
        </p:spPr>
        <p:txBody>
          <a:bodyPr wrap="none">
            <a:spAutoFit/>
          </a:bodyPr>
          <a:lstStyle/>
          <a:p>
            <a:r>
              <a:rPr lang="en-US" dirty="0"/>
              <a:t>x1 (</a:t>
            </a:r>
            <a:r>
              <a:rPr lang="en-US" dirty="0" err="1"/>
              <a:t>z</a:t>
            </a:r>
            <a:r>
              <a:rPr lang="en-US" baseline="-25000" dirty="0" err="1"/>
              <a:t>A</a:t>
            </a:r>
            <a:r>
              <a:rPr lang="en-US" dirty="0"/>
              <a:t>=2.3)</a:t>
            </a:r>
          </a:p>
        </p:txBody>
      </p:sp>
      <p:sp>
        <p:nvSpPr>
          <p:cNvPr id="8" name="Text Box 5">
            <a:extLst>
              <a:ext uri="{FF2B5EF4-FFF2-40B4-BE49-F238E27FC236}">
                <a16:creationId xmlns:a16="http://schemas.microsoft.com/office/drawing/2014/main" id="{494F2B6E-5CC1-DA4D-791C-F533FB5D7A13}"/>
              </a:ext>
            </a:extLst>
          </p:cNvPr>
          <p:cNvSpPr txBox="1">
            <a:spLocks noChangeArrowheads="1"/>
          </p:cNvSpPr>
          <p:nvPr/>
        </p:nvSpPr>
        <p:spPr bwMode="auto">
          <a:xfrm>
            <a:off x="2777923" y="4033385"/>
            <a:ext cx="1183337" cy="369332"/>
          </a:xfrm>
          <a:prstGeom prst="rect">
            <a:avLst/>
          </a:prstGeom>
          <a:noFill/>
          <a:ln w="9525">
            <a:noFill/>
            <a:miter lim="800000"/>
            <a:headEnd/>
            <a:tailEnd/>
          </a:ln>
        </p:spPr>
        <p:txBody>
          <a:bodyPr wrap="none">
            <a:spAutoFit/>
          </a:bodyPr>
          <a:lstStyle/>
          <a:p>
            <a:r>
              <a:rPr lang="en-US" dirty="0"/>
              <a:t>x2 (</a:t>
            </a:r>
            <a:r>
              <a:rPr lang="en-US" dirty="0" err="1"/>
              <a:t>z</a:t>
            </a:r>
            <a:r>
              <a:rPr lang="en-US" baseline="-25000" dirty="0" err="1"/>
              <a:t>A</a:t>
            </a:r>
            <a:r>
              <a:rPr lang="en-US" dirty="0"/>
              <a:t>=1.4)</a:t>
            </a:r>
          </a:p>
        </p:txBody>
      </p:sp>
      <p:sp>
        <p:nvSpPr>
          <p:cNvPr id="9" name="Text Box 6">
            <a:extLst>
              <a:ext uri="{FF2B5EF4-FFF2-40B4-BE49-F238E27FC236}">
                <a16:creationId xmlns:a16="http://schemas.microsoft.com/office/drawing/2014/main" id="{DF6FB894-E5A8-EB50-8843-DA07B26D184F}"/>
              </a:ext>
            </a:extLst>
          </p:cNvPr>
          <p:cNvSpPr txBox="1">
            <a:spLocks noChangeArrowheads="1"/>
          </p:cNvSpPr>
          <p:nvPr/>
        </p:nvSpPr>
        <p:spPr bwMode="auto">
          <a:xfrm>
            <a:off x="3782206" y="3118985"/>
            <a:ext cx="1382110" cy="369332"/>
          </a:xfrm>
          <a:prstGeom prst="rect">
            <a:avLst/>
          </a:prstGeom>
          <a:noFill/>
          <a:ln w="9525">
            <a:noFill/>
            <a:miter lim="800000"/>
            <a:headEnd/>
            <a:tailEnd/>
          </a:ln>
        </p:spPr>
        <p:txBody>
          <a:bodyPr wrap="none">
            <a:spAutoFit/>
          </a:bodyPr>
          <a:lstStyle/>
          <a:p>
            <a:r>
              <a:rPr lang="en-US" dirty="0"/>
              <a:t>x3(</a:t>
            </a:r>
            <a:r>
              <a:rPr lang="en-US" dirty="0" err="1">
                <a:solidFill>
                  <a:srgbClr val="FF0000"/>
                </a:solidFill>
              </a:rPr>
              <a:t>z</a:t>
            </a:r>
            <a:r>
              <a:rPr lang="en-US" baseline="-25000" dirty="0" err="1">
                <a:solidFill>
                  <a:srgbClr val="FF0000"/>
                </a:solidFill>
              </a:rPr>
              <a:t>A</a:t>
            </a:r>
            <a:r>
              <a:rPr lang="en-US" dirty="0">
                <a:solidFill>
                  <a:srgbClr val="FF0000"/>
                </a:solidFill>
              </a:rPr>
              <a:t>=</a:t>
            </a:r>
            <a:r>
              <a:rPr lang="en-US" dirty="0">
                <a:solidFill>
                  <a:srgbClr val="FF0000"/>
                </a:solidFill>
                <a:latin typeface="Symbol" panose="05050102010706020507" pitchFamily="18" charset="2"/>
              </a:rPr>
              <a:t>-</a:t>
            </a:r>
            <a:r>
              <a:rPr lang="en-US" dirty="0">
                <a:solidFill>
                  <a:srgbClr val="FF0000"/>
                </a:solidFill>
              </a:rPr>
              <a:t>2.2</a:t>
            </a:r>
            <a:r>
              <a:rPr lang="en-US" dirty="0"/>
              <a:t>)</a:t>
            </a:r>
          </a:p>
        </p:txBody>
      </p:sp>
      <p:sp>
        <p:nvSpPr>
          <p:cNvPr id="10" name="Text Box 7">
            <a:extLst>
              <a:ext uri="{FF2B5EF4-FFF2-40B4-BE49-F238E27FC236}">
                <a16:creationId xmlns:a16="http://schemas.microsoft.com/office/drawing/2014/main" id="{B6F933D8-CE1E-9896-0ACD-FDAD2ADE1908}"/>
              </a:ext>
            </a:extLst>
          </p:cNvPr>
          <p:cNvSpPr txBox="1">
            <a:spLocks noChangeArrowheads="1"/>
          </p:cNvSpPr>
          <p:nvPr/>
        </p:nvSpPr>
        <p:spPr bwMode="auto">
          <a:xfrm>
            <a:off x="6359323" y="4109585"/>
            <a:ext cx="1183337" cy="369332"/>
          </a:xfrm>
          <a:prstGeom prst="rect">
            <a:avLst/>
          </a:prstGeom>
          <a:noFill/>
          <a:ln w="9525">
            <a:noFill/>
            <a:miter lim="800000"/>
            <a:headEnd/>
            <a:tailEnd/>
          </a:ln>
        </p:spPr>
        <p:txBody>
          <a:bodyPr wrap="none">
            <a:spAutoFit/>
          </a:bodyPr>
          <a:lstStyle/>
          <a:p>
            <a:r>
              <a:rPr lang="en-US" dirty="0"/>
              <a:t>x4 (</a:t>
            </a:r>
            <a:r>
              <a:rPr lang="en-US" dirty="0" err="1"/>
              <a:t>z</a:t>
            </a:r>
            <a:r>
              <a:rPr lang="en-US" baseline="-25000" dirty="0" err="1"/>
              <a:t>A</a:t>
            </a:r>
            <a:r>
              <a:rPr lang="en-US" dirty="0"/>
              <a:t>=0.1)</a:t>
            </a:r>
          </a:p>
        </p:txBody>
      </p:sp>
      <p:sp>
        <p:nvSpPr>
          <p:cNvPr id="11" name="Text Box 8">
            <a:extLst>
              <a:ext uri="{FF2B5EF4-FFF2-40B4-BE49-F238E27FC236}">
                <a16:creationId xmlns:a16="http://schemas.microsoft.com/office/drawing/2014/main" id="{42B014F7-5948-05C1-0C85-2AA5D054FDB1}"/>
              </a:ext>
            </a:extLst>
          </p:cNvPr>
          <p:cNvSpPr txBox="1">
            <a:spLocks noChangeArrowheads="1"/>
          </p:cNvSpPr>
          <p:nvPr/>
        </p:nvSpPr>
        <p:spPr bwMode="auto">
          <a:xfrm>
            <a:off x="5923598" y="4577381"/>
            <a:ext cx="284052" cy="369332"/>
          </a:xfrm>
          <a:prstGeom prst="rect">
            <a:avLst/>
          </a:prstGeom>
          <a:noFill/>
          <a:ln w="9525">
            <a:noFill/>
            <a:miter lim="800000"/>
            <a:headEnd/>
            <a:tailEnd/>
          </a:ln>
        </p:spPr>
        <p:txBody>
          <a:bodyPr wrap="none">
            <a:spAutoFit/>
          </a:bodyPr>
          <a:lstStyle/>
          <a:p>
            <a:r>
              <a:rPr lang="en-US" dirty="0"/>
              <a:t>x</a:t>
            </a:r>
          </a:p>
        </p:txBody>
      </p:sp>
      <p:sp>
        <p:nvSpPr>
          <p:cNvPr id="12" name="Line 9">
            <a:extLst>
              <a:ext uri="{FF2B5EF4-FFF2-40B4-BE49-F238E27FC236}">
                <a16:creationId xmlns:a16="http://schemas.microsoft.com/office/drawing/2014/main" id="{157D9CCA-E5A1-646C-2F95-6904400C1BBA}"/>
              </a:ext>
            </a:extLst>
          </p:cNvPr>
          <p:cNvSpPr>
            <a:spLocks noChangeShapeType="1"/>
          </p:cNvSpPr>
          <p:nvPr/>
        </p:nvSpPr>
        <p:spPr bwMode="auto">
          <a:xfrm flipV="1">
            <a:off x="6070398" y="4381047"/>
            <a:ext cx="457200" cy="304800"/>
          </a:xfrm>
          <a:prstGeom prst="line">
            <a:avLst/>
          </a:prstGeom>
          <a:noFill/>
          <a:ln w="9525">
            <a:solidFill>
              <a:schemeClr val="tx1"/>
            </a:solidFill>
            <a:miter lim="800000"/>
            <a:headEnd/>
            <a:tailEnd/>
          </a:ln>
        </p:spPr>
        <p:txBody>
          <a:bodyPr wrap="none"/>
          <a:lstStyle/>
          <a:p>
            <a:endParaRPr lang="en-US"/>
          </a:p>
        </p:txBody>
      </p:sp>
      <p:sp>
        <p:nvSpPr>
          <p:cNvPr id="13" name="Line 10">
            <a:extLst>
              <a:ext uri="{FF2B5EF4-FFF2-40B4-BE49-F238E27FC236}">
                <a16:creationId xmlns:a16="http://schemas.microsoft.com/office/drawing/2014/main" id="{31300174-92A7-05F7-4B92-F1A5221BE20D}"/>
              </a:ext>
            </a:extLst>
          </p:cNvPr>
          <p:cNvSpPr>
            <a:spLocks noChangeShapeType="1"/>
          </p:cNvSpPr>
          <p:nvPr/>
        </p:nvSpPr>
        <p:spPr bwMode="auto">
          <a:xfrm flipH="1" flipV="1">
            <a:off x="4165398" y="3466647"/>
            <a:ext cx="1905000" cy="1219200"/>
          </a:xfrm>
          <a:prstGeom prst="line">
            <a:avLst/>
          </a:prstGeom>
          <a:noFill/>
          <a:ln w="9525">
            <a:solidFill>
              <a:schemeClr val="tx1"/>
            </a:solidFill>
            <a:miter lim="800000"/>
            <a:headEnd/>
            <a:tailEnd/>
          </a:ln>
        </p:spPr>
        <p:txBody>
          <a:bodyPr wrap="none"/>
          <a:lstStyle/>
          <a:p>
            <a:endParaRPr lang="en-US"/>
          </a:p>
        </p:txBody>
      </p:sp>
      <p:sp>
        <p:nvSpPr>
          <p:cNvPr id="14" name="Line 11">
            <a:extLst>
              <a:ext uri="{FF2B5EF4-FFF2-40B4-BE49-F238E27FC236}">
                <a16:creationId xmlns:a16="http://schemas.microsoft.com/office/drawing/2014/main" id="{87E90C2A-10D5-2458-0041-300BE5A6419E}"/>
              </a:ext>
            </a:extLst>
          </p:cNvPr>
          <p:cNvSpPr>
            <a:spLocks noChangeShapeType="1"/>
          </p:cNvSpPr>
          <p:nvPr/>
        </p:nvSpPr>
        <p:spPr bwMode="auto">
          <a:xfrm flipH="1" flipV="1">
            <a:off x="3174798" y="4304847"/>
            <a:ext cx="2895600" cy="381000"/>
          </a:xfrm>
          <a:prstGeom prst="line">
            <a:avLst/>
          </a:prstGeom>
          <a:noFill/>
          <a:ln w="9525">
            <a:solidFill>
              <a:schemeClr val="tx1"/>
            </a:solidFill>
            <a:miter lim="800000"/>
            <a:headEnd/>
            <a:tailEnd/>
          </a:ln>
        </p:spPr>
        <p:txBody>
          <a:bodyPr wrap="none"/>
          <a:lstStyle/>
          <a:p>
            <a:endParaRPr lang="en-US"/>
          </a:p>
        </p:txBody>
      </p:sp>
      <p:sp>
        <p:nvSpPr>
          <p:cNvPr id="15" name="Line 12">
            <a:extLst>
              <a:ext uri="{FF2B5EF4-FFF2-40B4-BE49-F238E27FC236}">
                <a16:creationId xmlns:a16="http://schemas.microsoft.com/office/drawing/2014/main" id="{47AF9669-E474-D4E0-17A0-D8215175BCF4}"/>
              </a:ext>
            </a:extLst>
          </p:cNvPr>
          <p:cNvSpPr>
            <a:spLocks noChangeShapeType="1"/>
          </p:cNvSpPr>
          <p:nvPr/>
        </p:nvSpPr>
        <p:spPr bwMode="auto">
          <a:xfrm flipH="1" flipV="1">
            <a:off x="2869998" y="3161847"/>
            <a:ext cx="3200400" cy="1524000"/>
          </a:xfrm>
          <a:prstGeom prst="line">
            <a:avLst/>
          </a:prstGeom>
          <a:noFill/>
          <a:ln w="9525">
            <a:solidFill>
              <a:schemeClr val="tx1"/>
            </a:solidFill>
            <a:miter lim="800000"/>
            <a:headEnd/>
            <a:tailEnd/>
          </a:ln>
        </p:spPr>
        <p:txBody>
          <a:bodyPr wrap="none"/>
          <a:lstStyle/>
          <a:p>
            <a:endParaRPr lang="en-US"/>
          </a:p>
        </p:txBody>
      </p:sp>
      <p:sp>
        <p:nvSpPr>
          <p:cNvPr id="16" name="Text Box 13">
            <a:extLst>
              <a:ext uri="{FF2B5EF4-FFF2-40B4-BE49-F238E27FC236}">
                <a16:creationId xmlns:a16="http://schemas.microsoft.com/office/drawing/2014/main" id="{4D44D00A-673C-EBCF-08A8-12BF38DDB2D1}"/>
              </a:ext>
            </a:extLst>
          </p:cNvPr>
          <p:cNvSpPr txBox="1">
            <a:spLocks noChangeArrowheads="1"/>
          </p:cNvSpPr>
          <p:nvPr/>
        </p:nvSpPr>
        <p:spPr bwMode="auto">
          <a:xfrm>
            <a:off x="6283123" y="4463598"/>
            <a:ext cx="412292" cy="307777"/>
          </a:xfrm>
          <a:prstGeom prst="rect">
            <a:avLst/>
          </a:prstGeom>
          <a:noFill/>
          <a:ln w="9525">
            <a:noFill/>
            <a:miter lim="800000"/>
            <a:headEnd/>
            <a:tailEnd/>
          </a:ln>
        </p:spPr>
        <p:txBody>
          <a:bodyPr wrap="none">
            <a:spAutoFit/>
          </a:bodyPr>
          <a:lstStyle/>
          <a:p>
            <a:r>
              <a:rPr lang="en-US" sz="1400"/>
              <a:t>0.6</a:t>
            </a:r>
          </a:p>
        </p:txBody>
      </p:sp>
      <p:sp>
        <p:nvSpPr>
          <p:cNvPr id="17" name="Text Box 14">
            <a:extLst>
              <a:ext uri="{FF2B5EF4-FFF2-40B4-BE49-F238E27FC236}">
                <a16:creationId xmlns:a16="http://schemas.microsoft.com/office/drawing/2014/main" id="{F6E7285E-39AA-D7E2-8574-9D7A147DA7BC}"/>
              </a:ext>
            </a:extLst>
          </p:cNvPr>
          <p:cNvSpPr txBox="1">
            <a:spLocks noChangeArrowheads="1"/>
          </p:cNvSpPr>
          <p:nvPr/>
        </p:nvSpPr>
        <p:spPr bwMode="auto">
          <a:xfrm>
            <a:off x="4378123" y="3369810"/>
            <a:ext cx="548548" cy="338554"/>
          </a:xfrm>
          <a:prstGeom prst="rect">
            <a:avLst/>
          </a:prstGeom>
          <a:noFill/>
          <a:ln w="9525">
            <a:noFill/>
            <a:miter lim="800000"/>
            <a:headEnd/>
            <a:tailEnd/>
          </a:ln>
        </p:spPr>
        <p:txBody>
          <a:bodyPr wrap="none">
            <a:spAutoFit/>
          </a:bodyPr>
          <a:lstStyle/>
          <a:p>
            <a:r>
              <a:rPr lang="en-US" sz="1600"/>
              <a:t>0.08</a:t>
            </a:r>
          </a:p>
        </p:txBody>
      </p:sp>
      <p:sp>
        <p:nvSpPr>
          <p:cNvPr id="18" name="Text Box 15">
            <a:extLst>
              <a:ext uri="{FF2B5EF4-FFF2-40B4-BE49-F238E27FC236}">
                <a16:creationId xmlns:a16="http://schemas.microsoft.com/office/drawing/2014/main" id="{18AE8035-6401-F06F-F375-9B74FC0B5546}"/>
              </a:ext>
            </a:extLst>
          </p:cNvPr>
          <p:cNvSpPr txBox="1">
            <a:spLocks noChangeArrowheads="1"/>
          </p:cNvSpPr>
          <p:nvPr/>
        </p:nvSpPr>
        <p:spPr bwMode="auto">
          <a:xfrm>
            <a:off x="3479598" y="4381047"/>
            <a:ext cx="548548" cy="338554"/>
          </a:xfrm>
          <a:prstGeom prst="rect">
            <a:avLst/>
          </a:prstGeom>
          <a:noFill/>
          <a:ln w="9525">
            <a:noFill/>
            <a:miter lim="800000"/>
            <a:headEnd/>
            <a:tailEnd/>
          </a:ln>
        </p:spPr>
        <p:txBody>
          <a:bodyPr wrap="none">
            <a:spAutoFit/>
          </a:bodyPr>
          <a:lstStyle/>
          <a:p>
            <a:r>
              <a:rPr lang="en-US" sz="1600"/>
              <a:t>0.06</a:t>
            </a:r>
          </a:p>
        </p:txBody>
      </p:sp>
      <p:sp>
        <p:nvSpPr>
          <p:cNvPr id="19" name="Text Box 16">
            <a:extLst>
              <a:ext uri="{FF2B5EF4-FFF2-40B4-BE49-F238E27FC236}">
                <a16:creationId xmlns:a16="http://schemas.microsoft.com/office/drawing/2014/main" id="{0A09573F-2F7F-FD0D-4032-3A66D5D87181}"/>
              </a:ext>
            </a:extLst>
          </p:cNvPr>
          <p:cNvSpPr txBox="1">
            <a:spLocks noChangeArrowheads="1"/>
          </p:cNvSpPr>
          <p:nvPr/>
        </p:nvSpPr>
        <p:spPr bwMode="auto">
          <a:xfrm>
            <a:off x="3006523" y="3217410"/>
            <a:ext cx="548548" cy="338554"/>
          </a:xfrm>
          <a:prstGeom prst="rect">
            <a:avLst/>
          </a:prstGeom>
          <a:noFill/>
          <a:ln w="9525">
            <a:noFill/>
            <a:miter lim="800000"/>
            <a:headEnd/>
            <a:tailEnd/>
          </a:ln>
        </p:spPr>
        <p:txBody>
          <a:bodyPr wrap="none">
            <a:spAutoFit/>
          </a:bodyPr>
          <a:lstStyle/>
          <a:p>
            <a:r>
              <a:rPr lang="en-US" sz="1600"/>
              <a:t>0.04</a:t>
            </a:r>
          </a:p>
        </p:txBody>
      </p:sp>
      <p:sp>
        <p:nvSpPr>
          <p:cNvPr id="20"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9</a:t>
            </a:fld>
            <a:endParaRPr lang="en-US" altLang="en-US" dirty="0"/>
          </a:p>
        </p:txBody>
      </p:sp>
    </p:spTree>
    <p:extLst>
      <p:ext uri="{BB962C8B-B14F-4D97-AF65-F5344CB8AC3E}">
        <p14:creationId xmlns:p14="http://schemas.microsoft.com/office/powerpoint/2010/main" val="331764502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2347554</TotalTime>
  <Words>2196</Words>
  <Application>Microsoft Office PowerPoint</Application>
  <PresentationFormat>On-screen Show (4:3)</PresentationFormat>
  <Paragraphs>249</Paragraphs>
  <Slides>23</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Arial (Headings)</vt:lpstr>
      <vt:lpstr>Arial Narrow</vt:lpstr>
      <vt:lpstr>Calibri</vt:lpstr>
      <vt:lpstr>Cambria</vt:lpstr>
      <vt:lpstr>Cambria Math</vt:lpstr>
      <vt:lpstr>Courier New</vt:lpstr>
      <vt:lpstr>ElsevierSans</vt:lpstr>
      <vt:lpstr>Palatino Linotype</vt:lpstr>
      <vt:lpstr>Symbol</vt:lpstr>
      <vt:lpstr>Wingdings</vt:lpstr>
      <vt:lpstr>Default Design</vt:lpstr>
      <vt:lpstr>Sirius: A Density-based Co-location Mining Framework for Sets of Continuous Spatial Variables </vt:lpstr>
      <vt:lpstr>PowerPoint Presentation</vt:lpstr>
      <vt:lpstr>PowerPoint Presentation</vt:lpstr>
      <vt:lpstr>PowerPoint Presentation</vt:lpstr>
      <vt:lpstr>PowerPoint Presentation</vt:lpstr>
      <vt:lpstr>Example of a Collocation Measure</vt:lpstr>
      <vt:lpstr>Normalization to obtain  and  Variables</vt:lpstr>
      <vt:lpstr>PowerPoint Presentation</vt:lpstr>
      <vt:lpstr>PowerPoint Presentation</vt:lpstr>
      <vt:lpstr>Two Density Functions</vt:lpstr>
      <vt:lpstr>Co-location Measure</vt:lpstr>
      <vt:lpstr>Multi-Variate Co-location Measure</vt:lpstr>
      <vt:lpstr>Co-location Strength of P in Observation Area F</vt:lpstr>
      <vt:lpstr>Research Gap </vt:lpstr>
      <vt:lpstr>Finding Regional Co-locations</vt:lpstr>
      <vt:lpstr>PowerPoint Presentation</vt:lpstr>
      <vt:lpstr>What Results Say for Binary Patterns</vt:lpstr>
      <vt:lpstr>What Other Measures Say</vt:lpstr>
      <vt:lpstr>PowerPoint Presentation</vt:lpstr>
      <vt:lpstr>6. Conclusion</vt:lpstr>
      <vt:lpstr>Bandwidth and Collocation Measures</vt:lpstr>
      <vt:lpstr>References</vt:lpstr>
      <vt:lpstr>Advantage Over LISA</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Nearest Neighbour</dc:title>
  <dc:creator>David Claus</dc:creator>
  <cp:lastModifiedBy>Eick, Christoph F</cp:lastModifiedBy>
  <cp:revision>314</cp:revision>
  <cp:lastPrinted>2024-12-05T18:30:14Z</cp:lastPrinted>
  <dcterms:created xsi:type="dcterms:W3CDTF">2004-02-17T10:26:15Z</dcterms:created>
  <dcterms:modified xsi:type="dcterms:W3CDTF">2024-12-31T19:09:45Z</dcterms:modified>
</cp:coreProperties>
</file>