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pn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68" r:id="rId2"/>
    <p:sldId id="256" r:id="rId3"/>
    <p:sldId id="369" r:id="rId4"/>
    <p:sldId id="330" r:id="rId5"/>
    <p:sldId id="370" r:id="rId6"/>
    <p:sldId id="311" r:id="rId7"/>
    <p:sldId id="305" r:id="rId8"/>
    <p:sldId id="321" r:id="rId9"/>
    <p:sldId id="371" r:id="rId10"/>
    <p:sldId id="420" r:id="rId11"/>
    <p:sldId id="408" r:id="rId12"/>
    <p:sldId id="315" r:id="rId13"/>
    <p:sldId id="394" r:id="rId14"/>
    <p:sldId id="411" r:id="rId15"/>
    <p:sldId id="403" r:id="rId16"/>
    <p:sldId id="406" r:id="rId17"/>
    <p:sldId id="407" r:id="rId18"/>
    <p:sldId id="362" r:id="rId19"/>
    <p:sldId id="337" r:id="rId20"/>
    <p:sldId id="339" r:id="rId21"/>
    <p:sldId id="340" r:id="rId22"/>
    <p:sldId id="341" r:id="rId23"/>
    <p:sldId id="342" r:id="rId24"/>
    <p:sldId id="412" r:id="rId25"/>
    <p:sldId id="307" r:id="rId26"/>
    <p:sldId id="308" r:id="rId27"/>
    <p:sldId id="329" r:id="rId28"/>
    <p:sldId id="328" r:id="rId29"/>
    <p:sldId id="261" r:id="rId30"/>
    <p:sldId id="421" r:id="rId31"/>
    <p:sldId id="419" r:id="rId32"/>
    <p:sldId id="259" r:id="rId33"/>
    <p:sldId id="260" r:id="rId34"/>
    <p:sldId id="395" r:id="rId35"/>
    <p:sldId id="282" r:id="rId36"/>
    <p:sldId id="319" r:id="rId37"/>
    <p:sldId id="400" r:id="rId38"/>
    <p:sldId id="378" r:id="rId39"/>
    <p:sldId id="380" r:id="rId40"/>
    <p:sldId id="359" r:id="rId41"/>
    <p:sldId id="417" r:id="rId42"/>
    <p:sldId id="410" r:id="rId43"/>
    <p:sldId id="327" r:id="rId44"/>
    <p:sldId id="397" r:id="rId45"/>
    <p:sldId id="399" r:id="rId46"/>
    <p:sldId id="418" r:id="rId47"/>
    <p:sldId id="413" r:id="rId48"/>
    <p:sldId id="414" r:id="rId49"/>
    <p:sldId id="409" r:id="rId50"/>
    <p:sldId id="388" r:id="rId5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9900"/>
    <a:srgbClr val="C0C0C0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42" autoAdjust="0"/>
    <p:restoredTop sz="94643" autoAdjust="0"/>
  </p:normalViewPr>
  <p:slideViewPr>
    <p:cSldViewPr>
      <p:cViewPr varScale="1">
        <p:scale>
          <a:sx n="53" d="100"/>
          <a:sy n="53" d="100"/>
        </p:scale>
        <p:origin x="7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575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81CF43-40DF-4AF2-8C66-A541F9C41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3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392"/>
            <a:ext cx="5608320" cy="41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575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4" rIns="92846" bIns="464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8326A2-862F-4EFD-A7D2-6053C9BC8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68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36C59-A30E-41B1-8923-4CB19B95288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788"/>
            <a:ext cx="5608320" cy="4185385"/>
          </a:xfrm>
        </p:spPr>
        <p:txBody>
          <a:bodyPr/>
          <a:lstStyle/>
          <a:p>
            <a:r>
              <a:rPr lang="en-US" altLang="en-US"/>
              <a:t>There has been a lot of work on tradi itinal and semi-supervised clustering. Traditional clustering is applied to unclassified examples and relies on a notion of closeness. The focus of traditional clustering is to identify groups in datasets trying to minimizing given fitness function, such as trying to minimize the tightness of a clustering.</a:t>
            </a:r>
          </a:p>
        </p:txBody>
      </p:sp>
    </p:spTree>
    <p:extLst>
      <p:ext uri="{BB962C8B-B14F-4D97-AF65-F5344CB8AC3E}">
        <p14:creationId xmlns:p14="http://schemas.microsoft.com/office/powerpoint/2010/main" val="222518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91419-7FB5-4E26-ADE9-4DFAF7AD242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788"/>
            <a:ext cx="5608320" cy="4185385"/>
          </a:xfrm>
        </p:spPr>
        <p:txBody>
          <a:bodyPr/>
          <a:lstStyle/>
          <a:p>
            <a:r>
              <a:rPr lang="en-US" altLang="en-US"/>
              <a:t>Finally, supervised clustering can be used to identify subclasses of a given set of classes. Consider, we have cars that are classified as Ford or General Motors cars. A supervised clustering algorithms would identify subclasses, such as…</a:t>
            </a:r>
          </a:p>
        </p:txBody>
      </p:sp>
    </p:spTree>
    <p:extLst>
      <p:ext uri="{BB962C8B-B14F-4D97-AF65-F5344CB8AC3E}">
        <p14:creationId xmlns:p14="http://schemas.microsoft.com/office/powerpoint/2010/main" val="58011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DC57E-F6CB-4A82-9211-2317B0409AF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788"/>
            <a:ext cx="5608320" cy="4185385"/>
          </a:xfrm>
        </p:spPr>
        <p:txBody>
          <a:bodyPr/>
          <a:lstStyle/>
          <a:p>
            <a:r>
              <a:rPr lang="en-US" altLang="en-US"/>
              <a:t>There are many possible supervised clustering algorithm. In our work, we investigate representative-based supervised clustering algorithms that aim </a:t>
            </a:r>
          </a:p>
        </p:txBody>
      </p:sp>
    </p:spTree>
    <p:extLst>
      <p:ext uri="{BB962C8B-B14F-4D97-AF65-F5344CB8AC3E}">
        <p14:creationId xmlns:p14="http://schemas.microsoft.com/office/powerpoint/2010/main" val="144862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619" indent="-2852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953" indent="-2281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333" indent="-2281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715" indent="-2281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0097" indent="-228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78" indent="-228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59" indent="-228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239" indent="-228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761" eaLnBrk="1" hangingPunct="1"/>
            <a:fld id="{34CE50B9-76D8-4B20-86C4-189A13362D32}" type="slidenum">
              <a:rPr lang="en-US" smtClean="0"/>
              <a:pPr defTabSz="912761"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45" indent="-290171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685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959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34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08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782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056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330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7B529F-C673-4A97-98E2-DADD31914BC8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1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45" indent="-290171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685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959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34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08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782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056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330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736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C5E09-4BB7-4B1B-A458-783423994BD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788"/>
            <a:ext cx="5608320" cy="4185385"/>
          </a:xfrm>
        </p:spPr>
        <p:txBody>
          <a:bodyPr/>
          <a:lstStyle/>
          <a:p>
            <a:r>
              <a:rPr lang="en-US" altLang="en-US"/>
              <a:t>One application of supervised clustering is data set editing. The idea of dataset editing is to remove examples from a training set with the goal to enhance  accuracy of a classifier. The idea is to use the cluster representatives instead of the whole dataset when training a classifier. The cluster representatives are determined using supervised clustering.</a:t>
            </a:r>
          </a:p>
        </p:txBody>
      </p:sp>
    </p:spTree>
    <p:extLst>
      <p:ext uri="{BB962C8B-B14F-4D97-AF65-F5344CB8AC3E}">
        <p14:creationId xmlns:p14="http://schemas.microsoft.com/office/powerpoint/2010/main" val="174229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45" indent="-290171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685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959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34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08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782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056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330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68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45" indent="-290171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685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959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34" indent="-232137" defTabSz="9317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08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782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056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330" indent="-232137" defTabSz="9317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8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28503-2FD7-4F60-B4CB-9DB1B257E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2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8746C-2B4A-42EF-8E63-D9E63C64D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08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397B7-FBE6-4E32-A27A-B88076042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4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929CA1-431B-4B82-9A7C-0E9D4938B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2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529588-BD93-4563-9ECE-FC87A9071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12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388A7E-C39C-49F5-B2E2-0E5685CCD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5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0C81B4-4F73-4284-AA77-0ED997A98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2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9"/>
          <p:cNvSpPr>
            <a:spLocks noGrp="1"/>
          </p:cNvSpPr>
          <p:nvPr>
            <p:ph type="title"/>
          </p:nvPr>
        </p:nvSpPr>
        <p:spPr>
          <a:xfrm>
            <a:off x="1371339" y="156006"/>
            <a:ext cx="7545740" cy="75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0"/>
          </p:nvPr>
        </p:nvSpPr>
        <p:spPr>
          <a:xfrm>
            <a:off x="1531938" y="1263650"/>
            <a:ext cx="7107237" cy="31115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531938" y="4695825"/>
            <a:ext cx="7107237" cy="1870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5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98F3-70D6-4B27-8A0E-3ED2B8099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8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9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27A36-8307-49CD-BCE9-D797618E8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8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5A798-8196-4D8A-8E95-7FDA0DF4F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8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9165-6F7A-471F-8FD7-E2A7B98A8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2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55962-15C3-4CEF-872A-86838776B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9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2FC6-641A-44B6-9202-6B8EAE18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90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76B0-68E0-4AD5-96AC-8D5925FB2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54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61B6E6-1C3D-44FE-90E1-238577E45F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61950" y="1125538"/>
            <a:ext cx="84248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" name="Picture 12" descr="UHLOGO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8" y="-1"/>
            <a:ext cx="27147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6DBFA0-80FB-4E17-9346-CA72B3C09481}"/>
              </a:ext>
            </a:extLst>
          </p:cNvPr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394902"/>
            <a:ext cx="862509" cy="476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C21CA-9415-445D-B52B-78F7C5F017A9}"/>
              </a:ext>
            </a:extLst>
          </p:cNvPr>
          <p:cNvSpPr txBox="1"/>
          <p:nvPr userDrawn="1"/>
        </p:nvSpPr>
        <p:spPr>
          <a:xfrm>
            <a:off x="7920247" y="0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Christoph F. Eick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96975"/>
          </a:xfrm>
        </p:spPr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Supervised Clustering—</a:t>
            </a:r>
            <a:br>
              <a:rPr lang="en-GB" altLang="en-US" dirty="0">
                <a:solidFill>
                  <a:srgbClr val="FF0000"/>
                </a:solidFill>
              </a:rPr>
            </a:br>
            <a:r>
              <a:rPr lang="en-GB" altLang="en-US" dirty="0">
                <a:solidFill>
                  <a:srgbClr val="FF0000"/>
                </a:solidFill>
              </a:rPr>
              <a:t>Algorithms and Applications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196752"/>
            <a:ext cx="8208963" cy="1296491"/>
          </a:xfrm>
        </p:spPr>
        <p:txBody>
          <a:bodyPr/>
          <a:lstStyle/>
          <a:p>
            <a:pPr marL="342900" indent="-342900"/>
            <a:r>
              <a:rPr lang="en-GB" altLang="en-US" sz="2800" i="1" dirty="0">
                <a:solidFill>
                  <a:srgbClr val="3333FF"/>
                </a:solidFill>
              </a:rPr>
              <a:t>Christoph F. </a:t>
            </a:r>
            <a:r>
              <a:rPr lang="en-GB" altLang="en-US" sz="2800" i="1" dirty="0" err="1">
                <a:solidFill>
                  <a:srgbClr val="3333FF"/>
                </a:solidFill>
              </a:rPr>
              <a:t>Eick</a:t>
            </a:r>
            <a:endParaRPr lang="en-GB" altLang="en-US" sz="2800" i="1" dirty="0">
              <a:solidFill>
                <a:srgbClr val="3333FF"/>
              </a:solidFill>
            </a:endParaRPr>
          </a:p>
          <a:p>
            <a:pPr marL="342900" indent="-342900">
              <a:spcBef>
                <a:spcPts val="330"/>
              </a:spcBef>
            </a:pPr>
            <a:r>
              <a:rPr lang="en-GB" altLang="en-US" sz="2300" i="1" dirty="0"/>
              <a:t>University of Houston</a:t>
            </a:r>
          </a:p>
          <a:p>
            <a:pPr marL="342900" indent="-342900">
              <a:spcBef>
                <a:spcPts val="330"/>
              </a:spcBef>
            </a:pPr>
            <a:r>
              <a:rPr lang="en-GB" altLang="en-US" sz="2000" i="1" dirty="0"/>
              <a:t>February 22, 2022</a:t>
            </a:r>
          </a:p>
          <a:p>
            <a:pPr marL="342900" indent="-342900"/>
            <a:r>
              <a:rPr lang="en-GB" altLang="en-US" sz="2800" dirty="0">
                <a:solidFill>
                  <a:srgbClr val="3333FF"/>
                </a:solidFill>
              </a:rPr>
              <a:t>Organization of the Talk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Motivation—why is it worthwhile generalizing machine learning techniques that typically are unsupervised to consider background information in form of class labels?  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Introduction to Supervised Clustering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CLEVER and STAXAC—2 Supervised Clustering Algorithms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Applications: Using Supervised Clustering for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000" dirty="0">
                <a:latin typeface="+mj-lt"/>
              </a:rPr>
              <a:t>Distance Metric Learning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000" dirty="0">
                <a:latin typeface="+mj-lt"/>
              </a:rPr>
              <a:t>Noise Removal from Images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000" dirty="0">
                <a:latin typeface="+mj-lt"/>
              </a:rPr>
              <a:t>Dataset Editing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000" dirty="0">
                <a:latin typeface="+mj-lt"/>
              </a:rPr>
              <a:t>Subclass Discovery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000" dirty="0">
                <a:latin typeface="+mj-lt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31019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altLang="en-US" sz="2800" dirty="0">
                <a:solidFill>
                  <a:srgbClr val="3333FF"/>
                </a:solidFill>
              </a:rPr>
              <a:t>Organization of the Talk</a:t>
            </a:r>
            <a:endParaRPr lang="en-GB" altLang="en-US" sz="2000" dirty="0"/>
          </a:p>
          <a:p>
            <a:pPr algn="l"/>
            <a:endParaRPr lang="en-GB" altLang="en-US" sz="800" dirty="0"/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Motivation—why is it worthwhile generalizing machine learning techniques that typically unsupervised to consider background information in form of class labels?  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Introduction to Supervised Clustering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b="1" dirty="0"/>
              <a:t>CLEVER and STAXAC—2 Supervised Clustering Algorithms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Applications: Using Supervised Clustering for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Distance Metric Learning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Noise Removal from Images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Dataset Editing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Subclass Discovery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Conclusion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15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404664"/>
            <a:ext cx="9252520" cy="808112"/>
          </a:xfrm>
        </p:spPr>
        <p:txBody>
          <a:bodyPr/>
          <a:lstStyle/>
          <a:p>
            <a:pPr marL="342900" indent="-342900"/>
            <a:r>
              <a:rPr lang="en-GB" altLang="en-US" sz="2500" dirty="0">
                <a:solidFill>
                  <a:srgbClr val="FF0000"/>
                </a:solidFill>
              </a:rPr>
              <a:t>3. CLEVER and STAXAC—2 Supervised Clustering Algorithms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2591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2800" dirty="0"/>
              <a:t>CLEVER a representative-based supervised clustering algorithm</a:t>
            </a:r>
          </a:p>
          <a:p>
            <a:pPr marL="342900" indent="-342900" algn="l">
              <a:buAutoNum type="arabicPeriod"/>
            </a:pPr>
            <a:r>
              <a:rPr lang="en-US" sz="2800" dirty="0"/>
              <a:t>STAXAC an agglomerative, supervised hierarchical clustering algorithm</a:t>
            </a:r>
          </a:p>
          <a:p>
            <a:pPr algn="l"/>
            <a:endParaRPr lang="en-US" dirty="0">
              <a:sym typeface="Symbol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12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15400" cy="792882"/>
          </a:xfrm>
        </p:spPr>
        <p:txBody>
          <a:bodyPr/>
          <a:lstStyle/>
          <a:p>
            <a:r>
              <a:rPr lang="en-US" altLang="en-US" sz="4400" i="1" dirty="0">
                <a:solidFill>
                  <a:srgbClr val="FF0000"/>
                </a:solidFill>
              </a:rPr>
              <a:t>Representative-Based</a:t>
            </a:r>
            <a:r>
              <a:rPr lang="en-US" altLang="en-US" sz="4400" dirty="0">
                <a:solidFill>
                  <a:srgbClr val="FF0000"/>
                </a:solidFill>
              </a:rPr>
              <a:t> Clustering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/>
              <a:t>Aims at finding a set of objects among all objects (called </a:t>
            </a:r>
            <a:r>
              <a:rPr lang="en-US" altLang="en-US" sz="2500" b="1" dirty="0"/>
              <a:t>representatives</a:t>
            </a:r>
            <a:r>
              <a:rPr lang="en-US" altLang="en-US" sz="2500" dirty="0"/>
              <a:t>) in the data set that best represent the objects in the data set. </a:t>
            </a:r>
            <a:r>
              <a:rPr lang="en-US" altLang="en-US" sz="2500" dirty="0">
                <a:sym typeface="Wingdings" pitchFamily="2" charset="2"/>
              </a:rPr>
              <a:t>Each representative corresponds to a cluster.</a:t>
            </a:r>
            <a:endParaRPr lang="en-US" altLang="en-US" sz="2500" b="1" dirty="0"/>
          </a:p>
          <a:p>
            <a:pPr>
              <a:lnSpc>
                <a:spcPct val="90000"/>
              </a:lnSpc>
            </a:pPr>
            <a:r>
              <a:rPr lang="en-US" altLang="en-US" sz="2500" dirty="0"/>
              <a:t>The remaining objects in the data set are, then, clustered around these </a:t>
            </a:r>
            <a:r>
              <a:rPr lang="en-US" altLang="en-US" sz="2500" i="1" dirty="0"/>
              <a:t>representatives</a:t>
            </a:r>
            <a:r>
              <a:rPr lang="en-US" altLang="en-US" sz="2500" dirty="0"/>
              <a:t> by assigning objects to the cluster of the closest representative.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5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dirty="0">
                <a:solidFill>
                  <a:srgbClr val="FF3300"/>
                </a:solidFill>
              </a:rPr>
              <a:t>Remark</a:t>
            </a:r>
            <a:r>
              <a:rPr lang="en-US" altLang="en-US" sz="2500" dirty="0"/>
              <a:t>: The popular </a:t>
            </a:r>
            <a:r>
              <a:rPr lang="en-US" altLang="en-US" sz="2500" i="1" dirty="0"/>
              <a:t>k-</a:t>
            </a:r>
            <a:r>
              <a:rPr lang="en-US" altLang="en-US" sz="2500" i="1" dirty="0" err="1"/>
              <a:t>medoid</a:t>
            </a:r>
            <a:r>
              <a:rPr lang="en-US" altLang="en-US" sz="2500" i="1" dirty="0"/>
              <a:t> algorithm</a:t>
            </a:r>
            <a:r>
              <a:rPr lang="en-US" altLang="en-US" sz="2500" dirty="0"/>
              <a:t>, also called</a:t>
            </a:r>
            <a:r>
              <a:rPr lang="en-US" altLang="en-US" sz="2500" i="1" dirty="0"/>
              <a:t> PAM</a:t>
            </a:r>
            <a:r>
              <a:rPr lang="en-US" altLang="en-US" sz="2500" dirty="0"/>
              <a:t>, is a representative-based clustering algorithm; moreover, K-means although it uses centroids and not representatives forms clusters in the same way!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135" y="548680"/>
            <a:ext cx="9158143" cy="61496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Representative-based Supervised Clustering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33400" y="1371600"/>
            <a:ext cx="7848600" cy="2994025"/>
            <a:chOff x="838200" y="1219200"/>
            <a:chExt cx="8248868" cy="3298825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1676400" y="1524000"/>
              <a:ext cx="4991100" cy="299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133600" y="2286000"/>
              <a:ext cx="200025" cy="198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351088" y="27432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133600" y="32766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751138" y="2286000"/>
              <a:ext cx="200025" cy="198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590800" y="33528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00400" y="27432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751138" y="28194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191000" y="2362200"/>
              <a:ext cx="200025" cy="19843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191000" y="33528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648200" y="30480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953000" y="2590800"/>
              <a:ext cx="198438" cy="198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95800" y="26670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181600" y="3048000"/>
              <a:ext cx="198438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257800" y="2362200"/>
              <a:ext cx="198438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1905000"/>
              <a:ext cx="198438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657600" y="22098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886200" y="1828800"/>
              <a:ext cx="198438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572000" y="21336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733800" y="2590800"/>
              <a:ext cx="198438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886200" y="35052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948113" y="2079625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1676400" y="1752600"/>
              <a:ext cx="0" cy="2438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676400" y="4191000"/>
              <a:ext cx="5562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6553200" y="38100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Attribute2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838200" y="12954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Attribute1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429000" y="23622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419600" y="36576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200400" y="2133600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000375" y="35052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133600" y="3686175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981200" y="2819400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14800" y="1752600"/>
              <a:ext cx="1600200" cy="1600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676400" y="2133600"/>
              <a:ext cx="1828800" cy="1828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048000" y="1600200"/>
              <a:ext cx="1219200" cy="1219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3810000" y="3838575"/>
              <a:ext cx="200025" cy="200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295775" y="3914775"/>
              <a:ext cx="200025" cy="200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4114800" y="3686175"/>
              <a:ext cx="200025" cy="2000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3581400" y="3200400"/>
              <a:ext cx="1219200" cy="12192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038600" y="3581400"/>
              <a:ext cx="381000" cy="3810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2286000" y="2667000"/>
              <a:ext cx="381000" cy="3810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3581400" y="2133600"/>
              <a:ext cx="381000" cy="3810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4876800" y="2514600"/>
              <a:ext cx="381000" cy="38100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1676400" y="175260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1 </a:t>
              </a:r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3200400" y="121920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5791200" y="2452688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4724400" y="3824288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00" y="2176173"/>
              <a:ext cx="14670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Clustering </a:t>
              </a:r>
            </a:p>
            <a:p>
              <a:r>
                <a:rPr lang="en-US" sz="2000" dirty="0"/>
                <a:t>maximizes </a:t>
              </a:r>
            </a:p>
            <a:p>
              <a:r>
                <a:rPr lang="en-US" sz="2000" dirty="0"/>
                <a:t>purity</a:t>
              </a:r>
            </a:p>
          </p:txBody>
        </p:sp>
        <p:sp>
          <p:nvSpPr>
            <p:cNvPr id="53" name="Left Arrow 52"/>
            <p:cNvSpPr/>
            <p:nvPr/>
          </p:nvSpPr>
          <p:spPr>
            <a:xfrm>
              <a:off x="6864927" y="2355057"/>
              <a:ext cx="730828" cy="4341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246441" y="4308262"/>
            <a:ext cx="8839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1200" dirty="0">
                <a:latin typeface="+mj-lt"/>
                <a:ea typeface="SimSun" charset="-122"/>
                <a:cs typeface="Times New Roman" pitchFamily="18" charset="0"/>
              </a:rPr>
              <a:t>Objective</a:t>
            </a:r>
            <a:r>
              <a:rPr lang="en-US" altLang="zh-CN" sz="2000" kern="1200" dirty="0">
                <a:latin typeface="+mj-lt"/>
                <a:ea typeface="SimSun" charset="-122"/>
                <a:cs typeface="Times New Roman" pitchFamily="18" charset="0"/>
              </a:rPr>
              <a:t>: </a:t>
            </a:r>
            <a:r>
              <a:rPr lang="en-US" altLang="zh-CN" sz="2000" kern="12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Find a set of objects O</a:t>
            </a:r>
            <a:r>
              <a:rPr lang="en-US" altLang="zh-CN" sz="2000" kern="1200" baseline="-30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R</a:t>
            </a:r>
            <a:r>
              <a:rPr lang="en-US" altLang="zh-CN" sz="2000" kern="12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 in the dataset O to be clustered, such that the clustering X obtained by using the objects in O</a:t>
            </a:r>
            <a:r>
              <a:rPr lang="en-US" altLang="zh-CN" sz="2000" kern="1200" baseline="-30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R</a:t>
            </a:r>
            <a:r>
              <a:rPr lang="en-US" altLang="zh-CN" sz="2000" kern="12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 as representatives minimizes q(X); e.g. the following q(X): </a:t>
            </a:r>
          </a:p>
          <a:p>
            <a:pPr algn="l"/>
            <a:endParaRPr lang="en-US" dirty="0">
              <a:solidFill>
                <a:srgbClr val="000000"/>
              </a:solidFill>
              <a:latin typeface="+mj-lt"/>
              <a:ea typeface="SimSun" charset="-122"/>
              <a:cs typeface="Times New Roman" pitchFamily="18" charset="0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</a:rPr>
              <a:t>q(X):=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</a:t>
            </a:r>
            <a:r>
              <a:rPr lang="en-US" sz="2800" baseline="-25000" dirty="0" err="1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 purity(C</a:t>
            </a:r>
            <a:r>
              <a:rPr lang="en-US" sz="2800" baseline="-25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)*(|C</a:t>
            </a:r>
            <a:r>
              <a:rPr lang="en-US" sz="2800" baseline="-25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|</a:t>
            </a:r>
            <a:r>
              <a:rPr lang="en-US" sz="2800" baseline="300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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imSun" charset="-122"/>
                <a:cs typeface="Times New Roman" pitchFamily="18" charset="0"/>
                <a:sym typeface="Symbol"/>
              </a:rPr>
              <a:t>) with ≥1</a:t>
            </a:r>
            <a:endParaRPr lang="en-US" sz="2800" kern="1200" dirty="0">
              <a:solidFill>
                <a:srgbClr val="000000"/>
              </a:solidFill>
              <a:latin typeface="+mj-lt"/>
              <a:ea typeface="SimSun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912" y="6277962"/>
            <a:ext cx="847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Solution Space</a:t>
            </a:r>
            <a:r>
              <a:rPr lang="en-US" sz="2000" dirty="0"/>
              <a:t>: Sets of representatives; e.g. O</a:t>
            </a:r>
            <a:r>
              <a:rPr lang="en-US" sz="2000" baseline="-25000" dirty="0"/>
              <a:t>R</a:t>
            </a:r>
            <a:r>
              <a:rPr lang="en-US" sz="2000" dirty="0"/>
              <a:t>={o</a:t>
            </a:r>
            <a:r>
              <a:rPr lang="en-US" sz="2000" baseline="-25000" dirty="0"/>
              <a:t>2,</a:t>
            </a:r>
            <a:r>
              <a:rPr lang="en-US" sz="2000" dirty="0"/>
              <a:t>o</a:t>
            </a:r>
            <a:r>
              <a:rPr lang="en-US" sz="2000" baseline="-25000" dirty="0"/>
              <a:t>4</a:t>
            </a:r>
            <a:r>
              <a:rPr lang="en-US" sz="2000" dirty="0"/>
              <a:t>,o</a:t>
            </a:r>
            <a:r>
              <a:rPr lang="en-US" sz="2000" baseline="-25000" dirty="0"/>
              <a:t>22</a:t>
            </a:r>
            <a:r>
              <a:rPr lang="en-US" sz="2000" dirty="0"/>
              <a:t>,o</a:t>
            </a:r>
            <a:r>
              <a:rPr lang="en-US" sz="2000" baseline="-25000" dirty="0"/>
              <a:t>91</a:t>
            </a:r>
            <a:r>
              <a:rPr lang="en-US" sz="2000" dirty="0"/>
              <a:t>}.</a:t>
            </a:r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 bwMode="auto">
          <a:xfrm>
            <a:off x="2710" y="6569969"/>
            <a:ext cx="896882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13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0197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3"/>
          <p:cNvSpPr>
            <a:spLocks noChangeArrowheads="1"/>
          </p:cNvSpPr>
          <p:nvPr/>
        </p:nvSpPr>
        <p:spPr bwMode="auto">
          <a:xfrm>
            <a:off x="755576" y="0"/>
            <a:ext cx="7762875" cy="68103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 Narrow" pitchFamily="34" charset="0"/>
              </a:rPr>
              <a:t>Randomized Hill Climbing 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270124" y="1237436"/>
            <a:ext cx="4419600" cy="2819400"/>
          </a:xfrm>
          <a:prstGeom prst="ellipse">
            <a:avLst/>
          </a:prstGeom>
          <a:solidFill>
            <a:srgbClr val="00B0F0"/>
          </a:solidFill>
          <a:ln w="25400" cap="sq">
            <a:solidFill>
              <a:srgbClr val="3333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241005" y="2494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336005" y="19613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555205" y="31043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402805" y="2113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4088605" y="16946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3707605" y="24185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231605" y="2494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384005" y="26471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4545804" y="3151961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5536405" y="27995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5917405" y="18851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2640805" y="22661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2793205" y="24185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4393405" y="18089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6222205" y="21899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4545805" y="19613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4698205" y="2113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3479005" y="15803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3631405" y="17327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4919029" y="2990036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263085" y="870723"/>
            <a:ext cx="2433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Neighborhood of </a:t>
            </a:r>
          </a:p>
        </p:txBody>
      </p:sp>
      <p:sp>
        <p:nvSpPr>
          <p:cNvPr id="35" name="AutoShape 24"/>
          <p:cNvSpPr>
            <a:spLocks noChangeArrowheads="1"/>
          </p:cNvSpPr>
          <p:nvPr/>
        </p:nvSpPr>
        <p:spPr bwMode="auto">
          <a:xfrm>
            <a:off x="5156199" y="1570811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5592000" y="955119"/>
            <a:ext cx="279378" cy="20054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126910" y="4088209"/>
            <a:ext cx="888254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Randomized Hill Climbing</a:t>
            </a:r>
            <a:r>
              <a:rPr lang="en-US" dirty="0"/>
              <a:t>: Sample p points randomly in the neighborhood of the currently best solution; determine the best solution of the p sampled solutions. If it is better than the current solution, make it the new current solution and continue the search; otherwise, terminate returning the current solution.</a:t>
            </a:r>
          </a:p>
          <a:p>
            <a:pPr algn="l"/>
            <a:r>
              <a:rPr lang="en-US" b="1" dirty="0"/>
              <a:t>Niche</a:t>
            </a:r>
            <a:r>
              <a:rPr lang="en-US" dirty="0"/>
              <a:t>: Can be used if the derivative of the objective functions cannot be computed</a:t>
            </a:r>
          </a:p>
          <a:p>
            <a:pPr algn="l"/>
            <a:r>
              <a:rPr lang="en-US" b="1" dirty="0"/>
              <a:t>Advantages</a:t>
            </a:r>
            <a:r>
              <a:rPr lang="en-US" dirty="0"/>
              <a:t>: easy to apply, does not need many resources, usually fast.</a:t>
            </a:r>
          </a:p>
          <a:p>
            <a:pPr algn="l"/>
            <a:r>
              <a:rPr lang="en-US" b="1" dirty="0"/>
              <a:t>Problems</a:t>
            </a:r>
            <a:r>
              <a:rPr lang="en-US" dirty="0"/>
              <a:t>: How do I define my </a:t>
            </a:r>
            <a:r>
              <a:rPr lang="en-US" b="1" dirty="0"/>
              <a:t>neighborhood</a:t>
            </a:r>
            <a:r>
              <a:rPr lang="en-US" dirty="0"/>
              <a:t>; what parameter </a:t>
            </a:r>
            <a:r>
              <a:rPr lang="en-US" b="1" dirty="0"/>
              <a:t>p</a:t>
            </a:r>
            <a:r>
              <a:rPr lang="en-US" dirty="0"/>
              <a:t> should I </a:t>
            </a:r>
          </a:p>
          <a:p>
            <a:pPr algn="l"/>
            <a:r>
              <a:rPr lang="en-US" dirty="0"/>
              <a:t>choose, is the sampling rate p fixed or not, what about resampling to avoid premature termination?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467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447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20912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CLEVER</a:t>
            </a:r>
            <a:r>
              <a:rPr lang="en-US" altLang="en-US" sz="2800" dirty="0">
                <a:solidFill>
                  <a:srgbClr val="FF0000"/>
                </a:solidFill>
                <a:latin typeface="Lucida Bright"/>
              </a:rPr>
              <a:t>—A Representative-based </a:t>
            </a:r>
            <a:br>
              <a:rPr lang="en-US" altLang="en-US" sz="2800" dirty="0">
                <a:solidFill>
                  <a:srgbClr val="FF0000"/>
                </a:solidFill>
                <a:latin typeface="Lucida Bright"/>
              </a:rPr>
            </a:br>
            <a:r>
              <a:rPr lang="en-US" altLang="en-US" sz="2800" dirty="0">
                <a:solidFill>
                  <a:srgbClr val="FF0000"/>
                </a:solidFill>
                <a:latin typeface="Lucida Bright"/>
              </a:rPr>
              <a:t>Supervised Clustering Algorithm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159693"/>
            <a:ext cx="9144000" cy="5001419"/>
          </a:xfrm>
        </p:spPr>
        <p:txBody>
          <a:bodyPr/>
          <a:lstStyle/>
          <a:p>
            <a:pPr eaLnBrk="1" hangingPunct="1"/>
            <a:r>
              <a:rPr lang="en-US" altLang="en-US" sz="2100" b="1" dirty="0"/>
              <a:t>CLEVER</a:t>
            </a:r>
            <a:r>
              <a:rPr lang="en-US" altLang="en-US" sz="2100" dirty="0"/>
              <a:t> (</a:t>
            </a:r>
            <a:r>
              <a:rPr lang="en-US" altLang="en-US" sz="2100" dirty="0" err="1"/>
              <a:t>ClustEring</a:t>
            </a:r>
            <a:r>
              <a:rPr lang="en-US" altLang="en-US" sz="2100" dirty="0"/>
              <a:t> using </a:t>
            </a:r>
            <a:r>
              <a:rPr lang="en-US" altLang="en-US" sz="2100" dirty="0" err="1"/>
              <a:t>representatiVEs</a:t>
            </a:r>
            <a:r>
              <a:rPr lang="en-US" altLang="en-US" sz="2100" dirty="0"/>
              <a:t> and Randomized hill climbing) is a representative-based, clustering algorithm</a:t>
            </a:r>
          </a:p>
          <a:p>
            <a:pPr marL="342900" lvl="1" indent="-342900">
              <a:buFontTx/>
              <a:buChar char="•"/>
            </a:pPr>
            <a:r>
              <a:rPr lang="en-US" altLang="en-US" sz="2100" dirty="0"/>
              <a:t>Obtains a clustering X maximizing a plug-in interestingness/fitness function: </a:t>
            </a:r>
            <a:r>
              <a:rPr lang="en-US" sz="2100" dirty="0"/>
              <a:t>Reward(X) = </a:t>
            </a:r>
            <a:r>
              <a:rPr lang="en-US" sz="2100" dirty="0">
                <a:sym typeface="Symbol"/>
              </a:rPr>
              <a:t></a:t>
            </a:r>
            <a:r>
              <a:rPr lang="en-US" sz="2100" baseline="-25000" dirty="0" err="1">
                <a:sym typeface="Symbol"/>
              </a:rPr>
              <a:t>CX</a:t>
            </a:r>
            <a:r>
              <a:rPr lang="en-US" sz="2100" i="1" dirty="0" err="1"/>
              <a:t>interestingness</a:t>
            </a:r>
            <a:r>
              <a:rPr lang="en-US" sz="2100" dirty="0"/>
              <a:t>(C) x </a:t>
            </a:r>
            <a:r>
              <a:rPr lang="en-US" sz="2100" i="1" dirty="0"/>
              <a:t>size</a:t>
            </a:r>
            <a:r>
              <a:rPr lang="en-US" sz="2100" dirty="0"/>
              <a:t>(C)</a:t>
            </a:r>
            <a:r>
              <a:rPr lang="en-US" sz="2100" baseline="30000" dirty="0"/>
              <a:t>β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r>
              <a:rPr lang="en-US" altLang="en-US" sz="2100" dirty="0"/>
              <a:t>    in the case of supervised clustering: </a:t>
            </a:r>
            <a:r>
              <a:rPr lang="en-US" sz="2100" dirty="0">
                <a:sym typeface="Symbol"/>
              </a:rPr>
              <a:t></a:t>
            </a:r>
            <a:r>
              <a:rPr lang="en-US" sz="2100" baseline="-25000" dirty="0" err="1">
                <a:sym typeface="Symbol"/>
              </a:rPr>
              <a:t>i</a:t>
            </a:r>
            <a:r>
              <a:rPr lang="en-US" sz="2100" dirty="0" err="1"/>
              <a:t>Purity</a:t>
            </a:r>
            <a:r>
              <a:rPr lang="en-US" sz="2100" dirty="0"/>
              <a:t>(C</a:t>
            </a:r>
            <a:r>
              <a:rPr lang="en-US" sz="2100" baseline="-25000" dirty="0"/>
              <a:t>i</a:t>
            </a:r>
            <a:r>
              <a:rPr lang="en-US" sz="2100" dirty="0"/>
              <a:t>)*|C</a:t>
            </a:r>
            <a:r>
              <a:rPr lang="en-US" sz="2100" baseline="-25000" dirty="0"/>
              <a:t>i</a:t>
            </a:r>
            <a:r>
              <a:rPr lang="en-US" sz="2100" dirty="0"/>
              <a:t>|**</a:t>
            </a:r>
            <a:r>
              <a:rPr lang="en-US" sz="2100" dirty="0">
                <a:sym typeface="Symbol"/>
              </a:rPr>
              <a:t></a:t>
            </a:r>
          </a:p>
          <a:p>
            <a:r>
              <a:rPr lang="en-US" altLang="zh-CN" sz="2100" dirty="0">
                <a:ea typeface="SimSun" charset="-122"/>
              </a:rPr>
              <a:t>It employs randomized hill climbing to find better solutions in the neighborhood of the current solution. In general, p solutions are sampled in the neighborhood of the current solution and the best of those solutions becomes the new current solution</a:t>
            </a:r>
            <a:r>
              <a:rPr lang="en-US" altLang="zh-CN" sz="2100" dirty="0">
                <a:latin typeface="Lucida Bright"/>
                <a:ea typeface="SimSun" charset="-122"/>
              </a:rPr>
              <a:t>—</a:t>
            </a:r>
            <a:r>
              <a:rPr lang="en-US" altLang="zh-CN" sz="2100" dirty="0">
                <a:ea typeface="SimSun" charset="-122"/>
              </a:rPr>
              <a:t>p is the sampling rate of CLEVER. </a:t>
            </a:r>
          </a:p>
          <a:p>
            <a:pPr eaLnBrk="1" hangingPunct="1"/>
            <a:r>
              <a:rPr lang="en-US" altLang="en-US" sz="2100" dirty="0"/>
              <a:t>A solution is characterized by a set of representatives which is modified by the hill climbing procedure by inserting, deleting, and replacing representatives. </a:t>
            </a:r>
          </a:p>
          <a:p>
            <a:pPr eaLnBrk="1" hangingPunct="1"/>
            <a:r>
              <a:rPr lang="en-US" altLang="en-US" sz="2100" dirty="0"/>
              <a:t>CLEVER resamples p’ more solutions before terminating. </a:t>
            </a:r>
          </a:p>
          <a:p>
            <a:pPr eaLnBrk="1" hangingPunct="1"/>
            <a:r>
              <a:rPr lang="en-US" altLang="en-US" sz="2100" dirty="0"/>
              <a:t>CLEVER complexity: O(n*r*t) n:=#of objects; t:#of iterations; r is average sampling rate.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654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68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200" b="1" dirty="0"/>
              <a:t>Input:</a:t>
            </a:r>
            <a:r>
              <a:rPr lang="en-US" sz="2200" dirty="0"/>
              <a:t> Dataset </a:t>
            </a:r>
            <a:r>
              <a:rPr lang="en-US" sz="2200" i="1" dirty="0"/>
              <a:t>O</a:t>
            </a:r>
            <a:r>
              <a:rPr lang="en-US" sz="2200" dirty="0"/>
              <a:t>, distance-function </a:t>
            </a:r>
            <a:r>
              <a:rPr lang="en-US" sz="2200" i="1" dirty="0"/>
              <a:t>d</a:t>
            </a:r>
            <a:r>
              <a:rPr lang="en-US" sz="2200" dirty="0"/>
              <a:t> or distance matrix 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a fitness function q, sampling rate p, resampling rate p’, k’</a:t>
            </a:r>
            <a:endParaRPr lang="en-US" sz="2200" dirty="0"/>
          </a:p>
          <a:p>
            <a:pPr algn="l"/>
            <a:r>
              <a:rPr lang="en-US" sz="2200" b="1" dirty="0"/>
              <a:t>Output:</a:t>
            </a:r>
            <a:r>
              <a:rPr lang="en-US" sz="2200" dirty="0"/>
              <a:t> Clustering </a:t>
            </a:r>
            <a:r>
              <a:rPr lang="en-US" sz="2200" i="1" dirty="0"/>
              <a:t>X</a:t>
            </a:r>
            <a:r>
              <a:rPr lang="en-US" sz="2200" dirty="0"/>
              <a:t>, fitness function </a:t>
            </a:r>
            <a:r>
              <a:rPr lang="en-US" sz="2200" i="1" dirty="0"/>
              <a:t>q(X)</a:t>
            </a:r>
            <a:r>
              <a:rPr lang="en-US" sz="2200" dirty="0"/>
              <a:t>, rewards for clusters in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Randomly create a set of </a:t>
            </a:r>
            <a:r>
              <a:rPr lang="en-US" sz="2200" i="1" dirty="0"/>
              <a:t>k’</a:t>
            </a:r>
            <a:r>
              <a:rPr lang="en-US" sz="2200" dirty="0"/>
              <a:t> representatives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Sample </a:t>
            </a:r>
            <a:r>
              <a:rPr lang="en-US" sz="2200" i="1" dirty="0"/>
              <a:t>p</a:t>
            </a:r>
            <a:r>
              <a:rPr lang="en-US" sz="2200" dirty="0"/>
              <a:t> solutions in the neighborhood of the current representative set  by changing the representative set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If the best solution of the </a:t>
            </a:r>
            <a:r>
              <a:rPr lang="en-US" sz="2200" i="1" dirty="0"/>
              <a:t>p</a:t>
            </a:r>
            <a:r>
              <a:rPr lang="en-US" sz="2200" dirty="0"/>
              <a:t> solutions improves the clustering quality of the current solution; its set becomes the current set of representatives and search continues with Step 2; otherwise, resample p’ more solutions, and terminate returning the current clustering if there is no improvement. </a:t>
            </a:r>
          </a:p>
        </p:txBody>
      </p:sp>
      <p:sp>
        <p:nvSpPr>
          <p:cNvPr id="1639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Pseudo Code CLEVER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21828" y="65463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28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Example --- Neighborhood-size=2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Dataset: {1, 2, 3, 4, 5, 6, 7, 8, 9, 0}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Current Solution: {1, 3, 5}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Non-representatives: {2, 4, 6, 7, 8, 9, 0}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{1, 3, 5}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	     Insert 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{1, 3, 5, 7}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	     Replace 3 with 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Next Solution:{1, 4, 5, 7} 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0" y="436510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/>
              <a:t>Remarks: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Representative sets are modified at random obtaining a clustering in the neighborhood of the current clustering.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Modification operators  and operator parameters are chosen at random.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29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0497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49288"/>
          </a:xfrm>
        </p:spPr>
        <p:txBody>
          <a:bodyPr/>
          <a:lstStyle/>
          <a:p>
            <a:r>
              <a:rPr lang="en-US" altLang="en-US" sz="3800" dirty="0">
                <a:solidFill>
                  <a:srgbClr val="FF0000"/>
                </a:solidFill>
              </a:rPr>
              <a:t>Advantages CLEVER Over Other Representative-based Algorithms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8726488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Searches for the optimal number of clusters </a:t>
            </a:r>
            <a:r>
              <a:rPr lang="en-US" altLang="en-US" sz="2600" i="1" dirty="0"/>
              <a:t>k</a:t>
            </a:r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Quite generic: </a:t>
            </a:r>
            <a:r>
              <a:rPr lang="en-US" altLang="en-US" sz="2600" dirty="0"/>
              <a:t>can be used with any reward-based fitness function </a:t>
            </a:r>
            <a:r>
              <a:rPr lang="en-US" altLang="en-US" sz="2600" dirty="0">
                <a:sym typeface="Wingdings" pitchFamily="2" charset="2"/>
              </a:rPr>
              <a:t> can be applied to a large set of tasks</a:t>
            </a:r>
            <a:endParaRPr lang="en-US" altLang="en-US" sz="2600" i="1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Uses dynamic sampling; only uses a large number of samples when it gets stuck.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54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32" y="410896"/>
            <a:ext cx="8229600" cy="649288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STAXAC</a:t>
            </a:r>
            <a:r>
              <a:rPr lang="en-US" altLang="en-US" sz="2800" b="1" dirty="0">
                <a:solidFill>
                  <a:srgbClr val="FF0000"/>
                </a:solidFill>
                <a:latin typeface="Lucida Bright"/>
                <a:sym typeface="PT Serif" charset="0"/>
              </a:rPr>
              <a:t>—A HIERARCHICAL SUPERVISED </a:t>
            </a:r>
            <a:r>
              <a:rPr lang="en-US" altLang="en-US" sz="2800" b="1" dirty="0" err="1">
                <a:solidFill>
                  <a:srgbClr val="FF0000"/>
                </a:solidFill>
                <a:latin typeface="Lucida Bright"/>
                <a:sym typeface="PT Serif" charset="0"/>
              </a:rPr>
              <a:t>ClUSTERING</a:t>
            </a:r>
            <a:r>
              <a:rPr lang="en-US" altLang="en-US" sz="2800" b="1" dirty="0">
                <a:solidFill>
                  <a:srgbClr val="FF0000"/>
                </a:solidFill>
                <a:latin typeface="Lucida Bright"/>
                <a:sym typeface="PT Serif" charset="0"/>
              </a:rPr>
              <a:t> ALGORITHM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466"/>
            <a:ext cx="6248400" cy="46482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9841" y="764703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Supervised taxonomies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are generated considering background information concerning class labels in addition to distance metrics, and are capable of capturing class-uniform regions in a dataset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32464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466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96975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3 Examples of Making Originally Unsupervised Methods Supervised 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07504" y="2348879"/>
            <a:ext cx="9036496" cy="33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kern="0" dirty="0"/>
              <a:t>Supervised Similarity Assessment (Derive distance functions that provide a good performance a classification algorithm, such is k-NN)</a:t>
            </a:r>
            <a:r>
              <a:rPr lang="en-US" altLang="en-US" sz="2800" kern="0" dirty="0">
                <a:latin typeface="Lucida Bright"/>
              </a:rPr>
              <a:t>—</a:t>
            </a:r>
            <a:r>
              <a:rPr lang="en-US" altLang="en-US" sz="2000" kern="0" dirty="0">
                <a:latin typeface="Lucida Handwriting" panose="03010101010101010101" pitchFamily="66" charset="0"/>
              </a:rPr>
              <a:t>see below!</a:t>
            </a:r>
            <a:endParaRPr lang="en-US" altLang="en-US" sz="2000" kern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kern="0" dirty="0"/>
              <a:t>Supervised Clustering</a:t>
            </a:r>
            <a:r>
              <a:rPr lang="en-US" altLang="en-US" sz="2200" kern="0" dirty="0">
                <a:latin typeface="Lucida Bright"/>
              </a:rPr>
              <a:t>—</a:t>
            </a:r>
            <a:r>
              <a:rPr lang="en-US" altLang="en-US" sz="2000" kern="0" dirty="0">
                <a:latin typeface="Lucida Handwriting" panose="03010101010101010101" pitchFamily="66" charset="0"/>
              </a:rPr>
              <a:t>to be discussed in the remainder of this talk! </a:t>
            </a:r>
            <a:r>
              <a:rPr lang="en-US" altLang="en-US" sz="2000" kern="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kern="0" dirty="0"/>
              <a:t>Supervised Density Estimation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200" kern="0" dirty="0"/>
          </a:p>
          <a:p>
            <a:pPr lvl="1"/>
            <a:endParaRPr lang="en-US" altLang="en-US" sz="2200" kern="0" dirty="0"/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2982902" y="4604003"/>
            <a:ext cx="17716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“</a:t>
            </a:r>
            <a:r>
              <a:rPr lang="en-US" altLang="en-US" sz="1200" i="1" dirty="0"/>
              <a:t>Bad</a:t>
            </a:r>
            <a:r>
              <a:rPr lang="en-US" altLang="en-US" sz="1200" dirty="0"/>
              <a:t>” distance function</a:t>
            </a:r>
            <a:endParaRPr kumimoji="1" lang="en-US" altLang="en-US" sz="1200" b="1" baseline="-25000" dirty="0">
              <a:solidFill>
                <a:srgbClr val="996633"/>
              </a:solidFill>
              <a:latin typeface="Symbol" pitchFamily="18" charset="2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697836" y="4573225"/>
            <a:ext cx="18822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“</a:t>
            </a:r>
            <a:r>
              <a:rPr lang="en-US" altLang="en-US" sz="1200" i="1" dirty="0"/>
              <a:t>Good</a:t>
            </a:r>
            <a:r>
              <a:rPr lang="en-US" altLang="en-US" sz="1200" dirty="0"/>
              <a:t>” distance function</a:t>
            </a:r>
          </a:p>
        </p:txBody>
      </p:sp>
      <p:pic>
        <p:nvPicPr>
          <p:cNvPr id="6" name="Picture 3" descr="C:\Users\8yetula8\Desktop\1-s2.0-S0952197606000303-gr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08" y="4943204"/>
            <a:ext cx="3386859" cy="19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40054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52698" y="1415852"/>
            <a:ext cx="2430092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672123" y="1415852"/>
            <a:ext cx="2430092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Supervised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</a:t>
            </a:r>
          </a:p>
        </p:txBody>
      </p:sp>
      <p:cxnSp>
        <p:nvCxnSpPr>
          <p:cNvPr id="8" name="Straight Arrow Connector 7"/>
          <p:cNvCxnSpPr>
            <a:stCxn id="2" idx="3"/>
            <a:endCxn id="9" idx="1"/>
          </p:cNvCxnSpPr>
          <p:nvPr/>
        </p:nvCxnSpPr>
        <p:spPr bwMode="auto">
          <a:xfrm>
            <a:off x="3482790" y="1600518"/>
            <a:ext cx="218933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9485" y="1217772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3538" y="161950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labels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51812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How STAXAC Works</a:t>
            </a:r>
            <a:endParaRPr lang="en-US" altLang="en-US" sz="4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" y="1484784"/>
            <a:ext cx="8610600" cy="43434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20</a:t>
            </a:fld>
            <a:endParaRPr lang="en-US" alt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743D41-4A1C-418B-B10B-622D157E015C}"/>
              </a:ext>
            </a:extLst>
          </p:cNvPr>
          <p:cNvCxnSpPr/>
          <p:nvPr/>
        </p:nvCxnSpPr>
        <p:spPr bwMode="auto">
          <a:xfrm>
            <a:off x="1187624" y="6309320"/>
            <a:ext cx="864096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1B2BFF-33BA-4732-BB8A-28461246229A}"/>
              </a:ext>
            </a:extLst>
          </p:cNvPr>
          <p:cNvSpPr txBox="1"/>
          <p:nvPr/>
        </p:nvSpPr>
        <p:spPr>
          <a:xfrm>
            <a:off x="1774385" y="6124654"/>
            <a:ext cx="251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Nearest Neighbor</a:t>
            </a:r>
          </a:p>
        </p:txBody>
      </p:sp>
    </p:spTree>
    <p:extLst>
      <p:ext uri="{BB962C8B-B14F-4D97-AF65-F5344CB8AC3E}">
        <p14:creationId xmlns:p14="http://schemas.microsoft.com/office/powerpoint/2010/main" val="187528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Pseudo-Code STAXAC Algorithm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56" y="1268760"/>
            <a:ext cx="9144000" cy="50475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en-US" sz="20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Algorithm 1:</a:t>
            </a:r>
            <a:r>
              <a:rPr lang="en-US" sz="2000" b="1" i="1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STAXAC </a:t>
            </a:r>
            <a:r>
              <a:rPr lang="en-US" sz="2000" dirty="0"/>
              <a:t>(</a:t>
            </a:r>
            <a:r>
              <a:rPr lang="en-US" sz="2000" b="1" dirty="0"/>
              <a:t>S</a:t>
            </a:r>
            <a:r>
              <a:rPr lang="en-US" sz="2000" dirty="0"/>
              <a:t>upervised </a:t>
            </a:r>
            <a:r>
              <a:rPr lang="en-US" sz="2000" b="1" dirty="0" err="1"/>
              <a:t>TAX</a:t>
            </a:r>
            <a:r>
              <a:rPr lang="en-US" sz="2000" dirty="0" err="1"/>
              <a:t>onomy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gglomerative </a:t>
            </a:r>
            <a:r>
              <a:rPr lang="en-US" sz="2000" b="1" dirty="0"/>
              <a:t>C</a:t>
            </a:r>
            <a:r>
              <a:rPr lang="en-US" sz="2000" dirty="0"/>
              <a:t>lustering)</a:t>
            </a:r>
            <a:endParaRPr lang="en-US" sz="2000" b="1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Input: examples with class labels and their distance matrix D. </a:t>
            </a:r>
            <a:endParaRPr lang="en-US" sz="2000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Output: Hierarchical clustering </a:t>
            </a:r>
            <a:endParaRPr lang="en-US" sz="2000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Start with a clustering X of one-object clusters.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 ,C’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X;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merge-candidate(C*,C’)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(1-NN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(C*) = C’ or 1-NN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(C’ )=C* 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WHILE there are merge-candidates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left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BEGIN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a.  Merge the pair of merge-candidates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obtaining a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 cluster C=C*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 and a new clustering X’ for which Purity(C) has the largest value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b.  Update merge-candidates: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merge-candidate(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(merge-candidate(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merge-candidate(C’’,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))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c. Extend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dendrogram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drawing edges from C’ and C* to C 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END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Return the constructed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dendrogram</a:t>
            </a:r>
            <a:r>
              <a:rPr lang="en-US" sz="20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spc="-5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8256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89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Properties of STAXAC</a:t>
            </a:r>
            <a:endParaRPr lang="en-US" altLang="en-US" sz="4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1412776"/>
            <a:ext cx="8909572" cy="41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endParaRPr lang="en-US" altLang="en-US" sz="2200" dirty="0"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>
                <a:latin typeface="Optima" pitchFamily="34" charset="0"/>
                <a:sym typeface="PT Serif" charset="0"/>
              </a:rPr>
              <a:t>STAXAC works </a:t>
            </a:r>
            <a:r>
              <a:rPr lang="en-US" altLang="en-US" sz="2200" dirty="0" err="1">
                <a:latin typeface="Optima" pitchFamily="34" charset="0"/>
                <a:sym typeface="PT Serif" charset="0"/>
              </a:rPr>
              <a:t>agglomeratively</a:t>
            </a:r>
            <a:r>
              <a:rPr lang="en-US" altLang="en-US" sz="2200" dirty="0">
                <a:latin typeface="Optima" pitchFamily="34" charset="0"/>
                <a:sym typeface="PT Serif" charset="0"/>
              </a:rPr>
              <a:t> merging neighboring clusters, giving preference to obtaining clusters that have higher purity. It creates a hierarchical clustering that maximizes cluster purity.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>
                <a:latin typeface="Optima" pitchFamily="34" charset="0"/>
                <a:sym typeface="PT Serif" charset="0"/>
              </a:rPr>
              <a:t>In contrast to other hierarchical clustering algorithms, STAXAC conducts a wider search, merging clusters that are neighboring and not necessarily the closest two clusters </a:t>
            </a:r>
            <a:endParaRPr lang="en-US" altLang="en-US" sz="2200" dirty="0">
              <a:solidFill>
                <a:srgbClr val="FF0000"/>
              </a:solidFill>
              <a:latin typeface="Optima" pitchFamily="34" charset="0"/>
              <a:sym typeface="PT Serif" charset="0"/>
            </a:endParaRP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>
                <a:latin typeface="Optima" pitchFamily="34" charset="0"/>
                <a:sym typeface="PT Serif" charset="0"/>
              </a:rPr>
              <a:t>STAXAC uses proximity graphs, such as Delaunay, Gabriel, and 1-NN, and </a:t>
            </a:r>
            <a:r>
              <a:rPr lang="en-US" altLang="en-US" sz="2200" dirty="0" err="1">
                <a:latin typeface="Optima" pitchFamily="34" charset="0"/>
                <a:sym typeface="PT Serif" charset="0"/>
              </a:rPr>
              <a:t>Grabriel</a:t>
            </a:r>
            <a:r>
              <a:rPr lang="en-US" altLang="en-US" sz="2200" dirty="0">
                <a:latin typeface="Optima" pitchFamily="34" charset="0"/>
                <a:sym typeface="PT Serif" charset="0"/>
              </a:rPr>
              <a:t> Graphs, to determine which clusters are neighboring. Proximity graphs need only be computed at the beginning of the run. Its current implementation uses Gabriel and 1-NN graphs. 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en-US" altLang="en-US" sz="2200" dirty="0">
                <a:latin typeface="Optima" pitchFamily="34" charset="0"/>
                <a:sym typeface="PT Serif" charset="0"/>
              </a:rPr>
              <a:t>STAXAC creates supervised taxonomies; unsupervised taxonomies are widely used in bioinformatics. It is also related to conceptual clustering. 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128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2622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46" y="-20782"/>
            <a:ext cx="8229600" cy="1577574"/>
          </a:xfrm>
        </p:spPr>
        <p:txBody>
          <a:bodyPr/>
          <a:lstStyle/>
          <a:p>
            <a:pPr eaLnBrk="1" hangingPunct="1"/>
            <a:r>
              <a:rPr lang="en-GB" altLang="en-US" sz="4400" b="1" dirty="0">
                <a:solidFill>
                  <a:srgbClr val="FF0000"/>
                </a:solidFill>
              </a:rPr>
              <a:t>Proximity Graphs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88" y="1268760"/>
            <a:ext cx="9144000" cy="226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600" dirty="0"/>
              <a:t>Proximity graphs provide various definitions of “neighbour”: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3908616"/>
              </p:ext>
            </p:extLst>
          </p:nvPr>
        </p:nvGraphicFramePr>
        <p:xfrm>
          <a:off x="2123728" y="1772816"/>
          <a:ext cx="40386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203040" progId="Equation.DSMT4">
                  <p:embed/>
                </p:oleObj>
              </mc:Choice>
              <mc:Fallback>
                <p:oleObj name="Equation" r:id="rId2" imgW="2197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72816"/>
                        <a:ext cx="40386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51520" y="2420888"/>
            <a:ext cx="8878623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altLang="en-US" sz="2400" dirty="0">
                <a:solidFill>
                  <a:srgbClr val="C00000"/>
                </a:solidFill>
              </a:rPr>
              <a:t>NNG</a:t>
            </a:r>
            <a:r>
              <a:rPr lang="en-GB" altLang="en-US" sz="2400" dirty="0"/>
              <a:t> = Nearest Neighbour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400" dirty="0"/>
              <a:t>MST = Minimum Spanning Tree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400" dirty="0"/>
              <a:t>RNG = Relative Neighbourhood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400" dirty="0">
                <a:solidFill>
                  <a:srgbClr val="C00000"/>
                </a:solidFill>
              </a:rPr>
              <a:t>GG </a:t>
            </a:r>
            <a:r>
              <a:rPr lang="en-GB" altLang="en-US" sz="2400" dirty="0"/>
              <a:t>= Gabriel Graph</a:t>
            </a:r>
          </a:p>
          <a:p>
            <a:pPr algn="l" eaLnBrk="1" hangingPunct="1">
              <a:spcBef>
                <a:spcPct val="20000"/>
              </a:spcBef>
            </a:pPr>
            <a:r>
              <a:rPr lang="en-GB" altLang="en-US" sz="2400" dirty="0"/>
              <a:t>DT = Delaunay Triangulation (neighbours of a 1NN-classifier)</a:t>
            </a:r>
            <a:endParaRPr lang="en-US" altLang="en-US" sz="24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463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23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941168"/>
            <a:ext cx="9144000" cy="14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altLang="en-US" sz="2800" dirty="0">
                <a:solidFill>
                  <a:srgbClr val="3333FF"/>
                </a:solidFill>
              </a:rPr>
              <a:t>Organization of the Talk</a:t>
            </a:r>
            <a:endParaRPr lang="en-GB" altLang="en-US" sz="2000" dirty="0"/>
          </a:p>
          <a:p>
            <a:pPr algn="l"/>
            <a:endParaRPr lang="en-GB" altLang="en-US" sz="800" dirty="0"/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Motivation—why is it worthwhile generalizing machine learning techniques that typically unsupervised to consider background information in form of class labels?  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Introduction to Supervised Clustering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CLEVER and STAXAC—2 Supervised Clustering Algorithms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b="1" dirty="0">
                <a:latin typeface="+mj-lt"/>
              </a:rPr>
              <a:t>Applications: Using Supervised Clustering for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b="1" dirty="0">
                <a:latin typeface="+mj-lt"/>
              </a:rPr>
              <a:t>Distance Metric Learning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b="1" dirty="0">
                <a:latin typeface="+mj-lt"/>
              </a:rPr>
              <a:t>Noise Removal from Images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b="1" dirty="0">
                <a:latin typeface="+mj-lt"/>
              </a:rPr>
              <a:t>Dataset Editing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b="1" dirty="0">
                <a:latin typeface="+mj-lt"/>
              </a:rPr>
              <a:t>Subclass Discovery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Conclusion</a:t>
            </a:r>
            <a:endParaRPr lang="en-GB" altLang="en-US" sz="2400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710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564" y="1268760"/>
            <a:ext cx="8748712" cy="576263"/>
          </a:xfrm>
        </p:spPr>
        <p:txBody>
          <a:bodyPr/>
          <a:lstStyle/>
          <a:p>
            <a:r>
              <a:rPr lang="en-US" altLang="en-US" sz="3000" dirty="0"/>
              <a:t>Similarity Assessment Framework: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581400"/>
            <a:ext cx="8964612" cy="2895600"/>
          </a:xfrm>
        </p:spPr>
        <p:txBody>
          <a:bodyPr/>
          <a:lstStyle/>
          <a:p>
            <a:r>
              <a:rPr lang="en-US" altLang="en-US" b="1" dirty="0">
                <a:solidFill>
                  <a:schemeClr val="hlink"/>
                </a:solidFill>
              </a:rPr>
              <a:t>Objective: </a:t>
            </a:r>
            <a:r>
              <a:rPr lang="en-US" altLang="en-US" dirty="0"/>
              <a:t>Learn a good (weights of a) distance function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for classification tasks.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Our approach</a:t>
            </a:r>
            <a:r>
              <a:rPr lang="en-US" altLang="en-US" dirty="0"/>
              <a:t>: Apply a (supervised) clustering algorithm with the distance function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 to be evaluated to the dataset obtaining k clusters. Change the weights of the distance function to make each cluster purer!</a:t>
            </a:r>
          </a:p>
          <a:p>
            <a:r>
              <a:rPr lang="en-US" altLang="en-US" b="1" dirty="0">
                <a:solidFill>
                  <a:schemeClr val="hlink"/>
                </a:solidFill>
              </a:rPr>
              <a:t>Our goal</a:t>
            </a:r>
            <a:r>
              <a:rPr lang="en-US" altLang="en-US" dirty="0"/>
              <a:t> is to learn the weights of an object distance function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such that all the clusters are pure (or as pure is possible).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752600" y="1981200"/>
          <a:ext cx="48133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736560" progId="Equation.3">
                  <p:embed/>
                </p:oleObj>
              </mc:Choice>
              <mc:Fallback>
                <p:oleObj name="Equation" r:id="rId2" imgW="212076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48133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577800"/>
            <a:ext cx="9202362" cy="45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3200" b="1" kern="0" dirty="0">
                <a:solidFill>
                  <a:srgbClr val="FF0000"/>
                </a:solidFill>
              </a:rPr>
              <a:t>4.a: Applications to Distance Metric Learning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19100"/>
            <a:ext cx="9252520" cy="896938"/>
          </a:xfrm>
        </p:spPr>
        <p:txBody>
          <a:bodyPr/>
          <a:lstStyle/>
          <a:p>
            <a:r>
              <a:rPr lang="en-US" altLang="en-US" sz="3100" dirty="0">
                <a:solidFill>
                  <a:srgbClr val="FF0000"/>
                </a:solidFill>
              </a:rPr>
              <a:t>Idea: Coevolving Clusters and Distance Functions</a:t>
            </a:r>
          </a:p>
        </p:txBody>
      </p:sp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109538" y="2374900"/>
            <a:ext cx="2590800" cy="1295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Clustering </a:t>
            </a:r>
            <a:r>
              <a:rPr kumimoji="1" lang="en-US" altLang="en-US" sz="2400" b="1">
                <a:latin typeface="Times New Roman" pitchFamily="18" charset="0"/>
              </a:rPr>
              <a:t>X</a:t>
            </a: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4376738" y="2451100"/>
            <a:ext cx="2590800" cy="1295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Distance</a:t>
            </a:r>
          </a:p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Function </a:t>
            </a:r>
            <a:r>
              <a:rPr kumimoji="1" lang="en-US" altLang="en-US" sz="2400" b="1">
                <a:solidFill>
                  <a:srgbClr val="996633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132138" y="3141663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altLang="en-US" sz="2000"/>
              <a:t>Cluster</a:t>
            </a: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1404938" y="36703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573088" y="5194300"/>
            <a:ext cx="1860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Goodness of </a:t>
            </a:r>
          </a:p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the Distance </a:t>
            </a:r>
          </a:p>
          <a:p>
            <a:pPr eaLnBrk="0" hangingPunct="0"/>
            <a:r>
              <a:rPr kumimoji="1" lang="en-US" altLang="en-US" sz="2400" b="1">
                <a:solidFill>
                  <a:srgbClr val="996633"/>
                </a:solidFill>
                <a:latin typeface="Times New Roman" pitchFamily="18" charset="0"/>
              </a:rPr>
              <a:t>Function </a:t>
            </a:r>
            <a:r>
              <a:rPr kumimoji="1" lang="en-US" altLang="en-US" sz="2400" b="1">
                <a:solidFill>
                  <a:srgbClr val="996633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795338" y="4203700"/>
            <a:ext cx="185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altLang="en-US" sz="2000">
                <a:latin typeface="Times New Roman" pitchFamily="18" charset="0"/>
              </a:rPr>
              <a:t>q(X) Clustering</a:t>
            </a:r>
          </a:p>
          <a:p>
            <a:pPr algn="l" eaLnBrk="0" hangingPunct="0"/>
            <a:r>
              <a:rPr kumimoji="1" lang="en-US" altLang="en-US" sz="2000">
                <a:latin typeface="Times New Roman" pitchFamily="18" charset="0"/>
              </a:rPr>
              <a:t>         Evaluation</a:t>
            </a:r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>
            <a:off x="5456238" y="1958975"/>
            <a:ext cx="792162" cy="504825"/>
          </a:xfrm>
          <a:prstGeom prst="curvedDownArrow">
            <a:avLst>
              <a:gd name="adj1" fmla="val 31384"/>
              <a:gd name="adj2" fmla="val 627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4060825" y="1316038"/>
            <a:ext cx="320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Weight Updating Scheme /</a:t>
            </a:r>
          </a:p>
          <a:p>
            <a:r>
              <a:rPr lang="en-US" altLang="en-US" sz="2000"/>
              <a:t>Search Strategy</a:t>
            </a:r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2700338" y="2997200"/>
            <a:ext cx="1657350" cy="144463"/>
          </a:xfrm>
          <a:prstGeom prst="leftArrow">
            <a:avLst>
              <a:gd name="adj1" fmla="val 50000"/>
              <a:gd name="adj2" fmla="val 2868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704" name="Text Box 40"/>
          <p:cNvSpPr txBox="1">
            <a:spLocks noChangeArrowheads="1"/>
          </p:cNvSpPr>
          <p:nvPr/>
        </p:nvSpPr>
        <p:spPr bwMode="auto">
          <a:xfrm>
            <a:off x="3625875" y="4020344"/>
            <a:ext cx="25619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“</a:t>
            </a:r>
            <a:r>
              <a:rPr lang="en-US" altLang="en-US" sz="1600" i="1" dirty="0"/>
              <a:t>Bad</a:t>
            </a:r>
            <a:r>
              <a:rPr lang="en-US" altLang="en-US" sz="1600" dirty="0"/>
              <a:t>” distance function </a:t>
            </a:r>
            <a:r>
              <a:rPr kumimoji="1" lang="en-US" altLang="en-US" sz="1600" b="1" dirty="0">
                <a:solidFill>
                  <a:srgbClr val="996633"/>
                </a:solidFill>
                <a:latin typeface="Symbol" pitchFamily="18" charset="2"/>
              </a:rPr>
              <a:t>Q</a:t>
            </a:r>
            <a:r>
              <a:rPr kumimoji="1" lang="en-US" altLang="en-US" sz="1600" b="1" baseline="-25000" dirty="0">
                <a:solidFill>
                  <a:srgbClr val="996633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13705" name="Text Box 41"/>
          <p:cNvSpPr txBox="1">
            <a:spLocks noChangeArrowheads="1"/>
          </p:cNvSpPr>
          <p:nvPr/>
        </p:nvSpPr>
        <p:spPr bwMode="auto">
          <a:xfrm>
            <a:off x="6121237" y="4020344"/>
            <a:ext cx="2765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“</a:t>
            </a:r>
            <a:r>
              <a:rPr lang="en-US" altLang="en-US" sz="1600" i="1" dirty="0"/>
              <a:t>Good</a:t>
            </a:r>
            <a:r>
              <a:rPr lang="en-US" altLang="en-US" sz="1600" dirty="0"/>
              <a:t>” distance function </a:t>
            </a:r>
            <a:r>
              <a:rPr kumimoji="1" lang="en-US" altLang="en-US" sz="1600" b="1" dirty="0">
                <a:solidFill>
                  <a:srgbClr val="996633"/>
                </a:solidFill>
                <a:latin typeface="Symbol" pitchFamily="18" charset="2"/>
              </a:rPr>
              <a:t>Q</a:t>
            </a:r>
            <a:r>
              <a:rPr kumimoji="1" lang="en-US" altLang="en-US" sz="1600" b="1" baseline="-25000" dirty="0">
                <a:solidFill>
                  <a:srgbClr val="996633"/>
                </a:solidFill>
                <a:latin typeface="Symbol" pitchFamily="18" charset="2"/>
              </a:rPr>
              <a:t>2</a:t>
            </a:r>
            <a:r>
              <a:rPr lang="en-US" altLang="en-US" sz="1600" dirty="0"/>
              <a:t> </a:t>
            </a:r>
          </a:p>
        </p:txBody>
      </p:sp>
      <p:pic>
        <p:nvPicPr>
          <p:cNvPr id="42" name="Picture 3" descr="C:\Users\8yetula8\Desktop\1-s2.0-S0952197606000303-gr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74662"/>
            <a:ext cx="4392488" cy="24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Idea Inside/Outside Weight Updating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932363" y="2276475"/>
            <a:ext cx="4211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kumimoji="1" lang="en-US" altLang="en-US" sz="2000">
                <a:latin typeface="Times New Roman" pitchFamily="18" charset="0"/>
              </a:rPr>
              <a:t>Cluster1: distances </a:t>
            </a:r>
            <a:r>
              <a:rPr kumimoji="1" lang="en-US" altLang="en-US"/>
              <a:t>with respect to Att1</a:t>
            </a:r>
            <a:endParaRPr kumimoji="1" lang="en-US" altLang="en-US" sz="2000">
              <a:latin typeface="Times New Roman" pitchFamily="18" charset="0"/>
            </a:endParaRPr>
          </a:p>
          <a:p>
            <a:pPr algn="l" eaLnBrk="0" hangingPunct="0"/>
            <a:endParaRPr kumimoji="1" lang="en-US" altLang="en-US" sz="2000">
              <a:latin typeface="Times New Roman" pitchFamily="18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580063" y="3213100"/>
            <a:ext cx="323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altLang="en-US" b="1">
                <a:solidFill>
                  <a:schemeClr val="tx2"/>
                </a:solidFill>
                <a:latin typeface="Times New Roman" pitchFamily="18" charset="0"/>
              </a:rPr>
              <a:t>Action: Increase weight of Att1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5364163" y="53721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altLang="en-US" b="1">
                <a:solidFill>
                  <a:schemeClr val="tx2"/>
                </a:solidFill>
                <a:latin typeface="Times New Roman" pitchFamily="18" charset="0"/>
              </a:rPr>
              <a:t>Action: Decrease weight for Att2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4752975" y="4364038"/>
            <a:ext cx="4111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sz="2000">
                <a:latin typeface="Times New Roman" pitchFamily="18" charset="0"/>
              </a:rPr>
              <a:t>Cluster1: distances </a:t>
            </a:r>
            <a:r>
              <a:rPr kumimoji="1" lang="en-US" altLang="en-US"/>
              <a:t>with respect to Att2</a:t>
            </a:r>
          </a:p>
          <a:p>
            <a:endParaRPr kumimoji="1" lang="en-US" altLang="en-US" sz="2000">
              <a:latin typeface="Times New Roman" pitchFamily="18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0" y="4413250"/>
            <a:ext cx="451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kumimoji="1" lang="en-US" altLang="en-US" sz="2400" b="1">
                <a:solidFill>
                  <a:srgbClr val="FF0000"/>
                </a:solidFill>
                <a:latin typeface="Times New Roman" pitchFamily="18" charset="0"/>
              </a:rPr>
              <a:t>Idea</a:t>
            </a:r>
            <a:r>
              <a:rPr kumimoji="1" lang="en-US" altLang="en-US" sz="240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kumimoji="1" lang="en-US" altLang="en-US" sz="2400">
                <a:solidFill>
                  <a:srgbClr val="CC0000"/>
                </a:solidFill>
                <a:latin typeface="Times New Roman" pitchFamily="18" charset="0"/>
              </a:rPr>
              <a:t>Move examples of the </a:t>
            </a:r>
          </a:p>
          <a:p>
            <a:pPr algn="l" eaLnBrk="0" hangingPunct="0"/>
            <a:r>
              <a:rPr kumimoji="1" lang="en-US" altLang="en-US" sz="2400">
                <a:solidFill>
                  <a:srgbClr val="CC0000"/>
                </a:solidFill>
                <a:latin typeface="Times New Roman" pitchFamily="18" charset="0"/>
              </a:rPr>
              <a:t>majority class closer to each other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 flipV="1">
            <a:off x="3749675" y="2924175"/>
            <a:ext cx="2209800" cy="17526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3749675" y="4676775"/>
            <a:ext cx="1828800" cy="3810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948363" y="2581275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en-US" u="sng">
                <a:solidFill>
                  <a:srgbClr val="3333FF"/>
                </a:solidFill>
              </a:rPr>
              <a:t>xo oo  ox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5580063" y="47244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u="sng">
                <a:solidFill>
                  <a:srgbClr val="3333FF"/>
                </a:solidFill>
              </a:rPr>
              <a:t>o o xx o o</a:t>
            </a:r>
            <a:endParaRPr kumimoji="1" lang="en-US" altLang="en-US">
              <a:solidFill>
                <a:srgbClr val="3333FF"/>
              </a:solidFill>
            </a:endParaRPr>
          </a:p>
          <a:p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395288" y="1484313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o:=examples belonging to majority class</a:t>
            </a:r>
          </a:p>
          <a:p>
            <a:pPr algn="l"/>
            <a:r>
              <a:rPr lang="en-US" altLang="en-US"/>
              <a:t>x:= non-majority-class examples</a:t>
            </a:r>
          </a:p>
        </p:txBody>
      </p:sp>
      <p:pic>
        <p:nvPicPr>
          <p:cNvPr id="13" name="Picture 5" descr="http://ars.els-cdn.com/content/image/1-s2.0-S0952197606000303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24138"/>
            <a:ext cx="4061883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50948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Sample Run IOWU for Diabetes Dataset</a:t>
            </a:r>
          </a:p>
        </p:txBody>
      </p:sp>
      <p:pic>
        <p:nvPicPr>
          <p:cNvPr id="146436" name="Picture 4" descr="DIABETES_false_3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73088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43676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24740"/>
              </p:ext>
            </p:extLst>
          </p:nvPr>
        </p:nvGraphicFramePr>
        <p:xfrm>
          <a:off x="179513" y="458430"/>
          <a:ext cx="8964488" cy="574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4.b. Application Remove Salt and Pepper Noise from Images</a:t>
                      </a:r>
                    </a:p>
                  </a:txBody>
                  <a:tcPr marL="89059" marR="89059" marT="89059" marB="890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31185" y="1857553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685800" eaLnBrk="0" hangingPunct="0">
              <a:spcBef>
                <a:spcPct val="0"/>
              </a:spcBef>
            </a:pP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6" y="2193017"/>
            <a:ext cx="2116744" cy="1884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9449" y="2193017"/>
            <a:ext cx="1997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Challenge: </a:t>
            </a:r>
            <a:r>
              <a:rPr lang="en-US" dirty="0"/>
              <a:t>To recognize noisy black and white pixels from healthy ones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6" y="4147923"/>
            <a:ext cx="2116744" cy="1591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6987" y="2211696"/>
            <a:ext cx="1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 noise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6601" y="4147923"/>
            <a:ext cx="1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 noise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48" y="4112427"/>
            <a:ext cx="2098528" cy="1591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48" y="2157521"/>
            <a:ext cx="2098528" cy="17093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7743" y="1880522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9890" y="1822928"/>
            <a:ext cx="212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Repaired by SHCF</a:t>
            </a:r>
          </a:p>
        </p:txBody>
      </p:sp>
    </p:spTree>
    <p:extLst>
      <p:ext uri="{BB962C8B-B14F-4D97-AF65-F5344CB8AC3E}">
        <p14:creationId xmlns:p14="http://schemas.microsoft.com/office/powerpoint/2010/main" val="288026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5" y="1196975"/>
            <a:ext cx="3334057" cy="306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5" descr="complex9_2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5680" r="3120" b="5499"/>
          <a:stretch>
            <a:fillRect/>
          </a:stretch>
        </p:blipFill>
        <p:spPr bwMode="auto">
          <a:xfrm>
            <a:off x="5076056" y="1538588"/>
            <a:ext cx="3960440" cy="25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 descr="complex9_20_contour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" r="7761" b="1706"/>
          <a:stretch>
            <a:fillRect/>
          </a:stretch>
        </p:blipFill>
        <p:spPr bwMode="auto">
          <a:xfrm>
            <a:off x="5417285" y="4257721"/>
            <a:ext cx="367240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92561"/>
              </p:ext>
            </p:extLst>
          </p:nvPr>
        </p:nvGraphicFramePr>
        <p:xfrm>
          <a:off x="441152" y="4257340"/>
          <a:ext cx="3672408" cy="78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312" imgH="393529" progId="Equation.3">
                  <p:embed/>
                </p:oleObj>
              </mc:Choice>
              <mc:Fallback>
                <p:oleObj name="Equation" r:id="rId5" imgW="1815312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52" y="4257340"/>
                        <a:ext cx="3672408" cy="786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728502" y="644009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4213" y="0"/>
            <a:ext cx="77724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kern="0" dirty="0">
                <a:solidFill>
                  <a:srgbClr val="FF0000"/>
                </a:solidFill>
              </a:rPr>
              <a:t>Supervised Density Estimation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77891"/>
              </p:ext>
            </p:extLst>
          </p:nvPr>
        </p:nvGraphicFramePr>
        <p:xfrm>
          <a:off x="422442" y="5157192"/>
          <a:ext cx="3717510" cy="87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37589" imgH="431613" progId="Equation.3">
                  <p:embed/>
                </p:oleObj>
              </mc:Choice>
              <mc:Fallback>
                <p:oleObj name="Equation" r:id="rId7" imgW="1637589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42" y="5157192"/>
                        <a:ext cx="3717510" cy="876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3</a:t>
            </a:fld>
            <a:endParaRPr lang="en-US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26487"/>
              </p:ext>
            </p:extLst>
          </p:nvPr>
        </p:nvGraphicFramePr>
        <p:xfrm>
          <a:off x="497879" y="6093296"/>
          <a:ext cx="4543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47840" imgH="203040" progId="Equation.3">
                  <p:embed/>
                </p:oleObj>
              </mc:Choice>
              <mc:Fallback>
                <p:oleObj name="Equation" r:id="rId9" imgW="2247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79" y="6093296"/>
                        <a:ext cx="45434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110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329"/>
            <a:ext cx="7886700" cy="255684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300" dirty="0"/>
              <a:t>Need a figure of a ST and the set of clusters which is extracted for a given purity threshold </a:t>
            </a:r>
            <a:r>
              <a:rPr lang="en-US" sz="2300" dirty="0">
                <a:sym typeface="Symbol" panose="05050102010706020507" pitchFamily="18" charset="2"/>
              </a:rPr>
              <a:t></a:t>
            </a:r>
            <a:r>
              <a:rPr lang="en-US" sz="2300" dirty="0"/>
              <a:t>. </a:t>
            </a:r>
          </a:p>
          <a:p>
            <a:pPr marL="0" lvl="0" indent="0">
              <a:buNone/>
            </a:pPr>
            <a:endParaRPr lang="en-US" sz="2300" dirty="0"/>
          </a:p>
          <a:p>
            <a:pPr marL="0" lvl="0" indent="0">
              <a:buNone/>
            </a:pPr>
            <a:r>
              <a:rPr lang="en-US" sz="2300" dirty="0"/>
              <a:t>And maybe a second slide with the pseudo-code of the extract cluster algorithms.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C4541-ED57-42AE-A0E0-FBF5EFFC72C0}"/>
              </a:ext>
            </a:extLst>
          </p:cNvPr>
          <p:cNvSpPr txBox="1"/>
          <p:nvPr/>
        </p:nvSpPr>
        <p:spPr>
          <a:xfrm>
            <a:off x="159597" y="332656"/>
            <a:ext cx="903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Extracting Clusters from a Supervised Taxonomy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2993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5576" y="2132856"/>
            <a:ext cx="7435950" cy="2087218"/>
            <a:chOff x="742672" y="1250922"/>
            <a:chExt cx="9914600" cy="2739232"/>
          </a:xfrm>
        </p:grpSpPr>
        <p:sp>
          <p:nvSpPr>
            <p:cNvPr id="7" name="TextBox 6"/>
            <p:cNvSpPr txBox="1"/>
            <p:nvPr/>
          </p:nvSpPr>
          <p:spPr>
            <a:xfrm>
              <a:off x="9468484" y="3111578"/>
              <a:ext cx="1188788" cy="6058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Repaired  </a:t>
              </a:r>
            </a:p>
            <a:p>
              <a:r>
                <a:rPr lang="en-US" sz="1200" dirty="0"/>
                <a:t>image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672" y="1555265"/>
              <a:ext cx="814753" cy="6058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Noisy </a:t>
              </a:r>
            </a:p>
            <a:p>
              <a:r>
                <a:rPr lang="en-US" sz="1200" dirty="0"/>
                <a:t>image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55749" y="1250922"/>
              <a:ext cx="2454781" cy="12052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Use STAXAC to create an ST for each patch (3)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3527" y="2824021"/>
              <a:ext cx="2686554" cy="1142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Extract 100% purity B/W clusters from each ST Fig.1.c (Clusters are yellow &amp; blue patches) (4)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69288" y="2824022"/>
              <a:ext cx="2247041" cy="1142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Identify corrupt pixels from small clusters 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Fig.1.c based on a cluster size threshold </a:t>
              </a:r>
              <a:r>
                <a:rPr lang="en-US" sz="1200" dirty="0">
                  <a:solidFill>
                    <a:schemeClr val="tx1"/>
                  </a:solidFill>
                  <a:sym typeface="Symbol" panose="05050102010706020507" pitchFamily="18" charset="2"/>
                </a:rPr>
                <a:t></a:t>
              </a:r>
              <a:r>
                <a:rPr lang="en-US" sz="1200" dirty="0">
                  <a:solidFill>
                    <a:schemeClr val="tx1"/>
                  </a:solidFill>
                </a:rPr>
                <a:t> (5)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55750" y="2817779"/>
              <a:ext cx="2057728" cy="1172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Replace a corrupt pixel with its nearest healthy pixel  (6) Fig.1.d</a:t>
              </a:r>
            </a:p>
          </p:txBody>
        </p:sp>
        <p:cxnSp>
          <p:nvCxnSpPr>
            <p:cNvPr id="13" name="Straight Arrow Connector 12"/>
            <p:cNvCxnSpPr>
              <a:stCxn id="12" idx="3"/>
              <a:endCxn id="7" idx="1"/>
            </p:cNvCxnSpPr>
            <p:nvPr/>
          </p:nvCxnSpPr>
          <p:spPr>
            <a:xfrm>
              <a:off x="9313479" y="3403967"/>
              <a:ext cx="155005" cy="105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11" idx="1"/>
            </p:cNvCxnSpPr>
            <p:nvPr/>
          </p:nvCxnSpPr>
          <p:spPr>
            <a:xfrm>
              <a:off x="4450081" y="3395200"/>
              <a:ext cx="319207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3"/>
              <a:endCxn id="12" idx="1"/>
            </p:cNvCxnSpPr>
            <p:nvPr/>
          </p:nvCxnSpPr>
          <p:spPr>
            <a:xfrm>
              <a:off x="7016329" y="3395201"/>
              <a:ext cx="239421" cy="87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3"/>
              <a:endCxn id="17" idx="1"/>
            </p:cNvCxnSpPr>
            <p:nvPr/>
          </p:nvCxnSpPr>
          <p:spPr>
            <a:xfrm flipV="1">
              <a:off x="1557425" y="1853566"/>
              <a:ext cx="206101" cy="46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763527" y="1250922"/>
              <a:ext cx="1955033" cy="12052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Assign label to pixels 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Fig. 1.a (1)</a:t>
              </a:r>
            </a:p>
          </p:txBody>
        </p:sp>
        <p:cxnSp>
          <p:nvCxnSpPr>
            <p:cNvPr id="18" name="Straight Connector 17"/>
            <p:cNvCxnSpPr>
              <a:stCxn id="9" idx="3"/>
            </p:cNvCxnSpPr>
            <p:nvPr/>
          </p:nvCxnSpPr>
          <p:spPr>
            <a:xfrm flipV="1">
              <a:off x="9710530" y="1847653"/>
              <a:ext cx="183901" cy="5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894431" y="1832045"/>
              <a:ext cx="0" cy="797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494791" y="2629962"/>
              <a:ext cx="839964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94791" y="2645570"/>
              <a:ext cx="0" cy="785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0" idx="1"/>
            </p:cNvCxnSpPr>
            <p:nvPr/>
          </p:nvCxnSpPr>
          <p:spPr>
            <a:xfrm flipV="1">
              <a:off x="1494791" y="3395200"/>
              <a:ext cx="268736" cy="87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3"/>
              <a:endCxn id="24" idx="1"/>
            </p:cNvCxnSpPr>
            <p:nvPr/>
          </p:nvCxnSpPr>
          <p:spPr>
            <a:xfrm>
              <a:off x="3718560" y="1853567"/>
              <a:ext cx="3595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078089" y="1250922"/>
              <a:ext cx="2938242" cy="12052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Divide image into patches by adding an equal-size grid cells to the image  Fig.1.b (2)</a:t>
              </a:r>
            </a:p>
          </p:txBody>
        </p:sp>
        <p:cxnSp>
          <p:nvCxnSpPr>
            <p:cNvPr id="25" name="Straight Arrow Connector 24"/>
            <p:cNvCxnSpPr>
              <a:stCxn id="24" idx="3"/>
              <a:endCxn id="9" idx="1"/>
            </p:cNvCxnSpPr>
            <p:nvPr/>
          </p:nvCxnSpPr>
          <p:spPr>
            <a:xfrm>
              <a:off x="7016331" y="1853566"/>
              <a:ext cx="23941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55576" y="332656"/>
            <a:ext cx="756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SHCF: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Overview</a:t>
            </a:r>
          </a:p>
        </p:txBody>
      </p:sp>
      <p:pic>
        <p:nvPicPr>
          <p:cNvPr id="27" name="Picture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18" y="4344614"/>
            <a:ext cx="3473726" cy="234921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6318331" y="510213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Fig.1: SHCF process</a:t>
            </a:r>
          </a:p>
        </p:txBody>
      </p:sp>
    </p:spTree>
    <p:extLst>
      <p:ext uri="{BB962C8B-B14F-4D97-AF65-F5344CB8AC3E}">
        <p14:creationId xmlns:p14="http://schemas.microsoft.com/office/powerpoint/2010/main" val="1373009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4" y="1915767"/>
            <a:ext cx="4922116" cy="368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46" y="2023958"/>
            <a:ext cx="3538331" cy="3499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0875" y="548680"/>
            <a:ext cx="8385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SHCF Compared With Competing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760118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329"/>
            <a:ext cx="7886700" cy="2556842"/>
          </a:xfrm>
        </p:spPr>
        <p:txBody>
          <a:bodyPr>
            <a:noAutofit/>
          </a:bodyPr>
          <a:lstStyle/>
          <a:p>
            <a:pPr lvl="0"/>
            <a:r>
              <a:rPr lang="en-US" sz="2300" dirty="0"/>
              <a:t>SHCF is capable of identifying healthy salt and pepper pixels from a digital image corrupted with high density SPNs. The noise detection strategy relies on supervised hierarchical clustering to identify groups of corrupt pixels; as opposed to individual pixels.</a:t>
            </a:r>
          </a:p>
          <a:p>
            <a:pPr lvl="0"/>
            <a:r>
              <a:rPr lang="en-US" sz="2300" dirty="0"/>
              <a:t>It proposes a replacement method which is order independent as it does not reuse updated pixel values to repair subsequent corrupt pixels.</a:t>
            </a:r>
          </a:p>
          <a:p>
            <a:pPr lvl="0"/>
            <a:r>
              <a:rPr lang="en-US" sz="2300" dirty="0"/>
              <a:t>SHCF does well in removing SPNs from images containing “healthy” black and/or white pixels.</a:t>
            </a:r>
          </a:p>
          <a:p>
            <a:pPr lvl="0"/>
            <a:r>
              <a:rPr lang="en-US" sz="2300" dirty="0"/>
              <a:t>SHCF does mostly well, compared to its competitors, for images with high SPN densities.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C4541-ED57-42AE-A0E0-FBF5EFFC72C0}"/>
              </a:ext>
            </a:extLst>
          </p:cNvPr>
          <p:cNvSpPr txBox="1"/>
          <p:nvPr/>
        </p:nvSpPr>
        <p:spPr>
          <a:xfrm>
            <a:off x="213574" y="332656"/>
            <a:ext cx="8928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j-lt"/>
              </a:rPr>
              <a:t>Contributions S&amp;P Noise Removal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428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5068" y="577800"/>
            <a:ext cx="8907294" cy="453594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4.c: Application to Data Set Editing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3" y="1268760"/>
            <a:ext cx="88022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Problem Definition: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Given Dataset O</a:t>
            </a:r>
          </a:p>
          <a:p>
            <a:pPr marL="0" indent="0" algn="l">
              <a:buNone/>
            </a:pPr>
            <a:r>
              <a:rPr lang="en-US" sz="2400" dirty="0"/>
              <a:t>1. Remove “bad” examples from O</a:t>
            </a:r>
          </a:p>
          <a:p>
            <a:pPr marL="0" indent="0" algn="l">
              <a:buNone/>
            </a:pPr>
            <a:r>
              <a:rPr lang="en-US" sz="2400" dirty="0"/>
              <a:t>	</a:t>
            </a:r>
            <a:r>
              <a:rPr lang="en-US" sz="2400" dirty="0" err="1"/>
              <a:t>O</a:t>
            </a:r>
            <a:r>
              <a:rPr lang="en-US" sz="2400" baseline="-25000" dirty="0" err="1"/>
              <a:t>edited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</a:t>
            </a:r>
            <a:r>
              <a:rPr lang="en-US" sz="2400" dirty="0"/>
              <a:t> O\{“bad”  examples}</a:t>
            </a:r>
          </a:p>
          <a:p>
            <a:pPr marL="0" indent="0" algn="l">
              <a:buNone/>
            </a:pPr>
            <a:r>
              <a:rPr lang="en-US" sz="2400" dirty="0"/>
              <a:t>2. Use </a:t>
            </a:r>
            <a:r>
              <a:rPr lang="en-US" sz="2400" dirty="0" err="1"/>
              <a:t>O</a:t>
            </a:r>
            <a:r>
              <a:rPr lang="en-US" sz="2400" baseline="-25000" dirty="0" err="1"/>
              <a:t>edited</a:t>
            </a:r>
            <a:r>
              <a:rPr lang="en-US" sz="2400" dirty="0"/>
              <a:t>  to obtain a model </a:t>
            </a:r>
          </a:p>
          <a:p>
            <a:pPr marL="0" indent="0" algn="l"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goal </a:t>
            </a:r>
            <a:r>
              <a:rPr lang="en-US" sz="2400" dirty="0"/>
              <a:t>is data set editing is to improve the accuracy of classification models. Dataset editing can be viewed as an approach to alleviate overfitting as it tends to remove “noisy examples”.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0" y="6559005"/>
            <a:ext cx="871736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34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921044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50BAEDE-A64E-442C-9AC9-F90618780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Wilson Editing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08A334B-9510-4A2F-AC19-35E0459914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7643812" cy="1036637"/>
          </a:xfrm>
        </p:spPr>
        <p:txBody>
          <a:bodyPr/>
          <a:lstStyle/>
          <a:p>
            <a:pPr eaLnBrk="1" hangingPunct="1"/>
            <a:r>
              <a:rPr lang="en-GB" altLang="en-US" sz="1600"/>
              <a:t>Wilson 1972</a:t>
            </a:r>
          </a:p>
          <a:p>
            <a:pPr eaLnBrk="1" hangingPunct="1"/>
            <a:r>
              <a:rPr lang="en-GB" altLang="en-US" sz="1600"/>
              <a:t>Remove points that do not agree with the majority of their k nearest neighbours</a:t>
            </a:r>
          </a:p>
        </p:txBody>
      </p:sp>
      <p:pic>
        <p:nvPicPr>
          <p:cNvPr id="23556" name="Picture 7" descr="wilEdit">
            <a:extLst>
              <a:ext uri="{FF2B5EF4-FFF2-40B4-BE49-F238E27FC236}">
                <a16:creationId xmlns:a16="http://schemas.microsoft.com/office/drawing/2014/main" id="{7903C040-96BC-471E-9A3A-BD32A546CDE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724400"/>
            <a:ext cx="3311525" cy="165893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10" descr="noEdit">
            <a:extLst>
              <a:ext uri="{FF2B5EF4-FFF2-40B4-BE49-F238E27FC236}">
                <a16:creationId xmlns:a16="http://schemas.microsoft.com/office/drawing/2014/main" id="{CB8B06EB-B48A-4C5F-BED5-C9FA0A1C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14613"/>
            <a:ext cx="3311525" cy="1657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2" descr="wilEdit">
            <a:extLst>
              <a:ext uri="{FF2B5EF4-FFF2-40B4-BE49-F238E27FC236}">
                <a16:creationId xmlns:a16="http://schemas.microsoft.com/office/drawing/2014/main" id="{DB6AF541-27CA-46AD-8586-E54C5CC72DC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686300"/>
            <a:ext cx="3311525" cy="165893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9" name="Text Box 14">
            <a:extLst>
              <a:ext uri="{FF2B5EF4-FFF2-40B4-BE49-F238E27FC236}">
                <a16:creationId xmlns:a16="http://schemas.microsoft.com/office/drawing/2014/main" id="{7ABAAE0C-3D35-4A28-92BC-88A91F9B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6329363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Wilson editing with k=7</a:t>
            </a:r>
            <a:endParaRPr lang="en-US" altLang="en-US" sz="1600"/>
          </a:p>
        </p:txBody>
      </p:sp>
      <p:sp>
        <p:nvSpPr>
          <p:cNvPr id="23560" name="Text Box 15">
            <a:extLst>
              <a:ext uri="{FF2B5EF4-FFF2-40B4-BE49-F238E27FC236}">
                <a16:creationId xmlns:a16="http://schemas.microsoft.com/office/drawing/2014/main" id="{FDAF1332-7E65-4CC0-A3A7-E6CB093EB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4251325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Original data</a:t>
            </a:r>
            <a:endParaRPr lang="en-US" altLang="en-US" sz="1600"/>
          </a:p>
        </p:txBody>
      </p:sp>
      <p:sp>
        <p:nvSpPr>
          <p:cNvPr id="23561" name="Text Box 16">
            <a:extLst>
              <a:ext uri="{FF2B5EF4-FFF2-40B4-BE49-F238E27FC236}">
                <a16:creationId xmlns:a16="http://schemas.microsoft.com/office/drawing/2014/main" id="{392A1112-3883-46FB-945B-F0E2CE5D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2376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Earlier example</a:t>
            </a:r>
            <a:endParaRPr lang="en-US" altLang="en-US" sz="1600"/>
          </a:p>
        </p:txBody>
      </p:sp>
      <p:pic>
        <p:nvPicPr>
          <p:cNvPr id="23562" name="Picture 17" descr="noEdit">
            <a:extLst>
              <a:ext uri="{FF2B5EF4-FFF2-40B4-BE49-F238E27FC236}">
                <a16:creationId xmlns:a16="http://schemas.microsoft.com/office/drawing/2014/main" id="{64EBCE9B-95F7-4DFF-B8A2-4590B51F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3298825" cy="1646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Line 18">
            <a:extLst>
              <a:ext uri="{FF2B5EF4-FFF2-40B4-BE49-F238E27FC236}">
                <a16:creationId xmlns:a16="http://schemas.microsoft.com/office/drawing/2014/main" id="{3E989B0D-ADB5-4E78-B484-1A0E469D4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225" y="2338388"/>
            <a:ext cx="0" cy="439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4" name="Text Box 19">
            <a:extLst>
              <a:ext uri="{FF2B5EF4-FFF2-40B4-BE49-F238E27FC236}">
                <a16:creationId xmlns:a16="http://schemas.microsoft.com/office/drawing/2014/main" id="{93F7FAF2-AA3C-4B5C-9C66-590A6212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381750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Wilson editing with k=7</a:t>
            </a:r>
            <a:endParaRPr lang="en-US" altLang="en-US" sz="1600"/>
          </a:p>
        </p:txBody>
      </p:sp>
      <p:sp>
        <p:nvSpPr>
          <p:cNvPr id="23565" name="Text Box 20">
            <a:extLst>
              <a:ext uri="{FF2B5EF4-FFF2-40B4-BE49-F238E27FC236}">
                <a16:creationId xmlns:a16="http://schemas.microsoft.com/office/drawing/2014/main" id="{333E0403-F8BC-40BF-BDA5-54EE27C9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303713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Original data</a:t>
            </a:r>
            <a:endParaRPr lang="en-US" altLang="en-US" sz="1600"/>
          </a:p>
        </p:txBody>
      </p:sp>
      <p:sp>
        <p:nvSpPr>
          <p:cNvPr id="23566" name="Text Box 21">
            <a:extLst>
              <a:ext uri="{FF2B5EF4-FFF2-40B4-BE49-F238E27FC236}">
                <a16:creationId xmlns:a16="http://schemas.microsoft.com/office/drawing/2014/main" id="{F84CFC46-99B1-425A-AD13-830AC430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205038"/>
            <a:ext cx="2376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Overlapping classes</a:t>
            </a:r>
            <a:endParaRPr lang="en-US" altLang="en-US"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</a:rPr>
              <a:t>Using Supervised Clustering for Dataset Editing</a:t>
            </a:r>
            <a:endParaRPr lang="en-US" altLang="en-US" sz="3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2144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>
              <a:cs typeface="Arial" pitchFamily="34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2144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>
              <a:cs typeface="Arial" pitchFamily="34" charset="0"/>
            </a:endParaRPr>
          </a:p>
        </p:txBody>
      </p:sp>
      <p:sp>
        <p:nvSpPr>
          <p:cNvPr id="132101" name="AutoShape 5"/>
          <p:cNvSpPr>
            <a:spLocks noChangeAspect="1" noChangeArrowheads="1"/>
          </p:cNvSpPr>
          <p:nvPr/>
        </p:nvSpPr>
        <p:spPr bwMode="auto">
          <a:xfrm>
            <a:off x="1219200" y="2362200"/>
            <a:ext cx="6324600" cy="3551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476375" y="2636838"/>
            <a:ext cx="5651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A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414463" y="3903663"/>
            <a:ext cx="5667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C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258888" y="4262438"/>
            <a:ext cx="5667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E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284288" y="5165725"/>
            <a:ext cx="31353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AutoNum type="alphaLcPeriod"/>
            </a:pPr>
            <a:r>
              <a:rPr lang="en-US" altLang="en-US" sz="1600" dirty="0">
                <a:cs typeface="Arial" pitchFamily="34" charset="0"/>
              </a:rPr>
              <a:t>Dataset clustered using a supervised clustering; e.g. by using CLEVER </a:t>
            </a:r>
          </a:p>
          <a:p>
            <a:pPr marL="342900" indent="-342900" algn="l">
              <a:buAutoNum type="alphaLcPeriod"/>
            </a:pPr>
            <a:endParaRPr lang="en-US" altLang="en-US" sz="1600" dirty="0">
              <a:cs typeface="Arial" pitchFamily="34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4560888" y="5165725"/>
            <a:ext cx="31353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>
                <a:cs typeface="Arial" pitchFamily="34" charset="0"/>
              </a:rPr>
              <a:t>b. Dataset edited using cluster representatives.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187450" y="2349500"/>
            <a:ext cx="17954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Attribute1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 flipV="1">
            <a:off x="1327150" y="2547938"/>
            <a:ext cx="1588" cy="2524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1327150" y="5072063"/>
            <a:ext cx="2828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0" name="Oval 14"/>
          <p:cNvSpPr>
            <a:spLocks noChangeArrowheads="1"/>
          </p:cNvSpPr>
          <p:nvPr/>
        </p:nvSpPr>
        <p:spPr bwMode="auto">
          <a:xfrm>
            <a:off x="1954213" y="2844800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1" name="Oval 15"/>
          <p:cNvSpPr>
            <a:spLocks noChangeArrowheads="1"/>
          </p:cNvSpPr>
          <p:nvPr/>
        </p:nvSpPr>
        <p:spPr bwMode="auto">
          <a:xfrm>
            <a:off x="2206625" y="2906713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2" name="Oval 16"/>
          <p:cNvSpPr>
            <a:spLocks noChangeArrowheads="1"/>
          </p:cNvSpPr>
          <p:nvPr/>
        </p:nvSpPr>
        <p:spPr bwMode="auto">
          <a:xfrm>
            <a:off x="1844675" y="3140075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3" name="Oval 17"/>
          <p:cNvSpPr>
            <a:spLocks noChangeArrowheads="1"/>
          </p:cNvSpPr>
          <p:nvPr/>
        </p:nvSpPr>
        <p:spPr bwMode="auto">
          <a:xfrm>
            <a:off x="2049463" y="3062288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4" name="Oval 18"/>
          <p:cNvSpPr>
            <a:spLocks noChangeArrowheads="1"/>
          </p:cNvSpPr>
          <p:nvPr/>
        </p:nvSpPr>
        <p:spPr bwMode="auto">
          <a:xfrm>
            <a:off x="2693988" y="2882900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5" name="Oval 19"/>
          <p:cNvSpPr>
            <a:spLocks noChangeArrowheads="1"/>
          </p:cNvSpPr>
          <p:nvPr/>
        </p:nvSpPr>
        <p:spPr bwMode="auto">
          <a:xfrm>
            <a:off x="2693988" y="3159125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6" name="Oval 20"/>
          <p:cNvSpPr>
            <a:spLocks noChangeArrowheads="1"/>
          </p:cNvSpPr>
          <p:nvPr/>
        </p:nvSpPr>
        <p:spPr bwMode="auto">
          <a:xfrm>
            <a:off x="3211513" y="2984500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7" name="Oval 21"/>
          <p:cNvSpPr>
            <a:spLocks noChangeArrowheads="1"/>
          </p:cNvSpPr>
          <p:nvPr/>
        </p:nvSpPr>
        <p:spPr bwMode="auto">
          <a:xfrm>
            <a:off x="2976563" y="3171825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1609725" y="3554413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9" name="Oval 23"/>
          <p:cNvSpPr>
            <a:spLocks noChangeArrowheads="1"/>
          </p:cNvSpPr>
          <p:nvPr/>
        </p:nvSpPr>
        <p:spPr bwMode="auto">
          <a:xfrm>
            <a:off x="1798638" y="3554413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0" name="Oval 24"/>
          <p:cNvSpPr>
            <a:spLocks noChangeArrowheads="1"/>
          </p:cNvSpPr>
          <p:nvPr/>
        </p:nvSpPr>
        <p:spPr bwMode="auto">
          <a:xfrm>
            <a:off x="1609725" y="372268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1" name="Oval 25"/>
          <p:cNvSpPr>
            <a:spLocks noChangeArrowheads="1"/>
          </p:cNvSpPr>
          <p:nvPr/>
        </p:nvSpPr>
        <p:spPr bwMode="auto">
          <a:xfrm>
            <a:off x="1798638" y="3722688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2" name="Oval 26"/>
          <p:cNvSpPr>
            <a:spLocks noChangeArrowheads="1"/>
          </p:cNvSpPr>
          <p:nvPr/>
        </p:nvSpPr>
        <p:spPr bwMode="auto">
          <a:xfrm>
            <a:off x="2532063" y="3906838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3" name="Oval 27"/>
          <p:cNvSpPr>
            <a:spLocks noChangeArrowheads="1"/>
          </p:cNvSpPr>
          <p:nvPr/>
        </p:nvSpPr>
        <p:spPr bwMode="auto">
          <a:xfrm>
            <a:off x="2720975" y="390683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4" name="Oval 28"/>
          <p:cNvSpPr>
            <a:spLocks noChangeArrowheads="1"/>
          </p:cNvSpPr>
          <p:nvPr/>
        </p:nvSpPr>
        <p:spPr bwMode="auto">
          <a:xfrm>
            <a:off x="2532063" y="4075113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5" name="Oval 29"/>
          <p:cNvSpPr>
            <a:spLocks noChangeArrowheads="1"/>
          </p:cNvSpPr>
          <p:nvPr/>
        </p:nvSpPr>
        <p:spPr bwMode="auto">
          <a:xfrm>
            <a:off x="2720975" y="4075113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6" name="Oval 30"/>
          <p:cNvSpPr>
            <a:spLocks noChangeArrowheads="1"/>
          </p:cNvSpPr>
          <p:nvPr/>
        </p:nvSpPr>
        <p:spPr bwMode="auto">
          <a:xfrm>
            <a:off x="1798638" y="4497388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7" name="Oval 31"/>
          <p:cNvSpPr>
            <a:spLocks noChangeArrowheads="1"/>
          </p:cNvSpPr>
          <p:nvPr/>
        </p:nvSpPr>
        <p:spPr bwMode="auto">
          <a:xfrm>
            <a:off x="1987550" y="4497388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8" name="Oval 32"/>
          <p:cNvSpPr>
            <a:spLocks noChangeArrowheads="1"/>
          </p:cNvSpPr>
          <p:nvPr/>
        </p:nvSpPr>
        <p:spPr bwMode="auto">
          <a:xfrm>
            <a:off x="1798638" y="4665663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9" name="Oval 33"/>
          <p:cNvSpPr>
            <a:spLocks noChangeArrowheads="1"/>
          </p:cNvSpPr>
          <p:nvPr/>
        </p:nvSpPr>
        <p:spPr bwMode="auto">
          <a:xfrm>
            <a:off x="1987550" y="4665663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0" name="Oval 34"/>
          <p:cNvSpPr>
            <a:spLocks noChangeArrowheads="1"/>
          </p:cNvSpPr>
          <p:nvPr/>
        </p:nvSpPr>
        <p:spPr bwMode="auto">
          <a:xfrm>
            <a:off x="1593850" y="4495800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1" name="Oval 35"/>
          <p:cNvSpPr>
            <a:spLocks noChangeArrowheads="1"/>
          </p:cNvSpPr>
          <p:nvPr/>
        </p:nvSpPr>
        <p:spPr bwMode="auto">
          <a:xfrm>
            <a:off x="2363788" y="4497388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2" name="Oval 36"/>
          <p:cNvSpPr>
            <a:spLocks noChangeArrowheads="1"/>
          </p:cNvSpPr>
          <p:nvPr/>
        </p:nvSpPr>
        <p:spPr bwMode="auto">
          <a:xfrm>
            <a:off x="2176463" y="4665663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3" name="Oval 37"/>
          <p:cNvSpPr>
            <a:spLocks noChangeArrowheads="1"/>
          </p:cNvSpPr>
          <p:nvPr/>
        </p:nvSpPr>
        <p:spPr bwMode="auto">
          <a:xfrm>
            <a:off x="2363788" y="4665663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4" name="Oval 38"/>
          <p:cNvSpPr>
            <a:spLocks noChangeArrowheads="1"/>
          </p:cNvSpPr>
          <p:nvPr/>
        </p:nvSpPr>
        <p:spPr bwMode="auto">
          <a:xfrm>
            <a:off x="2566988" y="2735263"/>
            <a:ext cx="942975" cy="7477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5" name="Oval 39"/>
          <p:cNvSpPr>
            <a:spLocks noChangeArrowheads="1"/>
          </p:cNvSpPr>
          <p:nvPr/>
        </p:nvSpPr>
        <p:spPr bwMode="auto">
          <a:xfrm>
            <a:off x="1373188" y="4433888"/>
            <a:ext cx="1509712" cy="4937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6" name="Text Box 40"/>
          <p:cNvSpPr txBox="1">
            <a:spLocks noChangeArrowheads="1"/>
          </p:cNvSpPr>
          <p:nvPr/>
        </p:nvSpPr>
        <p:spPr bwMode="auto">
          <a:xfrm>
            <a:off x="3624263" y="3062288"/>
            <a:ext cx="5667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D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37" name="Text Box 41"/>
          <p:cNvSpPr txBox="1">
            <a:spLocks noChangeArrowheads="1"/>
          </p:cNvSpPr>
          <p:nvPr/>
        </p:nvSpPr>
        <p:spPr bwMode="auto">
          <a:xfrm>
            <a:off x="3275013" y="2595563"/>
            <a:ext cx="5667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B</a:t>
            </a:r>
          </a:p>
          <a:p>
            <a:pPr algn="l"/>
            <a:endParaRPr lang="en-US" altLang="en-US">
              <a:cs typeface="Arial" pitchFamily="34" charset="0"/>
            </a:endParaRPr>
          </a:p>
        </p:txBody>
      </p:sp>
      <p:sp>
        <p:nvSpPr>
          <p:cNvPr id="132138" name="Oval 42"/>
          <p:cNvSpPr>
            <a:spLocks noChangeArrowheads="1"/>
          </p:cNvSpPr>
          <p:nvPr/>
        </p:nvSpPr>
        <p:spPr bwMode="auto">
          <a:xfrm>
            <a:off x="2343150" y="4094163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39" name="Oval 43"/>
          <p:cNvSpPr>
            <a:spLocks noChangeArrowheads="1"/>
          </p:cNvSpPr>
          <p:nvPr/>
        </p:nvSpPr>
        <p:spPr bwMode="auto">
          <a:xfrm>
            <a:off x="2343150" y="390683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0" name="Oval 44"/>
          <p:cNvSpPr>
            <a:spLocks noChangeArrowheads="1"/>
          </p:cNvSpPr>
          <p:nvPr/>
        </p:nvSpPr>
        <p:spPr bwMode="auto">
          <a:xfrm>
            <a:off x="1987550" y="3554413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1" name="Oval 45"/>
          <p:cNvSpPr>
            <a:spLocks noChangeArrowheads="1"/>
          </p:cNvSpPr>
          <p:nvPr/>
        </p:nvSpPr>
        <p:spPr bwMode="auto">
          <a:xfrm>
            <a:off x="1987550" y="374173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2" name="Text Box 46"/>
          <p:cNvSpPr txBox="1">
            <a:spLocks noChangeArrowheads="1"/>
          </p:cNvSpPr>
          <p:nvPr/>
        </p:nvSpPr>
        <p:spPr bwMode="auto">
          <a:xfrm>
            <a:off x="3059113" y="4868863"/>
            <a:ext cx="17954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Attribute2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43" name="Oval 47"/>
          <p:cNvSpPr>
            <a:spLocks noChangeArrowheads="1"/>
          </p:cNvSpPr>
          <p:nvPr/>
        </p:nvSpPr>
        <p:spPr bwMode="auto">
          <a:xfrm>
            <a:off x="2268538" y="3155950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4" name="Oval 48"/>
          <p:cNvSpPr>
            <a:spLocks noChangeArrowheads="1"/>
          </p:cNvSpPr>
          <p:nvPr/>
        </p:nvSpPr>
        <p:spPr bwMode="auto">
          <a:xfrm>
            <a:off x="1639888" y="2892425"/>
            <a:ext cx="188912" cy="166688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5" name="Oval 49"/>
          <p:cNvSpPr>
            <a:spLocks noChangeArrowheads="1"/>
          </p:cNvSpPr>
          <p:nvPr/>
        </p:nvSpPr>
        <p:spPr bwMode="auto">
          <a:xfrm>
            <a:off x="1546225" y="306228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6" name="Oval 50"/>
          <p:cNvSpPr>
            <a:spLocks noChangeArrowheads="1"/>
          </p:cNvSpPr>
          <p:nvPr/>
        </p:nvSpPr>
        <p:spPr bwMode="auto">
          <a:xfrm>
            <a:off x="2940050" y="4008438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7" name="Oval 51"/>
          <p:cNvSpPr>
            <a:spLocks noChangeArrowheads="1"/>
          </p:cNvSpPr>
          <p:nvPr/>
        </p:nvSpPr>
        <p:spPr bwMode="auto">
          <a:xfrm>
            <a:off x="1420813" y="3654425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8" name="Oval 52"/>
          <p:cNvSpPr>
            <a:spLocks noChangeArrowheads="1"/>
          </p:cNvSpPr>
          <p:nvPr/>
        </p:nvSpPr>
        <p:spPr bwMode="auto">
          <a:xfrm>
            <a:off x="3197225" y="3171825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49" name="Oval 53"/>
          <p:cNvSpPr>
            <a:spLocks noChangeArrowheads="1"/>
          </p:cNvSpPr>
          <p:nvPr/>
        </p:nvSpPr>
        <p:spPr bwMode="auto">
          <a:xfrm>
            <a:off x="3055938" y="2798763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0" name="Oval 54"/>
          <p:cNvSpPr>
            <a:spLocks noChangeArrowheads="1"/>
          </p:cNvSpPr>
          <p:nvPr/>
        </p:nvSpPr>
        <p:spPr bwMode="auto">
          <a:xfrm>
            <a:off x="2552700" y="4672013"/>
            <a:ext cx="187325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1" name="Oval 55"/>
          <p:cNvSpPr>
            <a:spLocks noChangeArrowheads="1"/>
          </p:cNvSpPr>
          <p:nvPr/>
        </p:nvSpPr>
        <p:spPr bwMode="auto">
          <a:xfrm>
            <a:off x="1498600" y="4651375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2" name="Oval 56"/>
          <p:cNvSpPr>
            <a:spLocks noChangeArrowheads="1"/>
          </p:cNvSpPr>
          <p:nvPr/>
        </p:nvSpPr>
        <p:spPr bwMode="auto">
          <a:xfrm>
            <a:off x="2978150" y="3000375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3" name="Oval 57"/>
          <p:cNvSpPr>
            <a:spLocks noChangeArrowheads="1"/>
          </p:cNvSpPr>
          <p:nvPr/>
        </p:nvSpPr>
        <p:spPr bwMode="auto">
          <a:xfrm>
            <a:off x="3275013" y="4287838"/>
            <a:ext cx="188912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54" name="Oval 58"/>
          <p:cNvSpPr>
            <a:spLocks noChangeArrowheads="1"/>
          </p:cNvSpPr>
          <p:nvPr/>
        </p:nvSpPr>
        <p:spPr bwMode="auto">
          <a:xfrm>
            <a:off x="3275013" y="4564063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5" name="Oval 59"/>
          <p:cNvSpPr>
            <a:spLocks noChangeArrowheads="1"/>
          </p:cNvSpPr>
          <p:nvPr/>
        </p:nvSpPr>
        <p:spPr bwMode="auto">
          <a:xfrm>
            <a:off x="3794125" y="4389438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6" name="Oval 60"/>
          <p:cNvSpPr>
            <a:spLocks noChangeArrowheads="1"/>
          </p:cNvSpPr>
          <p:nvPr/>
        </p:nvSpPr>
        <p:spPr bwMode="auto">
          <a:xfrm>
            <a:off x="3559175" y="4576763"/>
            <a:ext cx="187325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7" name="Oval 61"/>
          <p:cNvSpPr>
            <a:spLocks noChangeArrowheads="1"/>
          </p:cNvSpPr>
          <p:nvPr/>
        </p:nvSpPr>
        <p:spPr bwMode="auto">
          <a:xfrm>
            <a:off x="3778250" y="4576763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58" name="Oval 62"/>
          <p:cNvSpPr>
            <a:spLocks noChangeArrowheads="1"/>
          </p:cNvSpPr>
          <p:nvPr/>
        </p:nvSpPr>
        <p:spPr bwMode="auto">
          <a:xfrm>
            <a:off x="3636963" y="4203700"/>
            <a:ext cx="188912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59" name="Oval 63"/>
          <p:cNvSpPr>
            <a:spLocks noChangeArrowheads="1"/>
          </p:cNvSpPr>
          <p:nvPr/>
        </p:nvSpPr>
        <p:spPr bwMode="auto">
          <a:xfrm>
            <a:off x="3559175" y="4405313"/>
            <a:ext cx="188913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0" name="Oval 64"/>
          <p:cNvSpPr>
            <a:spLocks noChangeArrowheads="1"/>
          </p:cNvSpPr>
          <p:nvPr/>
        </p:nvSpPr>
        <p:spPr bwMode="auto">
          <a:xfrm>
            <a:off x="1562100" y="2720975"/>
            <a:ext cx="942975" cy="7477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1" name="Oval 65"/>
          <p:cNvSpPr>
            <a:spLocks noChangeArrowheads="1"/>
          </p:cNvSpPr>
          <p:nvPr/>
        </p:nvSpPr>
        <p:spPr bwMode="auto">
          <a:xfrm>
            <a:off x="3206750" y="4098925"/>
            <a:ext cx="854075" cy="7858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2" name="Text Box 66"/>
          <p:cNvSpPr txBox="1">
            <a:spLocks noChangeArrowheads="1"/>
          </p:cNvSpPr>
          <p:nvPr/>
        </p:nvSpPr>
        <p:spPr bwMode="auto">
          <a:xfrm>
            <a:off x="3967163" y="4203700"/>
            <a:ext cx="565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>
                <a:cs typeface="Arial" pitchFamily="34" charset="0"/>
              </a:rPr>
              <a:t>F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63" name="Oval 67"/>
          <p:cNvSpPr>
            <a:spLocks noChangeArrowheads="1"/>
          </p:cNvSpPr>
          <p:nvPr/>
        </p:nvSpPr>
        <p:spPr bwMode="auto">
          <a:xfrm>
            <a:off x="3506788" y="4356100"/>
            <a:ext cx="273050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4" name="Oval 68"/>
          <p:cNvSpPr>
            <a:spLocks noChangeArrowheads="1"/>
          </p:cNvSpPr>
          <p:nvPr/>
        </p:nvSpPr>
        <p:spPr bwMode="auto">
          <a:xfrm>
            <a:off x="1955800" y="4605338"/>
            <a:ext cx="273050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5" name="Oval 69"/>
          <p:cNvSpPr>
            <a:spLocks noChangeArrowheads="1"/>
          </p:cNvSpPr>
          <p:nvPr/>
        </p:nvSpPr>
        <p:spPr bwMode="auto">
          <a:xfrm>
            <a:off x="2941638" y="2943225"/>
            <a:ext cx="271462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6" name="Oval 70"/>
          <p:cNvSpPr>
            <a:spLocks noChangeArrowheads="1"/>
          </p:cNvSpPr>
          <p:nvPr/>
        </p:nvSpPr>
        <p:spPr bwMode="auto">
          <a:xfrm>
            <a:off x="2017713" y="3005138"/>
            <a:ext cx="274637" cy="27146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7" name="Text Box 71"/>
          <p:cNvSpPr txBox="1">
            <a:spLocks noChangeArrowheads="1"/>
          </p:cNvSpPr>
          <p:nvPr/>
        </p:nvSpPr>
        <p:spPr bwMode="auto">
          <a:xfrm>
            <a:off x="6569075" y="4800600"/>
            <a:ext cx="9747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Attribute2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132168" name="Oval 72"/>
          <p:cNvSpPr>
            <a:spLocks noChangeArrowheads="1"/>
          </p:cNvSpPr>
          <p:nvPr/>
        </p:nvSpPr>
        <p:spPr bwMode="auto">
          <a:xfrm>
            <a:off x="2298700" y="3836988"/>
            <a:ext cx="273050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69" name="Oval 73"/>
          <p:cNvSpPr>
            <a:spLocks noChangeArrowheads="1"/>
          </p:cNvSpPr>
          <p:nvPr/>
        </p:nvSpPr>
        <p:spPr bwMode="auto">
          <a:xfrm>
            <a:off x="3532188" y="3460750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0" name="Oval 74"/>
          <p:cNvSpPr>
            <a:spLocks noChangeArrowheads="1"/>
          </p:cNvSpPr>
          <p:nvPr/>
        </p:nvSpPr>
        <p:spPr bwMode="auto">
          <a:xfrm>
            <a:off x="3784600" y="3522663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1" name="Oval 75"/>
          <p:cNvSpPr>
            <a:spLocks noChangeArrowheads="1"/>
          </p:cNvSpPr>
          <p:nvPr/>
        </p:nvSpPr>
        <p:spPr bwMode="auto">
          <a:xfrm>
            <a:off x="3424238" y="3756025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2" name="Oval 76"/>
          <p:cNvSpPr>
            <a:spLocks noChangeArrowheads="1"/>
          </p:cNvSpPr>
          <p:nvPr/>
        </p:nvSpPr>
        <p:spPr bwMode="auto">
          <a:xfrm>
            <a:off x="3627438" y="3678238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3" name="Oval 77"/>
          <p:cNvSpPr>
            <a:spLocks noChangeArrowheads="1"/>
          </p:cNvSpPr>
          <p:nvPr/>
        </p:nvSpPr>
        <p:spPr bwMode="auto">
          <a:xfrm>
            <a:off x="3846513" y="3771900"/>
            <a:ext cx="187325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4" name="Oval 78"/>
          <p:cNvSpPr>
            <a:spLocks noChangeArrowheads="1"/>
          </p:cNvSpPr>
          <p:nvPr/>
        </p:nvSpPr>
        <p:spPr bwMode="auto">
          <a:xfrm>
            <a:off x="3201988" y="3694113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5" name="Oval 79"/>
          <p:cNvSpPr>
            <a:spLocks noChangeArrowheads="1"/>
          </p:cNvSpPr>
          <p:nvPr/>
        </p:nvSpPr>
        <p:spPr bwMode="auto">
          <a:xfrm>
            <a:off x="3265488" y="3489325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6" name="Oval 80"/>
          <p:cNvSpPr>
            <a:spLocks noChangeArrowheads="1"/>
          </p:cNvSpPr>
          <p:nvPr/>
        </p:nvSpPr>
        <p:spPr bwMode="auto">
          <a:xfrm>
            <a:off x="3201988" y="3317875"/>
            <a:ext cx="942975" cy="7318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77" name="Oval 81"/>
          <p:cNvSpPr>
            <a:spLocks noChangeArrowheads="1"/>
          </p:cNvSpPr>
          <p:nvPr/>
        </p:nvSpPr>
        <p:spPr bwMode="auto">
          <a:xfrm>
            <a:off x="3581400" y="3629025"/>
            <a:ext cx="273050" cy="2698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78" name="Oval 82"/>
          <p:cNvSpPr>
            <a:spLocks noChangeArrowheads="1"/>
          </p:cNvSpPr>
          <p:nvPr/>
        </p:nvSpPr>
        <p:spPr bwMode="auto">
          <a:xfrm>
            <a:off x="5319713" y="3044825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79" name="Oval 83"/>
          <p:cNvSpPr>
            <a:spLocks noChangeArrowheads="1"/>
          </p:cNvSpPr>
          <p:nvPr/>
        </p:nvSpPr>
        <p:spPr bwMode="auto">
          <a:xfrm>
            <a:off x="5641975" y="3933825"/>
            <a:ext cx="188913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80" name="Oval 84"/>
          <p:cNvSpPr>
            <a:spLocks noChangeArrowheads="1"/>
          </p:cNvSpPr>
          <p:nvPr/>
        </p:nvSpPr>
        <p:spPr bwMode="auto">
          <a:xfrm>
            <a:off x="5257800" y="4648200"/>
            <a:ext cx="188913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81" name="Oval 85"/>
          <p:cNvSpPr>
            <a:spLocks noChangeArrowheads="1"/>
          </p:cNvSpPr>
          <p:nvPr/>
        </p:nvSpPr>
        <p:spPr bwMode="auto">
          <a:xfrm>
            <a:off x="6246813" y="2982913"/>
            <a:ext cx="18891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82" name="Oval 86"/>
          <p:cNvSpPr>
            <a:spLocks noChangeArrowheads="1"/>
          </p:cNvSpPr>
          <p:nvPr/>
        </p:nvSpPr>
        <p:spPr bwMode="auto">
          <a:xfrm>
            <a:off x="6829425" y="4387850"/>
            <a:ext cx="188913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83" name="Oval 87"/>
          <p:cNvSpPr>
            <a:spLocks noChangeArrowheads="1"/>
          </p:cNvSpPr>
          <p:nvPr/>
        </p:nvSpPr>
        <p:spPr bwMode="auto">
          <a:xfrm>
            <a:off x="6897688" y="3660775"/>
            <a:ext cx="188912" cy="1682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84" name="Oval 88"/>
          <p:cNvSpPr>
            <a:spLocks noChangeArrowheads="1"/>
          </p:cNvSpPr>
          <p:nvPr/>
        </p:nvSpPr>
        <p:spPr bwMode="auto">
          <a:xfrm rot="1538460">
            <a:off x="1285875" y="3502025"/>
            <a:ext cx="198755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85" name="Line 89"/>
          <p:cNvSpPr>
            <a:spLocks noChangeShapeType="1"/>
          </p:cNvSpPr>
          <p:nvPr/>
        </p:nvSpPr>
        <p:spPr bwMode="auto">
          <a:xfrm>
            <a:off x="4638675" y="5072063"/>
            <a:ext cx="2828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86" name="Line 90"/>
          <p:cNvSpPr>
            <a:spLocks noChangeShapeType="1"/>
          </p:cNvSpPr>
          <p:nvPr/>
        </p:nvSpPr>
        <p:spPr bwMode="auto">
          <a:xfrm flipV="1">
            <a:off x="4646613" y="2543175"/>
            <a:ext cx="1587" cy="2524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87" name="Text Box 91"/>
          <p:cNvSpPr txBox="1">
            <a:spLocks noChangeArrowheads="1"/>
          </p:cNvSpPr>
          <p:nvPr/>
        </p:nvSpPr>
        <p:spPr bwMode="auto">
          <a:xfrm>
            <a:off x="4644232" y="2349500"/>
            <a:ext cx="17954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Attribute1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2381" y="1406004"/>
            <a:ext cx="697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Two  Ideas:</a:t>
            </a:r>
          </a:p>
          <a:p>
            <a:pPr marL="342900" indent="-342900" algn="l">
              <a:buAutoNum type="alphaLcPeriod"/>
            </a:pPr>
            <a:r>
              <a:rPr lang="en-US" dirty="0"/>
              <a:t>Replace object in the cluster by their representative [EZV04]</a:t>
            </a:r>
          </a:p>
          <a:p>
            <a:pPr marL="342900" indent="-342900" algn="l">
              <a:buAutoNum type="alphaLcPeriod"/>
            </a:pPr>
            <a:r>
              <a:rPr lang="en-US" dirty="0"/>
              <a:t>Remove minority examples from clusters [AE15]</a:t>
            </a:r>
          </a:p>
        </p:txBody>
      </p:sp>
      <p:sp>
        <p:nvSpPr>
          <p:cNvPr id="9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90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0126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57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6.3.The HC-edit Approach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400800" cy="3695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4331" y="1340768"/>
            <a:ext cx="8746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+mj-lt"/>
              </a:rPr>
              <a:t>Create a supervised taxonomy ST for dataset O using STAXAC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+mj-lt"/>
              </a:rPr>
              <a:t>Extract a clustering from ST for a given purity threshold </a:t>
            </a:r>
            <a:r>
              <a:rPr lang="el-GR" sz="2000" dirty="0">
                <a:latin typeface="+mj-lt"/>
              </a:rPr>
              <a:t>β</a:t>
            </a:r>
            <a:endParaRPr lang="en-US" sz="20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+mj-lt"/>
              </a:rPr>
              <a:t>Delete all minority examples of the obtained clusters to edit the dataset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i="1" dirty="0">
                <a:latin typeface="+mj-lt"/>
              </a:rPr>
              <a:t>Classification:</a:t>
            </a:r>
            <a:r>
              <a:rPr lang="en-US" sz="2000" dirty="0">
                <a:latin typeface="+mj-lt"/>
              </a:rPr>
              <a:t> Use k-NN rule to classify an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2455" y="542562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HC-EDIT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1552" y="6620221"/>
            <a:ext cx="943744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200" kern="0" smtClean="0"/>
              <a:pPr marL="0" indent="0">
                <a:buNone/>
              </a:pPr>
              <a:t>37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497529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79452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5.4 ST/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Creating Background Knowledge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32588" y="5661025"/>
            <a:ext cx="1219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 b="1">
                <a:cs typeface="Arial" pitchFamily="34" charset="0"/>
              </a:rPr>
              <a:t>Attribute2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319463" y="269557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716338" y="2789238"/>
            <a:ext cx="296862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144838" y="3136900"/>
            <a:ext cx="300037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470275" y="301942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4487863" y="275272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487863" y="316547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5307013" y="290512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4933950" y="318452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684588" y="4046538"/>
            <a:ext cx="298450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983038" y="4046538"/>
            <a:ext cx="298450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3684588" y="4298950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3983038" y="4298950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3073400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3371850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3073400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3371850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2751138" y="5165725"/>
            <a:ext cx="296862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3967163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3670300" y="5418138"/>
            <a:ext cx="296863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3967163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4289425" y="2532063"/>
            <a:ext cx="1489075" cy="1119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2400300" y="5073650"/>
            <a:ext cx="2386013" cy="738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407025" y="2322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3387725" y="4327525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387725" y="4046538"/>
            <a:ext cx="296863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3817938" y="3162300"/>
            <a:ext cx="295275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2822575" y="276542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2676525" y="3022600"/>
            <a:ext cx="295275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4327525" y="4198938"/>
            <a:ext cx="300038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5283200" y="318452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5059363" y="262572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4265613" y="5430838"/>
            <a:ext cx="296862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2600325" y="540067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4937125" y="292893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Oval 38"/>
          <p:cNvSpPr>
            <a:spLocks noChangeArrowheads="1"/>
          </p:cNvSpPr>
          <p:nvPr/>
        </p:nvSpPr>
        <p:spPr bwMode="auto">
          <a:xfrm>
            <a:off x="5407025" y="4856163"/>
            <a:ext cx="296863" cy="2508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39"/>
          <p:cNvSpPr>
            <a:spLocks noChangeArrowheads="1"/>
          </p:cNvSpPr>
          <p:nvPr/>
        </p:nvSpPr>
        <p:spPr bwMode="auto">
          <a:xfrm>
            <a:off x="5407025" y="5268913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6226175" y="5006975"/>
            <a:ext cx="298450" cy="254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Oval 41"/>
          <p:cNvSpPr>
            <a:spLocks noChangeArrowheads="1"/>
          </p:cNvSpPr>
          <p:nvPr/>
        </p:nvSpPr>
        <p:spPr bwMode="auto">
          <a:xfrm>
            <a:off x="5854700" y="5287963"/>
            <a:ext cx="295275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Oval 42"/>
          <p:cNvSpPr>
            <a:spLocks noChangeArrowheads="1"/>
          </p:cNvSpPr>
          <p:nvPr/>
        </p:nvSpPr>
        <p:spPr bwMode="auto">
          <a:xfrm>
            <a:off x="6202363" y="5287963"/>
            <a:ext cx="296862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Oval 43"/>
          <p:cNvSpPr>
            <a:spLocks noChangeArrowheads="1"/>
          </p:cNvSpPr>
          <p:nvPr/>
        </p:nvSpPr>
        <p:spPr bwMode="auto">
          <a:xfrm>
            <a:off x="5976938" y="4727575"/>
            <a:ext cx="298450" cy="2524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44"/>
          <p:cNvSpPr>
            <a:spLocks noChangeArrowheads="1"/>
          </p:cNvSpPr>
          <p:nvPr/>
        </p:nvSpPr>
        <p:spPr bwMode="auto">
          <a:xfrm>
            <a:off x="5854700" y="5030788"/>
            <a:ext cx="298450" cy="252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45"/>
          <p:cNvSpPr>
            <a:spLocks noChangeArrowheads="1"/>
          </p:cNvSpPr>
          <p:nvPr/>
        </p:nvSpPr>
        <p:spPr bwMode="auto">
          <a:xfrm>
            <a:off x="2590800" y="2508250"/>
            <a:ext cx="1676400" cy="1119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46"/>
          <p:cNvSpPr>
            <a:spLocks noChangeArrowheads="1"/>
          </p:cNvSpPr>
          <p:nvPr/>
        </p:nvSpPr>
        <p:spPr bwMode="auto">
          <a:xfrm>
            <a:off x="5299075" y="4570413"/>
            <a:ext cx="1349375" cy="117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5772150" y="4956175"/>
            <a:ext cx="431800" cy="4048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48"/>
          <p:cNvSpPr>
            <a:spLocks noChangeArrowheads="1"/>
          </p:cNvSpPr>
          <p:nvPr/>
        </p:nvSpPr>
        <p:spPr bwMode="auto">
          <a:xfrm>
            <a:off x="3321050" y="5329238"/>
            <a:ext cx="430213" cy="40481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Oval 49"/>
          <p:cNvSpPr>
            <a:spLocks noChangeArrowheads="1"/>
          </p:cNvSpPr>
          <p:nvPr/>
        </p:nvSpPr>
        <p:spPr bwMode="auto">
          <a:xfrm>
            <a:off x="4876800" y="2843213"/>
            <a:ext cx="430213" cy="4032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50"/>
          <p:cNvSpPr>
            <a:spLocks noChangeArrowheads="1"/>
          </p:cNvSpPr>
          <p:nvPr/>
        </p:nvSpPr>
        <p:spPr bwMode="auto">
          <a:xfrm>
            <a:off x="3421063" y="2935288"/>
            <a:ext cx="431800" cy="40481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51"/>
          <p:cNvSpPr>
            <a:spLocks noChangeArrowheads="1"/>
          </p:cNvSpPr>
          <p:nvPr/>
        </p:nvSpPr>
        <p:spPr bwMode="auto">
          <a:xfrm>
            <a:off x="3313113" y="3987800"/>
            <a:ext cx="431800" cy="404813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altLang="en-US" b="1">
              <a:cs typeface="Arial" pitchFamily="34" charset="0"/>
            </a:endParaRPr>
          </a:p>
        </p:txBody>
      </p:sp>
      <p:sp>
        <p:nvSpPr>
          <p:cNvPr id="60" name="Oval 52"/>
          <p:cNvSpPr>
            <a:spLocks noChangeArrowheads="1"/>
          </p:cNvSpPr>
          <p:nvPr/>
        </p:nvSpPr>
        <p:spPr bwMode="auto">
          <a:xfrm>
            <a:off x="5811838" y="3616325"/>
            <a:ext cx="300037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Oval 53"/>
          <p:cNvSpPr>
            <a:spLocks noChangeArrowheads="1"/>
          </p:cNvSpPr>
          <p:nvPr/>
        </p:nvSpPr>
        <p:spPr bwMode="auto">
          <a:xfrm>
            <a:off x="6210300" y="3709988"/>
            <a:ext cx="296863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>
            <a:off x="5640388" y="4057650"/>
            <a:ext cx="296862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Oval 55"/>
          <p:cNvSpPr>
            <a:spLocks noChangeArrowheads="1"/>
          </p:cNvSpPr>
          <p:nvPr/>
        </p:nvSpPr>
        <p:spPr bwMode="auto">
          <a:xfrm>
            <a:off x="5962650" y="3940175"/>
            <a:ext cx="298450" cy="2540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Oval 56"/>
          <p:cNvSpPr>
            <a:spLocks noChangeArrowheads="1"/>
          </p:cNvSpPr>
          <p:nvPr/>
        </p:nvSpPr>
        <p:spPr bwMode="auto">
          <a:xfrm>
            <a:off x="6310313" y="4083050"/>
            <a:ext cx="295275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Oval 57"/>
          <p:cNvSpPr>
            <a:spLocks noChangeArrowheads="1"/>
          </p:cNvSpPr>
          <p:nvPr/>
        </p:nvSpPr>
        <p:spPr bwMode="auto">
          <a:xfrm>
            <a:off x="5292725" y="3965575"/>
            <a:ext cx="296863" cy="2540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Oval 58"/>
          <p:cNvSpPr>
            <a:spLocks noChangeArrowheads="1"/>
          </p:cNvSpPr>
          <p:nvPr/>
        </p:nvSpPr>
        <p:spPr bwMode="auto">
          <a:xfrm>
            <a:off x="5391150" y="365918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Oval 59"/>
          <p:cNvSpPr>
            <a:spLocks noChangeArrowheads="1"/>
          </p:cNvSpPr>
          <p:nvPr/>
        </p:nvSpPr>
        <p:spPr bwMode="auto">
          <a:xfrm>
            <a:off x="5181600" y="3402013"/>
            <a:ext cx="1600200" cy="10953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Oval 60"/>
          <p:cNvSpPr>
            <a:spLocks noChangeArrowheads="1"/>
          </p:cNvSpPr>
          <p:nvPr/>
        </p:nvSpPr>
        <p:spPr bwMode="auto">
          <a:xfrm>
            <a:off x="5889625" y="3867150"/>
            <a:ext cx="431800" cy="4048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61"/>
          <p:cNvSpPr>
            <a:spLocks noChangeArrowheads="1"/>
          </p:cNvSpPr>
          <p:nvPr/>
        </p:nvSpPr>
        <p:spPr bwMode="auto">
          <a:xfrm rot="1538460">
            <a:off x="3176588" y="3673475"/>
            <a:ext cx="1519237" cy="1212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2"/>
          <p:cNvSpPr>
            <a:spLocks noChangeShapeType="1"/>
          </p:cNvSpPr>
          <p:nvPr/>
        </p:nvSpPr>
        <p:spPr bwMode="auto">
          <a:xfrm flipV="1">
            <a:off x="1828800" y="25146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63"/>
          <p:cNvSpPr>
            <a:spLocks noChangeShapeType="1"/>
          </p:cNvSpPr>
          <p:nvPr/>
        </p:nvSpPr>
        <p:spPr bwMode="auto">
          <a:xfrm>
            <a:off x="1828800" y="60198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64"/>
          <p:cNvSpPr txBox="1">
            <a:spLocks noChangeArrowheads="1"/>
          </p:cNvSpPr>
          <p:nvPr/>
        </p:nvSpPr>
        <p:spPr bwMode="auto">
          <a:xfrm>
            <a:off x="1143000" y="2257425"/>
            <a:ext cx="1219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 b="1">
                <a:cs typeface="Arial" pitchFamily="34" charset="0"/>
              </a:rPr>
              <a:t>Attribute1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6626225" y="50657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SUV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4" name="Text Box 66"/>
          <p:cNvSpPr txBox="1">
            <a:spLocks noChangeArrowheads="1"/>
          </p:cNvSpPr>
          <p:nvPr/>
        </p:nvSpPr>
        <p:spPr bwMode="auto">
          <a:xfrm>
            <a:off x="2286000" y="40751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Vans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5" name="Text Box 67"/>
          <p:cNvSpPr txBox="1">
            <a:spLocks noChangeArrowheads="1"/>
          </p:cNvSpPr>
          <p:nvPr/>
        </p:nvSpPr>
        <p:spPr bwMode="auto">
          <a:xfrm>
            <a:off x="1752600" y="33131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6" name="Text Box 68"/>
          <p:cNvSpPr txBox="1">
            <a:spLocks noChangeArrowheads="1"/>
          </p:cNvSpPr>
          <p:nvPr/>
        </p:nvSpPr>
        <p:spPr bwMode="auto">
          <a:xfrm>
            <a:off x="6778625" y="3846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Van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7" name="Text Box 69"/>
          <p:cNvSpPr txBox="1">
            <a:spLocks noChangeArrowheads="1"/>
          </p:cNvSpPr>
          <p:nvPr/>
        </p:nvSpPr>
        <p:spPr bwMode="auto">
          <a:xfrm>
            <a:off x="4038600" y="5751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SUV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78" name="Oval 70"/>
          <p:cNvSpPr>
            <a:spLocks noChangeArrowheads="1"/>
          </p:cNvSpPr>
          <p:nvPr/>
        </p:nvSpPr>
        <p:spPr bwMode="auto">
          <a:xfrm>
            <a:off x="7137400" y="2601913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Text Box 71"/>
          <p:cNvSpPr txBox="1">
            <a:spLocks noChangeArrowheads="1"/>
          </p:cNvSpPr>
          <p:nvPr/>
        </p:nvSpPr>
        <p:spPr bwMode="auto">
          <a:xfrm>
            <a:off x="73914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:Ford</a:t>
            </a:r>
          </a:p>
        </p:txBody>
      </p:sp>
      <p:sp>
        <p:nvSpPr>
          <p:cNvPr id="80" name="Oval 72"/>
          <p:cNvSpPr>
            <a:spLocks noChangeArrowheads="1"/>
          </p:cNvSpPr>
          <p:nvPr/>
        </p:nvSpPr>
        <p:spPr bwMode="auto">
          <a:xfrm>
            <a:off x="7151688" y="3005138"/>
            <a:ext cx="296862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Text Box 73"/>
          <p:cNvSpPr txBox="1">
            <a:spLocks noChangeArrowheads="1"/>
          </p:cNvSpPr>
          <p:nvPr/>
        </p:nvSpPr>
        <p:spPr bwMode="auto">
          <a:xfrm>
            <a:off x="7391400" y="2909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:GMC</a:t>
            </a: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6934200" y="2438400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82259" y="577800"/>
            <a:ext cx="9202362" cy="45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3400" b="1" kern="0" dirty="0">
                <a:solidFill>
                  <a:srgbClr val="FF0000"/>
                </a:solidFill>
              </a:rPr>
              <a:t>4.d: Application to Subclass Discovery</a:t>
            </a:r>
            <a:endParaRPr lang="en-US" sz="3400" kern="0" dirty="0">
              <a:solidFill>
                <a:srgbClr val="FF0000"/>
              </a:solidFill>
            </a:endParaRPr>
          </a:p>
        </p:txBody>
      </p:sp>
      <p:sp>
        <p:nvSpPr>
          <p:cNvPr id="84" name="Slide Number Placeholder 4"/>
          <p:cNvSpPr txBox="1">
            <a:spLocks/>
          </p:cNvSpPr>
          <p:nvPr/>
        </p:nvSpPr>
        <p:spPr bwMode="auto">
          <a:xfrm>
            <a:off x="24780" y="6543676"/>
            <a:ext cx="874812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38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22262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56" y="1452517"/>
            <a:ext cx="8678088" cy="4801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j-lt"/>
                <a:ea typeface="Times New Roman" panose="02020603050405020304" pitchFamily="18" charset="0"/>
              </a:rPr>
              <a:t>Algorithm: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Subclass Discovery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Inputs: 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O; input dataset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 a user-defined threshold concerning the minimum number of instances a cluster should have to be considered as newsworthy  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min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 a user-defined purity threshold that specifies how much contamination of instances is tolerable in a cluster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1:  Create a ST T from O using STAXAC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2:  Extract a clustering X from T by whose purity is above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min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3:  Sort the clusters in X={C</a:t>
            </a:r>
            <a:r>
              <a:rPr lang="en-US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,…,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} by their size obtaining a sequence S 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4:  Delete clusters from S whose number of instances is less than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5:  Display the remaining clusters in S in a histogram where each bin displays the number of instances in the respective cluster; label each bin with the name of the majority class of the respective cluster</a:t>
            </a: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6:  Analyze the composition of the obtained histogram with respect to class labels to determine modalities of particular classes 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79452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5.4 ST/</a:t>
            </a:r>
            <a:r>
              <a:rPr lang="en-US" sz="2400" b="1" dirty="0">
                <a:solidFill>
                  <a:schemeClr val="bg1"/>
                </a:solidFill>
              </a:rPr>
              <a:t> Creating Background Knowledge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43295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An Algorithm to Discovery Subclasses 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4780" y="6543676"/>
            <a:ext cx="1018828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39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00849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Objectives of Today’s Presentation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712968" cy="4784725"/>
          </a:xfrm>
        </p:spPr>
        <p:txBody>
          <a:bodyPr/>
          <a:lstStyle/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Getting the message across that </a:t>
            </a:r>
            <a:r>
              <a:rPr lang="en-US" altLang="en-US" sz="2200" i="1" dirty="0">
                <a:solidFill>
                  <a:schemeClr val="accent6">
                    <a:lumMod val="50000"/>
                  </a:schemeClr>
                </a:solidFill>
              </a:rPr>
              <a:t>making unsupervised learning techniques supervised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 is an interesting and worthwhile activity. It describes work that has been conducted over the </a:t>
            </a:r>
            <a:r>
              <a:rPr lang="en-US" altLang="en-US" sz="2200">
                <a:solidFill>
                  <a:schemeClr val="accent6">
                    <a:lumMod val="50000"/>
                  </a:schemeClr>
                </a:solidFill>
              </a:rPr>
              <a:t>last 19 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years and summarized in almost 30 publications.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Presents a lot of </a:t>
            </a:r>
            <a:r>
              <a:rPr lang="en-US" altLang="en-US" sz="2200" i="1" dirty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200" i="1" dirty="0">
                <a:solidFill>
                  <a:schemeClr val="accent6">
                    <a:lumMod val="50000"/>
                  </a:schemeClr>
                </a:solidFill>
              </a:rPr>
              <a:t>heuristics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altLang="en-US" sz="2200" i="1" dirty="0">
                <a:solidFill>
                  <a:schemeClr val="accent6">
                    <a:lumMod val="50000"/>
                  </a:schemeClr>
                </a:solidFill>
              </a:rPr>
              <a:t>methodologies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 in doing that, some of which can be reused in other contexts. 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Covers some ‘lesson learnt’ along the way!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Covers a lot of ground and therefore centers on breadth, rather than on a in depth discussion, comparison and evaluation of a particular approach. 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Does not cover much the quantitative evaluation of the presented methodologies and algorithms and the comparison with its competitors. 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Does not review much related work. </a:t>
            </a:r>
          </a:p>
          <a:p>
            <a:endParaRPr lang="en-US" alt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en-US" sz="2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21828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6548" y="6525344"/>
            <a:ext cx="720080" cy="487338"/>
          </a:xfrm>
        </p:spPr>
        <p:txBody>
          <a:bodyPr/>
          <a:lstStyle/>
          <a:p>
            <a:fld id="{14D0D81C-8448-4FE8-92FC-73EDC572141B}" type="slidenum">
              <a:rPr lang="en-US" altLang="en-US"/>
              <a:pPr/>
              <a:t>40</a:t>
            </a:fld>
            <a:endParaRPr lang="en-US" alt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References </a:t>
            </a:r>
            <a:endParaRPr lang="en-US" altLang="en-US" dirty="0">
              <a:cs typeface="Tahoma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120" y="1199356"/>
            <a:ext cx="8497888" cy="4459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Supervised Clustering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Banafsheh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Vaezian</a:t>
            </a:r>
            <a:r>
              <a:rPr lang="en-US" altLang="en-US" sz="1400" dirty="0"/>
              <a:t>, Dan Jiang, Jing Wang: Discovery of Interesting Regions in Spatial Data Sets Using Supervised Clustering. PKDD 2006: 127-138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Nidal</a:t>
            </a:r>
            <a:r>
              <a:rPr lang="en-US" altLang="en-US" sz="1400" dirty="0"/>
              <a:t> M. </a:t>
            </a:r>
            <a:r>
              <a:rPr lang="en-US" altLang="en-US" sz="1400" dirty="0" err="1"/>
              <a:t>Zeidat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Zhenghong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Zhao:Supervised</a:t>
            </a:r>
            <a:r>
              <a:rPr lang="en-US" altLang="en-US" sz="1400" dirty="0"/>
              <a:t> Clustering - Algorithms and Benefits. ICTAI 2004: 774-776 </a:t>
            </a:r>
            <a:r>
              <a:rPr lang="en-US" altLang="en-US" sz="1400" dirty="0">
                <a:solidFill>
                  <a:srgbClr val="C00000"/>
                </a:solidFill>
              </a:rPr>
              <a:t>200 citations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Nidal</a:t>
            </a:r>
            <a:r>
              <a:rPr lang="en-US" altLang="en-US" sz="1400" dirty="0"/>
              <a:t> M. </a:t>
            </a:r>
            <a:r>
              <a:rPr lang="en-US" altLang="en-US" sz="1400" dirty="0" err="1"/>
              <a:t>Zeidat</a:t>
            </a:r>
            <a:r>
              <a:rPr lang="en-US" altLang="en-US" sz="1400" dirty="0"/>
              <a:t>: Using Supervised Clustering to Enhance Classifiers. ISMIS 2005: 248-256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Wei Ding, Tomasz F. </a:t>
            </a:r>
            <a:r>
              <a:rPr lang="en-US" altLang="en-US" sz="1400" dirty="0" err="1"/>
              <a:t>Stepinski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Rachana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Parmar</a:t>
            </a:r>
            <a:r>
              <a:rPr lang="en-US" altLang="en-US" sz="1400" dirty="0"/>
              <a:t>, Dan Jiang, Christoph F. Eick: Discovery of feature-based hot spots using supervised clustering. Computers &amp; Geosciences 35(7): 1508-1516 (2009)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W Ding, R </a:t>
            </a:r>
            <a:r>
              <a:rPr lang="en-US" altLang="en-US" sz="1400" dirty="0" err="1"/>
              <a:t>Jiamthapthaksin</a:t>
            </a:r>
            <a:r>
              <a:rPr lang="en-US" altLang="en-US" sz="1400" dirty="0"/>
              <a:t>, R Parmar, D Jiang, TF </a:t>
            </a:r>
            <a:r>
              <a:rPr lang="en-US" altLang="en-US" sz="1400" dirty="0" err="1"/>
              <a:t>Stepinski</a:t>
            </a:r>
            <a:r>
              <a:rPr lang="en-US" altLang="en-US" sz="1400" dirty="0"/>
              <a:t>, CF Eick: Towards Region Discovery in Spatial </a:t>
            </a:r>
            <a:r>
              <a:rPr lang="en-US" altLang="en-US" sz="1400" dirty="0" err="1"/>
              <a:t>Datasets,Pacific</a:t>
            </a:r>
            <a:r>
              <a:rPr lang="en-US" altLang="en-US" sz="1400" dirty="0"/>
              <a:t>-Asia Conference on Knowledge Discovery and Data Mining, 2007: 88-99.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CLEVER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Chun-Sheng Chen, </a:t>
            </a:r>
            <a:r>
              <a:rPr lang="en-US" altLang="en-US" sz="1400" dirty="0" err="1"/>
              <a:t>Nauful</a:t>
            </a:r>
            <a:r>
              <a:rPr lang="en-US" altLang="en-US" sz="1400" dirty="0"/>
              <a:t> Shaikh, </a:t>
            </a:r>
            <a:r>
              <a:rPr lang="en-US" altLang="en-US" sz="1400" dirty="0" err="1"/>
              <a:t>Panitee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Charoenrattanaruk</a:t>
            </a:r>
            <a:r>
              <a:rPr lang="en-US" altLang="en-US" sz="1400" dirty="0"/>
              <a:t>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Nouhad</a:t>
            </a:r>
            <a:r>
              <a:rPr lang="en-US" altLang="en-US" sz="1400" dirty="0"/>
              <a:t> J. </a:t>
            </a:r>
            <a:r>
              <a:rPr lang="en-US" altLang="en-US" sz="1400" dirty="0" err="1"/>
              <a:t>Rizk</a:t>
            </a:r>
            <a:r>
              <a:rPr lang="en-US" altLang="en-US" sz="1400" dirty="0"/>
              <a:t>, Edgar Gabriel: Design and Evaluation of a Parallel Execution Framework for the CLEVER Clustering Algorithm. PARCO 2011: 73-80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 err="1"/>
              <a:t>Zechun</a:t>
            </a:r>
            <a:r>
              <a:rPr lang="en-US" sz="1400" dirty="0"/>
              <a:t> Cao, </a:t>
            </a:r>
            <a:r>
              <a:rPr lang="en-US" sz="1400" dirty="0" err="1"/>
              <a:t>Sujing</a:t>
            </a:r>
            <a:r>
              <a:rPr lang="en-US" sz="1400" dirty="0"/>
              <a:t> Wang, </a:t>
            </a:r>
            <a:r>
              <a:rPr lang="en-US" sz="1400" dirty="0" err="1"/>
              <a:t>Germain</a:t>
            </a:r>
            <a:r>
              <a:rPr lang="en-US" sz="1400" dirty="0"/>
              <a:t> Forestier, Anne Puissant, Christoph F. </a:t>
            </a:r>
            <a:r>
              <a:rPr lang="en-US" sz="1400" dirty="0" err="1"/>
              <a:t>Eick</a:t>
            </a:r>
            <a:r>
              <a:rPr lang="en-US" sz="1400" dirty="0"/>
              <a:t>: Analyzing the composition of cities using spatial clustering. </a:t>
            </a:r>
            <a:r>
              <a:rPr lang="en-US" sz="1400" dirty="0" err="1"/>
              <a:t>UrbComp@KDD</a:t>
            </a:r>
            <a:r>
              <a:rPr lang="en-US" sz="1400" dirty="0"/>
              <a:t> 2013: 14:1-14:8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Christoph F. </a:t>
            </a:r>
            <a:r>
              <a:rPr lang="en-US" sz="1400" dirty="0" err="1"/>
              <a:t>Eick</a:t>
            </a:r>
            <a:r>
              <a:rPr lang="en-US" sz="1400" dirty="0"/>
              <a:t>, </a:t>
            </a:r>
            <a:r>
              <a:rPr lang="en-US" sz="1400" dirty="0" err="1"/>
              <a:t>Rachana</a:t>
            </a:r>
            <a:r>
              <a:rPr lang="en-US" sz="1400" dirty="0"/>
              <a:t> </a:t>
            </a:r>
            <a:r>
              <a:rPr lang="en-US" sz="1400" dirty="0" err="1"/>
              <a:t>Parmar</a:t>
            </a:r>
            <a:r>
              <a:rPr lang="en-US" sz="1400" dirty="0"/>
              <a:t>, Wei Ding, Tomasz F. </a:t>
            </a:r>
            <a:r>
              <a:rPr lang="en-US" sz="1400" dirty="0" err="1"/>
              <a:t>Stepinski</a:t>
            </a:r>
            <a:r>
              <a:rPr lang="en-US" sz="1400" dirty="0"/>
              <a:t>, Jean-Philippe </a:t>
            </a:r>
            <a:r>
              <a:rPr lang="en-US" sz="1400" dirty="0" err="1"/>
              <a:t>Nicot</a:t>
            </a:r>
            <a:r>
              <a:rPr lang="en-US" sz="1400" dirty="0"/>
              <a:t>: Finding regional co-location patterns for sets of continuous variables in spatial datasets. GIS 2008: 30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STAXAC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Paul K. </a:t>
            </a:r>
            <a:r>
              <a:rPr lang="en-US" altLang="en-US" sz="1400" dirty="0" err="1"/>
              <a:t>Amalaman</a:t>
            </a:r>
            <a:r>
              <a:rPr lang="en-US" altLang="en-US" sz="1400" dirty="0"/>
              <a:t>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: HC-edit: A Hierarchical Clustering Approach to Data Editing. ISMIS 2015: 160-170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Paul K. </a:t>
            </a:r>
            <a:r>
              <a:rPr lang="en-US" altLang="en-US" sz="1400" dirty="0" err="1"/>
              <a:t>Amalaman</a:t>
            </a:r>
            <a:r>
              <a:rPr lang="en-US" altLang="en-US" sz="1400" dirty="0"/>
              <a:t>, Christoph F. Eick, C Wang: Supervised Taxonomies—Algorithms and Applications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IEEE Transactions on Knowledge and Data Engineering, 2017:  29 (9), 2040-2052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7110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396552" y="6525344"/>
            <a:ext cx="1159768" cy="424135"/>
          </a:xfrm>
        </p:spPr>
        <p:txBody>
          <a:bodyPr/>
          <a:lstStyle/>
          <a:p>
            <a:fld id="{14D0D81C-8448-4FE8-92FC-73EDC572141B}" type="slidenum">
              <a:rPr lang="en-US" altLang="en-US"/>
              <a:pPr/>
              <a:t>41</a:t>
            </a:fld>
            <a:endParaRPr lang="en-US" alt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References </a:t>
            </a:r>
            <a:endParaRPr lang="en-US" altLang="en-US" dirty="0">
              <a:cs typeface="Tahoma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7888" cy="4459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Noise Removal from Images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/>
              <a:t>Paul K. </a:t>
            </a:r>
            <a:r>
              <a:rPr lang="en-US" altLang="en-US" sz="1400" dirty="0" err="1"/>
              <a:t>Amalaman</a:t>
            </a:r>
            <a:r>
              <a:rPr lang="en-US" altLang="en-US" sz="1400" dirty="0"/>
              <a:t>, Christoph F. Eick: "SHCF: A Supervised Hierarchical Clustering Approach to Remove High Density Salt and Pepper Noise from Black and White Content Digital Images“, Jan. 2022 under review for publication in Multimedia Tools and Applications.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Data Set Editing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Nidal</a:t>
            </a:r>
            <a:r>
              <a:rPr lang="en-US" altLang="en-US" sz="1400" dirty="0"/>
              <a:t> M. </a:t>
            </a:r>
            <a:r>
              <a:rPr lang="en-US" altLang="en-US" sz="1400" dirty="0" err="1"/>
              <a:t>Zeidat</a:t>
            </a:r>
            <a:r>
              <a:rPr lang="en-US" altLang="en-US" sz="1400" dirty="0"/>
              <a:t>, Ricardo </a:t>
            </a:r>
            <a:r>
              <a:rPr lang="en-US" altLang="en-US" sz="1400" dirty="0" err="1"/>
              <a:t>Vilalta</a:t>
            </a:r>
            <a:r>
              <a:rPr lang="en-US" altLang="en-US" sz="1400" dirty="0"/>
              <a:t>: Using Representative-Based Clustering for Nearest Neighbor Dataset Editing. ICDM 2004: 375-378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Paul K. </a:t>
            </a:r>
            <a:r>
              <a:rPr lang="en-US" altLang="en-US" sz="1400" dirty="0" err="1"/>
              <a:t>Amalaman</a:t>
            </a:r>
            <a:r>
              <a:rPr lang="en-US" altLang="en-US" sz="1400" dirty="0"/>
              <a:t>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: HC-edit: A Hierarchical Clustering Approach to Data Editing. ISMIS 2015: 160-170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Supervised Density Estimation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Dan Jiang,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Chun-Sheng </a:t>
            </a:r>
            <a:r>
              <a:rPr lang="en-US" altLang="en-US" sz="1400" dirty="0" err="1"/>
              <a:t>Chen:On</a:t>
            </a:r>
            <a:r>
              <a:rPr lang="en-US" altLang="en-US" sz="1400" dirty="0"/>
              <a:t> supervised density estimation techniques and their application to spatial data mining. GIS 2007: 65-69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Chun-Sheng Chen, </a:t>
            </a:r>
            <a:r>
              <a:rPr lang="en-US" sz="1400" dirty="0" err="1"/>
              <a:t>Vadeerat</a:t>
            </a:r>
            <a:r>
              <a:rPr lang="en-US" sz="1400" dirty="0"/>
              <a:t> </a:t>
            </a:r>
            <a:r>
              <a:rPr lang="en-US" sz="1400" dirty="0" err="1"/>
              <a:t>Rinsurongkawong</a:t>
            </a:r>
            <a:r>
              <a:rPr lang="en-US" sz="1400" dirty="0"/>
              <a:t>, Christoph F. </a:t>
            </a:r>
            <a:r>
              <a:rPr lang="en-US" sz="1400" dirty="0" err="1"/>
              <a:t>Eick</a:t>
            </a:r>
            <a:r>
              <a:rPr lang="en-US" sz="1400" dirty="0"/>
              <a:t>, Michael D. </a:t>
            </a:r>
            <a:r>
              <a:rPr lang="en-US" sz="1400" dirty="0" err="1"/>
              <a:t>Twa</a:t>
            </a:r>
            <a:r>
              <a:rPr lang="en-US" sz="1400" dirty="0"/>
              <a:t>: Change Analysis in Spatial Data by Combining Contouring Algorithms with Supervised Density Functions. PAKDD 2009: 907-914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Romita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Banerjee, Karima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Elgarroussi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Sujing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Wang, Akhil Talari,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Yongli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Zhang, Christoph F:</a:t>
            </a:r>
            <a:r>
              <a:rPr lang="en-US" sz="1400" dirty="0"/>
              <a:t> K2: A Novel Data Analysis Framework to Understand US Emotions in Space and Time. Int. J. Semantic Computing 13(1): 111-133 (2019).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Supervised Distance Function Learning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, Alain </a:t>
            </a:r>
            <a:r>
              <a:rPr lang="en-US" altLang="en-US" sz="1400" dirty="0" err="1"/>
              <a:t>Rouhana</a:t>
            </a:r>
            <a:r>
              <a:rPr lang="en-US" altLang="en-US" sz="1400" dirty="0"/>
              <a:t>, Abraham </a:t>
            </a:r>
            <a:r>
              <a:rPr lang="en-US" altLang="en-US" sz="1400" dirty="0" err="1"/>
              <a:t>Bagherjeiran</a:t>
            </a:r>
            <a:r>
              <a:rPr lang="en-US" altLang="en-US" sz="1400" dirty="0"/>
              <a:t>, Ricardo </a:t>
            </a:r>
            <a:r>
              <a:rPr lang="en-US" altLang="en-US" sz="1400" dirty="0" err="1"/>
              <a:t>Vilalta</a:t>
            </a:r>
            <a:r>
              <a:rPr lang="en-US" altLang="en-US" sz="1400" dirty="0"/>
              <a:t>: Using Clustering to Learn Distance Functions for Supervised Similarity Assessment. MLDM 2005: 120-131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Abraham </a:t>
            </a:r>
            <a:r>
              <a:rPr lang="en-US" altLang="en-US" sz="1400" dirty="0" err="1"/>
              <a:t>Bagherjeiran</a:t>
            </a:r>
            <a:r>
              <a:rPr lang="en-US" altLang="en-US" sz="1400" dirty="0"/>
              <a:t>, Christoph F. </a:t>
            </a:r>
            <a:r>
              <a:rPr lang="en-US" altLang="en-US" sz="1400" dirty="0" err="1"/>
              <a:t>Eick</a:t>
            </a:r>
            <a:r>
              <a:rPr lang="en-US" altLang="en-US" sz="1400" dirty="0"/>
              <a:t>: Distance Function Learning for Supervised Similarity Assessment. Case-Based Reasoning on Images and Signals 2008: 91-126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7757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10188"/>
            <a:ext cx="467544" cy="347812"/>
          </a:xfrm>
        </p:spPr>
        <p:txBody>
          <a:bodyPr/>
          <a:lstStyle/>
          <a:p>
            <a:fld id="{14D0D81C-8448-4FE8-92FC-73EDC572141B}" type="slidenum">
              <a:rPr lang="en-US" altLang="en-US"/>
              <a:pPr/>
              <a:t>42</a:t>
            </a:fld>
            <a:endParaRPr lang="en-US" alt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>
                <a:solidFill>
                  <a:srgbClr val="FF0000"/>
                </a:solidFill>
              </a:rPr>
              <a:t>5. Conclusion </a:t>
            </a:r>
            <a:endParaRPr lang="en-US" altLang="en-US" sz="4800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13912" cy="45312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We argued for the merit of generalizing unsupervised machine learning techniques by considering background knowledge in form of class labels.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We introduced supervised clustering that discovers subclasses of the underlying class structure of a dataset.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We presented 2 hierarchical clustering algorithms CLEVER and STAXAC; one employs randomized hill climbing and the other creates clusters by merging neighboring clusters.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Supervised clustering creates valuable background knowledge for datasets that is useful for subclass learning, distance metrics learning, removing noise from </a:t>
            </a:r>
            <a:r>
              <a:rPr lang="en-US" altLang="en-US" sz="2800"/>
              <a:t>images, dataset </a:t>
            </a:r>
            <a:r>
              <a:rPr lang="en-US" altLang="en-US" sz="2800" dirty="0"/>
              <a:t>editing,…</a:t>
            </a:r>
          </a:p>
        </p:txBody>
      </p:sp>
    </p:spTree>
    <p:extLst>
      <p:ext uri="{BB962C8B-B14F-4D97-AF65-F5344CB8AC3E}">
        <p14:creationId xmlns:p14="http://schemas.microsoft.com/office/powerpoint/2010/main" val="1537292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Research Framework Distance Function Learning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692275" y="2276475"/>
            <a:ext cx="2159000" cy="26654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1849438" y="2411413"/>
            <a:ext cx="1844675" cy="376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Random Search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2051050" y="2924175"/>
            <a:ext cx="1476375" cy="650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Randomized</a:t>
            </a:r>
          </a:p>
          <a:p>
            <a:r>
              <a:rPr lang="en-US" altLang="en-US"/>
              <a:t>Hill Climbing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835150" y="3716338"/>
            <a:ext cx="1882775" cy="650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Inside/Outside</a:t>
            </a:r>
          </a:p>
          <a:p>
            <a:r>
              <a:rPr lang="en-US" altLang="en-US"/>
              <a:t>Weight Updating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5148263" y="2205038"/>
            <a:ext cx="2159000" cy="26654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5673725" y="2339975"/>
            <a:ext cx="1108075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/>
              <a:t>K-Means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559425" y="2887663"/>
            <a:ext cx="1336675" cy="650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Supervised</a:t>
            </a:r>
          </a:p>
          <a:p>
            <a:r>
              <a:rPr lang="en-US" altLang="en-US"/>
              <a:t>Clustering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5435600" y="3787775"/>
            <a:ext cx="1539875" cy="3762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NN-Classifier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1331913" y="1628775"/>
            <a:ext cx="291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Weight-Updating Scheme /</a:t>
            </a:r>
          </a:p>
          <a:p>
            <a:r>
              <a:rPr lang="en-US" altLang="en-US"/>
              <a:t>Search Strategy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5238750" y="1557338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Distance Function</a:t>
            </a:r>
          </a:p>
          <a:p>
            <a:r>
              <a:rPr lang="en-US" altLang="en-US"/>
              <a:t>Evaluation</a:t>
            </a: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2555875" y="44370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6011863" y="4365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144408" name="Line 24"/>
          <p:cNvSpPr>
            <a:spLocks noChangeShapeType="1"/>
          </p:cNvSpPr>
          <p:nvPr/>
        </p:nvSpPr>
        <p:spPr bwMode="auto">
          <a:xfrm flipV="1">
            <a:off x="6948488" y="328453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409" name="Text Box 25"/>
          <p:cNvSpPr txBox="1">
            <a:spLocks noChangeArrowheads="1"/>
          </p:cNvSpPr>
          <p:nvPr/>
        </p:nvSpPr>
        <p:spPr bwMode="auto">
          <a:xfrm>
            <a:off x="7667625" y="3068638"/>
            <a:ext cx="1090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Other Work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43676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43</a:t>
            </a:fld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476" y="577800"/>
            <a:ext cx="7545740" cy="5284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Background Editing Techniques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17" y="2635751"/>
            <a:ext cx="91003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Wilson Editing </a:t>
            </a:r>
            <a:endParaRPr lang="en-US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Wilson editing relies on the idea that if an example is erroneously classified using the </a:t>
            </a:r>
            <a:r>
              <a:rPr lang="en-US" sz="2000" b="1" dirty="0">
                <a:latin typeface="+mj-lt"/>
                <a:ea typeface="MS Mincho"/>
                <a:cs typeface="Times New Roman" panose="02020603050405020304" pitchFamily="18" charset="0"/>
              </a:rPr>
              <a:t>k-NN rule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it has to be removed from the training set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7" y="3789040"/>
            <a:ext cx="9091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j-lt"/>
                <a:ea typeface="MS Mincho"/>
                <a:cs typeface="Times New Roman" panose="02020603050405020304" pitchFamily="18" charset="0"/>
              </a:rPr>
              <a:t>Multi-Edit </a:t>
            </a:r>
          </a:p>
          <a:p>
            <a:pPr algn="l"/>
            <a:r>
              <a:rPr lang="en-US" sz="2000" dirty="0">
                <a:latin typeface="+mj-lt"/>
                <a:ea typeface="MS Mincho"/>
                <a:cs typeface="Times New Roman" panose="02020603050405020304" pitchFamily="18" charset="0"/>
              </a:rPr>
              <a:t>The algorithm repeatedly applies Wilson editing to m</a:t>
            </a:r>
            <a:r>
              <a:rPr lang="en-US" sz="2000" i="1" dirty="0">
                <a:latin typeface="+mj-lt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ea typeface="MS Mincho"/>
                <a:cs typeface="Times New Roman" panose="02020603050405020304" pitchFamily="18" charset="0"/>
              </a:rPr>
              <a:t>random subsets of the original dataset until no more examples are removed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575" y="1189201"/>
            <a:ext cx="8827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j-lt"/>
                <a:ea typeface="MS Mincho"/>
                <a:cs typeface="Times New Roman" panose="02020603050405020304" pitchFamily="18" charset="0"/>
              </a:rPr>
              <a:t>Representative-based Supervised Clustering Editing </a:t>
            </a:r>
          </a:p>
          <a:p>
            <a:pPr algn="l"/>
            <a:r>
              <a:rPr lang="en-US" sz="2000" dirty="0">
                <a:latin typeface="+mj-lt"/>
                <a:ea typeface="MS Mincho"/>
                <a:cs typeface="Times New Roman" panose="02020603050405020304" pitchFamily="18" charset="0"/>
              </a:rPr>
              <a:t>Use a representative-based supervised clustering approach to cluster the data. Delete all non representative examples (</a:t>
            </a:r>
            <a:r>
              <a:rPr lang="en-US" sz="1600" dirty="0">
                <a:latin typeface="Lucida Handwriting" panose="03010101010101010101" pitchFamily="66" charset="0"/>
                <a:ea typeface="MS Mincho"/>
                <a:cs typeface="Times New Roman" panose="02020603050405020304" pitchFamily="18" charset="0"/>
              </a:rPr>
              <a:t>mentioned on the last slide</a:t>
            </a:r>
            <a:r>
              <a:rPr lang="en-US" sz="2000" dirty="0">
                <a:latin typeface="+mj-lt"/>
                <a:ea typeface="MS Mincho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0" y="6453336"/>
            <a:ext cx="1015752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44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33307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65" y="1268760"/>
            <a:ext cx="817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/>
              <a:t>Excessive examples removal—especially in the decision boundary areas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0784" y="1790677"/>
            <a:ext cx="7904314" cy="2110525"/>
            <a:chOff x="609600" y="152400"/>
            <a:chExt cx="7904314" cy="2819145"/>
          </a:xfrm>
        </p:grpSpPr>
        <p:sp>
          <p:nvSpPr>
            <p:cNvPr id="7" name="Rectangle 6"/>
            <p:cNvSpPr/>
            <p:nvPr/>
          </p:nvSpPr>
          <p:spPr>
            <a:xfrm>
              <a:off x="1410628" y="102363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0290" y="171191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3731" y="157982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8542" y="1235524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6142" y="203422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5953" y="131538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9554" y="179623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4497" y="2376384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441695" y="75030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7312086" y="121656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902260" y="138611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566415" y="165085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034316" y="104701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8181045" y="158913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7638736" y="1893219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835235" y="1622725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5942835" y="2235816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303138" y="204940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8331034" y="199048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7965843" y="209660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660731" y="161058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51785" y="1018758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8051434" y="1775044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8161481" y="201704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5758817" y="165288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5727105" y="111485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20967" y="180760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32293" y="221086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01617" y="81444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600" y="152400"/>
              <a:ext cx="3395172" cy="64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(a) Original dataset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56292" y="155941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3421" y="132343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83464" y="221302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17530" y="193474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24279" y="161131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14156" y="2126662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98326" y="1138455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92281" y="159285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6873594" y="157982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6632318" y="972261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6063990" y="54370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75937" y="36963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00509" y="286603"/>
              <a:ext cx="593787" cy="2608997"/>
            </a:xfrm>
            <a:custGeom>
              <a:avLst/>
              <a:gdLst>
                <a:gd name="connsiteX0" fmla="*/ 581927 w 841234"/>
                <a:gd name="connsiteY0" fmla="*/ 0 h 2879678"/>
                <a:gd name="connsiteX1" fmla="*/ 63312 w 841234"/>
                <a:gd name="connsiteY1" fmla="*/ 846161 h 2879678"/>
                <a:gd name="connsiteX2" fmla="*/ 8721 w 841234"/>
                <a:gd name="connsiteY2" fmla="*/ 1351128 h 2879678"/>
                <a:gd name="connsiteX3" fmla="*/ 63312 w 841234"/>
                <a:gd name="connsiteY3" fmla="*/ 1774209 h 2879678"/>
                <a:gd name="connsiteX4" fmla="*/ 186142 w 841234"/>
                <a:gd name="connsiteY4" fmla="*/ 2101755 h 2879678"/>
                <a:gd name="connsiteX5" fmla="*/ 841234 w 841234"/>
                <a:gd name="connsiteY5" fmla="*/ 2879678 h 2879678"/>
                <a:gd name="connsiteX6" fmla="*/ 841234 w 841234"/>
                <a:gd name="connsiteY6" fmla="*/ 2879678 h 287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34" h="2879678">
                  <a:moveTo>
                    <a:pt x="581927" y="0"/>
                  </a:moveTo>
                  <a:cubicBezTo>
                    <a:pt x="370386" y="310486"/>
                    <a:pt x="158846" y="620973"/>
                    <a:pt x="63312" y="846161"/>
                  </a:cubicBezTo>
                  <a:cubicBezTo>
                    <a:pt x="-32222" y="1071349"/>
                    <a:pt x="8721" y="1196453"/>
                    <a:pt x="8721" y="1351128"/>
                  </a:cubicBezTo>
                  <a:cubicBezTo>
                    <a:pt x="8721" y="1505803"/>
                    <a:pt x="33742" y="1649105"/>
                    <a:pt x="63312" y="1774209"/>
                  </a:cubicBezTo>
                  <a:cubicBezTo>
                    <a:pt x="92882" y="1899314"/>
                    <a:pt x="56488" y="1917510"/>
                    <a:pt x="186142" y="2101755"/>
                  </a:cubicBezTo>
                  <a:cubicBezTo>
                    <a:pt x="315796" y="2286000"/>
                    <a:pt x="841234" y="2879678"/>
                    <a:pt x="841234" y="2879678"/>
                  </a:cubicBezTo>
                  <a:lnTo>
                    <a:pt x="841234" y="287967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67788" y="2602213"/>
              <a:ext cx="1838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Natural boundary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3664" y="4365292"/>
            <a:ext cx="7904314" cy="2162801"/>
            <a:chOff x="681875" y="3363745"/>
            <a:chExt cx="7904314" cy="3356607"/>
          </a:xfrm>
        </p:grpSpPr>
        <p:sp>
          <p:nvSpPr>
            <p:cNvPr id="52" name="Rectangle 51"/>
            <p:cNvSpPr/>
            <p:nvPr/>
          </p:nvSpPr>
          <p:spPr>
            <a:xfrm>
              <a:off x="1482903" y="423497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2565" y="492326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6006" y="479116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40817" y="4446869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8417" y="524556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08228" y="452672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31829" y="500757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56772" y="5587729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7513970" y="3961647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7384361" y="442790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7974535" y="459746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7638690" y="486220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8106591" y="425836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8253320" y="4800477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7711011" y="5104564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7907510" y="4834070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6015110" y="5447161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375413" y="5260753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8403309" y="5201832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8038118" y="530794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3733006" y="4821933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24060" y="4230103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8123709" y="4986389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8233756" y="5228388"/>
              <a:ext cx="18288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5831092" y="486422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5799380" y="4326202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93242" y="5018952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04568" y="542221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73892" y="4025786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1875" y="3363745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(b)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28567" y="477076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85696" y="453478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355739" y="5424370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089805" y="5146091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96554" y="4822656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386431" y="5338007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070601" y="4349800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64556" y="480419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6945869" y="4791167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6704593" y="4183606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6136265" y="3755052"/>
              <a:ext cx="182880" cy="182880"/>
            </a:xfrm>
            <a:prstGeom prst="triangl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48212" y="3580975"/>
              <a:ext cx="182880" cy="1828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672784" y="3497948"/>
              <a:ext cx="593787" cy="2608997"/>
            </a:xfrm>
            <a:custGeom>
              <a:avLst/>
              <a:gdLst>
                <a:gd name="connsiteX0" fmla="*/ 581927 w 841234"/>
                <a:gd name="connsiteY0" fmla="*/ 0 h 2879678"/>
                <a:gd name="connsiteX1" fmla="*/ 63312 w 841234"/>
                <a:gd name="connsiteY1" fmla="*/ 846161 h 2879678"/>
                <a:gd name="connsiteX2" fmla="*/ 8721 w 841234"/>
                <a:gd name="connsiteY2" fmla="*/ 1351128 h 2879678"/>
                <a:gd name="connsiteX3" fmla="*/ 63312 w 841234"/>
                <a:gd name="connsiteY3" fmla="*/ 1774209 h 2879678"/>
                <a:gd name="connsiteX4" fmla="*/ 186142 w 841234"/>
                <a:gd name="connsiteY4" fmla="*/ 2101755 h 2879678"/>
                <a:gd name="connsiteX5" fmla="*/ 841234 w 841234"/>
                <a:gd name="connsiteY5" fmla="*/ 2879678 h 2879678"/>
                <a:gd name="connsiteX6" fmla="*/ 841234 w 841234"/>
                <a:gd name="connsiteY6" fmla="*/ 2879678 h 287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34" h="2879678">
                  <a:moveTo>
                    <a:pt x="581927" y="0"/>
                  </a:moveTo>
                  <a:cubicBezTo>
                    <a:pt x="370386" y="310486"/>
                    <a:pt x="158846" y="620973"/>
                    <a:pt x="63312" y="846161"/>
                  </a:cubicBezTo>
                  <a:cubicBezTo>
                    <a:pt x="-32222" y="1071349"/>
                    <a:pt x="8721" y="1196453"/>
                    <a:pt x="8721" y="1351128"/>
                  </a:cubicBezTo>
                  <a:cubicBezTo>
                    <a:pt x="8721" y="1505803"/>
                    <a:pt x="33742" y="1649105"/>
                    <a:pt x="63312" y="1774209"/>
                  </a:cubicBezTo>
                  <a:cubicBezTo>
                    <a:pt x="92882" y="1899314"/>
                    <a:pt x="56488" y="1917510"/>
                    <a:pt x="186142" y="2101755"/>
                  </a:cubicBezTo>
                  <a:cubicBezTo>
                    <a:pt x="315796" y="2286000"/>
                    <a:pt x="841234" y="2879678"/>
                    <a:pt x="841234" y="2879678"/>
                  </a:cubicBezTo>
                  <a:lnTo>
                    <a:pt x="841234" y="2879678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40063" y="5813558"/>
              <a:ext cx="1651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Natural boundary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4627039" y="3545092"/>
              <a:ext cx="396133" cy="2451335"/>
            </a:xfrm>
            <a:custGeom>
              <a:avLst/>
              <a:gdLst>
                <a:gd name="connsiteX0" fmla="*/ 314416 w 314416"/>
                <a:gd name="connsiteY0" fmla="*/ 0 h 2292823"/>
                <a:gd name="connsiteX1" fmla="*/ 27813 w 314416"/>
                <a:gd name="connsiteY1" fmla="*/ 914400 h 2292823"/>
                <a:gd name="connsiteX2" fmla="*/ 14165 w 314416"/>
                <a:gd name="connsiteY2" fmla="*/ 1282889 h 2292823"/>
                <a:gd name="connsiteX3" fmla="*/ 55109 w 314416"/>
                <a:gd name="connsiteY3" fmla="*/ 1924334 h 2292823"/>
                <a:gd name="connsiteX4" fmla="*/ 150643 w 314416"/>
                <a:gd name="connsiteY4" fmla="*/ 2292823 h 2292823"/>
                <a:gd name="connsiteX5" fmla="*/ 150643 w 314416"/>
                <a:gd name="connsiteY5" fmla="*/ 2292823 h 229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416" h="2292823">
                  <a:moveTo>
                    <a:pt x="314416" y="0"/>
                  </a:moveTo>
                  <a:cubicBezTo>
                    <a:pt x="196135" y="350292"/>
                    <a:pt x="77855" y="700585"/>
                    <a:pt x="27813" y="914400"/>
                  </a:cubicBezTo>
                  <a:cubicBezTo>
                    <a:pt x="-22229" y="1128215"/>
                    <a:pt x="9616" y="1114567"/>
                    <a:pt x="14165" y="1282889"/>
                  </a:cubicBezTo>
                  <a:cubicBezTo>
                    <a:pt x="18714" y="1451211"/>
                    <a:pt x="32363" y="1756012"/>
                    <a:pt x="55109" y="1924334"/>
                  </a:cubicBezTo>
                  <a:cubicBezTo>
                    <a:pt x="77855" y="2092656"/>
                    <a:pt x="150643" y="2292823"/>
                    <a:pt x="150643" y="2292823"/>
                  </a:cubicBezTo>
                  <a:lnTo>
                    <a:pt x="150643" y="2292823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68542" y="3388959"/>
              <a:ext cx="2156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Wilson Editing Result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88559" y="6194926"/>
              <a:ext cx="1505540" cy="52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New boundary</a:t>
              </a:r>
            </a:p>
          </p:txBody>
        </p:sp>
      </p:grp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44865" y="577800"/>
            <a:ext cx="8848983" cy="52845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Problems With Wilson Editing</a:t>
            </a:r>
          </a:p>
        </p:txBody>
      </p:sp>
      <p:sp>
        <p:nvSpPr>
          <p:cNvPr id="99" name="Slide Number Placeholder 4"/>
          <p:cNvSpPr txBox="1">
            <a:spLocks/>
          </p:cNvSpPr>
          <p:nvPr/>
        </p:nvSpPr>
        <p:spPr bwMode="auto">
          <a:xfrm>
            <a:off x="-4353" y="6542529"/>
            <a:ext cx="1290274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45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9061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762001"/>
            <a:ext cx="8229600" cy="5867400"/>
            <a:chOff x="457200" y="685800"/>
            <a:chExt cx="8229600" cy="5997651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85800"/>
              <a:ext cx="8229600" cy="594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Oval 6"/>
            <p:cNvSpPr/>
            <p:nvPr/>
          </p:nvSpPr>
          <p:spPr>
            <a:xfrm>
              <a:off x="990600" y="1371600"/>
              <a:ext cx="9144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95400" y="30760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95400" y="4343400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22024" y="46521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333041" y="6482852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91499" y="3886200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0000" y="6428801"/>
              <a:ext cx="914400" cy="200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715000" y="1808143"/>
              <a:ext cx="914400" cy="1969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58000" y="1782436"/>
              <a:ext cx="914400" cy="1969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34200" y="5638800"/>
              <a:ext cx="838200" cy="1524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73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6.4. HC-edit/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800" b="1" kern="0" dirty="0">
                <a:solidFill>
                  <a:schemeClr val="bg1"/>
                </a:solidFill>
              </a:rPr>
              <a:t>Experimental </a:t>
            </a:r>
            <a:r>
              <a:rPr lang="en-US" sz="28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0240" y="-13460"/>
            <a:ext cx="573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Benefits of Dataset Editing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31552" y="6620221"/>
            <a:ext cx="943744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200" kern="0" smtClean="0"/>
              <a:pPr marL="0" indent="0">
                <a:buNone/>
              </a:pPr>
              <a:t>46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103180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Thoughts on Subclass Discovery</a:t>
            </a:r>
            <a:endParaRPr lang="en-US" altLang="en-US" sz="4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168014" y="548680"/>
            <a:ext cx="8909572" cy="54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AutoNum type="arabicPeriod"/>
            </a:pPr>
            <a:endParaRPr lang="en-US" altLang="en-US" sz="2200" dirty="0">
              <a:latin typeface="Optima" pitchFamily="34" charset="0"/>
              <a:sym typeface="PT Serif" charset="0"/>
            </a:endParaRPr>
          </a:p>
          <a:p>
            <a:pPr algn="just"/>
            <a:r>
              <a:rPr lang="en-US" altLang="en-US" sz="2400" dirty="0">
                <a:latin typeface="Optima" pitchFamily="34" charset="0"/>
                <a:sym typeface="PT Serif" charset="0"/>
              </a:rPr>
              <a:t>Motivation: why is it worthwhile identifying interesting subclasses of disease?</a:t>
            </a:r>
          </a:p>
          <a:p>
            <a:pPr algn="just"/>
            <a:r>
              <a:rPr lang="en-US" altLang="en-US" sz="2400" dirty="0">
                <a:latin typeface="Optima" pitchFamily="34" charset="0"/>
                <a:sym typeface="PT Serif" charset="0"/>
              </a:rPr>
              <a:t>What are the characteristics of </a:t>
            </a:r>
            <a:r>
              <a:rPr lang="en-US" altLang="en-US" sz="2400" i="1" dirty="0">
                <a:latin typeface="Optima" pitchFamily="34" charset="0"/>
                <a:sym typeface="PT Serif" charset="0"/>
              </a:rPr>
              <a:t>an interesting subclass</a:t>
            </a:r>
            <a:r>
              <a:rPr lang="en-US" altLang="en-US" sz="2400" dirty="0">
                <a:latin typeface="Optima" pitchFamily="34" charset="0"/>
                <a:sym typeface="PT Serif" charset="0"/>
              </a:rPr>
              <a:t>?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400" dirty="0">
                <a:latin typeface="Optima" pitchFamily="34" charset="0"/>
                <a:sym typeface="PT Serif" charset="0"/>
              </a:rPr>
              <a:t>Needs to have a certain amount of instances. 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400" dirty="0">
                <a:latin typeface="Optima" pitchFamily="34" charset="0"/>
                <a:sym typeface="PT Serif" charset="0"/>
              </a:rPr>
              <a:t>Not much contamination from instances of other classes; e.g. its purity is high! 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400" dirty="0">
                <a:latin typeface="Optima" pitchFamily="34" charset="0"/>
                <a:sym typeface="PT Serif" charset="0"/>
              </a:rPr>
              <a:t>Instances of the subclass needs to be similar / cover a contiguous region in the attribute space.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400" dirty="0">
                <a:latin typeface="Optima" pitchFamily="34" charset="0"/>
                <a:sym typeface="PT Serif" charset="0"/>
              </a:rPr>
              <a:t>The instances of the subclass should be somewhat separated from other examples of the same class / other subclasses.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altLang="en-US" sz="2400" dirty="0">
                <a:latin typeface="Optima" pitchFamily="34" charset="0"/>
                <a:sym typeface="PT Serif" charset="0"/>
              </a:rPr>
              <a:t>?!?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274345" y="577388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274345" y="618663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093495" y="592628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4720432" y="620568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4075907" y="5553223"/>
            <a:ext cx="1489075" cy="1119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193507" y="534367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5069682" y="620568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auto">
          <a:xfrm>
            <a:off x="4845845" y="564688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4723607" y="595009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49"/>
          <p:cNvSpPr>
            <a:spLocks noChangeArrowheads="1"/>
          </p:cNvSpPr>
          <p:nvPr/>
        </p:nvSpPr>
        <p:spPr bwMode="auto">
          <a:xfrm>
            <a:off x="4663282" y="5864373"/>
            <a:ext cx="430213" cy="4032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43676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778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Newsworthy Cluster</a:t>
            </a:r>
            <a:endParaRPr lang="en-US" altLang="en-US" sz="4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220573" y="2492896"/>
            <a:ext cx="8909572" cy="17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In the next slide, we present a subclass discovery algorithm that relies on the notion of a </a:t>
            </a:r>
            <a:r>
              <a:rPr lang="en-US" altLang="en-US" sz="2800" i="1" dirty="0">
                <a:latin typeface="Optima" pitchFamily="34" charset="0"/>
                <a:sym typeface="PT Serif" charset="0"/>
              </a:rPr>
              <a:t>news-worthy cluster</a:t>
            </a:r>
            <a:r>
              <a:rPr lang="en-US" altLang="en-US" sz="2800" dirty="0">
                <a:latin typeface="Optima" pitchFamily="34" charset="0"/>
                <a:sym typeface="PT Serif" charset="0"/>
              </a:rPr>
              <a:t>:</a:t>
            </a:r>
          </a:p>
          <a:p>
            <a:pPr lvl="1"/>
            <a:r>
              <a:rPr lang="en-US" altLang="en-US" dirty="0">
                <a:sym typeface="PT Serif" charset="0"/>
              </a:rPr>
              <a:t>A news-worthy cluster contains at least </a:t>
            </a:r>
            <a:r>
              <a:rPr lang="en-US" altLang="en-US" dirty="0">
                <a:sym typeface="Symbol"/>
              </a:rPr>
              <a:t>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instances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and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Its purity is above </a:t>
            </a:r>
            <a:r>
              <a:rPr lang="en-US" altLang="en-US" dirty="0">
                <a:solidFill>
                  <a:srgbClr val="000000"/>
                </a:solidFill>
                <a:sym typeface="Symbol"/>
              </a:rPr>
              <a:t></a:t>
            </a:r>
          </a:p>
          <a:p>
            <a:pPr marL="57150" indent="0">
              <a:buNone/>
            </a:pPr>
            <a:r>
              <a:rPr lang="en-US" altLang="en-US" sz="2800" dirty="0">
                <a:solidFill>
                  <a:srgbClr val="000000"/>
                </a:solidFill>
                <a:sym typeface="Symbol"/>
              </a:rPr>
              <a:t>The algorithm extracts newsworthy clusters from a supervised taxonomy that has been created for a dataset O. </a:t>
            </a:r>
            <a:endParaRPr lang="en-US" altLang="en-US" sz="2800" dirty="0">
              <a:sym typeface="PT Serif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80" y="6543676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33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45740" cy="758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Subclass/Class Modality Discovery Using STs</a:t>
            </a:r>
          </a:p>
        </p:txBody>
      </p:sp>
      <p:pic>
        <p:nvPicPr>
          <p:cNvPr id="129026" name="Picture 2" descr="C:\Users\8yetula8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6" y="1668810"/>
            <a:ext cx="8936243" cy="36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24780" y="6543676"/>
            <a:ext cx="1090836" cy="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830F51D-B9C7-4B60-9A78-C54F48329F8A}" type="slidenum">
              <a:rPr lang="en-US" altLang="en-US" sz="1400" kern="0" smtClean="0"/>
              <a:pPr marL="0" indent="0">
                <a:buNone/>
              </a:pPr>
              <a:t>49</a:t>
            </a:fld>
            <a:endParaRPr lang="en-US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90280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altLang="en-US" sz="2800" dirty="0">
                <a:solidFill>
                  <a:srgbClr val="3333FF"/>
                </a:solidFill>
              </a:rPr>
              <a:t>Organization of the Talk</a:t>
            </a:r>
            <a:endParaRPr lang="en-GB" altLang="en-US" sz="2000" dirty="0"/>
          </a:p>
          <a:p>
            <a:pPr algn="l"/>
            <a:endParaRPr lang="en-GB" altLang="en-US" sz="800" dirty="0"/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Motivation—why is it worthwhile generalizing machine learning techniques that typically unsupervised to consider background information in form of class labels?   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b="1" dirty="0"/>
              <a:t>Introduction to Supervised Clustering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CLEVER and STAXAC—2 Supervised Clustering Algorithms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>
                <a:latin typeface="+mj-lt"/>
              </a:rPr>
              <a:t>Applications: Using Supervised Clustering for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Distance Metric Learning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Noise Removal from Images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Dataset Editing </a:t>
            </a:r>
          </a:p>
          <a:p>
            <a:pPr marL="800100" lvl="1" indent="-342900" algn="l">
              <a:buFontTx/>
              <a:buAutoNum type="alphaLcPeriod"/>
            </a:pPr>
            <a:r>
              <a:rPr lang="en-GB" altLang="en-US" sz="2400" dirty="0">
                <a:latin typeface="+mj-lt"/>
              </a:rPr>
              <a:t>Subclass Discovery</a:t>
            </a:r>
          </a:p>
          <a:p>
            <a:pPr marL="342900" indent="-342900" algn="l">
              <a:buFontTx/>
              <a:buAutoNum type="arabicPeriod"/>
            </a:pPr>
            <a:r>
              <a:rPr lang="en-GB" altLang="en-US" sz="2400" dirty="0"/>
              <a:t>Conclusion 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2098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51" y="1230879"/>
            <a:ext cx="4572000" cy="189241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4" y="3209711"/>
            <a:ext cx="4343400" cy="1793412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8" y="3214728"/>
            <a:ext cx="4547755" cy="17833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34112" y="3476454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25.6%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2867" y="3476455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46.2%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071" y="1573493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87.7%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4039" y="1570029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98.8%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2071" y="3465909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48.7%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4039" y="3579771"/>
            <a:ext cx="583814" cy="27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50.4%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371600" y="105060"/>
            <a:ext cx="6248400" cy="52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chemeClr val="bg1">
                    <a:lumMod val="95000"/>
                  </a:schemeClr>
                </a:solidFill>
              </a:rPr>
              <a:t>5.4 ST/</a:t>
            </a:r>
            <a:r>
              <a:rPr lang="en-US" sz="1800" b="1" kern="0" dirty="0"/>
              <a:t> </a:t>
            </a:r>
            <a:r>
              <a:rPr lang="en-US" sz="2400" b="1" kern="0" dirty="0"/>
              <a:t>Experimental 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48976" y="577088"/>
            <a:ext cx="929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Example Result Subclass Discovery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718" y="5244949"/>
            <a:ext cx="8988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 general when purity decreases, the number of examples in the subclasses increases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/>
              <a:t>In the </a:t>
            </a:r>
            <a:r>
              <a:rPr lang="en-US" sz="1600" dirty="0" err="1"/>
              <a:t>Pid</a:t>
            </a:r>
            <a:r>
              <a:rPr lang="en-US" sz="1600" dirty="0"/>
              <a:t>  figure, all clusters are dominated by class 0, no regions that are dominated by the instances of the other classes in the dataset.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For the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Bcw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dataset the cluster M is split up into 5 subclasses when  the purity threshold is increased to 100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Vot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dataset contains two unimodal classes </a:t>
            </a:r>
            <a:endParaRPr lang="en-US" sz="1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7" y="1230879"/>
            <a:ext cx="4389585" cy="1892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112" y="151009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90.0%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2867" y="1531134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95.7%</a:t>
            </a:r>
          </a:p>
        </p:txBody>
      </p:sp>
    </p:spTree>
    <p:extLst>
      <p:ext uri="{BB962C8B-B14F-4D97-AF65-F5344CB8AC3E}">
        <p14:creationId xmlns:p14="http://schemas.microsoft.com/office/powerpoint/2010/main" val="40461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Traditional Clustering	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altLang="en-US" sz="2600" dirty="0"/>
              <a:t>Partition a set of objects into groups of similar objects. Each group is called cluster.</a:t>
            </a:r>
          </a:p>
          <a:p>
            <a:r>
              <a:rPr lang="en-US" altLang="en-US" sz="2600" dirty="0"/>
              <a:t>Clustering is used to “discover classes” in a data set. (“</a:t>
            </a:r>
            <a:r>
              <a:rPr lang="en-US" altLang="en-US" sz="2600" b="1" dirty="0"/>
              <a:t>unsupervised learning</a:t>
            </a:r>
            <a:r>
              <a:rPr lang="en-US" altLang="en-US" sz="2600" dirty="0"/>
              <a:t>”).</a:t>
            </a:r>
          </a:p>
          <a:p>
            <a:r>
              <a:rPr lang="en-US" altLang="en-US" sz="2600" dirty="0"/>
              <a:t>Clustering relies on distance information to determine which clusters to create.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110538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69875" y="5373688"/>
            <a:ext cx="8874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3333FF"/>
                </a:solidFill>
                <a:latin typeface="Tahoma" pitchFamily="34" charset="0"/>
              </a:rPr>
              <a:t>Objective of Supervised Clustering</a:t>
            </a:r>
            <a:r>
              <a:rPr lang="en-US" altLang="en-US" sz="2400" dirty="0">
                <a:solidFill>
                  <a:srgbClr val="3333FF"/>
                </a:solidFill>
                <a:latin typeface="Tahoma" pitchFamily="34" charset="0"/>
              </a:rPr>
              <a:t>: </a:t>
            </a:r>
            <a:r>
              <a:rPr lang="en-US" altLang="en-US" sz="2400" dirty="0">
                <a:latin typeface="Tahoma" pitchFamily="34" charset="0"/>
              </a:rPr>
              <a:t>Maximize cluster purity </a:t>
            </a:r>
          </a:p>
          <a:p>
            <a:pPr algn="l"/>
            <a:r>
              <a:rPr lang="en-US" altLang="en-US" sz="2400" dirty="0">
                <a:latin typeface="Tahoma" pitchFamily="34" charset="0"/>
              </a:rPr>
              <a:t>while keeping the number of clusters low (expressed by a </a:t>
            </a:r>
          </a:p>
          <a:p>
            <a:pPr algn="l"/>
            <a:r>
              <a:rPr lang="en-US" altLang="en-US" sz="2400" dirty="0">
                <a:latin typeface="Tahoma" pitchFamily="34" charset="0"/>
              </a:rPr>
              <a:t>fitness function q(X)).</a:t>
            </a:r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1763713" y="1196975"/>
            <a:ext cx="1439862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1403350" y="2133600"/>
            <a:ext cx="936625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2555875" y="2133600"/>
            <a:ext cx="1008063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1908175" y="3068638"/>
            <a:ext cx="1150938" cy="7191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5508625" y="2133600"/>
            <a:ext cx="2663825" cy="7905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6084888" y="1196975"/>
            <a:ext cx="574675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6659563" y="1196975"/>
            <a:ext cx="574675" cy="7191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6156325" y="3068638"/>
            <a:ext cx="1079500" cy="7191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90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</a:rPr>
              <a:t>Supervised Clustering Discovers Subclasses</a:t>
            </a:r>
            <a:endParaRPr lang="en-US" altLang="en-US" sz="3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6732588" y="5661025"/>
            <a:ext cx="1219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 b="1">
                <a:cs typeface="Arial" pitchFamily="34" charset="0"/>
              </a:rPr>
              <a:t>Attribute2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3319463" y="269557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7" name="Oval 5"/>
          <p:cNvSpPr>
            <a:spLocks noChangeArrowheads="1"/>
          </p:cNvSpPr>
          <p:nvPr/>
        </p:nvSpPr>
        <p:spPr bwMode="auto">
          <a:xfrm>
            <a:off x="3716338" y="2789238"/>
            <a:ext cx="296862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8" name="Oval 6"/>
          <p:cNvSpPr>
            <a:spLocks noChangeArrowheads="1"/>
          </p:cNvSpPr>
          <p:nvPr/>
        </p:nvSpPr>
        <p:spPr bwMode="auto">
          <a:xfrm>
            <a:off x="3144838" y="3136900"/>
            <a:ext cx="300037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9" name="Oval 7"/>
          <p:cNvSpPr>
            <a:spLocks noChangeArrowheads="1"/>
          </p:cNvSpPr>
          <p:nvPr/>
        </p:nvSpPr>
        <p:spPr bwMode="auto">
          <a:xfrm>
            <a:off x="3470275" y="301942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>
            <a:off x="4487863" y="275272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4487863" y="316547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5307013" y="290512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4933950" y="3184525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>
            <a:off x="3684588" y="4046538"/>
            <a:ext cx="298450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5" name="Oval 13"/>
          <p:cNvSpPr>
            <a:spLocks noChangeArrowheads="1"/>
          </p:cNvSpPr>
          <p:nvPr/>
        </p:nvSpPr>
        <p:spPr bwMode="auto">
          <a:xfrm>
            <a:off x="3983038" y="4046538"/>
            <a:ext cx="298450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6" name="Oval 14"/>
          <p:cNvSpPr>
            <a:spLocks noChangeArrowheads="1"/>
          </p:cNvSpPr>
          <p:nvPr/>
        </p:nvSpPr>
        <p:spPr bwMode="auto">
          <a:xfrm>
            <a:off x="3684588" y="4298950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3983038" y="4298950"/>
            <a:ext cx="298450" cy="252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8" name="Oval 16"/>
          <p:cNvSpPr>
            <a:spLocks noChangeArrowheads="1"/>
          </p:cNvSpPr>
          <p:nvPr/>
        </p:nvSpPr>
        <p:spPr bwMode="auto">
          <a:xfrm>
            <a:off x="3073400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9" name="Oval 17"/>
          <p:cNvSpPr>
            <a:spLocks noChangeArrowheads="1"/>
          </p:cNvSpPr>
          <p:nvPr/>
        </p:nvSpPr>
        <p:spPr bwMode="auto">
          <a:xfrm>
            <a:off x="3371850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0" name="Oval 18"/>
          <p:cNvSpPr>
            <a:spLocks noChangeArrowheads="1"/>
          </p:cNvSpPr>
          <p:nvPr/>
        </p:nvSpPr>
        <p:spPr bwMode="auto">
          <a:xfrm>
            <a:off x="3073400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1" name="Oval 19"/>
          <p:cNvSpPr>
            <a:spLocks noChangeArrowheads="1"/>
          </p:cNvSpPr>
          <p:nvPr/>
        </p:nvSpPr>
        <p:spPr bwMode="auto">
          <a:xfrm>
            <a:off x="3371850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2" name="Oval 20"/>
          <p:cNvSpPr>
            <a:spLocks noChangeArrowheads="1"/>
          </p:cNvSpPr>
          <p:nvPr/>
        </p:nvSpPr>
        <p:spPr bwMode="auto">
          <a:xfrm>
            <a:off x="2751138" y="5165725"/>
            <a:ext cx="296862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3" name="Oval 21"/>
          <p:cNvSpPr>
            <a:spLocks noChangeArrowheads="1"/>
          </p:cNvSpPr>
          <p:nvPr/>
        </p:nvSpPr>
        <p:spPr bwMode="auto">
          <a:xfrm>
            <a:off x="3967163" y="5167313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4" name="Oval 22"/>
          <p:cNvSpPr>
            <a:spLocks noChangeArrowheads="1"/>
          </p:cNvSpPr>
          <p:nvPr/>
        </p:nvSpPr>
        <p:spPr bwMode="auto">
          <a:xfrm>
            <a:off x="3670300" y="5418138"/>
            <a:ext cx="296863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5" name="Oval 23"/>
          <p:cNvSpPr>
            <a:spLocks noChangeArrowheads="1"/>
          </p:cNvSpPr>
          <p:nvPr/>
        </p:nvSpPr>
        <p:spPr bwMode="auto">
          <a:xfrm>
            <a:off x="3967163" y="5418138"/>
            <a:ext cx="298450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6" name="Oval 24"/>
          <p:cNvSpPr>
            <a:spLocks noChangeArrowheads="1"/>
          </p:cNvSpPr>
          <p:nvPr/>
        </p:nvSpPr>
        <p:spPr bwMode="auto">
          <a:xfrm>
            <a:off x="4289425" y="2532063"/>
            <a:ext cx="1489075" cy="1119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7" name="Oval 25"/>
          <p:cNvSpPr>
            <a:spLocks noChangeArrowheads="1"/>
          </p:cNvSpPr>
          <p:nvPr/>
        </p:nvSpPr>
        <p:spPr bwMode="auto">
          <a:xfrm>
            <a:off x="2400300" y="5073650"/>
            <a:ext cx="2386013" cy="738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5407025" y="2322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19" name="Oval 27"/>
          <p:cNvSpPr>
            <a:spLocks noChangeArrowheads="1"/>
          </p:cNvSpPr>
          <p:nvPr/>
        </p:nvSpPr>
        <p:spPr bwMode="auto">
          <a:xfrm>
            <a:off x="3387725" y="4327525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0" name="Oval 28"/>
          <p:cNvSpPr>
            <a:spLocks noChangeArrowheads="1"/>
          </p:cNvSpPr>
          <p:nvPr/>
        </p:nvSpPr>
        <p:spPr bwMode="auto">
          <a:xfrm>
            <a:off x="3387725" y="4046538"/>
            <a:ext cx="296863" cy="25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1" name="Oval 29"/>
          <p:cNvSpPr>
            <a:spLocks noChangeArrowheads="1"/>
          </p:cNvSpPr>
          <p:nvPr/>
        </p:nvSpPr>
        <p:spPr bwMode="auto">
          <a:xfrm>
            <a:off x="3817938" y="3162300"/>
            <a:ext cx="295275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2" name="Oval 30"/>
          <p:cNvSpPr>
            <a:spLocks noChangeArrowheads="1"/>
          </p:cNvSpPr>
          <p:nvPr/>
        </p:nvSpPr>
        <p:spPr bwMode="auto">
          <a:xfrm>
            <a:off x="2822575" y="276542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3" name="Oval 31"/>
          <p:cNvSpPr>
            <a:spLocks noChangeArrowheads="1"/>
          </p:cNvSpPr>
          <p:nvPr/>
        </p:nvSpPr>
        <p:spPr bwMode="auto">
          <a:xfrm>
            <a:off x="2676525" y="3022600"/>
            <a:ext cx="295275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4" name="Oval 32"/>
          <p:cNvSpPr>
            <a:spLocks noChangeArrowheads="1"/>
          </p:cNvSpPr>
          <p:nvPr/>
        </p:nvSpPr>
        <p:spPr bwMode="auto">
          <a:xfrm>
            <a:off x="4327525" y="4198938"/>
            <a:ext cx="300038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5" name="Oval 33"/>
          <p:cNvSpPr>
            <a:spLocks noChangeArrowheads="1"/>
          </p:cNvSpPr>
          <p:nvPr/>
        </p:nvSpPr>
        <p:spPr bwMode="auto">
          <a:xfrm>
            <a:off x="5283200" y="3184525"/>
            <a:ext cx="296863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6" name="Oval 34"/>
          <p:cNvSpPr>
            <a:spLocks noChangeArrowheads="1"/>
          </p:cNvSpPr>
          <p:nvPr/>
        </p:nvSpPr>
        <p:spPr bwMode="auto">
          <a:xfrm>
            <a:off x="5059363" y="2625725"/>
            <a:ext cx="298450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7" name="Oval 35"/>
          <p:cNvSpPr>
            <a:spLocks noChangeArrowheads="1"/>
          </p:cNvSpPr>
          <p:nvPr/>
        </p:nvSpPr>
        <p:spPr bwMode="auto">
          <a:xfrm>
            <a:off x="4265613" y="5430838"/>
            <a:ext cx="296862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8" name="Oval 36"/>
          <p:cNvSpPr>
            <a:spLocks noChangeArrowheads="1"/>
          </p:cNvSpPr>
          <p:nvPr/>
        </p:nvSpPr>
        <p:spPr bwMode="auto">
          <a:xfrm>
            <a:off x="2600325" y="5400675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9" name="Oval 37"/>
          <p:cNvSpPr>
            <a:spLocks noChangeArrowheads="1"/>
          </p:cNvSpPr>
          <p:nvPr/>
        </p:nvSpPr>
        <p:spPr bwMode="auto">
          <a:xfrm>
            <a:off x="4937125" y="292893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0" name="Oval 38"/>
          <p:cNvSpPr>
            <a:spLocks noChangeArrowheads="1"/>
          </p:cNvSpPr>
          <p:nvPr/>
        </p:nvSpPr>
        <p:spPr bwMode="auto">
          <a:xfrm>
            <a:off x="5407025" y="4856163"/>
            <a:ext cx="296863" cy="2508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1" name="Oval 39"/>
          <p:cNvSpPr>
            <a:spLocks noChangeArrowheads="1"/>
          </p:cNvSpPr>
          <p:nvPr/>
        </p:nvSpPr>
        <p:spPr bwMode="auto">
          <a:xfrm>
            <a:off x="5407025" y="5268913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2" name="Oval 40"/>
          <p:cNvSpPr>
            <a:spLocks noChangeArrowheads="1"/>
          </p:cNvSpPr>
          <p:nvPr/>
        </p:nvSpPr>
        <p:spPr bwMode="auto">
          <a:xfrm>
            <a:off x="6226175" y="5006975"/>
            <a:ext cx="298450" cy="254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3" name="Oval 41"/>
          <p:cNvSpPr>
            <a:spLocks noChangeArrowheads="1"/>
          </p:cNvSpPr>
          <p:nvPr/>
        </p:nvSpPr>
        <p:spPr bwMode="auto">
          <a:xfrm>
            <a:off x="5854700" y="5287963"/>
            <a:ext cx="295275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4" name="Oval 42"/>
          <p:cNvSpPr>
            <a:spLocks noChangeArrowheads="1"/>
          </p:cNvSpPr>
          <p:nvPr/>
        </p:nvSpPr>
        <p:spPr bwMode="auto">
          <a:xfrm>
            <a:off x="6202363" y="5287963"/>
            <a:ext cx="296862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35" name="Oval 43"/>
          <p:cNvSpPr>
            <a:spLocks noChangeArrowheads="1"/>
          </p:cNvSpPr>
          <p:nvPr/>
        </p:nvSpPr>
        <p:spPr bwMode="auto">
          <a:xfrm>
            <a:off x="5976938" y="4727575"/>
            <a:ext cx="298450" cy="2524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6" name="Oval 44"/>
          <p:cNvSpPr>
            <a:spLocks noChangeArrowheads="1"/>
          </p:cNvSpPr>
          <p:nvPr/>
        </p:nvSpPr>
        <p:spPr bwMode="auto">
          <a:xfrm>
            <a:off x="5854700" y="5030788"/>
            <a:ext cx="298450" cy="252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7" name="Oval 45"/>
          <p:cNvSpPr>
            <a:spLocks noChangeArrowheads="1"/>
          </p:cNvSpPr>
          <p:nvPr/>
        </p:nvSpPr>
        <p:spPr bwMode="auto">
          <a:xfrm>
            <a:off x="2590800" y="2508250"/>
            <a:ext cx="1676400" cy="1119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8" name="Oval 46"/>
          <p:cNvSpPr>
            <a:spLocks noChangeArrowheads="1"/>
          </p:cNvSpPr>
          <p:nvPr/>
        </p:nvSpPr>
        <p:spPr bwMode="auto">
          <a:xfrm>
            <a:off x="5299075" y="4570413"/>
            <a:ext cx="1349375" cy="117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9" name="Oval 47"/>
          <p:cNvSpPr>
            <a:spLocks noChangeArrowheads="1"/>
          </p:cNvSpPr>
          <p:nvPr/>
        </p:nvSpPr>
        <p:spPr bwMode="auto">
          <a:xfrm>
            <a:off x="5772150" y="4956175"/>
            <a:ext cx="431800" cy="4048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40" name="Oval 48"/>
          <p:cNvSpPr>
            <a:spLocks noChangeArrowheads="1"/>
          </p:cNvSpPr>
          <p:nvPr/>
        </p:nvSpPr>
        <p:spPr bwMode="auto">
          <a:xfrm>
            <a:off x="3321050" y="5329238"/>
            <a:ext cx="430213" cy="40481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41" name="Oval 49"/>
          <p:cNvSpPr>
            <a:spLocks noChangeArrowheads="1"/>
          </p:cNvSpPr>
          <p:nvPr/>
        </p:nvSpPr>
        <p:spPr bwMode="auto">
          <a:xfrm>
            <a:off x="4876800" y="2843213"/>
            <a:ext cx="430213" cy="4032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42" name="Oval 50"/>
          <p:cNvSpPr>
            <a:spLocks noChangeArrowheads="1"/>
          </p:cNvSpPr>
          <p:nvPr/>
        </p:nvSpPr>
        <p:spPr bwMode="auto">
          <a:xfrm>
            <a:off x="3421063" y="2935288"/>
            <a:ext cx="431800" cy="40481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43" name="Oval 51"/>
          <p:cNvSpPr>
            <a:spLocks noChangeArrowheads="1"/>
          </p:cNvSpPr>
          <p:nvPr/>
        </p:nvSpPr>
        <p:spPr bwMode="auto">
          <a:xfrm>
            <a:off x="3313113" y="3987800"/>
            <a:ext cx="431800" cy="404813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altLang="en-US" b="1">
              <a:cs typeface="Arial" pitchFamily="34" charset="0"/>
            </a:endParaRPr>
          </a:p>
        </p:txBody>
      </p:sp>
      <p:sp>
        <p:nvSpPr>
          <p:cNvPr id="136244" name="Oval 52"/>
          <p:cNvSpPr>
            <a:spLocks noChangeArrowheads="1"/>
          </p:cNvSpPr>
          <p:nvPr/>
        </p:nvSpPr>
        <p:spPr bwMode="auto">
          <a:xfrm>
            <a:off x="5811838" y="3616325"/>
            <a:ext cx="300037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5" name="Oval 53"/>
          <p:cNvSpPr>
            <a:spLocks noChangeArrowheads="1"/>
          </p:cNvSpPr>
          <p:nvPr/>
        </p:nvSpPr>
        <p:spPr bwMode="auto">
          <a:xfrm>
            <a:off x="6210300" y="3709988"/>
            <a:ext cx="296863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6" name="Oval 54"/>
          <p:cNvSpPr>
            <a:spLocks noChangeArrowheads="1"/>
          </p:cNvSpPr>
          <p:nvPr/>
        </p:nvSpPr>
        <p:spPr bwMode="auto">
          <a:xfrm>
            <a:off x="5640388" y="4057650"/>
            <a:ext cx="296862" cy="252413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7" name="Oval 55"/>
          <p:cNvSpPr>
            <a:spLocks noChangeArrowheads="1"/>
          </p:cNvSpPr>
          <p:nvPr/>
        </p:nvSpPr>
        <p:spPr bwMode="auto">
          <a:xfrm>
            <a:off x="5962650" y="3940175"/>
            <a:ext cx="298450" cy="2540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8" name="Oval 56"/>
          <p:cNvSpPr>
            <a:spLocks noChangeArrowheads="1"/>
          </p:cNvSpPr>
          <p:nvPr/>
        </p:nvSpPr>
        <p:spPr bwMode="auto">
          <a:xfrm>
            <a:off x="6310313" y="4083050"/>
            <a:ext cx="295275" cy="2508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49" name="Oval 57"/>
          <p:cNvSpPr>
            <a:spLocks noChangeArrowheads="1"/>
          </p:cNvSpPr>
          <p:nvPr/>
        </p:nvSpPr>
        <p:spPr bwMode="auto">
          <a:xfrm>
            <a:off x="5292725" y="3965575"/>
            <a:ext cx="296863" cy="2540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50" name="Oval 58"/>
          <p:cNvSpPr>
            <a:spLocks noChangeArrowheads="1"/>
          </p:cNvSpPr>
          <p:nvPr/>
        </p:nvSpPr>
        <p:spPr bwMode="auto">
          <a:xfrm>
            <a:off x="5391150" y="3659188"/>
            <a:ext cx="298450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51" name="Oval 59"/>
          <p:cNvSpPr>
            <a:spLocks noChangeArrowheads="1"/>
          </p:cNvSpPr>
          <p:nvPr/>
        </p:nvSpPr>
        <p:spPr bwMode="auto">
          <a:xfrm>
            <a:off x="5181600" y="3402013"/>
            <a:ext cx="1600200" cy="10953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2" name="Oval 60"/>
          <p:cNvSpPr>
            <a:spLocks noChangeArrowheads="1"/>
          </p:cNvSpPr>
          <p:nvPr/>
        </p:nvSpPr>
        <p:spPr bwMode="auto">
          <a:xfrm>
            <a:off x="5889625" y="3867150"/>
            <a:ext cx="431800" cy="4048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3" name="Oval 61"/>
          <p:cNvSpPr>
            <a:spLocks noChangeArrowheads="1"/>
          </p:cNvSpPr>
          <p:nvPr/>
        </p:nvSpPr>
        <p:spPr bwMode="auto">
          <a:xfrm rot="1538460">
            <a:off x="3176588" y="3673475"/>
            <a:ext cx="1519237" cy="1212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4" name="Line 62"/>
          <p:cNvSpPr>
            <a:spLocks noChangeShapeType="1"/>
          </p:cNvSpPr>
          <p:nvPr/>
        </p:nvSpPr>
        <p:spPr bwMode="auto">
          <a:xfrm flipV="1">
            <a:off x="1828800" y="25146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5" name="Line 63"/>
          <p:cNvSpPr>
            <a:spLocks noChangeShapeType="1"/>
          </p:cNvSpPr>
          <p:nvPr/>
        </p:nvSpPr>
        <p:spPr bwMode="auto">
          <a:xfrm>
            <a:off x="1828800" y="60198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56" name="Text Box 64"/>
          <p:cNvSpPr txBox="1">
            <a:spLocks noChangeArrowheads="1"/>
          </p:cNvSpPr>
          <p:nvPr/>
        </p:nvSpPr>
        <p:spPr bwMode="auto">
          <a:xfrm>
            <a:off x="1143000" y="2257425"/>
            <a:ext cx="1219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600" b="1">
                <a:cs typeface="Arial" pitchFamily="34" charset="0"/>
              </a:rPr>
              <a:t>Attribute1</a:t>
            </a:r>
          </a:p>
        </p:txBody>
      </p:sp>
      <p:sp>
        <p:nvSpPr>
          <p:cNvPr id="136257" name="Text Box 65"/>
          <p:cNvSpPr txBox="1">
            <a:spLocks noChangeArrowheads="1"/>
          </p:cNvSpPr>
          <p:nvPr/>
        </p:nvSpPr>
        <p:spPr bwMode="auto">
          <a:xfrm>
            <a:off x="6626225" y="50657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SUV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58" name="Text Box 66"/>
          <p:cNvSpPr txBox="1">
            <a:spLocks noChangeArrowheads="1"/>
          </p:cNvSpPr>
          <p:nvPr/>
        </p:nvSpPr>
        <p:spPr bwMode="auto">
          <a:xfrm>
            <a:off x="2286000" y="40751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Ford Vans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59" name="Text Box 67"/>
          <p:cNvSpPr txBox="1">
            <a:spLocks noChangeArrowheads="1"/>
          </p:cNvSpPr>
          <p:nvPr/>
        </p:nvSpPr>
        <p:spPr bwMode="auto">
          <a:xfrm>
            <a:off x="1752600" y="33131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Trucks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60" name="Text Box 68"/>
          <p:cNvSpPr txBox="1">
            <a:spLocks noChangeArrowheads="1"/>
          </p:cNvSpPr>
          <p:nvPr/>
        </p:nvSpPr>
        <p:spPr bwMode="auto">
          <a:xfrm>
            <a:off x="6778625" y="3846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Van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61" name="Text Box 69"/>
          <p:cNvSpPr txBox="1">
            <a:spLocks noChangeArrowheads="1"/>
          </p:cNvSpPr>
          <p:nvPr/>
        </p:nvSpPr>
        <p:spPr bwMode="auto">
          <a:xfrm>
            <a:off x="4038600" y="5751513"/>
            <a:ext cx="1222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200" b="1">
                <a:cs typeface="Arial" pitchFamily="34" charset="0"/>
              </a:rPr>
              <a:t>GMC SUV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136262" name="Oval 70"/>
          <p:cNvSpPr>
            <a:spLocks noChangeArrowheads="1"/>
          </p:cNvSpPr>
          <p:nvPr/>
        </p:nvSpPr>
        <p:spPr bwMode="auto">
          <a:xfrm>
            <a:off x="7137400" y="2601913"/>
            <a:ext cx="296863" cy="250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63" name="Text Box 71"/>
          <p:cNvSpPr txBox="1">
            <a:spLocks noChangeArrowheads="1"/>
          </p:cNvSpPr>
          <p:nvPr/>
        </p:nvSpPr>
        <p:spPr bwMode="auto">
          <a:xfrm>
            <a:off x="73914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:Ford</a:t>
            </a:r>
          </a:p>
        </p:txBody>
      </p:sp>
      <p:sp>
        <p:nvSpPr>
          <p:cNvPr id="136264" name="Oval 72"/>
          <p:cNvSpPr>
            <a:spLocks noChangeArrowheads="1"/>
          </p:cNvSpPr>
          <p:nvPr/>
        </p:nvSpPr>
        <p:spPr bwMode="auto">
          <a:xfrm>
            <a:off x="7151688" y="3005138"/>
            <a:ext cx="296862" cy="252412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65" name="Text Box 73"/>
          <p:cNvSpPr txBox="1">
            <a:spLocks noChangeArrowheads="1"/>
          </p:cNvSpPr>
          <p:nvPr/>
        </p:nvSpPr>
        <p:spPr bwMode="auto">
          <a:xfrm>
            <a:off x="7391400" y="2909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:GMC</a:t>
            </a:r>
          </a:p>
        </p:txBody>
      </p:sp>
      <p:sp>
        <p:nvSpPr>
          <p:cNvPr id="136266" name="Rectangle 74"/>
          <p:cNvSpPr>
            <a:spLocks noChangeArrowheads="1"/>
          </p:cNvSpPr>
          <p:nvPr/>
        </p:nvSpPr>
        <p:spPr bwMode="auto">
          <a:xfrm>
            <a:off x="6934200" y="2438400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75" y="6569969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404664"/>
            <a:ext cx="9252520" cy="808112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</a:rPr>
              <a:t>Objective Functions for Supervised Clustering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056" y="1325910"/>
            <a:ext cx="84969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2400" dirty="0"/>
              <a:t>For a single cluster C:</a:t>
            </a:r>
          </a:p>
          <a:p>
            <a:pPr algn="l"/>
            <a:r>
              <a:rPr lang="en-US" dirty="0"/>
              <a:t>      </a:t>
            </a:r>
            <a:r>
              <a:rPr lang="en-US" sz="2400" dirty="0"/>
              <a:t>Purity(C):=</a:t>
            </a:r>
            <a:r>
              <a:rPr lang="en-US" sz="2000" dirty="0"/>
              <a:t>(Number of Majority Class Examples in a clusters) /                  </a:t>
            </a:r>
          </a:p>
          <a:p>
            <a:pPr algn="l"/>
            <a:r>
              <a:rPr lang="en-US" sz="2000" dirty="0"/>
              <a:t>                          (Number of Examples that belong to clusters)</a:t>
            </a:r>
          </a:p>
          <a:p>
            <a:pPr algn="l"/>
            <a:endParaRPr lang="en-US" dirty="0"/>
          </a:p>
          <a:p>
            <a:pPr algn="l"/>
            <a:r>
              <a:rPr lang="en-US" sz="2400" dirty="0"/>
              <a:t>2. For a clustering X={C</a:t>
            </a:r>
            <a:r>
              <a:rPr lang="en-US" sz="2400" baseline="-25000" dirty="0"/>
              <a:t>1</a:t>
            </a:r>
            <a:r>
              <a:rPr lang="en-US" sz="2400" dirty="0"/>
              <a:t>,…,C}</a:t>
            </a:r>
            <a:r>
              <a:rPr lang="en-US" sz="2400" baseline="-25000" dirty="0"/>
              <a:t>k</a:t>
            </a:r>
            <a:r>
              <a:rPr lang="en-US" sz="2400" dirty="0"/>
              <a:t>: </a:t>
            </a:r>
          </a:p>
          <a:p>
            <a:pPr algn="l"/>
            <a:endParaRPr lang="en-US" dirty="0"/>
          </a:p>
          <a:p>
            <a:pPr algn="l"/>
            <a:r>
              <a:rPr lang="en-US" sz="2400" dirty="0">
                <a:sym typeface="Symbol"/>
              </a:rPr>
              <a:t>   (X)=</a:t>
            </a:r>
            <a:r>
              <a:rPr lang="en-US" sz="2400" baseline="-25000" dirty="0" err="1">
                <a:sym typeface="Symbol"/>
              </a:rPr>
              <a:t>i</a:t>
            </a:r>
            <a:r>
              <a:rPr lang="en-US" sz="2400" dirty="0" err="1"/>
              <a:t>Purity</a:t>
            </a:r>
            <a:r>
              <a:rPr lang="en-US" sz="2400" dirty="0"/>
              <a:t>(C</a:t>
            </a:r>
            <a:r>
              <a:rPr lang="en-US" sz="2400" baseline="-25000" dirty="0"/>
              <a:t>i</a:t>
            </a:r>
            <a:r>
              <a:rPr lang="en-US" sz="2400" dirty="0"/>
              <a:t>)*(|C</a:t>
            </a:r>
            <a:r>
              <a:rPr lang="en-US" sz="2400" baseline="-25000" dirty="0"/>
              <a:t>i</a:t>
            </a:r>
            <a:r>
              <a:rPr lang="en-US" sz="2400" dirty="0"/>
              <a:t>|**</a:t>
            </a:r>
            <a:r>
              <a:rPr lang="en-US" sz="2400" dirty="0">
                <a:sym typeface="Symbol"/>
              </a:rPr>
              <a:t>)</a:t>
            </a:r>
          </a:p>
          <a:p>
            <a:pPr algn="l"/>
            <a:r>
              <a:rPr lang="en-US" dirty="0">
                <a:sym typeface="Symbol"/>
              </a:rPr>
              <a:t>     </a:t>
            </a:r>
          </a:p>
          <a:p>
            <a:pPr algn="l"/>
            <a:r>
              <a:rPr lang="en-US" dirty="0">
                <a:sym typeface="Symbol"/>
              </a:rPr>
              <a:t>     </a:t>
            </a:r>
            <a:r>
              <a:rPr lang="en-US" sz="1900" dirty="0">
                <a:sym typeface="Symbol"/>
              </a:rPr>
              <a:t>where 1  is a parameter and |C| is the number of examples in cluster C </a:t>
            </a:r>
          </a:p>
          <a:p>
            <a:pPr algn="l"/>
            <a:endParaRPr lang="en-US" dirty="0">
              <a:sym typeface="Symbol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261431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ym typeface="Symbol"/>
              </a:rPr>
              <a:t>Assuming =1, we obtain:</a:t>
            </a:r>
          </a:p>
          <a:p>
            <a:pPr algn="l"/>
            <a:r>
              <a:rPr lang="en-US" sz="2000" dirty="0">
                <a:sym typeface="Symbol"/>
              </a:rPr>
              <a:t>(X)=</a:t>
            </a:r>
            <a:r>
              <a:rPr lang="en-US" sz="2000" dirty="0">
                <a:latin typeface="Symbol" panose="05050102010706020507" pitchFamily="18" charset="2"/>
                <a:sym typeface="Symbol"/>
              </a:rPr>
              <a:t>0.5*8+1*6+1*6+1*8=24</a:t>
            </a:r>
          </a:p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60" y="4511532"/>
            <a:ext cx="2160240" cy="2346468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9005"/>
            <a:ext cx="439688" cy="288031"/>
          </a:xfrm>
        </p:spPr>
        <p:txBody>
          <a:bodyPr/>
          <a:lstStyle/>
          <a:p>
            <a:fld id="{D830F51D-B9C7-4B60-9A78-C54F48329F8A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52221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2345810</TotalTime>
  <Words>4122</Words>
  <Application>Microsoft Office PowerPoint</Application>
  <PresentationFormat>On-screen Show (4:3)</PresentationFormat>
  <Paragraphs>472</Paragraphs>
  <Slides>50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ＭＳ Ｐゴシック</vt:lpstr>
      <vt:lpstr>SimSun</vt:lpstr>
      <vt:lpstr>Arial</vt:lpstr>
      <vt:lpstr>Arial Narrow</vt:lpstr>
      <vt:lpstr>Lucida Bright</vt:lpstr>
      <vt:lpstr>Lucida Handwriting</vt:lpstr>
      <vt:lpstr>Optima</vt:lpstr>
      <vt:lpstr>PT Serif</vt:lpstr>
      <vt:lpstr>Symbol</vt:lpstr>
      <vt:lpstr>Tahoma</vt:lpstr>
      <vt:lpstr>Times New Roman</vt:lpstr>
      <vt:lpstr>Verdana</vt:lpstr>
      <vt:lpstr>Wingdings</vt:lpstr>
      <vt:lpstr>Default Design</vt:lpstr>
      <vt:lpstr>Equation</vt:lpstr>
      <vt:lpstr>Supervised Clustering— Algorithms and Applications</vt:lpstr>
      <vt:lpstr>3 Examples of Making Originally Unsupervised Methods Supervised </vt:lpstr>
      <vt:lpstr>PowerPoint Presentation</vt:lpstr>
      <vt:lpstr>Objectives of Today’s Presentation</vt:lpstr>
      <vt:lpstr>PowerPoint Presentation</vt:lpstr>
      <vt:lpstr>Traditional Clustering </vt:lpstr>
      <vt:lpstr>PowerPoint Presentation</vt:lpstr>
      <vt:lpstr>Supervised Clustering Discovers Subclasses</vt:lpstr>
      <vt:lpstr>Objective Functions for Supervised Clustering</vt:lpstr>
      <vt:lpstr>PowerPoint Presentation</vt:lpstr>
      <vt:lpstr>3. CLEVER and STAXAC—2 Supervised Clustering Algorithms</vt:lpstr>
      <vt:lpstr>Representative-Based Clustering</vt:lpstr>
      <vt:lpstr>Representative-based Supervised Clustering</vt:lpstr>
      <vt:lpstr>PowerPoint Presentation</vt:lpstr>
      <vt:lpstr>CLEVER—A Representative-based  Supervised Clustering Algorithm</vt:lpstr>
      <vt:lpstr>Pseudo Code CLEVER Algorithm</vt:lpstr>
      <vt:lpstr>Example --- Neighborhood-size=2</vt:lpstr>
      <vt:lpstr>Advantages CLEVER Over Other Representative-based Algorithms</vt:lpstr>
      <vt:lpstr>STAXAC—A HIERARCHICAL SUPERVISED ClUSTERING ALGORITHM</vt:lpstr>
      <vt:lpstr>How STAXAC Works</vt:lpstr>
      <vt:lpstr>Pseudo-Code STAXAC Algorithm</vt:lpstr>
      <vt:lpstr>Properties of STAXAC</vt:lpstr>
      <vt:lpstr>Proximity Graphs</vt:lpstr>
      <vt:lpstr>PowerPoint Presentation</vt:lpstr>
      <vt:lpstr>Similarity Assessment Framework:</vt:lpstr>
      <vt:lpstr>Idea: Coevolving Clusters and Distance Functions</vt:lpstr>
      <vt:lpstr>Idea Inside/Outside Weight Updating</vt:lpstr>
      <vt:lpstr>Sample Run IOWU for Diabetes Dataset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4.c: Application to Data Set Editing </vt:lpstr>
      <vt:lpstr>Wilson Editing</vt:lpstr>
      <vt:lpstr>Using Supervised Clustering for Dataset Editing</vt:lpstr>
      <vt:lpstr>PowerPoint Presentation</vt:lpstr>
      <vt:lpstr>PowerPoint Presentation</vt:lpstr>
      <vt:lpstr>PowerPoint Presentation</vt:lpstr>
      <vt:lpstr>References </vt:lpstr>
      <vt:lpstr>References </vt:lpstr>
      <vt:lpstr>5. Conclusion </vt:lpstr>
      <vt:lpstr>Research Framework Distance Function Learning</vt:lpstr>
      <vt:lpstr>Background Editing Techniques </vt:lpstr>
      <vt:lpstr>Problems With Wilson Editing</vt:lpstr>
      <vt:lpstr>PowerPoint Presentation</vt:lpstr>
      <vt:lpstr>Thoughts on Subclass Discovery</vt:lpstr>
      <vt:lpstr>Newsworthy Cluster</vt:lpstr>
      <vt:lpstr>Subclass/Class Modality Discovery Using STs</vt:lpstr>
      <vt:lpstr>PowerPoint Presentation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Nearest Neighbour</dc:title>
  <dc:creator>David Claus</dc:creator>
  <cp:lastModifiedBy>Eick, Christoph F</cp:lastModifiedBy>
  <cp:revision>229</cp:revision>
  <cp:lastPrinted>2022-02-21T16:41:36Z</cp:lastPrinted>
  <dcterms:created xsi:type="dcterms:W3CDTF">2004-02-17T10:26:15Z</dcterms:created>
  <dcterms:modified xsi:type="dcterms:W3CDTF">2024-12-12T15:50:42Z</dcterms:modified>
</cp:coreProperties>
</file>