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68" r:id="rId2"/>
    <p:sldId id="370" r:id="rId3"/>
    <p:sldId id="423" r:id="rId4"/>
    <p:sldId id="369" r:id="rId5"/>
    <p:sldId id="330" r:id="rId6"/>
    <p:sldId id="422" r:id="rId7"/>
    <p:sldId id="311" r:id="rId8"/>
    <p:sldId id="411" r:id="rId9"/>
    <p:sldId id="371" r:id="rId10"/>
    <p:sldId id="420" r:id="rId11"/>
    <p:sldId id="315" r:id="rId12"/>
    <p:sldId id="408" r:id="rId13"/>
    <p:sldId id="403" r:id="rId14"/>
    <p:sldId id="424" r:id="rId15"/>
    <p:sldId id="394" r:id="rId16"/>
    <p:sldId id="256" r:id="rId17"/>
  </p:sldIdLst>
  <p:sldSz cx="9144000" cy="6858000" type="screen4x3"/>
  <p:notesSz cx="7010400" cy="9296400"/>
  <p:defaultTextStyle>
    <a:defPPr>
      <a:defRPr lang="en-US"/>
    </a:defPPr>
    <a:lvl1pPr algn="ctr" rtl="0" fontAlgn="base">
      <a:spcBef>
        <a:spcPct val="0"/>
      </a:spcBef>
      <a:spcAft>
        <a:spcPct val="0"/>
      </a:spcAft>
      <a:defRPr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00"/>
    <a:srgbClr val="3333FF"/>
    <a:srgbClr val="009900"/>
    <a:srgbClr val="C0C0C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42" autoAdjust="0"/>
    <p:restoredTop sz="94643" autoAdjust="0"/>
  </p:normalViewPr>
  <p:slideViewPr>
    <p:cSldViewPr>
      <p:cViewPr varScale="1">
        <p:scale>
          <a:sx n="99" d="100"/>
          <a:sy n="99" d="100"/>
        </p:scale>
        <p:origin x="1507"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bwMode="auto">
          <a:xfrm>
            <a:off x="0" y="1"/>
            <a:ext cx="3037840" cy="46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6" tIns="46424" rIns="92846" bIns="46424" numCol="1" anchor="t" anchorCtr="0" compatLnSpc="1">
            <a:prstTxWarp prst="textNoShape">
              <a:avLst/>
            </a:prstTxWarp>
          </a:bodyPr>
          <a:lstStyle>
            <a:lvl1pPr algn="l">
              <a:defRPr sz="1200"/>
            </a:lvl1pPr>
          </a:lstStyle>
          <a:p>
            <a:endParaRPr lang="en-US" altLang="en-US"/>
          </a:p>
        </p:txBody>
      </p:sp>
      <p:sp>
        <p:nvSpPr>
          <p:cNvPr id="159747" name="Rectangle 3"/>
          <p:cNvSpPr>
            <a:spLocks noGrp="1" noChangeArrowheads="1"/>
          </p:cNvSpPr>
          <p:nvPr>
            <p:ph type="dt" sz="quarter" idx="1"/>
          </p:nvPr>
        </p:nvSpPr>
        <p:spPr bwMode="auto">
          <a:xfrm>
            <a:off x="3970939" y="1"/>
            <a:ext cx="3037840" cy="46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6" tIns="46424" rIns="92846" bIns="46424" numCol="1" anchor="t" anchorCtr="0" compatLnSpc="1">
            <a:prstTxWarp prst="textNoShape">
              <a:avLst/>
            </a:prstTxWarp>
          </a:bodyPr>
          <a:lstStyle>
            <a:lvl1pPr algn="r">
              <a:defRPr sz="1200"/>
            </a:lvl1pPr>
          </a:lstStyle>
          <a:p>
            <a:endParaRPr lang="en-US" altLang="en-US"/>
          </a:p>
        </p:txBody>
      </p:sp>
      <p:sp>
        <p:nvSpPr>
          <p:cNvPr id="159748" name="Rectangle 4"/>
          <p:cNvSpPr>
            <a:spLocks noGrp="1" noChangeArrowheads="1"/>
          </p:cNvSpPr>
          <p:nvPr>
            <p:ph type="ftr" sz="quarter" idx="2"/>
          </p:nvPr>
        </p:nvSpPr>
        <p:spPr bwMode="auto">
          <a:xfrm>
            <a:off x="0" y="8829575"/>
            <a:ext cx="3037840" cy="46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6" tIns="46424" rIns="92846" bIns="46424" numCol="1" anchor="b" anchorCtr="0" compatLnSpc="1">
            <a:prstTxWarp prst="textNoShape">
              <a:avLst/>
            </a:prstTxWarp>
          </a:bodyPr>
          <a:lstStyle>
            <a:lvl1pPr algn="l">
              <a:defRPr sz="1200"/>
            </a:lvl1pPr>
          </a:lstStyle>
          <a:p>
            <a:endParaRPr lang="en-US" altLang="en-US"/>
          </a:p>
        </p:txBody>
      </p:sp>
      <p:sp>
        <p:nvSpPr>
          <p:cNvPr id="159749" name="Rectangle 5"/>
          <p:cNvSpPr>
            <a:spLocks noGrp="1" noChangeArrowheads="1"/>
          </p:cNvSpPr>
          <p:nvPr>
            <p:ph type="sldNum" sz="quarter" idx="3"/>
          </p:nvPr>
        </p:nvSpPr>
        <p:spPr bwMode="auto">
          <a:xfrm>
            <a:off x="3970939" y="8829575"/>
            <a:ext cx="3037840" cy="46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6" tIns="46424" rIns="92846" bIns="46424" numCol="1" anchor="b" anchorCtr="0" compatLnSpc="1">
            <a:prstTxWarp prst="textNoShape">
              <a:avLst/>
            </a:prstTxWarp>
          </a:bodyPr>
          <a:lstStyle>
            <a:lvl1pPr algn="r">
              <a:defRPr sz="1200"/>
            </a:lvl1pPr>
          </a:lstStyle>
          <a:p>
            <a:fld id="{0E81CF43-40DF-4AF2-8C66-A541F9C41FC2}" type="slidenum">
              <a:rPr lang="en-US" altLang="en-US"/>
              <a:pPr/>
              <a:t>‹#›</a:t>
            </a:fld>
            <a:endParaRPr lang="en-US" altLang="en-US"/>
          </a:p>
        </p:txBody>
      </p:sp>
    </p:spTree>
    <p:extLst>
      <p:ext uri="{BB962C8B-B14F-4D97-AF65-F5344CB8AC3E}">
        <p14:creationId xmlns:p14="http://schemas.microsoft.com/office/powerpoint/2010/main" val="1305434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1"/>
            <a:ext cx="3037840" cy="46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6" tIns="46424" rIns="92846" bIns="46424" numCol="1" anchor="t" anchorCtr="0" compatLnSpc="1">
            <a:prstTxWarp prst="textNoShape">
              <a:avLst/>
            </a:prstTxWarp>
          </a:bodyPr>
          <a:lstStyle>
            <a:lvl1pPr algn="l">
              <a:defRPr sz="1200"/>
            </a:lvl1pPr>
          </a:lstStyle>
          <a:p>
            <a:endParaRPr lang="en-US" altLang="en-US"/>
          </a:p>
        </p:txBody>
      </p:sp>
      <p:sp>
        <p:nvSpPr>
          <p:cNvPr id="99331" name="Rectangle 3"/>
          <p:cNvSpPr>
            <a:spLocks noGrp="1" noChangeArrowheads="1"/>
          </p:cNvSpPr>
          <p:nvPr>
            <p:ph type="dt" idx="1"/>
          </p:nvPr>
        </p:nvSpPr>
        <p:spPr bwMode="auto">
          <a:xfrm>
            <a:off x="3970939" y="1"/>
            <a:ext cx="3037840" cy="46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6" tIns="46424" rIns="92846" bIns="46424" numCol="1" anchor="t" anchorCtr="0" compatLnSpc="1">
            <a:prstTxWarp prst="textNoShape">
              <a:avLst/>
            </a:prstTxWarp>
          </a:bodyPr>
          <a:lstStyle>
            <a:lvl1pPr algn="r">
              <a:defRPr sz="1200"/>
            </a:lvl1pPr>
          </a:lstStyle>
          <a:p>
            <a:endParaRPr lang="en-US" altLang="en-US"/>
          </a:p>
        </p:txBody>
      </p:sp>
      <p:sp>
        <p:nvSpPr>
          <p:cNvPr id="99332" name="Rectangle 4"/>
          <p:cNvSpPr>
            <a:spLocks noGrp="1" noRot="1" noChangeAspect="1" noChangeArrowheads="1" noTextEdit="1"/>
          </p:cNvSpPr>
          <p:nvPr>
            <p:ph type="sldImg" idx="2"/>
          </p:nvPr>
        </p:nvSpPr>
        <p:spPr bwMode="auto">
          <a:xfrm>
            <a:off x="1184275" y="696913"/>
            <a:ext cx="4646613"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9333" name="Rectangle 5"/>
          <p:cNvSpPr>
            <a:spLocks noGrp="1" noChangeArrowheads="1"/>
          </p:cNvSpPr>
          <p:nvPr>
            <p:ph type="body" sz="quarter" idx="3"/>
          </p:nvPr>
        </p:nvSpPr>
        <p:spPr bwMode="auto">
          <a:xfrm>
            <a:off x="701040" y="4416392"/>
            <a:ext cx="5608320" cy="4182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6" tIns="46424" rIns="92846" bIns="4642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9334" name="Rectangle 6"/>
          <p:cNvSpPr>
            <a:spLocks noGrp="1" noChangeArrowheads="1"/>
          </p:cNvSpPr>
          <p:nvPr>
            <p:ph type="ftr" sz="quarter" idx="4"/>
          </p:nvPr>
        </p:nvSpPr>
        <p:spPr bwMode="auto">
          <a:xfrm>
            <a:off x="0" y="8829575"/>
            <a:ext cx="3037840" cy="46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6" tIns="46424" rIns="92846" bIns="46424" numCol="1" anchor="b" anchorCtr="0" compatLnSpc="1">
            <a:prstTxWarp prst="textNoShape">
              <a:avLst/>
            </a:prstTxWarp>
          </a:bodyPr>
          <a:lstStyle>
            <a:lvl1pPr algn="l">
              <a:defRPr sz="1200"/>
            </a:lvl1pPr>
          </a:lstStyle>
          <a:p>
            <a:endParaRPr lang="en-US" altLang="en-US"/>
          </a:p>
        </p:txBody>
      </p:sp>
      <p:sp>
        <p:nvSpPr>
          <p:cNvPr id="99335" name="Rectangle 7"/>
          <p:cNvSpPr>
            <a:spLocks noGrp="1" noChangeArrowheads="1"/>
          </p:cNvSpPr>
          <p:nvPr>
            <p:ph type="sldNum" sz="quarter" idx="5"/>
          </p:nvPr>
        </p:nvSpPr>
        <p:spPr bwMode="auto">
          <a:xfrm>
            <a:off x="3970939" y="8829575"/>
            <a:ext cx="3037840" cy="46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6" tIns="46424" rIns="92846" bIns="46424" numCol="1" anchor="b" anchorCtr="0" compatLnSpc="1">
            <a:prstTxWarp prst="textNoShape">
              <a:avLst/>
            </a:prstTxWarp>
          </a:bodyPr>
          <a:lstStyle>
            <a:lvl1pPr algn="r">
              <a:defRPr sz="1200"/>
            </a:lvl1pPr>
          </a:lstStyle>
          <a:p>
            <a:fld id="{DF8326A2-862F-4EFD-A7D2-6053C9BC87CE}" type="slidenum">
              <a:rPr lang="en-US" altLang="en-US"/>
              <a:pPr/>
              <a:t>‹#›</a:t>
            </a:fld>
            <a:endParaRPr lang="en-US" altLang="en-US"/>
          </a:p>
        </p:txBody>
      </p:sp>
    </p:spTree>
    <p:extLst>
      <p:ext uri="{BB962C8B-B14F-4D97-AF65-F5344CB8AC3E}">
        <p14:creationId xmlns:p14="http://schemas.microsoft.com/office/powerpoint/2010/main" val="383468276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636C59-A30E-41B1-8923-4CB19B952882}" type="slidenum">
              <a:rPr lang="en-US" altLang="en-US"/>
              <a:pPr/>
              <a:t>7</a:t>
            </a:fld>
            <a:endParaRPr lang="en-US" altLang="en-US"/>
          </a:p>
        </p:txBody>
      </p:sp>
      <p:sp>
        <p:nvSpPr>
          <p:cNvPr id="117762" name="Rectangle 2"/>
          <p:cNvSpPr>
            <a:spLocks noGrp="1" noRot="1" noChangeAspect="1" noChangeArrowheads="1" noTextEdit="1"/>
          </p:cNvSpPr>
          <p:nvPr>
            <p:ph type="sldImg"/>
          </p:nvPr>
        </p:nvSpPr>
        <p:spPr>
          <a:xfrm>
            <a:off x="1181100" y="695325"/>
            <a:ext cx="4649788" cy="3487738"/>
          </a:xfrm>
          <a:ln/>
        </p:spPr>
      </p:sp>
      <p:sp>
        <p:nvSpPr>
          <p:cNvPr id="117763" name="Rectangle 3"/>
          <p:cNvSpPr>
            <a:spLocks noGrp="1" noChangeArrowheads="1"/>
          </p:cNvSpPr>
          <p:nvPr>
            <p:ph type="body" idx="1"/>
          </p:nvPr>
        </p:nvSpPr>
        <p:spPr>
          <a:xfrm>
            <a:off x="701040" y="4414788"/>
            <a:ext cx="5608320" cy="4185385"/>
          </a:xfrm>
        </p:spPr>
        <p:txBody>
          <a:bodyPr/>
          <a:lstStyle/>
          <a:p>
            <a:r>
              <a:rPr lang="en-US" altLang="en-US"/>
              <a:t>There has been a lot of work on tradi itinal and semi-supervised clustering. Traditional clustering is applied to unclassified examples and relies on a notion of closeness. The focus of traditional clustering is to identify groups in datasets trying to minimizing given fitness function, such as trying to minimize the tightness of a clustering.</a:t>
            </a:r>
          </a:p>
        </p:txBody>
      </p:sp>
    </p:spTree>
    <p:extLst>
      <p:ext uri="{BB962C8B-B14F-4D97-AF65-F5344CB8AC3E}">
        <p14:creationId xmlns:p14="http://schemas.microsoft.com/office/powerpoint/2010/main" val="2225188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7DC57E-F6CB-4A82-9211-2317B0409AF7}" type="slidenum">
              <a:rPr lang="en-US" altLang="en-US"/>
              <a:pPr/>
              <a:t>11</a:t>
            </a:fld>
            <a:endParaRPr lang="en-US" altLang="en-US"/>
          </a:p>
        </p:txBody>
      </p:sp>
      <p:sp>
        <p:nvSpPr>
          <p:cNvPr id="125954" name="Rectangle 2"/>
          <p:cNvSpPr>
            <a:spLocks noGrp="1" noRot="1" noChangeAspect="1" noChangeArrowheads="1" noTextEdit="1"/>
          </p:cNvSpPr>
          <p:nvPr>
            <p:ph type="sldImg"/>
          </p:nvPr>
        </p:nvSpPr>
        <p:spPr>
          <a:xfrm>
            <a:off x="1181100" y="695325"/>
            <a:ext cx="4649788" cy="3487738"/>
          </a:xfrm>
          <a:ln/>
        </p:spPr>
      </p:sp>
      <p:sp>
        <p:nvSpPr>
          <p:cNvPr id="125955" name="Rectangle 3"/>
          <p:cNvSpPr>
            <a:spLocks noGrp="1" noChangeArrowheads="1"/>
          </p:cNvSpPr>
          <p:nvPr>
            <p:ph type="body" idx="1"/>
          </p:nvPr>
        </p:nvSpPr>
        <p:spPr>
          <a:xfrm>
            <a:off x="701040" y="4414788"/>
            <a:ext cx="5608320" cy="4185385"/>
          </a:xfrm>
        </p:spPr>
        <p:txBody>
          <a:bodyPr/>
          <a:lstStyle/>
          <a:p>
            <a:r>
              <a:rPr lang="en-US" altLang="en-US"/>
              <a:t>There are many possible supervised clustering algorithm. In our work, we investigate representative-based supervised clustering algorithms that aim </a:t>
            </a:r>
          </a:p>
        </p:txBody>
      </p:sp>
    </p:spTree>
    <p:extLst>
      <p:ext uri="{BB962C8B-B14F-4D97-AF65-F5344CB8AC3E}">
        <p14:creationId xmlns:p14="http://schemas.microsoft.com/office/powerpoint/2010/main" val="1448623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6E28503-2FD7-4F60-B4CB-9DB1B257EEB4}" type="slidenum">
              <a:rPr lang="en-US" altLang="en-US"/>
              <a:pPr/>
              <a:t>‹#›</a:t>
            </a:fld>
            <a:endParaRPr lang="en-US" altLang="en-US"/>
          </a:p>
        </p:txBody>
      </p:sp>
    </p:spTree>
    <p:extLst>
      <p:ext uri="{BB962C8B-B14F-4D97-AF65-F5344CB8AC3E}">
        <p14:creationId xmlns:p14="http://schemas.microsoft.com/office/powerpoint/2010/main" val="1346321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4D8746C-2B4A-42EF-8E63-D9E63C64D748}" type="slidenum">
              <a:rPr lang="en-US" altLang="en-US"/>
              <a:pPr/>
              <a:t>‹#›</a:t>
            </a:fld>
            <a:endParaRPr lang="en-US" altLang="en-US"/>
          </a:p>
        </p:txBody>
      </p:sp>
    </p:spTree>
    <p:extLst>
      <p:ext uri="{BB962C8B-B14F-4D97-AF65-F5344CB8AC3E}">
        <p14:creationId xmlns:p14="http://schemas.microsoft.com/office/powerpoint/2010/main" val="1792087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6250"/>
            <a:ext cx="2057400" cy="56499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76250"/>
            <a:ext cx="6019800" cy="5649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D1397B7-FBE6-4E32-A27A-B880760429F4}" type="slidenum">
              <a:rPr lang="en-US" altLang="en-US"/>
              <a:pPr/>
              <a:t>‹#›</a:t>
            </a:fld>
            <a:endParaRPr lang="en-US" altLang="en-US"/>
          </a:p>
        </p:txBody>
      </p:sp>
    </p:spTree>
    <p:extLst>
      <p:ext uri="{BB962C8B-B14F-4D97-AF65-F5344CB8AC3E}">
        <p14:creationId xmlns:p14="http://schemas.microsoft.com/office/powerpoint/2010/main" val="2752403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649288"/>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3B929CA1-431B-4B82-9A7C-0E9D4938B769}" type="slidenum">
              <a:rPr lang="en-US" altLang="en-US"/>
              <a:pPr/>
              <a:t>‹#›</a:t>
            </a:fld>
            <a:endParaRPr lang="en-US" altLang="en-US"/>
          </a:p>
        </p:txBody>
      </p:sp>
    </p:spTree>
    <p:extLst>
      <p:ext uri="{BB962C8B-B14F-4D97-AF65-F5344CB8AC3E}">
        <p14:creationId xmlns:p14="http://schemas.microsoft.com/office/powerpoint/2010/main" val="1478823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649288"/>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A529588-BD93-4563-9ECE-FC87A9071CB6}" type="slidenum">
              <a:rPr lang="en-US" altLang="en-US"/>
              <a:pPr/>
              <a:t>‹#›</a:t>
            </a:fld>
            <a:endParaRPr lang="en-US" altLang="en-US"/>
          </a:p>
        </p:txBody>
      </p:sp>
    </p:spTree>
    <p:extLst>
      <p:ext uri="{BB962C8B-B14F-4D97-AF65-F5344CB8AC3E}">
        <p14:creationId xmlns:p14="http://schemas.microsoft.com/office/powerpoint/2010/main" val="1754123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649288"/>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F1388A7E-C39C-49F5-B2E2-0E5685CCDC5F}" type="slidenum">
              <a:rPr lang="en-US" altLang="en-US"/>
              <a:pPr/>
              <a:t>‹#›</a:t>
            </a:fld>
            <a:endParaRPr lang="en-US" altLang="en-US"/>
          </a:p>
        </p:txBody>
      </p:sp>
    </p:spTree>
    <p:extLst>
      <p:ext uri="{BB962C8B-B14F-4D97-AF65-F5344CB8AC3E}">
        <p14:creationId xmlns:p14="http://schemas.microsoft.com/office/powerpoint/2010/main" val="277950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649288"/>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1F0C81B4-4F73-4284-AA77-0ED997A986BF}" type="slidenum">
              <a:rPr lang="en-US" altLang="en-US"/>
              <a:pPr/>
              <a:t>‹#›</a:t>
            </a:fld>
            <a:endParaRPr lang="en-US" altLang="en-US"/>
          </a:p>
        </p:txBody>
      </p:sp>
    </p:spTree>
    <p:extLst>
      <p:ext uri="{BB962C8B-B14F-4D97-AF65-F5344CB8AC3E}">
        <p14:creationId xmlns:p14="http://schemas.microsoft.com/office/powerpoint/2010/main" val="76023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3" name="Title Placeholder 9"/>
          <p:cNvSpPr>
            <a:spLocks noGrp="1"/>
          </p:cNvSpPr>
          <p:nvPr>
            <p:ph type="title"/>
          </p:nvPr>
        </p:nvSpPr>
        <p:spPr>
          <a:xfrm>
            <a:off x="1371339" y="156006"/>
            <a:ext cx="7545740" cy="758162"/>
          </a:xfrm>
          <a:prstGeom prst="rect">
            <a:avLst/>
          </a:prstGeom>
        </p:spPr>
        <p:txBody>
          <a:bodyPr vert="horz" lIns="91440" tIns="45720" rIns="91440" bIns="45720" rtlCol="0" anchor="ctr">
            <a:normAutofit/>
          </a:bodyPr>
          <a:lstStyle/>
          <a:p>
            <a:r>
              <a:rPr lang="en-US" dirty="0"/>
              <a:t>Click to edit Master title style</a:t>
            </a:r>
          </a:p>
        </p:txBody>
      </p:sp>
      <p:sp>
        <p:nvSpPr>
          <p:cNvPr id="17" name="Chart Placeholder 16"/>
          <p:cNvSpPr>
            <a:spLocks noGrp="1"/>
          </p:cNvSpPr>
          <p:nvPr>
            <p:ph type="chart" sz="quarter" idx="10"/>
          </p:nvPr>
        </p:nvSpPr>
        <p:spPr>
          <a:xfrm>
            <a:off x="1531938" y="1263650"/>
            <a:ext cx="7107237" cy="3111500"/>
          </a:xfrm>
        </p:spPr>
        <p:txBody>
          <a:bodyPr/>
          <a:lstStyle/>
          <a:p>
            <a:endParaRPr lang="en-US"/>
          </a:p>
        </p:txBody>
      </p:sp>
      <p:sp>
        <p:nvSpPr>
          <p:cNvPr id="19" name="Text Placeholder 18"/>
          <p:cNvSpPr>
            <a:spLocks noGrp="1"/>
          </p:cNvSpPr>
          <p:nvPr>
            <p:ph type="body" sz="quarter" idx="11"/>
          </p:nvPr>
        </p:nvSpPr>
        <p:spPr>
          <a:xfrm>
            <a:off x="1531938" y="4695825"/>
            <a:ext cx="7107237" cy="1870075"/>
          </a:xfrm>
        </p:spPr>
        <p:txBody>
          <a:bodyPr/>
          <a:lstStyle>
            <a:lvl1pPr>
              <a:defRPr sz="2000"/>
            </a:lvl1pPr>
            <a:lvl2pPr>
              <a:defRPr sz="1800"/>
            </a:lvl2pPr>
            <a:lvl3pPr>
              <a:defRPr sz="16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0519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18198F3-70D6-4B27-8A0E-3ED2B8099155}" type="slidenum">
              <a:rPr lang="en-US" altLang="en-US"/>
              <a:pPr/>
              <a:t>‹#›</a:t>
            </a:fld>
            <a:endParaRPr lang="en-US" altLang="en-US"/>
          </a:p>
        </p:txBody>
      </p:sp>
    </p:spTree>
    <p:extLst>
      <p:ext uri="{BB962C8B-B14F-4D97-AF65-F5344CB8AC3E}">
        <p14:creationId xmlns:p14="http://schemas.microsoft.com/office/powerpoint/2010/main" val="1305480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Tree>
    <p:extLst>
      <p:ext uri="{BB962C8B-B14F-4D97-AF65-F5344CB8AC3E}">
        <p14:creationId xmlns:p14="http://schemas.microsoft.com/office/powerpoint/2010/main" val="1371495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0327A36-8307-49CD-BCE9-D797618E85B5}" type="slidenum">
              <a:rPr lang="en-US" altLang="en-US"/>
              <a:pPr/>
              <a:t>‹#›</a:t>
            </a:fld>
            <a:endParaRPr lang="en-US" altLang="en-US"/>
          </a:p>
        </p:txBody>
      </p:sp>
    </p:spTree>
    <p:extLst>
      <p:ext uri="{BB962C8B-B14F-4D97-AF65-F5344CB8AC3E}">
        <p14:creationId xmlns:p14="http://schemas.microsoft.com/office/powerpoint/2010/main" val="2753824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19B5A798-8196-4D8A-8E95-7FDA0DF4F915}" type="slidenum">
              <a:rPr lang="en-US" altLang="en-US"/>
              <a:pPr/>
              <a:t>‹#›</a:t>
            </a:fld>
            <a:endParaRPr lang="en-US" altLang="en-US"/>
          </a:p>
        </p:txBody>
      </p:sp>
    </p:spTree>
    <p:extLst>
      <p:ext uri="{BB962C8B-B14F-4D97-AF65-F5344CB8AC3E}">
        <p14:creationId xmlns:p14="http://schemas.microsoft.com/office/powerpoint/2010/main" val="3570486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3EF69165-6F7A-471F-8FD7-E2A7B98A8ECF}" type="slidenum">
              <a:rPr lang="en-US" altLang="en-US"/>
              <a:pPr/>
              <a:t>‹#›</a:t>
            </a:fld>
            <a:endParaRPr lang="en-US" altLang="en-US"/>
          </a:p>
        </p:txBody>
      </p:sp>
    </p:spTree>
    <p:extLst>
      <p:ext uri="{BB962C8B-B14F-4D97-AF65-F5344CB8AC3E}">
        <p14:creationId xmlns:p14="http://schemas.microsoft.com/office/powerpoint/2010/main" val="1211722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39255962-15C3-4CEF-872A-86838776B65E}" type="slidenum">
              <a:rPr lang="en-US" altLang="en-US"/>
              <a:pPr/>
              <a:t>‹#›</a:t>
            </a:fld>
            <a:endParaRPr lang="en-US" altLang="en-US"/>
          </a:p>
        </p:txBody>
      </p:sp>
    </p:spTree>
    <p:extLst>
      <p:ext uri="{BB962C8B-B14F-4D97-AF65-F5344CB8AC3E}">
        <p14:creationId xmlns:p14="http://schemas.microsoft.com/office/powerpoint/2010/main" val="4254491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A3E2FC6-641A-44B6-9202-6B8EAE188985}" type="slidenum">
              <a:rPr lang="en-US" altLang="en-US"/>
              <a:pPr/>
              <a:t>‹#›</a:t>
            </a:fld>
            <a:endParaRPr lang="en-US" altLang="en-US"/>
          </a:p>
        </p:txBody>
      </p:sp>
    </p:spTree>
    <p:extLst>
      <p:ext uri="{BB962C8B-B14F-4D97-AF65-F5344CB8AC3E}">
        <p14:creationId xmlns:p14="http://schemas.microsoft.com/office/powerpoint/2010/main" val="591900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46576B0-68E0-4AD5-96AC-8D5925FB2DB9}" type="slidenum">
              <a:rPr lang="en-US" altLang="en-US"/>
              <a:pPr/>
              <a:t>‹#›</a:t>
            </a:fld>
            <a:endParaRPr lang="en-US" altLang="en-US"/>
          </a:p>
        </p:txBody>
      </p:sp>
    </p:spTree>
    <p:extLst>
      <p:ext uri="{BB962C8B-B14F-4D97-AF65-F5344CB8AC3E}">
        <p14:creationId xmlns:p14="http://schemas.microsoft.com/office/powerpoint/2010/main" val="3829543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76250"/>
            <a:ext cx="82296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761B6E6-1C3D-44FE-90E1-238577E45FDB}" type="slidenum">
              <a:rPr lang="en-US" altLang="en-US"/>
              <a:pPr/>
              <a:t>‹#›</a:t>
            </a:fld>
            <a:endParaRPr lang="en-US" altLang="en-US"/>
          </a:p>
        </p:txBody>
      </p:sp>
      <p:sp>
        <p:nvSpPr>
          <p:cNvPr id="1031" name="Line 7"/>
          <p:cNvSpPr>
            <a:spLocks noChangeShapeType="1"/>
          </p:cNvSpPr>
          <p:nvPr userDrawn="1"/>
        </p:nvSpPr>
        <p:spPr bwMode="auto">
          <a:xfrm>
            <a:off x="361950" y="1125538"/>
            <a:ext cx="8424863"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9" name="Picture 12" descr="UHLOGO.jpg"/>
          <p:cNvPicPr>
            <a:picLocks noChangeAspect="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135738" y="-1"/>
            <a:ext cx="27147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E46DBFA0-80FB-4E17-9346-CA72B3C09481}"/>
              </a:ext>
            </a:extLst>
          </p:cNvPr>
          <p:cNvPicPr/>
          <p:nvPr userDrawn="1"/>
        </p:nvPicPr>
        <p:blipFill>
          <a:blip r:embed="rId19" cstate="print">
            <a:extLst>
              <a:ext uri="{28A0092B-C50C-407E-A947-70E740481C1C}">
                <a14:useLocalDpi xmlns:a14="http://schemas.microsoft.com/office/drawing/2010/main" val="0"/>
              </a:ext>
            </a:extLst>
          </a:blip>
          <a:stretch>
            <a:fillRect/>
          </a:stretch>
        </p:blipFill>
        <p:spPr>
          <a:xfrm>
            <a:off x="8316416" y="6394902"/>
            <a:ext cx="862509" cy="476250"/>
          </a:xfrm>
          <a:prstGeom prst="rect">
            <a:avLst/>
          </a:prstGeom>
        </p:spPr>
      </p:pic>
      <p:sp>
        <p:nvSpPr>
          <p:cNvPr id="2" name="TextBox 1">
            <a:extLst>
              <a:ext uri="{FF2B5EF4-FFF2-40B4-BE49-F238E27FC236}">
                <a16:creationId xmlns:a16="http://schemas.microsoft.com/office/drawing/2014/main" id="{D67C21CA-9415-445D-B52B-78F7C5F017A9}"/>
              </a:ext>
            </a:extLst>
          </p:cNvPr>
          <p:cNvSpPr txBox="1"/>
          <p:nvPr userDrawn="1"/>
        </p:nvSpPr>
        <p:spPr>
          <a:xfrm>
            <a:off x="7920247" y="0"/>
            <a:ext cx="1258678" cy="261610"/>
          </a:xfrm>
          <a:prstGeom prst="rect">
            <a:avLst/>
          </a:prstGeom>
          <a:noFill/>
        </p:spPr>
        <p:txBody>
          <a:bodyPr wrap="none" rtlCol="0">
            <a:spAutoFit/>
          </a:bodyPr>
          <a:lstStyle/>
          <a:p>
            <a:r>
              <a:rPr lang="en-US" sz="1100" dirty="0"/>
              <a:t>Christoph F. Eick</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Arial" pitchFamily="34" charset="0"/>
        </a:defRPr>
      </a:lvl2pPr>
      <a:lvl3pPr algn="ctr" rtl="0" fontAlgn="base">
        <a:spcBef>
          <a:spcPct val="0"/>
        </a:spcBef>
        <a:spcAft>
          <a:spcPct val="0"/>
        </a:spcAft>
        <a:defRPr sz="3600">
          <a:solidFill>
            <a:schemeClr val="tx2"/>
          </a:solidFill>
          <a:latin typeface="Arial" pitchFamily="34" charset="0"/>
        </a:defRPr>
      </a:lvl3pPr>
      <a:lvl4pPr algn="ctr" rtl="0" fontAlgn="base">
        <a:spcBef>
          <a:spcPct val="0"/>
        </a:spcBef>
        <a:spcAft>
          <a:spcPct val="0"/>
        </a:spcAft>
        <a:defRPr sz="3600">
          <a:solidFill>
            <a:schemeClr val="tx2"/>
          </a:solidFill>
          <a:latin typeface="Arial" pitchFamily="34" charset="0"/>
        </a:defRPr>
      </a:lvl4pPr>
      <a:lvl5pPr algn="ctr" rtl="0" fontAlgn="base">
        <a:spcBef>
          <a:spcPct val="0"/>
        </a:spcBef>
        <a:spcAft>
          <a:spcPct val="0"/>
        </a:spcAft>
        <a:defRPr sz="3600">
          <a:solidFill>
            <a:schemeClr val="tx2"/>
          </a:solidFill>
          <a:latin typeface="Arial" pitchFamily="34" charset="0"/>
        </a:defRPr>
      </a:lvl5pPr>
      <a:lvl6pPr marL="457200" algn="ctr" rtl="0" fontAlgn="base">
        <a:spcBef>
          <a:spcPct val="0"/>
        </a:spcBef>
        <a:spcAft>
          <a:spcPct val="0"/>
        </a:spcAft>
        <a:defRPr sz="3600">
          <a:solidFill>
            <a:schemeClr val="tx2"/>
          </a:solidFill>
          <a:latin typeface="Arial" pitchFamily="34" charset="0"/>
        </a:defRPr>
      </a:lvl6pPr>
      <a:lvl7pPr marL="914400" algn="ctr" rtl="0" fontAlgn="base">
        <a:spcBef>
          <a:spcPct val="0"/>
        </a:spcBef>
        <a:spcAft>
          <a:spcPct val="0"/>
        </a:spcAft>
        <a:defRPr sz="3600">
          <a:solidFill>
            <a:schemeClr val="tx2"/>
          </a:solidFill>
          <a:latin typeface="Arial" pitchFamily="34" charset="0"/>
        </a:defRPr>
      </a:lvl7pPr>
      <a:lvl8pPr marL="1371600" algn="ctr" rtl="0" fontAlgn="base">
        <a:spcBef>
          <a:spcPct val="0"/>
        </a:spcBef>
        <a:spcAft>
          <a:spcPct val="0"/>
        </a:spcAft>
        <a:defRPr sz="3600">
          <a:solidFill>
            <a:schemeClr val="tx2"/>
          </a:solidFill>
          <a:latin typeface="Arial" pitchFamily="34" charset="0"/>
        </a:defRPr>
      </a:lvl8pPr>
      <a:lvl9pPr marL="1828800" algn="ctr" rtl="0" fontAlgn="base">
        <a:spcBef>
          <a:spcPct val="0"/>
        </a:spcBef>
        <a:spcAft>
          <a:spcPct val="0"/>
        </a:spcAft>
        <a:defRPr sz="3600">
          <a:solidFill>
            <a:schemeClr val="tx2"/>
          </a:solidFill>
          <a:latin typeface="Arial" pitchFamily="34" charset="0"/>
        </a:defRPr>
      </a:lvl9pPr>
    </p:titleStyle>
    <p:bodyStyle>
      <a:lvl1pPr marL="342900" indent="-342900" algn="l" rtl="0" fontAlgn="base">
        <a:spcBef>
          <a:spcPct val="20000"/>
        </a:spcBef>
        <a:spcAft>
          <a:spcPct val="0"/>
        </a:spcAft>
        <a:buChar char="•"/>
        <a:defRPr>
          <a:solidFill>
            <a:schemeClr val="tx1"/>
          </a:solidFill>
          <a:latin typeface="+mn-lt"/>
          <a:ea typeface="+mn-ea"/>
          <a:cs typeface="+mn-cs"/>
        </a:defRPr>
      </a:lvl1pPr>
      <a:lvl2pPr marL="742950" indent="-285750" algn="l" rtl="0" fontAlgn="base">
        <a:spcBef>
          <a:spcPct val="20000"/>
        </a:spcBef>
        <a:spcAft>
          <a:spcPct val="0"/>
        </a:spcAft>
        <a:buChar char="–"/>
        <a:defRPr>
          <a:solidFill>
            <a:schemeClr val="tx1"/>
          </a:solidFill>
          <a:latin typeface="+mn-lt"/>
        </a:defRPr>
      </a:lvl2pPr>
      <a:lvl3pPr marL="1143000" indent="-228600" algn="l" rtl="0" fontAlgn="base">
        <a:spcBef>
          <a:spcPct val="20000"/>
        </a:spcBef>
        <a:spcAft>
          <a:spcPct val="0"/>
        </a:spcAft>
        <a:buChar char="•"/>
        <a:defRPr sz="16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3528" y="0"/>
            <a:ext cx="8640959" cy="1196975"/>
          </a:xfrm>
        </p:spPr>
        <p:txBody>
          <a:bodyPr/>
          <a:lstStyle/>
          <a:p>
            <a:r>
              <a:rPr lang="en-US" sz="2400" b="1" i="0" u="none" strike="noStrike" baseline="0" dirty="0">
                <a:solidFill>
                  <a:srgbClr val="FF0000"/>
                </a:solidFill>
              </a:rPr>
              <a:t>On Threshold Correlation with Application to Studying the</a:t>
            </a:r>
            <a:br>
              <a:rPr lang="en-US" sz="2400" b="1" i="0" u="none" strike="noStrike" baseline="0" dirty="0">
                <a:solidFill>
                  <a:srgbClr val="FF0000"/>
                </a:solidFill>
              </a:rPr>
            </a:br>
            <a:r>
              <a:rPr lang="en-US" sz="2400" b="1" i="0" u="none" strike="noStrike" baseline="0" dirty="0">
                <a:solidFill>
                  <a:srgbClr val="FF0000"/>
                </a:solidFill>
              </a:rPr>
              <a:t>Relationship of Temperature and Relative Humidity</a:t>
            </a:r>
          </a:p>
        </p:txBody>
      </p:sp>
      <p:sp>
        <p:nvSpPr>
          <p:cNvPr id="2051" name="Rectangle 3"/>
          <p:cNvSpPr>
            <a:spLocks noGrp="1" noChangeArrowheads="1"/>
          </p:cNvSpPr>
          <p:nvPr>
            <p:ph type="subTitle" idx="1"/>
          </p:nvPr>
        </p:nvSpPr>
        <p:spPr>
          <a:xfrm>
            <a:off x="0" y="1196752"/>
            <a:ext cx="9144000" cy="1296491"/>
          </a:xfrm>
        </p:spPr>
        <p:txBody>
          <a:bodyPr/>
          <a:lstStyle/>
          <a:p>
            <a:pPr marL="342900" indent="-342900"/>
            <a:r>
              <a:rPr lang="en-GB" altLang="en-US" sz="2500" b="1" i="1" dirty="0">
                <a:solidFill>
                  <a:srgbClr val="3333FF"/>
                </a:solidFill>
              </a:rPr>
              <a:t>Christoph F. Eick</a:t>
            </a:r>
            <a:r>
              <a:rPr lang="en-GB" altLang="en-US" sz="2500" i="1" dirty="0">
                <a:solidFill>
                  <a:srgbClr val="3333FF"/>
                </a:solidFill>
              </a:rPr>
              <a:t>, Md </a:t>
            </a:r>
            <a:r>
              <a:rPr lang="en-GB" altLang="en-US" sz="2500" i="1" dirty="0" err="1">
                <a:solidFill>
                  <a:srgbClr val="3333FF"/>
                </a:solidFill>
              </a:rPr>
              <a:t>Mahin</a:t>
            </a:r>
            <a:r>
              <a:rPr lang="en-GB" altLang="en-US" sz="2500" i="1" dirty="0">
                <a:solidFill>
                  <a:srgbClr val="3333FF"/>
                </a:solidFill>
              </a:rPr>
              <a:t>, </a:t>
            </a:r>
            <a:r>
              <a:rPr lang="en-GB" altLang="en-US" sz="2500" i="1" dirty="0" err="1">
                <a:solidFill>
                  <a:srgbClr val="3333FF"/>
                </a:solidFill>
              </a:rPr>
              <a:t>Guoning</a:t>
            </a:r>
            <a:r>
              <a:rPr lang="en-GB" altLang="en-US" sz="2500" i="1" dirty="0">
                <a:solidFill>
                  <a:srgbClr val="3333FF"/>
                </a:solidFill>
              </a:rPr>
              <a:t> Chen, </a:t>
            </a:r>
            <a:r>
              <a:rPr lang="en-GB" altLang="en-US" sz="2500" i="1" dirty="0" err="1">
                <a:solidFill>
                  <a:srgbClr val="3333FF"/>
                </a:solidFill>
              </a:rPr>
              <a:t>Honghai</a:t>
            </a:r>
            <a:r>
              <a:rPr lang="en-GB" altLang="en-US" sz="2500" i="1" dirty="0">
                <a:solidFill>
                  <a:srgbClr val="3333FF"/>
                </a:solidFill>
              </a:rPr>
              <a:t> Zhang</a:t>
            </a:r>
          </a:p>
          <a:p>
            <a:pPr marL="342900" indent="-342900">
              <a:spcBef>
                <a:spcPts val="330"/>
              </a:spcBef>
            </a:pPr>
            <a:r>
              <a:rPr lang="en-GB" altLang="en-US" sz="2300" i="1" dirty="0"/>
              <a:t>University of Houston</a:t>
            </a:r>
          </a:p>
          <a:p>
            <a:pPr marL="342900" indent="-342900">
              <a:spcBef>
                <a:spcPts val="330"/>
              </a:spcBef>
            </a:pPr>
            <a:endParaRPr lang="en-GB" altLang="en-US" sz="2300" i="1" dirty="0"/>
          </a:p>
          <a:p>
            <a:pPr marL="342900" indent="-342900"/>
            <a:r>
              <a:rPr lang="en-GB" altLang="en-US" sz="2800" dirty="0">
                <a:solidFill>
                  <a:srgbClr val="3333FF"/>
                </a:solidFill>
              </a:rPr>
              <a:t>Organization of the Talk</a:t>
            </a:r>
          </a:p>
          <a:p>
            <a:pPr marL="342900" indent="-342900" algn="l">
              <a:buFontTx/>
              <a:buAutoNum type="arabicPeriod"/>
            </a:pPr>
            <a:r>
              <a:rPr lang="en-GB" altLang="en-US" sz="2000" dirty="0">
                <a:latin typeface="+mj-lt"/>
              </a:rPr>
              <a:t>Role of Thresholds in our Society</a:t>
            </a:r>
          </a:p>
          <a:p>
            <a:pPr marL="342900" indent="-342900" algn="l">
              <a:buFontTx/>
              <a:buAutoNum type="arabicPeriod"/>
            </a:pPr>
            <a:r>
              <a:rPr lang="en-GB" altLang="en-US" sz="2000" dirty="0">
                <a:latin typeface="+mj-lt"/>
              </a:rPr>
              <a:t>Threshold-based Association Analysis for Continuous Variables </a:t>
            </a:r>
          </a:p>
          <a:p>
            <a:pPr marL="342900" indent="-342900" algn="l">
              <a:buFontTx/>
              <a:buAutoNum type="arabicPeriod"/>
            </a:pPr>
            <a:r>
              <a:rPr lang="en-GB" altLang="en-US" sz="2000" dirty="0">
                <a:latin typeface="+mj-lt"/>
              </a:rPr>
              <a:t>Threshold Correlation</a:t>
            </a:r>
          </a:p>
          <a:p>
            <a:pPr marL="342900" indent="-342900" algn="l">
              <a:buFontTx/>
              <a:buAutoNum type="arabicPeriod"/>
            </a:pPr>
            <a:r>
              <a:rPr lang="en-GB" altLang="en-US" sz="2000" dirty="0">
                <a:latin typeface="+mj-lt"/>
              </a:rPr>
              <a:t>Case Study: Relationship of Relative Humidity and Temperature in 5 City Locations </a:t>
            </a:r>
          </a:p>
          <a:p>
            <a:pPr marL="342900" indent="-342900" algn="l">
              <a:buFontTx/>
              <a:buAutoNum type="arabicPeriod"/>
            </a:pPr>
            <a:r>
              <a:rPr lang="en-GB" altLang="en-US" sz="2000" dirty="0">
                <a:latin typeface="+mj-lt"/>
              </a:rPr>
              <a:t>Computational Challenges</a:t>
            </a:r>
          </a:p>
          <a:p>
            <a:pPr marL="342900" indent="-342900" algn="l">
              <a:buFontTx/>
              <a:buAutoNum type="arabicPeriod"/>
            </a:pPr>
            <a:r>
              <a:rPr lang="en-GB" altLang="en-US" sz="2000" dirty="0">
                <a:latin typeface="+mj-lt"/>
              </a:rPr>
              <a:t>Work in Progress </a:t>
            </a:r>
          </a:p>
          <a:p>
            <a:pPr marL="342900" indent="-342900" algn="l">
              <a:buFontTx/>
              <a:buAutoNum type="arabicPeriod"/>
            </a:pPr>
            <a:r>
              <a:rPr lang="en-GB" altLang="en-US" sz="2000" dirty="0">
                <a:latin typeface="+mj-lt"/>
              </a:rPr>
              <a:t>Conclusion  </a:t>
            </a:r>
          </a:p>
        </p:txBody>
      </p:sp>
      <p:sp>
        <p:nvSpPr>
          <p:cNvPr id="2" name="TextBox 1">
            <a:extLst>
              <a:ext uri="{FF2B5EF4-FFF2-40B4-BE49-F238E27FC236}">
                <a16:creationId xmlns:a16="http://schemas.microsoft.com/office/drawing/2014/main" id="{4D6FE759-77A3-AB37-FEAC-98BE3AD11030}"/>
              </a:ext>
            </a:extLst>
          </p:cNvPr>
          <p:cNvSpPr txBox="1"/>
          <p:nvPr/>
        </p:nvSpPr>
        <p:spPr>
          <a:xfrm>
            <a:off x="0" y="6488668"/>
            <a:ext cx="6246262" cy="369332"/>
          </a:xfrm>
          <a:prstGeom prst="rect">
            <a:avLst/>
          </a:prstGeom>
          <a:noFill/>
        </p:spPr>
        <p:txBody>
          <a:bodyPr wrap="none" rtlCol="0">
            <a:spAutoFit/>
          </a:bodyPr>
          <a:lstStyle/>
          <a:p>
            <a:r>
              <a:rPr lang="en-US" b="1" dirty="0" err="1">
                <a:solidFill>
                  <a:srgbClr val="FF0000"/>
                </a:solidFill>
              </a:rPr>
              <a:t>GeoAI</a:t>
            </a:r>
            <a:r>
              <a:rPr lang="en-US" b="1" dirty="0">
                <a:solidFill>
                  <a:srgbClr val="3333FF"/>
                </a:solidFill>
              </a:rPr>
              <a:t> </a:t>
            </a:r>
            <a:r>
              <a:rPr lang="en-US" dirty="0"/>
              <a:t>Workshop, November 13, 2023, Hamburg, Germany</a:t>
            </a:r>
          </a:p>
        </p:txBody>
      </p:sp>
    </p:spTree>
    <p:extLst>
      <p:ext uri="{BB962C8B-B14F-4D97-AF65-F5344CB8AC3E}">
        <p14:creationId xmlns:p14="http://schemas.microsoft.com/office/powerpoint/2010/main" val="2310191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9844" y="620688"/>
            <a:ext cx="8496944" cy="646331"/>
          </a:xfrm>
          <a:prstGeom prst="rect">
            <a:avLst/>
          </a:prstGeom>
        </p:spPr>
        <p:txBody>
          <a:bodyPr wrap="square">
            <a:spAutoFit/>
          </a:bodyPr>
          <a:lstStyle/>
          <a:p>
            <a:pPr marL="342900" indent="-342900"/>
            <a:r>
              <a:rPr lang="en-GB" altLang="en-US" sz="2800" dirty="0">
                <a:solidFill>
                  <a:srgbClr val="FF0000"/>
                </a:solidFill>
              </a:rPr>
              <a:t>Houston T=High/RH=Low T-Correlations </a:t>
            </a:r>
            <a:endParaRPr lang="en-GB" altLang="en-US" sz="2000" dirty="0">
              <a:solidFill>
                <a:srgbClr val="FF0000"/>
              </a:solidFill>
            </a:endParaRPr>
          </a:p>
          <a:p>
            <a:pPr algn="l"/>
            <a:endParaRPr lang="en-GB" altLang="en-US" sz="800" dirty="0"/>
          </a:p>
        </p:txBody>
      </p:sp>
      <p:sp>
        <p:nvSpPr>
          <p:cNvPr id="3" name="Slide Number Placeholder 4"/>
          <p:cNvSpPr>
            <a:spLocks noGrp="1"/>
          </p:cNvSpPr>
          <p:nvPr>
            <p:ph type="sldNum" sz="quarter" idx="11"/>
          </p:nvPr>
        </p:nvSpPr>
        <p:spPr>
          <a:xfrm>
            <a:off x="0" y="6569969"/>
            <a:ext cx="439688" cy="288031"/>
          </a:xfrm>
        </p:spPr>
        <p:txBody>
          <a:bodyPr/>
          <a:lstStyle/>
          <a:p>
            <a:fld id="{D830F51D-B9C7-4B60-9A78-C54F48329F8A}" type="slidenum">
              <a:rPr lang="en-US" altLang="en-US"/>
              <a:pPr/>
              <a:t>10</a:t>
            </a:fld>
            <a:endParaRPr lang="en-US" altLang="en-US" dirty="0"/>
          </a:p>
        </p:txBody>
      </p:sp>
      <p:pic>
        <p:nvPicPr>
          <p:cNvPr id="5" name="Picture 4">
            <a:extLst>
              <a:ext uri="{FF2B5EF4-FFF2-40B4-BE49-F238E27FC236}">
                <a16:creationId xmlns:a16="http://schemas.microsoft.com/office/drawing/2014/main" id="{6AA4F208-31DC-0CD4-AA8A-E3CA11DB1C04}"/>
              </a:ext>
            </a:extLst>
          </p:cNvPr>
          <p:cNvPicPr>
            <a:picLocks noChangeAspect="1"/>
          </p:cNvPicPr>
          <p:nvPr/>
        </p:nvPicPr>
        <p:blipFill>
          <a:blip r:embed="rId2"/>
          <a:stretch>
            <a:fillRect/>
          </a:stretch>
        </p:blipFill>
        <p:spPr>
          <a:xfrm>
            <a:off x="1619672" y="1446243"/>
            <a:ext cx="6156101" cy="4902740"/>
          </a:xfrm>
          <a:prstGeom prst="rect">
            <a:avLst/>
          </a:prstGeom>
        </p:spPr>
      </p:pic>
    </p:spTree>
    <p:extLst>
      <p:ext uri="{BB962C8B-B14F-4D97-AF65-F5344CB8AC3E}">
        <p14:creationId xmlns:p14="http://schemas.microsoft.com/office/powerpoint/2010/main" val="1285155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0" y="332656"/>
            <a:ext cx="9144000" cy="792882"/>
          </a:xfrm>
        </p:spPr>
        <p:txBody>
          <a:bodyPr/>
          <a:lstStyle/>
          <a:p>
            <a:r>
              <a:rPr lang="en-US" altLang="en-US" sz="3200" dirty="0">
                <a:solidFill>
                  <a:srgbClr val="FF0000"/>
                </a:solidFill>
              </a:rPr>
              <a:t>New Orleans T=High/RH=Low T-Correlations </a:t>
            </a:r>
          </a:p>
        </p:txBody>
      </p:sp>
      <p:sp>
        <p:nvSpPr>
          <p:cNvPr id="4" name="Slide Number Placeholder 4"/>
          <p:cNvSpPr>
            <a:spLocks noGrp="1"/>
          </p:cNvSpPr>
          <p:nvPr>
            <p:ph type="sldNum" sz="quarter" idx="11"/>
          </p:nvPr>
        </p:nvSpPr>
        <p:spPr>
          <a:xfrm>
            <a:off x="0" y="6569969"/>
            <a:ext cx="439688" cy="288031"/>
          </a:xfrm>
        </p:spPr>
        <p:txBody>
          <a:bodyPr/>
          <a:lstStyle/>
          <a:p>
            <a:fld id="{D830F51D-B9C7-4B60-9A78-C54F48329F8A}" type="slidenum">
              <a:rPr lang="en-US" altLang="en-US"/>
              <a:pPr/>
              <a:t>11</a:t>
            </a:fld>
            <a:endParaRPr lang="en-US" altLang="en-US" dirty="0"/>
          </a:p>
        </p:txBody>
      </p:sp>
      <p:pic>
        <p:nvPicPr>
          <p:cNvPr id="5" name="Picture 4">
            <a:extLst>
              <a:ext uri="{FF2B5EF4-FFF2-40B4-BE49-F238E27FC236}">
                <a16:creationId xmlns:a16="http://schemas.microsoft.com/office/drawing/2014/main" id="{CD5E7B95-E4BE-F8A2-0360-1E874B2727A2}"/>
              </a:ext>
            </a:extLst>
          </p:cNvPr>
          <p:cNvPicPr>
            <a:picLocks noChangeAspect="1"/>
          </p:cNvPicPr>
          <p:nvPr/>
        </p:nvPicPr>
        <p:blipFill>
          <a:blip r:embed="rId3"/>
          <a:stretch>
            <a:fillRect/>
          </a:stretch>
        </p:blipFill>
        <p:spPr>
          <a:xfrm>
            <a:off x="1763688" y="1674484"/>
            <a:ext cx="6181859" cy="485086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ctrTitle"/>
          </p:nvPr>
        </p:nvSpPr>
        <p:spPr>
          <a:xfrm>
            <a:off x="-108520" y="404664"/>
            <a:ext cx="9252520" cy="808112"/>
          </a:xfrm>
        </p:spPr>
        <p:txBody>
          <a:bodyPr/>
          <a:lstStyle/>
          <a:p>
            <a:pPr marL="342900" indent="-342900"/>
            <a:r>
              <a:rPr lang="en-GB" altLang="en-US" sz="3200" dirty="0">
                <a:solidFill>
                  <a:srgbClr val="FF0000"/>
                </a:solidFill>
              </a:rPr>
              <a:t>Seattle Low/Low R-Correlations </a:t>
            </a:r>
          </a:p>
        </p:txBody>
      </p:sp>
      <p:sp>
        <p:nvSpPr>
          <p:cNvPr id="5" name="Slide Number Placeholder 4"/>
          <p:cNvSpPr>
            <a:spLocks noGrp="1"/>
          </p:cNvSpPr>
          <p:nvPr>
            <p:ph type="sldNum" sz="quarter" idx="11"/>
          </p:nvPr>
        </p:nvSpPr>
        <p:spPr>
          <a:xfrm>
            <a:off x="0" y="6569969"/>
            <a:ext cx="439688" cy="288031"/>
          </a:xfrm>
        </p:spPr>
        <p:txBody>
          <a:bodyPr/>
          <a:lstStyle/>
          <a:p>
            <a:fld id="{D830F51D-B9C7-4B60-9A78-C54F48329F8A}" type="slidenum">
              <a:rPr lang="en-US" altLang="en-US"/>
              <a:pPr/>
              <a:t>12</a:t>
            </a:fld>
            <a:endParaRPr lang="en-US" altLang="en-US" dirty="0"/>
          </a:p>
        </p:txBody>
      </p:sp>
      <p:pic>
        <p:nvPicPr>
          <p:cNvPr id="3" name="Picture 2">
            <a:extLst>
              <a:ext uri="{FF2B5EF4-FFF2-40B4-BE49-F238E27FC236}">
                <a16:creationId xmlns:a16="http://schemas.microsoft.com/office/drawing/2014/main" id="{593EE739-1012-A96F-F3B1-22546A6ECE18}"/>
              </a:ext>
            </a:extLst>
          </p:cNvPr>
          <p:cNvPicPr>
            <a:picLocks noChangeAspect="1"/>
          </p:cNvPicPr>
          <p:nvPr/>
        </p:nvPicPr>
        <p:blipFill>
          <a:blip r:embed="rId2"/>
          <a:stretch>
            <a:fillRect/>
          </a:stretch>
        </p:blipFill>
        <p:spPr>
          <a:xfrm>
            <a:off x="1403648" y="1340768"/>
            <a:ext cx="5872766" cy="4870315"/>
          </a:xfrm>
          <a:prstGeom prst="rect">
            <a:avLst/>
          </a:prstGeom>
        </p:spPr>
      </p:pic>
    </p:spTree>
    <p:extLst>
      <p:ext uri="{BB962C8B-B14F-4D97-AF65-F5344CB8AC3E}">
        <p14:creationId xmlns:p14="http://schemas.microsoft.com/office/powerpoint/2010/main" val="3569122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750836"/>
            <a:ext cx="9144000" cy="209128"/>
          </a:xfrm>
        </p:spPr>
        <p:txBody>
          <a:bodyPr/>
          <a:lstStyle/>
          <a:p>
            <a:pPr eaLnBrk="1" hangingPunct="1"/>
            <a:r>
              <a:rPr lang="en-US" altLang="en-US" sz="2600" dirty="0">
                <a:solidFill>
                  <a:srgbClr val="FF0000"/>
                </a:solidFill>
              </a:rPr>
              <a:t>5. Computational Challenges of Threshold Correlation Mining</a:t>
            </a:r>
          </a:p>
        </p:txBody>
      </p:sp>
      <p:sp>
        <p:nvSpPr>
          <p:cNvPr id="30723" name="Rectangle 3"/>
          <p:cNvSpPr>
            <a:spLocks noGrp="1" noChangeArrowheads="1"/>
          </p:cNvSpPr>
          <p:nvPr>
            <p:ph type="body" idx="1"/>
          </p:nvPr>
        </p:nvSpPr>
        <p:spPr>
          <a:xfrm>
            <a:off x="-36512" y="1159693"/>
            <a:ext cx="9144000" cy="5001419"/>
          </a:xfrm>
        </p:spPr>
        <p:txBody>
          <a:bodyPr/>
          <a:lstStyle/>
          <a:p>
            <a:pPr marL="400050" marR="1150" lvl="1" indent="0" algn="just">
              <a:buNone/>
            </a:pPr>
            <a:r>
              <a:rPr lang="en-US" sz="2400" b="0" i="0" u="none" strike="noStrike" baseline="0" dirty="0">
                <a:latin typeface="Palatino Linotype" panose="02040502050505030304" pitchFamily="18" charset="0"/>
              </a:rPr>
              <a:t>The task of threshold correlation mining is to compute set of </a:t>
            </a:r>
            <a:r>
              <a:rPr lang="en-US" sz="2400" b="0" i="1" u="none" strike="noStrike" baseline="0" dirty="0">
                <a:latin typeface="Book Antiqua" panose="02040602050305030304" pitchFamily="18" charset="0"/>
              </a:rPr>
              <a:t>“interesting” </a:t>
            </a:r>
            <a:r>
              <a:rPr lang="en-US" sz="2400" b="0" i="0" u="none" strike="noStrike" baseline="0" dirty="0">
                <a:latin typeface="Palatino Linotype" panose="02040502050505030304" pitchFamily="18" charset="0"/>
              </a:rPr>
              <a:t>threshold-variable pairs {</a:t>
            </a:r>
            <a:r>
              <a:rPr lang="en-US" sz="2400" b="0" i="0" u="none" strike="noStrike" baseline="0" dirty="0">
                <a:latin typeface="Arial" panose="020B0604020202020204" pitchFamily="34" charset="0"/>
              </a:rPr>
              <a:t>(</a:t>
            </a:r>
            <a:r>
              <a:rPr lang="en-US" sz="2400" b="0" i="0" u="none" strike="noStrike" baseline="0" dirty="0" err="1">
                <a:latin typeface="Arial" panose="020B0604020202020204" pitchFamily="34" charset="0"/>
              </a:rPr>
              <a:t>v,t</a:t>
            </a:r>
            <a:r>
              <a:rPr lang="en-US" sz="2400" b="0" i="0" u="none" strike="noStrike" baseline="0" dirty="0">
                <a:latin typeface="Arial" panose="020B0604020202020204" pitchFamily="34" charset="0"/>
              </a:rPr>
              <a:t>), (</a:t>
            </a:r>
            <a:r>
              <a:rPr lang="en-US" sz="2400" b="0" i="0" u="none" strike="noStrike" baseline="0" dirty="0" err="1">
                <a:latin typeface="Arial" panose="020B0604020202020204" pitchFamily="34" charset="0"/>
              </a:rPr>
              <a:t>v’,t</a:t>
            </a:r>
            <a:r>
              <a:rPr lang="en-US" sz="2400" dirty="0">
                <a:latin typeface="Arial" panose="020B0604020202020204" pitchFamily="34" charset="0"/>
              </a:rPr>
              <a:t>’)} </a:t>
            </a:r>
            <a:r>
              <a:rPr lang="en-US" sz="2400" b="0" i="0" u="none" strike="noStrike" dirty="0">
                <a:latin typeface="Palatino Linotype" panose="02040502050505030304" pitchFamily="18" charset="0"/>
              </a:rPr>
              <a:t>for a given interestingness threshold </a:t>
            </a:r>
            <a:r>
              <a:rPr lang="en-US" sz="2400" b="0" i="0" u="none" strike="noStrike" dirty="0">
                <a:latin typeface="Segoe UI Symbol" panose="020B0502040204020203" pitchFamily="34" charset="0"/>
              </a:rPr>
              <a:t>𝜃 and dataset D</a:t>
            </a:r>
            <a:r>
              <a:rPr lang="en-US" sz="2400" b="0" i="0" u="none" strike="noStrike" dirty="0">
                <a:latin typeface="Palatino Linotype" panose="02040502050505030304" pitchFamily="18" charset="0"/>
              </a:rPr>
              <a:t>, such that: </a:t>
            </a:r>
            <a:endParaRPr lang="en-US" sz="2400" b="0" i="0" u="none" strike="noStrike" baseline="30000" dirty="0">
              <a:latin typeface="Palatino Linotype" panose="02040502050505030304" pitchFamily="18" charset="0"/>
              <a:hlinkClick r:id="" action="ppaction://noaction"/>
            </a:endParaRPr>
          </a:p>
          <a:p>
            <a:pPr marL="400050" lvl="1" indent="0">
              <a:buNone/>
            </a:pPr>
            <a:r>
              <a:rPr lang="en-US" sz="2500" b="0" i="0" u="none" strike="noStrike" baseline="0" dirty="0">
                <a:latin typeface="Segoe UI Symbol" panose="020B0502040204020203" pitchFamily="34" charset="0"/>
              </a:rPr>
              <a:t>𝑇𝐶𝑃 </a:t>
            </a:r>
            <a:r>
              <a:rPr lang="en-US" sz="2500" b="0" i="0" u="none" strike="noStrike" baseline="0" dirty="0">
                <a:latin typeface="Arial" panose="020B0604020202020204" pitchFamily="34" charset="0"/>
              </a:rPr>
              <a:t>(</a:t>
            </a:r>
            <a:r>
              <a:rPr lang="en-US" sz="2500" b="0" i="0" u="none" strike="noStrike" baseline="0" dirty="0">
                <a:latin typeface="Segoe UI Symbol" panose="020B0502040204020203" pitchFamily="34" charset="0"/>
              </a:rPr>
              <a:t>𝑣, 𝑣</a:t>
            </a:r>
            <a:r>
              <a:rPr lang="en-US" sz="2500" b="0" i="0" u="none" strike="noStrike" dirty="0">
                <a:latin typeface="Arial" panose="020B0604020202020204" pitchFamily="34" charset="0"/>
              </a:rPr>
              <a:t>′</a:t>
            </a:r>
            <a:r>
              <a:rPr lang="en-US" sz="2500" b="0" i="0" u="none" strike="noStrike" dirty="0">
                <a:latin typeface="Segoe UI Symbol" panose="020B0502040204020203" pitchFamily="34" charset="0"/>
              </a:rPr>
              <a:t>, 𝑡, 𝑡 </a:t>
            </a:r>
            <a:r>
              <a:rPr lang="en-US" sz="2500" b="0" i="0" u="none" strike="noStrike" dirty="0">
                <a:latin typeface="Arial" panose="020B0604020202020204" pitchFamily="34" charset="0"/>
              </a:rPr>
              <a:t>′</a:t>
            </a:r>
            <a:r>
              <a:rPr lang="en-US" sz="2500" b="0" i="0" u="none" strike="noStrike" dirty="0">
                <a:latin typeface="Segoe UI Symbol" panose="020B0502040204020203" pitchFamily="34" charset="0"/>
              </a:rPr>
              <a:t>, 𝜃 </a:t>
            </a:r>
            <a:r>
              <a:rPr lang="en-US" sz="2500" b="0" i="0" u="none" strike="noStrike" dirty="0">
                <a:latin typeface="Arial" panose="020B0604020202020204" pitchFamily="34" charset="0"/>
              </a:rPr>
              <a:t>) </a:t>
            </a:r>
            <a:r>
              <a:rPr lang="en-US" sz="2500" b="0" i="0" u="none" strike="noStrike" dirty="0">
                <a:latin typeface="Gill Sans MT" panose="020B0502020104020203" pitchFamily="34" charset="0"/>
              </a:rPr>
              <a:t>= </a:t>
            </a:r>
            <a:r>
              <a:rPr lang="en-US" sz="2500" b="0" i="0" u="none" strike="noStrike" dirty="0">
                <a:latin typeface="Arial" panose="020B0604020202020204" pitchFamily="34" charset="0"/>
              </a:rPr>
              <a:t>{(</a:t>
            </a:r>
            <a:r>
              <a:rPr lang="en-US" sz="2500" b="0" i="0" u="none" strike="noStrike" dirty="0">
                <a:latin typeface="Segoe UI Symbol" panose="020B0502040204020203" pitchFamily="34" charset="0"/>
              </a:rPr>
              <a:t>𝑡, 𝑡 </a:t>
            </a:r>
            <a:r>
              <a:rPr lang="en-US" sz="2500" b="0" i="0" u="none" strike="noStrike" dirty="0">
                <a:latin typeface="Arial" panose="020B0604020202020204" pitchFamily="34" charset="0"/>
              </a:rPr>
              <a:t>′) | </a:t>
            </a:r>
            <a:r>
              <a:rPr lang="en-US" sz="2500" b="0" i="0" u="none" strike="noStrike" dirty="0">
                <a:latin typeface="Segoe UI Symbol" panose="020B0502040204020203" pitchFamily="34" charset="0"/>
              </a:rPr>
              <a:t>𝑇𝐶𝑜𝑟𝑟 </a:t>
            </a:r>
            <a:r>
              <a:rPr lang="en-US" sz="2500" b="0" i="0" u="none" strike="noStrike" dirty="0">
                <a:latin typeface="Arial" panose="020B0604020202020204" pitchFamily="34" charset="0"/>
              </a:rPr>
              <a:t>(</a:t>
            </a:r>
            <a:r>
              <a:rPr lang="en-US" sz="2500" b="0" i="0" u="none" strike="noStrike" dirty="0">
                <a:latin typeface="Segoe UI Symbol" panose="020B0502040204020203" pitchFamily="34" charset="0"/>
              </a:rPr>
              <a:t>𝐷, 𝑣, 𝑣</a:t>
            </a:r>
            <a:r>
              <a:rPr lang="en-US" sz="2500" b="0" i="0" u="none" strike="noStrike" dirty="0">
                <a:latin typeface="Arial" panose="020B0604020202020204" pitchFamily="34" charset="0"/>
              </a:rPr>
              <a:t>′</a:t>
            </a:r>
            <a:r>
              <a:rPr lang="en-US" sz="2500" b="0" i="0" u="none" strike="noStrike" dirty="0">
                <a:latin typeface="Segoe UI Symbol" panose="020B0502040204020203" pitchFamily="34" charset="0"/>
              </a:rPr>
              <a:t>, 𝑡, 𝑡 </a:t>
            </a:r>
            <a:r>
              <a:rPr lang="en-US" sz="2500" b="0" i="0" u="none" strike="noStrike" dirty="0">
                <a:latin typeface="Arial" panose="020B0604020202020204" pitchFamily="34" charset="0"/>
              </a:rPr>
              <a:t>′) | ≥ </a:t>
            </a:r>
            <a:r>
              <a:rPr lang="en-US" sz="2500" b="0" i="0" u="none" strike="noStrike" dirty="0">
                <a:latin typeface="Segoe UI Symbol" panose="020B0502040204020203" pitchFamily="34" charset="0"/>
              </a:rPr>
              <a:t>𝜃 </a:t>
            </a:r>
            <a:r>
              <a:rPr lang="en-US" sz="2500" b="0" i="0" u="none" strike="noStrike" dirty="0">
                <a:latin typeface="Arial" panose="020B0604020202020204" pitchFamily="34" charset="0"/>
              </a:rPr>
              <a:t>}  </a:t>
            </a:r>
            <a:r>
              <a:rPr lang="en-US" sz="2500" b="0" i="0" u="none" strike="noStrike" dirty="0">
                <a:latin typeface="Palatino Linotype" panose="02040502050505030304" pitchFamily="18" charset="0"/>
              </a:rPr>
              <a:t>(11)</a:t>
            </a:r>
          </a:p>
          <a:p>
            <a:pPr marL="400050" lvl="1" indent="0">
              <a:buNone/>
            </a:pPr>
            <a:r>
              <a:rPr lang="en-US" sz="2400" b="0" i="0" u="none" strike="noStrike" baseline="0" dirty="0">
                <a:latin typeface="Palatino Linotype" panose="02040502050505030304" pitchFamily="18" charset="0"/>
              </a:rPr>
              <a:t>Challenges in computing TCP include: </a:t>
            </a:r>
          </a:p>
          <a:p>
            <a:pPr lvl="1" indent="-342900">
              <a:buFont typeface="Wingdings" panose="05000000000000000000" pitchFamily="2" charset="2"/>
              <a:buChar char="v"/>
            </a:pPr>
            <a:r>
              <a:rPr lang="en-US" sz="2400" dirty="0">
                <a:latin typeface="Palatino Linotype" panose="02040502050505030304" pitchFamily="18" charset="0"/>
              </a:rPr>
              <a:t>Set of pairs in TCP is not finite.</a:t>
            </a:r>
          </a:p>
          <a:p>
            <a:pPr lvl="1" indent="-342900">
              <a:buFont typeface="Wingdings" panose="05000000000000000000" pitchFamily="2" charset="2"/>
              <a:buChar char="v"/>
            </a:pPr>
            <a:r>
              <a:rPr lang="en-US" sz="2400" dirty="0">
                <a:latin typeface="Palatino Linotype" panose="02040502050505030304" pitchFamily="18" charset="0"/>
              </a:rPr>
              <a:t>Coming up with optimization algorithms which find the threshold pair with the highest positive / lowest negative threshold correlation is challenging.</a:t>
            </a:r>
          </a:p>
          <a:p>
            <a:pPr lvl="1" indent="-342900">
              <a:buFont typeface="Wingdings" panose="05000000000000000000" pitchFamily="2" charset="2"/>
              <a:buChar char="v"/>
            </a:pPr>
            <a:r>
              <a:rPr lang="en-US" sz="2400" dirty="0">
                <a:latin typeface="Palatino Linotype" panose="02040502050505030304" pitchFamily="18" charset="0"/>
              </a:rPr>
              <a:t>What shapes should we use to represent/visualize interesting regions in the domain(v)</a:t>
            </a:r>
            <a:r>
              <a:rPr lang="en-US" sz="2400" dirty="0">
                <a:latin typeface="Palatino Linotype" panose="02040502050505030304" pitchFamily="18" charset="0"/>
                <a:sym typeface="Symbol" panose="05050102010706020507" pitchFamily="18" charset="2"/>
              </a:rPr>
              <a:t>domain(v’) threshold rectangle?</a:t>
            </a:r>
            <a:endParaRPr lang="en-US" sz="2400" dirty="0">
              <a:latin typeface="Palatino Linotype" panose="02040502050505030304" pitchFamily="18" charset="0"/>
            </a:endParaRPr>
          </a:p>
          <a:p>
            <a:pPr marL="400050" lvl="1" indent="0">
              <a:buNone/>
            </a:pPr>
            <a:r>
              <a:rPr lang="en-US" sz="2400" dirty="0">
                <a:latin typeface="Palatino Linotype" panose="02040502050505030304" pitchFamily="18" charset="0"/>
              </a:rPr>
              <a:t> </a:t>
            </a:r>
          </a:p>
          <a:p>
            <a:pPr marL="400050" lvl="1" indent="0">
              <a:buNone/>
            </a:pPr>
            <a:endParaRPr lang="en-US" sz="2400" b="0" i="0" u="none" strike="noStrike" dirty="0">
              <a:latin typeface="Palatino Linotype" panose="02040502050505030304" pitchFamily="18" charset="0"/>
            </a:endParaRPr>
          </a:p>
        </p:txBody>
      </p:sp>
      <p:sp>
        <p:nvSpPr>
          <p:cNvPr id="4" name="Slide Number Placeholder 4"/>
          <p:cNvSpPr>
            <a:spLocks noGrp="1"/>
          </p:cNvSpPr>
          <p:nvPr>
            <p:ph type="sldNum" sz="quarter" idx="11"/>
          </p:nvPr>
        </p:nvSpPr>
        <p:spPr>
          <a:xfrm>
            <a:off x="0" y="6569969"/>
            <a:ext cx="439688" cy="288031"/>
          </a:xfrm>
        </p:spPr>
        <p:txBody>
          <a:bodyPr/>
          <a:lstStyle/>
          <a:p>
            <a:fld id="{D830F51D-B9C7-4B60-9A78-C54F48329F8A}" type="slidenum">
              <a:rPr lang="en-US" altLang="en-US"/>
              <a:pPr/>
              <a:t>13</a:t>
            </a:fld>
            <a:endParaRPr lang="en-US" altLang="en-US" dirty="0"/>
          </a:p>
        </p:txBody>
      </p:sp>
    </p:spTree>
    <p:extLst>
      <p:ext uri="{BB962C8B-B14F-4D97-AF65-F5344CB8AC3E}">
        <p14:creationId xmlns:p14="http://schemas.microsoft.com/office/powerpoint/2010/main" val="2096540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3F4E8-C56D-9BFA-F207-07AA1867C2A1}"/>
              </a:ext>
            </a:extLst>
          </p:cNvPr>
          <p:cNvSpPr>
            <a:spLocks noGrp="1"/>
          </p:cNvSpPr>
          <p:nvPr>
            <p:ph type="title"/>
          </p:nvPr>
        </p:nvSpPr>
        <p:spPr>
          <a:xfrm>
            <a:off x="0" y="476250"/>
            <a:ext cx="9144000" cy="649288"/>
          </a:xfrm>
        </p:spPr>
        <p:txBody>
          <a:bodyPr/>
          <a:lstStyle/>
          <a:p>
            <a:r>
              <a:rPr lang="en-US" sz="2800" dirty="0">
                <a:solidFill>
                  <a:srgbClr val="FF0000"/>
                </a:solidFill>
              </a:rPr>
              <a:t>Finding Interesting Regions in the Threshold Rectangle</a:t>
            </a:r>
          </a:p>
        </p:txBody>
      </p:sp>
      <p:pic>
        <p:nvPicPr>
          <p:cNvPr id="5" name="Picture 4">
            <a:extLst>
              <a:ext uri="{FF2B5EF4-FFF2-40B4-BE49-F238E27FC236}">
                <a16:creationId xmlns:a16="http://schemas.microsoft.com/office/drawing/2014/main" id="{ABA250CB-11D9-1A38-5608-04D763B1892D}"/>
              </a:ext>
            </a:extLst>
          </p:cNvPr>
          <p:cNvPicPr>
            <a:picLocks noChangeAspect="1"/>
          </p:cNvPicPr>
          <p:nvPr/>
        </p:nvPicPr>
        <p:blipFill>
          <a:blip r:embed="rId2"/>
          <a:stretch>
            <a:fillRect/>
          </a:stretch>
        </p:blipFill>
        <p:spPr>
          <a:xfrm>
            <a:off x="1619672" y="1531800"/>
            <a:ext cx="6048671" cy="4817183"/>
          </a:xfrm>
          <a:prstGeom prst="rect">
            <a:avLst/>
          </a:prstGeom>
        </p:spPr>
      </p:pic>
      <p:sp>
        <p:nvSpPr>
          <p:cNvPr id="6" name="Trapezoid 5">
            <a:extLst>
              <a:ext uri="{FF2B5EF4-FFF2-40B4-BE49-F238E27FC236}">
                <a16:creationId xmlns:a16="http://schemas.microsoft.com/office/drawing/2014/main" id="{146CEC9A-B0D2-CD8A-17A3-02B0779375C8}"/>
              </a:ext>
            </a:extLst>
          </p:cNvPr>
          <p:cNvSpPr/>
          <p:nvPr/>
        </p:nvSpPr>
        <p:spPr bwMode="auto">
          <a:xfrm>
            <a:off x="2266311" y="3075252"/>
            <a:ext cx="720080" cy="720080"/>
          </a:xfrm>
          <a:prstGeom prst="trapezoi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7" name="Pentagon 6">
            <a:extLst>
              <a:ext uri="{FF2B5EF4-FFF2-40B4-BE49-F238E27FC236}">
                <a16:creationId xmlns:a16="http://schemas.microsoft.com/office/drawing/2014/main" id="{BC43C80F-4EE8-0E39-9E06-528B8EA0FCC6}"/>
              </a:ext>
            </a:extLst>
          </p:cNvPr>
          <p:cNvSpPr/>
          <p:nvPr/>
        </p:nvSpPr>
        <p:spPr bwMode="auto">
          <a:xfrm>
            <a:off x="4788024" y="2574342"/>
            <a:ext cx="1296144" cy="1646746"/>
          </a:xfrm>
          <a:prstGeom prst="pentagon">
            <a:avLst/>
          </a:prstGeom>
          <a:solidFill>
            <a:srgbClr val="CC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p:txBody>
      </p:sp>
      <p:sp>
        <p:nvSpPr>
          <p:cNvPr id="8" name="Slide Number Placeholder 4">
            <a:extLst>
              <a:ext uri="{FF2B5EF4-FFF2-40B4-BE49-F238E27FC236}">
                <a16:creationId xmlns:a16="http://schemas.microsoft.com/office/drawing/2014/main" id="{C5592475-0819-2478-BC91-8669B5A4AE26}"/>
              </a:ext>
            </a:extLst>
          </p:cNvPr>
          <p:cNvSpPr txBox="1">
            <a:spLocks/>
          </p:cNvSpPr>
          <p:nvPr/>
        </p:nvSpPr>
        <p:spPr bwMode="auto">
          <a:xfrm>
            <a:off x="0" y="6569969"/>
            <a:ext cx="439688" cy="288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D830F51D-B9C7-4B60-9A78-C54F48329F8A}" type="slidenum">
              <a:rPr lang="en-US" altLang="en-US" smtClean="0"/>
              <a:pPr/>
              <a:t>14</a:t>
            </a:fld>
            <a:endParaRPr lang="en-US" altLang="en-US" dirty="0"/>
          </a:p>
        </p:txBody>
      </p:sp>
    </p:spTree>
    <p:extLst>
      <p:ext uri="{BB962C8B-B14F-4D97-AF65-F5344CB8AC3E}">
        <p14:creationId xmlns:p14="http://schemas.microsoft.com/office/powerpoint/2010/main" val="1485565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35" y="548680"/>
            <a:ext cx="9158143" cy="614961"/>
          </a:xfrm>
        </p:spPr>
        <p:txBody>
          <a:bodyPr>
            <a:normAutofit/>
          </a:bodyPr>
          <a:lstStyle/>
          <a:p>
            <a:r>
              <a:rPr lang="en-US" sz="3200" b="1" dirty="0">
                <a:solidFill>
                  <a:srgbClr val="FF0000"/>
                </a:solidFill>
              </a:rPr>
              <a:t>6. Work in Progress </a:t>
            </a:r>
          </a:p>
        </p:txBody>
      </p:sp>
      <p:sp>
        <p:nvSpPr>
          <p:cNvPr id="55" name="Text Box 50"/>
          <p:cNvSpPr txBox="1">
            <a:spLocks noChangeArrowheads="1"/>
          </p:cNvSpPr>
          <p:nvPr/>
        </p:nvSpPr>
        <p:spPr bwMode="auto">
          <a:xfrm>
            <a:off x="327280" y="1268760"/>
            <a:ext cx="8839200" cy="4985980"/>
          </a:xfrm>
          <a:prstGeom prst="rect">
            <a:avLst/>
          </a:prstGeom>
          <a:noFill/>
          <a:ln w="9525">
            <a:noFill/>
            <a:miter lim="800000"/>
            <a:headEnd/>
            <a:tailEnd/>
          </a:ln>
          <a:effectLst/>
        </p:spPr>
        <p:txBody>
          <a:bodyPr wrap="square">
            <a:spAutoFit/>
          </a:bodyPr>
          <a:lstStyle/>
          <a:p>
            <a:pPr marL="285750" marR="1030" indent="-285750" algn="l">
              <a:buFont typeface="Wingdings" panose="05000000000000000000" pitchFamily="2" charset="2"/>
              <a:buChar char="Ø"/>
            </a:pPr>
            <a:r>
              <a:rPr lang="en-US" sz="2400" b="0" i="0" u="none" strike="noStrike" baseline="0" dirty="0">
                <a:latin typeface="Palatino Linotype" panose="02040502050505030304" pitchFamily="18" charset="0"/>
              </a:rPr>
              <a:t>In Section 4 we analyzed threshold correlations using a grid-based sampling approach for 5 city locations; currently, we are working on algorithms that automatically find interesting threshold correlations and visualize those in the threshold </a:t>
            </a:r>
            <a:r>
              <a:rPr lang="en-US" sz="2400" dirty="0">
                <a:latin typeface="Palatino Linotype" panose="02040502050505030304" pitchFamily="18" charset="0"/>
              </a:rPr>
              <a:t>domain(v)</a:t>
            </a:r>
            <a:r>
              <a:rPr lang="en-US" sz="2400" dirty="0">
                <a:latin typeface="Palatino Linotype" panose="02040502050505030304" pitchFamily="18" charset="0"/>
                <a:sym typeface="Symbol" panose="05050102010706020507" pitchFamily="18" charset="2"/>
              </a:rPr>
              <a:t>domain(v’) </a:t>
            </a:r>
            <a:r>
              <a:rPr lang="en-US" sz="2400" b="0" i="0" u="none" strike="noStrike" baseline="0" dirty="0">
                <a:latin typeface="Palatino Linotype" panose="02040502050505030304" pitchFamily="18" charset="0"/>
              </a:rPr>
              <a:t>rectangle.  </a:t>
            </a:r>
          </a:p>
          <a:p>
            <a:pPr marL="285750" marR="1030" indent="-285750" algn="l">
              <a:buFont typeface="Wingdings" panose="05000000000000000000" pitchFamily="2" charset="2"/>
              <a:buChar char="Ø"/>
            </a:pPr>
            <a:r>
              <a:rPr lang="en-US" sz="2400" dirty="0">
                <a:latin typeface="Palatino Linotype" panose="02040502050505030304" pitchFamily="18" charset="0"/>
              </a:rPr>
              <a:t>We are currently developing “more general” </a:t>
            </a:r>
            <a:r>
              <a:rPr lang="en-US" sz="2400" b="0" i="0" u="none" strike="noStrike" baseline="0" dirty="0">
                <a:latin typeface="Palatino Linotype" panose="02040502050505030304" pitchFamily="18" charset="0"/>
              </a:rPr>
              <a:t>measures for the relatedness of continuous variables based on observed threshold correlations.</a:t>
            </a:r>
          </a:p>
          <a:p>
            <a:pPr marL="285750" marR="1030" indent="-285750" algn="l">
              <a:buFont typeface="Wingdings" panose="05000000000000000000" pitchFamily="2" charset="2"/>
              <a:buChar char="Ø"/>
            </a:pPr>
            <a:r>
              <a:rPr lang="en-US" sz="2400" b="0" i="0" u="none" strike="noStrike" baseline="0" dirty="0">
                <a:latin typeface="Palatino Linotype" panose="02040502050505030304" pitchFamily="18" charset="0"/>
              </a:rPr>
              <a:t>We planning conduct case studies in which threshold correlation analysis is applied to a complete region, rather than for single points. </a:t>
            </a:r>
          </a:p>
          <a:p>
            <a:pPr marL="285750" marR="1030" indent="-285750" algn="l">
              <a:buFont typeface="Wingdings" panose="05000000000000000000" pitchFamily="2" charset="2"/>
              <a:buChar char="Ø"/>
            </a:pPr>
            <a:endParaRPr lang="en-US" sz="1800" b="0" i="0" u="none" strike="noStrike" baseline="0" dirty="0">
              <a:latin typeface="Palatino Linotype" panose="02040502050505030304" pitchFamily="18" charset="0"/>
            </a:endParaRPr>
          </a:p>
          <a:p>
            <a:pPr marL="285750" marR="1030" indent="-285750" algn="l">
              <a:buFont typeface="Wingdings" panose="05000000000000000000" pitchFamily="2" charset="2"/>
              <a:buChar char="Ø"/>
            </a:pPr>
            <a:endParaRPr lang="en-US" sz="1800" b="0" i="0" u="none" strike="noStrike" baseline="0" dirty="0">
              <a:latin typeface="Palatino Linotype" panose="02040502050505030304" pitchFamily="18" charset="0"/>
            </a:endParaRPr>
          </a:p>
          <a:p>
            <a:pPr algn="l"/>
            <a:endParaRPr lang="en-US" dirty="0">
              <a:solidFill>
                <a:srgbClr val="000000"/>
              </a:solidFill>
              <a:latin typeface="+mj-lt"/>
              <a:ea typeface="SimSun" charset="-122"/>
              <a:cs typeface="Times New Roman" pitchFamily="18" charset="0"/>
            </a:endParaRPr>
          </a:p>
        </p:txBody>
      </p:sp>
      <p:sp>
        <p:nvSpPr>
          <p:cNvPr id="57" name="Slide Number Placeholder 4"/>
          <p:cNvSpPr txBox="1">
            <a:spLocks/>
          </p:cNvSpPr>
          <p:nvPr/>
        </p:nvSpPr>
        <p:spPr bwMode="auto">
          <a:xfrm>
            <a:off x="2710" y="6569969"/>
            <a:ext cx="896882" cy="288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fontAlgn="base">
              <a:spcBef>
                <a:spcPct val="20000"/>
              </a:spcBef>
              <a:spcAft>
                <a:spcPct val="0"/>
              </a:spcAft>
              <a:buChar char="–"/>
              <a:defRPr sz="1800">
                <a:solidFill>
                  <a:schemeClr val="tx1"/>
                </a:solidFill>
                <a:latin typeface="+mn-lt"/>
              </a:defRPr>
            </a:lvl2pPr>
            <a:lvl3pPr marL="1143000" indent="-228600" algn="l" rtl="0" fontAlgn="base">
              <a:spcBef>
                <a:spcPct val="20000"/>
              </a:spcBef>
              <a:spcAft>
                <a:spcPct val="0"/>
              </a:spcAft>
              <a:buChar char="•"/>
              <a:defRPr sz="16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fld id="{D830F51D-B9C7-4B60-9A78-C54F48329F8A}" type="slidenum">
              <a:rPr lang="en-US" altLang="en-US" sz="1400" kern="0" smtClean="0"/>
              <a:pPr marL="0" indent="0">
                <a:buNone/>
              </a:pPr>
              <a:t>15</a:t>
            </a:fld>
            <a:endParaRPr lang="en-US" altLang="en-US" sz="1400" kern="0" dirty="0"/>
          </a:p>
        </p:txBody>
      </p:sp>
    </p:spTree>
    <p:extLst>
      <p:ext uri="{BB962C8B-B14F-4D97-AF65-F5344CB8AC3E}">
        <p14:creationId xmlns:p14="http://schemas.microsoft.com/office/powerpoint/2010/main" val="201972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260648"/>
            <a:ext cx="7772400" cy="936327"/>
          </a:xfrm>
        </p:spPr>
        <p:txBody>
          <a:bodyPr/>
          <a:lstStyle/>
          <a:p>
            <a:r>
              <a:rPr lang="en-US" altLang="en-US" dirty="0">
                <a:solidFill>
                  <a:srgbClr val="FF0000"/>
                </a:solidFill>
              </a:rPr>
              <a:t>7. Conclusion </a:t>
            </a:r>
          </a:p>
        </p:txBody>
      </p:sp>
      <p:sp>
        <p:nvSpPr>
          <p:cNvPr id="51" name="Rectangle 3"/>
          <p:cNvSpPr txBox="1">
            <a:spLocks noChangeArrowheads="1"/>
          </p:cNvSpPr>
          <p:nvPr/>
        </p:nvSpPr>
        <p:spPr bwMode="auto">
          <a:xfrm>
            <a:off x="236426" y="1196975"/>
            <a:ext cx="8512038"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a:solidFill>
                  <a:schemeClr val="tx1"/>
                </a:solidFill>
                <a:latin typeface="+mn-lt"/>
                <a:ea typeface="+mn-ea"/>
                <a:cs typeface="+mn-cs"/>
              </a:defRPr>
            </a:lvl1pPr>
            <a:lvl2pPr marL="457200" indent="0" algn="ctr" rtl="0" fontAlgn="base">
              <a:spcBef>
                <a:spcPct val="20000"/>
              </a:spcBef>
              <a:spcAft>
                <a:spcPct val="0"/>
              </a:spcAft>
              <a:buNone/>
              <a:defRPr>
                <a:solidFill>
                  <a:schemeClr val="tx1"/>
                </a:solidFill>
                <a:latin typeface="+mn-lt"/>
              </a:defRPr>
            </a:lvl2pPr>
            <a:lvl3pPr marL="914400" indent="0" algn="ctr" rtl="0" fontAlgn="base">
              <a:spcBef>
                <a:spcPct val="20000"/>
              </a:spcBef>
              <a:spcAft>
                <a:spcPct val="0"/>
              </a:spcAft>
              <a:buNone/>
              <a:defRPr sz="16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285750" marR="46060" indent="-285750" algn="just">
              <a:spcBef>
                <a:spcPts val="200"/>
              </a:spcBef>
              <a:buFont typeface="Wingdings" panose="05000000000000000000" pitchFamily="2" charset="2"/>
              <a:buChar char="Ø"/>
            </a:pPr>
            <a:r>
              <a:rPr lang="en-US" sz="2100" b="0" i="0" u="none" strike="noStrike" baseline="0" dirty="0">
                <a:latin typeface="Palatino Linotype" panose="02040502050505030304" pitchFamily="18" charset="0"/>
              </a:rPr>
              <a:t>In contrast to classical correlation, </a:t>
            </a:r>
            <a:r>
              <a:rPr lang="en-US" sz="2100" b="0" i="1" u="none" strike="noStrike" baseline="0" dirty="0">
                <a:latin typeface="Palatino Linotype" panose="02040502050505030304" pitchFamily="18" charset="0"/>
              </a:rPr>
              <a:t>threshold correlation </a:t>
            </a:r>
            <a:r>
              <a:rPr lang="en-US" sz="2100" b="0" i="0" u="none" strike="noStrike" baseline="0" dirty="0">
                <a:latin typeface="Palatino Linotype" panose="02040502050505030304" pitchFamily="18" charset="0"/>
              </a:rPr>
              <a:t>restricts observations for which the correlation is computed using pairs (th1,th2) of thresholds and introduces four forms of threshold correlations named High/High, Low/Low, High/Low, Low/High threshold correlations, excluding observations whose values are above or below the thresholds th1 and th2 before computing the correlation of the remaining observations. </a:t>
            </a:r>
          </a:p>
          <a:p>
            <a:pPr marL="285750" marR="46060" indent="-285750" algn="just">
              <a:spcBef>
                <a:spcPts val="200"/>
              </a:spcBef>
              <a:buFont typeface="Wingdings" panose="05000000000000000000" pitchFamily="2" charset="2"/>
              <a:buChar char="Ø"/>
            </a:pPr>
            <a:r>
              <a:rPr lang="en-US" sz="2100" b="0" i="0" u="none" strike="noStrike" baseline="0" dirty="0">
                <a:latin typeface="Palatino Linotype" panose="02040502050505030304" pitchFamily="18" charset="0"/>
              </a:rPr>
              <a:t>Threshold correlation analysis exhibits its merit in our analysis of the RH-T relationship in 5 different cities. On the one hand, the negative correlations at high T and high RH can be explained using existing theories, as discussed in Section 3.2 in our paper. On the other hand, the observed positive correlations and the change in sign of correlations are intriguing and merit further investigation.</a:t>
            </a:r>
          </a:p>
          <a:p>
            <a:pPr marL="285750" marR="46060" indent="-285750" algn="just">
              <a:spcBef>
                <a:spcPts val="200"/>
              </a:spcBef>
              <a:buFont typeface="Wingdings" panose="05000000000000000000" pitchFamily="2" charset="2"/>
              <a:buChar char="Ø"/>
            </a:pPr>
            <a:r>
              <a:rPr lang="en-US" sz="2100" dirty="0">
                <a:latin typeface="Palatino Linotype" panose="02040502050505030304" pitchFamily="18" charset="0"/>
              </a:rPr>
              <a:t>As threshold correlation is a new concept much more research needs to be done. </a:t>
            </a:r>
            <a:endParaRPr lang="en-US" sz="2100" b="0" i="0" u="none" strike="noStrike" baseline="0" dirty="0">
              <a:latin typeface="Palatino Linotype" panose="02040502050505030304" pitchFamily="18" charset="0"/>
            </a:endParaRPr>
          </a:p>
          <a:p>
            <a:pPr marL="285750" marR="46060" indent="-285750" algn="just">
              <a:buFont typeface="Wingdings" panose="05000000000000000000" pitchFamily="2" charset="2"/>
              <a:buChar char="Ø"/>
            </a:pPr>
            <a:endParaRPr lang="en-US" sz="2000" b="0" i="0" u="none" strike="noStrike" baseline="0" dirty="0">
              <a:latin typeface="Palatino Linotype" panose="02040502050505030304" pitchFamily="18" charset="0"/>
            </a:endParaRPr>
          </a:p>
          <a:p>
            <a:pPr marL="285750" marR="46060" indent="-285750" algn="just">
              <a:buFont typeface="Wingdings" panose="05000000000000000000" pitchFamily="2" charset="2"/>
              <a:buChar char="Ø"/>
            </a:pPr>
            <a:endParaRPr lang="en-US" sz="2000" b="0" i="0" u="none" strike="noStrike" baseline="0" dirty="0">
              <a:latin typeface="Palatino Linotype" panose="02040502050505030304" pitchFamily="18" charset="0"/>
            </a:endParaRPr>
          </a:p>
          <a:p>
            <a:pPr marL="342900" indent="-342900" algn="l">
              <a:buFont typeface="Wingdings" panose="05000000000000000000" pitchFamily="2" charset="2"/>
              <a:buChar char="Ø"/>
            </a:pPr>
            <a:endParaRPr lang="en-US" altLang="en-US" sz="2200" kern="0" dirty="0"/>
          </a:p>
          <a:p>
            <a:pPr lvl="1"/>
            <a:endParaRPr lang="en-US" altLang="en-US" sz="2200" kern="0" dirty="0"/>
          </a:p>
        </p:txBody>
      </p:sp>
      <p:sp>
        <p:nvSpPr>
          <p:cNvPr id="7" name="Slide Number Placeholder 4"/>
          <p:cNvSpPr>
            <a:spLocks noGrp="1"/>
          </p:cNvSpPr>
          <p:nvPr>
            <p:ph type="sldNum" sz="quarter" idx="11"/>
          </p:nvPr>
        </p:nvSpPr>
        <p:spPr>
          <a:xfrm>
            <a:off x="0" y="6540054"/>
            <a:ext cx="439688" cy="288031"/>
          </a:xfrm>
        </p:spPr>
        <p:txBody>
          <a:bodyPr/>
          <a:lstStyle/>
          <a:p>
            <a:fld id="{D830F51D-B9C7-4B60-9A78-C54F48329F8A}" type="slidenum">
              <a:rPr lang="en-US" altLang="en-US"/>
              <a:pPr/>
              <a:t>16</a:t>
            </a:fld>
            <a:endParaRPr lang="en-US" altLang="en-US" dirty="0"/>
          </a:p>
        </p:txBody>
      </p:sp>
      <p:sp>
        <p:nvSpPr>
          <p:cNvPr id="2" name="TextBox 1">
            <a:extLst>
              <a:ext uri="{FF2B5EF4-FFF2-40B4-BE49-F238E27FC236}">
                <a16:creationId xmlns:a16="http://schemas.microsoft.com/office/drawing/2014/main" id="{AE27BF4A-2CB1-EBBC-BF68-6F3FFE68CB07}"/>
              </a:ext>
            </a:extLst>
          </p:cNvPr>
          <p:cNvSpPr txBox="1"/>
          <p:nvPr/>
        </p:nvSpPr>
        <p:spPr>
          <a:xfrm>
            <a:off x="1259632" y="6499403"/>
            <a:ext cx="6246262" cy="369332"/>
          </a:xfrm>
          <a:prstGeom prst="rect">
            <a:avLst/>
          </a:prstGeom>
          <a:noFill/>
        </p:spPr>
        <p:txBody>
          <a:bodyPr wrap="none" rtlCol="0">
            <a:spAutoFit/>
          </a:bodyPr>
          <a:lstStyle/>
          <a:p>
            <a:r>
              <a:rPr lang="en-US" b="1" dirty="0" err="1">
                <a:solidFill>
                  <a:srgbClr val="FF0000"/>
                </a:solidFill>
              </a:rPr>
              <a:t>GeoAI</a:t>
            </a:r>
            <a:r>
              <a:rPr lang="en-US" b="1" dirty="0">
                <a:solidFill>
                  <a:srgbClr val="3333FF"/>
                </a:solidFill>
              </a:rPr>
              <a:t> </a:t>
            </a:r>
            <a:r>
              <a:rPr lang="en-US" dirty="0"/>
              <a:t>Workshop, November 13, 2023, Hamburg, Germany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620688"/>
            <a:ext cx="8064896" cy="6857326"/>
          </a:xfrm>
          <a:prstGeom prst="rect">
            <a:avLst/>
          </a:prstGeom>
        </p:spPr>
        <p:txBody>
          <a:bodyPr wrap="square">
            <a:spAutoFit/>
          </a:bodyPr>
          <a:lstStyle/>
          <a:p>
            <a:pPr marL="342900" indent="-342900"/>
            <a:r>
              <a:rPr lang="en-GB" altLang="en-US" sz="2800" dirty="0">
                <a:solidFill>
                  <a:srgbClr val="FF0000"/>
                </a:solidFill>
              </a:rPr>
              <a:t>1. Importance of Thresholds in Our Society</a:t>
            </a:r>
            <a:endParaRPr lang="en-GB" altLang="en-US" sz="2000" dirty="0">
              <a:solidFill>
                <a:srgbClr val="FF0000"/>
              </a:solidFill>
            </a:endParaRPr>
          </a:p>
          <a:p>
            <a:pPr algn="l"/>
            <a:endParaRPr lang="en-GB" altLang="en-US" sz="800" dirty="0"/>
          </a:p>
          <a:p>
            <a:pPr marL="285750" marR="0" indent="-285750" algn="l">
              <a:lnSpc>
                <a:spcPct val="107000"/>
              </a:lnSpc>
              <a:spcBef>
                <a:spcPts val="0"/>
              </a:spcBef>
              <a:spcAft>
                <a:spcPts val="0"/>
              </a:spcAft>
              <a:buFont typeface="Arial" panose="020B0604020202020204" pitchFamily="34" charset="0"/>
              <a:buChar char="•"/>
            </a:pPr>
            <a:r>
              <a:rPr lang="en-US" sz="1800" dirty="0">
                <a:solidFill>
                  <a:srgbClr val="111111"/>
                </a:solidFill>
                <a:effectLst/>
                <a:latin typeface="Roboto" panose="02000000000000000000" pitchFamily="2" charset="0"/>
                <a:ea typeface="Calibri" panose="020F0502020204030204" pitchFamily="34" charset="0"/>
                <a:cs typeface="Vrinda" panose="020B0502040204020203" pitchFamily="34" charset="0"/>
              </a:rPr>
              <a:t>“</a:t>
            </a:r>
            <a:r>
              <a:rPr lang="en-US" sz="2000" dirty="0">
                <a:solidFill>
                  <a:srgbClr val="111111"/>
                </a:solidFill>
                <a:effectLst/>
                <a:latin typeface="Roboto" panose="02000000000000000000" pitchFamily="2" charset="0"/>
                <a:ea typeface="Calibri" panose="020F0502020204030204" pitchFamily="34" charset="0"/>
                <a:cs typeface="Vrinda" panose="020B0502040204020203" pitchFamily="34" charset="0"/>
              </a:rPr>
              <a:t>An</a:t>
            </a:r>
            <a:r>
              <a:rPr lang="en-US" sz="2000" i="1" dirty="0">
                <a:solidFill>
                  <a:srgbClr val="111111"/>
                </a:solidFill>
                <a:effectLst/>
                <a:latin typeface="Roboto" panose="02000000000000000000" pitchFamily="2" charset="0"/>
                <a:ea typeface="Calibri" panose="020F0502020204030204" pitchFamily="34" charset="0"/>
                <a:cs typeface="Vrinda" panose="020B0502040204020203" pitchFamily="34" charset="0"/>
              </a:rPr>
              <a:t> ecological threshold </a:t>
            </a:r>
            <a:r>
              <a:rPr lang="en-US" sz="2000" dirty="0">
                <a:solidFill>
                  <a:srgbClr val="111111"/>
                </a:solidFill>
                <a:effectLst/>
                <a:latin typeface="Roboto" panose="02000000000000000000" pitchFamily="2" charset="0"/>
                <a:ea typeface="Calibri" panose="020F0502020204030204" pitchFamily="34" charset="0"/>
                <a:cs typeface="Vrinda" panose="020B0502040204020203" pitchFamily="34" charset="0"/>
              </a:rPr>
              <a:t>is the point at which there is an abrupt change in an ecosystem quality, property or phenomenon, or where small changes in an environmental driver produce large responses in the ecosystem.” [</a:t>
            </a:r>
            <a:r>
              <a:rPr lang="en-US" sz="2000" dirty="0" err="1">
                <a:solidFill>
                  <a:srgbClr val="111111"/>
                </a:solidFill>
                <a:effectLst/>
                <a:latin typeface="Roboto" panose="02000000000000000000" pitchFamily="2" charset="0"/>
                <a:ea typeface="Calibri" panose="020F0502020204030204" pitchFamily="34" charset="0"/>
                <a:cs typeface="Vrinda" panose="020B0502040204020203" pitchFamily="34" charset="0"/>
              </a:rPr>
              <a:t>Groffman</a:t>
            </a:r>
            <a:r>
              <a:rPr lang="en-US" sz="2000" dirty="0">
                <a:solidFill>
                  <a:srgbClr val="111111"/>
                </a:solidFill>
                <a:effectLst/>
                <a:latin typeface="Roboto" panose="02000000000000000000" pitchFamily="2" charset="0"/>
                <a:ea typeface="Calibri" panose="020F0502020204030204" pitchFamily="34" charset="0"/>
                <a:cs typeface="Vrinda" panose="020B0502040204020203" pitchFamily="34" charset="0"/>
              </a:rPr>
              <a:t> et al.]</a:t>
            </a:r>
          </a:p>
          <a:p>
            <a:pPr marL="285750" marR="0" indent="-285750" algn="l">
              <a:lnSpc>
                <a:spcPct val="107000"/>
              </a:lnSpc>
              <a:spcBef>
                <a:spcPts val="0"/>
              </a:spcBef>
              <a:spcAft>
                <a:spcPts val="0"/>
              </a:spcAft>
              <a:buFont typeface="Arial" panose="020B0604020202020204" pitchFamily="34" charset="0"/>
              <a:buChar char="•"/>
            </a:pPr>
            <a:r>
              <a:rPr lang="en-US" sz="2000" dirty="0">
                <a:solidFill>
                  <a:srgbClr val="111111"/>
                </a:solidFill>
                <a:effectLst/>
                <a:latin typeface="Roboto" panose="02000000000000000000" pitchFamily="2" charset="0"/>
                <a:ea typeface="Calibri" panose="020F0502020204030204" pitchFamily="34" charset="0"/>
                <a:cs typeface="Vrinda" panose="020B0502040204020203" pitchFamily="34" charset="0"/>
              </a:rPr>
              <a:t>“Air pollution thresholds at which ecological effects are observed, such as critical loads, are effective tools for assessing the impacts of air pollution on essential ecosystem services and for informing public policy.” [Fenn at al.]</a:t>
            </a:r>
          </a:p>
          <a:p>
            <a:pPr marL="285750" marR="0" indent="-285750" algn="l">
              <a:lnSpc>
                <a:spcPct val="107000"/>
              </a:lnSpc>
              <a:spcBef>
                <a:spcPts val="0"/>
              </a:spcBef>
              <a:spcAft>
                <a:spcPts val="0"/>
              </a:spcAft>
              <a:buFont typeface="Arial" panose="020B0604020202020204" pitchFamily="34" charset="0"/>
              <a:buChar char="•"/>
            </a:pPr>
            <a:r>
              <a:rPr lang="en-US" sz="2000" dirty="0">
                <a:solidFill>
                  <a:srgbClr val="111111"/>
                </a:solidFill>
                <a:latin typeface="Roboto" panose="02000000000000000000" pitchFamily="2" charset="0"/>
                <a:ea typeface="Calibri" panose="020F0502020204030204" pitchFamily="34" charset="0"/>
                <a:cs typeface="Vrinda" panose="020B0502040204020203" pitchFamily="34" charset="0"/>
              </a:rPr>
              <a:t>…Thresholds…are important focal points for sustainability science which bridge the science-policy interface and produce knowledge salient for sustainability…[</a:t>
            </a:r>
            <a:r>
              <a:rPr lang="en-US" sz="2000" dirty="0" err="1">
                <a:solidFill>
                  <a:srgbClr val="111111"/>
                </a:solidFill>
                <a:latin typeface="Roboto" panose="02000000000000000000" pitchFamily="2" charset="0"/>
                <a:ea typeface="Calibri" panose="020F0502020204030204" pitchFamily="34" charset="0"/>
                <a:cs typeface="Vrinda" panose="020B0502040204020203" pitchFamily="34" charset="0"/>
              </a:rPr>
              <a:t>Werners</a:t>
            </a:r>
            <a:r>
              <a:rPr lang="en-US" sz="2000" dirty="0">
                <a:solidFill>
                  <a:srgbClr val="111111"/>
                </a:solidFill>
                <a:latin typeface="Roboto" panose="02000000000000000000" pitchFamily="2" charset="0"/>
                <a:ea typeface="Calibri" panose="020F0502020204030204" pitchFamily="34" charset="0"/>
                <a:cs typeface="Vrinda" panose="020B0502040204020203" pitchFamily="34" charset="0"/>
              </a:rPr>
              <a:t> et al. ]</a:t>
            </a:r>
          </a:p>
          <a:p>
            <a:pPr marL="285750" marR="0" indent="-285750" algn="l">
              <a:lnSpc>
                <a:spcPct val="107000"/>
              </a:lnSpc>
              <a:spcBef>
                <a:spcPts val="0"/>
              </a:spcBef>
              <a:spcAft>
                <a:spcPts val="0"/>
              </a:spcAft>
              <a:buFont typeface="Arial" panose="020B0604020202020204" pitchFamily="34" charset="0"/>
              <a:buChar char="•"/>
            </a:pPr>
            <a:r>
              <a:rPr lang="en-US" sz="2000" b="0" i="0" dirty="0">
                <a:solidFill>
                  <a:srgbClr val="111111"/>
                </a:solidFill>
                <a:effectLst/>
                <a:latin typeface="Roboto" panose="02000000000000000000" pitchFamily="2" charset="0"/>
              </a:rPr>
              <a:t>A </a:t>
            </a:r>
            <a:r>
              <a:rPr lang="en-US" sz="2000" i="1" dirty="0">
                <a:solidFill>
                  <a:srgbClr val="111111"/>
                </a:solidFill>
                <a:effectLst/>
                <a:latin typeface="Roboto" panose="02000000000000000000" pitchFamily="2" charset="0"/>
              </a:rPr>
              <a:t>regime shift </a:t>
            </a:r>
            <a:r>
              <a:rPr lang="en-US" sz="2000" b="0" i="0" dirty="0">
                <a:solidFill>
                  <a:srgbClr val="111111"/>
                </a:solidFill>
                <a:effectLst/>
                <a:latin typeface="Roboto" panose="02000000000000000000" pitchFamily="2" charset="0"/>
              </a:rPr>
              <a:t>involving alternate stable states occurs when a threshold level of a controlling variable in a system is passed, such that the nature and extent of feedbacks change, resulting in a change of direction (the trajectory) of the system itself. [</a:t>
            </a:r>
            <a:r>
              <a:rPr lang="en-US" sz="2000" b="0" i="0" dirty="0">
                <a:solidFill>
                  <a:srgbClr val="444444"/>
                </a:solidFill>
                <a:effectLst/>
                <a:latin typeface="Roboto" panose="02000000000000000000" pitchFamily="2" charset="0"/>
              </a:rPr>
              <a:t>Brian Walker and Jacqueline A. Meyers]</a:t>
            </a:r>
          </a:p>
          <a:p>
            <a:pPr marL="285750" marR="0" indent="-285750" algn="l">
              <a:lnSpc>
                <a:spcPct val="107000"/>
              </a:lnSpc>
              <a:spcBef>
                <a:spcPts val="0"/>
              </a:spcBef>
              <a:spcAft>
                <a:spcPts val="0"/>
              </a:spcAft>
              <a:buFont typeface="Arial" panose="020B0604020202020204" pitchFamily="34" charset="0"/>
              <a:buChar char="•"/>
            </a:pPr>
            <a:endParaRPr lang="en-US" sz="2000" dirty="0">
              <a:solidFill>
                <a:srgbClr val="111111"/>
              </a:solidFill>
              <a:latin typeface="Roboto" panose="02000000000000000000" pitchFamily="2" charset="0"/>
              <a:ea typeface="Calibri" panose="020F0502020204030204" pitchFamily="34" charset="0"/>
              <a:cs typeface="Vrinda" panose="020B0502040204020203" pitchFamily="34" charset="0"/>
            </a:endParaRPr>
          </a:p>
          <a:p>
            <a:pPr marL="285750" marR="0" indent="-285750" algn="l">
              <a:lnSpc>
                <a:spcPct val="107000"/>
              </a:lnSpc>
              <a:spcBef>
                <a:spcPts val="0"/>
              </a:spcBef>
              <a:spcAft>
                <a:spcPts val="0"/>
              </a:spcAft>
              <a:buFont typeface="Arial" panose="020B0604020202020204" pitchFamily="34" charset="0"/>
              <a:buChar char="•"/>
            </a:pPr>
            <a:endParaRPr lang="en-US" sz="2000" dirty="0">
              <a:effectLst/>
              <a:latin typeface="Calibri" panose="020F0502020204030204" pitchFamily="34" charset="0"/>
              <a:ea typeface="Calibri" panose="020F0502020204030204" pitchFamily="34" charset="0"/>
              <a:cs typeface="Vrinda" panose="020B0502040204020203" pitchFamily="34" charset="0"/>
            </a:endParaRPr>
          </a:p>
          <a:p>
            <a:pPr marR="0" algn="l">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Vrinda" panose="020B0502040204020203" pitchFamily="34" charset="0"/>
            </a:endParaRPr>
          </a:p>
        </p:txBody>
      </p:sp>
      <p:sp>
        <p:nvSpPr>
          <p:cNvPr id="3" name="Slide Number Placeholder 4"/>
          <p:cNvSpPr>
            <a:spLocks noGrp="1"/>
          </p:cNvSpPr>
          <p:nvPr>
            <p:ph type="sldNum" sz="quarter" idx="11"/>
          </p:nvPr>
        </p:nvSpPr>
        <p:spPr>
          <a:xfrm>
            <a:off x="0" y="6569969"/>
            <a:ext cx="439688" cy="288031"/>
          </a:xfrm>
        </p:spPr>
        <p:txBody>
          <a:bodyPr/>
          <a:lstStyle/>
          <a:p>
            <a:fld id="{D830F51D-B9C7-4B60-9A78-C54F48329F8A}" type="slidenum">
              <a:rPr lang="en-US" altLang="en-US"/>
              <a:pPr/>
              <a:t>2</a:t>
            </a:fld>
            <a:endParaRPr lang="en-US" altLang="en-US" dirty="0"/>
          </a:p>
        </p:txBody>
      </p:sp>
    </p:spTree>
    <p:extLst>
      <p:ext uri="{BB962C8B-B14F-4D97-AF65-F5344CB8AC3E}">
        <p14:creationId xmlns:p14="http://schemas.microsoft.com/office/powerpoint/2010/main" val="3322098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188640"/>
            <a:ext cx="8928992" cy="6295506"/>
          </a:xfrm>
          <a:prstGeom prst="rect">
            <a:avLst/>
          </a:prstGeom>
        </p:spPr>
        <p:txBody>
          <a:bodyPr wrap="square">
            <a:spAutoFit/>
          </a:bodyPr>
          <a:lstStyle/>
          <a:p>
            <a:pPr marL="342900" indent="-342900"/>
            <a:r>
              <a:rPr lang="en-GB" altLang="en-US" sz="2800" dirty="0">
                <a:solidFill>
                  <a:srgbClr val="FF0000"/>
                </a:solidFill>
              </a:rPr>
              <a:t>2. Threshold-Based Association Analysis for Continuous Variables </a:t>
            </a:r>
            <a:endParaRPr lang="en-GB" altLang="en-US" sz="2000" dirty="0">
              <a:solidFill>
                <a:srgbClr val="FF0000"/>
              </a:solidFill>
            </a:endParaRPr>
          </a:p>
          <a:p>
            <a:pPr algn="l"/>
            <a:endParaRPr lang="en-GB" altLang="en-US" sz="800" dirty="0"/>
          </a:p>
          <a:p>
            <a:pPr marR="46370" algn="just"/>
            <a:r>
              <a:rPr lang="en-US" sz="2400" b="0" i="1" u="none" strike="noStrike" dirty="0">
                <a:solidFill>
                  <a:srgbClr val="3333FF"/>
                </a:solidFill>
                <a:latin typeface="+mn-lt"/>
              </a:rPr>
              <a:t>Definition Association Analysis</a:t>
            </a:r>
            <a:r>
              <a:rPr lang="en-US" sz="2400" b="0" i="1" u="none" strike="noStrike" baseline="0" dirty="0">
                <a:latin typeface="+mn-lt"/>
              </a:rPr>
              <a:t>: </a:t>
            </a:r>
          </a:p>
          <a:p>
            <a:pPr marR="46370" algn="just"/>
            <a:r>
              <a:rPr lang="en-US" sz="2400" b="0" i="1" u="none" strike="noStrike" baseline="0" dirty="0">
                <a:latin typeface="+mn-lt"/>
              </a:rPr>
              <a:t>Given a dataset </a:t>
            </a:r>
            <a:r>
              <a:rPr lang="en-US" sz="2400" b="0" i="0" u="none" strike="noStrike" baseline="0" dirty="0">
                <a:latin typeface="+mn-lt"/>
              </a:rPr>
              <a:t>𝐷</a:t>
            </a:r>
            <a:r>
              <a:rPr lang="en-US" sz="2400" b="0" i="1" u="none" strike="noStrike" baseline="0" dirty="0">
                <a:latin typeface="+mn-lt"/>
              </a:rPr>
              <a:t>, a set of possible patterns </a:t>
            </a:r>
            <a:r>
              <a:rPr lang="en-US" sz="2400" b="0" i="0" u="none" strike="noStrike" baseline="0" dirty="0">
                <a:latin typeface="+mn-lt"/>
              </a:rPr>
              <a:t>𝑃 </a:t>
            </a:r>
            <a:r>
              <a:rPr lang="en-US" sz="2400" b="0" i="1" u="none" strike="noStrike" baseline="0" dirty="0">
                <a:latin typeface="+mn-lt"/>
              </a:rPr>
              <a:t>with respect to </a:t>
            </a:r>
            <a:r>
              <a:rPr lang="en-US" sz="2400" b="0" i="0" u="none" strike="noStrike" baseline="0" dirty="0">
                <a:latin typeface="+mn-lt"/>
              </a:rPr>
              <a:t>𝐷</a:t>
            </a:r>
            <a:r>
              <a:rPr lang="en-US" sz="2400" b="0" i="1" u="none" strike="noStrike" baseline="0" dirty="0">
                <a:latin typeface="+mn-lt"/>
              </a:rPr>
              <a:t>, a type of association </a:t>
            </a:r>
            <a:r>
              <a:rPr lang="en-US" sz="2400" b="0" i="0" u="none" strike="noStrike" baseline="0" dirty="0">
                <a:latin typeface="+mn-lt"/>
              </a:rPr>
              <a:t>𝐴</a:t>
            </a:r>
            <a:r>
              <a:rPr lang="en-US" sz="2400" b="0" i="1" u="none" strike="noStrike" baseline="0" dirty="0">
                <a:latin typeface="+mn-lt"/>
              </a:rPr>
              <a:t>, and an interestingness measure </a:t>
            </a:r>
            <a:r>
              <a:rPr lang="en-US" sz="2400" b="0" i="0" u="none" strike="noStrike" baseline="0" dirty="0">
                <a:latin typeface="+mn-lt"/>
              </a:rPr>
              <a:t>𝐼</a:t>
            </a:r>
            <a:r>
              <a:rPr lang="en-US" sz="2400" b="0" i="0" u="none" strike="noStrike" baseline="-25000" dirty="0">
                <a:latin typeface="+mn-lt"/>
              </a:rPr>
              <a:t>𝐴 </a:t>
            </a:r>
            <a:r>
              <a:rPr lang="en-US" sz="2400" b="0" i="1" u="none" strike="noStrike" dirty="0">
                <a:latin typeface="+mn-lt"/>
              </a:rPr>
              <a:t>with respect to </a:t>
            </a:r>
            <a:r>
              <a:rPr lang="en-US" sz="2400" b="0" i="0" u="none" strike="noStrike" dirty="0">
                <a:latin typeface="+mn-lt"/>
              </a:rPr>
              <a:t>𝐴</a:t>
            </a:r>
            <a:r>
              <a:rPr lang="en-US" sz="2400" b="0" i="1" u="none" strike="noStrike" dirty="0">
                <a:latin typeface="+mn-lt"/>
              </a:rPr>
              <a:t>, find all patterns </a:t>
            </a:r>
            <a:r>
              <a:rPr lang="en-US" sz="2400" b="0" i="0" u="none" strike="noStrike" dirty="0">
                <a:latin typeface="+mn-lt"/>
              </a:rPr>
              <a:t>𝑝</a:t>
            </a:r>
            <a:r>
              <a:rPr lang="en-US" sz="2400" b="0" i="1" u="none" strike="noStrike" dirty="0">
                <a:latin typeface="+mn-lt"/>
              </a:rPr>
              <a:t>, such that: </a:t>
            </a:r>
            <a:r>
              <a:rPr lang="en-US" sz="2400" b="0" i="0" u="none" strike="noStrike" dirty="0">
                <a:latin typeface="+mn-lt"/>
              </a:rPr>
              <a:t>𝑝 ∈ </a:t>
            </a:r>
            <a:r>
              <a:rPr lang="en-US" sz="2400" b="0" i="0" u="none" strike="noStrike">
                <a:latin typeface="+mn-lt"/>
              </a:rPr>
              <a:t>𝑃 </a:t>
            </a:r>
            <a:r>
              <a:rPr lang="en-US" sz="2400" b="0" i="1" u="none" strike="noStrike">
                <a:latin typeface="+mn-lt"/>
              </a:rPr>
              <a:t>and </a:t>
            </a:r>
            <a:r>
              <a:rPr lang="en-US" sz="2400" b="0" i="1" u="none" strike="noStrike" baseline="0">
                <a:latin typeface="+mn-lt"/>
              </a:rPr>
              <a:t>𝐼</a:t>
            </a:r>
            <a:r>
              <a:rPr lang="en-US" sz="2400" b="0" i="1" u="none" strike="noStrike" baseline="-25000">
                <a:latin typeface="+mn-lt"/>
              </a:rPr>
              <a:t>𝐴 </a:t>
            </a:r>
            <a:r>
              <a:rPr lang="en-US" sz="2400" b="0" i="1" u="none" strike="noStrike" dirty="0">
                <a:latin typeface="+mn-lt"/>
              </a:rPr>
              <a:t>(𝑝) ≥ 𝜃</a:t>
            </a:r>
          </a:p>
          <a:p>
            <a:pPr marR="0" algn="l">
              <a:lnSpc>
                <a:spcPct val="107000"/>
              </a:lnSpc>
              <a:spcBef>
                <a:spcPts val="0"/>
              </a:spcBef>
              <a:spcAft>
                <a:spcPts val="0"/>
              </a:spcAft>
            </a:pPr>
            <a:endParaRPr lang="en-US" sz="2400" dirty="0">
              <a:effectLst/>
              <a:latin typeface="+mn-lt"/>
              <a:ea typeface="Calibri" panose="020F0502020204030204" pitchFamily="34" charset="0"/>
              <a:cs typeface="Vrinda" panose="020B0502040204020203" pitchFamily="34" charset="0"/>
            </a:endParaRPr>
          </a:p>
          <a:p>
            <a:pPr marR="0" algn="l">
              <a:lnSpc>
                <a:spcPct val="107000"/>
              </a:lnSpc>
              <a:spcBef>
                <a:spcPts val="0"/>
              </a:spcBef>
              <a:spcAft>
                <a:spcPts val="0"/>
              </a:spcAft>
            </a:pPr>
            <a:r>
              <a:rPr lang="en-US" sz="2400" dirty="0">
                <a:latin typeface="+mn-lt"/>
                <a:ea typeface="Calibri" panose="020F0502020204030204" pitchFamily="34" charset="0"/>
                <a:cs typeface="Vrinda" panose="020B0502040204020203" pitchFamily="34" charset="0"/>
              </a:rPr>
              <a:t>We are currently working on 3 problems:</a:t>
            </a:r>
          </a:p>
          <a:p>
            <a:pPr marL="342900" indent="-342900" algn="l">
              <a:lnSpc>
                <a:spcPct val="107000"/>
              </a:lnSpc>
              <a:spcBef>
                <a:spcPts val="0"/>
              </a:spcBef>
              <a:spcAft>
                <a:spcPts val="0"/>
              </a:spcAft>
              <a:buFont typeface="+mj-lt"/>
              <a:buAutoNum type="arabicPeriod"/>
            </a:pPr>
            <a:r>
              <a:rPr lang="en-US" sz="2400" dirty="0">
                <a:latin typeface="+mn-lt"/>
                <a:ea typeface="Calibri" panose="020F0502020204030204" pitchFamily="34" charset="0"/>
                <a:cs typeface="Vrinda" panose="020B0502040204020203" pitchFamily="34" charset="0"/>
              </a:rPr>
              <a:t>Mining threshold associations between continuous spatial variables; e.g. are COVID-19 infection rates above 3% associated with PM</a:t>
            </a:r>
            <a:r>
              <a:rPr lang="en-US" sz="2400" baseline="-25000" dirty="0">
                <a:latin typeface="+mn-lt"/>
                <a:ea typeface="Calibri" panose="020F0502020204030204" pitchFamily="34" charset="0"/>
                <a:cs typeface="Vrinda" panose="020B0502040204020203" pitchFamily="34" charset="0"/>
              </a:rPr>
              <a:t>2.5</a:t>
            </a:r>
            <a:r>
              <a:rPr lang="en-US" sz="2400" dirty="0">
                <a:latin typeface="+mn-lt"/>
                <a:ea typeface="Calibri" panose="020F0502020204030204" pitchFamily="34" charset="0"/>
                <a:cs typeface="Vrinda" panose="020B0502040204020203" pitchFamily="34" charset="0"/>
              </a:rPr>
              <a:t> pollutions above </a:t>
            </a:r>
            <a:r>
              <a:rPr lang="en-US" sz="2400" b="0" i="0" u="none" strike="noStrike" baseline="0" dirty="0">
                <a:latin typeface="+mn-lt"/>
              </a:rPr>
              <a:t>30𝜇𝑔</a:t>
            </a:r>
            <a:r>
              <a:rPr lang="en-US" sz="2400" b="0" i="1" u="none" strike="noStrike" baseline="0" dirty="0">
                <a:latin typeface="+mn-lt"/>
              </a:rPr>
              <a:t>/</a:t>
            </a:r>
            <a:r>
              <a:rPr lang="en-US" sz="2400" b="0" i="0" u="none" strike="noStrike" baseline="0" dirty="0">
                <a:latin typeface="+mn-lt"/>
              </a:rPr>
              <a:t>𝑚</a:t>
            </a:r>
            <a:r>
              <a:rPr lang="en-US" sz="2400" b="0" i="0" u="none" strike="noStrike" baseline="30000" dirty="0">
                <a:latin typeface="+mn-lt"/>
              </a:rPr>
              <a:t>3</a:t>
            </a:r>
            <a:r>
              <a:rPr lang="en-US" sz="2400" b="0" i="0" u="none" strike="noStrike" dirty="0">
                <a:latin typeface="+mn-lt"/>
              </a:rPr>
              <a:t>?</a:t>
            </a:r>
            <a:endParaRPr lang="en-US" sz="2400" b="0" i="0" u="none" strike="noStrike" baseline="30000" dirty="0">
              <a:latin typeface="+mn-lt"/>
            </a:endParaRPr>
          </a:p>
          <a:p>
            <a:pPr marL="342900" indent="-342900" algn="l">
              <a:lnSpc>
                <a:spcPct val="107000"/>
              </a:lnSpc>
              <a:spcBef>
                <a:spcPts val="0"/>
              </a:spcBef>
              <a:spcAft>
                <a:spcPts val="0"/>
              </a:spcAft>
              <a:buFont typeface="+mj-lt"/>
              <a:buAutoNum type="arabicPeriod"/>
            </a:pPr>
            <a:r>
              <a:rPr lang="en-US" sz="2400" dirty="0">
                <a:latin typeface="+mn-lt"/>
              </a:rPr>
              <a:t>Mining collocation patterns between high/low values of a set of continuous variables. [Eick2008] …</a:t>
            </a:r>
          </a:p>
          <a:p>
            <a:pPr marL="342900" indent="-342900" algn="l">
              <a:lnSpc>
                <a:spcPct val="107000"/>
              </a:lnSpc>
              <a:spcBef>
                <a:spcPts val="0"/>
              </a:spcBef>
              <a:spcAft>
                <a:spcPts val="0"/>
              </a:spcAft>
              <a:buFont typeface="+mj-lt"/>
              <a:buAutoNum type="arabicPeriod"/>
            </a:pPr>
            <a:r>
              <a:rPr lang="en-US" sz="2400" b="0" i="0" u="none" strike="noStrike" dirty="0">
                <a:latin typeface="+mn-lt"/>
              </a:rPr>
              <a:t>Threshold Corr</a:t>
            </a:r>
            <a:r>
              <a:rPr lang="en-US" sz="2400" dirty="0">
                <a:latin typeface="+mn-lt"/>
              </a:rPr>
              <a:t>elation (</a:t>
            </a:r>
            <a:r>
              <a:rPr lang="en-US" sz="2400" dirty="0">
                <a:solidFill>
                  <a:srgbClr val="FF0000"/>
                </a:solidFill>
                <a:latin typeface="+mn-lt"/>
              </a:rPr>
              <a:t>this talk</a:t>
            </a:r>
            <a:r>
              <a:rPr lang="en-US" sz="2400" dirty="0">
                <a:latin typeface="+mn-lt"/>
              </a:rPr>
              <a:t>) </a:t>
            </a:r>
            <a:endParaRPr lang="en-US" sz="2400" b="0" i="0" u="none" strike="noStrike" dirty="0">
              <a:latin typeface="+mn-lt"/>
            </a:endParaRPr>
          </a:p>
          <a:p>
            <a:pPr marL="342900" marR="0" indent="-342900" algn="l">
              <a:lnSpc>
                <a:spcPct val="107000"/>
              </a:lnSpc>
              <a:spcBef>
                <a:spcPts val="0"/>
              </a:spcBef>
              <a:spcAft>
                <a:spcPts val="0"/>
              </a:spcAft>
              <a:buFont typeface="+mj-lt"/>
              <a:buAutoNum type="arabicPeriod"/>
            </a:pPr>
            <a:endParaRPr lang="en-US" dirty="0">
              <a:latin typeface="Calibri" panose="020F0502020204030204" pitchFamily="34" charset="0"/>
              <a:ea typeface="Calibri" panose="020F0502020204030204" pitchFamily="34" charset="0"/>
              <a:cs typeface="Vrinda" panose="020B0502040204020203" pitchFamily="34" charset="0"/>
            </a:endParaRPr>
          </a:p>
          <a:p>
            <a:pPr marR="0" algn="l">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Vrinda" panose="020B0502040204020203" pitchFamily="34" charset="0"/>
            </a:endParaRPr>
          </a:p>
        </p:txBody>
      </p:sp>
      <p:sp>
        <p:nvSpPr>
          <p:cNvPr id="3" name="Slide Number Placeholder 4"/>
          <p:cNvSpPr>
            <a:spLocks noGrp="1"/>
          </p:cNvSpPr>
          <p:nvPr>
            <p:ph type="sldNum" sz="quarter" idx="11"/>
          </p:nvPr>
        </p:nvSpPr>
        <p:spPr>
          <a:xfrm>
            <a:off x="0" y="6569969"/>
            <a:ext cx="439688" cy="288031"/>
          </a:xfrm>
        </p:spPr>
        <p:txBody>
          <a:bodyPr/>
          <a:lstStyle/>
          <a:p>
            <a:fld id="{D830F51D-B9C7-4B60-9A78-C54F48329F8A}" type="slidenum">
              <a:rPr lang="en-US" altLang="en-US"/>
              <a:pPr/>
              <a:t>3</a:t>
            </a:fld>
            <a:endParaRPr lang="en-US" altLang="en-US" dirty="0"/>
          </a:p>
        </p:txBody>
      </p:sp>
    </p:spTree>
    <p:extLst>
      <p:ext uri="{BB962C8B-B14F-4D97-AF65-F5344CB8AC3E}">
        <p14:creationId xmlns:p14="http://schemas.microsoft.com/office/powerpoint/2010/main" val="1485517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9"/>
          <p:cNvSpPr>
            <a:spLocks noChangeArrowheads="1"/>
          </p:cNvSpPr>
          <p:nvPr/>
        </p:nvSpPr>
        <p:spPr bwMode="auto">
          <a:xfrm>
            <a:off x="8728502" y="644009"/>
            <a:ext cx="4154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28600" algn="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4" name="Rectangle 2"/>
          <p:cNvSpPr txBox="1">
            <a:spLocks noChangeArrowheads="1"/>
          </p:cNvSpPr>
          <p:nvPr/>
        </p:nvSpPr>
        <p:spPr bwMode="auto">
          <a:xfrm>
            <a:off x="684213" y="0"/>
            <a:ext cx="7772400" cy="141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Arial" pitchFamily="34" charset="0"/>
              </a:defRPr>
            </a:lvl2pPr>
            <a:lvl3pPr algn="ctr" rtl="0" fontAlgn="base">
              <a:spcBef>
                <a:spcPct val="0"/>
              </a:spcBef>
              <a:spcAft>
                <a:spcPct val="0"/>
              </a:spcAft>
              <a:defRPr sz="3600">
                <a:solidFill>
                  <a:schemeClr val="tx2"/>
                </a:solidFill>
                <a:latin typeface="Arial" pitchFamily="34" charset="0"/>
              </a:defRPr>
            </a:lvl3pPr>
            <a:lvl4pPr algn="ctr" rtl="0" fontAlgn="base">
              <a:spcBef>
                <a:spcPct val="0"/>
              </a:spcBef>
              <a:spcAft>
                <a:spcPct val="0"/>
              </a:spcAft>
              <a:defRPr sz="3600">
                <a:solidFill>
                  <a:schemeClr val="tx2"/>
                </a:solidFill>
                <a:latin typeface="Arial" pitchFamily="34" charset="0"/>
              </a:defRPr>
            </a:lvl4pPr>
            <a:lvl5pPr algn="ctr" rtl="0" fontAlgn="base">
              <a:spcBef>
                <a:spcPct val="0"/>
              </a:spcBef>
              <a:spcAft>
                <a:spcPct val="0"/>
              </a:spcAft>
              <a:defRPr sz="3600">
                <a:solidFill>
                  <a:schemeClr val="tx2"/>
                </a:solidFill>
                <a:latin typeface="Arial" pitchFamily="34" charset="0"/>
              </a:defRPr>
            </a:lvl5pPr>
            <a:lvl6pPr marL="457200" algn="ctr" rtl="0" fontAlgn="base">
              <a:spcBef>
                <a:spcPct val="0"/>
              </a:spcBef>
              <a:spcAft>
                <a:spcPct val="0"/>
              </a:spcAft>
              <a:defRPr sz="3600">
                <a:solidFill>
                  <a:schemeClr val="tx2"/>
                </a:solidFill>
                <a:latin typeface="Arial" pitchFamily="34" charset="0"/>
              </a:defRPr>
            </a:lvl6pPr>
            <a:lvl7pPr marL="914400" algn="ctr" rtl="0" fontAlgn="base">
              <a:spcBef>
                <a:spcPct val="0"/>
              </a:spcBef>
              <a:spcAft>
                <a:spcPct val="0"/>
              </a:spcAft>
              <a:defRPr sz="3600">
                <a:solidFill>
                  <a:schemeClr val="tx2"/>
                </a:solidFill>
                <a:latin typeface="Arial" pitchFamily="34" charset="0"/>
              </a:defRPr>
            </a:lvl7pPr>
            <a:lvl8pPr marL="1371600" algn="ctr" rtl="0" fontAlgn="base">
              <a:spcBef>
                <a:spcPct val="0"/>
              </a:spcBef>
              <a:spcAft>
                <a:spcPct val="0"/>
              </a:spcAft>
              <a:defRPr sz="3600">
                <a:solidFill>
                  <a:schemeClr val="tx2"/>
                </a:solidFill>
                <a:latin typeface="Arial" pitchFamily="34" charset="0"/>
              </a:defRPr>
            </a:lvl8pPr>
            <a:lvl9pPr marL="1828800" algn="ctr" rtl="0" fontAlgn="base">
              <a:spcBef>
                <a:spcPct val="0"/>
              </a:spcBef>
              <a:spcAft>
                <a:spcPct val="0"/>
              </a:spcAft>
              <a:defRPr sz="3600">
                <a:solidFill>
                  <a:schemeClr val="tx2"/>
                </a:solidFill>
                <a:latin typeface="Arial" pitchFamily="34" charset="0"/>
              </a:defRPr>
            </a:lvl9pPr>
          </a:lstStyle>
          <a:p>
            <a:r>
              <a:rPr lang="en-US" altLang="en-US" kern="0" dirty="0">
                <a:solidFill>
                  <a:srgbClr val="FF0000"/>
                </a:solidFill>
              </a:rPr>
              <a:t>Example High/High Correlation</a:t>
            </a:r>
          </a:p>
        </p:txBody>
      </p:sp>
      <p:sp>
        <p:nvSpPr>
          <p:cNvPr id="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extBox 7">
            <a:extLst>
              <a:ext uri="{FF2B5EF4-FFF2-40B4-BE49-F238E27FC236}">
                <a16:creationId xmlns:a16="http://schemas.microsoft.com/office/drawing/2014/main" id="{9387CAFE-9B83-682D-C6A1-C95EA319833F}"/>
              </a:ext>
            </a:extLst>
          </p:cNvPr>
          <p:cNvSpPr txBox="1"/>
          <p:nvPr/>
        </p:nvSpPr>
        <p:spPr>
          <a:xfrm>
            <a:off x="251521" y="1601353"/>
            <a:ext cx="8892480" cy="3693319"/>
          </a:xfrm>
          <a:prstGeom prst="rect">
            <a:avLst/>
          </a:prstGeom>
          <a:noFill/>
        </p:spPr>
        <p:txBody>
          <a:bodyPr wrap="square" rtlCol="0">
            <a:spAutoFit/>
          </a:bodyPr>
          <a:lstStyle/>
          <a:p>
            <a:pPr algn="just"/>
            <a:r>
              <a:rPr lang="en-US" sz="2400" b="1" u="none" strike="noStrike" dirty="0">
                <a:solidFill>
                  <a:srgbClr val="3333FF"/>
                </a:solidFill>
                <a:latin typeface="Palatino Linotype" panose="02040502050505030304" pitchFamily="18" charset="0"/>
              </a:rPr>
              <a:t>How this research started</a:t>
            </a:r>
            <a:r>
              <a:rPr lang="en-US" sz="2400" b="0" i="0" u="none" strike="noStrike" baseline="0" dirty="0">
                <a:latin typeface="Palatino Linotype" panose="02040502050505030304" pitchFamily="18" charset="0"/>
              </a:rPr>
              <a:t>: we created a dataset using hourly measurements of relative humidity, and temperature over a year for a location in Houston. </a:t>
            </a:r>
          </a:p>
          <a:p>
            <a:pPr marL="342900" indent="-342900" algn="just">
              <a:buFont typeface="Wingdings" panose="05000000000000000000" pitchFamily="2" charset="2"/>
              <a:buChar char="§"/>
            </a:pPr>
            <a:r>
              <a:rPr lang="en-US" sz="2400" b="0" i="0" u="none" strike="noStrike" baseline="0" dirty="0">
                <a:latin typeface="Palatino Linotype" panose="02040502050505030304" pitchFamily="18" charset="0"/>
              </a:rPr>
              <a:t>We found that </a:t>
            </a:r>
            <a:r>
              <a:rPr lang="en-US" sz="2400" b="1" i="0" u="none" strike="noStrike" baseline="0" dirty="0">
                <a:solidFill>
                  <a:srgbClr val="3333FF"/>
                </a:solidFill>
                <a:latin typeface="Palatino Linotype" panose="02040502050505030304" pitchFamily="18" charset="0"/>
              </a:rPr>
              <a:t>there is almost no correlation between humidity and temperature </a:t>
            </a:r>
            <a:r>
              <a:rPr lang="en-US" sz="2400" b="0" i="0" u="none" strike="noStrike" baseline="0" dirty="0">
                <a:latin typeface="Palatino Linotype" panose="02040502050505030304" pitchFamily="18" charset="0"/>
              </a:rPr>
              <a:t>(the correlation is </a:t>
            </a:r>
            <a:r>
              <a:rPr lang="en-US" sz="2400" b="1" i="0" u="none" strike="noStrike" baseline="0" dirty="0">
                <a:solidFill>
                  <a:srgbClr val="C00000"/>
                </a:solidFill>
                <a:latin typeface="Arial" panose="020B0604020202020204" pitchFamily="34" charset="0"/>
              </a:rPr>
              <a:t>−</a:t>
            </a:r>
            <a:r>
              <a:rPr lang="en-US" sz="2400" b="1" i="0" u="none" strike="noStrike" baseline="0" dirty="0">
                <a:solidFill>
                  <a:srgbClr val="C00000"/>
                </a:solidFill>
                <a:latin typeface="Palatino Linotype" panose="02040502050505030304" pitchFamily="18" charset="0"/>
              </a:rPr>
              <a:t>0</a:t>
            </a:r>
            <a:r>
              <a:rPr lang="en-US" sz="2400" b="1" i="1" u="none" strike="noStrike" baseline="0" dirty="0">
                <a:solidFill>
                  <a:srgbClr val="C00000"/>
                </a:solidFill>
                <a:latin typeface="Arial Narrow" panose="020B0606020202030204" pitchFamily="34" charset="0"/>
              </a:rPr>
              <a:t>.</a:t>
            </a:r>
            <a:r>
              <a:rPr lang="en-US" sz="2400" b="1" i="0" u="none" strike="noStrike" baseline="0" dirty="0">
                <a:solidFill>
                  <a:srgbClr val="C00000"/>
                </a:solidFill>
                <a:latin typeface="Palatino Linotype" panose="02040502050505030304" pitchFamily="18" charset="0"/>
              </a:rPr>
              <a:t>11</a:t>
            </a:r>
            <a:r>
              <a:rPr lang="en-US" sz="2400" b="0" i="0" u="none" strike="noStrike" baseline="0" dirty="0">
                <a:latin typeface="Palatino Linotype" panose="02040502050505030304" pitchFamily="18" charset="0"/>
              </a:rPr>
              <a:t>) when using their full range of values. </a:t>
            </a:r>
            <a:endParaRPr lang="en-US" sz="2400" dirty="0">
              <a:latin typeface="Palatino Linotype" panose="02040502050505030304" pitchFamily="18" charset="0"/>
            </a:endParaRPr>
          </a:p>
          <a:p>
            <a:pPr marL="342900" indent="-342900" algn="just">
              <a:buFont typeface="Wingdings" panose="05000000000000000000" pitchFamily="2" charset="2"/>
              <a:buChar char="§"/>
            </a:pPr>
            <a:r>
              <a:rPr lang="en-US" sz="2400" b="0" i="0" u="none" strike="noStrike" baseline="0" dirty="0">
                <a:latin typeface="Palatino Linotype" panose="02040502050505030304" pitchFamily="18" charset="0"/>
              </a:rPr>
              <a:t>However, there is a </a:t>
            </a:r>
            <a:r>
              <a:rPr lang="en-US" sz="2400" b="1" i="0" u="none" strike="noStrike" baseline="0" dirty="0">
                <a:solidFill>
                  <a:srgbClr val="3333FF"/>
                </a:solidFill>
                <a:latin typeface="Palatino Linotype" panose="02040502050505030304" pitchFamily="18" charset="0"/>
              </a:rPr>
              <a:t>strong negative correlation of </a:t>
            </a:r>
            <a:r>
              <a:rPr lang="en-US" sz="2400" b="1" i="0" u="none" strike="noStrike" baseline="0" dirty="0">
                <a:solidFill>
                  <a:srgbClr val="C00000"/>
                </a:solidFill>
                <a:latin typeface="Arial" panose="020B0604020202020204" pitchFamily="34" charset="0"/>
              </a:rPr>
              <a:t>−</a:t>
            </a:r>
            <a:r>
              <a:rPr lang="en-US" sz="2400" b="1" i="0" u="none" strike="noStrike" baseline="0" dirty="0">
                <a:solidFill>
                  <a:srgbClr val="C00000"/>
                </a:solidFill>
                <a:latin typeface="Palatino Linotype" panose="02040502050505030304" pitchFamily="18" charset="0"/>
              </a:rPr>
              <a:t>0</a:t>
            </a:r>
            <a:r>
              <a:rPr lang="en-US" sz="2400" b="1" i="1" u="none" strike="noStrike" baseline="0" dirty="0">
                <a:solidFill>
                  <a:srgbClr val="C00000"/>
                </a:solidFill>
                <a:latin typeface="Arial Narrow" panose="020B0606020202030204" pitchFamily="34" charset="0"/>
              </a:rPr>
              <a:t>.</a:t>
            </a:r>
            <a:r>
              <a:rPr lang="en-US" sz="2400" b="1" i="0" u="none" strike="noStrike" baseline="0" dirty="0">
                <a:solidFill>
                  <a:srgbClr val="C00000"/>
                </a:solidFill>
                <a:latin typeface="Palatino Linotype" panose="02040502050505030304" pitchFamily="18" charset="0"/>
              </a:rPr>
              <a:t>80 </a:t>
            </a:r>
            <a:r>
              <a:rPr lang="en-US" sz="2400" b="1" i="0" u="none" strike="noStrike" baseline="0" dirty="0">
                <a:solidFill>
                  <a:srgbClr val="3333FF"/>
                </a:solidFill>
                <a:latin typeface="Palatino Linotype" panose="02040502050505030304" pitchFamily="18" charset="0"/>
              </a:rPr>
              <a:t>between humidity above 53% and temperatures above 80</a:t>
            </a:r>
            <a:r>
              <a:rPr lang="en-US" sz="2400" b="1" i="1" u="none" strike="noStrike" baseline="0" dirty="0">
                <a:solidFill>
                  <a:srgbClr val="3333FF"/>
                </a:solidFill>
                <a:latin typeface="Arial Narrow" panose="020B0606020202030204" pitchFamily="34" charset="0"/>
              </a:rPr>
              <a:t>.</a:t>
            </a:r>
            <a:r>
              <a:rPr lang="en-US" sz="2400" b="1" i="0" u="none" strike="noStrike" baseline="0" dirty="0">
                <a:solidFill>
                  <a:srgbClr val="3333FF"/>
                </a:solidFill>
                <a:latin typeface="Palatino Linotype" panose="02040502050505030304" pitchFamily="18" charset="0"/>
              </a:rPr>
              <a:t>98</a:t>
            </a:r>
            <a:r>
              <a:rPr lang="en-US" sz="2400" b="0" i="0" u="none" strike="noStrike" baseline="0" dirty="0">
                <a:latin typeface="Palatino Linotype" panose="02040502050505030304" pitchFamily="18" charset="0"/>
              </a:rPr>
              <a:t>.</a:t>
            </a:r>
          </a:p>
          <a:p>
            <a:pPr algn="just"/>
            <a:endParaRPr lang="en-US" sz="2400" b="1" i="0" u="none" strike="noStrike" dirty="0">
              <a:solidFill>
                <a:srgbClr val="3333FF"/>
              </a:solidFill>
              <a:latin typeface="Palatino Linotype" panose="02040502050505030304" pitchFamily="18" charset="0"/>
            </a:endParaRPr>
          </a:p>
          <a:p>
            <a:pPr algn="just"/>
            <a:endParaRPr lang="en-US" dirty="0"/>
          </a:p>
        </p:txBody>
      </p:sp>
      <p:sp>
        <p:nvSpPr>
          <p:cNvPr id="2" name="Slide Number Placeholder 4">
            <a:extLst>
              <a:ext uri="{FF2B5EF4-FFF2-40B4-BE49-F238E27FC236}">
                <a16:creationId xmlns:a16="http://schemas.microsoft.com/office/drawing/2014/main" id="{A0C069E6-E031-3212-71E2-F62E518A0F96}"/>
              </a:ext>
            </a:extLst>
          </p:cNvPr>
          <p:cNvSpPr txBox="1">
            <a:spLocks/>
          </p:cNvSpPr>
          <p:nvPr/>
        </p:nvSpPr>
        <p:spPr bwMode="auto">
          <a:xfrm>
            <a:off x="241835" y="6402667"/>
            <a:ext cx="345356" cy="33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D830F51D-B9C7-4B60-9A78-C54F48329F8A}" type="slidenum">
              <a:rPr lang="en-US" altLang="en-US" smtClean="0"/>
              <a:pPr/>
              <a:t>4</a:t>
            </a:fld>
            <a:endParaRPr lang="en-US" altLang="en-US" dirty="0"/>
          </a:p>
        </p:txBody>
      </p:sp>
    </p:spTree>
    <p:extLst>
      <p:ext uri="{BB962C8B-B14F-4D97-AF65-F5344CB8AC3E}">
        <p14:creationId xmlns:p14="http://schemas.microsoft.com/office/powerpoint/2010/main" val="2289110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altLang="en-US" dirty="0">
                <a:solidFill>
                  <a:srgbClr val="FF0000"/>
                </a:solidFill>
              </a:rPr>
              <a:t>3. High/High Threshold Correlation </a:t>
            </a:r>
          </a:p>
        </p:txBody>
      </p:sp>
      <p:sp>
        <p:nvSpPr>
          <p:cNvPr id="148483" name="Rectangle 3"/>
          <p:cNvSpPr>
            <a:spLocks noGrp="1" noChangeArrowheads="1"/>
          </p:cNvSpPr>
          <p:nvPr>
            <p:ph type="body" idx="1"/>
          </p:nvPr>
        </p:nvSpPr>
        <p:spPr>
          <a:xfrm>
            <a:off x="179512" y="1341438"/>
            <a:ext cx="8712968" cy="4784725"/>
          </a:xfrm>
        </p:spPr>
        <p:txBody>
          <a:bodyPr/>
          <a:lstStyle/>
          <a:p>
            <a:pPr marL="0" marR="1030" indent="0" algn="just">
              <a:spcBef>
                <a:spcPts val="0"/>
              </a:spcBef>
              <a:buNone/>
            </a:pPr>
            <a:r>
              <a:rPr lang="en-US" sz="2400" b="0" i="0" u="none" strike="noStrike" baseline="0" dirty="0">
                <a:latin typeface="Cambria" panose="02040503050406030204" pitchFamily="18" charset="0"/>
                <a:ea typeface="Cambria" panose="02040503050406030204" pitchFamily="18" charset="0"/>
              </a:rPr>
              <a:t>For a dataset 𝐷 containing pairs of continuous values for attributes 𝑣 and 𝑣</a:t>
            </a:r>
            <a:r>
              <a:rPr lang="en-US" sz="2400" b="0" i="0" u="none" strike="noStrike" dirty="0">
                <a:latin typeface="Cambria" panose="02040503050406030204" pitchFamily="18" charset="0"/>
                <a:ea typeface="Cambria" panose="02040503050406030204" pitchFamily="18" charset="0"/>
              </a:rPr>
              <a:t>′, and with associated thresholds 𝑡 and 𝑡′, we define </a:t>
            </a:r>
            <a:r>
              <a:rPr lang="en-US" sz="2400" b="0" i="1" u="none" strike="noStrike" dirty="0">
                <a:latin typeface="Cambria" panose="02040503050406030204" pitchFamily="18" charset="0"/>
                <a:ea typeface="Cambria" panose="02040503050406030204" pitchFamily="18" charset="0"/>
              </a:rPr>
              <a:t>High/High threshold correlation</a:t>
            </a:r>
            <a:r>
              <a:rPr lang="en-US" sz="2400" b="0" i="0" u="none" strike="noStrike" dirty="0">
                <a:latin typeface="Cambria" panose="02040503050406030204" pitchFamily="18" charset="0"/>
                <a:ea typeface="Cambria" panose="02040503050406030204" pitchFamily="18" charset="0"/>
              </a:rPr>
              <a:t>, named 𝐻𝑇𝐶𝑜𝑟𝑟 below, as follows:</a:t>
            </a:r>
          </a:p>
          <a:p>
            <a:pPr marL="0" marR="1030" indent="0" algn="just">
              <a:spcBef>
                <a:spcPts val="0"/>
              </a:spcBef>
              <a:buNone/>
            </a:pPr>
            <a:endParaRPr lang="en-US" sz="200" b="0" i="0" u="none" strike="noStrike" dirty="0">
              <a:latin typeface="Cambria" panose="02040503050406030204" pitchFamily="18" charset="0"/>
              <a:ea typeface="Cambria" panose="02040503050406030204" pitchFamily="18" charset="0"/>
            </a:endParaRPr>
          </a:p>
          <a:p>
            <a:pPr marL="0" indent="0">
              <a:spcBef>
                <a:spcPts val="0"/>
              </a:spcBef>
              <a:buNone/>
            </a:pPr>
            <a:r>
              <a:rPr lang="en-US" sz="2800" b="0" i="0" u="none" strike="noStrike" baseline="0" dirty="0">
                <a:latin typeface="Cambria" panose="02040503050406030204" pitchFamily="18" charset="0"/>
                <a:ea typeface="Cambria" panose="02040503050406030204" pitchFamily="18" charset="0"/>
              </a:rPr>
              <a:t>     𝐻𝑇𝐶𝑜𝑟𝑟 (𝐷, 𝑣, 𝑣</a:t>
            </a:r>
            <a:r>
              <a:rPr lang="en-US" sz="2800" b="0" i="0" u="none" strike="noStrike" baseline="30000" dirty="0">
                <a:latin typeface="Cambria" panose="02040503050406030204" pitchFamily="18" charset="0"/>
                <a:ea typeface="Cambria" panose="02040503050406030204" pitchFamily="18" charset="0"/>
              </a:rPr>
              <a:t>′, </a:t>
            </a:r>
            <a:r>
              <a:rPr lang="en-US" sz="2800" b="0" i="0" u="none" strike="noStrike" dirty="0">
                <a:latin typeface="Cambria" panose="02040503050406030204" pitchFamily="18" charset="0"/>
                <a:ea typeface="Cambria" panose="02040503050406030204" pitchFamily="18" charset="0"/>
              </a:rPr>
              <a:t>𝑡, 𝑡 ′) = 𝐶𝑜𝑟𝑟𝑒𝑙𝑎𝑡𝑖𝑜𝑛(𝐷′, 𝑣, 𝑣′)   </a:t>
            </a:r>
            <a:r>
              <a:rPr lang="en-US" sz="2800" dirty="0">
                <a:latin typeface="Cambria" panose="02040503050406030204" pitchFamily="18" charset="0"/>
                <a:ea typeface="Cambria" panose="02040503050406030204" pitchFamily="18" charset="0"/>
              </a:rPr>
              <a:t>(1)</a:t>
            </a:r>
          </a:p>
          <a:p>
            <a:pPr marL="0" indent="0">
              <a:spcBef>
                <a:spcPts val="0"/>
              </a:spcBef>
              <a:buNone/>
            </a:pPr>
            <a:endParaRPr lang="en-US" sz="200" b="0" i="0" u="none" strike="noStrike" dirty="0">
              <a:latin typeface="Cambria" panose="02040503050406030204" pitchFamily="18" charset="0"/>
              <a:ea typeface="Cambria" panose="02040503050406030204" pitchFamily="18" charset="0"/>
            </a:endParaRPr>
          </a:p>
          <a:p>
            <a:pPr marL="0" marR="310" indent="0">
              <a:spcBef>
                <a:spcPts val="0"/>
              </a:spcBef>
              <a:buNone/>
            </a:pPr>
            <a:r>
              <a:rPr lang="en-US" sz="2400" b="0" i="0" strike="noStrike" dirty="0">
                <a:solidFill>
                  <a:schemeClr val="tx2"/>
                </a:solidFill>
                <a:latin typeface="Cambria" panose="02040503050406030204" pitchFamily="18" charset="0"/>
                <a:ea typeface="Cambria" panose="02040503050406030204" pitchFamily="18" charset="0"/>
              </a:rPr>
              <a:t>In Equation </a:t>
            </a:r>
            <a:r>
              <a:rPr lang="en-US" sz="2400" b="0" i="0" u="sng" strike="noStrike" dirty="0">
                <a:solidFill>
                  <a:schemeClr val="tx2"/>
                </a:solidFill>
                <a:uFill>
                  <a:solidFill>
                    <a:schemeClr val="bg1"/>
                  </a:solidFill>
                </a:uFill>
                <a:latin typeface="Cambria" panose="02040503050406030204" pitchFamily="18" charset="0"/>
                <a:ea typeface="Cambria" panose="02040503050406030204" pitchFamily="18" charset="0"/>
                <a:hlinkClick r:id="" action="ppaction://noaction">
                  <a:extLst>
                    <a:ext uri="{A12FA001-AC4F-418D-AE19-62706E023703}">
                      <ahyp:hlinkClr xmlns:ahyp="http://schemas.microsoft.com/office/drawing/2018/hyperlinkcolor" val="tx"/>
                    </a:ext>
                  </a:extLst>
                </a:hlinkClick>
              </a:rPr>
              <a:t>1, the 𝐻𝑇𝐶𝑜𝑟𝑟 function computes the threshold correlation of attributes 𝑣 and 𝑣′ on a subset 𝐷′ of 𝐷 (𝐷′ ⊆ 𝐷)</a:t>
            </a:r>
            <a:r>
              <a:rPr lang="en-US" sz="2400" b="0" i="0" u="sng" strike="noStrike" dirty="0">
                <a:solidFill>
                  <a:schemeClr val="tx2"/>
                </a:solidFill>
                <a:uFill>
                  <a:solidFill>
                    <a:schemeClr val="bg1"/>
                  </a:solidFill>
                </a:uFill>
                <a:latin typeface="Cambria" panose="02040503050406030204" pitchFamily="18" charset="0"/>
                <a:ea typeface="Cambria" panose="02040503050406030204" pitchFamily="18" charset="0"/>
              </a:rPr>
              <a:t>:</a:t>
            </a:r>
            <a:endParaRPr lang="en-US" sz="2400" u="sng" baseline="30000" dirty="0">
              <a:solidFill>
                <a:schemeClr val="tx2"/>
              </a:solidFill>
              <a:uFill>
                <a:solidFill>
                  <a:schemeClr val="bg1"/>
                </a:solidFill>
              </a:uFill>
              <a:latin typeface="Cambria" panose="02040503050406030204" pitchFamily="18" charset="0"/>
              <a:ea typeface="Cambria" panose="02040503050406030204" pitchFamily="18" charset="0"/>
            </a:endParaRPr>
          </a:p>
          <a:p>
            <a:pPr marL="0" marR="310" indent="0">
              <a:spcBef>
                <a:spcPts val="0"/>
              </a:spcBef>
              <a:buNone/>
            </a:pPr>
            <a:r>
              <a:rPr lang="en-US" sz="2800" b="0" i="0" u="none" strike="noStrike" baseline="0" dirty="0">
                <a:latin typeface="Cambria" panose="02040503050406030204" pitchFamily="18" charset="0"/>
                <a:ea typeface="Cambria" panose="02040503050406030204" pitchFamily="18" charset="0"/>
              </a:rPr>
              <a:t>𝐷</a:t>
            </a:r>
            <a:r>
              <a:rPr lang="en-US" sz="2800" b="0" i="0" u="none" strike="noStrike" baseline="30000" dirty="0">
                <a:latin typeface="Cambria" panose="02040503050406030204" pitchFamily="18" charset="0"/>
                <a:ea typeface="Cambria" panose="02040503050406030204" pitchFamily="18" charset="0"/>
              </a:rPr>
              <a:t>′ </a:t>
            </a:r>
            <a:r>
              <a:rPr lang="en-US" sz="2800" b="0" i="0" u="none" strike="noStrike" dirty="0">
                <a:latin typeface="Cambria" panose="02040503050406030204" pitchFamily="18" charset="0"/>
                <a:ea typeface="Cambria" panose="02040503050406030204" pitchFamily="18" charset="0"/>
              </a:rPr>
              <a:t>= {(𝑎, 𝑎′) | (𝑎, 𝑎′) ∈ 𝐷 ∧ 𝑎 ≥ 𝑡 ∧ 𝑎′ ≥ 𝑡 ′}    (2)</a:t>
            </a:r>
          </a:p>
          <a:p>
            <a:pPr marL="0" marR="310" indent="0">
              <a:spcBef>
                <a:spcPts val="0"/>
              </a:spcBef>
              <a:buNone/>
            </a:pPr>
            <a:endParaRPr lang="en-US" sz="2800" dirty="0">
              <a:latin typeface="Cambria" panose="02040503050406030204" pitchFamily="18" charset="0"/>
              <a:ea typeface="Cambria" panose="02040503050406030204" pitchFamily="18" charset="0"/>
            </a:endParaRPr>
          </a:p>
          <a:p>
            <a:pPr marL="0" marR="310" indent="0">
              <a:spcBef>
                <a:spcPts val="0"/>
              </a:spcBef>
              <a:buNone/>
            </a:pPr>
            <a:r>
              <a:rPr lang="en-US" sz="2400" b="0" i="0" u="none" strike="noStrike" dirty="0">
                <a:latin typeface="Cambria" panose="02040503050406030204" pitchFamily="18" charset="0"/>
                <a:ea typeface="Cambria" panose="02040503050406030204" pitchFamily="18" charset="0"/>
              </a:rPr>
              <a:t>Example: </a:t>
            </a:r>
            <a:r>
              <a:rPr lang="en-US" sz="2400" b="0" i="0" u="none" strike="noStrike" dirty="0" err="1">
                <a:solidFill>
                  <a:srgbClr val="3333FF"/>
                </a:solidFill>
                <a:latin typeface="Cambria" panose="02040503050406030204" pitchFamily="18" charset="0"/>
                <a:ea typeface="Cambria" panose="02040503050406030204" pitchFamily="18" charset="0"/>
              </a:rPr>
              <a:t>HTCorr</a:t>
            </a:r>
            <a:r>
              <a:rPr lang="en-US" sz="2400" b="0" i="0" u="none" strike="noStrike" dirty="0">
                <a:solidFill>
                  <a:srgbClr val="3333FF"/>
                </a:solidFill>
                <a:latin typeface="Cambria" panose="02040503050406030204" pitchFamily="18" charset="0"/>
                <a:ea typeface="Cambria" panose="02040503050406030204" pitchFamily="18" charset="0"/>
              </a:rPr>
              <a:t>(D,Humidity,Temperature,80%,88)</a:t>
            </a:r>
          </a:p>
          <a:p>
            <a:pPr marL="0" marR="310" indent="0">
              <a:spcBef>
                <a:spcPts val="0"/>
              </a:spcBef>
              <a:buNone/>
            </a:pPr>
            <a:r>
              <a:rPr lang="en-US" sz="2400" dirty="0">
                <a:latin typeface="Cambria" panose="02040503050406030204" pitchFamily="18" charset="0"/>
                <a:ea typeface="Cambria" panose="02040503050406030204" pitchFamily="18" charset="0"/>
              </a:rPr>
              <a:t>computes the correlation between RH-T pairs with humidity at least 80% and temperature at least 88 in D. </a:t>
            </a:r>
            <a:endParaRPr lang="en-US" sz="2400" b="0" i="0" u="none" strike="noStrike" dirty="0">
              <a:latin typeface="Cambria" panose="02040503050406030204" pitchFamily="18" charset="0"/>
              <a:ea typeface="Cambria" panose="02040503050406030204" pitchFamily="18" charset="0"/>
            </a:endParaRPr>
          </a:p>
          <a:p>
            <a:pPr marL="0" marR="310" indent="0">
              <a:buNone/>
            </a:pPr>
            <a:endParaRPr lang="en-US" sz="2400" baseline="30000" dirty="0">
              <a:uFill>
                <a:solidFill>
                  <a:schemeClr val="bg1"/>
                </a:solidFill>
              </a:uFill>
              <a:latin typeface="Palatino Linotype" panose="02040502050505030304" pitchFamily="18" charset="0"/>
              <a:ea typeface="Cambria" panose="02040503050406030204" pitchFamily="18" charset="0"/>
            </a:endParaRPr>
          </a:p>
          <a:p>
            <a:pPr marL="0" marR="310" indent="0">
              <a:buNone/>
            </a:pPr>
            <a:endParaRPr lang="en-US" altLang="en-US" sz="900" baseline="30000" dirty="0">
              <a:solidFill>
                <a:schemeClr val="accent6">
                  <a:lumMod val="50000"/>
                </a:schemeClr>
              </a:solidFill>
              <a:uFill>
                <a:solidFill>
                  <a:schemeClr val="bg1"/>
                </a:solidFill>
              </a:uFill>
              <a:latin typeface="Palatino Linotype" panose="02040502050505030304" pitchFamily="18" charset="0"/>
              <a:ea typeface="Cambria" panose="02040503050406030204" pitchFamily="18" charset="0"/>
            </a:endParaRPr>
          </a:p>
          <a:p>
            <a:pPr marL="0" marR="310" indent="0">
              <a:buNone/>
            </a:pPr>
            <a:endParaRPr lang="en-US" altLang="en-US" sz="900" baseline="30000" dirty="0">
              <a:solidFill>
                <a:schemeClr val="accent6">
                  <a:lumMod val="50000"/>
                </a:schemeClr>
              </a:solidFill>
              <a:uFill>
                <a:solidFill>
                  <a:schemeClr val="bg1"/>
                </a:solidFill>
              </a:uFill>
              <a:latin typeface="Palatino Linotype" panose="02040502050505030304" pitchFamily="18" charset="0"/>
              <a:ea typeface="Cambria" panose="02040503050406030204" pitchFamily="18" charset="0"/>
            </a:endParaRPr>
          </a:p>
          <a:p>
            <a:pPr marL="0" indent="0">
              <a:buNone/>
            </a:pPr>
            <a:endParaRPr lang="en-US" altLang="en-US" sz="2200" dirty="0">
              <a:solidFill>
                <a:schemeClr val="accent6">
                  <a:lumMod val="50000"/>
                </a:schemeClr>
              </a:solidFill>
            </a:endParaRPr>
          </a:p>
          <a:p>
            <a:pPr lvl="1"/>
            <a:endParaRPr lang="en-US" altLang="en-US" sz="2200" dirty="0"/>
          </a:p>
        </p:txBody>
      </p:sp>
      <p:sp>
        <p:nvSpPr>
          <p:cNvPr id="4" name="Slide Number Placeholder 4"/>
          <p:cNvSpPr>
            <a:spLocks noGrp="1"/>
          </p:cNvSpPr>
          <p:nvPr>
            <p:ph type="sldNum" sz="quarter" idx="11"/>
          </p:nvPr>
        </p:nvSpPr>
        <p:spPr>
          <a:xfrm>
            <a:off x="-21828" y="6525345"/>
            <a:ext cx="345356" cy="332656"/>
          </a:xfrm>
        </p:spPr>
        <p:txBody>
          <a:bodyPr/>
          <a:lstStyle/>
          <a:p>
            <a:fld id="{D830F51D-B9C7-4B60-9A78-C54F48329F8A}" type="slidenum">
              <a:rPr lang="en-US" altLang="en-US"/>
              <a:pPr/>
              <a:t>5</a:t>
            </a:fld>
            <a:endParaRPr lang="en-US"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26168" y="476250"/>
            <a:ext cx="9170168" cy="649288"/>
          </a:xfrm>
        </p:spPr>
        <p:txBody>
          <a:bodyPr/>
          <a:lstStyle/>
          <a:p>
            <a:r>
              <a:rPr lang="en-US" altLang="en-US" sz="3200" dirty="0">
                <a:solidFill>
                  <a:srgbClr val="FF0000"/>
                </a:solidFill>
              </a:rPr>
              <a:t>Low/Low, High/Low, Low/High T-Correlations</a:t>
            </a:r>
          </a:p>
        </p:txBody>
      </p:sp>
      <p:sp>
        <p:nvSpPr>
          <p:cNvPr id="148483" name="Rectangle 3"/>
          <p:cNvSpPr>
            <a:spLocks noGrp="1" noChangeArrowheads="1"/>
          </p:cNvSpPr>
          <p:nvPr>
            <p:ph type="body" idx="1"/>
          </p:nvPr>
        </p:nvSpPr>
        <p:spPr>
          <a:xfrm>
            <a:off x="179512" y="1341438"/>
            <a:ext cx="8712968" cy="4784725"/>
          </a:xfrm>
        </p:spPr>
        <p:txBody>
          <a:bodyPr/>
          <a:lstStyle/>
          <a:p>
            <a:pPr marL="0" marR="1030" indent="0" algn="just">
              <a:spcBef>
                <a:spcPts val="0"/>
              </a:spcBef>
              <a:buNone/>
            </a:pPr>
            <a:r>
              <a:rPr lang="en-US" sz="2400" b="0" i="1" u="none" strike="noStrike" baseline="0" dirty="0">
                <a:latin typeface="Cambria" panose="02040503050406030204" pitchFamily="18" charset="0"/>
                <a:ea typeface="Cambria" panose="02040503050406030204" pitchFamily="18" charset="0"/>
              </a:rPr>
              <a:t>Low/Low, High/Low and Low/High threshold correlations </a:t>
            </a:r>
            <a:r>
              <a:rPr lang="en-US" sz="2400" b="0" i="0" u="none" strike="noStrike" baseline="0" dirty="0">
                <a:latin typeface="Cambria" panose="02040503050406030204" pitchFamily="18" charset="0"/>
                <a:ea typeface="Cambria" panose="02040503050406030204" pitchFamily="18" charset="0"/>
              </a:rPr>
              <a:t>can be defined similarly, by just computing the correlation for different subsets of the original dataset D: </a:t>
            </a:r>
          </a:p>
          <a:p>
            <a:pPr marL="0" marR="1030" indent="0" algn="just">
              <a:spcBef>
                <a:spcPts val="0"/>
              </a:spcBef>
              <a:buNone/>
            </a:pPr>
            <a:endParaRPr lang="en-US" sz="2800" b="0" i="0" u="none" strike="noStrike" baseline="0" dirty="0">
              <a:latin typeface="Cambria" panose="02040503050406030204" pitchFamily="18" charset="0"/>
              <a:ea typeface="Cambria" panose="02040503050406030204" pitchFamily="18" charset="0"/>
            </a:endParaRPr>
          </a:p>
          <a:p>
            <a:pPr marL="0" marR="1030" indent="0" algn="just">
              <a:spcBef>
                <a:spcPts val="0"/>
              </a:spcBef>
              <a:buNone/>
            </a:pPr>
            <a:r>
              <a:rPr lang="en-US" sz="2800" b="0" i="0" u="none" strike="noStrike" baseline="0" dirty="0">
                <a:solidFill>
                  <a:srgbClr val="3333FF"/>
                </a:solidFill>
                <a:latin typeface="Cambria" panose="02040503050406030204" pitchFamily="18" charset="0"/>
                <a:ea typeface="Cambria" panose="02040503050406030204" pitchFamily="18" charset="0"/>
              </a:rPr>
              <a:t>L/</a:t>
            </a:r>
            <a:r>
              <a:rPr lang="en-US" sz="2800" i="0" u="none" strike="noStrike" baseline="0" dirty="0">
                <a:solidFill>
                  <a:srgbClr val="3333FF"/>
                </a:solidFill>
                <a:latin typeface="Cambria" panose="02040503050406030204" pitchFamily="18" charset="0"/>
                <a:ea typeface="Cambria" panose="02040503050406030204" pitchFamily="18" charset="0"/>
              </a:rPr>
              <a:t>L</a:t>
            </a:r>
            <a:r>
              <a:rPr lang="en-US" sz="2800" b="0" i="0" u="none" strike="noStrike" baseline="0" dirty="0">
                <a:solidFill>
                  <a:srgbClr val="3333FF"/>
                </a:solidFill>
                <a:latin typeface="Cambria" panose="02040503050406030204" pitchFamily="18" charset="0"/>
                <a:ea typeface="Cambria" panose="02040503050406030204" pitchFamily="18" charset="0"/>
              </a:rPr>
              <a:t>:  </a:t>
            </a:r>
            <a:r>
              <a:rPr lang="en-US" sz="2800" b="0" i="0" u="none" strike="noStrike" baseline="0" dirty="0">
                <a:latin typeface="Cambria" panose="02040503050406030204" pitchFamily="18" charset="0"/>
                <a:ea typeface="Cambria" panose="02040503050406030204" pitchFamily="18" charset="0"/>
              </a:rPr>
              <a:t>𝐷</a:t>
            </a:r>
            <a:r>
              <a:rPr lang="en-US" sz="2800" b="0" i="0" u="none" strike="noStrike" baseline="30000" dirty="0">
                <a:latin typeface="Cambria" panose="02040503050406030204" pitchFamily="18" charset="0"/>
                <a:ea typeface="Cambria" panose="02040503050406030204" pitchFamily="18" charset="0"/>
              </a:rPr>
              <a:t>′’ </a:t>
            </a:r>
            <a:r>
              <a:rPr lang="en-US" sz="2800" b="0" i="0" u="none" strike="noStrike" dirty="0">
                <a:latin typeface="Cambria" panose="02040503050406030204" pitchFamily="18" charset="0"/>
                <a:ea typeface="Cambria" panose="02040503050406030204" pitchFamily="18" charset="0"/>
              </a:rPr>
              <a:t>= {(𝑎, 𝑎′) | (𝑎, 𝑎′) ∈ 𝐷 ∧ 𝑎 </a:t>
            </a:r>
            <a:r>
              <a:rPr lang="en-US" sz="2800" b="0" i="0" u="none" strike="noStrike" dirty="0">
                <a:latin typeface="Cambria" panose="02040503050406030204" pitchFamily="18" charset="0"/>
                <a:ea typeface="Cambria" panose="02040503050406030204" pitchFamily="18" charset="0"/>
                <a:sym typeface="Symbol" panose="05050102010706020507" pitchFamily="18" charset="2"/>
              </a:rPr>
              <a:t></a:t>
            </a:r>
            <a:r>
              <a:rPr lang="en-US" sz="2800" b="0" i="0" u="none" strike="noStrike" dirty="0">
                <a:latin typeface="Cambria" panose="02040503050406030204" pitchFamily="18" charset="0"/>
                <a:ea typeface="Cambria" panose="02040503050406030204" pitchFamily="18" charset="0"/>
              </a:rPr>
              <a:t> 𝑡 ∧ 𝑎′ </a:t>
            </a:r>
            <a:r>
              <a:rPr lang="en-US" sz="2800" b="0" i="0" u="none" strike="noStrike" dirty="0">
                <a:latin typeface="Cambria" panose="02040503050406030204" pitchFamily="18" charset="0"/>
                <a:ea typeface="Cambria" panose="02040503050406030204" pitchFamily="18" charset="0"/>
                <a:sym typeface="Symbol" panose="05050102010706020507" pitchFamily="18" charset="2"/>
              </a:rPr>
              <a:t></a:t>
            </a:r>
            <a:r>
              <a:rPr lang="en-US" sz="2800" b="0" i="0" u="none" strike="noStrike" dirty="0">
                <a:latin typeface="Cambria" panose="02040503050406030204" pitchFamily="18" charset="0"/>
                <a:ea typeface="Cambria" panose="02040503050406030204" pitchFamily="18" charset="0"/>
              </a:rPr>
              <a:t> 𝑡 ′}    (3)</a:t>
            </a:r>
          </a:p>
          <a:p>
            <a:pPr marL="0" marR="1030" indent="0" algn="just">
              <a:spcBef>
                <a:spcPts val="0"/>
              </a:spcBef>
              <a:buNone/>
            </a:pPr>
            <a:endParaRPr lang="en-US" sz="2800" dirty="0">
              <a:latin typeface="Cambria" panose="02040503050406030204" pitchFamily="18" charset="0"/>
              <a:ea typeface="Cambria" panose="02040503050406030204" pitchFamily="18" charset="0"/>
            </a:endParaRPr>
          </a:p>
          <a:p>
            <a:pPr marL="0" marR="310" indent="0">
              <a:spcBef>
                <a:spcPts val="0"/>
              </a:spcBef>
              <a:buNone/>
            </a:pPr>
            <a:r>
              <a:rPr lang="en-US" sz="2800" b="0" i="0" u="none" strike="noStrike" baseline="0">
                <a:solidFill>
                  <a:srgbClr val="3333FF"/>
                </a:solidFill>
                <a:latin typeface="Cambria" panose="02040503050406030204" pitchFamily="18" charset="0"/>
                <a:ea typeface="Cambria" panose="02040503050406030204" pitchFamily="18" charset="0"/>
              </a:rPr>
              <a:t>L/H: </a:t>
            </a:r>
            <a:r>
              <a:rPr lang="en-US" sz="2800" b="0" i="0" u="none" strike="noStrike" baseline="0" dirty="0">
                <a:latin typeface="Cambria" panose="02040503050406030204" pitchFamily="18" charset="0"/>
                <a:ea typeface="Cambria" panose="02040503050406030204" pitchFamily="18" charset="0"/>
              </a:rPr>
              <a:t>𝐷</a:t>
            </a:r>
            <a:r>
              <a:rPr lang="en-US" sz="2800" b="0" i="0" u="none" strike="noStrike" baseline="30000" dirty="0">
                <a:latin typeface="Cambria" panose="02040503050406030204" pitchFamily="18" charset="0"/>
                <a:ea typeface="Cambria" panose="02040503050406030204" pitchFamily="18" charset="0"/>
              </a:rPr>
              <a:t>′’’ </a:t>
            </a:r>
            <a:r>
              <a:rPr lang="en-US" sz="2800" b="0" i="0" u="none" strike="noStrike" dirty="0">
                <a:latin typeface="Cambria" panose="02040503050406030204" pitchFamily="18" charset="0"/>
                <a:ea typeface="Cambria" panose="02040503050406030204" pitchFamily="18" charset="0"/>
              </a:rPr>
              <a:t>= {(𝑎, 𝑎′) | (𝑎, 𝑎′) ∈ 𝐷 ∧ 𝑎 </a:t>
            </a:r>
            <a:r>
              <a:rPr lang="en-US" sz="2800" b="0" i="0" u="none" strike="noStrike" dirty="0">
                <a:latin typeface="Cambria" panose="02040503050406030204" pitchFamily="18" charset="0"/>
                <a:ea typeface="Cambria" panose="02040503050406030204" pitchFamily="18" charset="0"/>
                <a:sym typeface="Symbol" panose="05050102010706020507" pitchFamily="18" charset="2"/>
              </a:rPr>
              <a:t></a:t>
            </a:r>
            <a:r>
              <a:rPr lang="en-US" sz="2800" b="0" i="0" u="none" strike="noStrike" dirty="0">
                <a:latin typeface="Cambria" panose="02040503050406030204" pitchFamily="18" charset="0"/>
                <a:ea typeface="Cambria" panose="02040503050406030204" pitchFamily="18" charset="0"/>
              </a:rPr>
              <a:t> 𝑡 ∧ 𝑎′ ≥ 𝑡 ′}    (4)</a:t>
            </a:r>
          </a:p>
          <a:p>
            <a:pPr marL="0" marR="310" indent="0">
              <a:spcBef>
                <a:spcPts val="0"/>
              </a:spcBef>
              <a:buNone/>
            </a:pPr>
            <a:endParaRPr lang="en-US" sz="2800" b="0" i="0" u="none" strike="noStrike" baseline="0" dirty="0">
              <a:latin typeface="Cambria" panose="02040503050406030204" pitchFamily="18" charset="0"/>
              <a:ea typeface="Cambria" panose="02040503050406030204" pitchFamily="18" charset="0"/>
            </a:endParaRPr>
          </a:p>
          <a:p>
            <a:pPr marL="0" marR="310" indent="0">
              <a:spcBef>
                <a:spcPts val="0"/>
              </a:spcBef>
              <a:buNone/>
            </a:pPr>
            <a:r>
              <a:rPr lang="en-US" sz="2800" b="0" i="0" u="none" strike="noStrike" baseline="0" dirty="0">
                <a:solidFill>
                  <a:srgbClr val="3333FF"/>
                </a:solidFill>
                <a:latin typeface="Cambria" panose="02040503050406030204" pitchFamily="18" charset="0"/>
                <a:ea typeface="Cambria" panose="02040503050406030204" pitchFamily="18" charset="0"/>
              </a:rPr>
              <a:t>H/L: </a:t>
            </a:r>
            <a:r>
              <a:rPr lang="en-US" sz="2800" b="0" i="0" u="none" strike="noStrike" baseline="0" dirty="0">
                <a:latin typeface="Cambria" panose="02040503050406030204" pitchFamily="18" charset="0"/>
                <a:ea typeface="Cambria" panose="02040503050406030204" pitchFamily="18" charset="0"/>
              </a:rPr>
              <a:t>𝐷</a:t>
            </a:r>
            <a:r>
              <a:rPr lang="en-US" sz="2800" b="0" i="0" u="none" strike="noStrike" baseline="30000" dirty="0">
                <a:latin typeface="Cambria" panose="02040503050406030204" pitchFamily="18" charset="0"/>
                <a:ea typeface="Cambria" panose="02040503050406030204" pitchFamily="18" charset="0"/>
              </a:rPr>
              <a:t>′’’’ </a:t>
            </a:r>
            <a:r>
              <a:rPr lang="en-US" sz="2800" b="0" i="0" u="none" strike="noStrike" dirty="0">
                <a:latin typeface="Cambria" panose="02040503050406030204" pitchFamily="18" charset="0"/>
                <a:ea typeface="Cambria" panose="02040503050406030204" pitchFamily="18" charset="0"/>
              </a:rPr>
              <a:t>= {(𝑎, 𝑎′) | (𝑎, 𝑎′) ∈ 𝐷 ∧ 𝑎 ≥ 𝑡 ∧ 𝑎′ </a:t>
            </a:r>
            <a:r>
              <a:rPr lang="en-US" sz="2800" b="0" i="0" u="none" strike="noStrike" dirty="0">
                <a:latin typeface="Cambria" panose="02040503050406030204" pitchFamily="18" charset="0"/>
                <a:ea typeface="Cambria" panose="02040503050406030204" pitchFamily="18" charset="0"/>
                <a:sym typeface="Symbol" panose="05050102010706020507" pitchFamily="18" charset="2"/>
              </a:rPr>
              <a:t></a:t>
            </a:r>
            <a:r>
              <a:rPr lang="en-US" sz="2800" b="0" i="0" u="none" strike="noStrike" dirty="0">
                <a:latin typeface="Cambria" panose="02040503050406030204" pitchFamily="18" charset="0"/>
                <a:ea typeface="Cambria" panose="02040503050406030204" pitchFamily="18" charset="0"/>
              </a:rPr>
              <a:t> 𝑡 ′}    (5)</a:t>
            </a:r>
          </a:p>
          <a:p>
            <a:pPr marL="0" marR="310" indent="0">
              <a:spcBef>
                <a:spcPts val="0"/>
              </a:spcBef>
              <a:buNone/>
            </a:pPr>
            <a:endParaRPr lang="en-US" sz="2800" dirty="0">
              <a:latin typeface="Cambria" panose="02040503050406030204" pitchFamily="18" charset="0"/>
              <a:ea typeface="Cambria" panose="02040503050406030204" pitchFamily="18" charset="0"/>
            </a:endParaRPr>
          </a:p>
          <a:p>
            <a:pPr marL="0" marR="310" indent="0">
              <a:spcBef>
                <a:spcPts val="0"/>
              </a:spcBef>
              <a:buNone/>
            </a:pPr>
            <a:r>
              <a:rPr lang="en-US" sz="2400" dirty="0">
                <a:latin typeface="Cambria" panose="02040503050406030204" pitchFamily="18" charset="0"/>
                <a:ea typeface="Cambria" panose="02040503050406030204" pitchFamily="18" charset="0"/>
              </a:rPr>
              <a:t>Remark: There is research which uses thresholds and grouping to enhance regression techniques, but we are not aware of any work which generalizes correlation by introducing threshold. </a:t>
            </a:r>
            <a:endParaRPr lang="en-US" sz="2400" b="0" i="0" u="none" strike="noStrike" dirty="0">
              <a:latin typeface="Cambria" panose="02040503050406030204" pitchFamily="18" charset="0"/>
              <a:ea typeface="Cambria" panose="02040503050406030204" pitchFamily="18" charset="0"/>
            </a:endParaRPr>
          </a:p>
          <a:p>
            <a:pPr marL="0" marR="310" indent="0">
              <a:spcBef>
                <a:spcPts val="0"/>
              </a:spcBef>
              <a:buNone/>
            </a:pPr>
            <a:endParaRPr lang="en-US" sz="2800" b="0" i="0" u="none" strike="noStrike" dirty="0">
              <a:latin typeface="Cambria" panose="02040503050406030204" pitchFamily="18" charset="0"/>
              <a:ea typeface="Cambria" panose="02040503050406030204" pitchFamily="18" charset="0"/>
            </a:endParaRPr>
          </a:p>
          <a:p>
            <a:pPr marL="0" marR="310" indent="0">
              <a:spcBef>
                <a:spcPts val="0"/>
              </a:spcBef>
              <a:buNone/>
            </a:pPr>
            <a:endParaRPr lang="en-US" sz="2800" dirty="0">
              <a:latin typeface="Cambria" panose="02040503050406030204" pitchFamily="18" charset="0"/>
              <a:ea typeface="Cambria" panose="02040503050406030204" pitchFamily="18" charset="0"/>
            </a:endParaRPr>
          </a:p>
          <a:p>
            <a:pPr marL="0" marR="1030" indent="0" algn="just">
              <a:spcBef>
                <a:spcPts val="0"/>
              </a:spcBef>
              <a:buNone/>
            </a:pPr>
            <a:endParaRPr lang="en-US" sz="2800" b="0" i="0" u="none" strike="noStrike" dirty="0">
              <a:latin typeface="Cambria" panose="02040503050406030204" pitchFamily="18" charset="0"/>
              <a:ea typeface="Cambria" panose="02040503050406030204" pitchFamily="18" charset="0"/>
            </a:endParaRPr>
          </a:p>
          <a:p>
            <a:pPr marL="0" marR="310" indent="0">
              <a:spcBef>
                <a:spcPts val="0"/>
              </a:spcBef>
              <a:buNone/>
            </a:pPr>
            <a:endParaRPr lang="en-US" sz="2800" dirty="0">
              <a:latin typeface="Cambria" panose="02040503050406030204" pitchFamily="18" charset="0"/>
              <a:ea typeface="Cambria" panose="02040503050406030204" pitchFamily="18" charset="0"/>
            </a:endParaRPr>
          </a:p>
          <a:p>
            <a:pPr marL="0" indent="0">
              <a:buNone/>
            </a:pPr>
            <a:endParaRPr lang="en-US" altLang="en-US" sz="2200" dirty="0">
              <a:solidFill>
                <a:schemeClr val="accent6">
                  <a:lumMod val="50000"/>
                </a:schemeClr>
              </a:solidFill>
            </a:endParaRPr>
          </a:p>
          <a:p>
            <a:pPr lvl="1"/>
            <a:endParaRPr lang="en-US" altLang="en-US" sz="2200" dirty="0"/>
          </a:p>
        </p:txBody>
      </p:sp>
      <p:sp>
        <p:nvSpPr>
          <p:cNvPr id="4" name="Slide Number Placeholder 4"/>
          <p:cNvSpPr>
            <a:spLocks noGrp="1"/>
          </p:cNvSpPr>
          <p:nvPr>
            <p:ph type="sldNum" sz="quarter" idx="11"/>
          </p:nvPr>
        </p:nvSpPr>
        <p:spPr>
          <a:xfrm>
            <a:off x="-21828" y="6569969"/>
            <a:ext cx="439688" cy="288031"/>
          </a:xfrm>
        </p:spPr>
        <p:txBody>
          <a:bodyPr/>
          <a:lstStyle/>
          <a:p>
            <a:fld id="{D830F51D-B9C7-4B60-9A78-C54F48329F8A}" type="slidenum">
              <a:rPr lang="en-US" altLang="en-US"/>
              <a:pPr/>
              <a:t>6</a:t>
            </a:fld>
            <a:endParaRPr lang="en-US" altLang="en-US" dirty="0"/>
          </a:p>
        </p:txBody>
      </p:sp>
    </p:spTree>
    <p:extLst>
      <p:ext uri="{BB962C8B-B14F-4D97-AF65-F5344CB8AC3E}">
        <p14:creationId xmlns:p14="http://schemas.microsoft.com/office/powerpoint/2010/main" val="4271237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altLang="en-US" dirty="0">
                <a:solidFill>
                  <a:srgbClr val="FF0000"/>
                </a:solidFill>
              </a:rPr>
              <a:t>Threshold Correlation Mining Problem</a:t>
            </a:r>
          </a:p>
        </p:txBody>
      </p:sp>
      <p:sp>
        <p:nvSpPr>
          <p:cNvPr id="116739" name="Rectangle 3"/>
          <p:cNvSpPr>
            <a:spLocks noGrp="1" noChangeArrowheads="1"/>
          </p:cNvSpPr>
          <p:nvPr>
            <p:ph type="body" idx="1"/>
          </p:nvPr>
        </p:nvSpPr>
        <p:spPr>
          <a:xfrm>
            <a:off x="395536" y="1196752"/>
            <a:ext cx="8424936" cy="4929411"/>
          </a:xfrm>
        </p:spPr>
        <p:txBody>
          <a:bodyPr/>
          <a:lstStyle/>
          <a:p>
            <a:pPr marL="0" indent="0">
              <a:buNone/>
            </a:pPr>
            <a:r>
              <a:rPr lang="en-US" altLang="en-US" sz="2600" dirty="0"/>
              <a:t>Given a dataset D containing values of different continuous variables:</a:t>
            </a:r>
          </a:p>
          <a:p>
            <a:pPr marL="0" indent="0">
              <a:buNone/>
            </a:pPr>
            <a:r>
              <a:rPr lang="en-US" altLang="en-US" sz="2600" dirty="0"/>
              <a:t>Find:</a:t>
            </a:r>
          </a:p>
          <a:p>
            <a:pPr marL="0" indent="0">
              <a:buNone/>
            </a:pPr>
            <a:r>
              <a:rPr lang="en-US" altLang="en-US" sz="2600" dirty="0"/>
              <a:t>{ (v,v’,</a:t>
            </a:r>
            <a:r>
              <a:rPr lang="en-US" altLang="en-US" sz="2600" dirty="0" err="1"/>
              <a:t>t,t</a:t>
            </a:r>
            <a:r>
              <a:rPr lang="en-US" altLang="en-US" sz="2600" dirty="0"/>
              <a:t>’) | HTCORR(D,v,v’,</a:t>
            </a:r>
            <a:r>
              <a:rPr lang="en-US" altLang="en-US" sz="2600" dirty="0" err="1"/>
              <a:t>t,t</a:t>
            </a:r>
            <a:r>
              <a:rPr lang="en-US" altLang="en-US" sz="2600" dirty="0"/>
              <a:t>’) ≥</a:t>
            </a:r>
            <a:r>
              <a:rPr lang="en-US" altLang="en-US" sz="2600" dirty="0">
                <a:sym typeface="Symbol" panose="05050102010706020507" pitchFamily="18" charset="2"/>
              </a:rPr>
              <a:t> </a:t>
            </a:r>
          </a:p>
          <a:p>
            <a:pPr marL="0" indent="0">
              <a:buNone/>
            </a:pPr>
            <a:r>
              <a:rPr lang="en-US" altLang="en-US" sz="2600" dirty="0"/>
              <a:t>                  HTCORR(D,v,v’,</a:t>
            </a:r>
            <a:r>
              <a:rPr lang="en-US" altLang="en-US" sz="2600" dirty="0" err="1"/>
              <a:t>t,t</a:t>
            </a:r>
            <a:r>
              <a:rPr lang="en-US" altLang="en-US" sz="2600" dirty="0"/>
              <a:t>’) </a:t>
            </a:r>
            <a:r>
              <a:rPr lang="en-US" altLang="en-US" sz="2600" dirty="0">
                <a:sym typeface="Symbol" panose="05050102010706020507" pitchFamily="18" charset="2"/>
              </a:rPr>
              <a:t></a:t>
            </a:r>
            <a:r>
              <a:rPr lang="en-US" altLang="en-US" sz="2600" dirty="0">
                <a:latin typeface="Symbol" panose="05050102010706020507" pitchFamily="18" charset="2"/>
                <a:sym typeface="Symbol" panose="05050102010706020507" pitchFamily="18" charset="2"/>
              </a:rPr>
              <a:t>-</a:t>
            </a:r>
            <a:r>
              <a:rPr lang="en-US" altLang="en-US" sz="2600" dirty="0">
                <a:sym typeface="Symbol" panose="05050102010706020507" pitchFamily="18" charset="2"/>
              </a:rPr>
              <a:t>}</a:t>
            </a:r>
          </a:p>
          <a:p>
            <a:pPr marL="0" indent="0">
              <a:buNone/>
            </a:pPr>
            <a:endParaRPr lang="en-US" altLang="en-US" sz="2600" dirty="0">
              <a:sym typeface="Symbol" panose="05050102010706020507" pitchFamily="18" charset="2"/>
            </a:endParaRPr>
          </a:p>
          <a:p>
            <a:pPr marL="0" indent="0">
              <a:buNone/>
            </a:pPr>
            <a:r>
              <a:rPr lang="en-US" altLang="en-US" sz="2600" dirty="0">
                <a:sym typeface="Symbol" panose="05050102010706020507" pitchFamily="18" charset="2"/>
              </a:rPr>
              <a:t>e.g. assuming =0.7, we try to find all variable-threshold pairs whose absolute value of the High/High threshold correlation is 0.7 or higher</a:t>
            </a:r>
          </a:p>
        </p:txBody>
      </p:sp>
      <p:sp>
        <p:nvSpPr>
          <p:cNvPr id="4" name="Slide Number Placeholder 4"/>
          <p:cNvSpPr>
            <a:spLocks noGrp="1"/>
          </p:cNvSpPr>
          <p:nvPr>
            <p:ph type="sldNum" sz="quarter" idx="11"/>
          </p:nvPr>
        </p:nvSpPr>
        <p:spPr>
          <a:xfrm>
            <a:off x="0" y="6569969"/>
            <a:ext cx="439688" cy="288031"/>
          </a:xfrm>
        </p:spPr>
        <p:txBody>
          <a:bodyPr/>
          <a:lstStyle/>
          <a:p>
            <a:fld id="{D830F51D-B9C7-4B60-9A78-C54F48329F8A}" type="slidenum">
              <a:rPr lang="en-US" altLang="en-US"/>
              <a:pPr/>
              <a:t>7</a:t>
            </a:fld>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2" name="Rectangle 3"/>
          <p:cNvSpPr>
            <a:spLocks noChangeArrowheads="1"/>
          </p:cNvSpPr>
          <p:nvPr/>
        </p:nvSpPr>
        <p:spPr bwMode="auto">
          <a:xfrm>
            <a:off x="865442" y="188640"/>
            <a:ext cx="7762875" cy="1259319"/>
          </a:xfrm>
          <a:prstGeom prst="rect">
            <a:avLst/>
          </a:prstGeom>
          <a:ln w="12700">
            <a:solidFill>
              <a:schemeClr val="tx1"/>
            </a:solidFill>
            <a:miter lim="800000"/>
            <a:headEnd/>
            <a:tailEnd/>
          </a:ln>
          <a:effectLst>
            <a:outerShdw dist="107763" dir="2700000" algn="ctr" rotWithShape="0">
              <a:schemeClr val="bg2"/>
            </a:outerShdw>
          </a:effectLst>
        </p:spPr>
        <p:txBody>
          <a:bodyPr lIns="90488" tIns="44450" rIns="90488" bIns="44450" anchor="ctr">
            <a:spAutoFit/>
          </a:bodyPr>
          <a:lstStyle/>
          <a:p>
            <a:pPr algn="ctr"/>
            <a:r>
              <a:rPr lang="en-US" sz="3800" b="1" dirty="0">
                <a:solidFill>
                  <a:srgbClr val="FF0000"/>
                </a:solidFill>
                <a:latin typeface="Arial Narrow" pitchFamily="34" charset="0"/>
              </a:rPr>
              <a:t>4. Case Study: Relationship of Temperature and Relative Humidity </a:t>
            </a:r>
          </a:p>
        </p:txBody>
      </p:sp>
      <p:sp>
        <p:nvSpPr>
          <p:cNvPr id="38" name="Slide Number Placeholder 4"/>
          <p:cNvSpPr>
            <a:spLocks noGrp="1"/>
          </p:cNvSpPr>
          <p:nvPr>
            <p:ph type="sldNum" sz="quarter" idx="11"/>
          </p:nvPr>
        </p:nvSpPr>
        <p:spPr>
          <a:xfrm>
            <a:off x="-94670" y="6569969"/>
            <a:ext cx="439688" cy="288031"/>
          </a:xfrm>
        </p:spPr>
        <p:txBody>
          <a:bodyPr/>
          <a:lstStyle/>
          <a:p>
            <a:fld id="{D830F51D-B9C7-4B60-9A78-C54F48329F8A}" type="slidenum">
              <a:rPr lang="en-US" altLang="en-US"/>
              <a:pPr/>
              <a:t>8</a:t>
            </a:fld>
            <a:endParaRPr lang="en-US" altLang="en-US" dirty="0"/>
          </a:p>
        </p:txBody>
      </p:sp>
      <p:sp>
        <p:nvSpPr>
          <p:cNvPr id="2" name="Text Box 50">
            <a:extLst>
              <a:ext uri="{FF2B5EF4-FFF2-40B4-BE49-F238E27FC236}">
                <a16:creationId xmlns:a16="http://schemas.microsoft.com/office/drawing/2014/main" id="{7BA9D1F3-DB19-1469-58AE-26AB1B0B679E}"/>
              </a:ext>
            </a:extLst>
          </p:cNvPr>
          <p:cNvSpPr txBox="1">
            <a:spLocks noChangeArrowheads="1"/>
          </p:cNvSpPr>
          <p:nvPr/>
        </p:nvSpPr>
        <p:spPr bwMode="auto">
          <a:xfrm>
            <a:off x="327280" y="1268760"/>
            <a:ext cx="8839200" cy="646331"/>
          </a:xfrm>
          <a:prstGeom prst="rect">
            <a:avLst/>
          </a:prstGeom>
          <a:noFill/>
          <a:ln w="9525">
            <a:noFill/>
            <a:miter lim="800000"/>
            <a:headEnd/>
            <a:tailEnd/>
          </a:ln>
          <a:effectLst/>
        </p:spPr>
        <p:txBody>
          <a:bodyPr wrap="square">
            <a:spAutoFit/>
          </a:bodyPr>
          <a:lstStyle/>
          <a:p>
            <a:pPr marL="285750" marR="1030" indent="-285750" algn="l">
              <a:buFont typeface="Wingdings" panose="05000000000000000000" pitchFamily="2" charset="2"/>
              <a:buChar char="Ø"/>
            </a:pPr>
            <a:endParaRPr lang="en-US" sz="1800" b="0" i="0" u="none" strike="noStrike" baseline="0" dirty="0">
              <a:latin typeface="Palatino Linotype" panose="02040502050505030304" pitchFamily="18" charset="0"/>
            </a:endParaRPr>
          </a:p>
          <a:p>
            <a:pPr algn="l"/>
            <a:endParaRPr lang="en-US" dirty="0">
              <a:solidFill>
                <a:srgbClr val="000000"/>
              </a:solidFill>
              <a:latin typeface="+mj-lt"/>
              <a:ea typeface="SimSun" charset="-122"/>
              <a:cs typeface="Times New Roman" pitchFamily="18" charset="0"/>
            </a:endParaRPr>
          </a:p>
        </p:txBody>
      </p:sp>
      <p:sp>
        <p:nvSpPr>
          <p:cNvPr id="3" name="Text Box 50">
            <a:extLst>
              <a:ext uri="{FF2B5EF4-FFF2-40B4-BE49-F238E27FC236}">
                <a16:creationId xmlns:a16="http://schemas.microsoft.com/office/drawing/2014/main" id="{F6E5219E-FAD4-9E22-6B4A-E1A4E7D5239C}"/>
              </a:ext>
            </a:extLst>
          </p:cNvPr>
          <p:cNvSpPr txBox="1">
            <a:spLocks noChangeArrowheads="1"/>
          </p:cNvSpPr>
          <p:nvPr/>
        </p:nvSpPr>
        <p:spPr bwMode="auto">
          <a:xfrm>
            <a:off x="345018" y="1700808"/>
            <a:ext cx="8839200" cy="3508653"/>
          </a:xfrm>
          <a:prstGeom prst="rect">
            <a:avLst/>
          </a:prstGeom>
          <a:noFill/>
          <a:ln w="9525">
            <a:noFill/>
            <a:miter lim="800000"/>
            <a:headEnd/>
            <a:tailEnd/>
          </a:ln>
          <a:effectLst/>
        </p:spPr>
        <p:txBody>
          <a:bodyPr wrap="square">
            <a:spAutoFit/>
          </a:bodyPr>
          <a:lstStyle/>
          <a:p>
            <a:pPr marL="285750" marR="1030" indent="-285750" algn="l">
              <a:buFont typeface="Wingdings" panose="05000000000000000000" pitchFamily="2" charset="2"/>
              <a:buChar char="Ø"/>
            </a:pPr>
            <a:r>
              <a:rPr lang="en-US" sz="2400" dirty="0">
                <a:latin typeface="Palatino Linotype" panose="02040502050505030304" pitchFamily="18" charset="0"/>
              </a:rPr>
              <a:t>We created hourly temperature/humidity datasets for 5 city locations for the whole year 2022 in Houston, New Orleans, Santa Fe, Seattle, and Las Vegas. </a:t>
            </a:r>
            <a:endParaRPr lang="en-US" sz="2400" b="0" i="0" u="none" strike="noStrike" baseline="0" dirty="0">
              <a:latin typeface="Palatino Linotype" panose="02040502050505030304" pitchFamily="18" charset="0"/>
            </a:endParaRPr>
          </a:p>
          <a:p>
            <a:pPr marL="285750" marR="1030" indent="-285750" algn="l">
              <a:buFont typeface="Wingdings" panose="05000000000000000000" pitchFamily="2" charset="2"/>
              <a:buChar char="Ø"/>
            </a:pPr>
            <a:r>
              <a:rPr lang="en-US" sz="2400" b="0" i="0" u="none" strike="noStrike" baseline="0" dirty="0">
                <a:latin typeface="Palatino Linotype" panose="02040502050505030304" pitchFamily="18" charset="0"/>
              </a:rPr>
              <a:t>Temperature was measured in Fahrenheit and Relative Humidity was measured as integers in {0,…,100}. </a:t>
            </a:r>
          </a:p>
          <a:p>
            <a:pPr marL="285750" marR="1030" indent="-285750" algn="l">
              <a:buFont typeface="Wingdings" panose="05000000000000000000" pitchFamily="2" charset="2"/>
              <a:buChar char="Ø"/>
            </a:pPr>
            <a:r>
              <a:rPr lang="en-US" sz="2400" b="0" i="0" u="none" strike="noStrike" baseline="0" dirty="0">
                <a:latin typeface="Palatino Linotype" panose="02040502050505030304" pitchFamily="18" charset="0"/>
              </a:rPr>
              <a:t>Thresholds correlations we computed using a grid-based sampling approach, relying on a 16</a:t>
            </a:r>
            <a:r>
              <a:rPr lang="en-US" sz="2400" b="0" i="0" u="none" strike="noStrike" baseline="0" dirty="0">
                <a:latin typeface="Palatino Linotype" panose="02040502050505030304" pitchFamily="18" charset="0"/>
                <a:sym typeface="Symbol" panose="05050102010706020507" pitchFamily="18" charset="2"/>
              </a:rPr>
              <a:t>16 grid. </a:t>
            </a:r>
            <a:endParaRPr lang="en-US" sz="2400" b="0" i="0" u="none" strike="noStrike" baseline="0" dirty="0">
              <a:latin typeface="Palatino Linotype" panose="02040502050505030304" pitchFamily="18" charset="0"/>
            </a:endParaRPr>
          </a:p>
          <a:p>
            <a:pPr marL="285750" marR="1030" indent="-285750" algn="l">
              <a:buFont typeface="Wingdings" panose="05000000000000000000" pitchFamily="2" charset="2"/>
              <a:buChar char="Ø"/>
            </a:pPr>
            <a:endParaRPr lang="en-US" sz="1800" b="0" i="0" u="none" strike="noStrike" baseline="0" dirty="0">
              <a:latin typeface="Palatino Linotype" panose="02040502050505030304" pitchFamily="18" charset="0"/>
            </a:endParaRPr>
          </a:p>
          <a:p>
            <a:pPr marL="285750" marR="1030" indent="-285750" algn="l">
              <a:buFont typeface="Wingdings" panose="05000000000000000000" pitchFamily="2" charset="2"/>
              <a:buChar char="Ø"/>
            </a:pPr>
            <a:endParaRPr lang="en-US" sz="1800" b="0" i="0" u="none" strike="noStrike" baseline="0" dirty="0">
              <a:latin typeface="Palatino Linotype" panose="02040502050505030304" pitchFamily="18" charset="0"/>
            </a:endParaRPr>
          </a:p>
          <a:p>
            <a:pPr algn="l"/>
            <a:endParaRPr lang="en-US" dirty="0">
              <a:solidFill>
                <a:srgbClr val="000000"/>
              </a:solidFill>
              <a:latin typeface="+mj-lt"/>
              <a:ea typeface="SimSun" charset="-122"/>
              <a:cs typeface="Times New Roman" pitchFamily="18" charset="0"/>
            </a:endParaRPr>
          </a:p>
        </p:txBody>
      </p:sp>
      <p:pic>
        <p:nvPicPr>
          <p:cNvPr id="5" name="Picture 4">
            <a:extLst>
              <a:ext uri="{FF2B5EF4-FFF2-40B4-BE49-F238E27FC236}">
                <a16:creationId xmlns:a16="http://schemas.microsoft.com/office/drawing/2014/main" id="{D9ADC315-DB67-12FF-84C3-6D8C45D5EA3B}"/>
              </a:ext>
            </a:extLst>
          </p:cNvPr>
          <p:cNvPicPr>
            <a:picLocks noChangeAspect="1"/>
          </p:cNvPicPr>
          <p:nvPr/>
        </p:nvPicPr>
        <p:blipFill>
          <a:blip r:embed="rId2"/>
          <a:stretch>
            <a:fillRect/>
          </a:stretch>
        </p:blipFill>
        <p:spPr>
          <a:xfrm>
            <a:off x="1360594" y="4340837"/>
            <a:ext cx="2110329" cy="1138102"/>
          </a:xfrm>
          <a:prstGeom prst="rect">
            <a:avLst/>
          </a:prstGeom>
        </p:spPr>
      </p:pic>
      <p:pic>
        <p:nvPicPr>
          <p:cNvPr id="7" name="Picture 6">
            <a:extLst>
              <a:ext uri="{FF2B5EF4-FFF2-40B4-BE49-F238E27FC236}">
                <a16:creationId xmlns:a16="http://schemas.microsoft.com/office/drawing/2014/main" id="{542DF8F9-9EB8-AE7D-EA86-A900AB1EF889}"/>
              </a:ext>
            </a:extLst>
          </p:cNvPr>
          <p:cNvPicPr>
            <a:picLocks noChangeAspect="1"/>
          </p:cNvPicPr>
          <p:nvPr/>
        </p:nvPicPr>
        <p:blipFill>
          <a:blip r:embed="rId3"/>
          <a:stretch>
            <a:fillRect/>
          </a:stretch>
        </p:blipFill>
        <p:spPr>
          <a:xfrm>
            <a:off x="3563888" y="4340837"/>
            <a:ext cx="2275221" cy="1077483"/>
          </a:xfrm>
          <a:prstGeom prst="rect">
            <a:avLst/>
          </a:prstGeom>
        </p:spPr>
      </p:pic>
      <p:pic>
        <p:nvPicPr>
          <p:cNvPr id="9" name="Picture 8">
            <a:extLst>
              <a:ext uri="{FF2B5EF4-FFF2-40B4-BE49-F238E27FC236}">
                <a16:creationId xmlns:a16="http://schemas.microsoft.com/office/drawing/2014/main" id="{DEFB805A-E05A-A2BE-95DC-D71332A3DD7B}"/>
              </a:ext>
            </a:extLst>
          </p:cNvPr>
          <p:cNvPicPr>
            <a:picLocks noChangeAspect="1"/>
          </p:cNvPicPr>
          <p:nvPr/>
        </p:nvPicPr>
        <p:blipFill>
          <a:blip r:embed="rId4"/>
          <a:stretch>
            <a:fillRect/>
          </a:stretch>
        </p:blipFill>
        <p:spPr>
          <a:xfrm>
            <a:off x="5932074" y="4334020"/>
            <a:ext cx="2380450" cy="1152916"/>
          </a:xfrm>
          <a:prstGeom prst="rect">
            <a:avLst/>
          </a:prstGeom>
        </p:spPr>
      </p:pic>
      <p:pic>
        <p:nvPicPr>
          <p:cNvPr id="11" name="Picture 10">
            <a:extLst>
              <a:ext uri="{FF2B5EF4-FFF2-40B4-BE49-F238E27FC236}">
                <a16:creationId xmlns:a16="http://schemas.microsoft.com/office/drawing/2014/main" id="{D5BE58E5-B3F3-96BA-7B9D-ABFA220A5911}"/>
              </a:ext>
            </a:extLst>
          </p:cNvPr>
          <p:cNvPicPr>
            <a:picLocks noChangeAspect="1"/>
          </p:cNvPicPr>
          <p:nvPr/>
        </p:nvPicPr>
        <p:blipFill>
          <a:blip r:embed="rId5"/>
          <a:stretch>
            <a:fillRect/>
          </a:stretch>
        </p:blipFill>
        <p:spPr>
          <a:xfrm>
            <a:off x="4979989" y="5493718"/>
            <a:ext cx="3332535" cy="1336084"/>
          </a:xfrm>
          <a:prstGeom prst="rect">
            <a:avLst/>
          </a:prstGeom>
        </p:spPr>
      </p:pic>
      <p:pic>
        <p:nvPicPr>
          <p:cNvPr id="14" name="Picture 13">
            <a:extLst>
              <a:ext uri="{FF2B5EF4-FFF2-40B4-BE49-F238E27FC236}">
                <a16:creationId xmlns:a16="http://schemas.microsoft.com/office/drawing/2014/main" id="{EF176FAA-9023-98B9-A305-ADF7FC75FB2D}"/>
              </a:ext>
            </a:extLst>
          </p:cNvPr>
          <p:cNvPicPr>
            <a:picLocks noChangeAspect="1"/>
          </p:cNvPicPr>
          <p:nvPr/>
        </p:nvPicPr>
        <p:blipFill>
          <a:blip r:embed="rId6"/>
          <a:stretch>
            <a:fillRect/>
          </a:stretch>
        </p:blipFill>
        <p:spPr>
          <a:xfrm>
            <a:off x="1691680" y="5493719"/>
            <a:ext cx="3201827" cy="1310484"/>
          </a:xfrm>
          <a:prstGeom prst="rect">
            <a:avLst/>
          </a:prstGeom>
        </p:spPr>
      </p:pic>
    </p:spTree>
    <p:extLst>
      <p:ext uri="{BB962C8B-B14F-4D97-AF65-F5344CB8AC3E}">
        <p14:creationId xmlns:p14="http://schemas.microsoft.com/office/powerpoint/2010/main" val="2814471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ctrTitle"/>
          </p:nvPr>
        </p:nvSpPr>
        <p:spPr>
          <a:xfrm>
            <a:off x="-108520" y="404664"/>
            <a:ext cx="9252520" cy="808112"/>
          </a:xfrm>
        </p:spPr>
        <p:txBody>
          <a:bodyPr/>
          <a:lstStyle/>
          <a:p>
            <a:pPr algn="ctr"/>
            <a:r>
              <a:rPr lang="en-US" altLang="en-US" sz="3200" dirty="0">
                <a:solidFill>
                  <a:srgbClr val="FF0000"/>
                </a:solidFill>
              </a:rPr>
              <a:t>Houston High/High T-Correlations </a:t>
            </a:r>
          </a:p>
        </p:txBody>
      </p:sp>
      <p:sp>
        <p:nvSpPr>
          <p:cNvPr id="6" name="Slide Number Placeholder 4"/>
          <p:cNvSpPr>
            <a:spLocks noGrp="1"/>
          </p:cNvSpPr>
          <p:nvPr>
            <p:ph type="sldNum" sz="quarter" idx="11"/>
          </p:nvPr>
        </p:nvSpPr>
        <p:spPr>
          <a:xfrm>
            <a:off x="0" y="6559005"/>
            <a:ext cx="439688" cy="288031"/>
          </a:xfrm>
        </p:spPr>
        <p:txBody>
          <a:bodyPr/>
          <a:lstStyle/>
          <a:p>
            <a:fld id="{D830F51D-B9C7-4B60-9A78-C54F48329F8A}" type="slidenum">
              <a:rPr lang="en-US" altLang="en-US"/>
              <a:pPr/>
              <a:t>9</a:t>
            </a:fld>
            <a:endParaRPr lang="en-US" altLang="en-US" dirty="0"/>
          </a:p>
        </p:txBody>
      </p:sp>
      <p:pic>
        <p:nvPicPr>
          <p:cNvPr id="7" name="Picture 6">
            <a:extLst>
              <a:ext uri="{FF2B5EF4-FFF2-40B4-BE49-F238E27FC236}">
                <a16:creationId xmlns:a16="http://schemas.microsoft.com/office/drawing/2014/main" id="{ED0BAE2C-3F0C-9300-10DF-CE8D0D766207}"/>
              </a:ext>
            </a:extLst>
          </p:cNvPr>
          <p:cNvPicPr>
            <a:picLocks noChangeAspect="1"/>
          </p:cNvPicPr>
          <p:nvPr/>
        </p:nvPicPr>
        <p:blipFill>
          <a:blip r:embed="rId2"/>
          <a:stretch>
            <a:fillRect/>
          </a:stretch>
        </p:blipFill>
        <p:spPr>
          <a:xfrm>
            <a:off x="1115616" y="1631493"/>
            <a:ext cx="6181859" cy="4922196"/>
          </a:xfrm>
          <a:prstGeom prst="rect">
            <a:avLst/>
          </a:prstGeom>
        </p:spPr>
      </p:pic>
    </p:spTree>
    <p:extLst>
      <p:ext uri="{BB962C8B-B14F-4D97-AF65-F5344CB8AC3E}">
        <p14:creationId xmlns:p14="http://schemas.microsoft.com/office/powerpoint/2010/main" val="2675222181"/>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2346076</TotalTime>
  <Words>1510</Words>
  <Application>Microsoft Office PowerPoint</Application>
  <PresentationFormat>On-screen Show (4:3)</PresentationFormat>
  <Paragraphs>116</Paragraphs>
  <Slides>16</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Arial</vt:lpstr>
      <vt:lpstr>Arial Narrow</vt:lpstr>
      <vt:lpstr>Book Antiqua</vt:lpstr>
      <vt:lpstr>Calibri</vt:lpstr>
      <vt:lpstr>Cambria</vt:lpstr>
      <vt:lpstr>Gill Sans MT</vt:lpstr>
      <vt:lpstr>Palatino Linotype</vt:lpstr>
      <vt:lpstr>Roboto</vt:lpstr>
      <vt:lpstr>Segoe UI Symbol</vt:lpstr>
      <vt:lpstr>Symbol</vt:lpstr>
      <vt:lpstr>Wingdings</vt:lpstr>
      <vt:lpstr>Default Design</vt:lpstr>
      <vt:lpstr>On Threshold Correlation with Application to Studying the Relationship of Temperature and Relative Humidity</vt:lpstr>
      <vt:lpstr>PowerPoint Presentation</vt:lpstr>
      <vt:lpstr>PowerPoint Presentation</vt:lpstr>
      <vt:lpstr>PowerPoint Presentation</vt:lpstr>
      <vt:lpstr>3. High/High Threshold Correlation </vt:lpstr>
      <vt:lpstr>Low/Low, High/Low, Low/High T-Correlations</vt:lpstr>
      <vt:lpstr>Threshold Correlation Mining Problem</vt:lpstr>
      <vt:lpstr>PowerPoint Presentation</vt:lpstr>
      <vt:lpstr>Houston High/High T-Correlations </vt:lpstr>
      <vt:lpstr>PowerPoint Presentation</vt:lpstr>
      <vt:lpstr>New Orleans T=High/RH=Low T-Correlations </vt:lpstr>
      <vt:lpstr>Seattle Low/Low R-Correlations </vt:lpstr>
      <vt:lpstr>5. Computational Challenges of Threshold Correlation Mining</vt:lpstr>
      <vt:lpstr>Finding Interesting Regions in the Threshold Rectangle</vt:lpstr>
      <vt:lpstr>6. Work in Progress </vt:lpstr>
      <vt:lpstr>7. Conclusion </vt:lpstr>
    </vt:vector>
  </TitlesOfParts>
  <Company>University of Oxford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Nearest Neighbour</dc:title>
  <dc:creator>David Claus</dc:creator>
  <cp:lastModifiedBy>Eick, Christoph F</cp:lastModifiedBy>
  <cp:revision>242</cp:revision>
  <cp:lastPrinted>2022-02-21T16:41:36Z</cp:lastPrinted>
  <dcterms:created xsi:type="dcterms:W3CDTF">2004-02-17T10:26:15Z</dcterms:created>
  <dcterms:modified xsi:type="dcterms:W3CDTF">2023-12-08T14:48:35Z</dcterms:modified>
</cp:coreProperties>
</file>