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39" r:id="rId2"/>
    <p:sldId id="334" r:id="rId3"/>
    <p:sldId id="343" r:id="rId4"/>
    <p:sldId id="322" r:id="rId5"/>
    <p:sldId id="383" r:id="rId6"/>
    <p:sldId id="365" r:id="rId7"/>
    <p:sldId id="384" r:id="rId8"/>
    <p:sldId id="367" r:id="rId9"/>
    <p:sldId id="368" r:id="rId10"/>
    <p:sldId id="344" r:id="rId11"/>
    <p:sldId id="386" r:id="rId12"/>
    <p:sldId id="345" r:id="rId13"/>
    <p:sldId id="346" r:id="rId14"/>
    <p:sldId id="385" r:id="rId15"/>
    <p:sldId id="376" r:id="rId16"/>
    <p:sldId id="366" r:id="rId17"/>
    <p:sldId id="347" r:id="rId18"/>
    <p:sldId id="356" r:id="rId19"/>
    <p:sldId id="387" r:id="rId20"/>
    <p:sldId id="378" r:id="rId21"/>
    <p:sldId id="379" r:id="rId22"/>
    <p:sldId id="380" r:id="rId23"/>
    <p:sldId id="332" r:id="rId24"/>
    <p:sldId id="353" r:id="rId25"/>
    <p:sldId id="354" r:id="rId26"/>
    <p:sldId id="355" r:id="rId27"/>
    <p:sldId id="341" r:id="rId28"/>
    <p:sldId id="357" r:id="rId29"/>
    <p:sldId id="358" r:id="rId30"/>
    <p:sldId id="359" r:id="rId31"/>
    <p:sldId id="360" r:id="rId32"/>
    <p:sldId id="361" r:id="rId33"/>
    <p:sldId id="362" r:id="rId34"/>
    <p:sldId id="342" r:id="rId35"/>
    <p:sldId id="352" r:id="rId3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3300"/>
    <a:srgbClr val="996633"/>
    <a:srgbClr val="FFD869"/>
    <a:srgbClr val="FFCB37"/>
    <a:srgbClr val="CC9900"/>
    <a:srgbClr val="CCECFF"/>
    <a:srgbClr val="F1F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15" autoAdjust="0"/>
    <p:restoredTop sz="99833" autoAdjust="0"/>
  </p:normalViewPr>
  <p:slideViewPr>
    <p:cSldViewPr>
      <p:cViewPr>
        <p:scale>
          <a:sx n="77" d="100"/>
          <a:sy n="77" d="100"/>
        </p:scale>
        <p:origin x="-2754" y="-864"/>
      </p:cViewPr>
      <p:guideLst>
        <p:guide orient="horz" pos="2160"/>
        <p:guide pos="2880"/>
      </p:guideLst>
    </p:cSldViewPr>
  </p:slideViewPr>
  <p:outlineViewPr>
    <p:cViewPr>
      <p:scale>
        <a:sx n="33" d="100"/>
        <a:sy n="33" d="100"/>
      </p:scale>
      <p:origin x="240" y="252762"/>
    </p:cViewPr>
    <p:sldLst>
      <p:sld r:id="rId1" collapse="1"/>
    </p:sldLst>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7" d="100"/>
          <a:sy n="67" d="100"/>
        </p:scale>
        <p:origin x="-1860" y="-96"/>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0"/>
            <a:ext cx="3043238" cy="465138"/>
          </a:xfrm>
          <a:prstGeom prst="rect">
            <a:avLst/>
          </a:prstGeom>
          <a:noFill/>
          <a:ln w="9525">
            <a:noFill/>
            <a:miter lim="800000"/>
            <a:headEnd/>
            <a:tailEnd/>
          </a:ln>
          <a:effectLst/>
        </p:spPr>
        <p:txBody>
          <a:bodyPr vert="horz" wrap="square" lIns="91866" tIns="45933" rIns="91866" bIns="45933" numCol="1" anchor="t" anchorCtr="0" compatLnSpc="1">
            <a:prstTxWarp prst="textNoShape">
              <a:avLst/>
            </a:prstTxWarp>
          </a:bodyPr>
          <a:lstStyle>
            <a:lvl1pPr defTabSz="919225">
              <a:defRPr sz="1200">
                <a:latin typeface="Arial" charset="0"/>
              </a:defRPr>
            </a:lvl1pPr>
          </a:lstStyle>
          <a:p>
            <a:pPr>
              <a:defRPr/>
            </a:pPr>
            <a:endParaRPr lang="de-DE"/>
          </a:p>
        </p:txBody>
      </p:sp>
      <p:sp>
        <p:nvSpPr>
          <p:cNvPr id="43011" name="Rectangle 3"/>
          <p:cNvSpPr>
            <a:spLocks noGrp="1" noChangeArrowheads="1"/>
          </p:cNvSpPr>
          <p:nvPr>
            <p:ph type="dt" sz="quarter" idx="1"/>
          </p:nvPr>
        </p:nvSpPr>
        <p:spPr bwMode="auto">
          <a:xfrm>
            <a:off x="3979864" y="0"/>
            <a:ext cx="3043237" cy="465138"/>
          </a:xfrm>
          <a:prstGeom prst="rect">
            <a:avLst/>
          </a:prstGeom>
          <a:noFill/>
          <a:ln w="9525">
            <a:noFill/>
            <a:miter lim="800000"/>
            <a:headEnd/>
            <a:tailEnd/>
          </a:ln>
          <a:effectLst/>
        </p:spPr>
        <p:txBody>
          <a:bodyPr vert="horz" wrap="square" lIns="91866" tIns="45933" rIns="91866" bIns="45933" numCol="1" anchor="t" anchorCtr="0" compatLnSpc="1">
            <a:prstTxWarp prst="textNoShape">
              <a:avLst/>
            </a:prstTxWarp>
          </a:bodyPr>
          <a:lstStyle>
            <a:lvl1pPr algn="r" defTabSz="919225">
              <a:defRPr sz="1200">
                <a:latin typeface="Arial" charset="0"/>
              </a:defRPr>
            </a:lvl1pPr>
          </a:lstStyle>
          <a:p>
            <a:pPr>
              <a:defRPr/>
            </a:pPr>
            <a:endParaRPr lang="de-DE"/>
          </a:p>
        </p:txBody>
      </p:sp>
      <p:sp>
        <p:nvSpPr>
          <p:cNvPr id="43012" name="Rectangle 4"/>
          <p:cNvSpPr>
            <a:spLocks noGrp="1" noChangeArrowheads="1"/>
          </p:cNvSpPr>
          <p:nvPr>
            <p:ph type="ftr" sz="quarter" idx="2"/>
          </p:nvPr>
        </p:nvSpPr>
        <p:spPr bwMode="auto">
          <a:xfrm>
            <a:off x="1" y="8843963"/>
            <a:ext cx="3043238" cy="465137"/>
          </a:xfrm>
          <a:prstGeom prst="rect">
            <a:avLst/>
          </a:prstGeom>
          <a:noFill/>
          <a:ln w="9525">
            <a:noFill/>
            <a:miter lim="800000"/>
            <a:headEnd/>
            <a:tailEnd/>
          </a:ln>
          <a:effectLst/>
        </p:spPr>
        <p:txBody>
          <a:bodyPr vert="horz" wrap="square" lIns="91866" tIns="45933" rIns="91866" bIns="45933" numCol="1" anchor="b" anchorCtr="0" compatLnSpc="1">
            <a:prstTxWarp prst="textNoShape">
              <a:avLst/>
            </a:prstTxWarp>
          </a:bodyPr>
          <a:lstStyle>
            <a:lvl1pPr defTabSz="919225">
              <a:defRPr sz="1200">
                <a:latin typeface="Arial" charset="0"/>
              </a:defRPr>
            </a:lvl1pPr>
          </a:lstStyle>
          <a:p>
            <a:pPr>
              <a:defRPr/>
            </a:pPr>
            <a:endParaRPr lang="de-DE"/>
          </a:p>
        </p:txBody>
      </p:sp>
      <p:sp>
        <p:nvSpPr>
          <p:cNvPr id="43013" name="Rectangle 5"/>
          <p:cNvSpPr>
            <a:spLocks noGrp="1" noChangeArrowheads="1"/>
          </p:cNvSpPr>
          <p:nvPr>
            <p:ph type="sldNum" sz="quarter" idx="3"/>
          </p:nvPr>
        </p:nvSpPr>
        <p:spPr bwMode="auto">
          <a:xfrm>
            <a:off x="3979864" y="8843963"/>
            <a:ext cx="3043237" cy="465137"/>
          </a:xfrm>
          <a:prstGeom prst="rect">
            <a:avLst/>
          </a:prstGeom>
          <a:noFill/>
          <a:ln w="9525">
            <a:noFill/>
            <a:miter lim="800000"/>
            <a:headEnd/>
            <a:tailEnd/>
          </a:ln>
          <a:effectLst/>
        </p:spPr>
        <p:txBody>
          <a:bodyPr vert="horz" wrap="square" lIns="91866" tIns="45933" rIns="91866" bIns="45933" numCol="1" anchor="b" anchorCtr="0" compatLnSpc="1">
            <a:prstTxWarp prst="textNoShape">
              <a:avLst/>
            </a:prstTxWarp>
          </a:bodyPr>
          <a:lstStyle>
            <a:lvl1pPr algn="r" defTabSz="919225">
              <a:defRPr sz="1200">
                <a:latin typeface="Arial" charset="0"/>
              </a:defRPr>
            </a:lvl1pPr>
          </a:lstStyle>
          <a:p>
            <a:pPr>
              <a:defRPr/>
            </a:pPr>
            <a:fld id="{70E1CEC0-A8F9-4C52-9805-95F98692D648}" type="slidenum">
              <a:rPr lang="de-DE"/>
              <a:pPr>
                <a:defRPr/>
              </a:pPr>
              <a:t>‹#›</a:t>
            </a:fld>
            <a:endParaRPr lang="de-DE"/>
          </a:p>
        </p:txBody>
      </p:sp>
    </p:spTree>
    <p:extLst>
      <p:ext uri="{BB962C8B-B14F-4D97-AF65-F5344CB8AC3E}">
        <p14:creationId xmlns:p14="http://schemas.microsoft.com/office/powerpoint/2010/main" val="2403365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3238" cy="465138"/>
          </a:xfrm>
          <a:prstGeom prst="rect">
            <a:avLst/>
          </a:prstGeom>
          <a:noFill/>
          <a:ln w="9525">
            <a:noFill/>
            <a:miter lim="800000"/>
            <a:headEnd/>
            <a:tailEnd/>
          </a:ln>
          <a:effectLst/>
        </p:spPr>
        <p:txBody>
          <a:bodyPr vert="horz" wrap="square" lIns="91866" tIns="45933" rIns="91866" bIns="45933" numCol="1" anchor="t" anchorCtr="0" compatLnSpc="1">
            <a:prstTxWarp prst="textNoShape">
              <a:avLst/>
            </a:prstTxWarp>
          </a:bodyPr>
          <a:lstStyle>
            <a:lvl1pPr defTabSz="919225">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8276" y="0"/>
            <a:ext cx="3043238" cy="465138"/>
          </a:xfrm>
          <a:prstGeom prst="rect">
            <a:avLst/>
          </a:prstGeom>
          <a:noFill/>
          <a:ln w="9525">
            <a:noFill/>
            <a:miter lim="800000"/>
            <a:headEnd/>
            <a:tailEnd/>
          </a:ln>
          <a:effectLst/>
        </p:spPr>
        <p:txBody>
          <a:bodyPr vert="horz" wrap="square" lIns="91866" tIns="45933" rIns="91866" bIns="45933" numCol="1" anchor="t" anchorCtr="0" compatLnSpc="1">
            <a:prstTxWarp prst="textNoShape">
              <a:avLst/>
            </a:prstTxWarp>
          </a:bodyPr>
          <a:lstStyle>
            <a:lvl1pPr algn="r" defTabSz="919225">
              <a:defRPr sz="12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5863" y="700088"/>
            <a:ext cx="4651375"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3264" y="4422775"/>
            <a:ext cx="5616575" cy="4186238"/>
          </a:xfrm>
          <a:prstGeom prst="rect">
            <a:avLst/>
          </a:prstGeom>
          <a:noFill/>
          <a:ln w="9525">
            <a:noFill/>
            <a:miter lim="800000"/>
            <a:headEnd/>
            <a:tailEnd/>
          </a:ln>
          <a:effectLst/>
        </p:spPr>
        <p:txBody>
          <a:bodyPr vert="horz" wrap="square" lIns="91866" tIns="45933" rIns="91866" bIns="459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42376"/>
            <a:ext cx="3043238" cy="465138"/>
          </a:xfrm>
          <a:prstGeom prst="rect">
            <a:avLst/>
          </a:prstGeom>
          <a:noFill/>
          <a:ln w="9525">
            <a:noFill/>
            <a:miter lim="800000"/>
            <a:headEnd/>
            <a:tailEnd/>
          </a:ln>
          <a:effectLst/>
        </p:spPr>
        <p:txBody>
          <a:bodyPr vert="horz" wrap="square" lIns="91866" tIns="45933" rIns="91866" bIns="45933" numCol="1" anchor="b" anchorCtr="0" compatLnSpc="1">
            <a:prstTxWarp prst="textNoShape">
              <a:avLst/>
            </a:prstTxWarp>
          </a:bodyPr>
          <a:lstStyle>
            <a:lvl1pPr defTabSz="919225">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8276" y="8842376"/>
            <a:ext cx="3043238" cy="465138"/>
          </a:xfrm>
          <a:prstGeom prst="rect">
            <a:avLst/>
          </a:prstGeom>
          <a:noFill/>
          <a:ln w="9525">
            <a:noFill/>
            <a:miter lim="800000"/>
            <a:headEnd/>
            <a:tailEnd/>
          </a:ln>
          <a:effectLst/>
        </p:spPr>
        <p:txBody>
          <a:bodyPr vert="horz" wrap="square" lIns="91866" tIns="45933" rIns="91866" bIns="45933" numCol="1" anchor="b" anchorCtr="0" compatLnSpc="1">
            <a:prstTxWarp prst="textNoShape">
              <a:avLst/>
            </a:prstTxWarp>
          </a:bodyPr>
          <a:lstStyle>
            <a:lvl1pPr algn="r" defTabSz="919225">
              <a:defRPr sz="1200">
                <a:latin typeface="Arial" charset="0"/>
              </a:defRPr>
            </a:lvl1pPr>
          </a:lstStyle>
          <a:p>
            <a:pPr>
              <a:defRPr/>
            </a:pPr>
            <a:fld id="{35DE25F4-9211-4EE7-B854-50F92F750108}" type="slidenum">
              <a:rPr lang="en-US"/>
              <a:pPr>
                <a:defRPr/>
              </a:pPr>
              <a:t>‹#›</a:t>
            </a:fld>
            <a:endParaRPr lang="en-US"/>
          </a:p>
        </p:txBody>
      </p:sp>
    </p:spTree>
    <p:extLst>
      <p:ext uri="{BB962C8B-B14F-4D97-AF65-F5344CB8AC3E}">
        <p14:creationId xmlns:p14="http://schemas.microsoft.com/office/powerpoint/2010/main" val="2663338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defTabSz="914306" eaLnBrk="1" hangingPunct="1"/>
            <a:fld id="{34CE50B9-76D8-4B20-86C4-189A13362D32}" type="slidenum">
              <a:rPr lang="en-US" smtClean="0"/>
              <a:pPr defTabSz="914306"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charset="0"/>
                <a:ea typeface="+mn-ea"/>
                <a:cs typeface="+mn-cs"/>
              </a:rPr>
              <a:t>Signature ID</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Single House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Garage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Commercial Building</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Light Building</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Collective House</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School</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S1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77%</a:t>
            </a:r>
          </a:p>
          <a:p>
            <a:r>
              <a:rPr lang="en-US" sz="1200" kern="1200" dirty="0" smtClean="0">
                <a:solidFill>
                  <a:schemeClr val="tx1"/>
                </a:solidFill>
                <a:effectLst/>
                <a:latin typeface="Arial" charset="0"/>
                <a:ea typeface="+mn-ea"/>
                <a:cs typeface="+mn-cs"/>
              </a:rPr>
              <a:t>3%</a:t>
            </a:r>
          </a:p>
          <a:p>
            <a:r>
              <a:rPr lang="en-US" sz="1200" kern="1200" dirty="0" smtClean="0">
                <a:solidFill>
                  <a:schemeClr val="tx1"/>
                </a:solidFill>
                <a:effectLst/>
                <a:latin typeface="Arial" charset="0"/>
                <a:ea typeface="+mn-ea"/>
                <a:cs typeface="+mn-cs"/>
              </a:rPr>
              <a:t>2%</a:t>
            </a:r>
          </a:p>
          <a:p>
            <a:r>
              <a:rPr lang="en-US" sz="1200" kern="1200" dirty="0" smtClean="0">
                <a:solidFill>
                  <a:schemeClr val="tx1"/>
                </a:solidFill>
                <a:effectLst/>
                <a:latin typeface="Arial" charset="0"/>
                <a:ea typeface="+mn-ea"/>
                <a:cs typeface="+mn-cs"/>
              </a:rPr>
              <a:t>2%</a:t>
            </a:r>
          </a:p>
          <a:p>
            <a:r>
              <a:rPr lang="en-US" sz="1200" kern="1200" dirty="0" smtClean="0">
                <a:solidFill>
                  <a:schemeClr val="tx1"/>
                </a:solidFill>
                <a:effectLst/>
                <a:latin typeface="Arial" charset="0"/>
                <a:ea typeface="+mn-ea"/>
                <a:cs typeface="+mn-cs"/>
              </a:rPr>
              <a:t>17%</a:t>
            </a:r>
          </a:p>
          <a:p>
            <a:r>
              <a:rPr lang="en-US" sz="1200" kern="1200" dirty="0" smtClean="0">
                <a:solidFill>
                  <a:schemeClr val="tx1"/>
                </a:solidFill>
                <a:effectLst/>
                <a:latin typeface="Arial" charset="0"/>
                <a:ea typeface="+mn-ea"/>
                <a:cs typeface="+mn-cs"/>
              </a:rPr>
              <a:t>0%</a:t>
            </a:r>
          </a:p>
          <a:p>
            <a:r>
              <a:rPr lang="en-US" sz="1200" b="1" kern="1200" dirty="0" smtClean="0">
                <a:solidFill>
                  <a:schemeClr val="tx1"/>
                </a:solidFill>
                <a:effectLst/>
                <a:latin typeface="Arial" charset="0"/>
                <a:ea typeface="+mn-ea"/>
                <a:cs typeface="+mn-cs"/>
              </a:rPr>
              <a:t>S2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87%</a:t>
            </a:r>
          </a:p>
          <a:p>
            <a:r>
              <a:rPr lang="en-US" sz="1200" kern="1200" dirty="0" smtClean="0">
                <a:solidFill>
                  <a:schemeClr val="tx1"/>
                </a:solidFill>
                <a:effectLst/>
                <a:latin typeface="Arial" charset="0"/>
                <a:ea typeface="+mn-ea"/>
                <a:cs typeface="+mn-cs"/>
              </a:rPr>
              <a:t>4%</a:t>
            </a:r>
          </a:p>
          <a:p>
            <a:r>
              <a:rPr lang="en-US" sz="1200" kern="1200" dirty="0" smtClean="0">
                <a:solidFill>
                  <a:schemeClr val="tx1"/>
                </a:solidFill>
                <a:effectLst/>
                <a:latin typeface="Arial" charset="0"/>
                <a:ea typeface="+mn-ea"/>
                <a:cs typeface="+mn-cs"/>
              </a:rPr>
              <a:t>1%</a:t>
            </a:r>
          </a:p>
          <a:p>
            <a:r>
              <a:rPr lang="en-US" sz="1200" kern="1200" dirty="0" smtClean="0">
                <a:solidFill>
                  <a:schemeClr val="tx1"/>
                </a:solidFill>
                <a:effectLst/>
                <a:latin typeface="Arial" charset="0"/>
                <a:ea typeface="+mn-ea"/>
                <a:cs typeface="+mn-cs"/>
              </a:rPr>
              <a:t>3%</a:t>
            </a:r>
          </a:p>
          <a:p>
            <a:r>
              <a:rPr lang="en-US" sz="1200" kern="1200" dirty="0" smtClean="0">
                <a:solidFill>
                  <a:schemeClr val="tx1"/>
                </a:solidFill>
                <a:effectLst/>
                <a:latin typeface="Arial" charset="0"/>
                <a:ea typeface="+mn-ea"/>
                <a:cs typeface="+mn-cs"/>
              </a:rPr>
              <a:t>4%</a:t>
            </a:r>
          </a:p>
          <a:p>
            <a:r>
              <a:rPr lang="en-US" sz="1200" kern="1200" dirty="0" smtClean="0">
                <a:solidFill>
                  <a:schemeClr val="tx1"/>
                </a:solidFill>
                <a:effectLst/>
                <a:latin typeface="Arial" charset="0"/>
                <a:ea typeface="+mn-ea"/>
                <a:cs typeface="+mn-cs"/>
              </a:rPr>
              <a:t>1%</a:t>
            </a:r>
          </a:p>
          <a:p>
            <a:r>
              <a:rPr lang="en-US" sz="1200" b="1" kern="1200" dirty="0" smtClean="0">
                <a:solidFill>
                  <a:schemeClr val="tx1"/>
                </a:solidFill>
                <a:effectLst/>
                <a:latin typeface="Arial" charset="0"/>
                <a:ea typeface="+mn-ea"/>
                <a:cs typeface="+mn-cs"/>
              </a:rPr>
              <a:t>S3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2%</a:t>
            </a:r>
          </a:p>
          <a:p>
            <a:r>
              <a:rPr lang="en-US" sz="1200" kern="1200" dirty="0" smtClean="0">
                <a:solidFill>
                  <a:schemeClr val="tx1"/>
                </a:solidFill>
                <a:effectLst/>
                <a:latin typeface="Arial" charset="0"/>
                <a:ea typeface="+mn-ea"/>
                <a:cs typeface="+mn-cs"/>
              </a:rPr>
              <a:t>6%</a:t>
            </a:r>
          </a:p>
          <a:p>
            <a:r>
              <a:rPr lang="en-US" sz="1200" kern="1200" dirty="0" smtClean="0">
                <a:solidFill>
                  <a:schemeClr val="tx1"/>
                </a:solidFill>
                <a:effectLst/>
                <a:latin typeface="Arial" charset="0"/>
                <a:ea typeface="+mn-ea"/>
                <a:cs typeface="+mn-cs"/>
              </a:rPr>
              <a:t>0%</a:t>
            </a:r>
          </a:p>
          <a:p>
            <a:r>
              <a:rPr lang="en-US" sz="1200" kern="1200" dirty="0" smtClean="0">
                <a:solidFill>
                  <a:schemeClr val="tx1"/>
                </a:solidFill>
                <a:effectLst/>
                <a:latin typeface="Arial" charset="0"/>
                <a:ea typeface="+mn-ea"/>
                <a:cs typeface="+mn-cs"/>
              </a:rPr>
              <a:t>0%</a:t>
            </a:r>
          </a:p>
          <a:p>
            <a:r>
              <a:rPr lang="en-US" sz="1200" kern="1200" dirty="0" smtClean="0">
                <a:solidFill>
                  <a:schemeClr val="tx1"/>
                </a:solidFill>
                <a:effectLst/>
                <a:latin typeface="Arial" charset="0"/>
                <a:ea typeface="+mn-ea"/>
                <a:cs typeface="+mn-cs"/>
              </a:rPr>
              <a:t>92%</a:t>
            </a:r>
          </a:p>
          <a:p>
            <a:r>
              <a:rPr lang="en-US" sz="1200" kern="1200" dirty="0" smtClean="0">
                <a:solidFill>
                  <a:schemeClr val="tx1"/>
                </a:solidFill>
                <a:effectLst/>
                <a:latin typeface="Arial" charset="0"/>
                <a:ea typeface="+mn-ea"/>
                <a:cs typeface="+mn-cs"/>
              </a:rPr>
              <a:t>0%</a:t>
            </a:r>
          </a:p>
          <a:p>
            <a:r>
              <a:rPr lang="en-US" sz="1200" b="1" kern="1200" dirty="0" smtClean="0">
                <a:solidFill>
                  <a:schemeClr val="tx1"/>
                </a:solidFill>
                <a:effectLst/>
                <a:latin typeface="Arial" charset="0"/>
                <a:ea typeface="+mn-ea"/>
                <a:cs typeface="+mn-cs"/>
              </a:rPr>
              <a:t>S4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99%</a:t>
            </a:r>
          </a:p>
          <a:p>
            <a:r>
              <a:rPr lang="en-US" sz="1200" kern="1200" dirty="0" smtClean="0">
                <a:solidFill>
                  <a:schemeClr val="tx1"/>
                </a:solidFill>
                <a:effectLst/>
                <a:latin typeface="Arial" charset="0"/>
                <a:ea typeface="+mn-ea"/>
                <a:cs typeface="+mn-cs"/>
              </a:rPr>
              <a:t>0%</a:t>
            </a:r>
          </a:p>
          <a:p>
            <a:r>
              <a:rPr lang="en-US" sz="1200" kern="1200" dirty="0" smtClean="0">
                <a:solidFill>
                  <a:schemeClr val="tx1"/>
                </a:solidFill>
                <a:effectLst/>
                <a:latin typeface="Arial" charset="0"/>
                <a:ea typeface="+mn-ea"/>
                <a:cs typeface="+mn-cs"/>
              </a:rPr>
              <a:t>0%</a:t>
            </a:r>
          </a:p>
          <a:p>
            <a:r>
              <a:rPr lang="en-US" sz="1200" kern="1200" dirty="0" smtClean="0">
                <a:solidFill>
                  <a:schemeClr val="tx1"/>
                </a:solidFill>
                <a:effectLst/>
                <a:latin typeface="Arial" charset="0"/>
                <a:ea typeface="+mn-ea"/>
                <a:cs typeface="+mn-cs"/>
              </a:rPr>
              <a:t>0%</a:t>
            </a:r>
          </a:p>
          <a:p>
            <a:r>
              <a:rPr lang="en-US" sz="1200" kern="1200" dirty="0" smtClean="0">
                <a:solidFill>
                  <a:schemeClr val="tx1"/>
                </a:solidFill>
                <a:effectLst/>
                <a:latin typeface="Arial" charset="0"/>
                <a:ea typeface="+mn-ea"/>
                <a:cs typeface="+mn-cs"/>
              </a:rPr>
              <a:t>0%</a:t>
            </a:r>
          </a:p>
          <a:p>
            <a:r>
              <a:rPr lang="en-US" sz="1200" kern="1200" dirty="0" smtClean="0">
                <a:solidFill>
                  <a:schemeClr val="tx1"/>
                </a:solidFill>
                <a:effectLst/>
                <a:latin typeface="Arial" charset="0"/>
                <a:ea typeface="+mn-ea"/>
                <a:cs typeface="+mn-cs"/>
              </a:rPr>
              <a:t>0%</a:t>
            </a:r>
          </a:p>
          <a:p>
            <a:r>
              <a:rPr lang="en-US" sz="1200" b="1" kern="1200" dirty="0" smtClean="0">
                <a:solidFill>
                  <a:schemeClr val="tx1"/>
                </a:solidFill>
                <a:effectLst/>
                <a:latin typeface="Arial" charset="0"/>
                <a:ea typeface="+mn-ea"/>
                <a:cs typeface="+mn-cs"/>
              </a:rPr>
              <a:t>S5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48%</a:t>
            </a:r>
          </a:p>
          <a:p>
            <a:r>
              <a:rPr lang="en-US" sz="1200" kern="1200" dirty="0" smtClean="0">
                <a:solidFill>
                  <a:schemeClr val="tx1"/>
                </a:solidFill>
                <a:effectLst/>
                <a:latin typeface="Arial" charset="0"/>
                <a:ea typeface="+mn-ea"/>
                <a:cs typeface="+mn-cs"/>
              </a:rPr>
              <a:t>1%</a:t>
            </a:r>
          </a:p>
          <a:p>
            <a:r>
              <a:rPr lang="en-US" sz="1200" kern="1200" dirty="0" smtClean="0">
                <a:solidFill>
                  <a:schemeClr val="tx1"/>
                </a:solidFill>
                <a:effectLst/>
                <a:latin typeface="Arial" charset="0"/>
                <a:ea typeface="+mn-ea"/>
                <a:cs typeface="+mn-cs"/>
              </a:rPr>
              <a:t>46%</a:t>
            </a:r>
          </a:p>
          <a:p>
            <a:r>
              <a:rPr lang="en-US" sz="1200" kern="1200" dirty="0" smtClean="0">
                <a:solidFill>
                  <a:schemeClr val="tx1"/>
                </a:solidFill>
                <a:effectLst/>
                <a:latin typeface="Arial" charset="0"/>
                <a:ea typeface="+mn-ea"/>
                <a:cs typeface="+mn-cs"/>
              </a:rPr>
              <a:t>3%</a:t>
            </a:r>
          </a:p>
          <a:p>
            <a:r>
              <a:rPr lang="en-US" sz="1200" kern="1200" dirty="0" smtClean="0">
                <a:solidFill>
                  <a:schemeClr val="tx1"/>
                </a:solidFill>
                <a:effectLst/>
                <a:latin typeface="Arial" charset="0"/>
                <a:ea typeface="+mn-ea"/>
                <a:cs typeface="+mn-cs"/>
              </a:rPr>
              <a:t>2%</a:t>
            </a:r>
          </a:p>
          <a:p>
            <a:r>
              <a:rPr lang="en-US" sz="1200" kern="1200" dirty="0" smtClean="0">
                <a:solidFill>
                  <a:schemeClr val="tx1"/>
                </a:solidFill>
                <a:effectLst/>
                <a:latin typeface="Arial" charset="0"/>
                <a:ea typeface="+mn-ea"/>
                <a:cs typeface="+mn-cs"/>
              </a:rPr>
              <a:t>0%</a:t>
            </a:r>
          </a:p>
          <a:p>
            <a:r>
              <a:rPr lang="en-US" sz="1200" b="1" kern="1200" dirty="0" smtClean="0">
                <a:solidFill>
                  <a:schemeClr val="tx1"/>
                </a:solidFill>
                <a:effectLst/>
                <a:latin typeface="Arial" charset="0"/>
                <a:ea typeface="+mn-ea"/>
                <a:cs typeface="+mn-cs"/>
              </a:rPr>
              <a:t>S6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4%</a:t>
            </a:r>
          </a:p>
          <a:p>
            <a:r>
              <a:rPr lang="en-US" sz="1200" kern="1200" dirty="0" smtClean="0">
                <a:solidFill>
                  <a:schemeClr val="tx1"/>
                </a:solidFill>
                <a:effectLst/>
                <a:latin typeface="Arial" charset="0"/>
                <a:ea typeface="+mn-ea"/>
                <a:cs typeface="+mn-cs"/>
              </a:rPr>
              <a:t>0%</a:t>
            </a:r>
          </a:p>
          <a:p>
            <a:r>
              <a:rPr lang="en-US" sz="1200" kern="1200" dirty="0" smtClean="0">
                <a:solidFill>
                  <a:schemeClr val="tx1"/>
                </a:solidFill>
                <a:effectLst/>
                <a:latin typeface="Arial" charset="0"/>
                <a:ea typeface="+mn-ea"/>
                <a:cs typeface="+mn-cs"/>
              </a:rPr>
              <a:t>96%</a:t>
            </a:r>
          </a:p>
          <a:p>
            <a:r>
              <a:rPr lang="en-US" sz="1200" kern="1200" dirty="0" smtClean="0">
                <a:solidFill>
                  <a:schemeClr val="tx1"/>
                </a:solidFill>
                <a:effectLst/>
                <a:latin typeface="Arial" charset="0"/>
                <a:ea typeface="+mn-ea"/>
                <a:cs typeface="+mn-cs"/>
              </a:rPr>
              <a:t>0%</a:t>
            </a:r>
          </a:p>
          <a:p>
            <a:r>
              <a:rPr lang="en-US" sz="1200" kern="1200" dirty="0" smtClean="0">
                <a:solidFill>
                  <a:schemeClr val="tx1"/>
                </a:solidFill>
                <a:effectLst/>
                <a:latin typeface="Arial" charset="0"/>
                <a:ea typeface="+mn-ea"/>
                <a:cs typeface="+mn-cs"/>
              </a:rPr>
              <a:t>0%</a:t>
            </a:r>
          </a:p>
          <a:p>
            <a:r>
              <a:rPr lang="en-US" sz="1200" kern="1200" dirty="0" smtClean="0">
                <a:solidFill>
                  <a:schemeClr val="tx1"/>
                </a:solidFill>
                <a:effectLst/>
                <a:latin typeface="Arial" charset="0"/>
                <a:ea typeface="+mn-ea"/>
                <a:cs typeface="+mn-cs"/>
              </a:rPr>
              <a:t>0%</a:t>
            </a:r>
          </a:p>
          <a:p>
            <a:r>
              <a:rPr lang="en-US" sz="1200" b="1" kern="1200" dirty="0" smtClean="0">
                <a:solidFill>
                  <a:schemeClr val="tx1"/>
                </a:solidFill>
                <a:effectLst/>
                <a:latin typeface="Arial" charset="0"/>
                <a:ea typeface="+mn-ea"/>
                <a:cs typeface="+mn-cs"/>
              </a:rPr>
              <a:t>S7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37%</a:t>
            </a:r>
          </a:p>
          <a:p>
            <a:r>
              <a:rPr lang="en-US" sz="1200" kern="1200" dirty="0" smtClean="0">
                <a:solidFill>
                  <a:schemeClr val="tx1"/>
                </a:solidFill>
                <a:effectLst/>
                <a:latin typeface="Arial" charset="0"/>
                <a:ea typeface="+mn-ea"/>
                <a:cs typeface="+mn-cs"/>
              </a:rPr>
              <a:t>22%</a:t>
            </a:r>
          </a:p>
          <a:p>
            <a:r>
              <a:rPr lang="en-US" sz="1200" kern="1200" dirty="0" smtClean="0">
                <a:solidFill>
                  <a:schemeClr val="tx1"/>
                </a:solidFill>
                <a:effectLst/>
                <a:latin typeface="Arial" charset="0"/>
                <a:ea typeface="+mn-ea"/>
                <a:cs typeface="+mn-cs"/>
              </a:rPr>
              <a:t>4%</a:t>
            </a:r>
          </a:p>
          <a:p>
            <a:r>
              <a:rPr lang="en-US" sz="1200" kern="1200" dirty="0" smtClean="0">
                <a:solidFill>
                  <a:schemeClr val="tx1"/>
                </a:solidFill>
                <a:effectLst/>
                <a:latin typeface="Arial" charset="0"/>
                <a:ea typeface="+mn-ea"/>
                <a:cs typeface="+mn-cs"/>
              </a:rPr>
              <a:t>1%</a:t>
            </a:r>
          </a:p>
          <a:p>
            <a:r>
              <a:rPr lang="en-US" sz="1200" kern="1200" dirty="0" smtClean="0">
                <a:solidFill>
                  <a:schemeClr val="tx1"/>
                </a:solidFill>
                <a:effectLst/>
                <a:latin typeface="Arial" charset="0"/>
                <a:ea typeface="+mn-ea"/>
                <a:cs typeface="+mn-cs"/>
              </a:rPr>
              <a:t>32%</a:t>
            </a:r>
          </a:p>
          <a:p>
            <a:r>
              <a:rPr lang="en-US" sz="1200" kern="1200" dirty="0" smtClean="0">
                <a:solidFill>
                  <a:schemeClr val="tx1"/>
                </a:solidFill>
                <a:effectLst/>
                <a:latin typeface="Arial" charset="0"/>
                <a:ea typeface="+mn-ea"/>
                <a:cs typeface="+mn-cs"/>
              </a:rPr>
              <a:t>4%</a:t>
            </a:r>
          </a:p>
          <a:p>
            <a:r>
              <a:rPr lang="en-US" sz="1200" b="1" kern="1200" dirty="0" smtClean="0">
                <a:solidFill>
                  <a:schemeClr val="tx1"/>
                </a:solidFill>
                <a:effectLst/>
                <a:latin typeface="Arial" charset="0"/>
                <a:ea typeface="+mn-ea"/>
                <a:cs typeface="+mn-cs"/>
              </a:rPr>
              <a:t>S8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62%</a:t>
            </a:r>
          </a:p>
          <a:p>
            <a:r>
              <a:rPr lang="en-US" sz="1200" kern="1200" dirty="0" smtClean="0">
                <a:solidFill>
                  <a:schemeClr val="tx1"/>
                </a:solidFill>
                <a:effectLst/>
                <a:latin typeface="Arial" charset="0"/>
                <a:ea typeface="+mn-ea"/>
                <a:cs typeface="+mn-cs"/>
              </a:rPr>
              <a:t>6%</a:t>
            </a:r>
          </a:p>
          <a:p>
            <a:r>
              <a:rPr lang="en-US" sz="1200" kern="1200" dirty="0" smtClean="0">
                <a:solidFill>
                  <a:schemeClr val="tx1"/>
                </a:solidFill>
                <a:effectLst/>
                <a:latin typeface="Arial" charset="0"/>
                <a:ea typeface="+mn-ea"/>
                <a:cs typeface="+mn-cs"/>
              </a:rPr>
              <a:t>13%</a:t>
            </a:r>
          </a:p>
          <a:p>
            <a:r>
              <a:rPr lang="en-US" sz="1200" kern="1200" dirty="0" smtClean="0">
                <a:solidFill>
                  <a:schemeClr val="tx1"/>
                </a:solidFill>
                <a:effectLst/>
                <a:latin typeface="Arial" charset="0"/>
                <a:ea typeface="+mn-ea"/>
                <a:cs typeface="+mn-cs"/>
              </a:rPr>
              <a:t>12%</a:t>
            </a:r>
          </a:p>
          <a:p>
            <a:r>
              <a:rPr lang="en-US" sz="1200" kern="1200" dirty="0" smtClean="0">
                <a:solidFill>
                  <a:schemeClr val="tx1"/>
                </a:solidFill>
                <a:effectLst/>
                <a:latin typeface="Arial" charset="0"/>
                <a:ea typeface="+mn-ea"/>
                <a:cs typeface="+mn-cs"/>
              </a:rPr>
              <a:t>4%</a:t>
            </a:r>
          </a:p>
          <a:p>
            <a:r>
              <a:rPr lang="en-US" sz="1200" kern="1200" dirty="0" smtClean="0">
                <a:solidFill>
                  <a:schemeClr val="tx1"/>
                </a:solidFill>
                <a:effectLst/>
                <a:latin typeface="Arial" charset="0"/>
                <a:ea typeface="+mn-ea"/>
                <a:cs typeface="+mn-cs"/>
              </a:rPr>
              <a:t>1%</a:t>
            </a:r>
          </a:p>
          <a:p>
            <a:r>
              <a:rPr lang="en-US" sz="1200" b="1" kern="1200" dirty="0" smtClean="0">
                <a:solidFill>
                  <a:schemeClr val="tx1"/>
                </a:solidFill>
                <a:effectLst/>
                <a:latin typeface="Arial" charset="0"/>
                <a:ea typeface="+mn-ea"/>
                <a:cs typeface="+mn-cs"/>
              </a:rPr>
              <a:t>S9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85%</a:t>
            </a:r>
          </a:p>
          <a:p>
            <a:r>
              <a:rPr lang="en-US" sz="1200" kern="1200" dirty="0" smtClean="0">
                <a:solidFill>
                  <a:schemeClr val="tx1"/>
                </a:solidFill>
                <a:effectLst/>
                <a:latin typeface="Arial" charset="0"/>
                <a:ea typeface="+mn-ea"/>
                <a:cs typeface="+mn-cs"/>
              </a:rPr>
              <a:t>1%</a:t>
            </a:r>
          </a:p>
          <a:p>
            <a:r>
              <a:rPr lang="en-US" sz="1200" kern="1200" dirty="0" smtClean="0">
                <a:solidFill>
                  <a:schemeClr val="tx1"/>
                </a:solidFill>
                <a:effectLst/>
                <a:latin typeface="Arial" charset="0"/>
                <a:ea typeface="+mn-ea"/>
                <a:cs typeface="+mn-cs"/>
              </a:rPr>
              <a:t>14%</a:t>
            </a:r>
          </a:p>
          <a:p>
            <a:r>
              <a:rPr lang="en-US" sz="1200" kern="1200" dirty="0" smtClean="0">
                <a:solidFill>
                  <a:schemeClr val="tx1"/>
                </a:solidFill>
                <a:effectLst/>
                <a:latin typeface="Arial" charset="0"/>
                <a:ea typeface="+mn-ea"/>
                <a:cs typeface="+mn-cs"/>
              </a:rPr>
              <a:t>0%</a:t>
            </a:r>
          </a:p>
          <a:p>
            <a:r>
              <a:rPr lang="en-US" sz="1200" kern="1200" dirty="0" smtClean="0">
                <a:solidFill>
                  <a:schemeClr val="tx1"/>
                </a:solidFill>
                <a:effectLst/>
                <a:latin typeface="Arial" charset="0"/>
                <a:ea typeface="+mn-ea"/>
                <a:cs typeface="+mn-cs"/>
              </a:rPr>
              <a:t>0%</a:t>
            </a:r>
          </a:p>
          <a:p>
            <a:r>
              <a:rPr lang="en-US" sz="1200" kern="1200" dirty="0" smtClean="0">
                <a:solidFill>
                  <a:schemeClr val="tx1"/>
                </a:solidFill>
                <a:effectLst/>
                <a:latin typeface="Arial" charset="0"/>
                <a:ea typeface="+mn-ea"/>
                <a:cs typeface="+mn-cs"/>
              </a:rPr>
              <a:t>0%</a:t>
            </a:r>
          </a:p>
          <a:p>
            <a:r>
              <a:rPr lang="en-US" sz="1200" b="1" kern="1200" dirty="0" smtClean="0">
                <a:solidFill>
                  <a:schemeClr val="tx1"/>
                </a:solidFill>
                <a:effectLst/>
                <a:latin typeface="Arial" charset="0"/>
                <a:ea typeface="+mn-ea"/>
                <a:cs typeface="+mn-cs"/>
              </a:rPr>
              <a:t>Dataset </a:t>
            </a:r>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78%</a:t>
            </a:r>
          </a:p>
          <a:p>
            <a:r>
              <a:rPr lang="en-US" sz="1200" kern="1200" dirty="0" smtClean="0">
                <a:solidFill>
                  <a:schemeClr val="tx1"/>
                </a:solidFill>
                <a:effectLst/>
                <a:latin typeface="Arial" charset="0"/>
                <a:ea typeface="+mn-ea"/>
                <a:cs typeface="+mn-cs"/>
              </a:rPr>
              <a:t>4%</a:t>
            </a:r>
          </a:p>
          <a:p>
            <a:r>
              <a:rPr lang="en-US" sz="1200" kern="1200" dirty="0" smtClean="0">
                <a:solidFill>
                  <a:schemeClr val="tx1"/>
                </a:solidFill>
                <a:effectLst/>
                <a:latin typeface="Arial" charset="0"/>
                <a:ea typeface="+mn-ea"/>
                <a:cs typeface="+mn-cs"/>
              </a:rPr>
              <a:t>7%</a:t>
            </a:r>
          </a:p>
          <a:p>
            <a:r>
              <a:rPr lang="en-US" sz="1200" kern="1200" dirty="0" smtClean="0">
                <a:solidFill>
                  <a:schemeClr val="tx1"/>
                </a:solidFill>
                <a:effectLst/>
                <a:latin typeface="Arial" charset="0"/>
                <a:ea typeface="+mn-ea"/>
                <a:cs typeface="+mn-cs"/>
              </a:rPr>
              <a:t>3%</a:t>
            </a:r>
          </a:p>
          <a:p>
            <a:r>
              <a:rPr lang="en-US" sz="1200" kern="1200" dirty="0" smtClean="0">
                <a:solidFill>
                  <a:schemeClr val="tx1"/>
                </a:solidFill>
                <a:effectLst/>
                <a:latin typeface="Arial" charset="0"/>
                <a:ea typeface="+mn-ea"/>
                <a:cs typeface="+mn-cs"/>
              </a:rPr>
              <a:t>8%</a:t>
            </a:r>
          </a:p>
          <a:p>
            <a:r>
              <a:rPr lang="en-US" sz="1200" kern="1200" dirty="0" smtClean="0">
                <a:solidFill>
                  <a:schemeClr val="tx1"/>
                </a:solidFill>
                <a:effectLst/>
                <a:latin typeface="Arial" charset="0"/>
                <a:ea typeface="+mn-ea"/>
                <a:cs typeface="+mn-cs"/>
              </a:rPr>
              <a:t>1%</a:t>
            </a:r>
          </a:p>
          <a:p>
            <a:endParaRPr 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defTabSz="914306" eaLnBrk="1" hangingPunct="1"/>
            <a:fld id="{34CE50B9-76D8-4B20-86C4-189A13362D32}" type="slidenum">
              <a:rPr lang="en-US" smtClean="0"/>
              <a:pPr defTabSz="914306" eaLnBrk="1" hangingPunct="1"/>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defTabSz="914306" eaLnBrk="1" hangingPunct="1"/>
            <a:fld id="{34CE50B9-76D8-4B20-86C4-189A13362D32}" type="slidenum">
              <a:rPr lang="en-US" smtClean="0"/>
              <a:pPr defTabSz="914306" eaLnBrk="1" hangingPunct="1"/>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defTabSz="914306" eaLnBrk="1" hangingPunct="1"/>
            <a:fld id="{34CE50B9-76D8-4B20-86C4-189A13362D32}" type="slidenum">
              <a:rPr lang="en-US" smtClean="0"/>
              <a:pPr defTabSz="914306" eaLnBrk="1" hangingPunct="1"/>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2425">
              <a:defRPr sz="1400">
                <a:solidFill>
                  <a:schemeClr val="tx1"/>
                </a:solidFill>
                <a:latin typeface="Arial" charset="0"/>
              </a:defRPr>
            </a:lvl1pPr>
            <a:lvl2pPr marL="755654" indent="-290636" defTabSz="752425">
              <a:defRPr sz="1400">
                <a:solidFill>
                  <a:schemeClr val="tx1"/>
                </a:solidFill>
                <a:latin typeface="Arial" charset="0"/>
              </a:defRPr>
            </a:lvl2pPr>
            <a:lvl3pPr marL="1162545" indent="-232509" defTabSz="752425">
              <a:defRPr sz="1400">
                <a:solidFill>
                  <a:schemeClr val="tx1"/>
                </a:solidFill>
                <a:latin typeface="Arial" charset="0"/>
              </a:defRPr>
            </a:lvl3pPr>
            <a:lvl4pPr marL="1627563" indent="-232509" defTabSz="752425">
              <a:defRPr sz="1400">
                <a:solidFill>
                  <a:schemeClr val="tx1"/>
                </a:solidFill>
                <a:latin typeface="Arial" charset="0"/>
              </a:defRPr>
            </a:lvl4pPr>
            <a:lvl5pPr marL="2092582" indent="-232509" defTabSz="752425">
              <a:defRPr sz="1400">
                <a:solidFill>
                  <a:schemeClr val="tx1"/>
                </a:solidFill>
                <a:latin typeface="Arial" charset="0"/>
              </a:defRPr>
            </a:lvl5pPr>
            <a:lvl6pPr marL="2557600" indent="-232509" algn="ctr" defTabSz="752425" eaLnBrk="0" fontAlgn="base" hangingPunct="0">
              <a:spcBef>
                <a:spcPct val="0"/>
              </a:spcBef>
              <a:spcAft>
                <a:spcPct val="0"/>
              </a:spcAft>
              <a:defRPr sz="1400">
                <a:solidFill>
                  <a:schemeClr val="tx1"/>
                </a:solidFill>
                <a:latin typeface="Arial" charset="0"/>
              </a:defRPr>
            </a:lvl6pPr>
            <a:lvl7pPr marL="3022618" indent="-232509" algn="ctr" defTabSz="752425" eaLnBrk="0" fontAlgn="base" hangingPunct="0">
              <a:spcBef>
                <a:spcPct val="0"/>
              </a:spcBef>
              <a:spcAft>
                <a:spcPct val="0"/>
              </a:spcAft>
              <a:defRPr sz="1400">
                <a:solidFill>
                  <a:schemeClr val="tx1"/>
                </a:solidFill>
                <a:latin typeface="Arial" charset="0"/>
              </a:defRPr>
            </a:lvl7pPr>
            <a:lvl8pPr marL="3487636" indent="-232509" algn="ctr" defTabSz="752425" eaLnBrk="0" fontAlgn="base" hangingPunct="0">
              <a:spcBef>
                <a:spcPct val="0"/>
              </a:spcBef>
              <a:spcAft>
                <a:spcPct val="0"/>
              </a:spcAft>
              <a:defRPr sz="1400">
                <a:solidFill>
                  <a:schemeClr val="tx1"/>
                </a:solidFill>
                <a:latin typeface="Arial" charset="0"/>
              </a:defRPr>
            </a:lvl8pPr>
            <a:lvl9pPr marL="3952654" indent="-232509" algn="ctr" defTabSz="752425" eaLnBrk="0" fontAlgn="base" hangingPunct="0">
              <a:spcBef>
                <a:spcPct val="0"/>
              </a:spcBef>
              <a:spcAft>
                <a:spcPct val="0"/>
              </a:spcAft>
              <a:defRPr sz="1400">
                <a:solidFill>
                  <a:schemeClr val="tx1"/>
                </a:solidFill>
                <a:latin typeface="Arial" charset="0"/>
              </a:defRPr>
            </a:lvl9pPr>
          </a:lstStyle>
          <a:p>
            <a:fld id="{E6EECB8A-CA74-4812-BD04-37C103F2FD24}" type="slidenum">
              <a:rPr lang="en-US" sz="800">
                <a:latin typeface="Times New Roman" pitchFamily="18" charset="0"/>
              </a:rPr>
              <a:pPr/>
              <a:t>15</a:t>
            </a:fld>
            <a:endParaRPr lang="en-US" sz="80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951" eaLnBrk="0" hangingPunct="0">
              <a:defRPr>
                <a:solidFill>
                  <a:schemeClr val="tx1"/>
                </a:solidFill>
                <a:latin typeface="Arial" charset="0"/>
              </a:defRPr>
            </a:lvl1pPr>
            <a:lvl2pPr marL="744064" indent="-286179" defTabSz="918951" eaLnBrk="0" hangingPunct="0">
              <a:defRPr>
                <a:solidFill>
                  <a:schemeClr val="tx1"/>
                </a:solidFill>
                <a:latin typeface="Arial" charset="0"/>
              </a:defRPr>
            </a:lvl2pPr>
            <a:lvl3pPr marL="1144715" indent="-228943" defTabSz="918951" eaLnBrk="0" hangingPunct="0">
              <a:defRPr>
                <a:solidFill>
                  <a:schemeClr val="tx1"/>
                </a:solidFill>
                <a:latin typeface="Arial" charset="0"/>
              </a:defRPr>
            </a:lvl3pPr>
            <a:lvl4pPr marL="1602600" indent="-228943" defTabSz="918951" eaLnBrk="0" hangingPunct="0">
              <a:defRPr>
                <a:solidFill>
                  <a:schemeClr val="tx1"/>
                </a:solidFill>
                <a:latin typeface="Arial" charset="0"/>
              </a:defRPr>
            </a:lvl4pPr>
            <a:lvl5pPr marL="2060486" indent="-228943" defTabSz="918951" eaLnBrk="0" hangingPunct="0">
              <a:defRPr>
                <a:solidFill>
                  <a:schemeClr val="tx1"/>
                </a:solidFill>
                <a:latin typeface="Arial" charset="0"/>
              </a:defRPr>
            </a:lvl5pPr>
            <a:lvl6pPr marL="2518372" indent="-228943" defTabSz="918951" eaLnBrk="0" fontAlgn="base" hangingPunct="0">
              <a:spcBef>
                <a:spcPct val="0"/>
              </a:spcBef>
              <a:spcAft>
                <a:spcPct val="0"/>
              </a:spcAft>
              <a:defRPr>
                <a:solidFill>
                  <a:schemeClr val="tx1"/>
                </a:solidFill>
                <a:latin typeface="Arial" charset="0"/>
              </a:defRPr>
            </a:lvl6pPr>
            <a:lvl7pPr marL="2976258" indent="-228943" defTabSz="918951" eaLnBrk="0" fontAlgn="base" hangingPunct="0">
              <a:spcBef>
                <a:spcPct val="0"/>
              </a:spcBef>
              <a:spcAft>
                <a:spcPct val="0"/>
              </a:spcAft>
              <a:defRPr>
                <a:solidFill>
                  <a:schemeClr val="tx1"/>
                </a:solidFill>
                <a:latin typeface="Arial" charset="0"/>
              </a:defRPr>
            </a:lvl7pPr>
            <a:lvl8pPr marL="3434144" indent="-228943" defTabSz="918951" eaLnBrk="0" fontAlgn="base" hangingPunct="0">
              <a:spcBef>
                <a:spcPct val="0"/>
              </a:spcBef>
              <a:spcAft>
                <a:spcPct val="0"/>
              </a:spcAft>
              <a:defRPr>
                <a:solidFill>
                  <a:schemeClr val="tx1"/>
                </a:solidFill>
                <a:latin typeface="Arial" charset="0"/>
              </a:defRPr>
            </a:lvl8pPr>
            <a:lvl9pPr marL="3892029" indent="-228943" defTabSz="918951" eaLnBrk="0" fontAlgn="base" hangingPunct="0">
              <a:spcBef>
                <a:spcPct val="0"/>
              </a:spcBef>
              <a:spcAft>
                <a:spcPct val="0"/>
              </a:spcAft>
              <a:defRPr>
                <a:solidFill>
                  <a:schemeClr val="tx1"/>
                </a:solidFill>
                <a:latin typeface="Arial" charset="0"/>
              </a:defRPr>
            </a:lvl9pPr>
          </a:lstStyle>
          <a:p>
            <a:pPr eaLnBrk="1" hangingPunct="1"/>
            <a:fld id="{11029420-4CD6-4CE8-A2E1-9E6D9FD47737}" type="slidenum">
              <a:rPr lang="en-US" smtClean="0"/>
              <a:pPr eaLnBrk="1" hangingPunct="1"/>
              <a:t>16</a:t>
            </a:fld>
            <a:endParaRPr lang="en-US" smtClean="0"/>
          </a:p>
        </p:txBody>
      </p:sp>
      <p:sp>
        <p:nvSpPr>
          <p:cNvPr id="97283" name="Rectangle 2"/>
          <p:cNvSpPr>
            <a:spLocks noGrp="1" noRot="1" noChangeAspect="1" noChangeArrowheads="1" noTextEdit="1"/>
          </p:cNvSpPr>
          <p:nvPr>
            <p:ph type="sldImg"/>
          </p:nvPr>
        </p:nvSpPr>
        <p:spPr>
          <a:xfrm>
            <a:off x="1184275" y="698500"/>
            <a:ext cx="4656138" cy="3490913"/>
          </a:xfrm>
          <a:solidFill>
            <a:srgbClr val="FFFFFF"/>
          </a:solidFill>
          <a:ln/>
        </p:spPr>
      </p:sp>
      <p:sp>
        <p:nvSpPr>
          <p:cNvPr id="97284" name="Rectangle 3"/>
          <p:cNvSpPr>
            <a:spLocks noGrp="1" noChangeArrowheads="1"/>
          </p:cNvSpPr>
          <p:nvPr>
            <p:ph type="body" idx="1"/>
          </p:nvPr>
        </p:nvSpPr>
        <p:spPr>
          <a:xfrm>
            <a:off x="702946" y="4420869"/>
            <a:ext cx="5617208" cy="4190367"/>
          </a:xfrm>
          <a:solidFill>
            <a:srgbClr val="FFFFFF"/>
          </a:solidFill>
          <a:ln>
            <a:solidFill>
              <a:srgbClr val="000000"/>
            </a:solidFill>
          </a:ln>
        </p:spPr>
        <p:txBody>
          <a:bodyPr/>
          <a:lstStyle/>
          <a:p>
            <a:pPr eaLnBrk="1" hangingPunct="1"/>
            <a:r>
              <a:rPr lang="en-US" smtClean="0"/>
              <a:t>The objective of representative-based supervised clustering 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defTabSz="914306" eaLnBrk="1" hangingPunct="1"/>
            <a:fld id="{34CE50B9-76D8-4B20-86C4-189A13362D32}" type="slidenum">
              <a:rPr lang="en-US" smtClean="0"/>
              <a:pPr defTabSz="914306" eaLnBrk="1" hangingPunct="1"/>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2425">
              <a:defRPr sz="1400">
                <a:solidFill>
                  <a:schemeClr val="tx1"/>
                </a:solidFill>
                <a:latin typeface="Arial" charset="0"/>
              </a:defRPr>
            </a:lvl1pPr>
            <a:lvl2pPr marL="755654" indent="-290636" defTabSz="752425">
              <a:defRPr sz="1400">
                <a:solidFill>
                  <a:schemeClr val="tx1"/>
                </a:solidFill>
                <a:latin typeface="Arial" charset="0"/>
              </a:defRPr>
            </a:lvl2pPr>
            <a:lvl3pPr marL="1162545" indent="-232509" defTabSz="752425">
              <a:defRPr sz="1400">
                <a:solidFill>
                  <a:schemeClr val="tx1"/>
                </a:solidFill>
                <a:latin typeface="Arial" charset="0"/>
              </a:defRPr>
            </a:lvl3pPr>
            <a:lvl4pPr marL="1627563" indent="-232509" defTabSz="752425">
              <a:defRPr sz="1400">
                <a:solidFill>
                  <a:schemeClr val="tx1"/>
                </a:solidFill>
                <a:latin typeface="Arial" charset="0"/>
              </a:defRPr>
            </a:lvl4pPr>
            <a:lvl5pPr marL="2092582" indent="-232509" defTabSz="752425">
              <a:defRPr sz="1400">
                <a:solidFill>
                  <a:schemeClr val="tx1"/>
                </a:solidFill>
                <a:latin typeface="Arial" charset="0"/>
              </a:defRPr>
            </a:lvl5pPr>
            <a:lvl6pPr marL="2557600" indent="-232509" algn="ctr" defTabSz="752425" eaLnBrk="0" fontAlgn="base" hangingPunct="0">
              <a:spcBef>
                <a:spcPct val="0"/>
              </a:spcBef>
              <a:spcAft>
                <a:spcPct val="0"/>
              </a:spcAft>
              <a:defRPr sz="1400">
                <a:solidFill>
                  <a:schemeClr val="tx1"/>
                </a:solidFill>
                <a:latin typeface="Arial" charset="0"/>
              </a:defRPr>
            </a:lvl6pPr>
            <a:lvl7pPr marL="3022618" indent="-232509" algn="ctr" defTabSz="752425" eaLnBrk="0" fontAlgn="base" hangingPunct="0">
              <a:spcBef>
                <a:spcPct val="0"/>
              </a:spcBef>
              <a:spcAft>
                <a:spcPct val="0"/>
              </a:spcAft>
              <a:defRPr sz="1400">
                <a:solidFill>
                  <a:schemeClr val="tx1"/>
                </a:solidFill>
                <a:latin typeface="Arial" charset="0"/>
              </a:defRPr>
            </a:lvl7pPr>
            <a:lvl8pPr marL="3487636" indent="-232509" algn="ctr" defTabSz="752425" eaLnBrk="0" fontAlgn="base" hangingPunct="0">
              <a:spcBef>
                <a:spcPct val="0"/>
              </a:spcBef>
              <a:spcAft>
                <a:spcPct val="0"/>
              </a:spcAft>
              <a:defRPr sz="1400">
                <a:solidFill>
                  <a:schemeClr val="tx1"/>
                </a:solidFill>
                <a:latin typeface="Arial" charset="0"/>
              </a:defRPr>
            </a:lvl8pPr>
            <a:lvl9pPr marL="3952654" indent="-232509" algn="ctr" defTabSz="752425" eaLnBrk="0" fontAlgn="base" hangingPunct="0">
              <a:spcBef>
                <a:spcPct val="0"/>
              </a:spcBef>
              <a:spcAft>
                <a:spcPct val="0"/>
              </a:spcAft>
              <a:defRPr sz="1400">
                <a:solidFill>
                  <a:schemeClr val="tx1"/>
                </a:solidFill>
                <a:latin typeface="Arial" charset="0"/>
              </a:defRPr>
            </a:lvl9pPr>
          </a:lstStyle>
          <a:p>
            <a:fld id="{E6EECB8A-CA74-4812-BD04-37C103F2FD24}" type="slidenum">
              <a:rPr lang="en-US" sz="800">
                <a:latin typeface="Times New Roman" pitchFamily="18" charset="0"/>
              </a:rPr>
              <a:pPr/>
              <a:t>19</a:t>
            </a:fld>
            <a:endParaRPr lang="en-US" sz="80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2425">
              <a:defRPr sz="1400">
                <a:solidFill>
                  <a:schemeClr val="tx1"/>
                </a:solidFill>
                <a:latin typeface="Arial" charset="0"/>
              </a:defRPr>
            </a:lvl1pPr>
            <a:lvl2pPr marL="755654" indent="-290636" defTabSz="752425">
              <a:defRPr sz="1400">
                <a:solidFill>
                  <a:schemeClr val="tx1"/>
                </a:solidFill>
                <a:latin typeface="Arial" charset="0"/>
              </a:defRPr>
            </a:lvl2pPr>
            <a:lvl3pPr marL="1162545" indent="-232509" defTabSz="752425">
              <a:defRPr sz="1400">
                <a:solidFill>
                  <a:schemeClr val="tx1"/>
                </a:solidFill>
                <a:latin typeface="Arial" charset="0"/>
              </a:defRPr>
            </a:lvl3pPr>
            <a:lvl4pPr marL="1627563" indent="-232509" defTabSz="752425">
              <a:defRPr sz="1400">
                <a:solidFill>
                  <a:schemeClr val="tx1"/>
                </a:solidFill>
                <a:latin typeface="Arial" charset="0"/>
              </a:defRPr>
            </a:lvl4pPr>
            <a:lvl5pPr marL="2092582" indent="-232509" defTabSz="752425">
              <a:defRPr sz="1400">
                <a:solidFill>
                  <a:schemeClr val="tx1"/>
                </a:solidFill>
                <a:latin typeface="Arial" charset="0"/>
              </a:defRPr>
            </a:lvl5pPr>
            <a:lvl6pPr marL="2557600" indent="-232509" algn="ctr" defTabSz="752425" eaLnBrk="0" fontAlgn="base" hangingPunct="0">
              <a:spcBef>
                <a:spcPct val="0"/>
              </a:spcBef>
              <a:spcAft>
                <a:spcPct val="0"/>
              </a:spcAft>
              <a:defRPr sz="1400">
                <a:solidFill>
                  <a:schemeClr val="tx1"/>
                </a:solidFill>
                <a:latin typeface="Arial" charset="0"/>
              </a:defRPr>
            </a:lvl6pPr>
            <a:lvl7pPr marL="3022618" indent="-232509" algn="ctr" defTabSz="752425" eaLnBrk="0" fontAlgn="base" hangingPunct="0">
              <a:spcBef>
                <a:spcPct val="0"/>
              </a:spcBef>
              <a:spcAft>
                <a:spcPct val="0"/>
              </a:spcAft>
              <a:defRPr sz="1400">
                <a:solidFill>
                  <a:schemeClr val="tx1"/>
                </a:solidFill>
                <a:latin typeface="Arial" charset="0"/>
              </a:defRPr>
            </a:lvl7pPr>
            <a:lvl8pPr marL="3487636" indent="-232509" algn="ctr" defTabSz="752425" eaLnBrk="0" fontAlgn="base" hangingPunct="0">
              <a:spcBef>
                <a:spcPct val="0"/>
              </a:spcBef>
              <a:spcAft>
                <a:spcPct val="0"/>
              </a:spcAft>
              <a:defRPr sz="1400">
                <a:solidFill>
                  <a:schemeClr val="tx1"/>
                </a:solidFill>
                <a:latin typeface="Arial" charset="0"/>
              </a:defRPr>
            </a:lvl8pPr>
            <a:lvl9pPr marL="3952654" indent="-232509" algn="ctr" defTabSz="752425" eaLnBrk="0" fontAlgn="base" hangingPunct="0">
              <a:spcBef>
                <a:spcPct val="0"/>
              </a:spcBef>
              <a:spcAft>
                <a:spcPct val="0"/>
              </a:spcAft>
              <a:defRPr sz="1400">
                <a:solidFill>
                  <a:schemeClr val="tx1"/>
                </a:solidFill>
                <a:latin typeface="Arial" charset="0"/>
              </a:defRPr>
            </a:lvl9pPr>
          </a:lstStyle>
          <a:p>
            <a:fld id="{E6EECB8A-CA74-4812-BD04-37C103F2FD24}" type="slidenum">
              <a:rPr lang="en-US" sz="800">
                <a:latin typeface="Times New Roman" pitchFamily="18" charset="0"/>
              </a:rPr>
              <a:pPr/>
              <a:t>20</a:t>
            </a:fld>
            <a:endParaRPr lang="en-US" sz="80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2425">
              <a:defRPr sz="1400">
                <a:solidFill>
                  <a:schemeClr val="tx1"/>
                </a:solidFill>
                <a:latin typeface="Arial" charset="0"/>
              </a:defRPr>
            </a:lvl1pPr>
            <a:lvl2pPr marL="755654" indent="-290636" defTabSz="752425">
              <a:defRPr sz="1400">
                <a:solidFill>
                  <a:schemeClr val="tx1"/>
                </a:solidFill>
                <a:latin typeface="Arial" charset="0"/>
              </a:defRPr>
            </a:lvl2pPr>
            <a:lvl3pPr marL="1162545" indent="-232509" defTabSz="752425">
              <a:defRPr sz="1400">
                <a:solidFill>
                  <a:schemeClr val="tx1"/>
                </a:solidFill>
                <a:latin typeface="Arial" charset="0"/>
              </a:defRPr>
            </a:lvl3pPr>
            <a:lvl4pPr marL="1627563" indent="-232509" defTabSz="752425">
              <a:defRPr sz="1400">
                <a:solidFill>
                  <a:schemeClr val="tx1"/>
                </a:solidFill>
                <a:latin typeface="Arial" charset="0"/>
              </a:defRPr>
            </a:lvl4pPr>
            <a:lvl5pPr marL="2092582" indent="-232509" defTabSz="752425">
              <a:defRPr sz="1400">
                <a:solidFill>
                  <a:schemeClr val="tx1"/>
                </a:solidFill>
                <a:latin typeface="Arial" charset="0"/>
              </a:defRPr>
            </a:lvl5pPr>
            <a:lvl6pPr marL="2557600" indent="-232509" algn="ctr" defTabSz="752425" eaLnBrk="0" fontAlgn="base" hangingPunct="0">
              <a:spcBef>
                <a:spcPct val="0"/>
              </a:spcBef>
              <a:spcAft>
                <a:spcPct val="0"/>
              </a:spcAft>
              <a:defRPr sz="1400">
                <a:solidFill>
                  <a:schemeClr val="tx1"/>
                </a:solidFill>
                <a:latin typeface="Arial" charset="0"/>
              </a:defRPr>
            </a:lvl6pPr>
            <a:lvl7pPr marL="3022618" indent="-232509" algn="ctr" defTabSz="752425" eaLnBrk="0" fontAlgn="base" hangingPunct="0">
              <a:spcBef>
                <a:spcPct val="0"/>
              </a:spcBef>
              <a:spcAft>
                <a:spcPct val="0"/>
              </a:spcAft>
              <a:defRPr sz="1400">
                <a:solidFill>
                  <a:schemeClr val="tx1"/>
                </a:solidFill>
                <a:latin typeface="Arial" charset="0"/>
              </a:defRPr>
            </a:lvl7pPr>
            <a:lvl8pPr marL="3487636" indent="-232509" algn="ctr" defTabSz="752425" eaLnBrk="0" fontAlgn="base" hangingPunct="0">
              <a:spcBef>
                <a:spcPct val="0"/>
              </a:spcBef>
              <a:spcAft>
                <a:spcPct val="0"/>
              </a:spcAft>
              <a:defRPr sz="1400">
                <a:solidFill>
                  <a:schemeClr val="tx1"/>
                </a:solidFill>
                <a:latin typeface="Arial" charset="0"/>
              </a:defRPr>
            </a:lvl8pPr>
            <a:lvl9pPr marL="3952654" indent="-232509" algn="ctr" defTabSz="752425" eaLnBrk="0" fontAlgn="base" hangingPunct="0">
              <a:spcBef>
                <a:spcPct val="0"/>
              </a:spcBef>
              <a:spcAft>
                <a:spcPct val="0"/>
              </a:spcAft>
              <a:defRPr sz="1400">
                <a:solidFill>
                  <a:schemeClr val="tx1"/>
                </a:solidFill>
                <a:latin typeface="Arial" charset="0"/>
              </a:defRPr>
            </a:lvl9pPr>
          </a:lstStyle>
          <a:p>
            <a:fld id="{E6EECB8A-CA74-4812-BD04-37C103F2FD24}" type="slidenum">
              <a:rPr lang="en-US" sz="800">
                <a:latin typeface="Times New Roman" pitchFamily="18" charset="0"/>
              </a:rPr>
              <a:pPr/>
              <a:t>21</a:t>
            </a:fld>
            <a:endParaRPr lang="en-US" sz="80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2425">
              <a:defRPr sz="1400">
                <a:solidFill>
                  <a:schemeClr val="tx1"/>
                </a:solidFill>
                <a:latin typeface="Arial" charset="0"/>
              </a:defRPr>
            </a:lvl1pPr>
            <a:lvl2pPr marL="755654" indent="-290636" defTabSz="752425">
              <a:defRPr sz="1400">
                <a:solidFill>
                  <a:schemeClr val="tx1"/>
                </a:solidFill>
                <a:latin typeface="Arial" charset="0"/>
              </a:defRPr>
            </a:lvl2pPr>
            <a:lvl3pPr marL="1162545" indent="-232509" defTabSz="752425">
              <a:defRPr sz="1400">
                <a:solidFill>
                  <a:schemeClr val="tx1"/>
                </a:solidFill>
                <a:latin typeface="Arial" charset="0"/>
              </a:defRPr>
            </a:lvl3pPr>
            <a:lvl4pPr marL="1627563" indent="-232509" defTabSz="752425">
              <a:defRPr sz="1400">
                <a:solidFill>
                  <a:schemeClr val="tx1"/>
                </a:solidFill>
                <a:latin typeface="Arial" charset="0"/>
              </a:defRPr>
            </a:lvl4pPr>
            <a:lvl5pPr marL="2092582" indent="-232509" defTabSz="752425">
              <a:defRPr sz="1400">
                <a:solidFill>
                  <a:schemeClr val="tx1"/>
                </a:solidFill>
                <a:latin typeface="Arial" charset="0"/>
              </a:defRPr>
            </a:lvl5pPr>
            <a:lvl6pPr marL="2557600" indent="-232509" algn="ctr" defTabSz="752425" eaLnBrk="0" fontAlgn="base" hangingPunct="0">
              <a:spcBef>
                <a:spcPct val="0"/>
              </a:spcBef>
              <a:spcAft>
                <a:spcPct val="0"/>
              </a:spcAft>
              <a:defRPr sz="1400">
                <a:solidFill>
                  <a:schemeClr val="tx1"/>
                </a:solidFill>
                <a:latin typeface="Arial" charset="0"/>
              </a:defRPr>
            </a:lvl6pPr>
            <a:lvl7pPr marL="3022618" indent="-232509" algn="ctr" defTabSz="752425" eaLnBrk="0" fontAlgn="base" hangingPunct="0">
              <a:spcBef>
                <a:spcPct val="0"/>
              </a:spcBef>
              <a:spcAft>
                <a:spcPct val="0"/>
              </a:spcAft>
              <a:defRPr sz="1400">
                <a:solidFill>
                  <a:schemeClr val="tx1"/>
                </a:solidFill>
                <a:latin typeface="Arial" charset="0"/>
              </a:defRPr>
            </a:lvl7pPr>
            <a:lvl8pPr marL="3487636" indent="-232509" algn="ctr" defTabSz="752425" eaLnBrk="0" fontAlgn="base" hangingPunct="0">
              <a:spcBef>
                <a:spcPct val="0"/>
              </a:spcBef>
              <a:spcAft>
                <a:spcPct val="0"/>
              </a:spcAft>
              <a:defRPr sz="1400">
                <a:solidFill>
                  <a:schemeClr val="tx1"/>
                </a:solidFill>
                <a:latin typeface="Arial" charset="0"/>
              </a:defRPr>
            </a:lvl8pPr>
            <a:lvl9pPr marL="3952654" indent="-232509" algn="ctr" defTabSz="752425" eaLnBrk="0" fontAlgn="base" hangingPunct="0">
              <a:spcBef>
                <a:spcPct val="0"/>
              </a:spcBef>
              <a:spcAft>
                <a:spcPct val="0"/>
              </a:spcAft>
              <a:defRPr sz="1400">
                <a:solidFill>
                  <a:schemeClr val="tx1"/>
                </a:solidFill>
                <a:latin typeface="Arial" charset="0"/>
              </a:defRPr>
            </a:lvl9pPr>
          </a:lstStyle>
          <a:p>
            <a:fld id="{E6EECB8A-CA74-4812-BD04-37C103F2FD24}" type="slidenum">
              <a:rPr lang="en-US" sz="800">
                <a:latin typeface="Times New Roman" pitchFamily="18" charset="0"/>
              </a:rPr>
              <a:pPr/>
              <a:t>22</a:t>
            </a:fld>
            <a:endParaRPr lang="en-US" sz="80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defTabSz="914306" eaLnBrk="1" hangingPunct="1"/>
            <a:fld id="{34CE50B9-76D8-4B20-86C4-189A13362D32}" type="slidenum">
              <a:rPr lang="en-US" smtClean="0"/>
              <a:pPr defTabSz="914306" eaLnBrk="1" hangingPunct="1"/>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defTabSz="914306" eaLnBrk="1" hangingPunct="1"/>
            <a:fld id="{34CE50B9-76D8-4B20-86C4-189A13362D32}" type="slidenum">
              <a:rPr lang="en-US" smtClean="0"/>
              <a:pPr defTabSz="914306" eaLnBrk="1" hangingPunct="1"/>
              <a:t>27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defTabSz="914306" eaLnBrk="1" hangingPunct="1"/>
            <a:fld id="{34CE50B9-76D8-4B20-86C4-189A13362D32}" type="slidenum">
              <a:rPr lang="en-US" smtClean="0"/>
              <a:pPr defTabSz="914306" eaLnBrk="1" hangingPunct="1"/>
              <a:t>34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defTabSz="914306" eaLnBrk="1" hangingPunct="1"/>
            <a:fld id="{34CE50B9-76D8-4B20-86C4-189A13362D32}" type="slidenum">
              <a:rPr lang="en-US" smtClean="0"/>
              <a:pPr defTabSz="914306" eaLnBrk="1" hangingPunct="1"/>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52425">
              <a:defRPr sz="1400">
                <a:solidFill>
                  <a:schemeClr val="tx1"/>
                </a:solidFill>
                <a:latin typeface="Arial" charset="0"/>
              </a:defRPr>
            </a:lvl1pPr>
            <a:lvl2pPr marL="755654" indent="-290636" defTabSz="752425">
              <a:defRPr sz="1400">
                <a:solidFill>
                  <a:schemeClr val="tx1"/>
                </a:solidFill>
                <a:latin typeface="Arial" charset="0"/>
              </a:defRPr>
            </a:lvl2pPr>
            <a:lvl3pPr marL="1162545" indent="-232509" defTabSz="752425">
              <a:defRPr sz="1400">
                <a:solidFill>
                  <a:schemeClr val="tx1"/>
                </a:solidFill>
                <a:latin typeface="Arial" charset="0"/>
              </a:defRPr>
            </a:lvl3pPr>
            <a:lvl4pPr marL="1627563" indent="-232509" defTabSz="752425">
              <a:defRPr sz="1400">
                <a:solidFill>
                  <a:schemeClr val="tx1"/>
                </a:solidFill>
                <a:latin typeface="Arial" charset="0"/>
              </a:defRPr>
            </a:lvl4pPr>
            <a:lvl5pPr marL="2092582" indent="-232509" defTabSz="752425">
              <a:defRPr sz="1400">
                <a:solidFill>
                  <a:schemeClr val="tx1"/>
                </a:solidFill>
                <a:latin typeface="Arial" charset="0"/>
              </a:defRPr>
            </a:lvl5pPr>
            <a:lvl6pPr marL="2557600" indent="-232509" algn="ctr" defTabSz="752425" eaLnBrk="0" fontAlgn="base" hangingPunct="0">
              <a:spcBef>
                <a:spcPct val="0"/>
              </a:spcBef>
              <a:spcAft>
                <a:spcPct val="0"/>
              </a:spcAft>
              <a:defRPr sz="1400">
                <a:solidFill>
                  <a:schemeClr val="tx1"/>
                </a:solidFill>
                <a:latin typeface="Arial" charset="0"/>
              </a:defRPr>
            </a:lvl6pPr>
            <a:lvl7pPr marL="3022618" indent="-232509" algn="ctr" defTabSz="752425" eaLnBrk="0" fontAlgn="base" hangingPunct="0">
              <a:spcBef>
                <a:spcPct val="0"/>
              </a:spcBef>
              <a:spcAft>
                <a:spcPct val="0"/>
              </a:spcAft>
              <a:defRPr sz="1400">
                <a:solidFill>
                  <a:schemeClr val="tx1"/>
                </a:solidFill>
                <a:latin typeface="Arial" charset="0"/>
              </a:defRPr>
            </a:lvl7pPr>
            <a:lvl8pPr marL="3487636" indent="-232509" algn="ctr" defTabSz="752425" eaLnBrk="0" fontAlgn="base" hangingPunct="0">
              <a:spcBef>
                <a:spcPct val="0"/>
              </a:spcBef>
              <a:spcAft>
                <a:spcPct val="0"/>
              </a:spcAft>
              <a:defRPr sz="1400">
                <a:solidFill>
                  <a:schemeClr val="tx1"/>
                </a:solidFill>
                <a:latin typeface="Arial" charset="0"/>
              </a:defRPr>
            </a:lvl8pPr>
            <a:lvl9pPr marL="3952654" indent="-232509" algn="ctr" defTabSz="752425" eaLnBrk="0" fontAlgn="base" hangingPunct="0">
              <a:spcBef>
                <a:spcPct val="0"/>
              </a:spcBef>
              <a:spcAft>
                <a:spcPct val="0"/>
              </a:spcAft>
              <a:defRPr sz="1400">
                <a:solidFill>
                  <a:schemeClr val="tx1"/>
                </a:solidFill>
                <a:latin typeface="Arial" charset="0"/>
              </a:defRPr>
            </a:lvl9pPr>
          </a:lstStyle>
          <a:p>
            <a:fld id="{E6EECB8A-CA74-4812-BD04-37C103F2FD24}" type="slidenum">
              <a:rPr lang="en-US" sz="800">
                <a:latin typeface="Times New Roman" pitchFamily="18" charset="0"/>
              </a:rPr>
              <a:pPr/>
              <a:t>6</a:t>
            </a:fld>
            <a:endParaRPr lang="en-US" sz="80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defTabSz="914306" eaLnBrk="1" hangingPunct="1"/>
            <a:fld id="{34CE50B9-76D8-4B20-86C4-189A13362D32}" type="slidenum">
              <a:rPr lang="en-US" smtClean="0"/>
              <a:pPr defTabSz="914306" eaLnBrk="1" hangingPunct="1"/>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951" eaLnBrk="0" hangingPunct="0">
              <a:defRPr>
                <a:solidFill>
                  <a:schemeClr val="tx1"/>
                </a:solidFill>
                <a:latin typeface="Arial" charset="0"/>
              </a:defRPr>
            </a:lvl1pPr>
            <a:lvl2pPr marL="744064" indent="-286179" defTabSz="918951" eaLnBrk="0" hangingPunct="0">
              <a:defRPr>
                <a:solidFill>
                  <a:schemeClr val="tx1"/>
                </a:solidFill>
                <a:latin typeface="Arial" charset="0"/>
              </a:defRPr>
            </a:lvl2pPr>
            <a:lvl3pPr marL="1144715" indent="-228943" defTabSz="918951" eaLnBrk="0" hangingPunct="0">
              <a:defRPr>
                <a:solidFill>
                  <a:schemeClr val="tx1"/>
                </a:solidFill>
                <a:latin typeface="Arial" charset="0"/>
              </a:defRPr>
            </a:lvl3pPr>
            <a:lvl4pPr marL="1602600" indent="-228943" defTabSz="918951" eaLnBrk="0" hangingPunct="0">
              <a:defRPr>
                <a:solidFill>
                  <a:schemeClr val="tx1"/>
                </a:solidFill>
                <a:latin typeface="Arial" charset="0"/>
              </a:defRPr>
            </a:lvl4pPr>
            <a:lvl5pPr marL="2060486" indent="-228943" defTabSz="918951" eaLnBrk="0" hangingPunct="0">
              <a:defRPr>
                <a:solidFill>
                  <a:schemeClr val="tx1"/>
                </a:solidFill>
                <a:latin typeface="Arial" charset="0"/>
              </a:defRPr>
            </a:lvl5pPr>
            <a:lvl6pPr marL="2518372" indent="-228943" defTabSz="918951" eaLnBrk="0" fontAlgn="base" hangingPunct="0">
              <a:spcBef>
                <a:spcPct val="0"/>
              </a:spcBef>
              <a:spcAft>
                <a:spcPct val="0"/>
              </a:spcAft>
              <a:defRPr>
                <a:solidFill>
                  <a:schemeClr val="tx1"/>
                </a:solidFill>
                <a:latin typeface="Arial" charset="0"/>
              </a:defRPr>
            </a:lvl6pPr>
            <a:lvl7pPr marL="2976258" indent="-228943" defTabSz="918951" eaLnBrk="0" fontAlgn="base" hangingPunct="0">
              <a:spcBef>
                <a:spcPct val="0"/>
              </a:spcBef>
              <a:spcAft>
                <a:spcPct val="0"/>
              </a:spcAft>
              <a:defRPr>
                <a:solidFill>
                  <a:schemeClr val="tx1"/>
                </a:solidFill>
                <a:latin typeface="Arial" charset="0"/>
              </a:defRPr>
            </a:lvl7pPr>
            <a:lvl8pPr marL="3434144" indent="-228943" defTabSz="918951" eaLnBrk="0" fontAlgn="base" hangingPunct="0">
              <a:spcBef>
                <a:spcPct val="0"/>
              </a:spcBef>
              <a:spcAft>
                <a:spcPct val="0"/>
              </a:spcAft>
              <a:defRPr>
                <a:solidFill>
                  <a:schemeClr val="tx1"/>
                </a:solidFill>
                <a:latin typeface="Arial" charset="0"/>
              </a:defRPr>
            </a:lvl8pPr>
            <a:lvl9pPr marL="3892029" indent="-228943" defTabSz="918951" eaLnBrk="0" fontAlgn="base" hangingPunct="0">
              <a:spcBef>
                <a:spcPct val="0"/>
              </a:spcBef>
              <a:spcAft>
                <a:spcPct val="0"/>
              </a:spcAft>
              <a:defRPr>
                <a:solidFill>
                  <a:schemeClr val="tx1"/>
                </a:solidFill>
                <a:latin typeface="Arial" charset="0"/>
              </a:defRPr>
            </a:lvl9pPr>
          </a:lstStyle>
          <a:p>
            <a:pPr eaLnBrk="1" hangingPunct="1"/>
            <a:fld id="{61F9F97B-2DA3-4806-8927-AADC1179BDCD}" type="slidenum">
              <a:rPr lang="en-US" smtClean="0"/>
              <a:pPr eaLnBrk="1" hangingPunct="1"/>
              <a:t>8</a:t>
            </a:fld>
            <a:endParaRPr lang="en-US" smtClean="0"/>
          </a:p>
        </p:txBody>
      </p:sp>
      <p:sp>
        <p:nvSpPr>
          <p:cNvPr id="89091" name="Rectangle 1026"/>
          <p:cNvSpPr>
            <a:spLocks noGrp="1" noRot="1" noChangeAspect="1" noChangeArrowheads="1" noTextEdit="1"/>
          </p:cNvSpPr>
          <p:nvPr>
            <p:ph type="sldImg"/>
          </p:nvPr>
        </p:nvSpPr>
        <p:spPr>
          <a:ln/>
        </p:spPr>
      </p:sp>
      <p:sp>
        <p:nvSpPr>
          <p:cNvPr id="890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Our proposed framework makes the following assumptions…</a:t>
            </a:r>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951" eaLnBrk="0" hangingPunct="0">
              <a:defRPr>
                <a:solidFill>
                  <a:schemeClr val="tx1"/>
                </a:solidFill>
                <a:latin typeface="Arial" charset="0"/>
              </a:defRPr>
            </a:lvl1pPr>
            <a:lvl2pPr marL="744064" indent="-286179" defTabSz="918951" eaLnBrk="0" hangingPunct="0">
              <a:defRPr>
                <a:solidFill>
                  <a:schemeClr val="tx1"/>
                </a:solidFill>
                <a:latin typeface="Arial" charset="0"/>
              </a:defRPr>
            </a:lvl2pPr>
            <a:lvl3pPr marL="1144715" indent="-228943" defTabSz="918951" eaLnBrk="0" hangingPunct="0">
              <a:defRPr>
                <a:solidFill>
                  <a:schemeClr val="tx1"/>
                </a:solidFill>
                <a:latin typeface="Arial" charset="0"/>
              </a:defRPr>
            </a:lvl3pPr>
            <a:lvl4pPr marL="1602600" indent="-228943" defTabSz="918951" eaLnBrk="0" hangingPunct="0">
              <a:defRPr>
                <a:solidFill>
                  <a:schemeClr val="tx1"/>
                </a:solidFill>
                <a:latin typeface="Arial" charset="0"/>
              </a:defRPr>
            </a:lvl4pPr>
            <a:lvl5pPr marL="2060486" indent="-228943" defTabSz="918951" eaLnBrk="0" hangingPunct="0">
              <a:defRPr>
                <a:solidFill>
                  <a:schemeClr val="tx1"/>
                </a:solidFill>
                <a:latin typeface="Arial" charset="0"/>
              </a:defRPr>
            </a:lvl5pPr>
            <a:lvl6pPr marL="2518372" indent="-228943" defTabSz="918951" eaLnBrk="0" fontAlgn="base" hangingPunct="0">
              <a:spcBef>
                <a:spcPct val="0"/>
              </a:spcBef>
              <a:spcAft>
                <a:spcPct val="0"/>
              </a:spcAft>
              <a:defRPr>
                <a:solidFill>
                  <a:schemeClr val="tx1"/>
                </a:solidFill>
                <a:latin typeface="Arial" charset="0"/>
              </a:defRPr>
            </a:lvl6pPr>
            <a:lvl7pPr marL="2976258" indent="-228943" defTabSz="918951" eaLnBrk="0" fontAlgn="base" hangingPunct="0">
              <a:spcBef>
                <a:spcPct val="0"/>
              </a:spcBef>
              <a:spcAft>
                <a:spcPct val="0"/>
              </a:spcAft>
              <a:defRPr>
                <a:solidFill>
                  <a:schemeClr val="tx1"/>
                </a:solidFill>
                <a:latin typeface="Arial" charset="0"/>
              </a:defRPr>
            </a:lvl7pPr>
            <a:lvl8pPr marL="3434144" indent="-228943" defTabSz="918951" eaLnBrk="0" fontAlgn="base" hangingPunct="0">
              <a:spcBef>
                <a:spcPct val="0"/>
              </a:spcBef>
              <a:spcAft>
                <a:spcPct val="0"/>
              </a:spcAft>
              <a:defRPr>
                <a:solidFill>
                  <a:schemeClr val="tx1"/>
                </a:solidFill>
                <a:latin typeface="Arial" charset="0"/>
              </a:defRPr>
            </a:lvl8pPr>
            <a:lvl9pPr marL="3892029" indent="-228943" defTabSz="918951" eaLnBrk="0" fontAlgn="base" hangingPunct="0">
              <a:spcBef>
                <a:spcPct val="0"/>
              </a:spcBef>
              <a:spcAft>
                <a:spcPct val="0"/>
              </a:spcAft>
              <a:defRPr>
                <a:solidFill>
                  <a:schemeClr val="tx1"/>
                </a:solidFill>
                <a:latin typeface="Arial" charset="0"/>
              </a:defRPr>
            </a:lvl9pPr>
          </a:lstStyle>
          <a:p>
            <a:pPr eaLnBrk="1" hangingPunct="1"/>
            <a:fld id="{D320E26A-B4DA-4260-87AF-73304A61C387}" type="slidenum">
              <a:rPr lang="en-US" smtClean="0"/>
              <a:pPr eaLnBrk="1" hangingPunct="1"/>
              <a:t>9</a:t>
            </a:fld>
            <a:endParaRPr lang="en-US" smtClean="0"/>
          </a:p>
        </p:txBody>
      </p:sp>
      <p:sp>
        <p:nvSpPr>
          <p:cNvPr id="90115" name="Rectangle 2"/>
          <p:cNvSpPr>
            <a:spLocks noGrp="1" noRot="1" noChangeAspect="1" noChangeArrowheads="1" noTextEdit="1"/>
          </p:cNvSpPr>
          <p:nvPr>
            <p:ph type="sldImg"/>
          </p:nvPr>
        </p:nvSpPr>
        <p:spPr>
          <a:xfrm>
            <a:off x="1184275" y="698500"/>
            <a:ext cx="4654550" cy="3490913"/>
          </a:xfrm>
          <a:solidFill>
            <a:srgbClr val="FFFFFF"/>
          </a:solidFill>
          <a:ln/>
        </p:spPr>
      </p:sp>
      <p:sp>
        <p:nvSpPr>
          <p:cNvPr id="90116" name="Rectangle 3"/>
          <p:cNvSpPr>
            <a:spLocks noGrp="1" noChangeArrowheads="1"/>
          </p:cNvSpPr>
          <p:nvPr>
            <p:ph type="body" idx="1"/>
          </p:nvPr>
        </p:nvSpPr>
        <p:spPr>
          <a:xfrm>
            <a:off x="702946" y="4419279"/>
            <a:ext cx="5617208" cy="4191957"/>
          </a:xfrm>
          <a:solidFill>
            <a:srgbClr val="FFFFFF"/>
          </a:solidFill>
          <a:ln>
            <a:solidFill>
              <a:srgbClr val="000000"/>
            </a:solidFill>
          </a:ln>
        </p:spPr>
        <p:txBody>
          <a:bodyPr lIns="93310" tIns="46656" rIns="93310" bIns="46656"/>
          <a:lstStyle/>
          <a:p>
            <a:r>
              <a:rPr lang="en-US" smtClean="0"/>
              <a:t>Our appoach employs reward-based fitness functions that have the following form; clusters receive rewards based on the interestingness </a:t>
            </a:r>
            <a:r>
              <a:rPr lang="en-US" smtClean="0">
                <a:latin typeface="Times" pitchFamily="18" charset="0"/>
                <a:cs typeface="Times New Roman" pitchFamily="18" charset="0"/>
              </a:rPr>
              <a:t>and rewards increase nonlinearly with cluster-size dependent on the value of </a:t>
            </a:r>
            <a:r>
              <a:rPr lang="en-US" smtClean="0">
                <a:latin typeface="Symbol" pitchFamily="18" charset="2"/>
                <a:cs typeface="Times New Roman" pitchFamily="18" charset="0"/>
              </a:rPr>
              <a:t>b</a:t>
            </a:r>
            <a:r>
              <a:rPr lang="en-US" smtClean="0">
                <a:latin typeface="Times" pitchFamily="18" charset="0"/>
                <a:cs typeface="Times New Roman" pitchFamily="18" charset="0"/>
              </a:rPr>
              <a:t>, favoring clusters c with more objects</a:t>
            </a:r>
            <a:r>
              <a:rPr lang="en-US" smtClean="0">
                <a:latin typeface="Book Antiqua" pitchFamily="18" charset="0"/>
                <a:cs typeface="Times New Roman" pitchFamily="18" charset="0"/>
              </a:rPr>
              <a:t>. This requirement is important because we want to encourage region discovery algorithms to merge neighboring clusters if they have similar characteristics. The quality of a clustering is the sum of the rewards its individual clusters receive.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defTabSz="914306" eaLnBrk="1" hangingPunct="1"/>
            <a:fld id="{34CE50B9-76D8-4B20-86C4-189A13362D32}" type="slidenum">
              <a:rPr lang="en-US" smtClean="0"/>
              <a:pPr defTabSz="914306" eaLnBrk="1" hangingPunct="1"/>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defTabSz="914306" eaLnBrk="1" hangingPunct="1"/>
            <a:fld id="{34CE50B9-76D8-4B20-86C4-189A13362D32}" type="slidenum">
              <a:rPr lang="en-US" smtClean="0"/>
              <a:pPr defTabSz="914306" eaLnBrk="1" hangingPunct="1"/>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
          </a:xfrm>
          <a:prstGeom prst="rect">
            <a:avLst/>
          </a:prstGeom>
          <a:gradFill rotWithShape="1">
            <a:gsLst>
              <a:gs pos="0">
                <a:schemeClr val="bg2">
                  <a:gamma/>
                  <a:shade val="46275"/>
                  <a:invGamma/>
                </a:schemeClr>
              </a:gs>
              <a:gs pos="100000">
                <a:schemeClr val="bg2"/>
              </a:gs>
            </a:gsLst>
            <a:lin ang="0" scaled="1"/>
          </a:gradFill>
          <a:ln w="9525">
            <a:solidFill>
              <a:schemeClr val="tx1"/>
            </a:solidFill>
            <a:miter lim="800000"/>
            <a:headEnd/>
            <a:tailEnd/>
          </a:ln>
          <a:effectLst/>
        </p:spPr>
        <p:txBody>
          <a:bodyPr wrap="none" anchor="ctr"/>
          <a:lstStyle/>
          <a:p>
            <a:pPr>
              <a:defRPr/>
            </a:pPr>
            <a:endParaRPr lang="en-US"/>
          </a:p>
        </p:txBody>
      </p:sp>
      <p:sp>
        <p:nvSpPr>
          <p:cNvPr id="5" name="Rectangle 10"/>
          <p:cNvSpPr>
            <a:spLocks noChangeArrowheads="1"/>
          </p:cNvSpPr>
          <p:nvPr userDrawn="1"/>
        </p:nvSpPr>
        <p:spPr bwMode="auto">
          <a:xfrm>
            <a:off x="0" y="6613525"/>
            <a:ext cx="9144000" cy="244475"/>
          </a:xfrm>
          <a:prstGeom prst="rect">
            <a:avLst/>
          </a:prstGeom>
          <a:gradFill rotWithShape="1">
            <a:gsLst>
              <a:gs pos="0">
                <a:srgbClr val="AAAAAA"/>
              </a:gs>
              <a:gs pos="100000">
                <a:srgbClr val="4F4F4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solidFill>
                  <a:srgbClr val="FFFFFF"/>
                </a:solidFill>
              </a:rPr>
              <a:t>Data Mining &amp; Machine Learning Group</a:t>
            </a:r>
            <a:r>
              <a:rPr lang="en-US">
                <a:latin typeface="Times New Roman" pitchFamily="18" charset="0"/>
              </a:rPr>
              <a:t> </a:t>
            </a:r>
          </a:p>
        </p:txBody>
      </p:sp>
      <p:graphicFrame>
        <p:nvGraphicFramePr>
          <p:cNvPr id="6" name="Object 11"/>
          <p:cNvGraphicFramePr>
            <a:graphicFrameLocks noChangeAspect="1"/>
          </p:cNvGraphicFramePr>
          <p:nvPr userDrawn="1"/>
        </p:nvGraphicFramePr>
        <p:xfrm>
          <a:off x="2057400" y="6630988"/>
          <a:ext cx="234950" cy="227012"/>
        </p:xfrm>
        <a:graphic>
          <a:graphicData uri="http://schemas.openxmlformats.org/presentationml/2006/ole">
            <mc:AlternateContent xmlns:mc="http://schemas.openxmlformats.org/markup-compatibility/2006">
              <mc:Choice xmlns:v="urn:schemas-microsoft-com:vml" Requires="v">
                <p:oleObj spid="_x0000_s49229" name="Image" r:id="rId3" imgW="393512" imgH="380818" progId="">
                  <p:embed/>
                </p:oleObj>
              </mc:Choice>
              <mc:Fallback>
                <p:oleObj name="Image" r:id="rId3" imgW="393512" imgH="380818" progId="">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6630988"/>
                        <a:ext cx="234950"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12"/>
          <p:cNvSpPr txBox="1">
            <a:spLocks noChangeArrowheads="1"/>
          </p:cNvSpPr>
          <p:nvPr userDrawn="1"/>
        </p:nvSpPr>
        <p:spPr bwMode="auto">
          <a:xfrm>
            <a:off x="7969250" y="6553200"/>
            <a:ext cx="1174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000" smtClean="0">
                <a:solidFill>
                  <a:srgbClr val="0000FF"/>
                </a:solidFill>
                <a:latin typeface="Arial Black" pitchFamily="34" charset="0"/>
              </a:rPr>
              <a:t>CS@</a:t>
            </a:r>
            <a:r>
              <a:rPr lang="en-US" sz="2000" smtClean="0">
                <a:solidFill>
                  <a:srgbClr val="FF0000"/>
                </a:solidFill>
                <a:latin typeface="Arial Black" pitchFamily="34" charset="0"/>
              </a:rPr>
              <a:t>UH</a:t>
            </a:r>
          </a:p>
        </p:txBody>
      </p:sp>
      <p:sp>
        <p:nvSpPr>
          <p:cNvPr id="8" name="TextBox 11"/>
          <p:cNvSpPr txBox="1">
            <a:spLocks noChangeArrowheads="1"/>
          </p:cNvSpPr>
          <p:nvPr userDrawn="1"/>
        </p:nvSpPr>
        <p:spPr bwMode="auto">
          <a:xfrm>
            <a:off x="0" y="6553200"/>
            <a:ext cx="152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500" b="1" smtClean="0">
                <a:solidFill>
                  <a:srgbClr val="E6E6E6"/>
                </a:solidFill>
              </a:rPr>
              <a:t>ACM-GIS08</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7813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87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346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66800"/>
            <a:ext cx="4267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267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8722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066800"/>
            <a:ext cx="4267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267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267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237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0"/>
            <a:ext cx="9144000" cy="685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pic>
        <p:nvPicPr>
          <p:cNvPr id="5" name="Picture 12" descr="UH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88112"/>
            <a:ext cx="27147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3340733" y="6628199"/>
            <a:ext cx="2462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rgbClr val="FF0000"/>
                </a:solidFill>
              </a:rPr>
              <a:t>Department of Computer Science</a:t>
            </a:r>
          </a:p>
        </p:txBody>
      </p:sp>
      <p:sp>
        <p:nvSpPr>
          <p:cNvPr id="2" name="Title 1"/>
          <p:cNvSpPr>
            <a:spLocks noGrp="1"/>
          </p:cNvSpPr>
          <p:nvPr>
            <p:ph type="title"/>
          </p:nvPr>
        </p:nvSpPr>
        <p:spPr>
          <a:xfrm>
            <a:off x="533400" y="0"/>
            <a:ext cx="82296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0" y="762000"/>
            <a:ext cx="8686800" cy="5410200"/>
          </a:xfrm>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a:spLocks noChangeArrowheads="1"/>
          </p:cNvSpPr>
          <p:nvPr userDrawn="1"/>
        </p:nvSpPr>
        <p:spPr bwMode="auto">
          <a:xfrm>
            <a:off x="7930206" y="6579799"/>
            <a:ext cx="1213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rgbClr val="FF0000"/>
                </a:solidFill>
              </a:rPr>
              <a:t>UrbanComp’13</a:t>
            </a:r>
          </a:p>
        </p:txBody>
      </p:sp>
    </p:spTree>
    <p:extLst>
      <p:ext uri="{BB962C8B-B14F-4D97-AF65-F5344CB8AC3E}">
        <p14:creationId xmlns:p14="http://schemas.microsoft.com/office/powerpoint/2010/main" val="35503860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076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982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635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960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604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0530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493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9144000" cy="685800"/>
          </a:xfrm>
          <a:prstGeom prst="rect">
            <a:avLst/>
          </a:prstGeom>
          <a:solidFill>
            <a:srgbClr val="FF0000"/>
          </a:solidFill>
          <a:ln w="9525">
            <a:solidFill>
              <a:schemeClr val="tx1"/>
            </a:solidFill>
            <a:miter lim="800000"/>
            <a:headEnd/>
            <a:tailEnd/>
          </a:ln>
        </p:spPr>
        <p:txBody>
          <a:bodyPr wrap="none" anchor="ctr"/>
          <a:lstStyle/>
          <a:p>
            <a:endParaRPr lang="en-US">
              <a:solidFill>
                <a:srgbClr val="FF0000"/>
              </a:solidFill>
            </a:endParaRPr>
          </a:p>
        </p:txBody>
      </p:sp>
      <p:sp>
        <p:nvSpPr>
          <p:cNvPr id="1027" name="Rectangle 2"/>
          <p:cNvSpPr>
            <a:spLocks noGrp="1" noChangeArrowheads="1"/>
          </p:cNvSpPr>
          <p:nvPr>
            <p:ph type="title"/>
          </p:nvPr>
        </p:nvSpPr>
        <p:spPr bwMode="auto">
          <a:xfrm>
            <a:off x="457200" y="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4"/>
          <p:cNvSpPr>
            <a:spLocks noGrp="1" noChangeArrowheads="1"/>
          </p:cNvSpPr>
          <p:nvPr>
            <p:ph type="body" idx="1"/>
          </p:nvPr>
        </p:nvSpPr>
        <p:spPr bwMode="auto">
          <a:xfrm>
            <a:off x="457200" y="990600"/>
            <a:ext cx="868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7" descr="UHLOGO.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338888"/>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9"/>
          <p:cNvSpPr txBox="1">
            <a:spLocks noChangeArrowheads="1"/>
          </p:cNvSpPr>
          <p:nvPr userDrawn="1"/>
        </p:nvSpPr>
        <p:spPr bwMode="auto">
          <a:xfrm>
            <a:off x="2362200" y="6488113"/>
            <a:ext cx="3608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mtClean="0">
                <a:solidFill>
                  <a:srgbClr val="FF0000"/>
                </a:solidFill>
              </a:rPr>
              <a:t>Department of Computer Science</a:t>
            </a:r>
          </a:p>
        </p:txBody>
      </p:sp>
    </p:spTree>
  </p:cSld>
  <p:clrMap bg1="lt1" tx1="dk1" bg2="lt2" tx2="dk2" accent1="accent1" accent2="accent2" accent3="accent3" accent4="accent4" accent5="accent5" accent6="accent6" hlink="hlink" folHlink="folHlink"/>
  <p:sldLayoutIdLst>
    <p:sldLayoutId id="2147484425" r:id="rId1"/>
    <p:sldLayoutId id="2147484426"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rgbClr val="990000"/>
        </a:buClr>
        <a:buSzPct val="15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0000"/>
        </a:buClr>
        <a:buSzPct val="15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990000"/>
        </a:buClr>
        <a:buSzPct val="15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990000"/>
        </a:buClr>
        <a:buSzPct val="1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990000"/>
        </a:buClr>
        <a:buSzPct val="1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990000"/>
        </a:buClr>
        <a:buSzPct val="1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990000"/>
        </a:buClr>
        <a:buSzPct val="1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990000"/>
        </a:buClr>
        <a:buSzPct val="1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ata.cityofchicago.org/Buildings/Building-Footprints/w2v3-isjw" TargetMode="External"/><Relationship Id="rId2" Type="http://schemas.openxmlformats.org/officeDocument/2006/relationships/hyperlink" Target="http://bloomington.in.gov/documents/viewDocument.php?document_id=2455;dir=building/buildingfootprints/shape"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10.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43797718"/>
              </p:ext>
            </p:extLst>
          </p:nvPr>
        </p:nvGraphicFramePr>
        <p:xfrm>
          <a:off x="-152400" y="1143000"/>
          <a:ext cx="8870948" cy="731520"/>
        </p:xfrm>
        <a:graphic>
          <a:graphicData uri="http://schemas.openxmlformats.org/drawingml/2006/table">
            <a:tbl>
              <a:tblPr>
                <a:tableStyleId>{5C22544A-7EE6-4342-B048-85BDC9FD1C3A}</a:tableStyleId>
              </a:tblPr>
              <a:tblGrid>
                <a:gridCol w="1670422"/>
                <a:gridCol w="1526473"/>
                <a:gridCol w="1891351"/>
                <a:gridCol w="1891351"/>
                <a:gridCol w="1891351"/>
              </a:tblGrid>
              <a:tr h="213360">
                <a:tc>
                  <a:txBody>
                    <a:bodyPr/>
                    <a:lstStyle/>
                    <a:p>
                      <a:pPr marL="0" marR="0" algn="ctr">
                        <a:lnSpc>
                          <a:spcPct val="100000"/>
                        </a:lnSpc>
                        <a:spcBef>
                          <a:spcPts val="0"/>
                        </a:spcBef>
                        <a:spcAft>
                          <a:spcPts val="0"/>
                        </a:spcAft>
                      </a:pPr>
                      <a:r>
                        <a:rPr lang="en-US" sz="1600" spc="-10" dirty="0" err="1">
                          <a:effectLst/>
                        </a:rPr>
                        <a:t>Zechun</a:t>
                      </a:r>
                      <a:r>
                        <a:rPr lang="en-US" sz="1600" spc="-10" dirty="0">
                          <a:effectLst/>
                        </a:rPr>
                        <a:t> Cao</a:t>
                      </a:r>
                      <a:endParaRPr lang="en-US" sz="1600" dirty="0">
                        <a:effectLst/>
                      </a:endParaRPr>
                    </a:p>
                    <a:p>
                      <a:pPr marL="0" marR="0" algn="ctr">
                        <a:lnSpc>
                          <a:spcPct val="100000"/>
                        </a:lnSpc>
                        <a:spcBef>
                          <a:spcPts val="0"/>
                        </a:spcBef>
                        <a:spcAft>
                          <a:spcPts val="0"/>
                        </a:spcAft>
                      </a:pPr>
                      <a:r>
                        <a:rPr lang="en-US" sz="1600" spc="-10" dirty="0" smtClean="0">
                          <a:effectLst/>
                        </a:rPr>
                        <a:t>University of Houston</a:t>
                      </a:r>
                      <a:endParaRPr lang="en-US" sz="1600" dirty="0">
                        <a:solidFill>
                          <a:srgbClr val="000000"/>
                        </a:solidFill>
                        <a:effectLst/>
                        <a:latin typeface="Nimbus Sans L"/>
                        <a:ea typeface="SimSun"/>
                        <a:cs typeface="Nimbus Sans L"/>
                      </a:endParaRPr>
                    </a:p>
                  </a:txBody>
                  <a:tcPr marL="68580" marR="68580" marT="0" marB="0"/>
                </a:tc>
                <a:tc>
                  <a:txBody>
                    <a:bodyPr/>
                    <a:lstStyle/>
                    <a:p>
                      <a:pPr marL="0" marR="0" algn="ctr">
                        <a:lnSpc>
                          <a:spcPct val="100000"/>
                        </a:lnSpc>
                        <a:spcBef>
                          <a:spcPts val="0"/>
                        </a:spcBef>
                        <a:spcAft>
                          <a:spcPts val="0"/>
                        </a:spcAft>
                      </a:pPr>
                      <a:r>
                        <a:rPr lang="en-US" sz="1600" spc="-10" dirty="0" err="1">
                          <a:effectLst/>
                        </a:rPr>
                        <a:t>Sujing</a:t>
                      </a:r>
                      <a:r>
                        <a:rPr lang="en-US" sz="1600" spc="-10" dirty="0">
                          <a:effectLst/>
                        </a:rPr>
                        <a:t> Wang</a:t>
                      </a:r>
                      <a:endParaRPr lang="en-US" sz="1600" dirty="0">
                        <a:effectLst/>
                      </a:endParaRPr>
                    </a:p>
                    <a:p>
                      <a:pPr marL="0" marR="0" algn="ctr">
                        <a:lnSpc>
                          <a:spcPct val="100000"/>
                        </a:lnSpc>
                        <a:spcBef>
                          <a:spcPts val="0"/>
                        </a:spcBef>
                        <a:spcAft>
                          <a:spcPts val="0"/>
                        </a:spcAft>
                      </a:pPr>
                      <a:r>
                        <a:rPr lang="en-US" sz="1600" spc="-10" dirty="0" smtClean="0">
                          <a:effectLst/>
                        </a:rPr>
                        <a:t>University of Houston</a:t>
                      </a:r>
                      <a:endParaRPr lang="en-US" sz="1600" dirty="0">
                        <a:solidFill>
                          <a:srgbClr val="000000"/>
                        </a:solidFill>
                        <a:effectLst/>
                        <a:latin typeface="Nimbus Sans L"/>
                        <a:ea typeface="SimSun"/>
                        <a:cs typeface="Nimbus Sans L"/>
                      </a:endParaRPr>
                    </a:p>
                  </a:txBody>
                  <a:tcPr marL="68580" marR="68580" marT="0" marB="0"/>
                </a:tc>
                <a:tc>
                  <a:txBody>
                    <a:bodyPr/>
                    <a:lstStyle/>
                    <a:p>
                      <a:pPr marL="0" marR="0" algn="ctr">
                        <a:lnSpc>
                          <a:spcPct val="100000"/>
                        </a:lnSpc>
                        <a:spcBef>
                          <a:spcPts val="0"/>
                        </a:spcBef>
                        <a:spcAft>
                          <a:spcPts val="0"/>
                        </a:spcAft>
                      </a:pPr>
                      <a:r>
                        <a:rPr lang="en-US" sz="1600" spc="-10" dirty="0" err="1" smtClean="0">
                          <a:effectLst/>
                        </a:rPr>
                        <a:t>Germain</a:t>
                      </a:r>
                      <a:r>
                        <a:rPr lang="en-US" sz="1600" spc="-10" dirty="0" smtClean="0">
                          <a:effectLst/>
                        </a:rPr>
                        <a:t> </a:t>
                      </a:r>
                      <a:r>
                        <a:rPr lang="en-US" sz="1600" spc="-10" dirty="0" err="1" smtClean="0">
                          <a:effectLst/>
                        </a:rPr>
                        <a:t>Forestier</a:t>
                      </a:r>
                      <a:endParaRPr lang="en-US" sz="1600" dirty="0">
                        <a:effectLst/>
                      </a:endParaRPr>
                    </a:p>
                    <a:p>
                      <a:pPr marL="0" marR="0" algn="ctr">
                        <a:lnSpc>
                          <a:spcPct val="100000"/>
                        </a:lnSpc>
                        <a:spcBef>
                          <a:spcPts val="0"/>
                        </a:spcBef>
                        <a:spcAft>
                          <a:spcPts val="0"/>
                        </a:spcAft>
                      </a:pPr>
                      <a:r>
                        <a:rPr lang="en-US" sz="1600" spc="-10" dirty="0" smtClean="0">
                          <a:effectLst/>
                        </a:rPr>
                        <a:t>University of Haute</a:t>
                      </a:r>
                      <a:r>
                        <a:rPr lang="en-US" sz="1600" spc="-10" baseline="0" dirty="0" smtClean="0">
                          <a:effectLst/>
                        </a:rPr>
                        <a:t> Alsace</a:t>
                      </a:r>
                      <a:endParaRPr lang="en-US" sz="1600" dirty="0">
                        <a:solidFill>
                          <a:srgbClr val="000000"/>
                        </a:solidFill>
                        <a:effectLst/>
                        <a:latin typeface="Nimbus Sans L"/>
                        <a:ea typeface="SimSun"/>
                        <a:cs typeface="Nimbus Sans L"/>
                      </a:endParaRPr>
                    </a:p>
                  </a:txBody>
                  <a:tcPr marL="68580" marR="68580" marT="0" marB="0"/>
                </a:tc>
                <a:tc>
                  <a:txBody>
                    <a:bodyPr/>
                    <a:lstStyle/>
                    <a:p>
                      <a:pPr marL="0" marR="0" algn="ctr">
                        <a:lnSpc>
                          <a:spcPct val="100000"/>
                        </a:lnSpc>
                        <a:spcBef>
                          <a:spcPts val="0"/>
                        </a:spcBef>
                        <a:spcAft>
                          <a:spcPts val="0"/>
                        </a:spcAft>
                      </a:pPr>
                      <a:r>
                        <a:rPr lang="en-US" sz="1600" spc="-10" dirty="0" smtClean="0">
                          <a:effectLst/>
                        </a:rPr>
                        <a:t>Anne Puissant</a:t>
                      </a:r>
                      <a:endParaRPr lang="en-US" sz="1600" dirty="0">
                        <a:effectLst/>
                      </a:endParaRPr>
                    </a:p>
                    <a:p>
                      <a:pPr marL="0" marR="0" algn="ctr">
                        <a:lnSpc>
                          <a:spcPct val="100000"/>
                        </a:lnSpc>
                        <a:spcBef>
                          <a:spcPts val="0"/>
                        </a:spcBef>
                        <a:spcAft>
                          <a:spcPts val="0"/>
                        </a:spcAft>
                      </a:pPr>
                      <a:r>
                        <a:rPr lang="en-US" sz="1600" spc="-10" dirty="0" smtClean="0">
                          <a:effectLst/>
                        </a:rPr>
                        <a:t>University of Strasbourg</a:t>
                      </a:r>
                      <a:endParaRPr lang="en-US" sz="1600" dirty="0">
                        <a:solidFill>
                          <a:srgbClr val="000000"/>
                        </a:solidFill>
                        <a:effectLst/>
                        <a:latin typeface="Nimbus Sans L"/>
                        <a:ea typeface="SimSun"/>
                        <a:cs typeface="Nimbus Sans L"/>
                      </a:endParaRPr>
                    </a:p>
                  </a:txBody>
                  <a:tcPr marL="68580" marR="68580" marT="0" marB="0"/>
                </a:tc>
                <a:tc>
                  <a:txBody>
                    <a:bodyPr/>
                    <a:lstStyle/>
                    <a:p>
                      <a:pPr marL="0" marR="0" algn="ctr">
                        <a:lnSpc>
                          <a:spcPct val="100000"/>
                        </a:lnSpc>
                        <a:spcBef>
                          <a:spcPts val="0"/>
                        </a:spcBef>
                        <a:spcAft>
                          <a:spcPts val="0"/>
                        </a:spcAft>
                      </a:pPr>
                      <a:r>
                        <a:rPr lang="en-US" sz="1600" b="1" spc="-10" dirty="0" err="1" smtClean="0">
                          <a:solidFill>
                            <a:srgbClr val="FF0000"/>
                          </a:solidFill>
                          <a:effectLst/>
                        </a:rPr>
                        <a:t>Christoph</a:t>
                      </a:r>
                      <a:r>
                        <a:rPr lang="en-US" sz="1600" b="1" spc="-10" dirty="0" smtClean="0">
                          <a:solidFill>
                            <a:srgbClr val="FF0000"/>
                          </a:solidFill>
                          <a:effectLst/>
                        </a:rPr>
                        <a:t> F.</a:t>
                      </a:r>
                      <a:r>
                        <a:rPr lang="en-US" sz="1600" b="1" spc="-10" baseline="0" dirty="0" smtClean="0">
                          <a:solidFill>
                            <a:srgbClr val="FF0000"/>
                          </a:solidFill>
                          <a:effectLst/>
                        </a:rPr>
                        <a:t> </a:t>
                      </a:r>
                      <a:r>
                        <a:rPr lang="en-US" sz="1600" b="1" spc="-10" baseline="0" dirty="0" err="1" smtClean="0">
                          <a:solidFill>
                            <a:srgbClr val="FF0000"/>
                          </a:solidFill>
                          <a:effectLst/>
                        </a:rPr>
                        <a:t>Eick</a:t>
                      </a:r>
                      <a:endParaRPr lang="en-US" sz="1600" b="1" dirty="0">
                        <a:solidFill>
                          <a:srgbClr val="FF0000"/>
                        </a:solidFill>
                        <a:effectLst/>
                      </a:endParaRPr>
                    </a:p>
                    <a:p>
                      <a:pPr marL="0" marR="0" algn="ctr">
                        <a:lnSpc>
                          <a:spcPct val="100000"/>
                        </a:lnSpc>
                        <a:spcBef>
                          <a:spcPts val="0"/>
                        </a:spcBef>
                        <a:spcAft>
                          <a:spcPts val="0"/>
                        </a:spcAft>
                      </a:pPr>
                      <a:r>
                        <a:rPr lang="en-US" sz="1600" spc="-10" dirty="0">
                          <a:solidFill>
                            <a:srgbClr val="FF0000"/>
                          </a:solidFill>
                          <a:effectLst/>
                        </a:rPr>
                        <a:t>University of </a:t>
                      </a:r>
                      <a:r>
                        <a:rPr lang="en-US" sz="1600" spc="-10" dirty="0" smtClean="0">
                          <a:solidFill>
                            <a:srgbClr val="FF0000"/>
                          </a:solidFill>
                          <a:effectLst/>
                        </a:rPr>
                        <a:t>Houston</a:t>
                      </a:r>
                    </a:p>
                  </a:txBody>
                  <a:tcPr marL="68580" marR="68580" marT="0" marB="0"/>
                </a:tc>
              </a:tr>
            </a:tbl>
          </a:graphicData>
        </a:graphic>
      </p:graphicFrame>
      <p:sp>
        <p:nvSpPr>
          <p:cNvPr id="10" name="Rectangle 9"/>
          <p:cNvSpPr/>
          <p:nvPr/>
        </p:nvSpPr>
        <p:spPr>
          <a:xfrm>
            <a:off x="28575" y="2438400"/>
            <a:ext cx="9144000" cy="4031873"/>
          </a:xfrm>
          <a:prstGeom prst="rect">
            <a:avLst/>
          </a:prstGeom>
        </p:spPr>
        <p:txBody>
          <a:bodyPr wrap="square">
            <a:spAutoFit/>
          </a:bodyPr>
          <a:lstStyle/>
          <a:p>
            <a:pPr algn="ctr" eaLnBrk="1" hangingPunct="1"/>
            <a:r>
              <a:rPr lang="en-US" sz="3200" dirty="0" smtClean="0">
                <a:latin typeface="Bookman Old Style" pitchFamily="18" charset="0"/>
              </a:rPr>
              <a:t>Organization</a:t>
            </a:r>
            <a:endParaRPr lang="en-US" sz="1200" dirty="0" smtClean="0">
              <a:latin typeface="Bookman Old Style" pitchFamily="18" charset="0"/>
            </a:endParaRPr>
          </a:p>
          <a:p>
            <a:pPr marL="457200" indent="-457200" eaLnBrk="1" hangingPunct="1">
              <a:buFont typeface="+mj-lt"/>
              <a:buAutoNum type="arabicPeriod"/>
            </a:pPr>
            <a:r>
              <a:rPr lang="en-US" sz="2800" dirty="0" smtClean="0">
                <a:latin typeface="Bookman Old Style" pitchFamily="18" charset="0"/>
              </a:rPr>
              <a:t>Motivation </a:t>
            </a:r>
          </a:p>
          <a:p>
            <a:pPr marL="457200" indent="-457200" eaLnBrk="1" hangingPunct="1">
              <a:buFont typeface="+mj-lt"/>
              <a:buAutoNum type="arabicPeriod"/>
            </a:pPr>
            <a:r>
              <a:rPr lang="en-US" sz="2800" dirty="0" smtClean="0">
                <a:latin typeface="Bookman Old Style" pitchFamily="18" charset="0"/>
              </a:rPr>
              <a:t>Problem Definition and Preview of the Methodology</a:t>
            </a:r>
            <a:endParaRPr lang="en-US" sz="2800" dirty="0">
              <a:latin typeface="Bookman Old Style" pitchFamily="18" charset="0"/>
            </a:endParaRPr>
          </a:p>
          <a:p>
            <a:pPr marL="457200" indent="-457200" eaLnBrk="1" hangingPunct="1">
              <a:buFont typeface="+mj-lt"/>
              <a:buAutoNum type="arabicPeriod"/>
            </a:pPr>
            <a:r>
              <a:rPr lang="en-US" sz="2800" dirty="0" smtClean="0">
                <a:latin typeface="Bookman Old Style" pitchFamily="18" charset="0"/>
              </a:rPr>
              <a:t>Clustering Framework and Interestingness Functions </a:t>
            </a:r>
          </a:p>
          <a:p>
            <a:pPr marL="457200" indent="-457200" eaLnBrk="1" hangingPunct="1">
              <a:buFont typeface="+mj-lt"/>
              <a:buAutoNum type="arabicPeriod"/>
            </a:pPr>
            <a:r>
              <a:rPr lang="en-US" sz="2800" dirty="0" smtClean="0">
                <a:latin typeface="Bookman Old Style" pitchFamily="18" charset="0"/>
              </a:rPr>
              <a:t>The CLEVER Clustering Algorithm</a:t>
            </a:r>
          </a:p>
          <a:p>
            <a:pPr marL="457200" indent="-457200" eaLnBrk="1" hangingPunct="1">
              <a:buFont typeface="+mj-lt"/>
              <a:buAutoNum type="arabicPeriod"/>
            </a:pPr>
            <a:r>
              <a:rPr lang="en-US" sz="2800" dirty="0" smtClean="0">
                <a:latin typeface="Bookman Old Style" pitchFamily="18" charset="0"/>
              </a:rPr>
              <a:t>Related Work </a:t>
            </a:r>
          </a:p>
          <a:p>
            <a:pPr marL="457200" indent="-457200" eaLnBrk="1" hangingPunct="1">
              <a:buFont typeface="+mj-lt"/>
              <a:buAutoNum type="arabicPeriod"/>
            </a:pPr>
            <a:r>
              <a:rPr lang="en-US" sz="2800" dirty="0" smtClean="0">
                <a:latin typeface="Bookman Old Style" pitchFamily="18" charset="0"/>
              </a:rPr>
              <a:t>Summary and Future Work </a:t>
            </a:r>
            <a:endParaRPr lang="en-US" sz="2800" dirty="0">
              <a:latin typeface="Bookman Old Style" pitchFamily="18" charset="0"/>
            </a:endParaRPr>
          </a:p>
        </p:txBody>
      </p:sp>
      <p:sp>
        <p:nvSpPr>
          <p:cNvPr id="2" name="Rectangle 1"/>
          <p:cNvSpPr/>
          <p:nvPr/>
        </p:nvSpPr>
        <p:spPr>
          <a:xfrm>
            <a:off x="0" y="685"/>
            <a:ext cx="9144000" cy="769441"/>
          </a:xfrm>
          <a:prstGeom prst="rect">
            <a:avLst/>
          </a:prstGeom>
        </p:spPr>
        <p:txBody>
          <a:bodyPr wrap="square">
            <a:spAutoFit/>
          </a:bodyPr>
          <a:lstStyle/>
          <a:p>
            <a:pPr lvl="0" algn="ctr"/>
            <a:r>
              <a:rPr lang="en-US" sz="2200" b="1" dirty="0">
                <a:solidFill>
                  <a:schemeClr val="bg1"/>
                </a:solidFill>
                <a:latin typeface="Helvetica" pitchFamily="34" charset="0"/>
                <a:ea typeface="Times New Roman" pitchFamily="18" charset="0"/>
                <a:cs typeface="Times New Roman" pitchFamily="18" charset="0"/>
              </a:rPr>
              <a:t>Analyzing the Composition of Cities </a:t>
            </a:r>
          </a:p>
          <a:p>
            <a:pPr lvl="0" algn="ctr"/>
            <a:r>
              <a:rPr lang="en-US" sz="2200" b="1" dirty="0">
                <a:solidFill>
                  <a:schemeClr val="bg1"/>
                </a:solidFill>
                <a:latin typeface="Helvetica" pitchFamily="34" charset="0"/>
                <a:ea typeface="Times New Roman" pitchFamily="18" charset="0"/>
                <a:cs typeface="Times New Roman" pitchFamily="18" charset="0"/>
              </a:rPr>
              <a:t>Using Spatial Clustering</a:t>
            </a:r>
            <a:endParaRPr lang="en-US" sz="2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78854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762000"/>
                <a:ext cx="8686800" cy="3276600"/>
              </a:xfrm>
              <a:prstGeom prst="rect">
                <a:avLst/>
              </a:prstGeom>
              <a:noFill/>
              <a:ln w="9525">
                <a:noFill/>
                <a:miter lim="800000"/>
                <a:headEnd/>
                <a:tailEnd/>
              </a:ln>
            </p:spPr>
            <p:txBody>
              <a:bodyPr/>
              <a:lstStyle/>
              <a:p>
                <a:r>
                  <a:rPr lang="en-US" sz="2000" dirty="0"/>
                  <a:t>The purity interestingness function is used for analyzing interestingness with respect to a categorical non-spatial attribute. Purity interestingness </a:t>
                </a:r>
                <a:r>
                  <a:rPr lang="en-US" sz="2000" i="1" dirty="0" err="1"/>
                  <a:t>i</a:t>
                </a:r>
                <a:r>
                  <a:rPr lang="en-US" sz="2000" i="1" baseline="-25000" dirty="0" err="1"/>
                  <a:t>PUR</a:t>
                </a:r>
                <a:r>
                  <a:rPr lang="en-US" sz="2000" i="1" dirty="0"/>
                  <a:t>(c)</a:t>
                </a:r>
                <a:r>
                  <a:rPr lang="en-US" sz="2000" dirty="0"/>
                  <a:t> of a cluster c is computed using the following formula:</a:t>
                </a:r>
              </a:p>
              <a:p>
                <a:r>
                  <a:rPr lang="en-US" sz="2000" dirty="0"/>
                  <a:t>Let </a:t>
                </a:r>
                <a14:m>
                  <m:oMath xmlns:m="http://schemas.openxmlformats.org/officeDocument/2006/math">
                    <m:r>
                      <a:rPr lang="en-US" sz="2000" i="1">
                        <a:latin typeface="Cambria Math"/>
                      </a:rPr>
                      <m:t>𝑅</m:t>
                    </m:r>
                    <m:r>
                      <a:rPr lang="en-US" sz="2000" i="1">
                        <a:latin typeface="Cambria Math"/>
                      </a:rPr>
                      <m:t>=</m:t>
                    </m:r>
                    <m:sSub>
                      <m:sSubPr>
                        <m:ctrlPr>
                          <a:rPr lang="en-US" sz="2000" i="1">
                            <a:latin typeface="Cambria Math"/>
                          </a:rPr>
                        </m:ctrlPr>
                      </m:sSubPr>
                      <m:e>
                        <m:sSub>
                          <m:sSubPr>
                            <m:ctrlPr>
                              <a:rPr lang="en-US" sz="2000" i="1">
                                <a:latin typeface="Cambria Math"/>
                              </a:rPr>
                            </m:ctrlPr>
                          </m:sSubPr>
                          <m:e>
                            <m:r>
                              <a:rPr lang="en-US" sz="2000" i="1">
                                <a:latin typeface="Cambria Math"/>
                              </a:rPr>
                              <m:t>𝑚𝑎𝑥</m:t>
                            </m:r>
                          </m:e>
                          <m:sub>
                            <m:r>
                              <a:rPr lang="en-US" sz="2000" i="1">
                                <a:latin typeface="Cambria Math"/>
                              </a:rPr>
                              <m:t>𝑡</m:t>
                            </m:r>
                          </m:sub>
                        </m:sSub>
                        <m:r>
                          <a:rPr lang="en-US" sz="2000" i="1">
                            <a:latin typeface="Cambria Math"/>
                          </a:rPr>
                          <m:t>𝑝</m:t>
                        </m:r>
                      </m:e>
                      <m:sub>
                        <m:r>
                          <a:rPr lang="en-US" sz="2000" i="1">
                            <a:latin typeface="Cambria Math"/>
                          </a:rPr>
                          <m:t>𝑡</m:t>
                        </m:r>
                      </m:sub>
                    </m:sSub>
                    <m:r>
                      <a:rPr lang="en-US" sz="2000" i="1">
                        <a:latin typeface="Cambria Math"/>
                      </a:rPr>
                      <m:t> </m:t>
                    </m:r>
                    <m:d>
                      <m:dPr>
                        <m:ctrlPr>
                          <a:rPr lang="en-US" sz="2000" i="1">
                            <a:latin typeface="Cambria Math"/>
                          </a:rPr>
                        </m:ctrlPr>
                      </m:dPr>
                      <m:e>
                        <m:r>
                          <a:rPr lang="en-US" sz="2000" i="1">
                            <a:latin typeface="Cambria Math"/>
                          </a:rPr>
                          <m:t>𝑐</m:t>
                        </m:r>
                      </m:e>
                    </m:d>
                    <m:r>
                      <a:rPr lang="en-US" sz="2000" i="1">
                        <a:latin typeface="Cambria Math"/>
                      </a:rPr>
                      <m:t>, </m:t>
                    </m:r>
                    <m:r>
                      <a:rPr lang="en-US" sz="2000" i="1">
                        <a:latin typeface="Cambria Math"/>
                      </a:rPr>
                      <m:t>𝑡</m:t>
                    </m:r>
                    <m:r>
                      <a:rPr lang="en-US" sz="2000" i="1">
                        <a:latin typeface="Cambria Math"/>
                      </a:rPr>
                      <m:t>∈</m:t>
                    </m:r>
                    <m:r>
                      <a:rPr lang="en-US" sz="2000" i="1">
                        <a:latin typeface="Cambria Math"/>
                      </a:rPr>
                      <m:t>𝑐𝑙</m:t>
                    </m:r>
                    <m:r>
                      <a:rPr lang="en-US" sz="2000" i="1">
                        <a:latin typeface="Cambria Math"/>
                      </a:rPr>
                      <m:t>(</m:t>
                    </m:r>
                    <m:r>
                      <a:rPr lang="en-US" sz="2000" i="1">
                        <a:latin typeface="Cambria Math"/>
                      </a:rPr>
                      <m:t>𝑂</m:t>
                    </m:r>
                    <m:r>
                      <a:rPr lang="en-US" sz="2000" i="1">
                        <a:latin typeface="Cambria Math"/>
                      </a:rPr>
                      <m:t>)</m:t>
                    </m:r>
                  </m:oMath>
                </a14:m>
                <a:endParaRPr lang="en-US" sz="2000" dirty="0"/>
              </a:p>
              <a:p>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en-US" sz="2000" i="1">
                              <a:latin typeface="Cambria Math"/>
                            </a:rPr>
                            <m:t>𝑖</m:t>
                          </m:r>
                        </m:e>
                        <m:sub>
                          <m:r>
                            <a:rPr lang="en-US" sz="2000" i="1">
                              <a:latin typeface="Cambria Math"/>
                            </a:rPr>
                            <m:t>𝑃𝑈𝑅</m:t>
                          </m:r>
                        </m:sub>
                      </m:sSub>
                      <m:d>
                        <m:dPr>
                          <m:ctrlPr>
                            <a:rPr lang="en-US" sz="2000" i="1">
                              <a:latin typeface="Cambria Math"/>
                            </a:rPr>
                          </m:ctrlPr>
                        </m:dPr>
                        <m:e>
                          <m:r>
                            <a:rPr lang="en-US" sz="2000" i="1">
                              <a:latin typeface="Cambria Math"/>
                            </a:rPr>
                            <m:t>𝑐</m:t>
                          </m:r>
                        </m:e>
                      </m:d>
                      <m:r>
                        <a:rPr lang="en-US" sz="2000" i="1">
                          <a:latin typeface="Cambria Math"/>
                        </a:rPr>
                        <m:t>=</m:t>
                      </m:r>
                      <m:d>
                        <m:dPr>
                          <m:begChr m:val="{"/>
                          <m:endChr m:val=""/>
                          <m:ctrlPr>
                            <a:rPr lang="en-US" sz="2000" i="1">
                              <a:latin typeface="Cambria Math"/>
                            </a:rPr>
                          </m:ctrlPr>
                        </m:dPr>
                        <m:e>
                          <m:eqArr>
                            <m:eqArrPr>
                              <m:ctrlPr>
                                <a:rPr lang="en-US" sz="2000" i="1">
                                  <a:latin typeface="Cambria Math"/>
                                </a:rPr>
                              </m:ctrlPr>
                            </m:eqArrPr>
                            <m:e>
                              <m:r>
                                <m:rPr>
                                  <m:nor/>
                                </m:rPr>
                                <a:rPr lang="en-US" sz="2000"/>
                                <m:t>    0</m:t>
                              </m:r>
                              <m:r>
                                <a:rPr lang="en-US" sz="2000" i="1">
                                  <a:latin typeface="Cambria Math"/>
                                </a:rPr>
                                <m:t> ,         </m:t>
                              </m:r>
                              <m:r>
                                <a:rPr lang="en-US" sz="2000" i="1">
                                  <a:latin typeface="Cambria Math"/>
                                </a:rPr>
                                <m:t>𝑅</m:t>
                              </m:r>
                              <m:r>
                                <a:rPr lang="en-US" sz="2000" i="1">
                                  <a:latin typeface="Cambria Math"/>
                                </a:rPr>
                                <m:t>&lt;</m:t>
                              </m:r>
                              <m:r>
                                <a:rPr lang="en-US" sz="2000" i="1">
                                  <a:latin typeface="Cambria Math"/>
                                </a:rPr>
                                <m:t>𝑡h</m:t>
                              </m:r>
                            </m:e>
                            <m:e>
                              <m:sSup>
                                <m:sSupPr>
                                  <m:ctrlPr>
                                    <a:rPr lang="en-US" sz="2000" i="1">
                                      <a:latin typeface="Cambria Math"/>
                                    </a:rPr>
                                  </m:ctrlPr>
                                </m:sSupPr>
                                <m:e>
                                  <m:d>
                                    <m:dPr>
                                      <m:ctrlPr>
                                        <a:rPr lang="en-US" sz="2000" i="1">
                                          <a:latin typeface="Cambria Math"/>
                                        </a:rPr>
                                      </m:ctrlPr>
                                    </m:dPr>
                                    <m:e>
                                      <m:r>
                                        <a:rPr lang="en-US" sz="2000" i="1">
                                          <a:latin typeface="Cambria Math"/>
                                        </a:rPr>
                                        <m:t>𝑅</m:t>
                                      </m:r>
                                      <m:r>
                                        <a:rPr lang="en-US" sz="2000" i="1">
                                          <a:latin typeface="Cambria Math"/>
                                        </a:rPr>
                                        <m:t>−</m:t>
                                      </m:r>
                                      <m:r>
                                        <a:rPr lang="en-US" sz="2000" i="1">
                                          <a:latin typeface="Cambria Math"/>
                                        </a:rPr>
                                        <m:t>𝑡h</m:t>
                                      </m:r>
                                    </m:e>
                                  </m:d>
                                </m:e>
                                <m:sup>
                                  <m:r>
                                    <a:rPr lang="en-US" sz="2000" i="1">
                                      <a:latin typeface="Cambria Math"/>
                                    </a:rPr>
                                    <m:t>𝜂</m:t>
                                  </m:r>
                                </m:sup>
                              </m:sSup>
                              <m:r>
                                <a:rPr lang="en-US" sz="2000" i="1">
                                  <a:latin typeface="Cambria Math"/>
                                </a:rPr>
                                <m:t> ,   </m:t>
                              </m:r>
                              <m:r>
                                <a:rPr lang="en-US" sz="2000" i="1">
                                  <a:latin typeface="Cambria Math"/>
                                </a:rPr>
                                <m:t>𝑜𝑡h𝑒𝑟𝑤𝑖𝑠𝑒</m:t>
                              </m:r>
                            </m:e>
                          </m:eqArr>
                        </m:e>
                      </m:d>
                      <m:r>
                        <a:rPr lang="en-US" sz="2000" i="1">
                          <a:latin typeface="Cambria Math"/>
                        </a:rPr>
                        <m:t>                                 (4)</m:t>
                      </m:r>
                    </m:oMath>
                  </m:oMathPara>
                </a14:m>
                <a:endParaRPr lang="en-US" sz="2000" dirty="0"/>
              </a:p>
              <a:p>
                <a:r>
                  <a:rPr lang="en-US" sz="2000" dirty="0"/>
                  <a:t>where </a:t>
                </a:r>
                <a:r>
                  <a:rPr lang="en-US" sz="2000" i="1" dirty="0"/>
                  <a:t>cl(O)</a:t>
                </a:r>
                <a:r>
                  <a:rPr lang="en-US" sz="2000" dirty="0"/>
                  <a:t> is the set of classes in the dataset </a:t>
                </a:r>
                <a:r>
                  <a:rPr lang="en-US" sz="2000" i="1" dirty="0"/>
                  <a:t>O</a:t>
                </a:r>
                <a:r>
                  <a:rPr lang="en-US" sz="2000" dirty="0"/>
                  <a:t> and </a:t>
                </a:r>
                <a:r>
                  <a:rPr lang="en-US" sz="2000" i="1" dirty="0" err="1"/>
                  <a:t>p</a:t>
                </a:r>
                <a:r>
                  <a:rPr lang="en-US" sz="2000" i="1" baseline="-25000" dirty="0" err="1"/>
                  <a:t>t</a:t>
                </a:r>
                <a:r>
                  <a:rPr lang="en-US" sz="2000" dirty="0"/>
                  <a:t> is a function that computes the proportions of the objects of class t belonging cluster </a:t>
                </a:r>
                <a:r>
                  <a:rPr lang="en-US" sz="2000" i="1" dirty="0"/>
                  <a:t>c</a:t>
                </a:r>
                <a:r>
                  <a:rPr lang="en-US" sz="2000" dirty="0"/>
                  <a:t>; </a:t>
                </a:r>
                <a:r>
                  <a:rPr lang="en-US" sz="2000" i="1" dirty="0"/>
                  <a:t>η</a:t>
                </a:r>
                <a:r>
                  <a:rPr lang="en-US" sz="2000" dirty="0"/>
                  <a:t>&gt; 0 is the scaling factor and </a:t>
                </a:r>
                <a:r>
                  <a:rPr lang="en-US" sz="2000" i="1" dirty="0" err="1"/>
                  <a:t>th</a:t>
                </a:r>
                <a:r>
                  <a:rPr lang="en-US" sz="2000" dirty="0"/>
                  <a:t> &gt; 0 is the threshold. For example, assuming that </a:t>
                </a:r>
                <a:r>
                  <a:rPr lang="en-US" sz="2000" i="1" dirty="0" err="1"/>
                  <a:t>th</a:t>
                </a:r>
                <a:r>
                  <a:rPr lang="en-US" sz="2000" dirty="0"/>
                  <a:t> = 0.4, </a:t>
                </a:r>
                <a:r>
                  <a:rPr lang="en-US" sz="2000" i="1" dirty="0"/>
                  <a:t>η</a:t>
                </a:r>
                <a:r>
                  <a:rPr lang="en-US" sz="2000" dirty="0"/>
                  <a:t> = 1, and </a:t>
                </a:r>
                <a:r>
                  <a:rPr lang="en-US" sz="2000" i="1" dirty="0"/>
                  <a:t>s(c)=(0.6, 0, 0, 0, 0.4, 0)</a:t>
                </a:r>
                <a:r>
                  <a:rPr lang="en-US" sz="2000" dirty="0"/>
                  <a:t> indicating that 60% of the objects belong to the ﬁrst category, and 40% of the objects belong to the fourth category, we obtain: </a:t>
                </a:r>
                <a:r>
                  <a:rPr lang="en-US" sz="2000" i="1" dirty="0" err="1"/>
                  <a:t>i</a:t>
                </a:r>
                <a:r>
                  <a:rPr lang="en-US" sz="2000" i="1" baseline="-25000" dirty="0" err="1"/>
                  <a:t>PUR</a:t>
                </a:r>
                <a:r>
                  <a:rPr lang="en-US" sz="2000" i="1" dirty="0"/>
                  <a:t>(c</a:t>
                </a:r>
                <a:r>
                  <a:rPr lang="en-US" sz="2000" dirty="0"/>
                  <a:t>) = 0.6 − 0.4 = 0.2 for cluster </a:t>
                </a:r>
                <a:r>
                  <a:rPr lang="en-US" sz="2000" i="1" dirty="0"/>
                  <a:t>c</a:t>
                </a:r>
                <a:r>
                  <a:rPr lang="en-US" sz="2000" dirty="0" smtClean="0"/>
                  <a:t>.</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762000"/>
                <a:ext cx="8686800" cy="3276600"/>
              </a:xfrm>
              <a:prstGeom prst="rect">
                <a:avLst/>
              </a:prstGeom>
              <a:blipFill rotWithShape="1">
                <a:blip r:embed="rId3"/>
                <a:stretch>
                  <a:fillRect l="-772" t="-743" r="-702" b="-16543"/>
                </a:stretch>
              </a:blipFill>
              <a:ln w="9525">
                <a:noFill/>
                <a:miter lim="800000"/>
                <a:headEnd/>
                <a:tailEnd/>
              </a:ln>
            </p:spPr>
            <p:txBody>
              <a:bodyPr/>
              <a:lstStyle/>
              <a:p>
                <a:r>
                  <a:rPr lang="en-US">
                    <a:noFill/>
                  </a:rPr>
                  <a:t> </a:t>
                </a:r>
              </a:p>
            </p:txBody>
          </p:sp>
        </mc:Fallback>
      </mc:AlternateContent>
      <p:sp>
        <p:nvSpPr>
          <p:cNvPr id="16396" name="Title 12"/>
          <p:cNvSpPr>
            <a:spLocks noGrp="1"/>
          </p:cNvSpPr>
          <p:nvPr>
            <p:ph type="title"/>
          </p:nvPr>
        </p:nvSpPr>
        <p:spPr/>
        <p:txBody>
          <a:bodyPr/>
          <a:lstStyle/>
          <a:p>
            <a:r>
              <a:rPr lang="en-US" sz="2400" dirty="0" smtClean="0"/>
              <a:t>Example1: Purity Interestingness Function </a:t>
            </a:r>
          </a:p>
        </p:txBody>
      </p:sp>
      <p:sp>
        <p:nvSpPr>
          <p:cNvPr id="4"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10</a:t>
            </a:r>
            <a:endParaRPr lang="en-US" sz="1200" b="1" dirty="0"/>
          </a:p>
        </p:txBody>
      </p:sp>
    </p:spTree>
    <p:extLst>
      <p:ext uri="{BB962C8B-B14F-4D97-AF65-F5344CB8AC3E}">
        <p14:creationId xmlns:p14="http://schemas.microsoft.com/office/powerpoint/2010/main" val="2862810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3352800"/>
            <a:ext cx="9144000" cy="3276600"/>
          </a:xfrm>
          <a:prstGeom prst="rect">
            <a:avLst/>
          </a:prstGeom>
          <a:noFill/>
          <a:ln w="9525">
            <a:noFill/>
            <a:miter lim="800000"/>
            <a:headEnd/>
            <a:tailEnd/>
          </a:ln>
        </p:spPr>
        <p:txBody>
          <a:bodyPr/>
          <a:lstStyle/>
          <a:p>
            <a:pPr marL="342900" indent="-342900" eaLnBrk="0" hangingPunct="0">
              <a:spcBef>
                <a:spcPct val="20000"/>
              </a:spcBef>
              <a:buClr>
                <a:srgbClr val="990000"/>
              </a:buClr>
              <a:buSzPct val="150000"/>
              <a:defRPr/>
            </a:pPr>
            <a:r>
              <a:rPr lang="en-US" sz="2000" kern="0" dirty="0">
                <a:latin typeface="+mn-lt"/>
              </a:rPr>
              <a:t>Subtopics:</a:t>
            </a:r>
          </a:p>
          <a:p>
            <a:pPr marL="342900" indent="-342900" eaLnBrk="0" hangingPunct="0">
              <a:spcBef>
                <a:spcPct val="20000"/>
              </a:spcBef>
              <a:buClr>
                <a:srgbClr val="990000"/>
              </a:buClr>
              <a:buSzPct val="150000"/>
              <a:buFont typeface="Arial" pitchFamily="34" charset="0"/>
              <a:buChar char="•"/>
              <a:defRPr/>
            </a:pPr>
            <a:r>
              <a:rPr lang="en-US" sz="2000" kern="0" dirty="0">
                <a:latin typeface="+mn-lt"/>
                <a:ea typeface="Arial Unicode MS" pitchFamily="34" charset="-128"/>
                <a:cs typeface="Arial Unicode MS" pitchFamily="34" charset="-128"/>
              </a:rPr>
              <a:t>Disparity Analysis/Emergent Pattern Discovery (“</a:t>
            </a:r>
            <a:r>
              <a:rPr lang="en-US" sz="2000" i="1" kern="0" dirty="0">
                <a:latin typeface="+mn-lt"/>
                <a:ea typeface="Arial Unicode MS" pitchFamily="34" charset="-128"/>
                <a:cs typeface="Arial Unicode MS" pitchFamily="34" charset="-128"/>
              </a:rPr>
              <a:t>how do two groups differ with respect to their patterns?</a:t>
            </a:r>
            <a:r>
              <a:rPr lang="en-US" sz="2000" kern="0" dirty="0">
                <a:latin typeface="+mn-lt"/>
                <a:ea typeface="Arial Unicode MS" pitchFamily="34" charset="-128"/>
                <a:cs typeface="Arial Unicode MS" pitchFamily="34" charset="-128"/>
              </a:rPr>
              <a:t>”) </a:t>
            </a:r>
            <a:r>
              <a:rPr lang="en-US" sz="2000" kern="0" dirty="0">
                <a:latin typeface="Arial" pitchFamily="34" charset="0"/>
                <a:ea typeface="Arial Unicode MS" pitchFamily="34" charset="-128"/>
                <a:cs typeface="Arial Unicode MS" pitchFamily="34" charset="-128"/>
              </a:rPr>
              <a:t>[SDE10] </a:t>
            </a:r>
            <a:endParaRPr lang="en-US" sz="2000" kern="0" dirty="0">
              <a:latin typeface="+mn-lt"/>
              <a:ea typeface="Arial Unicode MS" pitchFamily="34" charset="-128"/>
              <a:cs typeface="Arial Unicode MS" pitchFamily="34" charset="-128"/>
            </a:endParaRPr>
          </a:p>
          <a:p>
            <a:pPr marL="342900" indent="-342900" eaLnBrk="0" hangingPunct="0">
              <a:spcBef>
                <a:spcPct val="20000"/>
              </a:spcBef>
              <a:buClr>
                <a:srgbClr val="990000"/>
              </a:buClr>
              <a:buSzPct val="150000"/>
              <a:buFont typeface="Arial" pitchFamily="34" charset="0"/>
              <a:buChar char="•"/>
              <a:defRPr/>
            </a:pPr>
            <a:r>
              <a:rPr lang="en-US" sz="2000" kern="0" dirty="0">
                <a:latin typeface="+mn-lt"/>
                <a:ea typeface="Arial Unicode MS" pitchFamily="34" charset="-128"/>
                <a:cs typeface="Arial Unicode MS" pitchFamily="34" charset="-128"/>
              </a:rPr>
              <a:t>Change Analysis (</a:t>
            </a:r>
            <a:r>
              <a:rPr lang="en-US" sz="2000" kern="0" dirty="0">
                <a:solidFill>
                  <a:schemeClr val="accent1"/>
                </a:solidFill>
                <a:latin typeface="+mn-lt"/>
                <a:ea typeface="Arial Unicode MS" pitchFamily="34" charset="-128"/>
                <a:cs typeface="Arial Unicode MS" pitchFamily="34" charset="-128"/>
              </a:rPr>
              <a:t> </a:t>
            </a:r>
            <a:r>
              <a:rPr lang="en-US" sz="2000" kern="0" dirty="0">
                <a:latin typeface="+mn-lt"/>
                <a:ea typeface="Arial Unicode MS" pitchFamily="34" charset="-128"/>
                <a:cs typeface="Arial Unicode MS" pitchFamily="34" charset="-128"/>
              </a:rPr>
              <a:t>“</a:t>
            </a:r>
            <a:r>
              <a:rPr lang="en-US" sz="2000" i="1" kern="0" dirty="0">
                <a:latin typeface="+mn-lt"/>
                <a:ea typeface="Arial Unicode MS" pitchFamily="34" charset="-128"/>
                <a:cs typeface="Arial Unicode MS" pitchFamily="34" charset="-128"/>
              </a:rPr>
              <a:t>what is new/different</a:t>
            </a:r>
            <a:r>
              <a:rPr lang="en-US" sz="2000" kern="0" dirty="0">
                <a:latin typeface="+mn-lt"/>
                <a:ea typeface="Arial Unicode MS" pitchFamily="34" charset="-128"/>
                <a:cs typeface="Arial Unicode MS" pitchFamily="34" charset="-128"/>
              </a:rPr>
              <a:t>?”) [CVET09</a:t>
            </a:r>
            <a:r>
              <a:rPr lang="en-US" sz="2000" kern="0" dirty="0" smtClean="0">
                <a:latin typeface="+mn-lt"/>
                <a:ea typeface="Arial Unicode MS" pitchFamily="34" charset="-128"/>
                <a:cs typeface="Arial Unicode MS" pitchFamily="34" charset="-128"/>
              </a:rPr>
              <a:t>]</a:t>
            </a:r>
            <a:endParaRPr lang="en-US" sz="2000" kern="0" dirty="0">
              <a:latin typeface="+mn-lt"/>
              <a:ea typeface="Arial Unicode MS" pitchFamily="34" charset="-128"/>
              <a:cs typeface="Arial Unicode MS" pitchFamily="34" charset="-128"/>
            </a:endParaRPr>
          </a:p>
        </p:txBody>
      </p:sp>
      <p:sp>
        <p:nvSpPr>
          <p:cNvPr id="16396" name="Title 12"/>
          <p:cNvSpPr>
            <a:spLocks noGrp="1"/>
          </p:cNvSpPr>
          <p:nvPr>
            <p:ph type="title"/>
          </p:nvPr>
        </p:nvSpPr>
        <p:spPr>
          <a:xfrm>
            <a:off x="0" y="0"/>
            <a:ext cx="9144000" cy="685800"/>
          </a:xfrm>
        </p:spPr>
        <p:txBody>
          <a:bodyPr/>
          <a:lstStyle/>
          <a:p>
            <a:r>
              <a:rPr lang="en-US" sz="2400" dirty="0" smtClean="0"/>
              <a:t>Example Clustering Result </a:t>
            </a:r>
            <a:br>
              <a:rPr lang="en-US" sz="2400" dirty="0" smtClean="0"/>
            </a:br>
            <a:r>
              <a:rPr lang="en-US" sz="2400" dirty="0" smtClean="0"/>
              <a:t>Obtained Using the Purity Interestingness Function</a:t>
            </a:r>
          </a:p>
        </p:txBody>
      </p:sp>
      <p:pic>
        <p:nvPicPr>
          <p:cNvPr id="14" name="Image 4" descr="C:\Users\forestier\Dropbox\fig12.png"/>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0" y="762000"/>
            <a:ext cx="9220200" cy="3962400"/>
          </a:xfrm>
          <a:prstGeom prst="rect">
            <a:avLst/>
          </a:prstGeom>
          <a:noFill/>
          <a:ln>
            <a:noFill/>
          </a:ln>
        </p:spPr>
      </p:pic>
      <p:sp>
        <p:nvSpPr>
          <p:cNvPr id="5"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11</a:t>
            </a:r>
            <a:endParaRPr lang="en-US" sz="1200" b="1" dirty="0"/>
          </a:p>
        </p:txBody>
      </p:sp>
    </p:spTree>
    <p:extLst>
      <p:ext uri="{BB962C8B-B14F-4D97-AF65-F5344CB8AC3E}">
        <p14:creationId xmlns:p14="http://schemas.microsoft.com/office/powerpoint/2010/main" val="3675695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2400300"/>
                <a:ext cx="8686800" cy="3276600"/>
              </a:xfrm>
              <a:prstGeom prst="rect">
                <a:avLst/>
              </a:prstGeom>
              <a:noFill/>
              <a:ln w="9525">
                <a:noFill/>
                <a:miter lim="800000"/>
                <a:headEnd/>
                <a:tailEnd/>
              </a:ln>
            </p:spPr>
            <p:txBody>
              <a:bodyPr/>
              <a:lstStyle/>
              <a:p>
                <a:r>
                  <a:rPr lang="en-US" b="1" dirty="0" smtClean="0"/>
                  <a:t>Popular </a:t>
                </a:r>
                <a:r>
                  <a:rPr lang="en-US" b="1" dirty="0"/>
                  <a:t>signature interestingness function </a:t>
                </a:r>
                <a:r>
                  <a:rPr lang="en-US" i="1" dirty="0" err="1"/>
                  <a:t>i</a:t>
                </a:r>
                <a:r>
                  <a:rPr lang="en-US" i="1" baseline="-25000" dirty="0" err="1"/>
                  <a:t>POP</a:t>
                </a:r>
                <a:r>
                  <a:rPr lang="en-US" i="1" dirty="0"/>
                  <a:t> (c)</a:t>
                </a:r>
                <a:r>
                  <a:rPr lang="en-US" dirty="0"/>
                  <a:t>:</a:t>
                </a:r>
              </a:p>
              <a:p>
                <a:r>
                  <a:rPr lang="en-US" dirty="0"/>
                  <a:t>Let </a:t>
                </a:r>
                <a:r>
                  <a:rPr lang="en-US" i="1" dirty="0" err="1"/>
                  <a:t>cld</a:t>
                </a:r>
                <a:r>
                  <a:rPr lang="en-US" dirty="0"/>
                  <a:t> = </a:t>
                </a:r>
                <a:r>
                  <a:rPr lang="en-US" i="1" dirty="0"/>
                  <a:t>d(s(c), closest(s(c),P))</a:t>
                </a:r>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𝑖</m:t>
                          </m:r>
                        </m:e>
                        <m:sub>
                          <m:r>
                            <a:rPr lang="en-US" i="1">
                              <a:latin typeface="Cambria Math"/>
                            </a:rPr>
                            <m:t>𝑃𝑂𝑃</m:t>
                          </m:r>
                        </m:sub>
                      </m:sSub>
                      <m:d>
                        <m:dPr>
                          <m:ctrlPr>
                            <a:rPr lang="en-US" i="1">
                              <a:latin typeface="Cambria Math"/>
                            </a:rPr>
                          </m:ctrlPr>
                        </m:dPr>
                        <m:e>
                          <m:r>
                            <a:rPr lang="en-US" i="1">
                              <a:latin typeface="Cambria Math"/>
                            </a:rPr>
                            <m:t>𝑐</m:t>
                          </m:r>
                        </m:e>
                      </m:d>
                      <m:r>
                        <a:rPr lang="en-US" i="1">
                          <a:latin typeface="Cambria Math"/>
                        </a:rPr>
                        <m:t>= </m:t>
                      </m:r>
                      <m:d>
                        <m:dPr>
                          <m:begChr m:val="{"/>
                          <m:endChr m:val=""/>
                          <m:ctrlPr>
                            <a:rPr lang="en-US" i="1">
                              <a:latin typeface="Cambria Math"/>
                            </a:rPr>
                          </m:ctrlPr>
                        </m:dPr>
                        <m:e>
                          <m:eqArr>
                            <m:eqArrPr>
                              <m:ctrlPr>
                                <a:rPr lang="en-US" i="1">
                                  <a:latin typeface="Cambria Math"/>
                                </a:rPr>
                              </m:ctrlPr>
                            </m:eqArrPr>
                            <m:e>
                              <m:r>
                                <a:rPr lang="en-US" i="1">
                                  <a:latin typeface="Cambria Math"/>
                                </a:rPr>
                                <m:t>0,                 </m:t>
                              </m:r>
                              <m:r>
                                <a:rPr lang="en-US" i="1">
                                  <a:latin typeface="Cambria Math"/>
                                </a:rPr>
                                <m:t>𝑐𝑙𝑑</m:t>
                              </m:r>
                              <m:r>
                                <a:rPr lang="en-US" i="1">
                                  <a:latin typeface="Cambria Math"/>
                                </a:rPr>
                                <m:t>&gt;</m:t>
                              </m:r>
                              <m:r>
                                <a:rPr lang="en-US" i="1">
                                  <a:latin typeface="Cambria Math"/>
                                </a:rPr>
                                <m:t>𝐷</m:t>
                              </m:r>
                            </m:e>
                            <m:e>
                              <m:sSup>
                                <m:sSupPr>
                                  <m:ctrlPr>
                                    <a:rPr lang="en-US" i="1">
                                      <a:latin typeface="Cambria Math"/>
                                    </a:rPr>
                                  </m:ctrlPr>
                                </m:sSupPr>
                                <m:e>
                                  <m:d>
                                    <m:dPr>
                                      <m:ctrlPr>
                                        <a:rPr lang="en-US" i="1">
                                          <a:latin typeface="Cambria Math"/>
                                        </a:rPr>
                                      </m:ctrlPr>
                                    </m:dPr>
                                    <m:e>
                                      <m:r>
                                        <a:rPr lang="en-US" i="1">
                                          <a:latin typeface="Cambria Math"/>
                                        </a:rPr>
                                        <m:t>𝐷</m:t>
                                      </m:r>
                                      <m:r>
                                        <a:rPr lang="en-US" i="1">
                                          <a:latin typeface="Cambria Math"/>
                                        </a:rPr>
                                        <m:t>−</m:t>
                                      </m:r>
                                      <m:r>
                                        <a:rPr lang="en-US" i="1">
                                          <a:latin typeface="Cambria Math"/>
                                        </a:rPr>
                                        <m:t>𝑐𝑙𝑑</m:t>
                                      </m:r>
                                    </m:e>
                                  </m:d>
                                </m:e>
                                <m:sup>
                                  <m:r>
                                    <a:rPr lang="en-US" i="1">
                                      <a:latin typeface="Cambria Math"/>
                                    </a:rPr>
                                    <m:t>𝜂</m:t>
                                  </m:r>
                                </m:sup>
                              </m:sSup>
                              <m:r>
                                <a:rPr lang="en-US" i="1">
                                  <a:latin typeface="Cambria Math"/>
                                </a:rPr>
                                <m:t>, </m:t>
                              </m:r>
                              <m:r>
                                <a:rPr lang="en-US" i="1">
                                  <a:latin typeface="Cambria Math"/>
                                </a:rPr>
                                <m:t>𝑜𝑡h𝑒𝑟𝑤𝑖𝑠𝑒</m:t>
                              </m:r>
                            </m:e>
                          </m:eqArr>
                        </m:e>
                      </m:d>
                      <m:r>
                        <a:rPr lang="en-US" i="1">
                          <a:latin typeface="Cambria Math"/>
                        </a:rPr>
                        <m:t>                                   (5)</m:t>
                      </m:r>
                    </m:oMath>
                  </m:oMathPara>
                </a14:m>
                <a:endParaRPr lang="en-US" dirty="0"/>
              </a:p>
              <a:p>
                <a:r>
                  <a:rPr lang="en-US" dirty="0"/>
                  <a:t>where </a:t>
                </a:r>
                <a:r>
                  <a:rPr lang="en-US" i="1" dirty="0"/>
                  <a:t>s(c)</a:t>
                </a:r>
                <a:r>
                  <a:rPr lang="en-US" dirty="0"/>
                  <a:t> is the signature of cluster </a:t>
                </a:r>
                <a:r>
                  <a:rPr lang="en-US" i="1" dirty="0"/>
                  <a:t>c</a:t>
                </a:r>
                <a:r>
                  <a:rPr lang="en-US" dirty="0"/>
                  <a:t>, </a:t>
                </a:r>
                <a:r>
                  <a:rPr lang="en-US" i="1" dirty="0"/>
                  <a:t>closest(</a:t>
                </a:r>
                <a:r>
                  <a:rPr lang="en-US" i="1" dirty="0" err="1"/>
                  <a:t>s,P</a:t>
                </a:r>
                <a:r>
                  <a:rPr lang="en-US" i="1" dirty="0"/>
                  <a:t>)</a:t>
                </a:r>
                <a:r>
                  <a:rPr lang="en-US" dirty="0"/>
                  <a:t> computes the closest signature in </a:t>
                </a:r>
                <a:r>
                  <a:rPr lang="en-US" i="1" dirty="0"/>
                  <a:t>P</a:t>
                </a:r>
                <a:r>
                  <a:rPr lang="en-US" dirty="0"/>
                  <a:t> to </a:t>
                </a:r>
                <a:r>
                  <a:rPr lang="en-US" i="1" dirty="0"/>
                  <a:t>s</a:t>
                </a:r>
                <a:r>
                  <a:rPr lang="en-US" dirty="0"/>
                  <a:t>, </a:t>
                </a:r>
                <a:r>
                  <a:rPr lang="en-US" i="1" dirty="0"/>
                  <a:t>d</a:t>
                </a:r>
                <a:r>
                  <a:rPr lang="en-US" dirty="0"/>
                  <a:t> denotes Euclidian distance, </a:t>
                </a:r>
                <a:r>
                  <a:rPr lang="en-US" i="1" dirty="0"/>
                  <a:t>D</a:t>
                </a:r>
                <a:r>
                  <a:rPr lang="en-US" dirty="0"/>
                  <a:t> is a match threshold, and </a:t>
                </a:r>
                <a:r>
                  <a:rPr lang="en-US" i="1" dirty="0"/>
                  <a:t>η</a:t>
                </a:r>
                <a:r>
                  <a:rPr lang="en-US" dirty="0"/>
                  <a:t> is a form parameter having value in (0,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2400300"/>
                <a:ext cx="8686800" cy="3276600"/>
              </a:xfrm>
              <a:prstGeom prst="rect">
                <a:avLst/>
              </a:prstGeom>
              <a:blipFill rotWithShape="1">
                <a:blip r:embed="rId3"/>
                <a:stretch>
                  <a:fillRect l="-561" t="-931"/>
                </a:stretch>
              </a:blipFill>
              <a:ln w="9525">
                <a:noFill/>
                <a:miter lim="800000"/>
                <a:headEnd/>
                <a:tailEnd/>
              </a:ln>
            </p:spPr>
            <p:txBody>
              <a:bodyPr/>
              <a:lstStyle/>
              <a:p>
                <a:r>
                  <a:rPr lang="en-US">
                    <a:noFill/>
                  </a:rPr>
                  <a:t> </a:t>
                </a:r>
              </a:p>
            </p:txBody>
          </p:sp>
        </mc:Fallback>
      </mc:AlternateContent>
      <p:sp>
        <p:nvSpPr>
          <p:cNvPr id="16396" name="Title 12"/>
          <p:cNvSpPr>
            <a:spLocks noGrp="1"/>
          </p:cNvSpPr>
          <p:nvPr>
            <p:ph type="title"/>
          </p:nvPr>
        </p:nvSpPr>
        <p:spPr/>
        <p:txBody>
          <a:bodyPr/>
          <a:lstStyle/>
          <a:p>
            <a:r>
              <a:rPr lang="en-US" sz="2400" dirty="0" smtClean="0"/>
              <a:t>Example 2: Popular Signature Interestingness Function</a:t>
            </a: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017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685800"/>
            <a:ext cx="2695575" cy="1552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2085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Figure 2: Example of a Spatial Clustering of Buildings Annotated by Popular Signatures.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92545083"/>
              </p:ext>
            </p:extLst>
          </p:nvPr>
        </p:nvGraphicFramePr>
        <p:xfrm>
          <a:off x="2286000" y="4800600"/>
          <a:ext cx="4343402" cy="1840230"/>
        </p:xfrm>
        <a:graphic>
          <a:graphicData uri="http://schemas.openxmlformats.org/drawingml/2006/table">
            <a:tbl>
              <a:tblPr>
                <a:tableStyleId>{5C22544A-7EE6-4342-B048-85BDC9FD1C3A}</a:tableStyleId>
              </a:tblPr>
              <a:tblGrid>
                <a:gridCol w="800861"/>
                <a:gridCol w="494186"/>
                <a:gridCol w="494186"/>
                <a:gridCol w="804366"/>
                <a:gridCol w="595827"/>
                <a:gridCol w="665924"/>
                <a:gridCol w="488052"/>
              </a:tblGrid>
              <a:tr h="50800">
                <a:tc>
                  <a:txBody>
                    <a:bodyPr/>
                    <a:lstStyle/>
                    <a:p>
                      <a:pPr marL="0" marR="0" algn="ctr">
                        <a:lnSpc>
                          <a:spcPct val="115000"/>
                        </a:lnSpc>
                        <a:spcBef>
                          <a:spcPts val="0"/>
                        </a:spcBef>
                        <a:spcAft>
                          <a:spcPts val="0"/>
                        </a:spcAft>
                      </a:pPr>
                      <a:r>
                        <a:rPr lang="en-US" sz="750" dirty="0">
                          <a:effectLst/>
                        </a:rPr>
                        <a:t>Signature ID</a:t>
                      </a:r>
                      <a:endParaRPr lang="en-US" sz="1200" dirty="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750" dirty="0">
                          <a:effectLst/>
                        </a:rPr>
                        <a:t>Single House</a:t>
                      </a:r>
                      <a:endParaRPr lang="en-US" sz="1200" dirty="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750" dirty="0">
                          <a:effectLst/>
                        </a:rPr>
                        <a:t>Garage</a:t>
                      </a:r>
                      <a:endParaRPr lang="en-US" sz="1200" dirty="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750" dirty="0">
                          <a:effectLst/>
                        </a:rPr>
                        <a:t>Commercial Building</a:t>
                      </a:r>
                      <a:endParaRPr lang="en-US" sz="1200" dirty="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750">
                          <a:effectLst/>
                        </a:rPr>
                        <a:t>Light Building</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750">
                          <a:effectLst/>
                        </a:rPr>
                        <a:t>Collective House</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750">
                          <a:effectLst/>
                        </a:rPr>
                        <a:t>School</a:t>
                      </a:r>
                      <a:endParaRPr lang="en-US" sz="1200">
                        <a:solidFill>
                          <a:srgbClr val="000000"/>
                        </a:solidFill>
                        <a:effectLst/>
                        <a:latin typeface="Nimbus Sans L"/>
                        <a:ea typeface="SimSun"/>
                        <a:cs typeface="Nimbus Sans L"/>
                      </a:endParaRPr>
                    </a:p>
                  </a:txBody>
                  <a:tcPr marL="68580" marR="68580" marT="0" marB="0" anchor="ctr"/>
                </a:tc>
              </a:tr>
              <a:tr h="91440">
                <a:tc>
                  <a:txBody>
                    <a:bodyPr/>
                    <a:lstStyle/>
                    <a:p>
                      <a:pPr marL="0" marR="0" algn="ctr">
                        <a:lnSpc>
                          <a:spcPct val="115000"/>
                        </a:lnSpc>
                        <a:spcBef>
                          <a:spcPts val="0"/>
                        </a:spcBef>
                        <a:spcAft>
                          <a:spcPts val="0"/>
                        </a:spcAft>
                      </a:pPr>
                      <a:r>
                        <a:rPr lang="en-US" sz="900">
                          <a:effectLst/>
                        </a:rPr>
                        <a:t>S1 </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77%</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3%</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2%</a:t>
                      </a:r>
                      <a:endParaRPr lang="en-US" sz="1200" dirty="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2%</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17%</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0%</a:t>
                      </a:r>
                      <a:endParaRPr lang="en-US" sz="1200" dirty="0">
                        <a:solidFill>
                          <a:srgbClr val="000000"/>
                        </a:solidFill>
                        <a:effectLst/>
                        <a:latin typeface="Nimbus Sans L"/>
                        <a:ea typeface="SimSun"/>
                        <a:cs typeface="Nimbus Sans L"/>
                      </a:endParaRPr>
                    </a:p>
                  </a:txBody>
                  <a:tcPr marL="68580" marR="68580" marT="0" marB="0" anchor="ctr"/>
                </a:tc>
              </a:tr>
              <a:tr h="91440">
                <a:tc>
                  <a:txBody>
                    <a:bodyPr/>
                    <a:lstStyle/>
                    <a:p>
                      <a:pPr marL="0" marR="0" algn="ctr">
                        <a:lnSpc>
                          <a:spcPct val="115000"/>
                        </a:lnSpc>
                        <a:spcBef>
                          <a:spcPts val="0"/>
                        </a:spcBef>
                        <a:spcAft>
                          <a:spcPts val="0"/>
                        </a:spcAft>
                      </a:pPr>
                      <a:r>
                        <a:rPr lang="en-US" sz="900">
                          <a:effectLst/>
                        </a:rPr>
                        <a:t>S2 </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87%</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4%</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1%</a:t>
                      </a:r>
                      <a:endParaRPr lang="en-US" sz="1200" dirty="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3%</a:t>
                      </a:r>
                      <a:endParaRPr lang="en-US" sz="1200" dirty="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4%</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1%</a:t>
                      </a:r>
                      <a:endParaRPr lang="en-US" sz="1200">
                        <a:solidFill>
                          <a:srgbClr val="000000"/>
                        </a:solidFill>
                        <a:effectLst/>
                        <a:latin typeface="Nimbus Sans L"/>
                        <a:ea typeface="SimSun"/>
                        <a:cs typeface="Nimbus Sans L"/>
                      </a:endParaRPr>
                    </a:p>
                  </a:txBody>
                  <a:tcPr marL="68580" marR="68580" marT="0" marB="0" anchor="ctr"/>
                </a:tc>
              </a:tr>
              <a:tr h="91440">
                <a:tc>
                  <a:txBody>
                    <a:bodyPr/>
                    <a:lstStyle/>
                    <a:p>
                      <a:pPr marL="0" marR="0" algn="ctr">
                        <a:lnSpc>
                          <a:spcPct val="115000"/>
                        </a:lnSpc>
                        <a:spcBef>
                          <a:spcPts val="0"/>
                        </a:spcBef>
                        <a:spcAft>
                          <a:spcPts val="0"/>
                        </a:spcAft>
                      </a:pPr>
                      <a:r>
                        <a:rPr lang="en-US" sz="900">
                          <a:effectLst/>
                        </a:rPr>
                        <a:t>S3 </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2%</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6%</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0%</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0%</a:t>
                      </a:r>
                      <a:endParaRPr lang="en-US" sz="1200" dirty="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92%</a:t>
                      </a:r>
                      <a:endParaRPr lang="en-US" sz="1200" dirty="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0%</a:t>
                      </a:r>
                      <a:endParaRPr lang="en-US" sz="1200">
                        <a:solidFill>
                          <a:srgbClr val="000000"/>
                        </a:solidFill>
                        <a:effectLst/>
                        <a:latin typeface="Nimbus Sans L"/>
                        <a:ea typeface="SimSun"/>
                        <a:cs typeface="Nimbus Sans L"/>
                      </a:endParaRPr>
                    </a:p>
                  </a:txBody>
                  <a:tcPr marL="68580" marR="68580" marT="0" marB="0" anchor="ctr"/>
                </a:tc>
              </a:tr>
              <a:tr h="91440">
                <a:tc>
                  <a:txBody>
                    <a:bodyPr/>
                    <a:lstStyle/>
                    <a:p>
                      <a:pPr marL="0" marR="0" algn="ctr">
                        <a:lnSpc>
                          <a:spcPct val="115000"/>
                        </a:lnSpc>
                        <a:spcBef>
                          <a:spcPts val="0"/>
                        </a:spcBef>
                        <a:spcAft>
                          <a:spcPts val="0"/>
                        </a:spcAft>
                      </a:pPr>
                      <a:r>
                        <a:rPr lang="en-US" sz="900">
                          <a:effectLst/>
                        </a:rPr>
                        <a:t>S4 </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99%</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0%</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0%</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0%</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0%</a:t>
                      </a:r>
                      <a:endParaRPr lang="en-US" sz="1200" dirty="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0%</a:t>
                      </a:r>
                      <a:endParaRPr lang="en-US" sz="1200">
                        <a:solidFill>
                          <a:srgbClr val="000000"/>
                        </a:solidFill>
                        <a:effectLst/>
                        <a:latin typeface="Nimbus Sans L"/>
                        <a:ea typeface="SimSun"/>
                        <a:cs typeface="Nimbus Sans L"/>
                      </a:endParaRPr>
                    </a:p>
                  </a:txBody>
                  <a:tcPr marL="68580" marR="68580" marT="0" marB="0" anchor="ctr"/>
                </a:tc>
              </a:tr>
              <a:tr h="91440">
                <a:tc>
                  <a:txBody>
                    <a:bodyPr/>
                    <a:lstStyle/>
                    <a:p>
                      <a:pPr marL="0" marR="0" algn="ctr">
                        <a:lnSpc>
                          <a:spcPct val="115000"/>
                        </a:lnSpc>
                        <a:spcBef>
                          <a:spcPts val="0"/>
                        </a:spcBef>
                        <a:spcAft>
                          <a:spcPts val="0"/>
                        </a:spcAft>
                      </a:pPr>
                      <a:r>
                        <a:rPr lang="en-US" sz="900">
                          <a:effectLst/>
                        </a:rPr>
                        <a:t>S5 </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48%</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1%</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46%</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3%</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2%</a:t>
                      </a:r>
                      <a:endParaRPr lang="en-US" sz="1200" dirty="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0%</a:t>
                      </a:r>
                      <a:endParaRPr lang="en-US" sz="1200" dirty="0">
                        <a:solidFill>
                          <a:srgbClr val="000000"/>
                        </a:solidFill>
                        <a:effectLst/>
                        <a:latin typeface="Nimbus Sans L"/>
                        <a:ea typeface="SimSun"/>
                        <a:cs typeface="Nimbus Sans L"/>
                      </a:endParaRPr>
                    </a:p>
                  </a:txBody>
                  <a:tcPr marL="68580" marR="68580" marT="0" marB="0" anchor="ctr"/>
                </a:tc>
              </a:tr>
              <a:tr h="91440">
                <a:tc>
                  <a:txBody>
                    <a:bodyPr/>
                    <a:lstStyle/>
                    <a:p>
                      <a:pPr marL="0" marR="0" algn="ctr">
                        <a:lnSpc>
                          <a:spcPct val="115000"/>
                        </a:lnSpc>
                        <a:spcBef>
                          <a:spcPts val="0"/>
                        </a:spcBef>
                        <a:spcAft>
                          <a:spcPts val="0"/>
                        </a:spcAft>
                      </a:pPr>
                      <a:r>
                        <a:rPr lang="en-US" sz="900">
                          <a:effectLst/>
                        </a:rPr>
                        <a:t>S6 </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4%</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0%</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96%</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0%</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0%</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0%</a:t>
                      </a:r>
                      <a:endParaRPr lang="en-US" sz="1200" dirty="0">
                        <a:solidFill>
                          <a:srgbClr val="000000"/>
                        </a:solidFill>
                        <a:effectLst/>
                        <a:latin typeface="Nimbus Sans L"/>
                        <a:ea typeface="SimSun"/>
                        <a:cs typeface="Nimbus Sans L"/>
                      </a:endParaRPr>
                    </a:p>
                  </a:txBody>
                  <a:tcPr marL="68580" marR="68580" marT="0" marB="0" anchor="ctr"/>
                </a:tc>
              </a:tr>
              <a:tr h="91440">
                <a:tc>
                  <a:txBody>
                    <a:bodyPr/>
                    <a:lstStyle/>
                    <a:p>
                      <a:pPr marL="0" marR="0" algn="ctr">
                        <a:lnSpc>
                          <a:spcPct val="115000"/>
                        </a:lnSpc>
                        <a:spcBef>
                          <a:spcPts val="0"/>
                        </a:spcBef>
                        <a:spcAft>
                          <a:spcPts val="0"/>
                        </a:spcAft>
                      </a:pPr>
                      <a:r>
                        <a:rPr lang="en-US" sz="900">
                          <a:effectLst/>
                        </a:rPr>
                        <a:t>S7 </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37%</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22%</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4%</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1%</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32%</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4%</a:t>
                      </a:r>
                      <a:endParaRPr lang="en-US" sz="1200" dirty="0">
                        <a:solidFill>
                          <a:srgbClr val="000000"/>
                        </a:solidFill>
                        <a:effectLst/>
                        <a:latin typeface="Nimbus Sans L"/>
                        <a:ea typeface="SimSun"/>
                        <a:cs typeface="Nimbus Sans L"/>
                      </a:endParaRPr>
                    </a:p>
                  </a:txBody>
                  <a:tcPr marL="68580" marR="68580" marT="0" marB="0" anchor="ctr"/>
                </a:tc>
              </a:tr>
              <a:tr h="91440">
                <a:tc>
                  <a:txBody>
                    <a:bodyPr/>
                    <a:lstStyle/>
                    <a:p>
                      <a:pPr marL="0" marR="0" algn="ctr">
                        <a:lnSpc>
                          <a:spcPct val="115000"/>
                        </a:lnSpc>
                        <a:spcBef>
                          <a:spcPts val="0"/>
                        </a:spcBef>
                        <a:spcAft>
                          <a:spcPts val="0"/>
                        </a:spcAft>
                      </a:pPr>
                      <a:r>
                        <a:rPr lang="en-US" sz="900">
                          <a:effectLst/>
                        </a:rPr>
                        <a:t>S8 </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62%</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6%</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13%</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12%</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4%</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1%</a:t>
                      </a:r>
                      <a:endParaRPr lang="en-US" sz="1200" dirty="0">
                        <a:solidFill>
                          <a:srgbClr val="000000"/>
                        </a:solidFill>
                        <a:effectLst/>
                        <a:latin typeface="Nimbus Sans L"/>
                        <a:ea typeface="SimSun"/>
                        <a:cs typeface="Nimbus Sans L"/>
                      </a:endParaRPr>
                    </a:p>
                  </a:txBody>
                  <a:tcPr marL="68580" marR="68580" marT="0" marB="0" anchor="ctr"/>
                </a:tc>
              </a:tr>
              <a:tr h="91440">
                <a:tc>
                  <a:txBody>
                    <a:bodyPr/>
                    <a:lstStyle/>
                    <a:p>
                      <a:pPr marL="0" marR="0" algn="ctr">
                        <a:lnSpc>
                          <a:spcPct val="115000"/>
                        </a:lnSpc>
                        <a:spcBef>
                          <a:spcPts val="0"/>
                        </a:spcBef>
                        <a:spcAft>
                          <a:spcPts val="0"/>
                        </a:spcAft>
                      </a:pPr>
                      <a:r>
                        <a:rPr lang="en-US" sz="900">
                          <a:effectLst/>
                        </a:rPr>
                        <a:t>S9 </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85%</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1%</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14%</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0%</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0%</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0%</a:t>
                      </a:r>
                      <a:endParaRPr lang="en-US" sz="1200" dirty="0">
                        <a:solidFill>
                          <a:srgbClr val="000000"/>
                        </a:solidFill>
                        <a:effectLst/>
                        <a:latin typeface="Nimbus Sans L"/>
                        <a:ea typeface="SimSun"/>
                        <a:cs typeface="Nimbus Sans L"/>
                      </a:endParaRPr>
                    </a:p>
                  </a:txBody>
                  <a:tcPr marL="68580" marR="68580" marT="0" marB="0" anchor="ctr"/>
                </a:tc>
              </a:tr>
              <a:tr h="91440">
                <a:tc>
                  <a:txBody>
                    <a:bodyPr/>
                    <a:lstStyle/>
                    <a:p>
                      <a:pPr marL="0" marR="0" algn="ctr">
                        <a:lnSpc>
                          <a:spcPct val="115000"/>
                        </a:lnSpc>
                        <a:spcBef>
                          <a:spcPts val="0"/>
                        </a:spcBef>
                        <a:spcAft>
                          <a:spcPts val="0"/>
                        </a:spcAft>
                      </a:pPr>
                      <a:r>
                        <a:rPr lang="en-US" sz="900">
                          <a:effectLst/>
                        </a:rPr>
                        <a:t>Dataset </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78%</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4%</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7%</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3%</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a:effectLst/>
                        </a:rPr>
                        <a:t>8%</a:t>
                      </a:r>
                      <a:endParaRPr lang="en-US" sz="1200">
                        <a:solidFill>
                          <a:srgbClr val="000000"/>
                        </a:solidFill>
                        <a:effectLst/>
                        <a:latin typeface="Nimbus Sans L"/>
                        <a:ea typeface="SimSun"/>
                        <a:cs typeface="Nimbus Sans L"/>
                      </a:endParaRPr>
                    </a:p>
                  </a:txBody>
                  <a:tcPr marL="68580" marR="68580" marT="0" marB="0" anchor="ctr"/>
                </a:tc>
                <a:tc>
                  <a:txBody>
                    <a:bodyPr/>
                    <a:lstStyle/>
                    <a:p>
                      <a:pPr marL="0" marR="0" algn="ctr">
                        <a:lnSpc>
                          <a:spcPct val="115000"/>
                        </a:lnSpc>
                        <a:spcBef>
                          <a:spcPts val="0"/>
                        </a:spcBef>
                        <a:spcAft>
                          <a:spcPts val="0"/>
                        </a:spcAft>
                      </a:pPr>
                      <a:r>
                        <a:rPr lang="en-US" sz="900" dirty="0">
                          <a:effectLst/>
                        </a:rPr>
                        <a:t>1%</a:t>
                      </a:r>
                      <a:endParaRPr lang="en-US" sz="1200" dirty="0">
                        <a:solidFill>
                          <a:srgbClr val="000000"/>
                        </a:solidFill>
                        <a:effectLst/>
                        <a:latin typeface="Nimbus Sans L"/>
                        <a:ea typeface="SimSun"/>
                        <a:cs typeface="Nimbus Sans L"/>
                      </a:endParaRPr>
                    </a:p>
                  </a:txBody>
                  <a:tcPr marL="68580" marR="68580" marT="0" marB="0" anchor="ctr"/>
                </a:tc>
              </a:tr>
            </a:tbl>
          </a:graphicData>
        </a:graphic>
      </p:graphicFrame>
      <p:sp>
        <p:nvSpPr>
          <p:cNvPr id="5" name="TextBox 4"/>
          <p:cNvSpPr txBox="1"/>
          <p:nvPr/>
        </p:nvSpPr>
        <p:spPr>
          <a:xfrm>
            <a:off x="2514600" y="4387334"/>
            <a:ext cx="4114800" cy="369332"/>
          </a:xfrm>
          <a:prstGeom prst="rect">
            <a:avLst/>
          </a:prstGeom>
          <a:noFill/>
        </p:spPr>
        <p:txBody>
          <a:bodyPr wrap="square" rtlCol="0">
            <a:spAutoFit/>
          </a:bodyPr>
          <a:lstStyle/>
          <a:p>
            <a:r>
              <a:rPr lang="en-US" dirty="0" smtClean="0"/>
              <a:t>Popular Signatures for the Dataset</a:t>
            </a:r>
            <a:endParaRPr lang="en-US" dirty="0"/>
          </a:p>
        </p:txBody>
      </p:sp>
      <p:sp>
        <p:nvSpPr>
          <p:cNvPr id="9"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12</a:t>
            </a:r>
            <a:endParaRPr lang="en-US" sz="1200" b="1" dirty="0"/>
          </a:p>
        </p:txBody>
      </p:sp>
    </p:spTree>
    <p:extLst>
      <p:ext uri="{BB962C8B-B14F-4D97-AF65-F5344CB8AC3E}">
        <p14:creationId xmlns:p14="http://schemas.microsoft.com/office/powerpoint/2010/main" val="2862810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Title 12"/>
          <p:cNvSpPr>
            <a:spLocks noGrp="1"/>
          </p:cNvSpPr>
          <p:nvPr>
            <p:ph type="title"/>
          </p:nvPr>
        </p:nvSpPr>
        <p:spPr/>
        <p:txBody>
          <a:bodyPr/>
          <a:lstStyle/>
          <a:p>
            <a:r>
              <a:rPr lang="en-US" sz="2400" dirty="0" smtClean="0"/>
              <a:t>Popular </a:t>
            </a:r>
            <a:r>
              <a:rPr lang="en-US" sz="2400" dirty="0" err="1" smtClean="0"/>
              <a:t>Singnature</a:t>
            </a:r>
            <a:r>
              <a:rPr lang="en-US" sz="2400" dirty="0" smtClean="0"/>
              <a:t> Clustering Results</a:t>
            </a:r>
          </a:p>
        </p:txBody>
      </p:sp>
      <p:graphicFrame>
        <p:nvGraphicFramePr>
          <p:cNvPr id="2" name="Table 1"/>
          <p:cNvGraphicFramePr>
            <a:graphicFrameLocks noGrp="1"/>
          </p:cNvGraphicFramePr>
          <p:nvPr>
            <p:extLst>
              <p:ext uri="{D42A27DB-BD31-4B8C-83A1-F6EECF244321}">
                <p14:modId xmlns:p14="http://schemas.microsoft.com/office/powerpoint/2010/main" val="2072069892"/>
              </p:ext>
            </p:extLst>
          </p:nvPr>
        </p:nvGraphicFramePr>
        <p:xfrm>
          <a:off x="206764" y="1752600"/>
          <a:ext cx="8615361" cy="4724398"/>
        </p:xfrm>
        <a:graphic>
          <a:graphicData uri="http://schemas.openxmlformats.org/drawingml/2006/table">
            <a:tbl>
              <a:tblPr>
                <a:tableStyleId>{5C22544A-7EE6-4342-B048-85BDC9FD1C3A}</a:tableStyleId>
              </a:tblPr>
              <a:tblGrid>
                <a:gridCol w="706429"/>
                <a:gridCol w="921429"/>
                <a:gridCol w="767857"/>
                <a:gridCol w="1075000"/>
                <a:gridCol w="921429"/>
                <a:gridCol w="908632"/>
                <a:gridCol w="772977"/>
                <a:gridCol w="852322"/>
                <a:gridCol w="848909"/>
                <a:gridCol w="840377"/>
              </a:tblGrid>
              <a:tr h="1180766">
                <a:tc>
                  <a:txBody>
                    <a:bodyPr/>
                    <a:lstStyle/>
                    <a:p>
                      <a:pPr marL="0" marR="0" algn="ctr">
                        <a:spcBef>
                          <a:spcPts val="0"/>
                        </a:spcBef>
                        <a:spcAft>
                          <a:spcPts val="0"/>
                        </a:spcAft>
                      </a:pPr>
                      <a:r>
                        <a:rPr lang="en-US" sz="1400" dirty="0">
                          <a:effectLst/>
                        </a:rPr>
                        <a:t>Cluster ID</a:t>
                      </a:r>
                      <a:endParaRPr lang="en-US" sz="1400" dirty="0">
                        <a:solidFill>
                          <a:srgbClr val="000000"/>
                        </a:solidFill>
                        <a:effectLst/>
                        <a:latin typeface="Nimbus Sans L"/>
                        <a:ea typeface="SimSun"/>
                        <a:cs typeface="Nimbus Sans L"/>
                      </a:endParaRPr>
                    </a:p>
                  </a:txBody>
                  <a:tcPr marL="68580" marR="68580" marT="0" marB="0" anchor="ctr"/>
                </a:tc>
                <a:tc>
                  <a:txBody>
                    <a:bodyPr/>
                    <a:lstStyle/>
                    <a:p>
                      <a:pPr marL="0" marR="0" algn="ctr">
                        <a:spcBef>
                          <a:spcPts val="0"/>
                        </a:spcBef>
                        <a:spcAft>
                          <a:spcPts val="0"/>
                        </a:spcAft>
                        <a:tabLst>
                          <a:tab pos="289560" algn="l"/>
                        </a:tabLst>
                      </a:pPr>
                      <a:r>
                        <a:rPr lang="en-US" sz="1400" dirty="0">
                          <a:effectLst/>
                        </a:rPr>
                        <a:t>Single House</a:t>
                      </a:r>
                      <a:endParaRPr lang="en-US" sz="1400" dirty="0">
                        <a:solidFill>
                          <a:srgbClr val="000000"/>
                        </a:solidFill>
                        <a:effectLst/>
                        <a:latin typeface="Nimbus Sans L"/>
                        <a:ea typeface="SimSun"/>
                        <a:cs typeface="Nimbus Sans L"/>
                      </a:endParaRPr>
                    </a:p>
                  </a:txBody>
                  <a:tcPr marL="68580" marR="68580" marT="0" marB="0" anchor="ctr"/>
                </a:tc>
                <a:tc>
                  <a:txBody>
                    <a:bodyPr/>
                    <a:lstStyle/>
                    <a:p>
                      <a:pPr marL="0" marR="0" algn="ctr">
                        <a:spcBef>
                          <a:spcPts val="0"/>
                        </a:spcBef>
                        <a:spcAft>
                          <a:spcPts val="0"/>
                        </a:spcAft>
                      </a:pPr>
                      <a:r>
                        <a:rPr lang="en-US" sz="1400" dirty="0">
                          <a:effectLst/>
                        </a:rPr>
                        <a:t>Garage</a:t>
                      </a:r>
                      <a:endParaRPr lang="en-US" sz="1400" dirty="0">
                        <a:solidFill>
                          <a:srgbClr val="000000"/>
                        </a:solidFill>
                        <a:effectLst/>
                        <a:latin typeface="Nimbus Sans L"/>
                        <a:ea typeface="SimSun"/>
                        <a:cs typeface="Nimbus Sans L"/>
                      </a:endParaRPr>
                    </a:p>
                  </a:txBody>
                  <a:tcPr marL="68580" marR="68580" marT="0" marB="0" anchor="ctr"/>
                </a:tc>
                <a:tc>
                  <a:txBody>
                    <a:bodyPr/>
                    <a:lstStyle/>
                    <a:p>
                      <a:pPr marL="0" marR="0" algn="ctr">
                        <a:spcBef>
                          <a:spcPts val="0"/>
                        </a:spcBef>
                        <a:spcAft>
                          <a:spcPts val="0"/>
                        </a:spcAft>
                      </a:pPr>
                      <a:r>
                        <a:rPr lang="en-US" sz="1300" dirty="0">
                          <a:effectLst/>
                        </a:rPr>
                        <a:t>Commercial Building</a:t>
                      </a:r>
                      <a:endParaRPr lang="en-US" sz="1300" dirty="0">
                        <a:solidFill>
                          <a:srgbClr val="000000"/>
                        </a:solidFill>
                        <a:effectLst/>
                        <a:latin typeface="Nimbus Sans L"/>
                        <a:ea typeface="SimSun"/>
                        <a:cs typeface="Nimbus Sans L"/>
                      </a:endParaRPr>
                    </a:p>
                  </a:txBody>
                  <a:tcPr marL="68580" marR="68580" marT="0" marB="0" anchor="ctr"/>
                </a:tc>
                <a:tc>
                  <a:txBody>
                    <a:bodyPr/>
                    <a:lstStyle/>
                    <a:p>
                      <a:pPr marL="0" marR="0" algn="ctr">
                        <a:spcBef>
                          <a:spcPts val="0"/>
                        </a:spcBef>
                        <a:spcAft>
                          <a:spcPts val="0"/>
                        </a:spcAft>
                      </a:pPr>
                      <a:r>
                        <a:rPr lang="en-US" sz="1400" dirty="0">
                          <a:effectLst/>
                        </a:rPr>
                        <a:t>Light Building</a:t>
                      </a:r>
                      <a:endParaRPr lang="en-US" sz="1400" dirty="0">
                        <a:solidFill>
                          <a:srgbClr val="000000"/>
                        </a:solidFill>
                        <a:effectLst/>
                        <a:latin typeface="Nimbus Sans L"/>
                        <a:ea typeface="SimSun"/>
                        <a:cs typeface="Nimbus Sans L"/>
                      </a:endParaRPr>
                    </a:p>
                  </a:txBody>
                  <a:tcPr marL="68580" marR="68580" marT="0" marB="0" anchor="ctr"/>
                </a:tc>
                <a:tc>
                  <a:txBody>
                    <a:bodyPr/>
                    <a:lstStyle/>
                    <a:p>
                      <a:pPr marL="0" marR="0" algn="ctr">
                        <a:spcBef>
                          <a:spcPts val="0"/>
                        </a:spcBef>
                        <a:spcAft>
                          <a:spcPts val="0"/>
                        </a:spcAft>
                      </a:pPr>
                      <a:r>
                        <a:rPr lang="en-US" sz="1400">
                          <a:effectLst/>
                        </a:rPr>
                        <a:t>Collective House</a:t>
                      </a:r>
                      <a:endParaRPr lang="en-US" sz="1400">
                        <a:solidFill>
                          <a:srgbClr val="000000"/>
                        </a:solidFill>
                        <a:effectLst/>
                        <a:latin typeface="Nimbus Sans L"/>
                        <a:ea typeface="SimSun"/>
                        <a:cs typeface="Nimbus Sans L"/>
                      </a:endParaRPr>
                    </a:p>
                  </a:txBody>
                  <a:tcPr marL="68580" marR="68580" marT="0" marB="0" anchor="ctr"/>
                </a:tc>
                <a:tc>
                  <a:txBody>
                    <a:bodyPr/>
                    <a:lstStyle/>
                    <a:p>
                      <a:pPr marL="0" marR="0" algn="ctr">
                        <a:spcBef>
                          <a:spcPts val="0"/>
                        </a:spcBef>
                        <a:spcAft>
                          <a:spcPts val="0"/>
                        </a:spcAft>
                      </a:pPr>
                      <a:r>
                        <a:rPr lang="en-US" sz="1400">
                          <a:effectLst/>
                        </a:rPr>
                        <a:t>School</a:t>
                      </a:r>
                      <a:endParaRPr lang="en-US" sz="1400">
                        <a:solidFill>
                          <a:srgbClr val="000000"/>
                        </a:solidFill>
                        <a:effectLst/>
                        <a:latin typeface="Nimbus Sans L"/>
                        <a:ea typeface="SimSun"/>
                        <a:cs typeface="Nimbus Sans L"/>
                      </a:endParaRPr>
                    </a:p>
                  </a:txBody>
                  <a:tcPr marL="68580" marR="68580" marT="0" marB="0" anchor="ctr"/>
                </a:tc>
                <a:tc>
                  <a:txBody>
                    <a:bodyPr/>
                    <a:lstStyle/>
                    <a:p>
                      <a:pPr marL="0" marR="0" algn="ctr">
                        <a:spcBef>
                          <a:spcPts val="0"/>
                        </a:spcBef>
                        <a:spcAft>
                          <a:spcPts val="0"/>
                        </a:spcAft>
                      </a:pPr>
                      <a:r>
                        <a:rPr lang="en-US" sz="1400">
                          <a:effectLst/>
                        </a:rPr>
                        <a:t>No. of Building</a:t>
                      </a:r>
                      <a:endParaRPr lang="en-US" sz="1400">
                        <a:solidFill>
                          <a:srgbClr val="000000"/>
                        </a:solidFill>
                        <a:effectLst/>
                        <a:latin typeface="Nimbus Sans L"/>
                        <a:ea typeface="SimSun"/>
                        <a:cs typeface="Nimbus Sans L"/>
                      </a:endParaRPr>
                    </a:p>
                  </a:txBody>
                  <a:tcPr marL="68580" marR="68580" marT="0" marB="0" anchor="ctr"/>
                </a:tc>
                <a:tc>
                  <a:txBody>
                    <a:bodyPr/>
                    <a:lstStyle/>
                    <a:p>
                      <a:pPr marL="0" marR="0" algn="ctr">
                        <a:spcBef>
                          <a:spcPts val="0"/>
                        </a:spcBef>
                        <a:spcAft>
                          <a:spcPts val="0"/>
                        </a:spcAft>
                      </a:pPr>
                      <a:r>
                        <a:rPr lang="en-US" sz="1300" dirty="0">
                          <a:effectLst/>
                        </a:rPr>
                        <a:t>Closest Signature</a:t>
                      </a:r>
                      <a:endParaRPr lang="en-US" sz="1300" dirty="0">
                        <a:solidFill>
                          <a:srgbClr val="000000"/>
                        </a:solidFill>
                        <a:effectLst/>
                        <a:latin typeface="Nimbus Sans L"/>
                        <a:ea typeface="SimSun"/>
                        <a:cs typeface="Nimbus Sans L"/>
                      </a:endParaRPr>
                    </a:p>
                  </a:txBody>
                  <a:tcPr marL="68580" marR="68580" marT="0" marB="0" anchor="ctr"/>
                </a:tc>
                <a:tc>
                  <a:txBody>
                    <a:bodyPr/>
                    <a:lstStyle/>
                    <a:p>
                      <a:pPr marL="0" marR="0" algn="ctr">
                        <a:spcBef>
                          <a:spcPts val="0"/>
                        </a:spcBef>
                        <a:spcAft>
                          <a:spcPts val="0"/>
                        </a:spcAft>
                      </a:pPr>
                      <a:r>
                        <a:rPr lang="en-US" sz="1400">
                          <a:effectLst/>
                        </a:rPr>
                        <a:t>Distance</a:t>
                      </a:r>
                      <a:endParaRPr lang="en-US" sz="1400">
                        <a:solidFill>
                          <a:srgbClr val="000000"/>
                        </a:solidFill>
                        <a:effectLst/>
                        <a:latin typeface="Nimbus Sans L"/>
                        <a:ea typeface="SimSun"/>
                        <a:cs typeface="Nimbus Sans L"/>
                      </a:endParaRPr>
                    </a:p>
                  </a:txBody>
                  <a:tcPr marL="68580" marR="68580" marT="0" marB="0" anchor="ctr"/>
                </a:tc>
              </a:tr>
              <a:tr h="221477">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tabLst>
                          <a:tab pos="289560" algn="l"/>
                        </a:tabLst>
                      </a:pPr>
                      <a:r>
                        <a:rPr lang="en-US" sz="1400">
                          <a:effectLst/>
                        </a:rPr>
                        <a:t>89%</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4%</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0%</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5%</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56</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S2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0.04</a:t>
                      </a:r>
                      <a:endParaRPr lang="en-US" sz="140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75%</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7%</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4%</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0%</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13%</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69</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S1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0.07</a:t>
                      </a:r>
                      <a:endParaRPr lang="en-US" sz="140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73%</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8%</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6%</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12%</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52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S1</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0.09</a:t>
                      </a:r>
                      <a:endParaRPr lang="en-US" sz="140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3</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29%</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9%</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45%</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15%</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0%</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55</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S8</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0.49</a:t>
                      </a:r>
                      <a:endParaRPr lang="en-US" sz="140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4</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72%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6%</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157</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S1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0.13</a:t>
                      </a:r>
                      <a:endParaRPr lang="en-US" sz="140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5</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88%</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4%</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3%</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5%</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199</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S2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0.02</a:t>
                      </a:r>
                      <a:endParaRPr lang="en-US" sz="140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6</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100%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0%</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112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S4</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0.01</a:t>
                      </a:r>
                      <a:endParaRPr lang="en-US" sz="140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7</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44%</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46%</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5%</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4%</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100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S5</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0.05</a:t>
                      </a:r>
                      <a:endParaRPr lang="en-US" sz="140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8</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87%</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4%</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3%</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3%</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335</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S2</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0.01</a:t>
                      </a:r>
                      <a:endParaRPr lang="en-US" sz="140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9</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85%</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13%</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320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S9</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0.01</a:t>
                      </a:r>
                      <a:endParaRPr lang="en-US" sz="140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10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77%</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5%</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8%</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39</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S1</a:t>
                      </a:r>
                      <a:endParaRPr lang="en-US" sz="1400" dirty="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0.09</a:t>
                      </a:r>
                      <a:endParaRPr lang="en-US" sz="140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11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77%</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3%</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17%</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198</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S1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0.03</a:t>
                      </a:r>
                      <a:endParaRPr lang="en-US" sz="1400" dirty="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12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36%</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20%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3%</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4%</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34%</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4%</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142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S7</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0.05</a:t>
                      </a:r>
                      <a:endParaRPr lang="en-US" sz="1400" dirty="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13</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99%</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121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S4</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0.01</a:t>
                      </a:r>
                      <a:endParaRPr lang="en-US" sz="1400" dirty="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14</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98%</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57</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S4</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0.02</a:t>
                      </a:r>
                      <a:endParaRPr lang="en-US" sz="1400" dirty="0">
                        <a:solidFill>
                          <a:srgbClr val="000000"/>
                        </a:solidFill>
                        <a:effectLst/>
                        <a:latin typeface="Nimbus Sans L"/>
                        <a:ea typeface="SimSun"/>
                        <a:cs typeface="Nimbus Sans L"/>
                      </a:endParaRPr>
                    </a:p>
                  </a:txBody>
                  <a:tcPr marL="68580" marR="68580" marT="0" marB="0"/>
                </a:tc>
              </a:tr>
              <a:tr h="221477">
                <a:tc>
                  <a:txBody>
                    <a:bodyPr/>
                    <a:lstStyle/>
                    <a:p>
                      <a:pPr marL="0" marR="0" algn="ctr">
                        <a:spcBef>
                          <a:spcPts val="0"/>
                        </a:spcBef>
                        <a:spcAft>
                          <a:spcPts val="0"/>
                        </a:spcAft>
                      </a:pPr>
                      <a:r>
                        <a:rPr lang="en-US" sz="1400">
                          <a:effectLst/>
                        </a:rPr>
                        <a:t>15</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89%</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11%</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0%</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27</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a:effectLst/>
                        </a:rPr>
                        <a:t>S2</a:t>
                      </a:r>
                      <a:endParaRPr lang="en-US" sz="1400">
                        <a:solidFill>
                          <a:srgbClr val="000000"/>
                        </a:solidFill>
                        <a:effectLst/>
                        <a:latin typeface="Nimbus Sans L"/>
                        <a:ea typeface="SimSun"/>
                        <a:cs typeface="Nimbus Sans L"/>
                      </a:endParaRPr>
                    </a:p>
                  </a:txBody>
                  <a:tcPr marL="68580" marR="68580" marT="0" marB="0"/>
                </a:tc>
                <a:tc>
                  <a:txBody>
                    <a:bodyPr/>
                    <a:lstStyle/>
                    <a:p>
                      <a:pPr marL="0" marR="0" algn="ctr">
                        <a:spcBef>
                          <a:spcPts val="0"/>
                        </a:spcBef>
                        <a:spcAft>
                          <a:spcPts val="0"/>
                        </a:spcAft>
                      </a:pPr>
                      <a:r>
                        <a:rPr lang="en-US" sz="1400" dirty="0">
                          <a:effectLst/>
                        </a:rPr>
                        <a:t>0.09</a:t>
                      </a:r>
                      <a:endParaRPr lang="en-US" sz="1400" dirty="0">
                        <a:solidFill>
                          <a:srgbClr val="000000"/>
                        </a:solidFill>
                        <a:effectLst/>
                        <a:latin typeface="Nimbus Sans L"/>
                        <a:ea typeface="SimSun"/>
                        <a:cs typeface="Nimbus Sans L"/>
                      </a:endParaRPr>
                    </a:p>
                  </a:txBody>
                  <a:tcPr marL="68580" marR="68580" marT="0" marB="0"/>
                </a:tc>
              </a:tr>
            </a:tbl>
          </a:graphicData>
        </a:graphic>
      </p:graphicFrame>
      <p:sp>
        <p:nvSpPr>
          <p:cNvPr id="3" name="Rectangle 1"/>
          <p:cNvSpPr>
            <a:spLocks noChangeArrowheads="1"/>
          </p:cNvSpPr>
          <p:nvPr/>
        </p:nvSpPr>
        <p:spPr bwMode="auto">
          <a:xfrm>
            <a:off x="-95655" y="685800"/>
            <a:ext cx="9220200" cy="244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84" tIns="685584" rIns="685584"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8925" algn="l"/>
              </a:tabLst>
            </a:pPr>
            <a:r>
              <a:rPr kumimoji="0" lang="en-US" b="1" i="0" u="none" strike="noStrike" cap="none" normalizeH="0" baseline="0" dirty="0" smtClean="0">
                <a:ln>
                  <a:noFill/>
                </a:ln>
                <a:solidFill>
                  <a:schemeClr val="tx1"/>
                </a:solidFill>
                <a:effectLst/>
                <a:latin typeface="+mn-lt"/>
                <a:ea typeface="SimSun" pitchFamily="2" charset="-122"/>
                <a:cs typeface="Times New Roman" pitchFamily="18" charset="0"/>
              </a:rPr>
              <a:t>Table 2: </a:t>
            </a:r>
            <a:r>
              <a:rPr kumimoji="0" lang="en-US" b="1" i="0" u="none" strike="noStrike" cap="none" normalizeH="0" baseline="0" dirty="0" smtClean="0">
                <a:ln>
                  <a:noFill/>
                </a:ln>
                <a:solidFill>
                  <a:schemeClr val="tx1"/>
                </a:solidFill>
                <a:effectLst/>
                <a:latin typeface="+mn-lt"/>
                <a:ea typeface="CMS Y 6"/>
                <a:cs typeface="Times New Roman" pitchFamily="18" charset="0"/>
              </a:rPr>
              <a:t>Popular Building Type Signature Clustering Results for 2008</a:t>
            </a:r>
            <a:endParaRPr kumimoji="0" lang="en-US" b="0" i="0" u="none" strike="noStrike" cap="none" normalizeH="0" baseline="0" dirty="0" smtClean="0">
              <a:ln>
                <a:noFill/>
              </a:ln>
              <a:solidFill>
                <a:srgbClr val="000000"/>
              </a:solidFill>
              <a:effectLst/>
              <a:latin typeface="+mn-lt"/>
              <a:ea typeface="SimSun" pitchFamily="2" charset="-122"/>
              <a:cs typeface="Nimbus Sans L"/>
            </a:endParaRPr>
          </a:p>
          <a:p>
            <a:pPr marL="0" marR="0" lvl="0" indent="0" algn="l" defTabSz="914400" rtl="0" eaLnBrk="0" fontAlgn="base" latinLnBrk="0" hangingPunct="0">
              <a:lnSpc>
                <a:spcPct val="100000"/>
              </a:lnSpc>
              <a:spcBef>
                <a:spcPct val="0"/>
              </a:spcBef>
              <a:spcAft>
                <a:spcPct val="0"/>
              </a:spcAft>
              <a:buClrTx/>
              <a:buSzTx/>
              <a:buFontTx/>
              <a:buNone/>
              <a:tabLst>
                <a:tab pos="288925" algn="l"/>
              </a:tabLst>
            </a:pPr>
            <a:r>
              <a:rPr kumimoji="0" lang="en-US" b="0" i="0" u="none" strike="noStrike" cap="none" normalizeH="0" baseline="0" dirty="0" smtClean="0">
                <a:ln>
                  <a:noFill/>
                </a:ln>
                <a:solidFill>
                  <a:srgbClr val="000000"/>
                </a:solidFill>
                <a:effectLst/>
                <a:latin typeface="Arial" pitchFamily="34" charset="0"/>
                <a:ea typeface="SimSun" pitchFamily="2" charset="-122"/>
                <a:cs typeface="Nimbus Sans L"/>
              </a:rPr>
              <a:t/>
            </a:r>
            <a:br>
              <a:rPr kumimoji="0" lang="en-US" b="0" i="0" u="none" strike="noStrike" cap="none" normalizeH="0" baseline="0" dirty="0" smtClean="0">
                <a:ln>
                  <a:noFill/>
                </a:ln>
                <a:solidFill>
                  <a:srgbClr val="000000"/>
                </a:solidFill>
                <a:effectLst/>
                <a:latin typeface="Arial" pitchFamily="34" charset="0"/>
                <a:ea typeface="SimSun" pitchFamily="2" charset="-122"/>
                <a:cs typeface="Nimbus Sans L"/>
              </a:rPr>
            </a:b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13</a:t>
            </a:r>
            <a:endParaRPr lang="en-US" sz="1200" b="1" dirty="0"/>
          </a:p>
        </p:txBody>
      </p:sp>
    </p:spTree>
    <p:extLst>
      <p:ext uri="{BB962C8B-B14F-4D97-AF65-F5344CB8AC3E}">
        <p14:creationId xmlns:p14="http://schemas.microsoft.com/office/powerpoint/2010/main" val="2862810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762000"/>
                <a:ext cx="8686800" cy="3276600"/>
              </a:xfrm>
              <a:prstGeom prst="rect">
                <a:avLst/>
              </a:prstGeom>
              <a:noFill/>
              <a:ln w="9525">
                <a:noFill/>
                <a:miter lim="800000"/>
                <a:headEnd/>
                <a:tailEnd/>
              </a:ln>
            </p:spPr>
            <p:txBody>
              <a:bodyPr/>
              <a:lstStyle/>
              <a:p>
                <a:r>
                  <a:rPr lang="en-US" sz="2000" dirty="0"/>
                  <a:t>Task: Partition a city into uniform urban </a:t>
                </a:r>
                <a:r>
                  <a:rPr lang="en-US" sz="2000" dirty="0" smtClean="0"/>
                  <a:t>patches </a:t>
                </a:r>
                <a:r>
                  <a:rPr lang="en-US" sz="2000" dirty="0"/>
                  <a:t>with respect to the size of buildings </a:t>
                </a:r>
                <a:r>
                  <a:rPr lang="en-US" sz="2000" dirty="0" smtClean="0"/>
                  <a:t>that occupy each urban patch. </a:t>
                </a:r>
                <a:r>
                  <a:rPr lang="en-US" sz="2000" dirty="0"/>
                  <a:t>In this case, signatures are vectors of buildings sizes and we like to minimize the variance of building sizes in spatial clusters. </a:t>
                </a:r>
                <a:endParaRPr lang="fr-FR" sz="2000" dirty="0" smtClean="0"/>
              </a:p>
              <a:p>
                <a:r>
                  <a:rPr lang="fr-FR" sz="2000" b="1" dirty="0" smtClean="0"/>
                  <a:t>The </a:t>
                </a:r>
                <a:r>
                  <a:rPr lang="fr-FR" sz="2000" b="1" dirty="0" err="1" smtClean="0"/>
                  <a:t>Low</a:t>
                </a:r>
                <a:r>
                  <a:rPr lang="fr-FR" sz="2000" b="1" dirty="0" smtClean="0"/>
                  <a:t> </a:t>
                </a:r>
                <a:r>
                  <a:rPr lang="fr-FR" sz="2000" b="1" dirty="0"/>
                  <a:t>variance </a:t>
                </a:r>
                <a:r>
                  <a:rPr lang="fr-FR" sz="2000" b="1" dirty="0" err="1"/>
                  <a:t>interestingness</a:t>
                </a:r>
                <a:r>
                  <a:rPr lang="fr-FR" sz="2000" b="1" dirty="0"/>
                  <a:t> </a:t>
                </a:r>
                <a:r>
                  <a:rPr lang="fr-FR" sz="2000" b="1" dirty="0" err="1"/>
                  <a:t>function</a:t>
                </a:r>
                <a:r>
                  <a:rPr lang="fr-FR" sz="2000" b="1" dirty="0"/>
                  <a:t> </a:t>
                </a:r>
                <a:r>
                  <a:rPr lang="fr-FR" sz="2000" dirty="0" err="1"/>
                  <a:t>i</a:t>
                </a:r>
                <a:r>
                  <a:rPr lang="fr-FR" sz="2000" baseline="-25000" dirty="0" err="1"/>
                  <a:t>V</a:t>
                </a:r>
                <a:r>
                  <a:rPr lang="fr-FR" sz="2000" dirty="0"/>
                  <a:t>(r) </a:t>
                </a:r>
                <a:r>
                  <a:rPr lang="fr-FR" sz="2000" dirty="0" err="1"/>
                  <a:t>assesses</a:t>
                </a:r>
                <a:r>
                  <a:rPr lang="fr-FR" sz="2000" dirty="0"/>
                  <a:t> the variance of a </a:t>
                </a:r>
                <a:r>
                  <a:rPr lang="fr-FR" sz="2000" dirty="0" err="1"/>
                  <a:t>continuous</a:t>
                </a:r>
                <a:r>
                  <a:rPr lang="fr-FR" sz="2000" dirty="0"/>
                  <a:t> </a:t>
                </a:r>
                <a:r>
                  <a:rPr lang="fr-FR" sz="2000" dirty="0" err="1"/>
                  <a:t>attribute</a:t>
                </a:r>
                <a:r>
                  <a:rPr lang="fr-FR" sz="2000" dirty="0"/>
                  <a:t> in a cluster c; the </a:t>
                </a:r>
                <a:r>
                  <a:rPr lang="fr-FR" sz="2000" dirty="0" err="1"/>
                  <a:t>interestingness</a:t>
                </a:r>
                <a:r>
                  <a:rPr lang="fr-FR" sz="2000" dirty="0"/>
                  <a:t> of the cluster c </a:t>
                </a:r>
                <a:r>
                  <a:rPr lang="fr-FR" sz="2000" dirty="0" err="1"/>
                  <a:t>is</a:t>
                </a:r>
                <a:r>
                  <a:rPr lang="fr-FR" sz="2000" dirty="0"/>
                  <a:t> </a:t>
                </a:r>
                <a:r>
                  <a:rPr lang="fr-FR" sz="2000" dirty="0" err="1"/>
                  <a:t>inversely</a:t>
                </a:r>
                <a:r>
                  <a:rPr lang="fr-FR" sz="2000" dirty="0"/>
                  <a:t> </a:t>
                </a:r>
                <a:r>
                  <a:rPr lang="fr-FR" sz="2000" dirty="0" err="1"/>
                  <a:t>proportional</a:t>
                </a:r>
                <a:r>
                  <a:rPr lang="fr-FR" sz="2000" dirty="0"/>
                  <a:t> to the variance of the </a:t>
                </a:r>
                <a:r>
                  <a:rPr lang="fr-FR" sz="2000" dirty="0" err="1"/>
                  <a:t>continuous</a:t>
                </a:r>
                <a:r>
                  <a:rPr lang="fr-FR" sz="2000" dirty="0"/>
                  <a:t> </a:t>
                </a:r>
                <a:r>
                  <a:rPr lang="fr-FR" sz="2000" dirty="0" err="1"/>
                  <a:t>attribute</a:t>
                </a:r>
                <a:r>
                  <a:rPr lang="fr-FR" sz="2000" dirty="0"/>
                  <a:t> of the </a:t>
                </a:r>
                <a:r>
                  <a:rPr lang="fr-FR" sz="2000" dirty="0" err="1"/>
                  <a:t>objects</a:t>
                </a:r>
                <a:r>
                  <a:rPr lang="fr-FR" sz="2000" dirty="0"/>
                  <a:t> in the cluster:</a:t>
                </a:r>
                <a:endParaRPr lang="en-US" sz="2000" dirty="0"/>
              </a:p>
              <a:p>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r>
                            <a:rPr lang="fr-FR" sz="2000" i="1">
                              <a:latin typeface="Cambria Math"/>
                            </a:rPr>
                            <m:t>𝑖</m:t>
                          </m:r>
                        </m:e>
                        <m:sub>
                          <m:r>
                            <a:rPr lang="fr-FR" sz="2000" i="1">
                              <a:latin typeface="Cambria Math"/>
                            </a:rPr>
                            <m:t>𝑉</m:t>
                          </m:r>
                        </m:sub>
                      </m:sSub>
                      <m:d>
                        <m:dPr>
                          <m:ctrlPr>
                            <a:rPr lang="en-US" sz="2000" i="1">
                              <a:latin typeface="Cambria Math"/>
                            </a:rPr>
                          </m:ctrlPr>
                        </m:dPr>
                        <m:e>
                          <m:r>
                            <a:rPr lang="fr-FR" sz="2000" i="1">
                              <a:latin typeface="Cambria Math"/>
                            </a:rPr>
                            <m:t>𝑐</m:t>
                          </m:r>
                        </m:e>
                      </m:d>
                      <m:r>
                        <a:rPr lang="fr-FR" sz="2000" i="1">
                          <a:latin typeface="Cambria Math"/>
                        </a:rPr>
                        <m:t>=</m:t>
                      </m:r>
                      <m:d>
                        <m:dPr>
                          <m:begChr m:val="{"/>
                          <m:endChr m:val=""/>
                          <m:ctrlPr>
                            <a:rPr lang="en-US" sz="2000" i="1">
                              <a:latin typeface="Cambria Math"/>
                            </a:rPr>
                          </m:ctrlPr>
                        </m:dPr>
                        <m:e>
                          <m:eqArr>
                            <m:eqArrPr>
                              <m:ctrlPr>
                                <a:rPr lang="en-US" sz="2000" i="1">
                                  <a:latin typeface="Cambria Math"/>
                                </a:rPr>
                              </m:ctrlPr>
                            </m:eqArrPr>
                            <m:e>
                              <m:r>
                                <a:rPr lang="fr-FR" sz="2000" i="1">
                                  <a:latin typeface="Cambria Math"/>
                                </a:rPr>
                                <m:t>0,                                                 </m:t>
                              </m:r>
                              <m:r>
                                <a:rPr lang="fr-FR" sz="2000" i="1">
                                  <a:latin typeface="Cambria Math"/>
                                </a:rPr>
                                <m:t>𝑣𝑎𝑟</m:t>
                              </m:r>
                              <m:d>
                                <m:dPr>
                                  <m:ctrlPr>
                                    <a:rPr lang="en-US" sz="2000" i="1">
                                      <a:latin typeface="Cambria Math"/>
                                    </a:rPr>
                                  </m:ctrlPr>
                                </m:dPr>
                                <m:e>
                                  <m:r>
                                    <a:rPr lang="fr-FR" sz="2000" i="1">
                                      <a:latin typeface="Cambria Math"/>
                                    </a:rPr>
                                    <m:t>𝑐</m:t>
                                  </m:r>
                                </m:e>
                              </m:d>
                              <m:r>
                                <a:rPr lang="fr-FR" sz="2000" i="1">
                                  <a:latin typeface="Cambria Math"/>
                                </a:rPr>
                                <m:t>&gt;</m:t>
                              </m:r>
                              <m:r>
                                <a:rPr lang="fr-FR" sz="2000" i="1">
                                  <a:latin typeface="Cambria Math"/>
                                </a:rPr>
                                <m:t>𝑣𝑎𝑟</m:t>
                              </m:r>
                              <m:r>
                                <a:rPr lang="fr-FR" sz="2000" i="1">
                                  <a:latin typeface="Cambria Math"/>
                                </a:rPr>
                                <m:t>(</m:t>
                              </m:r>
                              <m:r>
                                <a:rPr lang="fr-FR" sz="2000" i="1">
                                  <a:latin typeface="Cambria Math"/>
                                </a:rPr>
                                <m:t>𝑂</m:t>
                              </m:r>
                              <m:r>
                                <a:rPr lang="fr-FR" sz="2000" i="1">
                                  <a:latin typeface="Cambria Math"/>
                                </a:rPr>
                                <m:t>)</m:t>
                              </m:r>
                            </m:e>
                            <m:e>
                              <m:r>
                                <a:rPr lang="fr-FR" sz="2000" i="1">
                                  <a:latin typeface="Cambria Math"/>
                                </a:rPr>
                                <m:t>1,                                                            </m:t>
                              </m:r>
                              <m:r>
                                <a:rPr lang="fr-FR" sz="2000" i="1">
                                  <a:latin typeface="Cambria Math"/>
                                </a:rPr>
                                <m:t>𝑣𝑎𝑟</m:t>
                              </m:r>
                              <m:d>
                                <m:dPr>
                                  <m:ctrlPr>
                                    <a:rPr lang="en-US" sz="2000" i="1">
                                      <a:latin typeface="Cambria Math"/>
                                    </a:rPr>
                                  </m:ctrlPr>
                                </m:dPr>
                                <m:e>
                                  <m:r>
                                    <a:rPr lang="fr-FR" sz="2000" i="1">
                                      <a:latin typeface="Cambria Math"/>
                                    </a:rPr>
                                    <m:t>𝑐</m:t>
                                  </m:r>
                                </m:e>
                              </m:d>
                              <m:r>
                                <a:rPr lang="fr-FR" sz="2000" i="1">
                                  <a:latin typeface="Cambria Math"/>
                                </a:rPr>
                                <m:t>=0</m:t>
                              </m:r>
                            </m:e>
                            <m:e>
                              <m:sSup>
                                <m:sSupPr>
                                  <m:ctrlPr>
                                    <a:rPr lang="en-US" sz="2000" i="1">
                                      <a:latin typeface="Cambria Math"/>
                                    </a:rPr>
                                  </m:ctrlPr>
                                </m:sSupPr>
                                <m:e>
                                  <m:func>
                                    <m:funcPr>
                                      <m:ctrlPr>
                                        <a:rPr lang="en-US" sz="2000" i="1">
                                          <a:latin typeface="Cambria Math"/>
                                        </a:rPr>
                                      </m:ctrlPr>
                                    </m:funcPr>
                                    <m:fName>
                                      <m:r>
                                        <m:rPr>
                                          <m:sty m:val="p"/>
                                        </m:rPr>
                                        <a:rPr lang="fr-FR" sz="2000">
                                          <a:latin typeface="Cambria Math"/>
                                        </a:rPr>
                                        <m:t>min</m:t>
                                      </m:r>
                                    </m:fName>
                                    <m:e>
                                      <m:d>
                                        <m:dPr>
                                          <m:ctrlPr>
                                            <a:rPr lang="en-US" sz="2000" i="1">
                                              <a:latin typeface="Cambria Math"/>
                                            </a:rPr>
                                          </m:ctrlPr>
                                        </m:dPr>
                                        <m:e>
                                          <m:r>
                                            <a:rPr lang="fr-FR" sz="2000" i="1">
                                              <a:latin typeface="Cambria Math"/>
                                            </a:rPr>
                                            <m:t>1, </m:t>
                                          </m:r>
                                          <m:func>
                                            <m:funcPr>
                                              <m:ctrlPr>
                                                <a:rPr lang="en-US" sz="2000" i="1">
                                                  <a:latin typeface="Cambria Math"/>
                                                </a:rPr>
                                              </m:ctrlPr>
                                            </m:funcPr>
                                            <m:fName>
                                              <m:r>
                                                <a:rPr lang="fr-FR" sz="2000" i="1">
                                                  <a:latin typeface="Cambria Math"/>
                                                </a:rPr>
                                                <m:t>(</m:t>
                                              </m:r>
                                              <m:sSub>
                                                <m:sSubPr>
                                                  <m:ctrlPr>
                                                    <a:rPr lang="en-US" sz="2000" i="1">
                                                      <a:latin typeface="Cambria Math"/>
                                                    </a:rPr>
                                                  </m:ctrlPr>
                                                </m:sSubPr>
                                                <m:e>
                                                  <m:r>
                                                    <m:rPr>
                                                      <m:sty m:val="p"/>
                                                    </m:rPr>
                                                    <a:rPr lang="fr-FR" sz="2000">
                                                      <a:latin typeface="Cambria Math"/>
                                                    </a:rPr>
                                                    <m:t>log</m:t>
                                                  </m:r>
                                                </m:e>
                                                <m:sub>
                                                  <m:r>
                                                    <a:rPr lang="fr-FR" sz="2000" i="1">
                                                      <a:latin typeface="Cambria Math"/>
                                                    </a:rPr>
                                                    <m:t>100</m:t>
                                                  </m:r>
                                                </m:sub>
                                              </m:sSub>
                                            </m:fName>
                                            <m:e>
                                              <m:r>
                                                <a:rPr lang="fr-FR" sz="2000" i="1">
                                                  <a:latin typeface="Cambria Math"/>
                                                </a:rPr>
                                                <m:t>𝑣𝑎𝑟</m:t>
                                              </m:r>
                                              <m:r>
                                                <a:rPr lang="fr-FR" sz="2000" i="1">
                                                  <a:latin typeface="Cambria Math"/>
                                                </a:rPr>
                                                <m:t>(</m:t>
                                              </m:r>
                                              <m:r>
                                                <a:rPr lang="fr-FR" sz="2000" i="1">
                                                  <a:latin typeface="Cambria Math"/>
                                                </a:rPr>
                                                <m:t>𝑂</m:t>
                                              </m:r>
                                            </m:e>
                                          </m:func>
                                        </m:e>
                                      </m:d>
                                    </m:e>
                                  </m:func>
                                  <m:r>
                                    <a:rPr lang="fr-FR" sz="2000" i="1">
                                      <a:latin typeface="Cambria Math"/>
                                    </a:rPr>
                                    <m:t>/</m:t>
                                  </m:r>
                                  <m:r>
                                    <a:rPr lang="fr-FR" sz="2000" i="1">
                                      <a:latin typeface="Cambria Math"/>
                                    </a:rPr>
                                    <m:t>𝑣𝑎𝑟</m:t>
                                  </m:r>
                                  <m:r>
                                    <a:rPr lang="fr-FR" sz="2000" i="1">
                                      <a:latin typeface="Cambria Math"/>
                                    </a:rPr>
                                    <m:t>(</m:t>
                                  </m:r>
                                  <m:r>
                                    <a:rPr lang="fr-FR" sz="2000" i="1">
                                      <a:latin typeface="Cambria Math"/>
                                    </a:rPr>
                                    <m:t>𝑐</m:t>
                                  </m:r>
                                  <m:r>
                                    <a:rPr lang="fr-FR" sz="2000" i="1">
                                      <a:latin typeface="Cambria Math"/>
                                    </a:rPr>
                                    <m:t>)))</m:t>
                                  </m:r>
                                </m:e>
                                <m:sup/>
                              </m:sSup>
                              <m:r>
                                <a:rPr lang="fr-FR" sz="2000" i="1">
                                  <a:latin typeface="Cambria Math"/>
                                </a:rPr>
                                <m:t>,</m:t>
                              </m:r>
                              <m:r>
                                <a:rPr lang="fr-FR" sz="2000" i="1">
                                  <a:latin typeface="Cambria Math"/>
                                </a:rPr>
                                <m:t>𝑜𝑡h𝑒𝑟𝑤𝑖𝑠𝑒</m:t>
                              </m:r>
                            </m:e>
                          </m:eqArr>
                        </m:e>
                      </m:d>
                      <m:r>
                        <a:rPr lang="fr-FR" sz="2000" i="1">
                          <a:latin typeface="Cambria Math"/>
                        </a:rPr>
                        <m:t> </m:t>
                      </m:r>
                    </m:oMath>
                  </m:oMathPara>
                </a14:m>
                <a:endParaRPr lang="en-US" sz="2000" dirty="0"/>
              </a:p>
              <a:p>
                <a:r>
                  <a:rPr lang="fr-FR" sz="2000" dirty="0"/>
                  <a:t> </a:t>
                </a:r>
                <a:endParaRPr lang="en-US" sz="2000" dirty="0"/>
              </a:p>
              <a:p>
                <a:r>
                  <a:rPr lang="fr-FR" sz="2000" dirty="0" err="1"/>
                  <a:t>where</a:t>
                </a:r>
                <a:r>
                  <a:rPr lang="fr-FR" sz="2000" dirty="0"/>
                  <a:t> </a:t>
                </a:r>
                <a:r>
                  <a:rPr lang="fr-FR" sz="2000" i="1" dirty="0"/>
                  <a:t>var(c)</a:t>
                </a:r>
                <a:r>
                  <a:rPr lang="fr-FR" sz="2000" dirty="0"/>
                  <a:t> </a:t>
                </a:r>
                <a:r>
                  <a:rPr lang="fr-FR" sz="2000" dirty="0" err="1"/>
                  <a:t>is</a:t>
                </a:r>
                <a:r>
                  <a:rPr lang="fr-FR" sz="2000" dirty="0"/>
                  <a:t> the variance for a </a:t>
                </a:r>
                <a:r>
                  <a:rPr lang="fr-FR" sz="2000" dirty="0" err="1"/>
                  <a:t>continuous</a:t>
                </a:r>
                <a:r>
                  <a:rPr lang="fr-FR" sz="2000" dirty="0"/>
                  <a:t> </a:t>
                </a:r>
                <a:r>
                  <a:rPr lang="fr-FR" sz="2000" dirty="0" err="1"/>
                  <a:t>attribute</a:t>
                </a:r>
                <a:r>
                  <a:rPr lang="fr-FR" sz="2000" dirty="0"/>
                  <a:t> in cluster </a:t>
                </a:r>
                <a:r>
                  <a:rPr lang="fr-FR" sz="2000" i="1" dirty="0"/>
                  <a:t>c</a:t>
                </a:r>
                <a:r>
                  <a:rPr lang="fr-FR" sz="2000" dirty="0"/>
                  <a:t>, </a:t>
                </a:r>
                <a:r>
                  <a:rPr lang="fr-FR" sz="2000" i="1" dirty="0"/>
                  <a:t>var(O)</a:t>
                </a:r>
                <a:r>
                  <a:rPr lang="fr-FR" sz="2000" dirty="0"/>
                  <a:t> </a:t>
                </a:r>
                <a:r>
                  <a:rPr lang="fr-FR" sz="2000" dirty="0" err="1"/>
                  <a:t>is</a:t>
                </a:r>
                <a:r>
                  <a:rPr lang="fr-FR" sz="2000" dirty="0"/>
                  <a:t> variance of the </a:t>
                </a:r>
                <a:r>
                  <a:rPr lang="fr-FR" sz="2000" dirty="0" err="1"/>
                  <a:t>continuous</a:t>
                </a:r>
                <a:r>
                  <a:rPr lang="fr-FR" sz="2000" dirty="0"/>
                  <a:t> </a:t>
                </a:r>
                <a:r>
                  <a:rPr lang="fr-FR" sz="2000" dirty="0" err="1"/>
                  <a:t>attribute</a:t>
                </a:r>
                <a:r>
                  <a:rPr lang="fr-FR" sz="2000" dirty="0"/>
                  <a:t> in the </a:t>
                </a:r>
                <a:r>
                  <a:rPr lang="fr-FR" sz="2000" dirty="0" err="1"/>
                  <a:t>dataset</a:t>
                </a:r>
                <a:r>
                  <a:rPr lang="fr-FR" sz="2000" dirty="0"/>
                  <a:t> </a:t>
                </a:r>
                <a:r>
                  <a:rPr lang="fr-FR" sz="2000" i="1" dirty="0" smtClean="0"/>
                  <a:t>O.</a:t>
                </a:r>
                <a:endParaRPr lang="fr-FR" sz="2000" dirty="0"/>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762000"/>
                <a:ext cx="8686800" cy="3276600"/>
              </a:xfrm>
              <a:prstGeom prst="rect">
                <a:avLst/>
              </a:prstGeom>
              <a:blipFill rotWithShape="1">
                <a:blip r:embed="rId3"/>
                <a:stretch>
                  <a:fillRect l="-772" t="-743" r="-1404" b="-38104"/>
                </a:stretch>
              </a:blipFill>
              <a:ln w="9525">
                <a:noFill/>
                <a:miter lim="800000"/>
                <a:headEnd/>
                <a:tailEnd/>
              </a:ln>
            </p:spPr>
            <p:txBody>
              <a:bodyPr/>
              <a:lstStyle/>
              <a:p>
                <a:r>
                  <a:rPr lang="en-US">
                    <a:noFill/>
                  </a:rPr>
                  <a:t> </a:t>
                </a:r>
              </a:p>
            </p:txBody>
          </p:sp>
        </mc:Fallback>
      </mc:AlternateContent>
      <p:sp>
        <p:nvSpPr>
          <p:cNvPr id="16396" name="Title 12"/>
          <p:cNvSpPr>
            <a:spLocks noGrp="1"/>
          </p:cNvSpPr>
          <p:nvPr>
            <p:ph type="title"/>
          </p:nvPr>
        </p:nvSpPr>
        <p:spPr/>
        <p:txBody>
          <a:bodyPr/>
          <a:lstStyle/>
          <a:p>
            <a:r>
              <a:rPr lang="en-US" sz="2400" dirty="0" smtClean="0"/>
              <a:t>Example3: Variance Interestingness Function </a:t>
            </a:r>
          </a:p>
        </p:txBody>
      </p:sp>
      <p:sp>
        <p:nvSpPr>
          <p:cNvPr id="4"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14</a:t>
            </a:r>
            <a:endParaRPr lang="en-US" sz="1200" b="1" dirty="0"/>
          </a:p>
        </p:txBody>
      </p:sp>
      <p:pic>
        <p:nvPicPr>
          <p:cNvPr id="5" name="Picture 4" descr="distrib_strasbourg_zone1_2008_Cluster_Result_new.jpg"/>
          <p:cNvPicPr/>
          <p:nvPr/>
        </p:nvPicPr>
        <p:blipFill>
          <a:blip r:embed="rId4" cstate="print"/>
          <a:stretch>
            <a:fillRect/>
          </a:stretch>
        </p:blipFill>
        <p:spPr>
          <a:xfrm>
            <a:off x="2286000" y="5232589"/>
            <a:ext cx="4838700" cy="1610995"/>
          </a:xfrm>
          <a:prstGeom prst="rect">
            <a:avLst/>
          </a:prstGeom>
        </p:spPr>
      </p:pic>
    </p:spTree>
    <p:extLst>
      <p:ext uri="{BB962C8B-B14F-4D97-AF65-F5344CB8AC3E}">
        <p14:creationId xmlns:p14="http://schemas.microsoft.com/office/powerpoint/2010/main" val="2738285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0" y="122238"/>
            <a:ext cx="9144000" cy="715962"/>
          </a:xfrm>
        </p:spPr>
        <p:txBody>
          <a:bodyPr/>
          <a:lstStyle/>
          <a:p>
            <a:pPr eaLnBrk="1" hangingPunct="1">
              <a:defRPr/>
            </a:pPr>
            <a:r>
              <a:rPr lang="en-US" altLang="zh-CN" sz="3200" dirty="0" smtClean="0">
                <a:ea typeface="SimSun" charset="-122"/>
              </a:rPr>
              <a:t>4. The Spatial Clustering Algorithm CLEVER</a:t>
            </a:r>
            <a:endParaRPr lang="en-US" altLang="zh-CN" dirty="0" smtClean="0">
              <a:ea typeface="SimSun" charset="-122"/>
            </a:endParaRPr>
          </a:p>
        </p:txBody>
      </p:sp>
      <p:sp>
        <p:nvSpPr>
          <p:cNvPr id="8195" name="Rectangle 3"/>
          <p:cNvSpPr>
            <a:spLocks noGrp="1" noChangeArrowheads="1"/>
          </p:cNvSpPr>
          <p:nvPr>
            <p:ph type="body" idx="1"/>
          </p:nvPr>
        </p:nvSpPr>
        <p:spPr>
          <a:xfrm>
            <a:off x="-9728" y="838200"/>
            <a:ext cx="9144000" cy="5334000"/>
          </a:xfrm>
        </p:spPr>
        <p:txBody>
          <a:bodyPr/>
          <a:lstStyle/>
          <a:p>
            <a:pPr marL="571500" indent="-571500" defTabSz="914400" eaLnBrk="1" hangingPunct="1">
              <a:lnSpc>
                <a:spcPct val="90000"/>
              </a:lnSpc>
              <a:buFont typeface="Wingdings" pitchFamily="2" charset="2"/>
              <a:buAutoNum type="arabicPeriod"/>
            </a:pPr>
            <a:r>
              <a:rPr lang="en-US" altLang="zh-CN" sz="2400" dirty="0" smtClean="0">
                <a:ea typeface="SimSun" charset="-122"/>
              </a:rPr>
              <a:t>CLEVER is a k-</a:t>
            </a:r>
            <a:r>
              <a:rPr lang="en-US" altLang="zh-CN" sz="2400" dirty="0" err="1" smtClean="0">
                <a:ea typeface="SimSun" charset="-122"/>
              </a:rPr>
              <a:t>medoids</a:t>
            </a:r>
            <a:r>
              <a:rPr lang="en-US" altLang="zh-CN" sz="2400" dirty="0" smtClean="0">
                <a:ea typeface="SimSun" charset="-122"/>
              </a:rPr>
              <a:t>-style representative-based clustering algorithm.</a:t>
            </a:r>
          </a:p>
          <a:p>
            <a:pPr marL="571500" indent="-571500" defTabSz="914400" eaLnBrk="1" hangingPunct="1">
              <a:lnSpc>
                <a:spcPct val="90000"/>
              </a:lnSpc>
              <a:buFont typeface="Wingdings" pitchFamily="2" charset="2"/>
              <a:buAutoNum type="arabicPeriod"/>
            </a:pPr>
            <a:r>
              <a:rPr lang="en-US" altLang="zh-CN" sz="2400" dirty="0" smtClean="0">
                <a:ea typeface="SimSun" charset="-122"/>
              </a:rPr>
              <a:t>CLEVER allows for a plug-in fitness function q which is maximized during the search for an “optimal” spatial clustering</a:t>
            </a:r>
          </a:p>
          <a:p>
            <a:pPr marL="571500" indent="-571500" defTabSz="914400" eaLnBrk="1" hangingPunct="1">
              <a:lnSpc>
                <a:spcPct val="90000"/>
              </a:lnSpc>
              <a:buFont typeface="Wingdings" pitchFamily="2" charset="2"/>
              <a:buAutoNum type="arabicPeriod"/>
            </a:pPr>
            <a:r>
              <a:rPr lang="en-US" altLang="zh-CN" sz="2400" dirty="0" smtClean="0">
                <a:ea typeface="SimSun" charset="-122"/>
              </a:rPr>
              <a:t>It employs randomized hill climbing to find better solutions in the neighborhood of the current solution. In general, p solutions are sampled in the neighborhood of the current solution where p is an algorithm parameter—the sampling rate of CLEVER.</a:t>
            </a:r>
          </a:p>
        </p:txBody>
      </p:sp>
      <p:sp>
        <p:nvSpPr>
          <p:cNvPr id="4"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15</a:t>
            </a:r>
            <a:endParaRPr lang="en-US" sz="1200" b="1" dirty="0"/>
          </a:p>
        </p:txBody>
      </p:sp>
    </p:spTree>
    <p:extLst>
      <p:ext uri="{BB962C8B-B14F-4D97-AF65-F5344CB8AC3E}">
        <p14:creationId xmlns:p14="http://schemas.microsoft.com/office/powerpoint/2010/main" val="791989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827088" y="0"/>
            <a:ext cx="8316912" cy="685800"/>
          </a:xfrm>
        </p:spPr>
        <p:txBody>
          <a:bodyPr/>
          <a:lstStyle/>
          <a:p>
            <a:pPr eaLnBrk="1" hangingPunct="1"/>
            <a:r>
              <a:rPr lang="en-US" sz="3200" i="1" smtClean="0"/>
              <a:t>Representative-based </a:t>
            </a:r>
            <a:r>
              <a:rPr lang="en-US" sz="3200" smtClean="0"/>
              <a:t>Clustering</a:t>
            </a:r>
          </a:p>
        </p:txBody>
      </p:sp>
      <p:sp>
        <p:nvSpPr>
          <p:cNvPr id="45059" name="AutoShape 3"/>
          <p:cNvSpPr>
            <a:spLocks noChangeAspect="1" noChangeArrowheads="1"/>
          </p:cNvSpPr>
          <p:nvPr/>
        </p:nvSpPr>
        <p:spPr bwMode="auto">
          <a:xfrm>
            <a:off x="2057400" y="762000"/>
            <a:ext cx="49911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060" name="Oval 4"/>
          <p:cNvSpPr>
            <a:spLocks noChangeArrowheads="1"/>
          </p:cNvSpPr>
          <p:nvPr/>
        </p:nvSpPr>
        <p:spPr bwMode="auto">
          <a:xfrm>
            <a:off x="2133600" y="2286000"/>
            <a:ext cx="200025" cy="198438"/>
          </a:xfrm>
          <a:prstGeom prst="ellipse">
            <a:avLst/>
          </a:prstGeom>
          <a:solidFill>
            <a:schemeClr val="tx1"/>
          </a:solidFill>
          <a:ln w="9525">
            <a:solidFill>
              <a:srgbClr val="000000"/>
            </a:solidFill>
            <a:round/>
            <a:headEnd/>
            <a:tailEnd/>
          </a:ln>
        </p:spPr>
        <p:txBody>
          <a:bodyPr/>
          <a:lstStyle/>
          <a:p>
            <a:endParaRPr lang="en-US"/>
          </a:p>
        </p:txBody>
      </p:sp>
      <p:sp>
        <p:nvSpPr>
          <p:cNvPr id="45061" name="Oval 5"/>
          <p:cNvSpPr>
            <a:spLocks noChangeArrowheads="1"/>
          </p:cNvSpPr>
          <p:nvPr/>
        </p:nvSpPr>
        <p:spPr bwMode="auto">
          <a:xfrm>
            <a:off x="2351088" y="2743200"/>
            <a:ext cx="200025" cy="200025"/>
          </a:xfrm>
          <a:prstGeom prst="ellipse">
            <a:avLst/>
          </a:prstGeom>
          <a:solidFill>
            <a:schemeClr val="tx1"/>
          </a:solidFill>
          <a:ln w="9525">
            <a:solidFill>
              <a:srgbClr val="000000"/>
            </a:solidFill>
            <a:round/>
            <a:headEnd/>
            <a:tailEnd/>
          </a:ln>
        </p:spPr>
        <p:txBody>
          <a:bodyPr/>
          <a:lstStyle/>
          <a:p>
            <a:endParaRPr lang="en-US"/>
          </a:p>
        </p:txBody>
      </p:sp>
      <p:sp>
        <p:nvSpPr>
          <p:cNvPr id="45062" name="Oval 6"/>
          <p:cNvSpPr>
            <a:spLocks noChangeArrowheads="1"/>
          </p:cNvSpPr>
          <p:nvPr/>
        </p:nvSpPr>
        <p:spPr bwMode="auto">
          <a:xfrm>
            <a:off x="2133600" y="3276600"/>
            <a:ext cx="200025" cy="200025"/>
          </a:xfrm>
          <a:prstGeom prst="ellipse">
            <a:avLst/>
          </a:prstGeom>
          <a:solidFill>
            <a:schemeClr val="tx1"/>
          </a:solidFill>
          <a:ln w="9525">
            <a:solidFill>
              <a:srgbClr val="000000"/>
            </a:solidFill>
            <a:round/>
            <a:headEnd/>
            <a:tailEnd/>
          </a:ln>
        </p:spPr>
        <p:txBody>
          <a:bodyPr/>
          <a:lstStyle/>
          <a:p>
            <a:endParaRPr lang="en-US"/>
          </a:p>
        </p:txBody>
      </p:sp>
      <p:sp>
        <p:nvSpPr>
          <p:cNvPr id="45063" name="Oval 7"/>
          <p:cNvSpPr>
            <a:spLocks noChangeArrowheads="1"/>
          </p:cNvSpPr>
          <p:nvPr/>
        </p:nvSpPr>
        <p:spPr bwMode="auto">
          <a:xfrm>
            <a:off x="2751138" y="2286000"/>
            <a:ext cx="200025" cy="198438"/>
          </a:xfrm>
          <a:prstGeom prst="ellipse">
            <a:avLst/>
          </a:prstGeom>
          <a:solidFill>
            <a:schemeClr val="tx1"/>
          </a:solidFill>
          <a:ln w="9525">
            <a:solidFill>
              <a:srgbClr val="000000"/>
            </a:solidFill>
            <a:round/>
            <a:headEnd/>
            <a:tailEnd/>
          </a:ln>
        </p:spPr>
        <p:txBody>
          <a:bodyPr/>
          <a:lstStyle/>
          <a:p>
            <a:endParaRPr lang="en-US"/>
          </a:p>
        </p:txBody>
      </p:sp>
      <p:sp>
        <p:nvSpPr>
          <p:cNvPr id="45064" name="Oval 8"/>
          <p:cNvSpPr>
            <a:spLocks noChangeArrowheads="1"/>
          </p:cNvSpPr>
          <p:nvPr/>
        </p:nvSpPr>
        <p:spPr bwMode="auto">
          <a:xfrm>
            <a:off x="2590800" y="3352800"/>
            <a:ext cx="200025" cy="200025"/>
          </a:xfrm>
          <a:prstGeom prst="ellipse">
            <a:avLst/>
          </a:prstGeom>
          <a:solidFill>
            <a:schemeClr val="tx1"/>
          </a:solidFill>
          <a:ln w="9525">
            <a:solidFill>
              <a:srgbClr val="000000"/>
            </a:solidFill>
            <a:round/>
            <a:headEnd/>
            <a:tailEnd/>
          </a:ln>
        </p:spPr>
        <p:txBody>
          <a:bodyPr/>
          <a:lstStyle/>
          <a:p>
            <a:endParaRPr lang="en-US"/>
          </a:p>
        </p:txBody>
      </p:sp>
      <p:sp>
        <p:nvSpPr>
          <p:cNvPr id="45065" name="Oval 9"/>
          <p:cNvSpPr>
            <a:spLocks noChangeArrowheads="1"/>
          </p:cNvSpPr>
          <p:nvPr/>
        </p:nvSpPr>
        <p:spPr bwMode="auto">
          <a:xfrm>
            <a:off x="3200400" y="2743200"/>
            <a:ext cx="200025" cy="2000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6" name="Oval 10"/>
          <p:cNvSpPr>
            <a:spLocks noChangeArrowheads="1"/>
          </p:cNvSpPr>
          <p:nvPr/>
        </p:nvSpPr>
        <p:spPr bwMode="auto">
          <a:xfrm>
            <a:off x="2751138" y="2819400"/>
            <a:ext cx="200025" cy="2000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7" name="Oval 11"/>
          <p:cNvSpPr>
            <a:spLocks noChangeArrowheads="1"/>
          </p:cNvSpPr>
          <p:nvPr/>
        </p:nvSpPr>
        <p:spPr bwMode="auto">
          <a:xfrm>
            <a:off x="4191000" y="2362200"/>
            <a:ext cx="200025" cy="19843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8" name="Oval 12"/>
          <p:cNvSpPr>
            <a:spLocks noChangeArrowheads="1"/>
          </p:cNvSpPr>
          <p:nvPr/>
        </p:nvSpPr>
        <p:spPr bwMode="auto">
          <a:xfrm>
            <a:off x="4191000" y="3352800"/>
            <a:ext cx="200025" cy="2000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9" name="Oval 13"/>
          <p:cNvSpPr>
            <a:spLocks noChangeArrowheads="1"/>
          </p:cNvSpPr>
          <p:nvPr/>
        </p:nvSpPr>
        <p:spPr bwMode="auto">
          <a:xfrm>
            <a:off x="4648200" y="3048000"/>
            <a:ext cx="200025" cy="200025"/>
          </a:xfrm>
          <a:prstGeom prst="ellipse">
            <a:avLst/>
          </a:prstGeom>
          <a:solidFill>
            <a:schemeClr val="tx1"/>
          </a:solidFill>
          <a:ln w="9525">
            <a:solidFill>
              <a:srgbClr val="000000"/>
            </a:solidFill>
            <a:round/>
            <a:headEnd/>
            <a:tailEnd/>
          </a:ln>
        </p:spPr>
        <p:txBody>
          <a:bodyPr/>
          <a:lstStyle/>
          <a:p>
            <a:endParaRPr lang="en-US"/>
          </a:p>
        </p:txBody>
      </p:sp>
      <p:sp>
        <p:nvSpPr>
          <p:cNvPr id="45070" name="Oval 14"/>
          <p:cNvSpPr>
            <a:spLocks noChangeArrowheads="1"/>
          </p:cNvSpPr>
          <p:nvPr/>
        </p:nvSpPr>
        <p:spPr bwMode="auto">
          <a:xfrm>
            <a:off x="4953000" y="2590800"/>
            <a:ext cx="198438" cy="198438"/>
          </a:xfrm>
          <a:prstGeom prst="ellipse">
            <a:avLst/>
          </a:prstGeom>
          <a:solidFill>
            <a:schemeClr val="tx1"/>
          </a:solidFill>
          <a:ln w="9525">
            <a:solidFill>
              <a:srgbClr val="000000"/>
            </a:solidFill>
            <a:round/>
            <a:headEnd/>
            <a:tailEnd/>
          </a:ln>
        </p:spPr>
        <p:txBody>
          <a:bodyPr/>
          <a:lstStyle/>
          <a:p>
            <a:endParaRPr lang="en-US"/>
          </a:p>
        </p:txBody>
      </p:sp>
      <p:sp>
        <p:nvSpPr>
          <p:cNvPr id="45071" name="Oval 15"/>
          <p:cNvSpPr>
            <a:spLocks noChangeArrowheads="1"/>
          </p:cNvSpPr>
          <p:nvPr/>
        </p:nvSpPr>
        <p:spPr bwMode="auto">
          <a:xfrm>
            <a:off x="4495800" y="2667000"/>
            <a:ext cx="200025" cy="200025"/>
          </a:xfrm>
          <a:prstGeom prst="ellipse">
            <a:avLst/>
          </a:prstGeom>
          <a:solidFill>
            <a:schemeClr val="tx1"/>
          </a:solidFill>
          <a:ln w="9525">
            <a:solidFill>
              <a:srgbClr val="000000"/>
            </a:solidFill>
            <a:round/>
            <a:headEnd/>
            <a:tailEnd/>
          </a:ln>
        </p:spPr>
        <p:txBody>
          <a:bodyPr/>
          <a:lstStyle/>
          <a:p>
            <a:endParaRPr lang="en-US"/>
          </a:p>
        </p:txBody>
      </p:sp>
      <p:sp>
        <p:nvSpPr>
          <p:cNvPr id="45072" name="Oval 16"/>
          <p:cNvSpPr>
            <a:spLocks noChangeArrowheads="1"/>
          </p:cNvSpPr>
          <p:nvPr/>
        </p:nvSpPr>
        <p:spPr bwMode="auto">
          <a:xfrm>
            <a:off x="5181600" y="3048000"/>
            <a:ext cx="198438" cy="200025"/>
          </a:xfrm>
          <a:prstGeom prst="ellipse">
            <a:avLst/>
          </a:prstGeom>
          <a:solidFill>
            <a:schemeClr val="tx1"/>
          </a:solidFill>
          <a:ln w="9525">
            <a:solidFill>
              <a:srgbClr val="000000"/>
            </a:solidFill>
            <a:round/>
            <a:headEnd/>
            <a:tailEnd/>
          </a:ln>
        </p:spPr>
        <p:txBody>
          <a:bodyPr/>
          <a:lstStyle/>
          <a:p>
            <a:endParaRPr lang="en-US"/>
          </a:p>
        </p:txBody>
      </p:sp>
      <p:sp>
        <p:nvSpPr>
          <p:cNvPr id="45073" name="Oval 17"/>
          <p:cNvSpPr>
            <a:spLocks noChangeArrowheads="1"/>
          </p:cNvSpPr>
          <p:nvPr/>
        </p:nvSpPr>
        <p:spPr bwMode="auto">
          <a:xfrm>
            <a:off x="5257800" y="2362200"/>
            <a:ext cx="198438" cy="2000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4" name="Oval 18"/>
          <p:cNvSpPr>
            <a:spLocks noChangeArrowheads="1"/>
          </p:cNvSpPr>
          <p:nvPr/>
        </p:nvSpPr>
        <p:spPr bwMode="auto">
          <a:xfrm>
            <a:off x="3505200" y="1905000"/>
            <a:ext cx="198438" cy="2000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5" name="Oval 19"/>
          <p:cNvSpPr>
            <a:spLocks noChangeArrowheads="1"/>
          </p:cNvSpPr>
          <p:nvPr/>
        </p:nvSpPr>
        <p:spPr bwMode="auto">
          <a:xfrm>
            <a:off x="3657600" y="2209800"/>
            <a:ext cx="200025" cy="2000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6" name="Oval 20"/>
          <p:cNvSpPr>
            <a:spLocks noChangeArrowheads="1"/>
          </p:cNvSpPr>
          <p:nvPr/>
        </p:nvSpPr>
        <p:spPr bwMode="auto">
          <a:xfrm>
            <a:off x="3886200" y="1828800"/>
            <a:ext cx="198438" cy="2000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7" name="Oval 21"/>
          <p:cNvSpPr>
            <a:spLocks noChangeArrowheads="1"/>
          </p:cNvSpPr>
          <p:nvPr/>
        </p:nvSpPr>
        <p:spPr bwMode="auto">
          <a:xfrm>
            <a:off x="4572000" y="2133600"/>
            <a:ext cx="200025" cy="200025"/>
          </a:xfrm>
          <a:prstGeom prst="ellipse">
            <a:avLst/>
          </a:prstGeom>
          <a:solidFill>
            <a:schemeClr val="tx1"/>
          </a:solidFill>
          <a:ln w="9525">
            <a:solidFill>
              <a:srgbClr val="000000"/>
            </a:solidFill>
            <a:round/>
            <a:headEnd/>
            <a:tailEnd/>
          </a:ln>
        </p:spPr>
        <p:txBody>
          <a:bodyPr/>
          <a:lstStyle/>
          <a:p>
            <a:endParaRPr lang="en-US"/>
          </a:p>
        </p:txBody>
      </p:sp>
      <p:sp>
        <p:nvSpPr>
          <p:cNvPr id="45078" name="Oval 22"/>
          <p:cNvSpPr>
            <a:spLocks noChangeArrowheads="1"/>
          </p:cNvSpPr>
          <p:nvPr/>
        </p:nvSpPr>
        <p:spPr bwMode="auto">
          <a:xfrm>
            <a:off x="3733800" y="2590800"/>
            <a:ext cx="198438" cy="2000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9" name="Oval 23"/>
          <p:cNvSpPr>
            <a:spLocks noChangeArrowheads="1"/>
          </p:cNvSpPr>
          <p:nvPr/>
        </p:nvSpPr>
        <p:spPr bwMode="auto">
          <a:xfrm>
            <a:off x="3886200" y="3505200"/>
            <a:ext cx="200025" cy="2000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0" name="Oval 24"/>
          <p:cNvSpPr>
            <a:spLocks noChangeArrowheads="1"/>
          </p:cNvSpPr>
          <p:nvPr/>
        </p:nvSpPr>
        <p:spPr bwMode="auto">
          <a:xfrm>
            <a:off x="3948113" y="2079625"/>
            <a:ext cx="200025" cy="2000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1" name="Line 25"/>
          <p:cNvSpPr>
            <a:spLocks noChangeShapeType="1"/>
          </p:cNvSpPr>
          <p:nvPr/>
        </p:nvSpPr>
        <p:spPr bwMode="auto">
          <a:xfrm flipV="1">
            <a:off x="1676400" y="1752600"/>
            <a:ext cx="0" cy="2438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82" name="Line 26"/>
          <p:cNvSpPr>
            <a:spLocks noChangeShapeType="1"/>
          </p:cNvSpPr>
          <p:nvPr/>
        </p:nvSpPr>
        <p:spPr bwMode="auto">
          <a:xfrm>
            <a:off x="1676400" y="4191000"/>
            <a:ext cx="5562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83" name="Text Box 27"/>
          <p:cNvSpPr txBox="1">
            <a:spLocks noChangeArrowheads="1"/>
          </p:cNvSpPr>
          <p:nvPr/>
        </p:nvSpPr>
        <p:spPr bwMode="auto">
          <a:xfrm>
            <a:off x="6553200" y="38100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cs typeface="Arial" charset="0"/>
              </a:rPr>
              <a:t>Attribute2</a:t>
            </a:r>
          </a:p>
        </p:txBody>
      </p:sp>
      <p:sp>
        <p:nvSpPr>
          <p:cNvPr id="45084" name="Text Box 28"/>
          <p:cNvSpPr txBox="1">
            <a:spLocks noChangeArrowheads="1"/>
          </p:cNvSpPr>
          <p:nvPr/>
        </p:nvSpPr>
        <p:spPr bwMode="auto">
          <a:xfrm>
            <a:off x="838200" y="1295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cs typeface="Arial" charset="0"/>
              </a:rPr>
              <a:t>Attribute1</a:t>
            </a:r>
          </a:p>
        </p:txBody>
      </p:sp>
      <p:sp>
        <p:nvSpPr>
          <p:cNvPr id="45085" name="Oval 29"/>
          <p:cNvSpPr>
            <a:spLocks noChangeArrowheads="1"/>
          </p:cNvSpPr>
          <p:nvPr/>
        </p:nvSpPr>
        <p:spPr bwMode="auto">
          <a:xfrm>
            <a:off x="3429000" y="2362200"/>
            <a:ext cx="200025" cy="200025"/>
          </a:xfrm>
          <a:prstGeom prst="ellipse">
            <a:avLst/>
          </a:prstGeom>
          <a:solidFill>
            <a:schemeClr val="tx1"/>
          </a:solidFill>
          <a:ln w="9525">
            <a:solidFill>
              <a:srgbClr val="000000"/>
            </a:solidFill>
            <a:round/>
            <a:headEnd/>
            <a:tailEnd/>
          </a:ln>
        </p:spPr>
        <p:txBody>
          <a:bodyPr/>
          <a:lstStyle/>
          <a:p>
            <a:endParaRPr lang="en-US"/>
          </a:p>
        </p:txBody>
      </p:sp>
      <p:sp>
        <p:nvSpPr>
          <p:cNvPr id="45086" name="Oval 30"/>
          <p:cNvSpPr>
            <a:spLocks noChangeArrowheads="1"/>
          </p:cNvSpPr>
          <p:nvPr/>
        </p:nvSpPr>
        <p:spPr bwMode="auto">
          <a:xfrm>
            <a:off x="4419600" y="3657600"/>
            <a:ext cx="200025" cy="2000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7" name="Oval 31"/>
          <p:cNvSpPr>
            <a:spLocks noChangeArrowheads="1"/>
          </p:cNvSpPr>
          <p:nvPr/>
        </p:nvSpPr>
        <p:spPr bwMode="auto">
          <a:xfrm>
            <a:off x="3200400" y="2133600"/>
            <a:ext cx="200025" cy="2000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8" name="Oval 32"/>
          <p:cNvSpPr>
            <a:spLocks noChangeArrowheads="1"/>
          </p:cNvSpPr>
          <p:nvPr/>
        </p:nvSpPr>
        <p:spPr bwMode="auto">
          <a:xfrm>
            <a:off x="3000375" y="3505200"/>
            <a:ext cx="200025" cy="200025"/>
          </a:xfrm>
          <a:prstGeom prst="ellipse">
            <a:avLst/>
          </a:prstGeom>
          <a:solidFill>
            <a:schemeClr val="tx1"/>
          </a:solidFill>
          <a:ln w="9525">
            <a:solidFill>
              <a:srgbClr val="000000"/>
            </a:solidFill>
            <a:round/>
            <a:headEnd/>
            <a:tailEnd/>
          </a:ln>
        </p:spPr>
        <p:txBody>
          <a:bodyPr/>
          <a:lstStyle/>
          <a:p>
            <a:endParaRPr lang="en-US"/>
          </a:p>
        </p:txBody>
      </p:sp>
      <p:sp>
        <p:nvSpPr>
          <p:cNvPr id="45089" name="Oval 33"/>
          <p:cNvSpPr>
            <a:spLocks noChangeArrowheads="1"/>
          </p:cNvSpPr>
          <p:nvPr/>
        </p:nvSpPr>
        <p:spPr bwMode="auto">
          <a:xfrm>
            <a:off x="2133600" y="3686175"/>
            <a:ext cx="200025" cy="200025"/>
          </a:xfrm>
          <a:prstGeom prst="ellipse">
            <a:avLst/>
          </a:prstGeom>
          <a:solidFill>
            <a:schemeClr val="tx1"/>
          </a:solidFill>
          <a:ln w="9525">
            <a:solidFill>
              <a:srgbClr val="000000"/>
            </a:solidFill>
            <a:round/>
            <a:headEnd/>
            <a:tailEnd/>
          </a:ln>
        </p:spPr>
        <p:txBody>
          <a:bodyPr/>
          <a:lstStyle/>
          <a:p>
            <a:endParaRPr lang="en-US"/>
          </a:p>
        </p:txBody>
      </p:sp>
      <p:sp>
        <p:nvSpPr>
          <p:cNvPr id="45090" name="Oval 34"/>
          <p:cNvSpPr>
            <a:spLocks noChangeArrowheads="1"/>
          </p:cNvSpPr>
          <p:nvPr/>
        </p:nvSpPr>
        <p:spPr bwMode="auto">
          <a:xfrm>
            <a:off x="1981200" y="2819400"/>
            <a:ext cx="200025" cy="200025"/>
          </a:xfrm>
          <a:prstGeom prst="ellipse">
            <a:avLst/>
          </a:prstGeom>
          <a:solidFill>
            <a:schemeClr val="tx1"/>
          </a:solidFill>
          <a:ln w="9525">
            <a:solidFill>
              <a:srgbClr val="000000"/>
            </a:solidFill>
            <a:round/>
            <a:headEnd/>
            <a:tailEnd/>
          </a:ln>
        </p:spPr>
        <p:txBody>
          <a:bodyPr/>
          <a:lstStyle/>
          <a:p>
            <a:endParaRPr lang="en-US"/>
          </a:p>
        </p:txBody>
      </p:sp>
      <p:sp>
        <p:nvSpPr>
          <p:cNvPr id="45091" name="Oval 35"/>
          <p:cNvSpPr>
            <a:spLocks noChangeArrowheads="1"/>
          </p:cNvSpPr>
          <p:nvPr/>
        </p:nvSpPr>
        <p:spPr bwMode="auto">
          <a:xfrm>
            <a:off x="4114800" y="1752600"/>
            <a:ext cx="1600200" cy="16002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2" name="Oval 36"/>
          <p:cNvSpPr>
            <a:spLocks noChangeArrowheads="1"/>
          </p:cNvSpPr>
          <p:nvPr/>
        </p:nvSpPr>
        <p:spPr bwMode="auto">
          <a:xfrm>
            <a:off x="1676400" y="2133600"/>
            <a:ext cx="1828800" cy="18288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3" name="Oval 37"/>
          <p:cNvSpPr>
            <a:spLocks noChangeArrowheads="1"/>
          </p:cNvSpPr>
          <p:nvPr/>
        </p:nvSpPr>
        <p:spPr bwMode="auto">
          <a:xfrm>
            <a:off x="3048000" y="1600200"/>
            <a:ext cx="1219200" cy="12192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4" name="Oval 38"/>
          <p:cNvSpPr>
            <a:spLocks noChangeArrowheads="1"/>
          </p:cNvSpPr>
          <p:nvPr/>
        </p:nvSpPr>
        <p:spPr bwMode="auto">
          <a:xfrm>
            <a:off x="3810000" y="3838575"/>
            <a:ext cx="200025" cy="200025"/>
          </a:xfrm>
          <a:prstGeom prst="ellipse">
            <a:avLst/>
          </a:prstGeom>
          <a:solidFill>
            <a:schemeClr val="tx1"/>
          </a:solidFill>
          <a:ln w="9525">
            <a:solidFill>
              <a:srgbClr val="000000"/>
            </a:solidFill>
            <a:round/>
            <a:headEnd/>
            <a:tailEnd/>
          </a:ln>
        </p:spPr>
        <p:txBody>
          <a:bodyPr/>
          <a:lstStyle/>
          <a:p>
            <a:endParaRPr lang="en-US"/>
          </a:p>
        </p:txBody>
      </p:sp>
      <p:sp>
        <p:nvSpPr>
          <p:cNvPr id="45095" name="Oval 39"/>
          <p:cNvSpPr>
            <a:spLocks noChangeArrowheads="1"/>
          </p:cNvSpPr>
          <p:nvPr/>
        </p:nvSpPr>
        <p:spPr bwMode="auto">
          <a:xfrm>
            <a:off x="4295775" y="3914775"/>
            <a:ext cx="200025" cy="2000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6" name="Oval 40"/>
          <p:cNvSpPr>
            <a:spLocks noChangeArrowheads="1"/>
          </p:cNvSpPr>
          <p:nvPr/>
        </p:nvSpPr>
        <p:spPr bwMode="auto">
          <a:xfrm>
            <a:off x="4114800" y="3686175"/>
            <a:ext cx="200025" cy="200025"/>
          </a:xfrm>
          <a:prstGeom prst="ellipse">
            <a:avLst/>
          </a:prstGeom>
          <a:solidFill>
            <a:schemeClr val="bg1"/>
          </a:solidFill>
          <a:ln w="9525">
            <a:solidFill>
              <a:srgbClr val="000000"/>
            </a:solidFill>
            <a:round/>
            <a:headEnd/>
            <a:tailEnd/>
          </a:ln>
        </p:spPr>
        <p:txBody>
          <a:bodyPr/>
          <a:lstStyle/>
          <a:p>
            <a:endParaRPr lang="en-US"/>
          </a:p>
        </p:txBody>
      </p:sp>
      <p:sp>
        <p:nvSpPr>
          <p:cNvPr id="45097" name="Oval 41"/>
          <p:cNvSpPr>
            <a:spLocks noChangeArrowheads="1"/>
          </p:cNvSpPr>
          <p:nvPr/>
        </p:nvSpPr>
        <p:spPr bwMode="auto">
          <a:xfrm>
            <a:off x="3581400" y="3200400"/>
            <a:ext cx="1219200" cy="1219200"/>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8" name="Oval 42"/>
          <p:cNvSpPr>
            <a:spLocks noChangeArrowheads="1"/>
          </p:cNvSpPr>
          <p:nvPr/>
        </p:nvSpPr>
        <p:spPr bwMode="auto">
          <a:xfrm>
            <a:off x="4038600" y="3581400"/>
            <a:ext cx="381000" cy="381000"/>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99" name="Oval 43"/>
          <p:cNvSpPr>
            <a:spLocks noChangeArrowheads="1"/>
          </p:cNvSpPr>
          <p:nvPr/>
        </p:nvSpPr>
        <p:spPr bwMode="auto">
          <a:xfrm>
            <a:off x="2286000" y="2667000"/>
            <a:ext cx="381000" cy="381000"/>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00" name="Oval 44"/>
          <p:cNvSpPr>
            <a:spLocks noChangeArrowheads="1"/>
          </p:cNvSpPr>
          <p:nvPr/>
        </p:nvSpPr>
        <p:spPr bwMode="auto">
          <a:xfrm>
            <a:off x="3581400" y="2133600"/>
            <a:ext cx="381000" cy="381000"/>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01" name="Oval 45"/>
          <p:cNvSpPr>
            <a:spLocks noChangeArrowheads="1"/>
          </p:cNvSpPr>
          <p:nvPr/>
        </p:nvSpPr>
        <p:spPr bwMode="auto">
          <a:xfrm>
            <a:off x="4876800" y="2514600"/>
            <a:ext cx="381000" cy="381000"/>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02" name="Text Box 46"/>
          <p:cNvSpPr txBox="1">
            <a:spLocks noChangeArrowheads="1"/>
          </p:cNvSpPr>
          <p:nvPr/>
        </p:nvSpPr>
        <p:spPr bwMode="auto">
          <a:xfrm>
            <a:off x="1676400" y="17526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cs typeface="Arial" charset="0"/>
              </a:rPr>
              <a:t>1 </a:t>
            </a:r>
          </a:p>
        </p:txBody>
      </p:sp>
      <p:sp>
        <p:nvSpPr>
          <p:cNvPr id="45103" name="Text Box 47"/>
          <p:cNvSpPr txBox="1">
            <a:spLocks noChangeArrowheads="1"/>
          </p:cNvSpPr>
          <p:nvPr/>
        </p:nvSpPr>
        <p:spPr bwMode="auto">
          <a:xfrm>
            <a:off x="3200400" y="12192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cs typeface="Arial" charset="0"/>
              </a:rPr>
              <a:t>2</a:t>
            </a:r>
          </a:p>
        </p:txBody>
      </p:sp>
      <p:sp>
        <p:nvSpPr>
          <p:cNvPr id="45104" name="Text Box 48"/>
          <p:cNvSpPr txBox="1">
            <a:spLocks noChangeArrowheads="1"/>
          </p:cNvSpPr>
          <p:nvPr/>
        </p:nvSpPr>
        <p:spPr bwMode="auto">
          <a:xfrm>
            <a:off x="5791200" y="2452688"/>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cs typeface="Arial" charset="0"/>
              </a:rPr>
              <a:t>3</a:t>
            </a:r>
          </a:p>
        </p:txBody>
      </p:sp>
      <p:sp>
        <p:nvSpPr>
          <p:cNvPr id="45105" name="Text Box 49"/>
          <p:cNvSpPr txBox="1">
            <a:spLocks noChangeArrowheads="1"/>
          </p:cNvSpPr>
          <p:nvPr/>
        </p:nvSpPr>
        <p:spPr bwMode="auto">
          <a:xfrm>
            <a:off x="4724400" y="3824288"/>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cs typeface="Arial" charset="0"/>
              </a:rPr>
              <a:t>4</a:t>
            </a:r>
          </a:p>
        </p:txBody>
      </p:sp>
      <p:sp>
        <p:nvSpPr>
          <p:cNvPr id="45106" name="Text Box 50"/>
          <p:cNvSpPr txBox="1">
            <a:spLocks noChangeArrowheads="1"/>
          </p:cNvSpPr>
          <p:nvPr/>
        </p:nvSpPr>
        <p:spPr bwMode="auto">
          <a:xfrm>
            <a:off x="0" y="4724400"/>
            <a:ext cx="81502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2200" b="1">
                <a:solidFill>
                  <a:srgbClr val="FF3300"/>
                </a:solidFill>
                <a:latin typeface="Times New Roman" pitchFamily="18" charset="0"/>
                <a:ea typeface="SimSun" pitchFamily="2" charset="-122"/>
                <a:cs typeface="Times New Roman" pitchFamily="18" charset="0"/>
              </a:rPr>
              <a:t>Objective</a:t>
            </a:r>
            <a:r>
              <a:rPr lang="en-US" altLang="zh-CN" sz="2200">
                <a:latin typeface="Times New Roman" pitchFamily="18" charset="0"/>
                <a:ea typeface="SimSun" pitchFamily="2" charset="-122"/>
                <a:cs typeface="Times New Roman" pitchFamily="18" charset="0"/>
              </a:rPr>
              <a:t>: Find a set of objects O</a:t>
            </a:r>
            <a:r>
              <a:rPr lang="en-US" altLang="zh-CN" sz="2200" baseline="-30000">
                <a:latin typeface="Times New Roman" pitchFamily="18" charset="0"/>
                <a:ea typeface="SimSun" pitchFamily="2" charset="-122"/>
                <a:cs typeface="Times New Roman" pitchFamily="18" charset="0"/>
              </a:rPr>
              <a:t>R</a:t>
            </a:r>
            <a:r>
              <a:rPr lang="en-US" altLang="zh-CN" sz="2200">
                <a:latin typeface="Times New Roman" pitchFamily="18" charset="0"/>
                <a:ea typeface="SimSun" pitchFamily="2" charset="-122"/>
                <a:cs typeface="Times New Roman" pitchFamily="18" charset="0"/>
              </a:rPr>
              <a:t> such that the clustering X </a:t>
            </a:r>
          </a:p>
          <a:p>
            <a:pPr eaLnBrk="1" hangingPunct="1"/>
            <a:r>
              <a:rPr lang="en-US" altLang="zh-CN" sz="2200">
                <a:latin typeface="Times New Roman" pitchFamily="18" charset="0"/>
                <a:ea typeface="SimSun" pitchFamily="2" charset="-122"/>
                <a:cs typeface="Times New Roman" pitchFamily="18" charset="0"/>
              </a:rPr>
              <a:t>obtained by using the objects in O</a:t>
            </a:r>
            <a:r>
              <a:rPr lang="en-US" altLang="zh-CN" sz="2200" baseline="-30000">
                <a:latin typeface="Times New Roman" pitchFamily="18" charset="0"/>
                <a:ea typeface="SimSun" pitchFamily="2" charset="-122"/>
                <a:cs typeface="Times New Roman" pitchFamily="18" charset="0"/>
              </a:rPr>
              <a:t>R</a:t>
            </a:r>
            <a:r>
              <a:rPr lang="en-US" altLang="zh-CN" sz="2200">
                <a:latin typeface="Times New Roman" pitchFamily="18" charset="0"/>
                <a:ea typeface="SimSun" pitchFamily="2" charset="-122"/>
                <a:cs typeface="Times New Roman" pitchFamily="18" charset="0"/>
              </a:rPr>
              <a:t> as representatives minimizes q(X).</a:t>
            </a:r>
          </a:p>
          <a:p>
            <a:pPr eaLnBrk="1" hangingPunct="1"/>
            <a:r>
              <a:rPr lang="en-US" altLang="zh-CN" sz="2200" b="1">
                <a:solidFill>
                  <a:srgbClr val="FF3300"/>
                </a:solidFill>
                <a:latin typeface="Times New Roman" pitchFamily="18" charset="0"/>
                <a:ea typeface="SimSun" pitchFamily="2" charset="-122"/>
                <a:cs typeface="Times New Roman" pitchFamily="18" charset="0"/>
              </a:rPr>
              <a:t>Characteristic</a:t>
            </a:r>
            <a:r>
              <a:rPr lang="en-US" altLang="zh-CN" sz="2200">
                <a:latin typeface="Times New Roman" pitchFamily="18" charset="0"/>
                <a:ea typeface="SimSun" pitchFamily="2" charset="-122"/>
                <a:cs typeface="Times New Roman" pitchFamily="18" charset="0"/>
              </a:rPr>
              <a:t>: cluster are formed by assigning objects to the closest </a:t>
            </a:r>
          </a:p>
          <a:p>
            <a:pPr eaLnBrk="1" hangingPunct="1"/>
            <a:r>
              <a:rPr lang="en-US" altLang="zh-CN" sz="2200">
                <a:latin typeface="Times New Roman" pitchFamily="18" charset="0"/>
                <a:ea typeface="SimSun" pitchFamily="2" charset="-122"/>
                <a:cs typeface="Times New Roman" pitchFamily="18" charset="0"/>
              </a:rPr>
              <a:t>                           representative</a:t>
            </a:r>
          </a:p>
          <a:p>
            <a:pPr eaLnBrk="1" hangingPunct="1"/>
            <a:r>
              <a:rPr lang="en-US" altLang="zh-CN" sz="2200" b="1">
                <a:solidFill>
                  <a:srgbClr val="FF3300"/>
                </a:solidFill>
                <a:latin typeface="Times New Roman" pitchFamily="18" charset="0"/>
                <a:ea typeface="SimSun" pitchFamily="2" charset="-122"/>
                <a:cs typeface="Times New Roman" pitchFamily="18" charset="0"/>
              </a:rPr>
              <a:t>Popular Algorithms</a:t>
            </a:r>
            <a:r>
              <a:rPr lang="en-US" altLang="zh-CN" sz="2200">
                <a:latin typeface="Times New Roman" pitchFamily="18" charset="0"/>
                <a:ea typeface="SimSun" pitchFamily="2" charset="-122"/>
                <a:cs typeface="Times New Roman" pitchFamily="18" charset="0"/>
              </a:rPr>
              <a:t>: K-means, K-medoids, CLEVER,…</a:t>
            </a:r>
          </a:p>
          <a:p>
            <a:pPr eaLnBrk="1" hangingPunct="1"/>
            <a:endParaRPr lang="en-US" altLang="zh-CN" sz="2200">
              <a:latin typeface="Times New Roman" pitchFamily="18" charset="0"/>
              <a:ea typeface="SimSun" pitchFamily="2" charset="-122"/>
              <a:cs typeface="Times New Roman" pitchFamily="18" charset="0"/>
            </a:endParaRPr>
          </a:p>
          <a:p>
            <a:pPr eaLnBrk="1" hangingPunct="1"/>
            <a:endParaRPr lang="en-US" altLang="zh-CN" sz="2200">
              <a:latin typeface="Times New Roman" pitchFamily="18" charset="0"/>
              <a:ea typeface="SimSun" pitchFamily="2" charset="-122"/>
              <a:cs typeface="Times New Roman" pitchFamily="18" charset="0"/>
            </a:endParaRPr>
          </a:p>
          <a:p>
            <a:pPr eaLnBrk="1" hangingPunct="1"/>
            <a:endParaRPr lang="en-US" altLang="zh-CN" sz="2200">
              <a:latin typeface="Times New Roman" pitchFamily="18" charset="0"/>
              <a:ea typeface="SimSun" pitchFamily="2" charset="-122"/>
              <a:cs typeface="Times New Roman" pitchFamily="18" charset="0"/>
            </a:endParaRPr>
          </a:p>
          <a:p>
            <a:pPr eaLnBrk="1" hangingPunct="1"/>
            <a:endParaRPr lang="en-US" sz="2200">
              <a:ea typeface="SimSun" pitchFamily="2" charset="-122"/>
              <a:cs typeface="Times New Roman" pitchFamily="18" charset="0"/>
            </a:endParaRPr>
          </a:p>
          <a:p>
            <a:pPr eaLnBrk="1" hangingPunct="1"/>
            <a:endParaRPr lang="en-US" altLang="zh-CN" sz="2200">
              <a:latin typeface="Times New Roman" pitchFamily="18" charset="0"/>
              <a:ea typeface="SimSun" pitchFamily="2" charset="-122"/>
              <a:cs typeface="Times New Roman" pitchFamily="18" charset="0"/>
            </a:endParaRPr>
          </a:p>
          <a:p>
            <a:pPr eaLnBrk="1" hangingPunct="1"/>
            <a:endParaRPr lang="en-US" sz="2200">
              <a:ea typeface="SimSun" pitchFamily="2" charset="-122"/>
              <a:cs typeface="Times New Roman" pitchFamily="18" charset="0"/>
            </a:endParaRPr>
          </a:p>
        </p:txBody>
      </p:sp>
      <p:sp>
        <p:nvSpPr>
          <p:cNvPr id="45107"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16</a:t>
            </a:r>
            <a:endParaRPr lang="en-US" sz="1200" b="1" dirty="0"/>
          </a:p>
        </p:txBody>
      </p:sp>
    </p:spTree>
    <p:extLst>
      <p:ext uri="{BB962C8B-B14F-4D97-AF65-F5344CB8AC3E}">
        <p14:creationId xmlns:p14="http://schemas.microsoft.com/office/powerpoint/2010/main" val="33399254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228600" y="762000"/>
            <a:ext cx="8686800" cy="3276600"/>
          </a:xfrm>
          <a:prstGeom prst="rect">
            <a:avLst/>
          </a:prstGeom>
          <a:noFill/>
          <a:ln w="9525">
            <a:noFill/>
            <a:miter lim="800000"/>
            <a:headEnd/>
            <a:tailEnd/>
          </a:ln>
        </p:spPr>
        <p:txBody>
          <a:bodyPr/>
          <a:lstStyle/>
          <a:p>
            <a:r>
              <a:rPr lang="en-US" sz="2200" b="1" dirty="0" smtClean="0"/>
              <a:t>Input</a:t>
            </a:r>
            <a:r>
              <a:rPr lang="en-US" sz="2200" b="1" dirty="0"/>
              <a:t>:</a:t>
            </a:r>
            <a:r>
              <a:rPr lang="en-US" sz="2200" dirty="0"/>
              <a:t> Dataset </a:t>
            </a:r>
            <a:r>
              <a:rPr lang="en-US" sz="2200" i="1" dirty="0"/>
              <a:t>O</a:t>
            </a:r>
            <a:r>
              <a:rPr lang="en-US" sz="2200" dirty="0"/>
              <a:t>, distance-function </a:t>
            </a:r>
            <a:r>
              <a:rPr lang="en-US" sz="2200" i="1" dirty="0"/>
              <a:t>d</a:t>
            </a:r>
            <a:r>
              <a:rPr lang="en-US" sz="2200" dirty="0"/>
              <a:t> or distance matrix </a:t>
            </a:r>
            <a:r>
              <a:rPr lang="en-US" sz="2200" i="1" dirty="0"/>
              <a:t>M</a:t>
            </a:r>
            <a:r>
              <a:rPr lang="en-US" sz="2200" dirty="0"/>
              <a:t>, </a:t>
            </a:r>
            <a:r>
              <a:rPr lang="en-US" sz="2200" i="1" dirty="0" smtClean="0"/>
              <a:t>a fitness function q</a:t>
            </a:r>
            <a:endParaRPr lang="en-US" sz="2200" dirty="0"/>
          </a:p>
          <a:p>
            <a:r>
              <a:rPr lang="en-US" sz="2200" b="1" dirty="0"/>
              <a:t>Output:</a:t>
            </a:r>
            <a:r>
              <a:rPr lang="en-US" sz="2200" dirty="0"/>
              <a:t> Clustering </a:t>
            </a:r>
            <a:r>
              <a:rPr lang="en-US" sz="2200" i="1" dirty="0"/>
              <a:t>X</a:t>
            </a:r>
            <a:r>
              <a:rPr lang="en-US" sz="2200" dirty="0"/>
              <a:t>, quality </a:t>
            </a:r>
            <a:r>
              <a:rPr lang="en-US" sz="2200" i="1" dirty="0"/>
              <a:t>q(X)</a:t>
            </a:r>
            <a:r>
              <a:rPr lang="en-US" sz="2200" dirty="0"/>
              <a:t>, rewards for clusters in </a:t>
            </a:r>
            <a:r>
              <a:rPr lang="en-US" sz="2200" i="1" dirty="0"/>
              <a:t>X</a:t>
            </a:r>
            <a:r>
              <a:rPr lang="en-US" sz="2200" dirty="0"/>
              <a:t> </a:t>
            </a:r>
          </a:p>
          <a:p>
            <a:r>
              <a:rPr lang="en-US" sz="2200" dirty="0"/>
              <a:t>1: Randomly create a set of </a:t>
            </a:r>
            <a:r>
              <a:rPr lang="en-US" sz="2200" i="1" dirty="0"/>
              <a:t>k’</a:t>
            </a:r>
            <a:r>
              <a:rPr lang="en-US" sz="2200" dirty="0"/>
              <a:t> representatives </a:t>
            </a:r>
          </a:p>
          <a:p>
            <a:r>
              <a:rPr lang="en-US" sz="2200" dirty="0"/>
              <a:t>2: Sample </a:t>
            </a:r>
            <a:r>
              <a:rPr lang="en-US" sz="2200" i="1" dirty="0"/>
              <a:t>p</a:t>
            </a:r>
            <a:r>
              <a:rPr lang="en-US" sz="2200" dirty="0"/>
              <a:t> solutions in the neighborhood of the current representative set </a:t>
            </a:r>
            <a:r>
              <a:rPr lang="en-US" sz="2200" dirty="0" smtClean="0"/>
              <a:t> by changing the representative set</a:t>
            </a:r>
            <a:endParaRPr lang="en-US" sz="2200" dirty="0"/>
          </a:p>
          <a:p>
            <a:r>
              <a:rPr lang="en-US" sz="2200" dirty="0"/>
              <a:t>3: If the best solution of the </a:t>
            </a:r>
            <a:r>
              <a:rPr lang="en-US" sz="2200" i="1" dirty="0"/>
              <a:t>p</a:t>
            </a:r>
            <a:r>
              <a:rPr lang="en-US" sz="2200" dirty="0"/>
              <a:t> solutions improves the clustering quality of the current solution; </a:t>
            </a:r>
            <a:r>
              <a:rPr lang="en-US" sz="2200" dirty="0" smtClean="0"/>
              <a:t>its set </a:t>
            </a:r>
            <a:r>
              <a:rPr lang="en-US" sz="2200" dirty="0"/>
              <a:t>becomes the current set of representatives and search continues with Step 2; otherwise, terminate returning the current clustering. </a:t>
            </a:r>
          </a:p>
        </p:txBody>
      </p:sp>
      <p:sp>
        <p:nvSpPr>
          <p:cNvPr id="16396" name="Title 12"/>
          <p:cNvSpPr>
            <a:spLocks noGrp="1"/>
          </p:cNvSpPr>
          <p:nvPr>
            <p:ph type="title"/>
          </p:nvPr>
        </p:nvSpPr>
        <p:spPr/>
        <p:txBody>
          <a:bodyPr/>
          <a:lstStyle/>
          <a:p>
            <a:r>
              <a:rPr lang="en-US" sz="2400" dirty="0" smtClean="0"/>
              <a:t>Pseudo Code CLEVER Algorithm</a:t>
            </a:r>
          </a:p>
        </p:txBody>
      </p:sp>
      <p:sp>
        <p:nvSpPr>
          <p:cNvPr id="4"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t>17</a:t>
            </a:r>
          </a:p>
        </p:txBody>
      </p:sp>
    </p:spTree>
    <p:extLst>
      <p:ext uri="{BB962C8B-B14F-4D97-AF65-F5344CB8AC3E}">
        <p14:creationId xmlns:p14="http://schemas.microsoft.com/office/powerpoint/2010/main" val="2862810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Grp="1" noChangeArrowheads="1"/>
          </p:cNvSpPr>
          <p:nvPr>
            <p:ph type="title"/>
          </p:nvPr>
        </p:nvSpPr>
        <p:spPr/>
        <p:txBody>
          <a:bodyPr/>
          <a:lstStyle/>
          <a:p>
            <a:r>
              <a:rPr lang="en-US" sz="3600" dirty="0"/>
              <a:t>Example --- </a:t>
            </a:r>
            <a:r>
              <a:rPr lang="en-US" sz="3600" dirty="0" smtClean="0"/>
              <a:t>Neighborhood-size=2</a:t>
            </a:r>
            <a:endParaRPr lang="en-US" sz="3600" dirty="0"/>
          </a:p>
        </p:txBody>
      </p:sp>
      <p:sp>
        <p:nvSpPr>
          <p:cNvPr id="108550" name="Rectangle 6"/>
          <p:cNvSpPr>
            <a:spLocks noGrp="1" noChangeArrowheads="1"/>
          </p:cNvSpPr>
          <p:nvPr>
            <p:ph type="body" idx="1"/>
          </p:nvPr>
        </p:nvSpPr>
        <p:spPr/>
        <p:txBody>
          <a:bodyPr/>
          <a:lstStyle/>
          <a:p>
            <a:pPr>
              <a:lnSpc>
                <a:spcPct val="90000"/>
              </a:lnSpc>
              <a:buFont typeface="Wingdings" pitchFamily="2" charset="2"/>
              <a:buNone/>
            </a:pPr>
            <a:r>
              <a:rPr lang="en-US" sz="2400" dirty="0"/>
              <a:t>Dataset: {1, 2, 3, 4, 5, 6, 7, 8, 9, 0}</a:t>
            </a:r>
          </a:p>
          <a:p>
            <a:pPr>
              <a:lnSpc>
                <a:spcPct val="90000"/>
              </a:lnSpc>
              <a:buFont typeface="Wingdings" pitchFamily="2" charset="2"/>
              <a:buNone/>
            </a:pPr>
            <a:r>
              <a:rPr lang="en-US" sz="2400" dirty="0"/>
              <a:t>Current Solution: {1, 3, 5}</a:t>
            </a:r>
          </a:p>
          <a:p>
            <a:pPr>
              <a:lnSpc>
                <a:spcPct val="90000"/>
              </a:lnSpc>
              <a:buFont typeface="Wingdings" pitchFamily="2" charset="2"/>
              <a:buNone/>
            </a:pPr>
            <a:r>
              <a:rPr lang="en-US" sz="2400" dirty="0"/>
              <a:t>Non-representatives: {2, 4, 6, 7, 8, 9, 0}</a:t>
            </a:r>
          </a:p>
          <a:p>
            <a:pPr>
              <a:lnSpc>
                <a:spcPct val="90000"/>
              </a:lnSpc>
              <a:buFont typeface="Wingdings" pitchFamily="2" charset="2"/>
              <a:buNone/>
            </a:pPr>
            <a:r>
              <a:rPr lang="en-US" sz="2400" dirty="0"/>
              <a:t>			{1, 3, 5}</a:t>
            </a:r>
          </a:p>
          <a:p>
            <a:pPr>
              <a:lnSpc>
                <a:spcPct val="90000"/>
              </a:lnSpc>
              <a:buFont typeface="Wingdings" pitchFamily="2" charset="2"/>
              <a:buNone/>
            </a:pPr>
            <a:r>
              <a:rPr lang="en-US" sz="2400" dirty="0"/>
              <a:t>				     Insert 7</a:t>
            </a:r>
          </a:p>
          <a:p>
            <a:pPr>
              <a:lnSpc>
                <a:spcPct val="90000"/>
              </a:lnSpc>
              <a:buFont typeface="Wingdings" pitchFamily="2" charset="2"/>
              <a:buNone/>
            </a:pPr>
            <a:r>
              <a:rPr lang="en-US" sz="2400" dirty="0"/>
              <a:t>			{1, 3, 5, 7}</a:t>
            </a:r>
          </a:p>
          <a:p>
            <a:pPr>
              <a:lnSpc>
                <a:spcPct val="90000"/>
              </a:lnSpc>
              <a:buFont typeface="Wingdings" pitchFamily="2" charset="2"/>
              <a:buNone/>
            </a:pPr>
            <a:r>
              <a:rPr lang="en-US" sz="2400" dirty="0"/>
              <a:t>				     Replace 3 with </a:t>
            </a:r>
            <a:r>
              <a:rPr lang="en-US" sz="2400" dirty="0" smtClean="0"/>
              <a:t>4</a:t>
            </a:r>
          </a:p>
          <a:p>
            <a:pPr>
              <a:lnSpc>
                <a:spcPct val="90000"/>
              </a:lnSpc>
              <a:buFont typeface="Wingdings" pitchFamily="2" charset="2"/>
              <a:buNone/>
            </a:pPr>
            <a:r>
              <a:rPr lang="en-US" sz="2400" dirty="0" smtClean="0"/>
              <a:t>Next Solution:{</a:t>
            </a:r>
            <a:r>
              <a:rPr lang="en-US" sz="2400" dirty="0"/>
              <a:t>1, 4, </a:t>
            </a:r>
            <a:r>
              <a:rPr lang="en-US" sz="2400" dirty="0" smtClean="0"/>
              <a:t>5, 7} </a:t>
            </a:r>
            <a:endParaRPr lang="en-US" sz="2400" dirty="0"/>
          </a:p>
        </p:txBody>
      </p:sp>
      <p:sp>
        <p:nvSpPr>
          <p:cNvPr id="108557" name="Text Box 13"/>
          <p:cNvSpPr txBox="1">
            <a:spLocks noChangeArrowheads="1"/>
          </p:cNvSpPr>
          <p:nvPr/>
        </p:nvSpPr>
        <p:spPr bwMode="auto">
          <a:xfrm>
            <a:off x="0" y="4191000"/>
            <a:ext cx="9361409"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100" dirty="0" smtClean="0"/>
              <a:t>Remarks: </a:t>
            </a:r>
          </a:p>
          <a:p>
            <a:pPr marL="342900" indent="-342900">
              <a:buFont typeface="+mj-lt"/>
              <a:buAutoNum type="arabicPeriod"/>
            </a:pPr>
            <a:r>
              <a:rPr lang="en-US" sz="2100" dirty="0" smtClean="0"/>
              <a:t>Representative sets are modified random obtaining a clustering </a:t>
            </a:r>
          </a:p>
          <a:p>
            <a:r>
              <a:rPr lang="en-US" sz="2100" dirty="0" smtClean="0"/>
              <a:t>     in the neighborhood of the current clustering.</a:t>
            </a:r>
          </a:p>
          <a:p>
            <a:r>
              <a:rPr lang="en-US" sz="2100" dirty="0" smtClean="0"/>
              <a:t>2. </a:t>
            </a:r>
            <a:r>
              <a:rPr lang="en-US" sz="2100" dirty="0" err="1" smtClean="0"/>
              <a:t>Modificaton</a:t>
            </a:r>
            <a:r>
              <a:rPr lang="en-US" sz="2100" dirty="0" smtClean="0"/>
              <a:t> operators  and operator parameters </a:t>
            </a:r>
            <a:r>
              <a:rPr lang="en-US" sz="2100" dirty="0"/>
              <a:t>are chosen by a </a:t>
            </a:r>
            <a:r>
              <a:rPr lang="en-US" sz="2100" dirty="0" smtClean="0"/>
              <a:t>  </a:t>
            </a:r>
          </a:p>
          <a:p>
            <a:r>
              <a:rPr lang="en-US" sz="2100" dirty="0" smtClean="0"/>
              <a:t>    random generator, giving </a:t>
            </a:r>
            <a:r>
              <a:rPr lang="en-US" sz="2100" dirty="0"/>
              <a:t>each </a:t>
            </a:r>
            <a:r>
              <a:rPr lang="en-US" sz="2100" dirty="0" smtClean="0"/>
              <a:t>parameter </a:t>
            </a:r>
            <a:r>
              <a:rPr lang="en-US" sz="2100" dirty="0"/>
              <a:t>the same chance to be selected. </a:t>
            </a:r>
          </a:p>
        </p:txBody>
      </p:sp>
      <p:sp>
        <p:nvSpPr>
          <p:cNvPr id="13"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A</a:t>
            </a:r>
            <a:endParaRPr lang="en-US" sz="1200" b="1" dirty="0"/>
          </a:p>
        </p:txBody>
      </p:sp>
    </p:spTree>
    <p:extLst>
      <p:ext uri="{BB962C8B-B14F-4D97-AF65-F5344CB8AC3E}">
        <p14:creationId xmlns:p14="http://schemas.microsoft.com/office/powerpoint/2010/main" val="3556765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81000" y="0"/>
            <a:ext cx="9144000" cy="762000"/>
          </a:xfrm>
        </p:spPr>
        <p:txBody>
          <a:bodyPr/>
          <a:lstStyle/>
          <a:p>
            <a:pPr eaLnBrk="1" hangingPunct="1">
              <a:defRPr/>
            </a:pPr>
            <a:r>
              <a:rPr lang="en-US" altLang="zh-CN" sz="3200" dirty="0" smtClean="0">
                <a:ea typeface="SimSun" charset="-122"/>
              </a:rPr>
              <a:t>Sensitivity Analysis </a:t>
            </a:r>
          </a:p>
        </p:txBody>
      </p:sp>
      <p:sp>
        <p:nvSpPr>
          <p:cNvPr id="4"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B</a:t>
            </a:r>
            <a:endParaRPr lang="en-US" sz="1200" b="1" dirty="0"/>
          </a:p>
        </p:txBody>
      </p:sp>
      <p:graphicFrame>
        <p:nvGraphicFramePr>
          <p:cNvPr id="7" name="Table 6"/>
          <p:cNvGraphicFramePr>
            <a:graphicFrameLocks noGrp="1"/>
          </p:cNvGraphicFramePr>
          <p:nvPr>
            <p:extLst>
              <p:ext uri="{D42A27DB-BD31-4B8C-83A1-F6EECF244321}">
                <p14:modId xmlns:p14="http://schemas.microsoft.com/office/powerpoint/2010/main" val="2955174698"/>
              </p:ext>
            </p:extLst>
          </p:nvPr>
        </p:nvGraphicFramePr>
        <p:xfrm>
          <a:off x="1143000" y="1358646"/>
          <a:ext cx="6667499" cy="5480304"/>
        </p:xfrm>
        <a:graphic>
          <a:graphicData uri="http://schemas.openxmlformats.org/drawingml/2006/table">
            <a:tbl>
              <a:tblPr>
                <a:tableStyleId>{5C22544A-7EE6-4342-B048-85BDC9FD1C3A}</a:tableStyleId>
              </a:tblPr>
              <a:tblGrid>
                <a:gridCol w="1005998"/>
                <a:gridCol w="1007761"/>
                <a:gridCol w="1442931"/>
                <a:gridCol w="1587512"/>
                <a:gridCol w="1623297"/>
              </a:tblGrid>
              <a:tr h="853440">
                <a:tc>
                  <a:txBody>
                    <a:bodyPr/>
                    <a:lstStyle/>
                    <a:p>
                      <a:pPr marL="105410" marR="92710" algn="ctr">
                        <a:lnSpc>
                          <a:spcPts val="820"/>
                        </a:lnSpc>
                        <a:spcBef>
                          <a:spcPts val="0"/>
                        </a:spcBef>
                        <a:spcAft>
                          <a:spcPts val="0"/>
                        </a:spcAft>
                      </a:pPr>
                      <a:r>
                        <a:rPr lang="en-US" sz="1100" dirty="0">
                          <a:effectLst/>
                        </a:rPr>
                        <a:t>Run</a:t>
                      </a:r>
                    </a:p>
                    <a:p>
                      <a:pPr marL="147955" marR="135255" algn="ctr">
                        <a:lnSpc>
                          <a:spcPct val="115000"/>
                        </a:lnSpc>
                        <a:spcBef>
                          <a:spcPts val="10"/>
                        </a:spcBef>
                        <a:spcAft>
                          <a:spcPts val="0"/>
                        </a:spcAft>
                      </a:pPr>
                      <a:r>
                        <a:rPr lang="en-US" sz="1100" dirty="0">
                          <a:effectLst/>
                        </a:rPr>
                        <a:t>ID</a:t>
                      </a:r>
                      <a:endParaRPr lang="en-US" sz="1100" dirty="0">
                        <a:effectLst/>
                        <a:latin typeface="Calibri"/>
                        <a:ea typeface="SimSun"/>
                        <a:cs typeface="Times New Roman"/>
                      </a:endParaRPr>
                    </a:p>
                  </a:txBody>
                  <a:tcPr marL="0" marR="0" marT="0" marB="0" anchor="ctr"/>
                </a:tc>
                <a:tc>
                  <a:txBody>
                    <a:bodyPr/>
                    <a:lstStyle/>
                    <a:p>
                      <a:pPr marL="108585" marR="0" algn="ctr">
                        <a:lnSpc>
                          <a:spcPts val="820"/>
                        </a:lnSpc>
                        <a:spcBef>
                          <a:spcPts val="0"/>
                        </a:spcBef>
                        <a:spcAft>
                          <a:spcPts val="0"/>
                        </a:spcAft>
                      </a:pPr>
                      <a:r>
                        <a:rPr lang="en-US" sz="1100" spc="30" dirty="0">
                          <a:effectLst/>
                        </a:rPr>
                        <a:t>q</a:t>
                      </a:r>
                      <a:r>
                        <a:rPr lang="en-US" sz="1100" dirty="0">
                          <a:effectLst/>
                        </a:rPr>
                        <a:t>(X</a:t>
                      </a:r>
                      <a:r>
                        <a:rPr lang="en-US" sz="1100" spc="-160" dirty="0">
                          <a:effectLst/>
                        </a:rPr>
                        <a:t> </a:t>
                      </a:r>
                      <a:r>
                        <a:rPr lang="en-US" sz="1100" dirty="0">
                          <a:effectLst/>
                        </a:rPr>
                        <a:t>)</a:t>
                      </a:r>
                      <a:endParaRPr lang="en-US" sz="1100" dirty="0">
                        <a:effectLst/>
                        <a:latin typeface="Calibri"/>
                        <a:ea typeface="SimSun"/>
                        <a:cs typeface="Times New Roman"/>
                      </a:endParaRPr>
                    </a:p>
                  </a:txBody>
                  <a:tcPr marL="0" marR="0" marT="0" marB="0" anchor="ctr"/>
                </a:tc>
                <a:tc>
                  <a:txBody>
                    <a:bodyPr/>
                    <a:lstStyle/>
                    <a:p>
                      <a:pPr marL="0" marR="0" algn="ctr">
                        <a:lnSpc>
                          <a:spcPts val="820"/>
                        </a:lnSpc>
                        <a:spcBef>
                          <a:spcPts val="0"/>
                        </a:spcBef>
                        <a:spcAft>
                          <a:spcPts val="0"/>
                        </a:spcAft>
                      </a:pPr>
                      <a:r>
                        <a:rPr lang="en-US" sz="1100" dirty="0">
                          <a:effectLst/>
                        </a:rPr>
                        <a:t>No. of</a:t>
                      </a:r>
                    </a:p>
                    <a:p>
                      <a:pPr marL="0" marR="0" algn="ctr">
                        <a:lnSpc>
                          <a:spcPct val="115000"/>
                        </a:lnSpc>
                        <a:spcBef>
                          <a:spcPts val="10"/>
                        </a:spcBef>
                        <a:spcAft>
                          <a:spcPts val="0"/>
                        </a:spcAft>
                      </a:pPr>
                      <a:r>
                        <a:rPr lang="en-US" sz="1100" dirty="0">
                          <a:effectLst/>
                        </a:rPr>
                        <a:t>Clusters</a:t>
                      </a:r>
                      <a:endParaRPr lang="en-US" sz="1100" dirty="0">
                        <a:effectLst/>
                        <a:latin typeface="Calibri"/>
                        <a:ea typeface="SimSun"/>
                        <a:cs typeface="Times New Roman"/>
                      </a:endParaRPr>
                    </a:p>
                  </a:txBody>
                  <a:tcPr marL="0" marR="0" marT="0" marB="0" anchor="ctr"/>
                </a:tc>
                <a:tc>
                  <a:txBody>
                    <a:bodyPr/>
                    <a:lstStyle/>
                    <a:p>
                      <a:pPr marL="0" marR="0" algn="ctr">
                        <a:lnSpc>
                          <a:spcPts val="820"/>
                        </a:lnSpc>
                        <a:spcBef>
                          <a:spcPts val="0"/>
                        </a:spcBef>
                        <a:spcAft>
                          <a:spcPts val="0"/>
                        </a:spcAft>
                      </a:pPr>
                      <a:r>
                        <a:rPr lang="en-US" sz="1100" dirty="0">
                          <a:effectLst/>
                        </a:rPr>
                        <a:t>No. of</a:t>
                      </a:r>
                    </a:p>
                    <a:p>
                      <a:pPr marL="0" marR="0" algn="ctr">
                        <a:lnSpc>
                          <a:spcPct val="115000"/>
                        </a:lnSpc>
                        <a:spcBef>
                          <a:spcPts val="10"/>
                        </a:spcBef>
                        <a:spcAft>
                          <a:spcPts val="0"/>
                        </a:spcAft>
                        <a:tabLst>
                          <a:tab pos="704215" algn="l"/>
                        </a:tabLst>
                      </a:pPr>
                      <a:r>
                        <a:rPr lang="en-US" sz="1100" dirty="0">
                          <a:effectLst/>
                        </a:rPr>
                        <a:t>Iterations</a:t>
                      </a:r>
                      <a:endParaRPr lang="en-US" sz="1100" dirty="0">
                        <a:effectLst/>
                        <a:latin typeface="Calibri"/>
                        <a:ea typeface="SimSun"/>
                        <a:cs typeface="Times New Roman"/>
                      </a:endParaRPr>
                    </a:p>
                  </a:txBody>
                  <a:tcPr marL="0" marR="0" marT="0" marB="0" anchor="ctr"/>
                </a:tc>
                <a:tc>
                  <a:txBody>
                    <a:bodyPr/>
                    <a:lstStyle/>
                    <a:p>
                      <a:pPr marL="83820" marR="0" algn="ctr">
                        <a:lnSpc>
                          <a:spcPts val="820"/>
                        </a:lnSpc>
                        <a:spcBef>
                          <a:spcPts val="0"/>
                        </a:spcBef>
                        <a:spcAft>
                          <a:spcPts val="0"/>
                        </a:spcAft>
                      </a:pPr>
                      <a:r>
                        <a:rPr lang="en-US" sz="1100" dirty="0">
                          <a:effectLst/>
                        </a:rPr>
                        <a:t>Generated</a:t>
                      </a:r>
                    </a:p>
                    <a:p>
                      <a:pPr marL="61595" marR="0" algn="ctr">
                        <a:lnSpc>
                          <a:spcPct val="115000"/>
                        </a:lnSpc>
                        <a:spcBef>
                          <a:spcPts val="10"/>
                        </a:spcBef>
                        <a:spcAft>
                          <a:spcPts val="0"/>
                        </a:spcAft>
                      </a:pPr>
                      <a:r>
                        <a:rPr lang="en-US" sz="1100" dirty="0" err="1">
                          <a:effectLst/>
                        </a:rPr>
                        <a:t>Clusterings</a:t>
                      </a:r>
                      <a:endParaRPr lang="en-US" sz="1100" dirty="0">
                        <a:effectLst/>
                        <a:latin typeface="Calibri"/>
                        <a:ea typeface="SimSun"/>
                        <a:cs typeface="Times New Roman"/>
                      </a:endParaRPr>
                    </a:p>
                  </a:txBody>
                  <a:tcPr marL="0" marR="0" marT="0" marB="0" anchor="ctr"/>
                </a:tc>
              </a:tr>
              <a:tr h="0">
                <a:tc>
                  <a:txBody>
                    <a:bodyPr/>
                    <a:lstStyle/>
                    <a:p>
                      <a:pPr marL="190500" marR="177800" algn="ctr">
                        <a:lnSpc>
                          <a:spcPct val="115000"/>
                        </a:lnSpc>
                        <a:spcBef>
                          <a:spcPts val="0"/>
                        </a:spcBef>
                        <a:spcAft>
                          <a:spcPts val="0"/>
                        </a:spcAft>
                      </a:pPr>
                      <a:r>
                        <a:rPr lang="en-US" sz="1100">
                          <a:effectLst/>
                        </a:rPr>
                        <a:t>1</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776.81</a:t>
                      </a:r>
                      <a:endParaRPr lang="en-US" sz="1100">
                        <a:effectLst/>
                        <a:latin typeface="Calibri"/>
                        <a:ea typeface="SimSun"/>
                        <a:cs typeface="Times New Roman"/>
                      </a:endParaRPr>
                    </a:p>
                  </a:txBody>
                  <a:tcPr marL="0" marR="0" marT="0" marB="0" anchor="ctr"/>
                </a:tc>
                <a:tc>
                  <a:txBody>
                    <a:bodyPr/>
                    <a:lstStyle/>
                    <a:p>
                      <a:pPr marL="270510" marR="258445" algn="ctr">
                        <a:lnSpc>
                          <a:spcPct val="115000"/>
                        </a:lnSpc>
                        <a:spcBef>
                          <a:spcPts val="0"/>
                        </a:spcBef>
                        <a:spcAft>
                          <a:spcPts val="0"/>
                        </a:spcAft>
                      </a:pPr>
                      <a:r>
                        <a:rPr lang="en-US" sz="1100" dirty="0">
                          <a:effectLst/>
                        </a:rPr>
                        <a:t>7</a:t>
                      </a:r>
                      <a:endParaRPr lang="en-US" sz="1100" dirty="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dirty="0">
                          <a:effectLst/>
                        </a:rPr>
                        <a:t>38</a:t>
                      </a:r>
                      <a:endParaRPr lang="en-US" sz="1100" dirty="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dirty="0">
                          <a:effectLst/>
                        </a:rPr>
                        <a:t>1635</a:t>
                      </a:r>
                      <a:endParaRPr lang="en-US" sz="1100" dirty="0">
                        <a:effectLst/>
                        <a:latin typeface="Calibri"/>
                        <a:ea typeface="SimSun"/>
                        <a:cs typeface="Times New Roman"/>
                      </a:endParaRPr>
                    </a:p>
                  </a:txBody>
                  <a:tcPr marL="0" marR="0" marT="0" marB="0" anchor="ctr"/>
                </a:tc>
              </a:tr>
              <a:tr h="0">
                <a:tc>
                  <a:txBody>
                    <a:bodyPr/>
                    <a:lstStyle/>
                    <a:p>
                      <a:pPr marL="190500" marR="177800" algn="ctr">
                        <a:lnSpc>
                          <a:spcPct val="115000"/>
                        </a:lnSpc>
                        <a:spcBef>
                          <a:spcPts val="0"/>
                        </a:spcBef>
                        <a:spcAft>
                          <a:spcPts val="0"/>
                        </a:spcAft>
                      </a:pPr>
                      <a:r>
                        <a:rPr lang="en-US" sz="1100">
                          <a:effectLst/>
                        </a:rPr>
                        <a:t>2</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764.68</a:t>
                      </a:r>
                      <a:endParaRPr lang="en-US" sz="1100">
                        <a:effectLst/>
                        <a:latin typeface="Calibri"/>
                        <a:ea typeface="SimSun"/>
                        <a:cs typeface="Times New Roman"/>
                      </a:endParaRPr>
                    </a:p>
                  </a:txBody>
                  <a:tcPr marL="0" marR="0" marT="0" marB="0" anchor="ctr"/>
                </a:tc>
                <a:tc>
                  <a:txBody>
                    <a:bodyPr/>
                    <a:lstStyle/>
                    <a:p>
                      <a:pPr marL="270510" marR="258445" algn="ctr">
                        <a:lnSpc>
                          <a:spcPct val="115000"/>
                        </a:lnSpc>
                        <a:spcBef>
                          <a:spcPts val="0"/>
                        </a:spcBef>
                        <a:spcAft>
                          <a:spcPts val="0"/>
                        </a:spcAft>
                      </a:pPr>
                      <a:r>
                        <a:rPr lang="en-US" sz="1100" dirty="0">
                          <a:effectLst/>
                        </a:rPr>
                        <a:t>8</a:t>
                      </a:r>
                      <a:endParaRPr lang="en-US" sz="1100" dirty="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a:effectLst/>
                        </a:rPr>
                        <a:t>43</a:t>
                      </a:r>
                      <a:endParaRPr lang="en-US" sz="110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dirty="0">
                          <a:effectLst/>
                        </a:rPr>
                        <a:t>1920</a:t>
                      </a:r>
                      <a:endParaRPr lang="en-US" sz="1100" dirty="0">
                        <a:effectLst/>
                        <a:latin typeface="Calibri"/>
                        <a:ea typeface="SimSun"/>
                        <a:cs typeface="Times New Roman"/>
                      </a:endParaRPr>
                    </a:p>
                  </a:txBody>
                  <a:tcPr marL="0" marR="0" marT="0" marB="0" anchor="ctr"/>
                </a:tc>
              </a:tr>
              <a:tr h="0">
                <a:tc>
                  <a:txBody>
                    <a:bodyPr/>
                    <a:lstStyle/>
                    <a:p>
                      <a:pPr marL="190500" marR="177800" algn="ctr">
                        <a:lnSpc>
                          <a:spcPct val="115000"/>
                        </a:lnSpc>
                        <a:spcBef>
                          <a:spcPts val="0"/>
                        </a:spcBef>
                        <a:spcAft>
                          <a:spcPts val="0"/>
                        </a:spcAft>
                      </a:pPr>
                      <a:r>
                        <a:rPr lang="en-US" sz="1100">
                          <a:effectLst/>
                        </a:rPr>
                        <a:t>3</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756.20</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dirty="0">
                          <a:effectLst/>
                        </a:rPr>
                        <a:t>10</a:t>
                      </a:r>
                      <a:endParaRPr lang="en-US" sz="1100" dirty="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dirty="0">
                          <a:effectLst/>
                        </a:rPr>
                        <a:t>25</a:t>
                      </a:r>
                      <a:endParaRPr lang="en-US" sz="1100" dirty="0">
                        <a:effectLst/>
                        <a:latin typeface="Calibri"/>
                        <a:ea typeface="SimSun"/>
                        <a:cs typeface="Times New Roman"/>
                      </a:endParaRPr>
                    </a:p>
                  </a:txBody>
                  <a:tcPr marL="0" marR="0" marT="0" marB="0" anchor="ctr"/>
                </a:tc>
                <a:tc>
                  <a:txBody>
                    <a:bodyPr/>
                    <a:lstStyle/>
                    <a:p>
                      <a:pPr marL="258445" marR="246380" algn="ctr">
                        <a:lnSpc>
                          <a:spcPct val="115000"/>
                        </a:lnSpc>
                        <a:spcBef>
                          <a:spcPts val="0"/>
                        </a:spcBef>
                        <a:spcAft>
                          <a:spcPts val="0"/>
                        </a:spcAft>
                      </a:pPr>
                      <a:r>
                        <a:rPr lang="en-US" sz="1100">
                          <a:effectLst/>
                        </a:rPr>
                        <a:t>645</a:t>
                      </a:r>
                      <a:endParaRPr lang="en-US" sz="1100">
                        <a:effectLst/>
                        <a:latin typeface="Calibri"/>
                        <a:ea typeface="SimSun"/>
                        <a:cs typeface="Times New Roman"/>
                      </a:endParaRPr>
                    </a:p>
                  </a:txBody>
                  <a:tcPr marL="0" marR="0" marT="0" marB="0" anchor="ctr"/>
                </a:tc>
              </a:tr>
              <a:tr h="0">
                <a:tc>
                  <a:txBody>
                    <a:bodyPr/>
                    <a:lstStyle/>
                    <a:p>
                      <a:pPr marL="190500" marR="177800" algn="ctr">
                        <a:lnSpc>
                          <a:spcPct val="115000"/>
                        </a:lnSpc>
                        <a:spcBef>
                          <a:spcPts val="0"/>
                        </a:spcBef>
                        <a:spcAft>
                          <a:spcPts val="0"/>
                        </a:spcAft>
                      </a:pPr>
                      <a:r>
                        <a:rPr lang="en-US" sz="1100">
                          <a:effectLst/>
                        </a:rPr>
                        <a:t>4</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747.56</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dirty="0">
                          <a:effectLst/>
                        </a:rPr>
                        <a:t>11</a:t>
                      </a:r>
                      <a:endParaRPr lang="en-US" sz="1100" dirty="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dirty="0">
                          <a:effectLst/>
                        </a:rPr>
                        <a:t>39</a:t>
                      </a:r>
                      <a:endParaRPr lang="en-US" sz="1100" dirty="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a:effectLst/>
                        </a:rPr>
                        <a:t>1830</a:t>
                      </a:r>
                      <a:endParaRPr lang="en-US" sz="1100">
                        <a:effectLst/>
                        <a:latin typeface="Calibri"/>
                        <a:ea typeface="SimSun"/>
                        <a:cs typeface="Times New Roman"/>
                      </a:endParaRPr>
                    </a:p>
                  </a:txBody>
                  <a:tcPr marL="0" marR="0" marT="0" marB="0" anchor="ctr"/>
                </a:tc>
              </a:tr>
              <a:tr h="0">
                <a:tc>
                  <a:txBody>
                    <a:bodyPr/>
                    <a:lstStyle/>
                    <a:p>
                      <a:pPr marL="190500" marR="177800" algn="ctr">
                        <a:lnSpc>
                          <a:spcPct val="115000"/>
                        </a:lnSpc>
                        <a:spcBef>
                          <a:spcPts val="0"/>
                        </a:spcBef>
                        <a:spcAft>
                          <a:spcPts val="0"/>
                        </a:spcAft>
                      </a:pPr>
                      <a:r>
                        <a:rPr lang="en-US" sz="1100">
                          <a:effectLst/>
                        </a:rPr>
                        <a:t>5</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746.39</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dirty="0">
                          <a:effectLst/>
                        </a:rPr>
                        <a:t>12</a:t>
                      </a:r>
                      <a:endParaRPr lang="en-US" sz="1100" dirty="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dirty="0">
                          <a:effectLst/>
                        </a:rPr>
                        <a:t>29</a:t>
                      </a:r>
                      <a:endParaRPr lang="en-US" sz="1100" dirty="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a:effectLst/>
                        </a:rPr>
                        <a:t>1245</a:t>
                      </a:r>
                      <a:endParaRPr lang="en-US" sz="1100">
                        <a:effectLst/>
                        <a:latin typeface="Calibri"/>
                        <a:ea typeface="SimSun"/>
                        <a:cs typeface="Times New Roman"/>
                      </a:endParaRPr>
                    </a:p>
                  </a:txBody>
                  <a:tcPr marL="0" marR="0" marT="0" marB="0" anchor="ctr"/>
                </a:tc>
              </a:tr>
              <a:tr h="0">
                <a:tc>
                  <a:txBody>
                    <a:bodyPr/>
                    <a:lstStyle/>
                    <a:p>
                      <a:pPr marL="190500" marR="177800" algn="ctr">
                        <a:lnSpc>
                          <a:spcPct val="115000"/>
                        </a:lnSpc>
                        <a:spcBef>
                          <a:spcPts val="0"/>
                        </a:spcBef>
                        <a:spcAft>
                          <a:spcPts val="0"/>
                        </a:spcAft>
                      </a:pPr>
                      <a:r>
                        <a:rPr lang="en-US" sz="1100">
                          <a:effectLst/>
                        </a:rPr>
                        <a:t>6</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744.51</a:t>
                      </a:r>
                      <a:endParaRPr lang="en-US" sz="1100">
                        <a:effectLst/>
                        <a:latin typeface="Calibri"/>
                        <a:ea typeface="SimSun"/>
                        <a:cs typeface="Times New Roman"/>
                      </a:endParaRPr>
                    </a:p>
                  </a:txBody>
                  <a:tcPr marL="0" marR="0" marT="0" marB="0" anchor="ctr"/>
                </a:tc>
                <a:tc>
                  <a:txBody>
                    <a:bodyPr/>
                    <a:lstStyle/>
                    <a:p>
                      <a:pPr marL="270510" marR="258445" algn="ctr">
                        <a:lnSpc>
                          <a:spcPct val="115000"/>
                        </a:lnSpc>
                        <a:spcBef>
                          <a:spcPts val="0"/>
                        </a:spcBef>
                        <a:spcAft>
                          <a:spcPts val="0"/>
                        </a:spcAft>
                      </a:pPr>
                      <a:r>
                        <a:rPr lang="en-US" sz="1100">
                          <a:effectLst/>
                        </a:rPr>
                        <a:t>9</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dirty="0">
                          <a:effectLst/>
                        </a:rPr>
                        <a:t>30</a:t>
                      </a:r>
                      <a:endParaRPr lang="en-US" sz="1100" dirty="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a:effectLst/>
                        </a:rPr>
                        <a:t>1470</a:t>
                      </a:r>
                      <a:endParaRPr lang="en-US" sz="1100">
                        <a:effectLst/>
                        <a:latin typeface="Calibri"/>
                        <a:ea typeface="SimSun"/>
                        <a:cs typeface="Times New Roman"/>
                      </a:endParaRPr>
                    </a:p>
                  </a:txBody>
                  <a:tcPr marL="0" marR="0" marT="0" marB="0" anchor="ctr"/>
                </a:tc>
              </a:tr>
              <a:tr h="0">
                <a:tc>
                  <a:txBody>
                    <a:bodyPr/>
                    <a:lstStyle/>
                    <a:p>
                      <a:pPr marL="190500" marR="177800" algn="ctr">
                        <a:lnSpc>
                          <a:spcPct val="115000"/>
                        </a:lnSpc>
                        <a:spcBef>
                          <a:spcPts val="0"/>
                        </a:spcBef>
                        <a:spcAft>
                          <a:spcPts val="0"/>
                        </a:spcAft>
                      </a:pPr>
                      <a:r>
                        <a:rPr lang="en-US" sz="1100">
                          <a:effectLst/>
                        </a:rPr>
                        <a:t>7</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741.23</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a:effectLst/>
                        </a:rPr>
                        <a:t>11</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dirty="0">
                          <a:effectLst/>
                        </a:rPr>
                        <a:t>24</a:t>
                      </a:r>
                      <a:endParaRPr lang="en-US" sz="1100" dirty="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dirty="0">
                          <a:effectLst/>
                        </a:rPr>
                        <a:t>1170</a:t>
                      </a:r>
                      <a:endParaRPr lang="en-US" sz="1100" dirty="0">
                        <a:effectLst/>
                        <a:latin typeface="Calibri"/>
                        <a:ea typeface="SimSun"/>
                        <a:cs typeface="Times New Roman"/>
                      </a:endParaRPr>
                    </a:p>
                  </a:txBody>
                  <a:tcPr marL="0" marR="0" marT="0" marB="0" anchor="ctr"/>
                </a:tc>
              </a:tr>
              <a:tr h="0">
                <a:tc>
                  <a:txBody>
                    <a:bodyPr/>
                    <a:lstStyle/>
                    <a:p>
                      <a:pPr marL="190500" marR="177800" algn="ctr">
                        <a:lnSpc>
                          <a:spcPct val="115000"/>
                        </a:lnSpc>
                        <a:spcBef>
                          <a:spcPts val="0"/>
                        </a:spcBef>
                        <a:spcAft>
                          <a:spcPts val="0"/>
                        </a:spcAft>
                      </a:pPr>
                      <a:r>
                        <a:rPr lang="en-US" sz="1100">
                          <a:effectLst/>
                        </a:rPr>
                        <a:t>8</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738.21</a:t>
                      </a:r>
                      <a:endParaRPr lang="en-US" sz="1100">
                        <a:effectLst/>
                        <a:latin typeface="Calibri"/>
                        <a:ea typeface="SimSun"/>
                        <a:cs typeface="Times New Roman"/>
                      </a:endParaRPr>
                    </a:p>
                  </a:txBody>
                  <a:tcPr marL="0" marR="0" marT="0" marB="0" anchor="ctr"/>
                </a:tc>
                <a:tc>
                  <a:txBody>
                    <a:bodyPr/>
                    <a:lstStyle/>
                    <a:p>
                      <a:pPr marL="270510" marR="258445" algn="ctr">
                        <a:lnSpc>
                          <a:spcPct val="115000"/>
                        </a:lnSpc>
                        <a:spcBef>
                          <a:spcPts val="0"/>
                        </a:spcBef>
                        <a:spcAft>
                          <a:spcPts val="0"/>
                        </a:spcAft>
                      </a:pPr>
                      <a:r>
                        <a:rPr lang="en-US" sz="1100">
                          <a:effectLst/>
                        </a:rPr>
                        <a:t>3</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dirty="0">
                          <a:effectLst/>
                        </a:rPr>
                        <a:t>31</a:t>
                      </a:r>
                      <a:endParaRPr lang="en-US" sz="1100" dirty="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dirty="0">
                          <a:effectLst/>
                        </a:rPr>
                        <a:t>1470</a:t>
                      </a:r>
                      <a:endParaRPr lang="en-US" sz="1100" dirty="0">
                        <a:effectLst/>
                        <a:latin typeface="Calibri"/>
                        <a:ea typeface="SimSun"/>
                        <a:cs typeface="Times New Roman"/>
                      </a:endParaRPr>
                    </a:p>
                  </a:txBody>
                  <a:tcPr marL="0" marR="0" marT="0" marB="0" anchor="ctr"/>
                </a:tc>
              </a:tr>
              <a:tr h="0">
                <a:tc>
                  <a:txBody>
                    <a:bodyPr/>
                    <a:lstStyle/>
                    <a:p>
                      <a:pPr marL="190500" marR="177800" algn="ctr">
                        <a:lnSpc>
                          <a:spcPct val="115000"/>
                        </a:lnSpc>
                        <a:spcBef>
                          <a:spcPts val="0"/>
                        </a:spcBef>
                        <a:spcAft>
                          <a:spcPts val="0"/>
                        </a:spcAft>
                      </a:pPr>
                      <a:r>
                        <a:rPr lang="en-US" sz="1100">
                          <a:effectLst/>
                        </a:rPr>
                        <a:t>9</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737.03</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a:effectLst/>
                        </a:rPr>
                        <a:t>13</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dirty="0">
                          <a:effectLst/>
                        </a:rPr>
                        <a:t>29</a:t>
                      </a:r>
                      <a:endParaRPr lang="en-US" sz="1100" dirty="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a:effectLst/>
                        </a:rPr>
                        <a:t>1245</a:t>
                      </a:r>
                      <a:endParaRPr lang="en-US" sz="1100">
                        <a:effectLst/>
                        <a:latin typeface="Calibri"/>
                        <a:ea typeface="SimSun"/>
                        <a:cs typeface="Times New Roman"/>
                      </a:endParaRPr>
                    </a:p>
                  </a:txBody>
                  <a:tcPr marL="0" marR="0" marT="0" marB="0" anchor="ctr"/>
                </a:tc>
              </a:tr>
              <a:tr h="0">
                <a:tc>
                  <a:txBody>
                    <a:bodyPr/>
                    <a:lstStyle/>
                    <a:p>
                      <a:pPr marL="164465" marR="152400" algn="ctr">
                        <a:lnSpc>
                          <a:spcPct val="115000"/>
                        </a:lnSpc>
                        <a:spcBef>
                          <a:spcPts val="0"/>
                        </a:spcBef>
                        <a:spcAft>
                          <a:spcPts val="0"/>
                        </a:spcAft>
                      </a:pPr>
                      <a:r>
                        <a:rPr lang="en-US" sz="1100">
                          <a:effectLst/>
                        </a:rPr>
                        <a:t>10</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736.27</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a:effectLst/>
                        </a:rPr>
                        <a:t>16</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dirty="0">
                          <a:effectLst/>
                        </a:rPr>
                        <a:t>45</a:t>
                      </a:r>
                      <a:endParaRPr lang="en-US" sz="1100" dirty="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dirty="0">
                          <a:effectLst/>
                        </a:rPr>
                        <a:t>1950</a:t>
                      </a:r>
                      <a:endParaRPr lang="en-US" sz="1100" dirty="0">
                        <a:effectLst/>
                        <a:latin typeface="Calibri"/>
                        <a:ea typeface="SimSun"/>
                        <a:cs typeface="Times New Roman"/>
                      </a:endParaRPr>
                    </a:p>
                  </a:txBody>
                  <a:tcPr marL="0" marR="0" marT="0" marB="0" anchor="ctr"/>
                </a:tc>
              </a:tr>
              <a:tr h="0">
                <a:tc>
                  <a:txBody>
                    <a:bodyPr/>
                    <a:lstStyle/>
                    <a:p>
                      <a:pPr marL="164465" marR="152400" algn="ctr">
                        <a:lnSpc>
                          <a:spcPct val="115000"/>
                        </a:lnSpc>
                        <a:spcBef>
                          <a:spcPts val="0"/>
                        </a:spcBef>
                        <a:spcAft>
                          <a:spcPts val="0"/>
                        </a:spcAft>
                      </a:pPr>
                      <a:r>
                        <a:rPr lang="en-US" sz="1100">
                          <a:effectLst/>
                        </a:rPr>
                        <a:t>11</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727.90</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a:effectLst/>
                        </a:rPr>
                        <a:t>11</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a:effectLst/>
                        </a:rPr>
                        <a:t>39</a:t>
                      </a:r>
                      <a:endParaRPr lang="en-US" sz="110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dirty="0">
                          <a:effectLst/>
                        </a:rPr>
                        <a:t>2010</a:t>
                      </a:r>
                      <a:endParaRPr lang="en-US" sz="1100" dirty="0">
                        <a:effectLst/>
                        <a:latin typeface="Calibri"/>
                        <a:ea typeface="SimSun"/>
                        <a:cs typeface="Times New Roman"/>
                      </a:endParaRPr>
                    </a:p>
                  </a:txBody>
                  <a:tcPr marL="0" marR="0" marT="0" marB="0" anchor="ctr"/>
                </a:tc>
              </a:tr>
              <a:tr h="0">
                <a:tc>
                  <a:txBody>
                    <a:bodyPr/>
                    <a:lstStyle/>
                    <a:p>
                      <a:pPr marL="164465" marR="152400" algn="ctr">
                        <a:lnSpc>
                          <a:spcPct val="115000"/>
                        </a:lnSpc>
                        <a:spcBef>
                          <a:spcPts val="0"/>
                        </a:spcBef>
                        <a:spcAft>
                          <a:spcPts val="0"/>
                        </a:spcAft>
                      </a:pPr>
                      <a:r>
                        <a:rPr lang="en-US" sz="1100">
                          <a:effectLst/>
                        </a:rPr>
                        <a:t>12</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726.31</a:t>
                      </a:r>
                      <a:endParaRPr lang="en-US" sz="1100">
                        <a:effectLst/>
                        <a:latin typeface="Calibri"/>
                        <a:ea typeface="SimSun"/>
                        <a:cs typeface="Times New Roman"/>
                      </a:endParaRPr>
                    </a:p>
                  </a:txBody>
                  <a:tcPr marL="0" marR="0" marT="0" marB="0" anchor="ctr"/>
                </a:tc>
                <a:tc>
                  <a:txBody>
                    <a:bodyPr/>
                    <a:lstStyle/>
                    <a:p>
                      <a:pPr marL="270510" marR="258445" algn="ctr">
                        <a:lnSpc>
                          <a:spcPct val="115000"/>
                        </a:lnSpc>
                        <a:spcBef>
                          <a:spcPts val="0"/>
                        </a:spcBef>
                        <a:spcAft>
                          <a:spcPts val="0"/>
                        </a:spcAft>
                      </a:pPr>
                      <a:r>
                        <a:rPr lang="en-US" sz="1100">
                          <a:effectLst/>
                        </a:rPr>
                        <a:t>8</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a:effectLst/>
                        </a:rPr>
                        <a:t>48</a:t>
                      </a:r>
                      <a:endParaRPr lang="en-US" sz="110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dirty="0">
                          <a:effectLst/>
                        </a:rPr>
                        <a:t>2175</a:t>
                      </a:r>
                      <a:endParaRPr lang="en-US" sz="1100" dirty="0">
                        <a:effectLst/>
                        <a:latin typeface="Calibri"/>
                        <a:ea typeface="SimSun"/>
                        <a:cs typeface="Times New Roman"/>
                      </a:endParaRPr>
                    </a:p>
                  </a:txBody>
                  <a:tcPr marL="0" marR="0" marT="0" marB="0" anchor="ctr"/>
                </a:tc>
              </a:tr>
              <a:tr h="0">
                <a:tc>
                  <a:txBody>
                    <a:bodyPr/>
                    <a:lstStyle/>
                    <a:p>
                      <a:pPr marL="164465" marR="152400" algn="ctr">
                        <a:lnSpc>
                          <a:spcPct val="115000"/>
                        </a:lnSpc>
                        <a:spcBef>
                          <a:spcPts val="0"/>
                        </a:spcBef>
                        <a:spcAft>
                          <a:spcPts val="0"/>
                        </a:spcAft>
                      </a:pPr>
                      <a:r>
                        <a:rPr lang="en-US" sz="1100">
                          <a:effectLst/>
                        </a:rPr>
                        <a:t>13</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719.12</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a:effectLst/>
                        </a:rPr>
                        <a:t>10</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a:effectLst/>
                        </a:rPr>
                        <a:t>23</a:t>
                      </a:r>
                      <a:endParaRPr lang="en-US" sz="1100">
                        <a:effectLst/>
                        <a:latin typeface="Calibri"/>
                        <a:ea typeface="SimSun"/>
                        <a:cs typeface="Times New Roman"/>
                      </a:endParaRPr>
                    </a:p>
                  </a:txBody>
                  <a:tcPr marL="0" marR="0" marT="0" marB="0" anchor="ctr"/>
                </a:tc>
                <a:tc>
                  <a:txBody>
                    <a:bodyPr/>
                    <a:lstStyle/>
                    <a:p>
                      <a:pPr marL="258445" marR="246380" algn="ctr">
                        <a:lnSpc>
                          <a:spcPct val="115000"/>
                        </a:lnSpc>
                        <a:spcBef>
                          <a:spcPts val="0"/>
                        </a:spcBef>
                        <a:spcAft>
                          <a:spcPts val="0"/>
                        </a:spcAft>
                      </a:pPr>
                      <a:r>
                        <a:rPr lang="en-US" sz="1100" dirty="0">
                          <a:effectLst/>
                        </a:rPr>
                        <a:t>960</a:t>
                      </a:r>
                      <a:endParaRPr lang="en-US" sz="1100" dirty="0">
                        <a:effectLst/>
                        <a:latin typeface="Calibri"/>
                        <a:ea typeface="SimSun"/>
                        <a:cs typeface="Times New Roman"/>
                      </a:endParaRPr>
                    </a:p>
                  </a:txBody>
                  <a:tcPr marL="0" marR="0" marT="0" marB="0" anchor="ctr"/>
                </a:tc>
              </a:tr>
              <a:tr h="0">
                <a:tc>
                  <a:txBody>
                    <a:bodyPr/>
                    <a:lstStyle/>
                    <a:p>
                      <a:pPr marL="164465" marR="152400" algn="ctr">
                        <a:lnSpc>
                          <a:spcPct val="115000"/>
                        </a:lnSpc>
                        <a:spcBef>
                          <a:spcPts val="0"/>
                        </a:spcBef>
                        <a:spcAft>
                          <a:spcPts val="0"/>
                        </a:spcAft>
                      </a:pPr>
                      <a:r>
                        <a:rPr lang="en-US" sz="1100">
                          <a:effectLst/>
                        </a:rPr>
                        <a:t>14</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716.62</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a:effectLst/>
                        </a:rPr>
                        <a:t>23</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a:effectLst/>
                        </a:rPr>
                        <a:t>36</a:t>
                      </a:r>
                      <a:endParaRPr lang="en-US" sz="110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dirty="0">
                          <a:effectLst/>
                        </a:rPr>
                        <a:t>1395</a:t>
                      </a:r>
                      <a:endParaRPr lang="en-US" sz="1100" dirty="0">
                        <a:effectLst/>
                        <a:latin typeface="Calibri"/>
                        <a:ea typeface="SimSun"/>
                        <a:cs typeface="Times New Roman"/>
                      </a:endParaRPr>
                    </a:p>
                  </a:txBody>
                  <a:tcPr marL="0" marR="0" marT="0" marB="0" anchor="ctr"/>
                </a:tc>
              </a:tr>
              <a:tr h="0">
                <a:tc>
                  <a:txBody>
                    <a:bodyPr/>
                    <a:lstStyle/>
                    <a:p>
                      <a:pPr marL="164465" marR="152400" algn="ctr">
                        <a:lnSpc>
                          <a:spcPct val="115000"/>
                        </a:lnSpc>
                        <a:spcBef>
                          <a:spcPts val="0"/>
                        </a:spcBef>
                        <a:spcAft>
                          <a:spcPts val="0"/>
                        </a:spcAft>
                      </a:pPr>
                      <a:r>
                        <a:rPr lang="en-US" sz="1100">
                          <a:effectLst/>
                        </a:rPr>
                        <a:t>15</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715.18</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a:effectLst/>
                        </a:rPr>
                        <a:t>14</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a:effectLst/>
                        </a:rPr>
                        <a:t>20</a:t>
                      </a:r>
                      <a:endParaRPr lang="en-US" sz="1100">
                        <a:effectLst/>
                        <a:latin typeface="Calibri"/>
                        <a:ea typeface="SimSun"/>
                        <a:cs typeface="Times New Roman"/>
                      </a:endParaRPr>
                    </a:p>
                  </a:txBody>
                  <a:tcPr marL="0" marR="0" marT="0" marB="0" anchor="ctr"/>
                </a:tc>
                <a:tc>
                  <a:txBody>
                    <a:bodyPr/>
                    <a:lstStyle/>
                    <a:p>
                      <a:pPr marL="258445" marR="246380" algn="ctr">
                        <a:lnSpc>
                          <a:spcPct val="115000"/>
                        </a:lnSpc>
                        <a:spcBef>
                          <a:spcPts val="0"/>
                        </a:spcBef>
                        <a:spcAft>
                          <a:spcPts val="0"/>
                        </a:spcAft>
                      </a:pPr>
                      <a:r>
                        <a:rPr lang="en-US" sz="1100" dirty="0">
                          <a:effectLst/>
                        </a:rPr>
                        <a:t>525</a:t>
                      </a:r>
                      <a:endParaRPr lang="en-US" sz="1100" dirty="0">
                        <a:effectLst/>
                        <a:latin typeface="Calibri"/>
                        <a:ea typeface="SimSun"/>
                        <a:cs typeface="Times New Roman"/>
                      </a:endParaRPr>
                    </a:p>
                  </a:txBody>
                  <a:tcPr marL="0" marR="0" marT="0" marB="0" anchor="ctr"/>
                </a:tc>
              </a:tr>
              <a:tr h="0">
                <a:tc>
                  <a:txBody>
                    <a:bodyPr/>
                    <a:lstStyle/>
                    <a:p>
                      <a:pPr marL="164465" marR="152400" algn="ctr">
                        <a:lnSpc>
                          <a:spcPct val="115000"/>
                        </a:lnSpc>
                        <a:spcBef>
                          <a:spcPts val="0"/>
                        </a:spcBef>
                        <a:spcAft>
                          <a:spcPts val="0"/>
                        </a:spcAft>
                      </a:pPr>
                      <a:r>
                        <a:rPr lang="en-US" sz="1100">
                          <a:effectLst/>
                        </a:rPr>
                        <a:t>16</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710.86</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a:effectLst/>
                        </a:rPr>
                        <a:t>16</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a:effectLst/>
                        </a:rPr>
                        <a:t>26</a:t>
                      </a:r>
                      <a:endParaRPr lang="en-US" sz="110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dirty="0">
                          <a:effectLst/>
                        </a:rPr>
                        <a:t>1380</a:t>
                      </a:r>
                      <a:endParaRPr lang="en-US" sz="1100" dirty="0">
                        <a:effectLst/>
                        <a:latin typeface="Calibri"/>
                        <a:ea typeface="SimSun"/>
                        <a:cs typeface="Times New Roman"/>
                      </a:endParaRPr>
                    </a:p>
                  </a:txBody>
                  <a:tcPr marL="0" marR="0" marT="0" marB="0" anchor="ctr"/>
                </a:tc>
              </a:tr>
              <a:tr h="0">
                <a:tc>
                  <a:txBody>
                    <a:bodyPr/>
                    <a:lstStyle/>
                    <a:p>
                      <a:pPr marL="164465" marR="152400" algn="ctr">
                        <a:lnSpc>
                          <a:spcPct val="115000"/>
                        </a:lnSpc>
                        <a:spcBef>
                          <a:spcPts val="0"/>
                        </a:spcBef>
                        <a:spcAft>
                          <a:spcPts val="0"/>
                        </a:spcAft>
                      </a:pPr>
                      <a:r>
                        <a:rPr lang="en-US" sz="1100">
                          <a:effectLst/>
                        </a:rPr>
                        <a:t>17</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707.44</a:t>
                      </a:r>
                      <a:endParaRPr lang="en-US" sz="1100">
                        <a:effectLst/>
                        <a:latin typeface="Calibri"/>
                        <a:ea typeface="SimSun"/>
                        <a:cs typeface="Times New Roman"/>
                      </a:endParaRPr>
                    </a:p>
                  </a:txBody>
                  <a:tcPr marL="0" marR="0" marT="0" marB="0" anchor="ctr"/>
                </a:tc>
                <a:tc>
                  <a:txBody>
                    <a:bodyPr/>
                    <a:lstStyle/>
                    <a:p>
                      <a:pPr marL="270510" marR="258445" algn="ctr">
                        <a:lnSpc>
                          <a:spcPct val="115000"/>
                        </a:lnSpc>
                        <a:spcBef>
                          <a:spcPts val="0"/>
                        </a:spcBef>
                        <a:spcAft>
                          <a:spcPts val="0"/>
                        </a:spcAft>
                      </a:pPr>
                      <a:r>
                        <a:rPr lang="en-US" sz="1100">
                          <a:effectLst/>
                        </a:rPr>
                        <a:t>9</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a:effectLst/>
                        </a:rPr>
                        <a:t>31</a:t>
                      </a:r>
                      <a:endParaRPr lang="en-US" sz="110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dirty="0">
                          <a:effectLst/>
                        </a:rPr>
                        <a:t>1140</a:t>
                      </a:r>
                      <a:endParaRPr lang="en-US" sz="1100" dirty="0">
                        <a:effectLst/>
                        <a:latin typeface="Calibri"/>
                        <a:ea typeface="SimSun"/>
                        <a:cs typeface="Times New Roman"/>
                      </a:endParaRPr>
                    </a:p>
                  </a:txBody>
                  <a:tcPr marL="0" marR="0" marT="0" marB="0" anchor="ctr"/>
                </a:tc>
              </a:tr>
              <a:tr h="0">
                <a:tc>
                  <a:txBody>
                    <a:bodyPr/>
                    <a:lstStyle/>
                    <a:p>
                      <a:pPr marL="164465" marR="152400" algn="ctr">
                        <a:lnSpc>
                          <a:spcPct val="115000"/>
                        </a:lnSpc>
                        <a:spcBef>
                          <a:spcPts val="0"/>
                        </a:spcBef>
                        <a:spcAft>
                          <a:spcPts val="0"/>
                        </a:spcAft>
                      </a:pPr>
                      <a:r>
                        <a:rPr lang="en-US" sz="1100">
                          <a:effectLst/>
                        </a:rPr>
                        <a:t>18</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693.47</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a:effectLst/>
                        </a:rPr>
                        <a:t>18</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a:effectLst/>
                        </a:rPr>
                        <a:t>37</a:t>
                      </a:r>
                      <a:endParaRPr lang="en-US" sz="110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dirty="0">
                          <a:effectLst/>
                        </a:rPr>
                        <a:t>1605</a:t>
                      </a:r>
                      <a:endParaRPr lang="en-US" sz="1100" dirty="0">
                        <a:effectLst/>
                        <a:latin typeface="Calibri"/>
                        <a:ea typeface="SimSun"/>
                        <a:cs typeface="Times New Roman"/>
                      </a:endParaRPr>
                    </a:p>
                  </a:txBody>
                  <a:tcPr marL="0" marR="0" marT="0" marB="0" anchor="ctr"/>
                </a:tc>
              </a:tr>
              <a:tr h="0">
                <a:tc>
                  <a:txBody>
                    <a:bodyPr/>
                    <a:lstStyle/>
                    <a:p>
                      <a:pPr marL="164465" marR="152400" algn="ctr">
                        <a:lnSpc>
                          <a:spcPct val="115000"/>
                        </a:lnSpc>
                        <a:spcBef>
                          <a:spcPts val="0"/>
                        </a:spcBef>
                        <a:spcAft>
                          <a:spcPts val="0"/>
                        </a:spcAft>
                      </a:pPr>
                      <a:r>
                        <a:rPr lang="en-US" sz="1100">
                          <a:effectLst/>
                        </a:rPr>
                        <a:t>19</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688.78</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a:effectLst/>
                        </a:rPr>
                        <a:t>16</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a:effectLst/>
                        </a:rPr>
                        <a:t>31</a:t>
                      </a:r>
                      <a:endParaRPr lang="en-US" sz="110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dirty="0">
                          <a:effectLst/>
                        </a:rPr>
                        <a:t>1665</a:t>
                      </a:r>
                      <a:endParaRPr lang="en-US" sz="1100" dirty="0">
                        <a:effectLst/>
                        <a:latin typeface="Calibri"/>
                        <a:ea typeface="SimSun"/>
                        <a:cs typeface="Times New Roman"/>
                      </a:endParaRPr>
                    </a:p>
                  </a:txBody>
                  <a:tcPr marL="0" marR="0" marT="0" marB="0" anchor="ctr"/>
                </a:tc>
              </a:tr>
              <a:tr h="0">
                <a:tc>
                  <a:txBody>
                    <a:bodyPr/>
                    <a:lstStyle/>
                    <a:p>
                      <a:pPr marL="164465" marR="152400" algn="ctr">
                        <a:lnSpc>
                          <a:spcPct val="115000"/>
                        </a:lnSpc>
                        <a:spcBef>
                          <a:spcPts val="0"/>
                        </a:spcBef>
                        <a:spcAft>
                          <a:spcPts val="0"/>
                        </a:spcAft>
                      </a:pPr>
                      <a:r>
                        <a:rPr lang="en-US" sz="1100">
                          <a:effectLst/>
                        </a:rPr>
                        <a:t>20</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685.85</a:t>
                      </a:r>
                      <a:endParaRPr lang="en-US" sz="1100">
                        <a:effectLst/>
                        <a:latin typeface="Calibri"/>
                        <a:ea typeface="SimSun"/>
                        <a:cs typeface="Times New Roman"/>
                      </a:endParaRPr>
                    </a:p>
                  </a:txBody>
                  <a:tcPr marL="0" marR="0" marT="0" marB="0" anchor="ctr"/>
                </a:tc>
                <a:tc>
                  <a:txBody>
                    <a:bodyPr/>
                    <a:lstStyle/>
                    <a:p>
                      <a:pPr marL="244475" marR="232410" algn="ctr">
                        <a:lnSpc>
                          <a:spcPct val="115000"/>
                        </a:lnSpc>
                        <a:spcBef>
                          <a:spcPts val="0"/>
                        </a:spcBef>
                        <a:spcAft>
                          <a:spcPts val="0"/>
                        </a:spcAft>
                      </a:pPr>
                      <a:r>
                        <a:rPr lang="en-US" sz="1100">
                          <a:effectLst/>
                        </a:rPr>
                        <a:t>16</a:t>
                      </a:r>
                      <a:endParaRPr lang="en-US" sz="1100">
                        <a:effectLst/>
                        <a:latin typeface="Calibri"/>
                        <a:ea typeface="SimSun"/>
                        <a:cs typeface="Times New Roman"/>
                      </a:endParaRPr>
                    </a:p>
                  </a:txBody>
                  <a:tcPr marL="0" marR="0" marT="0" marB="0" anchor="ctr"/>
                </a:tc>
                <a:tc>
                  <a:txBody>
                    <a:bodyPr/>
                    <a:lstStyle/>
                    <a:p>
                      <a:pPr marL="276860" marR="264160" algn="ctr">
                        <a:lnSpc>
                          <a:spcPct val="115000"/>
                        </a:lnSpc>
                        <a:spcBef>
                          <a:spcPts val="0"/>
                        </a:spcBef>
                        <a:spcAft>
                          <a:spcPts val="0"/>
                        </a:spcAft>
                      </a:pPr>
                      <a:r>
                        <a:rPr lang="en-US" sz="1100">
                          <a:effectLst/>
                        </a:rPr>
                        <a:t>24</a:t>
                      </a:r>
                      <a:endParaRPr lang="en-US" sz="1100">
                        <a:effectLst/>
                        <a:latin typeface="Calibri"/>
                        <a:ea typeface="SimSun"/>
                        <a:cs typeface="Times New Roman"/>
                      </a:endParaRPr>
                    </a:p>
                  </a:txBody>
                  <a:tcPr marL="0" marR="0" marT="0" marB="0" anchor="ctr"/>
                </a:tc>
                <a:tc>
                  <a:txBody>
                    <a:bodyPr/>
                    <a:lstStyle/>
                    <a:p>
                      <a:pPr marL="232410" marR="220345" algn="ctr">
                        <a:lnSpc>
                          <a:spcPct val="115000"/>
                        </a:lnSpc>
                        <a:spcBef>
                          <a:spcPts val="0"/>
                        </a:spcBef>
                        <a:spcAft>
                          <a:spcPts val="0"/>
                        </a:spcAft>
                      </a:pPr>
                      <a:r>
                        <a:rPr lang="en-US" sz="1100" dirty="0">
                          <a:effectLst/>
                        </a:rPr>
                        <a:t>1005</a:t>
                      </a:r>
                      <a:endParaRPr lang="en-US" sz="1100" dirty="0">
                        <a:effectLst/>
                        <a:latin typeface="Calibri"/>
                        <a:ea typeface="SimSun"/>
                        <a:cs typeface="Times New Roman"/>
                      </a:endParaRPr>
                    </a:p>
                  </a:txBody>
                  <a:tcPr marL="0" marR="0" marT="0" marB="0" anchor="ctr"/>
                </a:tc>
              </a:tr>
              <a:tr h="0">
                <a:tc>
                  <a:txBody>
                    <a:bodyPr/>
                    <a:lstStyle/>
                    <a:p>
                      <a:pPr marL="0" marR="0" algn="ctr">
                        <a:lnSpc>
                          <a:spcPct val="115000"/>
                        </a:lnSpc>
                        <a:spcBef>
                          <a:spcPts val="0"/>
                        </a:spcBef>
                        <a:spcAft>
                          <a:spcPts val="0"/>
                        </a:spcAft>
                      </a:pPr>
                      <a:r>
                        <a:rPr lang="en-US" sz="1100">
                          <a:effectLst/>
                        </a:rPr>
                        <a:t>Mean</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729.02</a:t>
                      </a:r>
                      <a:endParaRPr lang="en-US" sz="1100">
                        <a:effectLst/>
                        <a:latin typeface="Calibri"/>
                        <a:ea typeface="SimSun"/>
                        <a:cs typeface="Times New Roman"/>
                      </a:endParaRPr>
                    </a:p>
                  </a:txBody>
                  <a:tcPr marL="0" marR="0" marT="0" marB="0" anchor="ctr"/>
                </a:tc>
                <a:tc>
                  <a:txBody>
                    <a:bodyPr/>
                    <a:lstStyle/>
                    <a:p>
                      <a:pPr marL="34290" marR="0" indent="-34290" algn="ctr">
                        <a:lnSpc>
                          <a:spcPct val="115000"/>
                        </a:lnSpc>
                        <a:spcBef>
                          <a:spcPts val="0"/>
                        </a:spcBef>
                        <a:spcAft>
                          <a:spcPts val="0"/>
                        </a:spcAft>
                      </a:pPr>
                      <a:r>
                        <a:rPr lang="en-US" sz="1100">
                          <a:effectLst/>
                        </a:rPr>
                        <a:t>12.05</a:t>
                      </a:r>
                      <a:endParaRPr lang="en-US" sz="1100">
                        <a:effectLst/>
                        <a:latin typeface="Calibri"/>
                        <a:ea typeface="SimSun"/>
                        <a:cs typeface="Times New Roman"/>
                      </a:endParaRPr>
                    </a:p>
                  </a:txBody>
                  <a:tcPr marL="0" marR="0" marT="0" marB="0" anchor="ctr"/>
                </a:tc>
                <a:tc>
                  <a:txBody>
                    <a:bodyPr/>
                    <a:lstStyle/>
                    <a:p>
                      <a:pPr marL="22860" marR="0" algn="ctr">
                        <a:lnSpc>
                          <a:spcPct val="115000"/>
                        </a:lnSpc>
                        <a:spcBef>
                          <a:spcPts val="0"/>
                        </a:spcBef>
                        <a:spcAft>
                          <a:spcPts val="0"/>
                        </a:spcAft>
                      </a:pPr>
                      <a:r>
                        <a:rPr lang="en-US" sz="1100">
                          <a:effectLst/>
                        </a:rPr>
                        <a:t>32.40</a:t>
                      </a:r>
                      <a:endParaRPr lang="en-US" sz="1100">
                        <a:effectLst/>
                        <a:latin typeface="Calibri"/>
                        <a:ea typeface="SimSun"/>
                        <a:cs typeface="Times New Roman"/>
                      </a:endParaRPr>
                    </a:p>
                  </a:txBody>
                  <a:tcPr marL="0" marR="0" marT="0" marB="0" anchor="ctr"/>
                </a:tc>
                <a:tc>
                  <a:txBody>
                    <a:bodyPr/>
                    <a:lstStyle/>
                    <a:p>
                      <a:pPr marL="4445" marR="0" algn="ctr">
                        <a:lnSpc>
                          <a:spcPct val="115000"/>
                        </a:lnSpc>
                        <a:spcBef>
                          <a:spcPts val="0"/>
                        </a:spcBef>
                        <a:spcAft>
                          <a:spcPts val="0"/>
                        </a:spcAft>
                      </a:pPr>
                      <a:r>
                        <a:rPr lang="en-US" sz="1100" dirty="0">
                          <a:effectLst/>
                        </a:rPr>
                        <a:t>1422</a:t>
                      </a:r>
                      <a:endParaRPr lang="en-US" sz="1100" dirty="0">
                        <a:effectLst/>
                        <a:latin typeface="Calibri"/>
                        <a:ea typeface="SimSun"/>
                        <a:cs typeface="Times New Roman"/>
                      </a:endParaRPr>
                    </a:p>
                  </a:txBody>
                  <a:tcPr marL="0" marR="0" marT="0" marB="0" anchor="ctr"/>
                </a:tc>
              </a:tr>
              <a:tr h="0">
                <a:tc>
                  <a:txBody>
                    <a:bodyPr/>
                    <a:lstStyle/>
                    <a:p>
                      <a:pPr marL="0" marR="0" indent="-10160" algn="ctr">
                        <a:lnSpc>
                          <a:spcPct val="115000"/>
                        </a:lnSpc>
                        <a:spcBef>
                          <a:spcPts val="0"/>
                        </a:spcBef>
                        <a:spcAft>
                          <a:spcPts val="0"/>
                        </a:spcAft>
                      </a:pPr>
                      <a:r>
                        <a:rPr lang="en-US" sz="1100">
                          <a:effectLst/>
                        </a:rPr>
                        <a:t>STD</a:t>
                      </a:r>
                      <a:endParaRPr lang="en-US" sz="1100">
                        <a:effectLst/>
                        <a:latin typeface="Calibri"/>
                        <a:ea typeface="SimSun"/>
                        <a:cs typeface="Times New Roman"/>
                      </a:endParaRPr>
                    </a:p>
                  </a:txBody>
                  <a:tcPr marL="0" marR="0" marT="0" marB="0" anchor="ctr"/>
                </a:tc>
                <a:tc>
                  <a:txBody>
                    <a:bodyPr/>
                    <a:lstStyle/>
                    <a:p>
                      <a:pPr marL="102235" marR="0" algn="ctr">
                        <a:lnSpc>
                          <a:spcPct val="115000"/>
                        </a:lnSpc>
                        <a:spcBef>
                          <a:spcPts val="0"/>
                        </a:spcBef>
                        <a:spcAft>
                          <a:spcPts val="0"/>
                        </a:spcAft>
                      </a:pPr>
                      <a:r>
                        <a:rPr lang="en-US" sz="1100">
                          <a:effectLst/>
                        </a:rPr>
                        <a:t>24.63</a:t>
                      </a:r>
                      <a:endParaRPr lang="en-US" sz="1100">
                        <a:effectLst/>
                        <a:latin typeface="Calibri"/>
                        <a:ea typeface="SimSun"/>
                        <a:cs typeface="Times New Roman"/>
                      </a:endParaRPr>
                    </a:p>
                  </a:txBody>
                  <a:tcPr marL="0" marR="0" marT="0" marB="0" anchor="ctr"/>
                </a:tc>
                <a:tc>
                  <a:txBody>
                    <a:bodyPr/>
                    <a:lstStyle/>
                    <a:p>
                      <a:pPr marL="204470" marR="191770" algn="ctr">
                        <a:lnSpc>
                          <a:spcPct val="115000"/>
                        </a:lnSpc>
                        <a:spcBef>
                          <a:spcPts val="0"/>
                        </a:spcBef>
                        <a:spcAft>
                          <a:spcPts val="0"/>
                        </a:spcAft>
                      </a:pPr>
                      <a:r>
                        <a:rPr lang="en-US" sz="1100">
                          <a:effectLst/>
                        </a:rPr>
                        <a:t>4.55</a:t>
                      </a:r>
                      <a:endParaRPr lang="en-US" sz="1100">
                        <a:effectLst/>
                        <a:latin typeface="Calibri"/>
                        <a:ea typeface="SimSun"/>
                        <a:cs typeface="Times New Roman"/>
                      </a:endParaRPr>
                    </a:p>
                  </a:txBody>
                  <a:tcPr marL="0" marR="0" marT="0" marB="0" anchor="ctr"/>
                </a:tc>
                <a:tc>
                  <a:txBody>
                    <a:bodyPr/>
                    <a:lstStyle/>
                    <a:p>
                      <a:pPr marL="236220" marR="223520" algn="ctr">
                        <a:lnSpc>
                          <a:spcPct val="115000"/>
                        </a:lnSpc>
                        <a:spcBef>
                          <a:spcPts val="0"/>
                        </a:spcBef>
                        <a:spcAft>
                          <a:spcPts val="0"/>
                        </a:spcAft>
                      </a:pPr>
                      <a:r>
                        <a:rPr lang="en-US" sz="1100">
                          <a:effectLst/>
                        </a:rPr>
                        <a:t>7.88</a:t>
                      </a:r>
                      <a:endParaRPr lang="en-US" sz="1100">
                        <a:effectLst/>
                        <a:latin typeface="Calibri"/>
                        <a:ea typeface="SimSun"/>
                        <a:cs typeface="Times New Roman"/>
                      </a:endParaRPr>
                    </a:p>
                  </a:txBody>
                  <a:tcPr marL="0" marR="0" marT="0" marB="0" anchor="ctr"/>
                </a:tc>
                <a:tc>
                  <a:txBody>
                    <a:bodyPr/>
                    <a:lstStyle/>
                    <a:p>
                      <a:pPr marL="4445" marR="0" algn="ctr">
                        <a:lnSpc>
                          <a:spcPct val="115000"/>
                        </a:lnSpc>
                        <a:spcBef>
                          <a:spcPts val="0"/>
                        </a:spcBef>
                        <a:spcAft>
                          <a:spcPts val="0"/>
                        </a:spcAft>
                      </a:pPr>
                      <a:r>
                        <a:rPr lang="en-US" sz="1100" dirty="0">
                          <a:effectLst/>
                        </a:rPr>
                        <a:t>444.40</a:t>
                      </a:r>
                      <a:endParaRPr lang="en-US" sz="1100" dirty="0">
                        <a:effectLst/>
                        <a:latin typeface="Calibri"/>
                        <a:ea typeface="SimSun"/>
                        <a:cs typeface="Times New Roman"/>
                      </a:endParaRPr>
                    </a:p>
                  </a:txBody>
                  <a:tcPr marL="0" marR="0" marT="0" marB="0" anchor="ctr"/>
                </a:tc>
              </a:tr>
              <a:tr h="0">
                <a:tc>
                  <a:txBody>
                    <a:bodyPr/>
                    <a:lstStyle/>
                    <a:p>
                      <a:pPr marL="0" marR="0" indent="-10160" algn="ctr">
                        <a:lnSpc>
                          <a:spcPct val="115000"/>
                        </a:lnSpc>
                        <a:spcBef>
                          <a:spcPts val="0"/>
                        </a:spcBef>
                        <a:spcAft>
                          <a:spcPts val="0"/>
                        </a:spcAft>
                      </a:pPr>
                      <a:r>
                        <a:rPr lang="en-US" sz="1100">
                          <a:effectLst/>
                        </a:rPr>
                        <a:t>Max</a:t>
                      </a:r>
                      <a:endParaRPr lang="en-US" sz="1100">
                        <a:effectLst/>
                        <a:latin typeface="Calibri"/>
                        <a:ea typeface="SimSun"/>
                        <a:cs typeface="Times New Roman"/>
                      </a:endParaRPr>
                    </a:p>
                  </a:txBody>
                  <a:tcPr marL="0" marR="0" marT="0" marB="0" anchor="ctr"/>
                </a:tc>
                <a:tc>
                  <a:txBody>
                    <a:bodyPr/>
                    <a:lstStyle/>
                    <a:p>
                      <a:pPr marL="76200" marR="0" algn="ctr">
                        <a:lnSpc>
                          <a:spcPct val="115000"/>
                        </a:lnSpc>
                        <a:spcBef>
                          <a:spcPts val="0"/>
                        </a:spcBef>
                        <a:spcAft>
                          <a:spcPts val="0"/>
                        </a:spcAft>
                      </a:pPr>
                      <a:r>
                        <a:rPr lang="en-US" sz="1100">
                          <a:effectLst/>
                        </a:rPr>
                        <a:t>776.81</a:t>
                      </a:r>
                      <a:endParaRPr lang="en-US" sz="1100">
                        <a:effectLst/>
                        <a:latin typeface="Calibri"/>
                        <a:ea typeface="SimSun"/>
                        <a:cs typeface="Times New Roman"/>
                      </a:endParaRPr>
                    </a:p>
                  </a:txBody>
                  <a:tcPr marL="0" marR="0" marT="0" marB="0" anchor="ctr"/>
                </a:tc>
                <a:tc>
                  <a:txBody>
                    <a:bodyPr/>
                    <a:lstStyle/>
                    <a:p>
                      <a:pPr marL="34290" marR="0" algn="ctr">
                        <a:lnSpc>
                          <a:spcPct val="115000"/>
                        </a:lnSpc>
                        <a:spcBef>
                          <a:spcPts val="0"/>
                        </a:spcBef>
                        <a:spcAft>
                          <a:spcPts val="0"/>
                        </a:spcAft>
                      </a:pPr>
                      <a:r>
                        <a:rPr lang="en-US" sz="1100">
                          <a:effectLst/>
                        </a:rPr>
                        <a:t>23.00</a:t>
                      </a:r>
                      <a:endParaRPr lang="en-US" sz="1100">
                        <a:effectLst/>
                        <a:latin typeface="Calibri"/>
                        <a:ea typeface="SimSun"/>
                        <a:cs typeface="Times New Roman"/>
                      </a:endParaRPr>
                    </a:p>
                  </a:txBody>
                  <a:tcPr marL="0" marR="0" marT="0" marB="0" anchor="ctr"/>
                </a:tc>
                <a:tc>
                  <a:txBody>
                    <a:bodyPr/>
                    <a:lstStyle/>
                    <a:p>
                      <a:pPr marL="0" marR="0" algn="ctr">
                        <a:lnSpc>
                          <a:spcPct val="115000"/>
                        </a:lnSpc>
                        <a:spcBef>
                          <a:spcPts val="0"/>
                        </a:spcBef>
                        <a:spcAft>
                          <a:spcPts val="0"/>
                        </a:spcAft>
                      </a:pPr>
                      <a:r>
                        <a:rPr lang="en-US" sz="1100">
                          <a:effectLst/>
                        </a:rPr>
                        <a:t>48.00</a:t>
                      </a:r>
                      <a:endParaRPr lang="en-US" sz="1100">
                        <a:effectLst/>
                        <a:latin typeface="Calibri"/>
                        <a:ea typeface="SimSun"/>
                        <a:cs typeface="Times New Roman"/>
                      </a:endParaRPr>
                    </a:p>
                  </a:txBody>
                  <a:tcPr marL="0" marR="0" marT="0" marB="0" anchor="ctr"/>
                </a:tc>
                <a:tc>
                  <a:txBody>
                    <a:bodyPr/>
                    <a:lstStyle/>
                    <a:p>
                      <a:pPr marL="4445" marR="0" algn="ctr">
                        <a:lnSpc>
                          <a:spcPct val="115000"/>
                        </a:lnSpc>
                        <a:spcBef>
                          <a:spcPts val="0"/>
                        </a:spcBef>
                        <a:spcAft>
                          <a:spcPts val="0"/>
                        </a:spcAft>
                      </a:pPr>
                      <a:r>
                        <a:rPr lang="en-US" sz="1100" dirty="0">
                          <a:effectLst/>
                        </a:rPr>
                        <a:t>217</a:t>
                      </a:r>
                      <a:r>
                        <a:rPr lang="en-US" sz="1100" spc="5" dirty="0">
                          <a:effectLst/>
                        </a:rPr>
                        <a:t>5</a:t>
                      </a:r>
                      <a:r>
                        <a:rPr lang="en-US" sz="1100" dirty="0">
                          <a:effectLst/>
                        </a:rPr>
                        <a:t>.00</a:t>
                      </a:r>
                      <a:endParaRPr lang="en-US" sz="1100" dirty="0">
                        <a:effectLst/>
                        <a:latin typeface="Calibri"/>
                        <a:ea typeface="SimSun"/>
                        <a:cs typeface="Times New Roman"/>
                      </a:endParaRPr>
                    </a:p>
                  </a:txBody>
                  <a:tcPr marL="0" marR="0" marT="0" marB="0" anchor="ctr"/>
                </a:tc>
              </a:tr>
              <a:tr h="0">
                <a:tc>
                  <a:txBody>
                    <a:bodyPr/>
                    <a:lstStyle/>
                    <a:p>
                      <a:pPr marL="0" marR="0" indent="-10160" algn="ctr">
                        <a:lnSpc>
                          <a:spcPct val="115000"/>
                        </a:lnSpc>
                        <a:spcBef>
                          <a:spcPts val="0"/>
                        </a:spcBef>
                        <a:spcAft>
                          <a:spcPts val="0"/>
                        </a:spcAft>
                      </a:pPr>
                      <a:r>
                        <a:rPr lang="en-US" sz="1100">
                          <a:effectLst/>
                        </a:rPr>
                        <a:t>Min</a:t>
                      </a:r>
                      <a:endParaRPr lang="en-US" sz="1100">
                        <a:effectLst/>
                        <a:latin typeface="Calibri"/>
                        <a:ea typeface="SimSun"/>
                        <a:cs typeface="Times New Roman"/>
                      </a:endParaRPr>
                    </a:p>
                  </a:txBody>
                  <a:tcPr marL="0" marR="0" marT="0" marB="0" anchor="ctr"/>
                </a:tc>
                <a:tc>
                  <a:txBody>
                    <a:bodyPr/>
                    <a:lstStyle/>
                    <a:p>
                      <a:pPr marL="76200" marR="0" algn="ctr">
                        <a:lnSpc>
                          <a:spcPct val="115000"/>
                        </a:lnSpc>
                        <a:spcBef>
                          <a:spcPts val="0"/>
                        </a:spcBef>
                        <a:spcAft>
                          <a:spcPts val="0"/>
                        </a:spcAft>
                      </a:pPr>
                      <a:r>
                        <a:rPr lang="en-US" sz="1100">
                          <a:effectLst/>
                        </a:rPr>
                        <a:t>685.85</a:t>
                      </a:r>
                      <a:endParaRPr lang="en-US" sz="1100">
                        <a:effectLst/>
                        <a:latin typeface="Calibri"/>
                        <a:ea typeface="SimSun"/>
                        <a:cs typeface="Times New Roman"/>
                      </a:endParaRPr>
                    </a:p>
                  </a:txBody>
                  <a:tcPr marL="0" marR="0" marT="0" marB="0" anchor="ctr"/>
                </a:tc>
                <a:tc>
                  <a:txBody>
                    <a:bodyPr/>
                    <a:lstStyle/>
                    <a:p>
                      <a:pPr marL="204470" marR="191770" algn="ctr">
                        <a:lnSpc>
                          <a:spcPct val="115000"/>
                        </a:lnSpc>
                        <a:spcBef>
                          <a:spcPts val="0"/>
                        </a:spcBef>
                        <a:spcAft>
                          <a:spcPts val="0"/>
                        </a:spcAft>
                      </a:pPr>
                      <a:r>
                        <a:rPr lang="en-US" sz="1100">
                          <a:effectLst/>
                        </a:rPr>
                        <a:t>3.00</a:t>
                      </a:r>
                      <a:endParaRPr lang="en-US" sz="1100">
                        <a:effectLst/>
                        <a:latin typeface="Calibri"/>
                        <a:ea typeface="SimSun"/>
                        <a:cs typeface="Times New Roman"/>
                      </a:endParaRPr>
                    </a:p>
                  </a:txBody>
                  <a:tcPr marL="0" marR="0" marT="0" marB="0" anchor="ctr"/>
                </a:tc>
                <a:tc>
                  <a:txBody>
                    <a:bodyPr/>
                    <a:lstStyle/>
                    <a:p>
                      <a:pPr marL="22860" marR="0" algn="ctr">
                        <a:lnSpc>
                          <a:spcPct val="115000"/>
                        </a:lnSpc>
                        <a:spcBef>
                          <a:spcPts val="0"/>
                        </a:spcBef>
                        <a:spcAft>
                          <a:spcPts val="0"/>
                        </a:spcAft>
                      </a:pPr>
                      <a:r>
                        <a:rPr lang="en-US" sz="1100">
                          <a:effectLst/>
                        </a:rPr>
                        <a:t>20.00</a:t>
                      </a:r>
                      <a:endParaRPr lang="en-US" sz="1100">
                        <a:effectLst/>
                        <a:latin typeface="Calibri"/>
                        <a:ea typeface="SimSun"/>
                        <a:cs typeface="Times New Roman"/>
                      </a:endParaRPr>
                    </a:p>
                  </a:txBody>
                  <a:tcPr marL="0" marR="0" marT="0" marB="0" anchor="ctr"/>
                </a:tc>
                <a:tc>
                  <a:txBody>
                    <a:bodyPr/>
                    <a:lstStyle/>
                    <a:p>
                      <a:pPr marL="4445" marR="0" algn="ctr">
                        <a:lnSpc>
                          <a:spcPct val="115000"/>
                        </a:lnSpc>
                        <a:spcBef>
                          <a:spcPts val="0"/>
                        </a:spcBef>
                        <a:spcAft>
                          <a:spcPts val="0"/>
                        </a:spcAft>
                      </a:pPr>
                      <a:r>
                        <a:rPr lang="en-US" sz="1100" dirty="0">
                          <a:effectLst/>
                        </a:rPr>
                        <a:t>525.00</a:t>
                      </a:r>
                      <a:endParaRPr lang="en-US" sz="1100" dirty="0">
                        <a:effectLst/>
                        <a:latin typeface="Calibri"/>
                        <a:ea typeface="SimSun"/>
                        <a:cs typeface="Times New Roman"/>
                      </a:endParaRPr>
                    </a:p>
                  </a:txBody>
                  <a:tcPr marL="0" marR="0" marT="0" marB="0" anchor="ctr"/>
                </a:tc>
              </a:tr>
            </a:tbl>
          </a:graphicData>
        </a:graphic>
      </p:graphicFrame>
      <p:sp>
        <p:nvSpPr>
          <p:cNvPr id="5" name="TextBox 4"/>
          <p:cNvSpPr txBox="1"/>
          <p:nvPr/>
        </p:nvSpPr>
        <p:spPr>
          <a:xfrm>
            <a:off x="1524000" y="971550"/>
            <a:ext cx="6195094" cy="369332"/>
          </a:xfrm>
          <a:prstGeom prst="rect">
            <a:avLst/>
          </a:prstGeom>
          <a:noFill/>
        </p:spPr>
        <p:txBody>
          <a:bodyPr wrap="none" rtlCol="0">
            <a:spAutoFit/>
          </a:bodyPr>
          <a:lstStyle/>
          <a:p>
            <a:r>
              <a:rPr lang="en-US" dirty="0" smtClean="0"/>
              <a:t>Table 4: Building Type Purity Clustering Sensitivity Results </a:t>
            </a:r>
            <a:endParaRPr lang="en-US" dirty="0"/>
          </a:p>
        </p:txBody>
      </p:sp>
    </p:spTree>
    <p:extLst>
      <p:ext uri="{BB962C8B-B14F-4D97-AF65-F5344CB8AC3E}">
        <p14:creationId xmlns:p14="http://schemas.microsoft.com/office/powerpoint/2010/main" val="68946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838200"/>
          </a:xfrm>
        </p:spPr>
        <p:txBody>
          <a:bodyPr/>
          <a:lstStyle/>
          <a:p>
            <a:r>
              <a:rPr lang="en-US" sz="3600" dirty="0" smtClean="0"/>
              <a:t>1. Motivation</a:t>
            </a:r>
          </a:p>
        </p:txBody>
      </p:sp>
      <p:sp>
        <p:nvSpPr>
          <p:cNvPr id="4099" name="Rectangle 3"/>
          <p:cNvSpPr>
            <a:spLocks noGrp="1" noChangeArrowheads="1"/>
          </p:cNvSpPr>
          <p:nvPr>
            <p:ph type="body" idx="1"/>
          </p:nvPr>
        </p:nvSpPr>
        <p:spPr>
          <a:xfrm>
            <a:off x="228600" y="685800"/>
            <a:ext cx="8763000" cy="5791200"/>
          </a:xfrm>
        </p:spPr>
        <p:txBody>
          <a:bodyPr/>
          <a:lstStyle/>
          <a:p>
            <a:pPr marL="0" indent="0">
              <a:buNone/>
            </a:pPr>
            <a:endParaRPr lang="en-US" sz="1800" dirty="0" smtClean="0"/>
          </a:p>
          <a:p>
            <a:r>
              <a:rPr lang="en-US" sz="1800" dirty="0" smtClean="0"/>
              <a:t>A </a:t>
            </a:r>
            <a:r>
              <a:rPr lang="en-US" sz="1800" dirty="0"/>
              <a:t>lot of POI datasets (e.g. in Google Earth) are becoming available now. </a:t>
            </a:r>
          </a:p>
          <a:p>
            <a:r>
              <a:rPr lang="en-US" sz="1200" dirty="0" smtClean="0">
                <a:hlinkClick r:id="rId2" tooltip="http://bloomington.in.gov/documents/viewDocument.php?document_id=2455;dir=building/buildingfootprints/shape"/>
              </a:rPr>
              <a:t>http</a:t>
            </a:r>
            <a:r>
              <a:rPr lang="en-US" sz="1200" dirty="0">
                <a:hlinkClick r:id="rId2" tooltip="http://bloomington.in.gov/documents/viewDocument.php?document_id=2455;dir=building/buildingfootprints/shape"/>
              </a:rPr>
              <a:t>://</a:t>
            </a:r>
            <a:r>
              <a:rPr lang="en-US" sz="1200" dirty="0" smtClean="0">
                <a:hlinkClick r:id="rId2" tooltip="http://bloomington.in.gov/documents/viewDocument.php?document_id=2455;dir=building/buildingfootprints/shape"/>
              </a:rPr>
              <a:t>bloomington.in.gov/documents/viewDocument.php?document_id=2455;dir=building/buildingfootprints/shape</a:t>
            </a:r>
            <a:endParaRPr lang="en-US" sz="1200" dirty="0" smtClean="0"/>
          </a:p>
          <a:p>
            <a:r>
              <a:rPr lang="en-US" sz="1200" dirty="0">
                <a:hlinkClick r:id="rId3" tooltip="https://data.cityofchicago.org/Buildings/Building-Footprints/w2v3-isjw"/>
              </a:rPr>
              <a:t>https://</a:t>
            </a:r>
            <a:r>
              <a:rPr lang="en-US" sz="1200" dirty="0" smtClean="0">
                <a:hlinkClick r:id="rId3" tooltip="https://data.cityofchicago.org/Buildings/Building-Footprints/w2v3-isjw"/>
              </a:rPr>
              <a:t>data.cityofchicago.org/Buildings/Building-Footprints/w2v3-isjw</a:t>
            </a:r>
            <a:r>
              <a:rPr lang="en-US" sz="1200" dirty="0" smtClean="0"/>
              <a:t> </a:t>
            </a:r>
          </a:p>
          <a:p>
            <a:pPr marL="0" indent="0">
              <a:buNone/>
            </a:pPr>
            <a:endParaRPr lang="en-US" sz="1200" dirty="0"/>
          </a:p>
          <a:p>
            <a:pPr marL="0" indent="0" algn="ctr">
              <a:buNone/>
            </a:pPr>
            <a:r>
              <a:rPr lang="en-US" sz="1600" dirty="0" smtClean="0"/>
              <a:t>Buildings of the City of Chicago (830,000 Polygons) :</a:t>
            </a:r>
          </a:p>
          <a:p>
            <a:pPr marL="0" indent="0">
              <a:buNone/>
            </a:pPr>
            <a:r>
              <a:rPr lang="en-US" sz="1000" dirty="0"/>
              <a:t/>
            </a:r>
            <a:br>
              <a:rPr lang="en-US" sz="1000" dirty="0"/>
            </a:br>
            <a:r>
              <a:rPr lang="en-US" dirty="0"/>
              <a:t/>
            </a:r>
            <a:br>
              <a:rPr lang="en-US" dirty="0"/>
            </a:br>
            <a:endParaRPr lang="en-US" dirty="0" smtClean="0"/>
          </a:p>
          <a:p>
            <a:pPr marL="0" indent="0">
              <a:buNone/>
            </a:pPr>
            <a:endParaRPr lang="en-US" dirty="0"/>
          </a:p>
          <a:p>
            <a:pPr marL="0" indent="0">
              <a:buNone/>
            </a:pPr>
            <a:endParaRPr lang="en-US" dirty="0" smtClean="0"/>
          </a:p>
          <a:p>
            <a:pPr marL="0" indent="0">
              <a:buNone/>
            </a:pPr>
            <a:endParaRPr lang="en-US" sz="1400" dirty="0" smtClean="0"/>
          </a:p>
          <a:p>
            <a:pPr marL="0" indent="0">
              <a:buNone/>
            </a:pPr>
            <a:r>
              <a:rPr lang="en-US" sz="2400" dirty="0" smtClean="0"/>
              <a:t>Challenges:</a:t>
            </a:r>
          </a:p>
          <a:p>
            <a:r>
              <a:rPr lang="en-US" sz="2000" dirty="0" smtClean="0"/>
              <a:t>Extract Valuable Knowledge/Summaries from such datasets</a:t>
            </a:r>
            <a:r>
              <a:rPr lang="en-US" sz="2000" dirty="0" smtClean="0">
                <a:sym typeface="Wingdings" pitchFamily="2" charset="2"/>
              </a:rPr>
              <a:t> </a:t>
            </a:r>
            <a:r>
              <a:rPr lang="en-US" sz="2000" i="1" dirty="0" smtClean="0">
                <a:sym typeface="Wingdings" pitchFamily="2" charset="2"/>
              </a:rPr>
              <a:t>Data Mining</a:t>
            </a:r>
          </a:p>
          <a:p>
            <a:r>
              <a:rPr lang="en-US" sz="2000" dirty="0" smtClean="0">
                <a:sym typeface="Wingdings" pitchFamily="2" charset="2"/>
              </a:rPr>
              <a:t>Facilitate Querying and Visualizing of such dataset </a:t>
            </a:r>
            <a:r>
              <a:rPr lang="en-US" sz="2000" i="1" dirty="0" smtClean="0">
                <a:sym typeface="Wingdings" pitchFamily="2" charset="2"/>
              </a:rPr>
              <a:t>HPC </a:t>
            </a:r>
            <a:r>
              <a:rPr lang="en-US" sz="2000" dirty="0" smtClean="0">
                <a:sym typeface="Wingdings" pitchFamily="2" charset="2"/>
              </a:rPr>
              <a:t>/ </a:t>
            </a:r>
            <a:r>
              <a:rPr lang="en-US" sz="2000" i="1" dirty="0" err="1" smtClean="0">
                <a:sym typeface="Wingdings" pitchFamily="2" charset="2"/>
              </a:rPr>
              <a:t>BigData</a:t>
            </a:r>
            <a:r>
              <a:rPr lang="en-US" sz="2000" i="1" dirty="0" smtClean="0">
                <a:sym typeface="Wingdings" pitchFamily="2" charset="2"/>
              </a:rPr>
              <a:t> Initiative</a:t>
            </a:r>
            <a:endParaRPr lang="en-US" sz="2000" i="1" dirty="0" smtClean="0"/>
          </a:p>
        </p:txBody>
      </p:sp>
      <p:pic>
        <p:nvPicPr>
          <p:cNvPr id="24579" name="Picture 3" descr="C:\Users\8yetula8\Desktop\Capture-OpenJUMP-1\Capture-OpenJUMP-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980" y="2286000"/>
            <a:ext cx="4897395" cy="26076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8yetula8\Desktop\Capture-OpenJUMP-1\Capture-OpenJU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4890" y="2286000"/>
            <a:ext cx="3332208" cy="26136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2</a:t>
            </a:r>
            <a:endParaRPr lang="en-US" sz="1200" b="1" dirty="0"/>
          </a:p>
        </p:txBody>
      </p:sp>
    </p:spTree>
    <p:extLst>
      <p:ext uri="{BB962C8B-B14F-4D97-AF65-F5344CB8AC3E}">
        <p14:creationId xmlns:p14="http://schemas.microsoft.com/office/powerpoint/2010/main" val="3209163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0" y="0"/>
            <a:ext cx="9144000" cy="762000"/>
          </a:xfrm>
        </p:spPr>
        <p:txBody>
          <a:bodyPr/>
          <a:lstStyle/>
          <a:p>
            <a:pPr eaLnBrk="1" hangingPunct="1">
              <a:defRPr/>
            </a:pPr>
            <a:r>
              <a:rPr lang="en-US" altLang="zh-CN" sz="3200" dirty="0" smtClean="0">
                <a:ea typeface="SimSun" charset="-122"/>
              </a:rPr>
              <a:t>5. Related Work </a:t>
            </a:r>
          </a:p>
        </p:txBody>
      </p:sp>
      <p:sp>
        <p:nvSpPr>
          <p:cNvPr id="8195" name="Rectangle 3"/>
          <p:cNvSpPr>
            <a:spLocks noGrp="1" noChangeArrowheads="1"/>
          </p:cNvSpPr>
          <p:nvPr>
            <p:ph type="body" idx="1"/>
          </p:nvPr>
        </p:nvSpPr>
        <p:spPr>
          <a:xfrm>
            <a:off x="0" y="685800"/>
            <a:ext cx="9144000" cy="5867400"/>
          </a:xfrm>
        </p:spPr>
        <p:txBody>
          <a:bodyPr/>
          <a:lstStyle/>
          <a:p>
            <a:pPr marL="571500" indent="-571500" defTabSz="914400" eaLnBrk="1" hangingPunct="1">
              <a:lnSpc>
                <a:spcPct val="90000"/>
              </a:lnSpc>
              <a:buFont typeface="Wingdings" pitchFamily="2" charset="2"/>
              <a:buAutoNum type="arabicPeriod"/>
            </a:pPr>
            <a:r>
              <a:rPr lang="en-US" altLang="zh-CN" sz="2400" dirty="0" smtClean="0">
                <a:ea typeface="SimSun" charset="-122"/>
              </a:rPr>
              <a:t>Unsupervised topic discovery approaches to summarize the composition of cities/… have been proposed [Yuan 2012, Yin 2011]. Urban patches are annotated by topics their composition expresses</a:t>
            </a:r>
          </a:p>
          <a:p>
            <a:pPr marL="571500" indent="-571500" eaLnBrk="1" hangingPunct="1">
              <a:lnSpc>
                <a:spcPct val="90000"/>
              </a:lnSpc>
              <a:buFont typeface="Wingdings" pitchFamily="2" charset="2"/>
              <a:buAutoNum type="arabicPeriod"/>
            </a:pPr>
            <a:r>
              <a:rPr lang="en-US" altLang="zh-CN" sz="2400" dirty="0" smtClean="0">
                <a:ea typeface="SimSun" charset="-122"/>
              </a:rPr>
              <a:t>Some spatial regression approaches identify uniform regions in spatial data [</a:t>
            </a:r>
            <a:r>
              <a:rPr lang="en-US" altLang="zh-CN" sz="2400" dirty="0" err="1" smtClean="0">
                <a:ea typeface="SimSun" charset="-122"/>
              </a:rPr>
              <a:t>Celepcikay</a:t>
            </a:r>
            <a:r>
              <a:rPr lang="en-US" altLang="zh-CN" sz="2400" dirty="0" smtClean="0">
                <a:ea typeface="SimSun" charset="-122"/>
              </a:rPr>
              <a:t> 2009, </a:t>
            </a:r>
            <a:r>
              <a:rPr lang="en-US" altLang="zh-CN" sz="2400" dirty="0" err="1" smtClean="0">
                <a:ea typeface="SimSun" charset="-122"/>
              </a:rPr>
              <a:t>Vucetic</a:t>
            </a:r>
            <a:r>
              <a:rPr lang="en-US" altLang="zh-CN" sz="2400" dirty="0" smtClean="0">
                <a:ea typeface="SimSun" charset="-122"/>
              </a:rPr>
              <a:t> 2000]. [Sheng 2010] proposes an approach that finds the top-k similar regions for a signature/query.</a:t>
            </a:r>
          </a:p>
          <a:p>
            <a:pPr marL="571500" indent="-571500" defTabSz="914400" eaLnBrk="1" hangingPunct="1">
              <a:lnSpc>
                <a:spcPct val="90000"/>
              </a:lnSpc>
              <a:buFont typeface="Wingdings" pitchFamily="2" charset="2"/>
              <a:buAutoNum type="arabicPeriod"/>
            </a:pPr>
            <a:r>
              <a:rPr lang="en-US" altLang="zh-CN" sz="2400" dirty="0" smtClean="0">
                <a:ea typeface="SimSun" charset="-122"/>
              </a:rPr>
              <a:t>There are a lot of spatial clustering approaches; however, all form clusters based on distance based criteria. </a:t>
            </a:r>
          </a:p>
          <a:p>
            <a:pPr marL="571500" indent="-571500" defTabSz="914400" eaLnBrk="1" hangingPunct="1">
              <a:lnSpc>
                <a:spcPct val="90000"/>
              </a:lnSpc>
              <a:buFont typeface="Wingdings" pitchFamily="2" charset="2"/>
              <a:buAutoNum type="arabicPeriod"/>
            </a:pPr>
            <a:r>
              <a:rPr lang="en-US" altLang="zh-CN" sz="2400" dirty="0" smtClean="0">
                <a:ea typeface="SimSun" charset="-122"/>
              </a:rPr>
              <a:t>Signatures have been successfully used in other applications such as telecommunication [Cortez 2001] and visualization [Wong 2000] .</a:t>
            </a:r>
          </a:p>
        </p:txBody>
      </p:sp>
      <p:sp>
        <p:nvSpPr>
          <p:cNvPr id="4"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18</a:t>
            </a:r>
            <a:endParaRPr lang="en-US" sz="1200" b="1" dirty="0"/>
          </a:p>
        </p:txBody>
      </p:sp>
    </p:spTree>
    <p:extLst>
      <p:ext uri="{BB962C8B-B14F-4D97-AF65-F5344CB8AC3E}">
        <p14:creationId xmlns:p14="http://schemas.microsoft.com/office/powerpoint/2010/main" val="886333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0" y="0"/>
            <a:ext cx="9144000" cy="762000"/>
          </a:xfrm>
        </p:spPr>
        <p:txBody>
          <a:bodyPr/>
          <a:lstStyle/>
          <a:p>
            <a:pPr eaLnBrk="1" hangingPunct="1">
              <a:defRPr/>
            </a:pPr>
            <a:r>
              <a:rPr lang="en-US" altLang="zh-CN" sz="2600" dirty="0" smtClean="0">
                <a:ea typeface="SimSun" charset="-122"/>
              </a:rPr>
              <a:t>6. Summary and Future Work</a:t>
            </a:r>
          </a:p>
        </p:txBody>
      </p:sp>
      <p:sp>
        <p:nvSpPr>
          <p:cNvPr id="8195" name="Rectangle 3"/>
          <p:cNvSpPr>
            <a:spLocks noGrp="1" noChangeArrowheads="1"/>
          </p:cNvSpPr>
          <p:nvPr>
            <p:ph type="body" idx="1"/>
          </p:nvPr>
        </p:nvSpPr>
        <p:spPr>
          <a:xfrm>
            <a:off x="0" y="685800"/>
            <a:ext cx="9144000" cy="5867400"/>
          </a:xfrm>
        </p:spPr>
        <p:txBody>
          <a:bodyPr/>
          <a:lstStyle/>
          <a:p>
            <a:pPr marL="0" indent="0" defTabSz="914400" eaLnBrk="1" hangingPunct="1">
              <a:lnSpc>
                <a:spcPct val="90000"/>
              </a:lnSpc>
              <a:buNone/>
            </a:pPr>
            <a:r>
              <a:rPr lang="en-US" altLang="zh-CN" sz="2400" dirty="0" smtClean="0">
                <a:ea typeface="SimSun" charset="-122"/>
              </a:rPr>
              <a:t>We presented a methodology for summarizing the composition of cities that relies on 3 main ideas: </a:t>
            </a:r>
          </a:p>
          <a:p>
            <a:pPr marL="571500" indent="-571500" defTabSz="914400" eaLnBrk="1" hangingPunct="1">
              <a:lnSpc>
                <a:spcPct val="90000"/>
              </a:lnSpc>
              <a:buFont typeface="Wingdings" pitchFamily="2" charset="2"/>
              <a:buAutoNum type="arabicPeriod"/>
            </a:pPr>
            <a:r>
              <a:rPr lang="en-US" altLang="zh-CN" sz="2400" dirty="0" smtClean="0">
                <a:ea typeface="SimSun" charset="-122"/>
              </a:rPr>
              <a:t>The task of finding uniform regions in a spatial dataset is formulated as a maximization problem of a signature-based. plug-in uniformity measure and introduce a prototype-based clustering algorithm called CLEVER to find such regions.</a:t>
            </a:r>
          </a:p>
          <a:p>
            <a:pPr marL="571500" indent="-571500" eaLnBrk="1" hangingPunct="1">
              <a:lnSpc>
                <a:spcPct val="90000"/>
              </a:lnSpc>
              <a:buFont typeface="Wingdings" pitchFamily="2" charset="2"/>
              <a:buAutoNum type="arabicPeriod"/>
            </a:pPr>
            <a:r>
              <a:rPr lang="en-US" altLang="zh-CN" sz="2400" dirty="0" smtClean="0">
                <a:ea typeface="SimSun" charset="-122"/>
              </a:rPr>
              <a:t>Regions are annotated with signatures and mining particular types of signature plays a key role in the methodology.</a:t>
            </a:r>
          </a:p>
          <a:p>
            <a:pPr marL="571500" indent="-571500" defTabSz="914400" eaLnBrk="1" hangingPunct="1">
              <a:lnSpc>
                <a:spcPct val="90000"/>
              </a:lnSpc>
              <a:buFont typeface="Wingdings" pitchFamily="2" charset="2"/>
              <a:buAutoNum type="arabicPeriod"/>
            </a:pPr>
            <a:r>
              <a:rPr lang="en-US" altLang="zh-CN" sz="2400" dirty="0" smtClean="0">
                <a:ea typeface="SimSun" charset="-122"/>
              </a:rPr>
              <a:t>Polygons are used to describe the scope of a regions/urban patches.</a:t>
            </a:r>
          </a:p>
        </p:txBody>
      </p:sp>
      <p:sp>
        <p:nvSpPr>
          <p:cNvPr id="4"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19</a:t>
            </a:r>
            <a:endParaRPr lang="en-US" sz="1200" b="1" dirty="0"/>
          </a:p>
        </p:txBody>
      </p:sp>
    </p:spTree>
    <p:extLst>
      <p:ext uri="{BB962C8B-B14F-4D97-AF65-F5344CB8AC3E}">
        <p14:creationId xmlns:p14="http://schemas.microsoft.com/office/powerpoint/2010/main" val="886333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81000" y="0"/>
            <a:ext cx="9144000" cy="762000"/>
          </a:xfrm>
        </p:spPr>
        <p:txBody>
          <a:bodyPr/>
          <a:lstStyle/>
          <a:p>
            <a:pPr eaLnBrk="1" hangingPunct="1">
              <a:defRPr/>
            </a:pPr>
            <a:r>
              <a:rPr lang="en-US" altLang="zh-CN" sz="3200" dirty="0" smtClean="0">
                <a:ea typeface="SimSun" charset="-122"/>
              </a:rPr>
              <a:t>6. Summary and Future Work</a:t>
            </a:r>
          </a:p>
        </p:txBody>
      </p:sp>
      <p:sp>
        <p:nvSpPr>
          <p:cNvPr id="8195" name="Rectangle 3"/>
          <p:cNvSpPr>
            <a:spLocks noGrp="1" noChangeArrowheads="1"/>
          </p:cNvSpPr>
          <p:nvPr>
            <p:ph type="body" idx="1"/>
          </p:nvPr>
        </p:nvSpPr>
        <p:spPr>
          <a:xfrm>
            <a:off x="0" y="685800"/>
            <a:ext cx="9144000" cy="5867400"/>
          </a:xfrm>
        </p:spPr>
        <p:txBody>
          <a:bodyPr/>
          <a:lstStyle/>
          <a:p>
            <a:pPr marL="571500" indent="-571500" defTabSz="914400" eaLnBrk="1" hangingPunct="1">
              <a:lnSpc>
                <a:spcPct val="90000"/>
              </a:lnSpc>
              <a:buFont typeface="Wingdings" pitchFamily="2" charset="2"/>
              <a:buAutoNum type="arabicPeriod"/>
            </a:pPr>
            <a:r>
              <a:rPr lang="en-US" altLang="zh-CN" sz="2400" dirty="0" smtClean="0">
                <a:ea typeface="SimSun" charset="-122"/>
              </a:rPr>
              <a:t>Currently we are working on “better” scoping algorithms that determine the boundaries of urban patches.</a:t>
            </a:r>
          </a:p>
          <a:p>
            <a:pPr marL="571500" indent="-571500" defTabSz="914400" eaLnBrk="1" hangingPunct="1">
              <a:lnSpc>
                <a:spcPct val="90000"/>
              </a:lnSpc>
              <a:buFont typeface="Wingdings" pitchFamily="2" charset="2"/>
              <a:buAutoNum type="arabicPeriod"/>
            </a:pPr>
            <a:r>
              <a:rPr lang="en-US" altLang="zh-CN" sz="2400" dirty="0" smtClean="0">
                <a:ea typeface="SimSun" charset="-122"/>
              </a:rPr>
              <a:t>We are planning to investigate other spatial clustering algorithms that are capable to find spatial clusters of arbitrary shape, namely polygonal and agglomerative spatial clustering algorithms.</a:t>
            </a:r>
          </a:p>
          <a:p>
            <a:pPr marL="571500" indent="-571500" defTabSz="914400" eaLnBrk="1" hangingPunct="1">
              <a:lnSpc>
                <a:spcPct val="90000"/>
              </a:lnSpc>
              <a:buFont typeface="Wingdings" pitchFamily="2" charset="2"/>
              <a:buAutoNum type="arabicPeriod"/>
            </a:pPr>
            <a:r>
              <a:rPr lang="en-US" altLang="zh-CN" sz="2400" dirty="0" smtClean="0">
                <a:ea typeface="SimSun" charset="-122"/>
              </a:rPr>
              <a:t>Finding the “best” characterization of the composition of a city is like finding a needle in a hay stack: therefore, parallel versions of spatial clustering algorithms are needed.</a:t>
            </a:r>
          </a:p>
          <a:p>
            <a:pPr marL="571500" indent="-571500" defTabSz="914400" eaLnBrk="1" hangingPunct="1">
              <a:lnSpc>
                <a:spcPct val="90000"/>
              </a:lnSpc>
              <a:buFont typeface="Wingdings" pitchFamily="2" charset="2"/>
              <a:buAutoNum type="arabicPeriod"/>
            </a:pPr>
            <a:r>
              <a:rPr lang="en-US" altLang="zh-CN" sz="2400" dirty="0" smtClean="0">
                <a:ea typeface="SimSun" charset="-122"/>
              </a:rPr>
              <a:t>We are looking for new case studies / datasets to test / enhance our methodology. </a:t>
            </a:r>
          </a:p>
          <a:p>
            <a:pPr marL="571500" indent="-571500" defTabSz="914400" eaLnBrk="1" hangingPunct="1">
              <a:lnSpc>
                <a:spcPct val="90000"/>
              </a:lnSpc>
              <a:buFont typeface="Wingdings" pitchFamily="2" charset="2"/>
              <a:buAutoNum type="arabicPeriod"/>
            </a:pPr>
            <a:r>
              <a:rPr lang="en-US" altLang="zh-CN" sz="2400" dirty="0" smtClean="0">
                <a:ea typeface="SimSun" charset="-122"/>
              </a:rPr>
              <a:t>In general, developing a theory of signatures and signature mining deserves more exploration. </a:t>
            </a:r>
          </a:p>
        </p:txBody>
      </p:sp>
      <p:sp>
        <p:nvSpPr>
          <p:cNvPr id="4"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20</a:t>
            </a:r>
            <a:endParaRPr lang="en-US" sz="1200" b="1" dirty="0"/>
          </a:p>
        </p:txBody>
      </p:sp>
    </p:spTree>
    <p:extLst>
      <p:ext uri="{BB962C8B-B14F-4D97-AF65-F5344CB8AC3E}">
        <p14:creationId xmlns:p14="http://schemas.microsoft.com/office/powerpoint/2010/main" val="886333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2600" b="1" dirty="0" smtClean="0"/>
              <a:t>Any Question?</a:t>
            </a:r>
          </a:p>
        </p:txBody>
      </p:sp>
      <p:pic>
        <p:nvPicPr>
          <p:cNvPr id="7" name="Picture 6" descr="GE display 1.jpg"/>
          <p:cNvPicPr/>
          <p:nvPr/>
        </p:nvPicPr>
        <p:blipFill>
          <a:blip r:embed="rId2" cstate="print"/>
          <a:stretch>
            <a:fillRect/>
          </a:stretch>
        </p:blipFill>
        <p:spPr>
          <a:xfrm>
            <a:off x="304800" y="762000"/>
            <a:ext cx="8229601" cy="4700769"/>
          </a:xfrm>
          <a:prstGeom prst="rect">
            <a:avLst/>
          </a:prstGeom>
        </p:spPr>
      </p:pic>
      <p:sp>
        <p:nvSpPr>
          <p:cNvPr id="6"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21</a:t>
            </a:r>
            <a:endParaRPr lang="en-US" sz="1200" b="1" dirty="0"/>
          </a:p>
        </p:txBody>
      </p:sp>
    </p:spTree>
    <p:extLst>
      <p:ext uri="{BB962C8B-B14F-4D97-AF65-F5344CB8AC3E}">
        <p14:creationId xmlns:p14="http://schemas.microsoft.com/office/powerpoint/2010/main" val="4212826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42150" y="6243638"/>
            <a:ext cx="1905000" cy="457200"/>
          </a:xfrm>
          <a:prstGeom prst="rect">
            <a:avLst/>
          </a:prstGeom>
        </p:spPr>
        <p:txBody>
          <a:bodyPr/>
          <a:lstStyle/>
          <a:p>
            <a:fld id="{A7C17C85-9A73-4B03-8855-A4B4ED678BE4}" type="slidenum">
              <a:rPr lang="en-US"/>
              <a:pPr/>
              <a:t>24</a:t>
            </a:fld>
            <a:endParaRPr lang="en-US"/>
          </a:p>
        </p:txBody>
      </p:sp>
      <p:sp>
        <p:nvSpPr>
          <p:cNvPr id="104450" name="Rectangle 2"/>
          <p:cNvSpPr>
            <a:spLocks noGrp="1" noChangeArrowheads="1"/>
          </p:cNvSpPr>
          <p:nvPr>
            <p:ph type="title"/>
          </p:nvPr>
        </p:nvSpPr>
        <p:spPr/>
        <p:txBody>
          <a:bodyPr/>
          <a:lstStyle/>
          <a:p>
            <a:r>
              <a:rPr lang="en-US"/>
              <a:t>Randomized Hill Climbing</a:t>
            </a:r>
          </a:p>
        </p:txBody>
      </p:sp>
      <p:sp>
        <p:nvSpPr>
          <p:cNvPr id="104451" name="Rectangle 3"/>
          <p:cNvSpPr>
            <a:spLocks noGrp="1" noChangeArrowheads="1"/>
          </p:cNvSpPr>
          <p:nvPr>
            <p:ph type="body" idx="1"/>
          </p:nvPr>
        </p:nvSpPr>
        <p:spPr/>
        <p:txBody>
          <a:bodyPr/>
          <a:lstStyle/>
          <a:p>
            <a:pPr>
              <a:lnSpc>
                <a:spcPct val="90000"/>
              </a:lnSpc>
            </a:pPr>
            <a:r>
              <a:rPr lang="en-US"/>
              <a:t>A variant of hill climbing where p sample points are randomly selected from the neighborhood of the current solution</a:t>
            </a:r>
          </a:p>
          <a:p>
            <a:pPr>
              <a:lnSpc>
                <a:spcPct val="90000"/>
              </a:lnSpc>
            </a:pPr>
            <a:r>
              <a:rPr lang="en-US"/>
              <a:t>Two main parameters: p and neighborhood definition</a:t>
            </a:r>
          </a:p>
          <a:p>
            <a:pPr>
              <a:lnSpc>
                <a:spcPct val="90000"/>
              </a:lnSpc>
            </a:pPr>
            <a:r>
              <a:rPr lang="en-US"/>
              <a:t>Usually fast, because no exhaustive sampling</a:t>
            </a:r>
          </a:p>
        </p:txBody>
      </p:sp>
    </p:spTree>
    <p:extLst>
      <p:ext uri="{BB962C8B-B14F-4D97-AF65-F5344CB8AC3E}">
        <p14:creationId xmlns:p14="http://schemas.microsoft.com/office/powerpoint/2010/main" val="3401278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42150" y="6243638"/>
            <a:ext cx="1905000" cy="457200"/>
          </a:xfrm>
          <a:prstGeom prst="rect">
            <a:avLst/>
          </a:prstGeom>
        </p:spPr>
        <p:txBody>
          <a:bodyPr/>
          <a:lstStyle/>
          <a:p>
            <a:fld id="{B3B4AF6A-8195-405F-B84E-0AA17DAB9901}" type="slidenum">
              <a:rPr lang="en-US"/>
              <a:pPr/>
              <a:t>25</a:t>
            </a:fld>
            <a:endParaRPr lang="en-US"/>
          </a:p>
        </p:txBody>
      </p:sp>
      <p:sp>
        <p:nvSpPr>
          <p:cNvPr id="106498" name="Rectangle 2"/>
          <p:cNvSpPr>
            <a:spLocks noGrp="1" noChangeArrowheads="1"/>
          </p:cNvSpPr>
          <p:nvPr>
            <p:ph type="title"/>
          </p:nvPr>
        </p:nvSpPr>
        <p:spPr/>
        <p:txBody>
          <a:bodyPr/>
          <a:lstStyle/>
          <a:p>
            <a:r>
              <a:rPr lang="en-US"/>
              <a:t>CLEVER</a:t>
            </a:r>
            <a:r>
              <a:rPr lang="en-US">
                <a:cs typeface="Tahoma" pitchFamily="34" charset="0"/>
              </a:rPr>
              <a:t>—General Loop </a:t>
            </a:r>
          </a:p>
        </p:txBody>
      </p:sp>
      <p:sp>
        <p:nvSpPr>
          <p:cNvPr id="106499" name="Rectangle 3"/>
          <p:cNvSpPr>
            <a:spLocks noGrp="1" noChangeArrowheads="1"/>
          </p:cNvSpPr>
          <p:nvPr>
            <p:ph type="body" idx="1"/>
          </p:nvPr>
        </p:nvSpPr>
        <p:spPr>
          <a:xfrm>
            <a:off x="457200" y="2017713"/>
            <a:ext cx="8497888" cy="4459287"/>
          </a:xfrm>
        </p:spPr>
        <p:txBody>
          <a:bodyPr/>
          <a:lstStyle/>
          <a:p>
            <a:pPr>
              <a:lnSpc>
                <a:spcPct val="80000"/>
              </a:lnSpc>
            </a:pPr>
            <a:r>
              <a:rPr lang="en-US" sz="2800" dirty="0"/>
              <a:t>Select initial solution by randomly selecting k-hat representatives</a:t>
            </a:r>
          </a:p>
          <a:p>
            <a:pPr>
              <a:lnSpc>
                <a:spcPct val="80000"/>
              </a:lnSpc>
            </a:pPr>
            <a:r>
              <a:rPr lang="en-US" sz="2800" dirty="0"/>
              <a:t>Find p neighbors of current solution using a given neighborhood definition</a:t>
            </a:r>
          </a:p>
          <a:p>
            <a:pPr>
              <a:lnSpc>
                <a:spcPct val="80000"/>
              </a:lnSpc>
            </a:pPr>
            <a:r>
              <a:rPr lang="en-US" sz="2800" dirty="0"/>
              <a:t>If the best neighbor improves fitness, it becomes new solution.</a:t>
            </a:r>
          </a:p>
          <a:p>
            <a:pPr>
              <a:lnSpc>
                <a:spcPct val="80000"/>
              </a:lnSpc>
            </a:pPr>
            <a:r>
              <a:rPr lang="en-US" sz="2800" dirty="0"/>
              <a:t>If no neighbor improves fitness, the neighborhood is resampled using p*2 and then p*(q-2) no. of samples</a:t>
            </a:r>
          </a:p>
          <a:p>
            <a:pPr>
              <a:lnSpc>
                <a:spcPct val="80000"/>
              </a:lnSpc>
            </a:pPr>
            <a:r>
              <a:rPr lang="en-US" sz="2800" dirty="0"/>
              <a:t>If even after resampling fitness does not improve, the algorithm terminates</a:t>
            </a:r>
          </a:p>
        </p:txBody>
      </p:sp>
    </p:spTree>
    <p:extLst>
      <p:ext uri="{BB962C8B-B14F-4D97-AF65-F5344CB8AC3E}">
        <p14:creationId xmlns:p14="http://schemas.microsoft.com/office/powerpoint/2010/main" val="246987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42150" y="6243638"/>
            <a:ext cx="1905000" cy="457200"/>
          </a:xfrm>
          <a:prstGeom prst="rect">
            <a:avLst/>
          </a:prstGeom>
        </p:spPr>
        <p:txBody>
          <a:bodyPr/>
          <a:lstStyle/>
          <a:p>
            <a:fld id="{999B029B-06B5-41F7-864A-02D63EEC43EB}" type="slidenum">
              <a:rPr lang="en-US"/>
              <a:pPr/>
              <a:t>26</a:t>
            </a:fld>
            <a:endParaRPr lang="en-US"/>
          </a:p>
        </p:txBody>
      </p:sp>
      <p:sp>
        <p:nvSpPr>
          <p:cNvPr id="107522" name="Rectangle 2"/>
          <p:cNvSpPr>
            <a:spLocks noGrp="1" noChangeArrowheads="1"/>
          </p:cNvSpPr>
          <p:nvPr>
            <p:ph type="title"/>
          </p:nvPr>
        </p:nvSpPr>
        <p:spPr/>
        <p:txBody>
          <a:bodyPr/>
          <a:lstStyle/>
          <a:p>
            <a:r>
              <a:rPr lang="en-US"/>
              <a:t>Neighborhood Definition</a:t>
            </a:r>
          </a:p>
        </p:txBody>
      </p:sp>
      <p:sp>
        <p:nvSpPr>
          <p:cNvPr id="107523" name="Rectangle 3"/>
          <p:cNvSpPr>
            <a:spLocks noGrp="1" noChangeArrowheads="1"/>
          </p:cNvSpPr>
          <p:nvPr>
            <p:ph type="body" idx="1"/>
          </p:nvPr>
        </p:nvSpPr>
        <p:spPr>
          <a:xfrm>
            <a:off x="762000" y="1981200"/>
            <a:ext cx="7924800" cy="4114800"/>
          </a:xfrm>
        </p:spPr>
        <p:txBody>
          <a:bodyPr/>
          <a:lstStyle/>
          <a:p>
            <a:pPr>
              <a:lnSpc>
                <a:spcPct val="80000"/>
              </a:lnSpc>
            </a:pPr>
            <a:r>
              <a:rPr lang="en-US" sz="2800"/>
              <a:t>CLEVER samples solution based on a given neighborhood size that is defined as the number of operators applied to the current solution</a:t>
            </a:r>
          </a:p>
          <a:p>
            <a:pPr>
              <a:lnSpc>
                <a:spcPct val="80000"/>
              </a:lnSpc>
            </a:pPr>
            <a:r>
              <a:rPr lang="en-US" sz="2800"/>
              <a:t>Operators Used: Insert, Replace, Delete</a:t>
            </a:r>
          </a:p>
          <a:p>
            <a:pPr>
              <a:lnSpc>
                <a:spcPct val="80000"/>
              </a:lnSpc>
            </a:pPr>
            <a:r>
              <a:rPr lang="en-US" sz="2800"/>
              <a:t>Each operator is assigned a certain selection probability.</a:t>
            </a:r>
          </a:p>
          <a:p>
            <a:pPr>
              <a:lnSpc>
                <a:spcPct val="80000"/>
              </a:lnSpc>
            </a:pPr>
            <a:r>
              <a:rPr lang="en-US" sz="2800"/>
              <a:t>Insert and Delete operator change no. of representatives and in turn no. of clusters, enabling the algorithm to search for a variable number of clusters </a:t>
            </a:r>
            <a:r>
              <a:rPr lang="en-US" sz="2800" i="1"/>
              <a:t>k</a:t>
            </a:r>
            <a:r>
              <a:rPr lang="en-US" sz="2800"/>
              <a:t>.</a:t>
            </a:r>
          </a:p>
        </p:txBody>
      </p:sp>
    </p:spTree>
    <p:extLst>
      <p:ext uri="{BB962C8B-B14F-4D97-AF65-F5344CB8AC3E}">
        <p14:creationId xmlns:p14="http://schemas.microsoft.com/office/powerpoint/2010/main" val="1899036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228600" y="685800"/>
            <a:ext cx="8686800" cy="3276600"/>
          </a:xfrm>
          <a:prstGeom prst="rect">
            <a:avLst/>
          </a:prstGeom>
          <a:noFill/>
          <a:ln w="9525">
            <a:noFill/>
            <a:miter lim="800000"/>
            <a:headEnd/>
            <a:tailEnd/>
          </a:ln>
        </p:spPr>
        <p:txBody>
          <a:bodyPr/>
          <a:lstStyle/>
          <a:p>
            <a:r>
              <a:rPr lang="en-US" sz="2000" dirty="0"/>
              <a:t>However, developing a spatial clustering algorithm which directly maximizes </a:t>
            </a:r>
            <a:r>
              <a:rPr lang="en-US" sz="2000" i="1" dirty="0"/>
              <a:t>ϕ(X)</a:t>
            </a:r>
            <a:r>
              <a:rPr lang="en-US" sz="2000" dirty="0"/>
              <a:t> is quite challenging, as this would require to identify and to keep track of which spatial clusters are neighboring in order to compute </a:t>
            </a:r>
            <a:r>
              <a:rPr lang="en-US" sz="2000" i="1" dirty="0"/>
              <a:t>ϕ(X)</a:t>
            </a:r>
            <a:r>
              <a:rPr lang="en-US" sz="2000" dirty="0"/>
              <a:t>, which leads to quite signiﬁcant clustering overhead, and to theoretical problems. If prototype-based clustering algorithms, such as K-</a:t>
            </a:r>
            <a:r>
              <a:rPr lang="en-US" sz="2000" dirty="0" err="1"/>
              <a:t>medoids</a:t>
            </a:r>
            <a:r>
              <a:rPr lang="en-US" sz="2000" dirty="0"/>
              <a:t> or K-means are used, a </a:t>
            </a:r>
            <a:r>
              <a:rPr lang="en-US" sz="2000" dirty="0" err="1"/>
              <a:t>Voronoi</a:t>
            </a:r>
            <a:r>
              <a:rPr lang="en-US" sz="2000" dirty="0"/>
              <a:t> tessellation can be used to derive cluster models from the set of cluster prototype which are convex polygons; unfortunately, it is not computationally feasible to compute </a:t>
            </a:r>
            <a:r>
              <a:rPr lang="en-US" sz="2000" dirty="0" err="1"/>
              <a:t>Voronoi</a:t>
            </a:r>
            <a:r>
              <a:rPr lang="en-US" sz="2000" dirty="0"/>
              <a:t> cells in higher dimensional spaces, as the complexity of the algorithm is exponential with respect to the dimensionality of the dataset. Consequently, it is only feasible to compute the </a:t>
            </a:r>
            <a:r>
              <a:rPr lang="en-US" sz="2000" dirty="0" err="1"/>
              <a:t>Voronoi</a:t>
            </a:r>
            <a:r>
              <a:rPr lang="en-US" sz="2000" dirty="0"/>
              <a:t> tessellation in 1D, 2D, and for small datasets in 3D. For density-based clustering algorithm the situation is even worse; for example, we are not aware of any methods which are capable of producing cluster models from a DBSCAN clustering.</a:t>
            </a:r>
          </a:p>
        </p:txBody>
      </p:sp>
      <p:sp>
        <p:nvSpPr>
          <p:cNvPr id="16396" name="Title 12"/>
          <p:cNvSpPr>
            <a:spLocks noGrp="1"/>
          </p:cNvSpPr>
          <p:nvPr>
            <p:ph type="title"/>
          </p:nvPr>
        </p:nvSpPr>
        <p:spPr/>
        <p:txBody>
          <a:bodyPr/>
          <a:lstStyle/>
          <a:p>
            <a:r>
              <a:rPr lang="en-US" sz="2400" dirty="0" smtClean="0"/>
              <a:t>Methodologies and Tools to</a:t>
            </a:r>
            <a:br>
              <a:rPr lang="en-US" sz="2400" dirty="0" smtClean="0"/>
            </a:br>
            <a:r>
              <a:rPr lang="en-US" sz="2400" dirty="0" smtClean="0"/>
              <a:t>Analyze and Mine Related Datasets</a:t>
            </a:r>
          </a:p>
        </p:txBody>
      </p:sp>
    </p:spTree>
    <p:extLst>
      <p:ext uri="{BB962C8B-B14F-4D97-AF65-F5344CB8AC3E}">
        <p14:creationId xmlns:p14="http://schemas.microsoft.com/office/powerpoint/2010/main" val="2862810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42150" y="6243638"/>
            <a:ext cx="1905000" cy="457200"/>
          </a:xfrm>
          <a:prstGeom prst="rect">
            <a:avLst/>
          </a:prstGeom>
        </p:spPr>
        <p:txBody>
          <a:bodyPr/>
          <a:lstStyle/>
          <a:p>
            <a:fld id="{2E3BAC76-86C3-430B-8072-4197CD5E9203}" type="slidenum">
              <a:rPr lang="en-US"/>
              <a:pPr/>
              <a:t>28</a:t>
            </a:fld>
            <a:endParaRPr lang="en-US"/>
          </a:p>
        </p:txBody>
      </p:sp>
      <p:sp>
        <p:nvSpPr>
          <p:cNvPr id="155650" name="Rectangle 2"/>
          <p:cNvSpPr>
            <a:spLocks noGrp="1" noChangeArrowheads="1"/>
          </p:cNvSpPr>
          <p:nvPr>
            <p:ph type="title"/>
          </p:nvPr>
        </p:nvSpPr>
        <p:spPr/>
        <p:txBody>
          <a:bodyPr/>
          <a:lstStyle/>
          <a:p>
            <a:r>
              <a:rPr lang="en-US" sz="3800"/>
              <a:t>Advantages CLEVER Over Other Representative-based Algorithms</a:t>
            </a:r>
          </a:p>
        </p:txBody>
      </p:sp>
      <p:sp>
        <p:nvSpPr>
          <p:cNvPr id="155651" name="Rectangle 3"/>
          <p:cNvSpPr>
            <a:spLocks noGrp="1" noChangeArrowheads="1"/>
          </p:cNvSpPr>
          <p:nvPr>
            <p:ph type="body" idx="1"/>
          </p:nvPr>
        </p:nvSpPr>
        <p:spPr>
          <a:xfrm>
            <a:off x="228600" y="762000"/>
            <a:ext cx="8726488" cy="5715000"/>
          </a:xfrm>
        </p:spPr>
        <p:txBody>
          <a:bodyPr/>
          <a:lstStyle/>
          <a:p>
            <a:pPr>
              <a:lnSpc>
                <a:spcPct val="90000"/>
              </a:lnSpc>
            </a:pPr>
            <a:r>
              <a:rPr lang="en-US" sz="2400" dirty="0"/>
              <a:t>Searches for the optimal number of clusters </a:t>
            </a:r>
            <a:r>
              <a:rPr lang="en-US" sz="2400" i="1" dirty="0"/>
              <a:t>k</a:t>
            </a:r>
          </a:p>
          <a:p>
            <a:pPr>
              <a:lnSpc>
                <a:spcPct val="90000"/>
              </a:lnSpc>
            </a:pPr>
            <a:r>
              <a:rPr lang="en-US" sz="2400" i="1" dirty="0"/>
              <a:t>Quite generic: </a:t>
            </a:r>
            <a:r>
              <a:rPr lang="en-US" sz="2400" dirty="0"/>
              <a:t>can be used with any reward-based fitness function </a:t>
            </a:r>
            <a:r>
              <a:rPr lang="en-US" sz="2400" dirty="0">
                <a:sym typeface="Wingdings" pitchFamily="2" charset="2"/>
              </a:rPr>
              <a:t> can be applied to a large set of tasks</a:t>
            </a:r>
            <a:endParaRPr lang="en-US" sz="2400" i="1" dirty="0"/>
          </a:p>
          <a:p>
            <a:pPr>
              <a:lnSpc>
                <a:spcPct val="90000"/>
              </a:lnSpc>
            </a:pPr>
            <a:r>
              <a:rPr lang="en-US" sz="2400" dirty="0"/>
              <a:t>Less likely to terminate prematurely</a:t>
            </a:r>
            <a:r>
              <a:rPr lang="en-US" sz="2400" dirty="0">
                <a:cs typeface="Tahoma" pitchFamily="34" charset="0"/>
              </a:rPr>
              <a:t>—reason: </a:t>
            </a:r>
            <a:r>
              <a:rPr lang="en-US" sz="2400" dirty="0"/>
              <a:t>uses neighborhood sizes of larger than 1 and changes the number of clusters k during the search, which make it less likely that it terminates prematurely.</a:t>
            </a:r>
          </a:p>
          <a:p>
            <a:pPr>
              <a:lnSpc>
                <a:spcPct val="90000"/>
              </a:lnSpc>
            </a:pPr>
            <a:r>
              <a:rPr lang="en-US" sz="2400" dirty="0"/>
              <a:t>Usually, significantly better cluster quality than SPAM</a:t>
            </a:r>
          </a:p>
          <a:p>
            <a:pPr>
              <a:lnSpc>
                <a:spcPct val="90000"/>
              </a:lnSpc>
            </a:pPr>
            <a:r>
              <a:rPr lang="en-US" sz="2400" dirty="0"/>
              <a:t>At an average, samples less neighbors than PAM </a:t>
            </a:r>
            <a:endParaRPr lang="en-US" sz="2400" dirty="0" smtClean="0"/>
          </a:p>
          <a:p>
            <a:pPr>
              <a:lnSpc>
                <a:spcPct val="90000"/>
              </a:lnSpc>
            </a:pPr>
            <a:r>
              <a:rPr lang="en-US" sz="2400" dirty="0" smtClean="0"/>
              <a:t>Uses </a:t>
            </a:r>
            <a:r>
              <a:rPr lang="en-US" sz="2400" dirty="0"/>
              <a:t>dynamic sampling; only uses a large number of samples when it gets stuck. </a:t>
            </a:r>
          </a:p>
        </p:txBody>
      </p:sp>
    </p:spTree>
    <p:extLst>
      <p:ext uri="{BB962C8B-B14F-4D97-AF65-F5344CB8AC3E}">
        <p14:creationId xmlns:p14="http://schemas.microsoft.com/office/powerpoint/2010/main" val="2342336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7042150" y="6243638"/>
            <a:ext cx="1905000" cy="457200"/>
          </a:xfrm>
          <a:prstGeom prst="rect">
            <a:avLst/>
          </a:prstGeom>
        </p:spPr>
        <p:txBody>
          <a:bodyPr/>
          <a:lstStyle/>
          <a:p>
            <a:fld id="{89941A9E-9085-487D-85AC-2188D11D0BDA}" type="slidenum">
              <a:rPr lang="en-US"/>
              <a:pPr/>
              <a:t>29</a:t>
            </a:fld>
            <a:endParaRPr lang="en-US"/>
          </a:p>
        </p:txBody>
      </p:sp>
      <p:sp>
        <p:nvSpPr>
          <p:cNvPr id="156674" name="Rectangle 2"/>
          <p:cNvSpPr>
            <a:spLocks noGrp="1" noChangeArrowheads="1"/>
          </p:cNvSpPr>
          <p:nvPr>
            <p:ph type="title"/>
          </p:nvPr>
        </p:nvSpPr>
        <p:spPr>
          <a:xfrm>
            <a:off x="1150938" y="381000"/>
            <a:ext cx="7993062" cy="1447800"/>
          </a:xfrm>
        </p:spPr>
        <p:txBody>
          <a:bodyPr/>
          <a:lstStyle/>
          <a:p>
            <a:r>
              <a:rPr lang="en-US" sz="3200"/>
              <a:t>Disadvantages and Problems with CLEVER</a:t>
            </a:r>
          </a:p>
        </p:txBody>
      </p:sp>
      <p:sp>
        <p:nvSpPr>
          <p:cNvPr id="156675" name="Rectangle 3"/>
          <p:cNvSpPr>
            <a:spLocks noGrp="1" noChangeArrowheads="1"/>
          </p:cNvSpPr>
          <p:nvPr>
            <p:ph type="body" idx="1"/>
          </p:nvPr>
        </p:nvSpPr>
        <p:spPr>
          <a:xfrm>
            <a:off x="228600" y="1981200"/>
            <a:ext cx="8726488" cy="4151313"/>
          </a:xfrm>
        </p:spPr>
        <p:txBody>
          <a:bodyPr/>
          <a:lstStyle/>
          <a:p>
            <a:pPr>
              <a:lnSpc>
                <a:spcPct val="80000"/>
              </a:lnSpc>
            </a:pPr>
            <a:r>
              <a:rPr lang="en-US" sz="2800"/>
              <a:t>Relatively slow; particularly, if dataset sizes are above 5000 or q(X) is expensive to compute.</a:t>
            </a:r>
          </a:p>
          <a:p>
            <a:pPr>
              <a:lnSpc>
                <a:spcPct val="80000"/>
              </a:lnSpc>
            </a:pPr>
            <a:r>
              <a:rPr lang="en-US" sz="2800"/>
              <a:t>Bad choices for k-hat might lead to poor results</a:t>
            </a:r>
          </a:p>
          <a:p>
            <a:pPr>
              <a:lnSpc>
                <a:spcPct val="80000"/>
              </a:lnSpc>
            </a:pPr>
            <a:r>
              <a:rPr lang="en-US" sz="2800">
                <a:solidFill>
                  <a:schemeClr val="folHlink"/>
                </a:solidFill>
              </a:rPr>
              <a:t>Sensitive to initialization</a:t>
            </a:r>
          </a:p>
          <a:p>
            <a:pPr>
              <a:lnSpc>
                <a:spcPct val="80000"/>
              </a:lnSpc>
            </a:pPr>
            <a:r>
              <a:rPr lang="en-US" sz="2800">
                <a:solidFill>
                  <a:schemeClr val="folHlink"/>
                </a:solidFill>
              </a:rPr>
              <a:t>Cluster shapes are limited to convex polygons</a:t>
            </a:r>
          </a:p>
          <a:p>
            <a:pPr>
              <a:lnSpc>
                <a:spcPct val="80000"/>
              </a:lnSpc>
            </a:pPr>
            <a:r>
              <a:rPr lang="en-US" sz="2800">
                <a:solidFill>
                  <a:schemeClr val="folHlink"/>
                </a:solidFill>
              </a:rPr>
              <a:t>Cannot detect nested clusters</a:t>
            </a:r>
          </a:p>
          <a:p>
            <a:pPr>
              <a:lnSpc>
                <a:spcPct val="80000"/>
              </a:lnSpc>
            </a:pPr>
            <a:r>
              <a:rPr lang="en-US" sz="2800">
                <a:solidFill>
                  <a:schemeClr val="folHlink"/>
                </a:solidFill>
              </a:rPr>
              <a:t>CLEVER has no concept of outliers: therefore, the algorithm has </a:t>
            </a:r>
            <a:r>
              <a:rPr lang="en-US" sz="2800" i="1">
                <a:solidFill>
                  <a:schemeClr val="folHlink"/>
                </a:solidFill>
              </a:rPr>
              <a:t>to waste resources and representatives </a:t>
            </a:r>
            <a:r>
              <a:rPr lang="en-US" sz="2800">
                <a:solidFill>
                  <a:schemeClr val="folHlink"/>
                </a:solidFill>
              </a:rPr>
              <a:t>to separate non-reward regions from reward regions.</a:t>
            </a:r>
            <a:r>
              <a:rPr lang="en-US" sz="2800"/>
              <a:t> </a:t>
            </a:r>
            <a:endParaRPr lang="en-US" sz="2800" i="1"/>
          </a:p>
          <a:p>
            <a:pPr>
              <a:lnSpc>
                <a:spcPct val="80000"/>
              </a:lnSpc>
            </a:pPr>
            <a:endParaRPr lang="en-US" sz="2800" i="1"/>
          </a:p>
          <a:p>
            <a:pPr>
              <a:lnSpc>
                <a:spcPct val="80000"/>
              </a:lnSpc>
              <a:buFont typeface="Wingdings" pitchFamily="2" charset="2"/>
              <a:buNone/>
            </a:pPr>
            <a:endParaRPr lang="en-US" sz="2800"/>
          </a:p>
          <a:p>
            <a:pPr>
              <a:lnSpc>
                <a:spcPct val="80000"/>
              </a:lnSpc>
            </a:pPr>
            <a:endParaRPr lang="en-US" sz="2800"/>
          </a:p>
        </p:txBody>
      </p:sp>
      <p:sp>
        <p:nvSpPr>
          <p:cNvPr id="156676" name="Text Box 4"/>
          <p:cNvSpPr txBox="1">
            <a:spLocks noChangeArrowheads="1"/>
          </p:cNvSpPr>
          <p:nvPr/>
        </p:nvSpPr>
        <p:spPr bwMode="auto">
          <a:xfrm>
            <a:off x="228600" y="6216650"/>
            <a:ext cx="8528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Remark: Disadvantages in</a:t>
            </a:r>
            <a:r>
              <a:rPr lang="en-US">
                <a:solidFill>
                  <a:schemeClr val="folHlink"/>
                </a:solidFill>
              </a:rPr>
              <a:t> blue</a:t>
            </a:r>
            <a:r>
              <a:rPr lang="en-US"/>
              <a:t> are general disadvantage of representative-based </a:t>
            </a:r>
          </a:p>
          <a:p>
            <a:r>
              <a:rPr lang="en-US"/>
              <a:t>clustering algorithms.</a:t>
            </a:r>
          </a:p>
        </p:txBody>
      </p:sp>
    </p:spTree>
    <p:extLst>
      <p:ext uri="{BB962C8B-B14F-4D97-AF65-F5344CB8AC3E}">
        <p14:creationId xmlns:p14="http://schemas.microsoft.com/office/powerpoint/2010/main" val="3188863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81000" y="781050"/>
            <a:ext cx="8686800" cy="3276600"/>
          </a:xfrm>
          <a:prstGeom prst="rect">
            <a:avLst/>
          </a:prstGeom>
          <a:noFill/>
          <a:ln w="9525">
            <a:noFill/>
            <a:miter lim="800000"/>
            <a:headEnd/>
            <a:tailEnd/>
          </a:ln>
        </p:spPr>
        <p:txBody>
          <a:bodyPr/>
          <a:lstStyle/>
          <a:p>
            <a:pPr marL="457200" indent="-457200">
              <a:buFont typeface="+mj-lt"/>
              <a:buAutoNum type="arabicPeriod"/>
            </a:pPr>
            <a:r>
              <a:rPr lang="en-US" sz="2400" dirty="0" smtClean="0"/>
              <a:t>The </a:t>
            </a:r>
            <a:r>
              <a:rPr lang="en-US" sz="2400" dirty="0"/>
              <a:t>step of urbanization leads to different functional regions in a city, called </a:t>
            </a:r>
            <a:r>
              <a:rPr lang="en-US" sz="2400" i="1" dirty="0"/>
              <a:t>urban </a:t>
            </a:r>
            <a:r>
              <a:rPr lang="en-US" sz="2400" i="1" dirty="0" smtClean="0"/>
              <a:t>patches/regions </a:t>
            </a:r>
            <a:r>
              <a:rPr lang="en-US" sz="2400" dirty="0"/>
              <a:t>throughout the remainder of this </a:t>
            </a:r>
            <a:r>
              <a:rPr lang="en-US" sz="2400" dirty="0" smtClean="0"/>
              <a:t>talk, </a:t>
            </a:r>
            <a:r>
              <a:rPr lang="en-US" sz="2400" dirty="0"/>
              <a:t>such as residential areas, business districts, industrial and recreational areas. Different types of urban patches support different needs of people’s </a:t>
            </a:r>
            <a:r>
              <a:rPr lang="en-US" sz="2400" dirty="0" err="1"/>
              <a:t>lifes</a:t>
            </a:r>
            <a:r>
              <a:rPr lang="en-US" sz="2400" dirty="0"/>
              <a:t> and “</a:t>
            </a:r>
            <a:r>
              <a:rPr lang="en-US" sz="2400" i="1" dirty="0"/>
              <a:t>serve as a valuable organization technique for framing detailed knowledge of a metropolitan area</a:t>
            </a:r>
            <a:r>
              <a:rPr lang="en-US" sz="2400" dirty="0"/>
              <a:t>” </a:t>
            </a:r>
            <a:r>
              <a:rPr lang="en-US" sz="2400" dirty="0" smtClean="0"/>
              <a:t>[Yuan 2012].</a:t>
            </a:r>
          </a:p>
          <a:p>
            <a:pPr marL="457200" indent="-457200">
              <a:buFont typeface="+mj-lt"/>
              <a:buAutoNum type="arabicPeriod"/>
            </a:pPr>
            <a:r>
              <a:rPr lang="en-US" sz="2400" kern="0" dirty="0" smtClean="0">
                <a:latin typeface="+mn-lt"/>
              </a:rPr>
              <a:t>In this talk, we center on describing a methodology for summarizing the composition of a city in particular, and of a spatial dataset in general. </a:t>
            </a:r>
          </a:p>
          <a:p>
            <a:pPr marL="457200" indent="-457200">
              <a:buFont typeface="+mj-lt"/>
              <a:buAutoNum type="arabicPeriod"/>
            </a:pPr>
            <a:r>
              <a:rPr lang="en-US" sz="2400" dirty="0" smtClean="0"/>
              <a:t>We claim that automated tools producing high-level </a:t>
            </a:r>
            <a:r>
              <a:rPr lang="en-US" sz="2400" dirty="0"/>
              <a:t>summaries for </a:t>
            </a:r>
            <a:r>
              <a:rPr lang="en-US" sz="2400" dirty="0" smtClean="0"/>
              <a:t>POI </a:t>
            </a:r>
            <a:r>
              <a:rPr lang="en-US" sz="2400" dirty="0"/>
              <a:t>datasets </a:t>
            </a:r>
            <a:r>
              <a:rPr lang="en-US" sz="2400" dirty="0" smtClean="0"/>
              <a:t>for </a:t>
            </a:r>
            <a:r>
              <a:rPr lang="en-US" sz="2400" dirty="0"/>
              <a:t>planners, scientists, and policy </a:t>
            </a:r>
            <a:r>
              <a:rPr lang="en-US" sz="2400" dirty="0" smtClean="0"/>
              <a:t>makers are important, as those people are drowning in data.</a:t>
            </a:r>
            <a:endParaRPr lang="en-US" sz="2400" kern="0" dirty="0">
              <a:latin typeface="+mn-lt"/>
            </a:endParaRPr>
          </a:p>
        </p:txBody>
      </p:sp>
      <p:sp>
        <p:nvSpPr>
          <p:cNvPr id="16396" name="Title 12"/>
          <p:cNvSpPr>
            <a:spLocks noGrp="1"/>
          </p:cNvSpPr>
          <p:nvPr>
            <p:ph type="title"/>
          </p:nvPr>
        </p:nvSpPr>
        <p:spPr/>
        <p:txBody>
          <a:bodyPr/>
          <a:lstStyle/>
          <a:p>
            <a:r>
              <a:rPr lang="en-US" sz="3200" dirty="0" smtClean="0"/>
              <a:t>Motivation Continued</a:t>
            </a:r>
          </a:p>
        </p:txBody>
      </p:sp>
      <p:sp>
        <p:nvSpPr>
          <p:cNvPr id="4"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3</a:t>
            </a:r>
            <a:endParaRPr lang="en-US" sz="1200" b="1" dirty="0"/>
          </a:p>
        </p:txBody>
      </p:sp>
    </p:spTree>
    <p:extLst>
      <p:ext uri="{BB962C8B-B14F-4D97-AF65-F5344CB8AC3E}">
        <p14:creationId xmlns:p14="http://schemas.microsoft.com/office/powerpoint/2010/main" val="2862810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0" y="457200"/>
            <a:ext cx="9144000" cy="631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sz="1000" b="1"/>
              <a:t>CLEVER</a:t>
            </a:r>
            <a:r>
              <a:rPr lang="en-US" sz="1000"/>
              <a:t>(  </a:t>
            </a:r>
            <a:r>
              <a:rPr lang="en-US" sz="1000" i="1"/>
              <a:t>, neigbhborhoodDef, p, q</a:t>
            </a:r>
            <a:r>
              <a:rPr lang="en-US" sz="1000"/>
              <a:t>) </a:t>
            </a:r>
          </a:p>
          <a:p>
            <a:r>
              <a:rPr lang="en-US" sz="1000"/>
              <a:t>1. Randomly select initial set of </a:t>
            </a:r>
            <a:r>
              <a:rPr lang="en-US"/>
              <a:t> </a:t>
            </a:r>
            <a:r>
              <a:rPr lang="en-US" sz="1000"/>
              <a:t> </a:t>
            </a:r>
            <a:r>
              <a:rPr lang="en-US" sz="1000" i="1"/>
              <a:t>-</a:t>
            </a:r>
            <a:r>
              <a:rPr lang="en-US" sz="1000"/>
              <a:t>representatives. Set it to </a:t>
            </a:r>
            <a:r>
              <a:rPr lang="en-US" sz="1000" i="1"/>
              <a:t>currReps</a:t>
            </a:r>
            <a:r>
              <a:rPr lang="en-US" sz="1000"/>
              <a:t>.</a:t>
            </a:r>
            <a:endParaRPr lang="en-US" sz="1000" i="1"/>
          </a:p>
          <a:p>
            <a:r>
              <a:rPr lang="en-US" sz="1000" i="1"/>
              <a:t>2. regions</a:t>
            </a:r>
            <a:r>
              <a:rPr lang="en-US" sz="1000"/>
              <a:t> = findRegions (</a:t>
            </a:r>
            <a:r>
              <a:rPr lang="en-US" sz="1000" i="1"/>
              <a:t>currReps</a:t>
            </a:r>
            <a:r>
              <a:rPr lang="en-US" sz="1000"/>
              <a:t>). {Find regions for current set of representatives}</a:t>
            </a:r>
            <a:endParaRPr lang="en-US" sz="1000" i="1"/>
          </a:p>
          <a:p>
            <a:r>
              <a:rPr lang="en-US" sz="1000" i="1"/>
              <a:t>3. currentFitness</a:t>
            </a:r>
            <a:r>
              <a:rPr lang="en-US" sz="1000"/>
              <a:t> = findFitness (</a:t>
            </a:r>
            <a:r>
              <a:rPr lang="en-US" sz="1000" i="1"/>
              <a:t>regions</a:t>
            </a:r>
            <a:r>
              <a:rPr lang="en-US" sz="1000"/>
              <a:t>) {Find total fitness for the current regions}</a:t>
            </a:r>
          </a:p>
          <a:p>
            <a:r>
              <a:rPr lang="en-US" sz="1000"/>
              <a:t>4. Set </a:t>
            </a:r>
            <a:r>
              <a:rPr lang="en-US" sz="1000" i="1"/>
              <a:t>nonReps</a:t>
            </a:r>
            <a:r>
              <a:rPr lang="en-US" sz="1000"/>
              <a:t> to the data objects that are non-representatives.</a:t>
            </a:r>
            <a:endParaRPr lang="en-US" sz="1000" i="1"/>
          </a:p>
          <a:p>
            <a:r>
              <a:rPr lang="en-US" sz="1000" i="1"/>
              <a:t>5. bestFitness = currentFitness</a:t>
            </a:r>
            <a:endParaRPr lang="en-US" sz="1000" b="1"/>
          </a:p>
          <a:p>
            <a:r>
              <a:rPr lang="en-US" sz="1000"/>
              <a:t>6.</a:t>
            </a:r>
            <a:r>
              <a:rPr lang="en-US" sz="1000" b="1"/>
              <a:t> while</a:t>
            </a:r>
            <a:r>
              <a:rPr lang="en-US" sz="1000"/>
              <a:t> TRUE </a:t>
            </a:r>
            <a:r>
              <a:rPr lang="en-US" sz="1000" b="1"/>
              <a:t>do</a:t>
            </a:r>
            <a:endParaRPr lang="en-US" sz="1000" i="1"/>
          </a:p>
          <a:p>
            <a:r>
              <a:rPr lang="en-US" sz="1000"/>
              <a:t>7.</a:t>
            </a:r>
            <a:r>
              <a:rPr lang="en-US" sz="1000" i="1"/>
              <a:t> neighbors</a:t>
            </a:r>
            <a:r>
              <a:rPr lang="en-US" sz="1000"/>
              <a:t> = findNeighbors (</a:t>
            </a:r>
            <a:r>
              <a:rPr lang="en-US" sz="1000" i="1"/>
              <a:t>currReps, nonReps, p, neighborhoodDef</a:t>
            </a:r>
            <a:r>
              <a:rPr lang="en-US" sz="1000"/>
              <a:t>) {Pick </a:t>
            </a:r>
            <a:r>
              <a:rPr lang="en-US" sz="1000" i="1"/>
              <a:t>p</a:t>
            </a:r>
            <a:r>
              <a:rPr lang="en-US" sz="1000"/>
              <a:t> neighbors  from the neighborhood of current representatives as defined by the  	parameter '</a:t>
            </a:r>
            <a:r>
              <a:rPr lang="en-US" sz="1000" i="1"/>
              <a:t>neighborhoodDef</a:t>
            </a:r>
            <a:r>
              <a:rPr lang="en-US" sz="1000"/>
              <a:t>'}.</a:t>
            </a:r>
            <a:endParaRPr lang="en-US" sz="1000" b="1"/>
          </a:p>
          <a:p>
            <a:r>
              <a:rPr lang="en-US" sz="1000"/>
              <a:t>8.</a:t>
            </a:r>
            <a:r>
              <a:rPr lang="en-US" sz="1000" b="1"/>
              <a:t> for</a:t>
            </a:r>
            <a:r>
              <a:rPr lang="en-US" sz="1000"/>
              <a:t> each </a:t>
            </a:r>
            <a:r>
              <a:rPr lang="en-US" sz="1000" i="1"/>
              <a:t>neighbor</a:t>
            </a:r>
            <a:r>
              <a:rPr lang="en-US" sz="1000"/>
              <a:t> </a:t>
            </a:r>
            <a:r>
              <a:rPr lang="en-US" sz="1000">
                <a:sym typeface="Symbol" pitchFamily="18" charset="2"/>
              </a:rPr>
              <a:t></a:t>
            </a:r>
            <a:r>
              <a:rPr lang="en-US" sz="1000"/>
              <a:t> </a:t>
            </a:r>
            <a:r>
              <a:rPr lang="en-US" sz="1000" i="1"/>
              <a:t>neigbhors</a:t>
            </a:r>
            <a:r>
              <a:rPr lang="en-US" sz="1000"/>
              <a:t> </a:t>
            </a:r>
            <a:r>
              <a:rPr lang="en-US" sz="1000" b="1"/>
              <a:t>do</a:t>
            </a:r>
            <a:endParaRPr lang="en-US" sz="1000" i="1"/>
          </a:p>
          <a:p>
            <a:r>
              <a:rPr lang="en-US" sz="1000"/>
              <a:t>9.</a:t>
            </a:r>
            <a:r>
              <a:rPr lang="en-US" sz="1000" i="1"/>
              <a:t>     newRegions</a:t>
            </a:r>
            <a:r>
              <a:rPr lang="en-US" sz="1000"/>
              <a:t> = findRegions (</a:t>
            </a:r>
            <a:r>
              <a:rPr lang="en-US" sz="1000" i="1"/>
              <a:t>neighbor</a:t>
            </a:r>
            <a:r>
              <a:rPr lang="en-US" sz="1000"/>
              <a:t>). {Find regions using the </a:t>
            </a:r>
          </a:p>
          <a:p>
            <a:r>
              <a:rPr lang="en-US" sz="1000"/>
              <a:t>                neighboring solution}  </a:t>
            </a:r>
            <a:endParaRPr lang="en-US" sz="1000" i="1"/>
          </a:p>
          <a:p>
            <a:r>
              <a:rPr lang="en-US" sz="1000"/>
              <a:t>10</a:t>
            </a:r>
            <a:r>
              <a:rPr lang="en-US" sz="1000" i="1"/>
              <a:t>.   newFitness</a:t>
            </a:r>
            <a:r>
              <a:rPr lang="en-US" sz="1000"/>
              <a:t> = findFitness (</a:t>
            </a:r>
            <a:r>
              <a:rPr lang="en-US" sz="1000" i="1"/>
              <a:t>newRegions</a:t>
            </a:r>
            <a:r>
              <a:rPr lang="en-US" sz="1000"/>
              <a:t>) {Find total fitness for</a:t>
            </a:r>
          </a:p>
          <a:p>
            <a:r>
              <a:rPr lang="en-US" sz="1000"/>
              <a:t>                newly found regions}</a:t>
            </a:r>
            <a:endParaRPr lang="en-US" sz="1000" b="1"/>
          </a:p>
          <a:p>
            <a:r>
              <a:rPr lang="en-US" sz="1000"/>
              <a:t>11</a:t>
            </a:r>
            <a:r>
              <a:rPr lang="en-US" sz="1000" b="1"/>
              <a:t>.   if</a:t>
            </a:r>
            <a:r>
              <a:rPr lang="en-US" sz="1000"/>
              <a:t>  </a:t>
            </a:r>
            <a:r>
              <a:rPr lang="en-US" sz="1000" i="1"/>
              <a:t>newFitness</a:t>
            </a:r>
            <a:r>
              <a:rPr lang="en-US" sz="1000"/>
              <a:t> &gt; </a:t>
            </a:r>
            <a:r>
              <a:rPr lang="en-US" sz="1000" i="1"/>
              <a:t>bestFitness</a:t>
            </a:r>
          </a:p>
          <a:p>
            <a:r>
              <a:rPr lang="en-US" sz="1000"/>
              <a:t>12.</a:t>
            </a:r>
            <a:r>
              <a:rPr lang="en-US" sz="1000" i="1"/>
              <a:t>      bestNeighbor</a:t>
            </a:r>
            <a:r>
              <a:rPr lang="en-US" sz="1000"/>
              <a:t> = </a:t>
            </a:r>
            <a:r>
              <a:rPr lang="en-US" sz="1000" i="1"/>
              <a:t>neighbor</a:t>
            </a:r>
            <a:r>
              <a:rPr lang="en-US" sz="1000"/>
              <a:t> {replacement}</a:t>
            </a:r>
            <a:endParaRPr lang="en-US" sz="1000" i="1"/>
          </a:p>
          <a:p>
            <a:r>
              <a:rPr lang="en-US" sz="1000"/>
              <a:t>13.</a:t>
            </a:r>
            <a:r>
              <a:rPr lang="en-US" sz="1000" i="1"/>
              <a:t>      bestFitness</a:t>
            </a:r>
            <a:r>
              <a:rPr lang="en-US" sz="1000"/>
              <a:t> = </a:t>
            </a:r>
            <a:r>
              <a:rPr lang="en-US" sz="1000" i="1"/>
              <a:t>newFitness</a:t>
            </a:r>
          </a:p>
          <a:p>
            <a:r>
              <a:rPr lang="en-US" sz="1000"/>
              <a:t>14.</a:t>
            </a:r>
            <a:r>
              <a:rPr lang="en-US" sz="1000" i="1"/>
              <a:t>      bestRegions</a:t>
            </a:r>
            <a:r>
              <a:rPr lang="en-US" sz="1000"/>
              <a:t> = </a:t>
            </a:r>
            <a:r>
              <a:rPr lang="en-US" sz="1000" i="1"/>
              <a:t>newRegions</a:t>
            </a:r>
            <a:endParaRPr lang="en-US" sz="1000" b="1"/>
          </a:p>
          <a:p>
            <a:r>
              <a:rPr lang="en-US" sz="1000"/>
              <a:t>15</a:t>
            </a:r>
            <a:r>
              <a:rPr lang="en-US" sz="1000" b="1"/>
              <a:t>.   end</a:t>
            </a:r>
          </a:p>
          <a:p>
            <a:r>
              <a:rPr lang="en-US" sz="1000"/>
              <a:t>16</a:t>
            </a:r>
            <a:r>
              <a:rPr lang="en-US" sz="1000" b="1"/>
              <a:t>.end for</a:t>
            </a:r>
          </a:p>
          <a:p>
            <a:r>
              <a:rPr lang="en-US" sz="1000"/>
              <a:t>17</a:t>
            </a:r>
            <a:r>
              <a:rPr lang="en-US" sz="1000" b="1"/>
              <a:t>. if</a:t>
            </a:r>
            <a:r>
              <a:rPr lang="en-US" sz="1000"/>
              <a:t> fitness improved</a:t>
            </a:r>
            <a:endParaRPr lang="en-US" sz="1000" i="1"/>
          </a:p>
          <a:p>
            <a:r>
              <a:rPr lang="en-US" sz="1000"/>
              <a:t>18</a:t>
            </a:r>
            <a:r>
              <a:rPr lang="en-US" sz="1000" i="1"/>
              <a:t>.   currReps</a:t>
            </a:r>
            <a:r>
              <a:rPr lang="en-US" sz="1000"/>
              <a:t> = </a:t>
            </a:r>
            <a:r>
              <a:rPr lang="en-US" sz="1000" i="1"/>
              <a:t>bestNeighbor</a:t>
            </a:r>
          </a:p>
          <a:p>
            <a:r>
              <a:rPr lang="en-US" sz="1000"/>
              <a:t>19.</a:t>
            </a:r>
            <a:r>
              <a:rPr lang="en-US" sz="1000" i="1"/>
              <a:t>   currentFitness</a:t>
            </a:r>
            <a:r>
              <a:rPr lang="en-US" sz="1000"/>
              <a:t> = </a:t>
            </a:r>
            <a:r>
              <a:rPr lang="en-US" sz="1000" i="1"/>
              <a:t>bestFitness</a:t>
            </a:r>
          </a:p>
          <a:p>
            <a:r>
              <a:rPr lang="en-US" sz="1000"/>
              <a:t>20</a:t>
            </a:r>
            <a:r>
              <a:rPr lang="en-US" sz="1000" i="1"/>
              <a:t>.   regions</a:t>
            </a:r>
            <a:r>
              <a:rPr lang="en-US" sz="1000"/>
              <a:t> = </a:t>
            </a:r>
            <a:r>
              <a:rPr lang="en-US" sz="1000" i="1"/>
              <a:t>bestRegions</a:t>
            </a:r>
          </a:p>
          <a:p>
            <a:r>
              <a:rPr lang="en-US" sz="1000"/>
              <a:t>21.</a:t>
            </a:r>
            <a:r>
              <a:rPr lang="en-US" sz="1000" i="1"/>
              <a:t>   </a:t>
            </a:r>
            <a:r>
              <a:rPr lang="en-US" sz="1000" b="1"/>
              <a:t>if </a:t>
            </a:r>
            <a:r>
              <a:rPr lang="en-US" sz="1000"/>
              <a:t>resampling done</a:t>
            </a:r>
            <a:endParaRPr lang="en-US" sz="1000" i="1"/>
          </a:p>
          <a:p>
            <a:r>
              <a:rPr lang="en-US" sz="1000"/>
              <a:t>22.</a:t>
            </a:r>
            <a:r>
              <a:rPr lang="en-US" sz="1000" i="1"/>
              <a:t>    </a:t>
            </a:r>
            <a:r>
              <a:rPr lang="en-US" sz="1000"/>
              <a:t>revert to original p value.</a:t>
            </a:r>
          </a:p>
          <a:p>
            <a:r>
              <a:rPr lang="en-US" sz="1000"/>
              <a:t>23.   </a:t>
            </a:r>
            <a:r>
              <a:rPr lang="en-US" sz="1000" b="1"/>
              <a:t>end</a:t>
            </a:r>
            <a:endParaRPr lang="en-US" sz="1000"/>
          </a:p>
          <a:p>
            <a:r>
              <a:rPr lang="en-US" sz="1000"/>
              <a:t>24.   Go back to step 7.</a:t>
            </a:r>
            <a:endParaRPr lang="en-US" sz="1000" b="1"/>
          </a:p>
          <a:p>
            <a:r>
              <a:rPr lang="en-US" sz="1000"/>
              <a:t>25</a:t>
            </a:r>
            <a:r>
              <a:rPr lang="en-US" sz="1000" b="1"/>
              <a:t>. else</a:t>
            </a:r>
          </a:p>
          <a:p>
            <a:r>
              <a:rPr lang="en-US" sz="1000"/>
              <a:t>26</a:t>
            </a:r>
            <a:r>
              <a:rPr lang="en-US" sz="1000" b="1"/>
              <a:t>.   if </a:t>
            </a:r>
            <a:r>
              <a:rPr lang="en-US" sz="1000"/>
              <a:t>resampling done twice and fitness does not improve after resampling</a:t>
            </a:r>
          </a:p>
          <a:p>
            <a:r>
              <a:rPr lang="en-US" sz="1000"/>
              <a:t>27.       Terminate and return obtained regions, region representatives, no. of representatives (k), and fitness.</a:t>
            </a:r>
            <a:endParaRPr lang="en-US" sz="1000" b="1"/>
          </a:p>
          <a:p>
            <a:r>
              <a:rPr lang="en-US" sz="1000"/>
              <a:t>28</a:t>
            </a:r>
            <a:r>
              <a:rPr lang="en-US" sz="1000" b="1"/>
              <a:t>.   else if </a:t>
            </a:r>
            <a:r>
              <a:rPr lang="en-US" sz="1000"/>
              <a:t>first resampling</a:t>
            </a:r>
          </a:p>
          <a:p>
            <a:r>
              <a:rPr lang="en-US" sz="1000"/>
              <a:t>29.       p = p * 2 {resample with higher p value} </a:t>
            </a:r>
          </a:p>
          <a:p>
            <a:r>
              <a:rPr lang="en-US" sz="1000"/>
              <a:t>30.       Go back to step 7.</a:t>
            </a:r>
            <a:endParaRPr lang="en-US" sz="1000" b="1"/>
          </a:p>
          <a:p>
            <a:r>
              <a:rPr lang="en-US" sz="1000"/>
              <a:t>31</a:t>
            </a:r>
            <a:r>
              <a:rPr lang="en-US" sz="1000" b="1"/>
              <a:t>.    else </a:t>
            </a:r>
            <a:r>
              <a:rPr lang="en-US" sz="1000"/>
              <a:t> {Resample again}</a:t>
            </a:r>
          </a:p>
          <a:p>
            <a:r>
              <a:rPr lang="en-US" sz="1000"/>
              <a:t>32.       p = p * (q – 2) (resample with much higher p value)</a:t>
            </a:r>
          </a:p>
          <a:p>
            <a:r>
              <a:rPr lang="en-US" sz="1000"/>
              <a:t>33.       Go back to step 7.</a:t>
            </a:r>
            <a:endParaRPr lang="en-US" sz="1000" b="1"/>
          </a:p>
          <a:p>
            <a:r>
              <a:rPr lang="en-US" sz="1000"/>
              <a:t>34</a:t>
            </a:r>
            <a:r>
              <a:rPr lang="en-US" sz="1000" b="1"/>
              <a:t>.    end</a:t>
            </a:r>
          </a:p>
          <a:p>
            <a:r>
              <a:rPr lang="en-US" sz="1000"/>
              <a:t>35</a:t>
            </a:r>
            <a:r>
              <a:rPr lang="en-US" sz="1000" b="1"/>
              <a:t>.  end</a:t>
            </a:r>
          </a:p>
          <a:p>
            <a:r>
              <a:rPr lang="en-US" sz="1000"/>
              <a:t>36</a:t>
            </a:r>
            <a:r>
              <a:rPr lang="en-US" sz="1000" b="1"/>
              <a:t>.end</a:t>
            </a:r>
          </a:p>
        </p:txBody>
      </p:sp>
      <p:sp>
        <p:nvSpPr>
          <p:cNvPr id="151555" name="Text Box 3"/>
          <p:cNvSpPr txBox="1">
            <a:spLocks noChangeArrowheads="1"/>
          </p:cNvSpPr>
          <p:nvPr/>
        </p:nvSpPr>
        <p:spPr bwMode="auto">
          <a:xfrm>
            <a:off x="0" y="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t>CLEVER - CL</a:t>
            </a:r>
            <a:r>
              <a:rPr lang="en-US"/>
              <a:t>ust</a:t>
            </a:r>
            <a:r>
              <a:rPr lang="en-US" b="1"/>
              <a:t>E</a:t>
            </a:r>
            <a:r>
              <a:rPr lang="en-US"/>
              <a:t>ring</a:t>
            </a:r>
            <a:r>
              <a:rPr lang="en-US" b="1"/>
              <a:t> </a:t>
            </a:r>
            <a:r>
              <a:rPr lang="en-US"/>
              <a:t>using</a:t>
            </a:r>
            <a:r>
              <a:rPr lang="en-US" b="1"/>
              <a:t> </a:t>
            </a:r>
            <a:r>
              <a:rPr lang="en-US"/>
              <a:t>representati</a:t>
            </a:r>
            <a:r>
              <a:rPr lang="en-US" b="1"/>
              <a:t>VE</a:t>
            </a:r>
            <a:r>
              <a:rPr lang="en-US"/>
              <a:t>s and </a:t>
            </a:r>
            <a:r>
              <a:rPr lang="en-US" b="1"/>
              <a:t>R</a:t>
            </a:r>
            <a:r>
              <a:rPr lang="en-US"/>
              <a:t>andomized hill climbing</a:t>
            </a:r>
          </a:p>
        </p:txBody>
      </p:sp>
      <p:graphicFrame>
        <p:nvGraphicFramePr>
          <p:cNvPr id="151556" name="Object 4"/>
          <p:cNvGraphicFramePr>
            <a:graphicFrameLocks noChangeAspect="1"/>
          </p:cNvGraphicFramePr>
          <p:nvPr/>
        </p:nvGraphicFramePr>
        <p:xfrm>
          <a:off x="609600" y="457200"/>
          <a:ext cx="127000" cy="215900"/>
        </p:xfrm>
        <a:graphic>
          <a:graphicData uri="http://schemas.openxmlformats.org/presentationml/2006/ole">
            <mc:AlternateContent xmlns:mc="http://schemas.openxmlformats.org/markup-compatibility/2006">
              <mc:Choice xmlns:v="urn:schemas-microsoft-com:vml" Requires="v">
                <p:oleObj spid="_x0000_s52300" name="Equation" r:id="rId3" imgW="126720" imgH="215640" progId="Equation.3">
                  <p:embed/>
                </p:oleObj>
              </mc:Choice>
              <mc:Fallback>
                <p:oleObj name="Equation" r:id="rId3" imgW="1267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1270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1557" name="Object 5"/>
          <p:cNvGraphicFramePr>
            <a:graphicFrameLocks noChangeAspect="1"/>
          </p:cNvGraphicFramePr>
          <p:nvPr/>
        </p:nvGraphicFramePr>
        <p:xfrm>
          <a:off x="1854200" y="698500"/>
          <a:ext cx="127000" cy="215900"/>
        </p:xfrm>
        <a:graphic>
          <a:graphicData uri="http://schemas.openxmlformats.org/presentationml/2006/ole">
            <mc:AlternateContent xmlns:mc="http://schemas.openxmlformats.org/markup-compatibility/2006">
              <mc:Choice xmlns:v="urn:schemas-microsoft-com:vml" Requires="v">
                <p:oleObj spid="_x0000_s52301" name="Equation" r:id="rId5" imgW="126720" imgH="215640" progId="Equation.3">
                  <p:embed/>
                </p:oleObj>
              </mc:Choice>
              <mc:Fallback>
                <p:oleObj name="Equation" r:id="rId5" imgW="1267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00" y="698500"/>
                        <a:ext cx="1270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75914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4294967295"/>
          </p:nvPr>
        </p:nvSpPr>
        <p:spPr>
          <a:xfrm>
            <a:off x="7042150" y="6243638"/>
            <a:ext cx="1905000" cy="457200"/>
          </a:xfrm>
          <a:prstGeom prst="rect">
            <a:avLst/>
          </a:prstGeom>
        </p:spPr>
        <p:txBody>
          <a:bodyPr/>
          <a:lstStyle/>
          <a:p>
            <a:fld id="{3D4A1D25-5AF0-4C97-B9F2-A36AB31C4DE5}" type="slidenum">
              <a:rPr lang="en-US"/>
              <a:pPr/>
              <a:t>31</a:t>
            </a:fld>
            <a:endParaRPr lang="en-US"/>
          </a:p>
        </p:txBody>
      </p:sp>
      <p:sp>
        <p:nvSpPr>
          <p:cNvPr id="152578" name="Text Box 2"/>
          <p:cNvSpPr txBox="1">
            <a:spLocks noChangeArrowheads="1"/>
          </p:cNvSpPr>
          <p:nvPr/>
        </p:nvSpPr>
        <p:spPr bwMode="auto">
          <a:xfrm>
            <a:off x="228600" y="762000"/>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aphicFrame>
        <p:nvGraphicFramePr>
          <p:cNvPr id="152597" name="Group 21"/>
          <p:cNvGraphicFramePr>
            <a:graphicFrameLocks noGrp="1"/>
          </p:cNvGraphicFramePr>
          <p:nvPr/>
        </p:nvGraphicFramePr>
        <p:xfrm>
          <a:off x="1371600" y="2133600"/>
          <a:ext cx="6096000" cy="3415665"/>
        </p:xfrm>
        <a:graphic>
          <a:graphicData uri="http://schemas.openxmlformats.org/drawingml/2006/table">
            <a:tbl>
              <a:tblPr/>
              <a:tblGrid>
                <a:gridCol w="1828800"/>
                <a:gridCol w="4267200"/>
              </a:tblGrid>
              <a:tr h="180975">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CLEVER Parameters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Initial no. of clusters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 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Sample size. No. of samples to be selected randomly from the solution neighborhood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 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Resampling factor. If algorithm fails to improve fitness with p and p*2 samples, sample size is increased by factor of (q-2).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2595" name="Rectangle 1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2596" name="Object 20"/>
          <p:cNvGraphicFramePr>
            <a:graphicFrameLocks noChangeAspect="1"/>
          </p:cNvGraphicFramePr>
          <p:nvPr/>
        </p:nvGraphicFramePr>
        <p:xfrm>
          <a:off x="1676400" y="2743200"/>
          <a:ext cx="247650" cy="431800"/>
        </p:xfrm>
        <a:graphic>
          <a:graphicData uri="http://schemas.openxmlformats.org/presentationml/2006/ole">
            <mc:AlternateContent xmlns:mc="http://schemas.openxmlformats.org/markup-compatibility/2006">
              <mc:Choice xmlns:v="urn:schemas-microsoft-com:vml" Requires="v">
                <p:oleObj spid="_x0000_s53287" name="Equation" r:id="rId3" imgW="126720" imgH="215640" progId="Equation.3">
                  <p:embed/>
                </p:oleObj>
              </mc:Choice>
              <mc:Fallback>
                <p:oleObj name="Equation" r:id="rId3" imgW="1267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743200"/>
                        <a:ext cx="24765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15863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0" y="0"/>
            <a:ext cx="9144000"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t>findNeighbors (</a:t>
            </a:r>
            <a:r>
              <a:rPr lang="en-US" sz="1200" i="1"/>
              <a:t>reps, nonReps, p, neigbhborhoodDef, neighborhoodSize</a:t>
            </a:r>
            <a:r>
              <a:rPr lang="en-US" sz="1200"/>
              <a:t>)</a:t>
            </a:r>
          </a:p>
          <a:p>
            <a:r>
              <a:rPr lang="en-US" sz="1200"/>
              <a:t>1. </a:t>
            </a:r>
            <a:r>
              <a:rPr lang="en-US" sz="1200" b="1"/>
              <a:t>for</a:t>
            </a:r>
            <a:r>
              <a:rPr lang="en-US" sz="1200"/>
              <a:t> 1 to </a:t>
            </a:r>
            <a:r>
              <a:rPr lang="en-US" sz="1200" i="1"/>
              <a:t>p</a:t>
            </a:r>
            <a:r>
              <a:rPr lang="en-US" sz="1200"/>
              <a:t> </a:t>
            </a:r>
            <a:r>
              <a:rPr lang="en-US" sz="1200" b="1"/>
              <a:t>do</a:t>
            </a:r>
            <a:endParaRPr lang="en-US" sz="1200"/>
          </a:p>
          <a:p>
            <a:r>
              <a:rPr lang="en-US" sz="1200"/>
              <a:t>2. </a:t>
            </a:r>
            <a:r>
              <a:rPr lang="en-US" sz="1200" i="1"/>
              <a:t>currentReps = reps</a:t>
            </a:r>
            <a:endParaRPr lang="en-US" sz="1200"/>
          </a:p>
          <a:p>
            <a:r>
              <a:rPr lang="en-US" sz="1200"/>
              <a:t>3</a:t>
            </a:r>
            <a:r>
              <a:rPr lang="en-US" sz="1200" i="1"/>
              <a:t>. currentNonReps = nonReps</a:t>
            </a:r>
            <a:endParaRPr lang="en-US" sz="1200"/>
          </a:p>
          <a:p>
            <a:r>
              <a:rPr lang="en-US" sz="1200"/>
              <a:t>4.    </a:t>
            </a:r>
            <a:r>
              <a:rPr lang="en-US" sz="1200" b="1"/>
              <a:t> for </a:t>
            </a:r>
            <a:r>
              <a:rPr lang="en-US" sz="1200"/>
              <a:t>1 to </a:t>
            </a:r>
            <a:r>
              <a:rPr lang="en-US" sz="1200" i="1"/>
              <a:t>neighborhoodSize</a:t>
            </a:r>
            <a:r>
              <a:rPr lang="en-US" sz="1200" b="1"/>
              <a:t> do </a:t>
            </a:r>
            <a:endParaRPr lang="en-US" sz="1200"/>
          </a:p>
          <a:p>
            <a:r>
              <a:rPr lang="en-US" sz="1200"/>
              <a:t>5.     	</a:t>
            </a:r>
            <a:r>
              <a:rPr lang="en-US" sz="1200" i="1"/>
              <a:t>op</a:t>
            </a:r>
            <a:r>
              <a:rPr lang="en-US" sz="1200"/>
              <a:t> = selectOperator (</a:t>
            </a:r>
            <a:r>
              <a:rPr lang="en-US" sz="1200" i="1"/>
              <a:t>operators, opProbabilities</a:t>
            </a:r>
            <a:r>
              <a:rPr lang="en-US" sz="1200"/>
              <a:t>) {Randomly </a:t>
            </a:r>
          </a:p>
          <a:p>
            <a:r>
              <a:rPr lang="en-US" sz="1200"/>
              <a:t>        	select an operator as per user specified operator selection</a:t>
            </a:r>
          </a:p>
          <a:p>
            <a:r>
              <a:rPr lang="en-US" sz="1200"/>
              <a:t>        	probabilities}</a:t>
            </a:r>
          </a:p>
          <a:p>
            <a:r>
              <a:rPr lang="en-US" sz="1200"/>
              <a:t>6.     	</a:t>
            </a:r>
            <a:r>
              <a:rPr lang="en-US" sz="1200" b="1"/>
              <a:t>if</a:t>
            </a:r>
            <a:r>
              <a:rPr lang="en-US" sz="1200"/>
              <a:t> </a:t>
            </a:r>
            <a:r>
              <a:rPr lang="en-US" sz="1200" i="1"/>
              <a:t>op</a:t>
            </a:r>
            <a:r>
              <a:rPr lang="en-US" sz="1200"/>
              <a:t> = 'insert' </a:t>
            </a:r>
          </a:p>
          <a:p>
            <a:r>
              <a:rPr lang="en-US" sz="1200"/>
              <a:t>7.         	</a:t>
            </a:r>
            <a:r>
              <a:rPr lang="en-US" sz="1200" i="1"/>
              <a:t>newRep</a:t>
            </a:r>
            <a:r>
              <a:rPr lang="en-US" sz="1200"/>
              <a:t> = selectNewRep (</a:t>
            </a:r>
            <a:r>
              <a:rPr lang="en-US" sz="1200" i="1"/>
              <a:t>currentNonReps</a:t>
            </a:r>
            <a:r>
              <a:rPr lang="en-US" sz="1200"/>
              <a:t>) {Randomly select a </a:t>
            </a:r>
          </a:p>
          <a:p>
            <a:r>
              <a:rPr lang="en-US" sz="1200"/>
              <a:t>            	non-representative}</a:t>
            </a:r>
          </a:p>
          <a:p>
            <a:r>
              <a:rPr lang="en-US" sz="1200"/>
              <a:t>8.	delete(</a:t>
            </a:r>
            <a:r>
              <a:rPr lang="en-US" sz="1200" i="1"/>
              <a:t>currentNonReps</a:t>
            </a:r>
            <a:r>
              <a:rPr lang="en-US" sz="1200"/>
              <a:t>, newRep)</a:t>
            </a:r>
          </a:p>
          <a:p>
            <a:r>
              <a:rPr lang="en-US" sz="1200"/>
              <a:t>9.         	</a:t>
            </a:r>
            <a:r>
              <a:rPr lang="en-US" sz="1200" i="1"/>
              <a:t>neighbor</a:t>
            </a:r>
            <a:r>
              <a:rPr lang="en-US" sz="1200"/>
              <a:t> = add (</a:t>
            </a:r>
            <a:r>
              <a:rPr lang="en-US" sz="1200" i="1"/>
              <a:t>currentReps, newRep</a:t>
            </a:r>
            <a:r>
              <a:rPr lang="en-US" sz="1200"/>
              <a:t>) {Add </a:t>
            </a:r>
            <a:r>
              <a:rPr lang="en-US" sz="1200" i="1"/>
              <a:t>newRep</a:t>
            </a:r>
            <a:r>
              <a:rPr lang="en-US" sz="1200"/>
              <a:t> to the</a:t>
            </a:r>
          </a:p>
          <a:p>
            <a:r>
              <a:rPr lang="en-US" sz="1200"/>
              <a:t>            	</a:t>
            </a:r>
            <a:r>
              <a:rPr lang="en-US" sz="1200" i="1"/>
              <a:t>currentReps</a:t>
            </a:r>
            <a:r>
              <a:rPr lang="en-US" sz="1200"/>
              <a:t> to get a new neighbor}</a:t>
            </a:r>
          </a:p>
          <a:p>
            <a:r>
              <a:rPr lang="en-US" sz="1200"/>
              <a:t>10.     	</a:t>
            </a:r>
            <a:r>
              <a:rPr lang="en-US" sz="1200" b="1"/>
              <a:t>else if</a:t>
            </a:r>
            <a:r>
              <a:rPr lang="en-US" sz="1200"/>
              <a:t> </a:t>
            </a:r>
            <a:r>
              <a:rPr lang="en-US" sz="1200" i="1"/>
              <a:t>op</a:t>
            </a:r>
            <a:r>
              <a:rPr lang="en-US" sz="1200"/>
              <a:t> = 'delete' OR </a:t>
            </a:r>
            <a:r>
              <a:rPr lang="en-US" sz="1200" i="1"/>
              <a:t>op</a:t>
            </a:r>
            <a:r>
              <a:rPr lang="en-US" sz="1200"/>
              <a:t> = 'replace' </a:t>
            </a:r>
          </a:p>
          <a:p>
            <a:r>
              <a:rPr lang="en-US" sz="1200"/>
              <a:t>11.         	</a:t>
            </a:r>
            <a:r>
              <a:rPr lang="en-US" sz="1200" i="1"/>
              <a:t>rep</a:t>
            </a:r>
            <a:r>
              <a:rPr lang="en-US" sz="1200"/>
              <a:t> = selectRep(</a:t>
            </a:r>
            <a:r>
              <a:rPr lang="en-US" sz="1200" i="1"/>
              <a:t>currentReps</a:t>
            </a:r>
            <a:r>
              <a:rPr lang="en-US" sz="1200"/>
              <a:t>) {Randomly select a </a:t>
            </a:r>
          </a:p>
          <a:p>
            <a:r>
              <a:rPr lang="en-US" sz="1200"/>
              <a:t>            	Representative} </a:t>
            </a:r>
          </a:p>
          <a:p>
            <a:r>
              <a:rPr lang="en-US" sz="1200"/>
              <a:t>12.         		</a:t>
            </a:r>
            <a:r>
              <a:rPr lang="en-US" sz="1200" b="1"/>
              <a:t>if</a:t>
            </a:r>
            <a:r>
              <a:rPr lang="en-US" sz="1200"/>
              <a:t> </a:t>
            </a:r>
            <a:r>
              <a:rPr lang="en-US" sz="1200" i="1"/>
              <a:t>op</a:t>
            </a:r>
            <a:r>
              <a:rPr lang="en-US" sz="1200"/>
              <a:t> = 'delete' </a:t>
            </a:r>
          </a:p>
          <a:p>
            <a:r>
              <a:rPr lang="en-US" sz="1200"/>
              <a:t>13.            		</a:t>
            </a:r>
            <a:r>
              <a:rPr lang="en-US" sz="1200" i="1"/>
              <a:t>neighbor</a:t>
            </a:r>
            <a:r>
              <a:rPr lang="en-US" sz="1200"/>
              <a:t> = delete (</a:t>
            </a:r>
            <a:r>
              <a:rPr lang="en-US" sz="1200" i="1"/>
              <a:t>currentReps, rep</a:t>
            </a:r>
            <a:r>
              <a:rPr lang="en-US" sz="1200"/>
              <a:t>) {Delete select rep </a:t>
            </a:r>
          </a:p>
          <a:p>
            <a:r>
              <a:rPr lang="en-US" sz="1200"/>
              <a:t>                		from current set of representative to get a new neighbor}</a:t>
            </a:r>
          </a:p>
          <a:p>
            <a:r>
              <a:rPr lang="en-US" sz="1200"/>
              <a:t>14.                                      add(</a:t>
            </a:r>
            <a:r>
              <a:rPr lang="en-US" sz="1200" i="1"/>
              <a:t>currentNonReps, rep</a:t>
            </a:r>
            <a:r>
              <a:rPr lang="en-US" sz="1200"/>
              <a:t>)</a:t>
            </a:r>
          </a:p>
          <a:p>
            <a:r>
              <a:rPr lang="en-US" sz="1200"/>
              <a:t>15.       		</a:t>
            </a:r>
            <a:r>
              <a:rPr lang="en-US" sz="1200" b="1"/>
              <a:t>else if</a:t>
            </a:r>
            <a:r>
              <a:rPr lang="en-US" sz="1200"/>
              <a:t> </a:t>
            </a:r>
            <a:r>
              <a:rPr lang="en-US" sz="1200" i="1"/>
              <a:t>op</a:t>
            </a:r>
            <a:r>
              <a:rPr lang="en-US" sz="1200"/>
              <a:t> = 'replace' </a:t>
            </a:r>
          </a:p>
          <a:p>
            <a:r>
              <a:rPr lang="en-US" sz="1200"/>
              <a:t>16.           		</a:t>
            </a:r>
            <a:r>
              <a:rPr lang="en-US" sz="1200" i="1"/>
              <a:t>newRep</a:t>
            </a:r>
            <a:r>
              <a:rPr lang="en-US" sz="1200"/>
              <a:t> = selectNewRep (</a:t>
            </a:r>
            <a:r>
              <a:rPr lang="en-US" sz="1200" i="1"/>
              <a:t>nonReps</a:t>
            </a:r>
            <a:r>
              <a:rPr lang="en-US" sz="1200"/>
              <a:t>) {Randomly select a </a:t>
            </a:r>
          </a:p>
          <a:p>
            <a:r>
              <a:rPr lang="en-US" sz="1200"/>
              <a:t>                		non-representative}</a:t>
            </a:r>
          </a:p>
          <a:p>
            <a:r>
              <a:rPr lang="en-US" sz="1200"/>
              <a:t>17.           		</a:t>
            </a:r>
            <a:r>
              <a:rPr lang="en-US" sz="1200" i="1"/>
              <a:t>neighbor</a:t>
            </a:r>
            <a:r>
              <a:rPr lang="en-US" sz="1200"/>
              <a:t> = replace (</a:t>
            </a:r>
            <a:r>
              <a:rPr lang="en-US" sz="1200" i="1"/>
              <a:t>currentReps, rep, newRep</a:t>
            </a:r>
            <a:r>
              <a:rPr lang="en-US" sz="1200"/>
              <a:t>) {Replace </a:t>
            </a:r>
          </a:p>
          <a:p>
            <a:r>
              <a:rPr lang="en-US" sz="1200"/>
              <a:t>                		selected representative with new representative to get </a:t>
            </a:r>
          </a:p>
          <a:p>
            <a:r>
              <a:rPr lang="en-US" sz="1200"/>
              <a:t>                		a new neighbor}</a:t>
            </a:r>
          </a:p>
          <a:p>
            <a:r>
              <a:rPr lang="en-US" sz="1200"/>
              <a:t>			replace(</a:t>
            </a:r>
            <a:r>
              <a:rPr lang="en-US" sz="1200" i="1"/>
              <a:t>currentNonReps ,newRep, rep)</a:t>
            </a:r>
            <a:endParaRPr lang="en-US" sz="1200"/>
          </a:p>
          <a:p>
            <a:r>
              <a:rPr lang="en-US" sz="1200"/>
              <a:t>18.      	 	</a:t>
            </a:r>
            <a:r>
              <a:rPr lang="en-US" sz="1200" b="1"/>
              <a:t>end</a:t>
            </a:r>
            <a:endParaRPr lang="en-US" sz="1200"/>
          </a:p>
          <a:p>
            <a:r>
              <a:rPr lang="en-US" sz="1200"/>
              <a:t>19.    	</a:t>
            </a:r>
            <a:r>
              <a:rPr lang="en-US" sz="1200" b="1"/>
              <a:t>end</a:t>
            </a:r>
            <a:endParaRPr lang="en-US" sz="1200"/>
          </a:p>
          <a:p>
            <a:r>
              <a:rPr lang="en-US" sz="1200"/>
              <a:t>20.       	 currentReps = neighbor</a:t>
            </a:r>
          </a:p>
          <a:p>
            <a:r>
              <a:rPr lang="en-US" sz="1200"/>
              <a:t>21.     </a:t>
            </a:r>
            <a:r>
              <a:rPr lang="en-US" sz="1200" b="1"/>
              <a:t>end for</a:t>
            </a:r>
            <a:endParaRPr lang="en-US" sz="1200"/>
          </a:p>
          <a:p>
            <a:r>
              <a:rPr lang="en-US" sz="1200"/>
              <a:t>22.     Add </a:t>
            </a:r>
            <a:r>
              <a:rPr lang="en-US" sz="1200" i="1"/>
              <a:t>neighbor</a:t>
            </a:r>
            <a:r>
              <a:rPr lang="en-US" sz="1200"/>
              <a:t> to </a:t>
            </a:r>
            <a:r>
              <a:rPr lang="en-US" sz="1200" i="1"/>
              <a:t>neighbors</a:t>
            </a:r>
            <a:r>
              <a:rPr lang="en-US" sz="1200"/>
              <a:t>.</a:t>
            </a:r>
          </a:p>
          <a:p>
            <a:r>
              <a:rPr lang="en-US" sz="1200"/>
              <a:t>23. </a:t>
            </a:r>
            <a:r>
              <a:rPr lang="en-US" sz="1200" b="1"/>
              <a:t>end for</a:t>
            </a:r>
            <a:endParaRPr lang="en-US" sz="1200"/>
          </a:p>
          <a:p>
            <a:r>
              <a:rPr lang="en-US" sz="1200"/>
              <a:t>23. Return </a:t>
            </a:r>
            <a:r>
              <a:rPr lang="en-US" sz="1200" i="1"/>
              <a:t>neighbors</a:t>
            </a:r>
            <a:r>
              <a:rPr lang="en-US" sz="1200"/>
              <a:t>.</a:t>
            </a:r>
          </a:p>
        </p:txBody>
      </p:sp>
    </p:spTree>
    <p:extLst>
      <p:ext uri="{BB962C8B-B14F-4D97-AF65-F5344CB8AC3E}">
        <p14:creationId xmlns:p14="http://schemas.microsoft.com/office/powerpoint/2010/main" val="3466699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4294967295"/>
          </p:nvPr>
        </p:nvSpPr>
        <p:spPr>
          <a:xfrm>
            <a:off x="7042150" y="6243638"/>
            <a:ext cx="1905000" cy="457200"/>
          </a:xfrm>
          <a:prstGeom prst="rect">
            <a:avLst/>
          </a:prstGeom>
        </p:spPr>
        <p:txBody>
          <a:bodyPr/>
          <a:lstStyle/>
          <a:p>
            <a:fld id="{F589EB2D-2639-4D5B-8339-50ABEE7B2158}" type="slidenum">
              <a:rPr lang="en-US"/>
              <a:pPr/>
              <a:t>33</a:t>
            </a:fld>
            <a:endParaRPr lang="en-US"/>
          </a:p>
        </p:txBody>
      </p:sp>
      <p:graphicFrame>
        <p:nvGraphicFramePr>
          <p:cNvPr id="154626" name="Group 2"/>
          <p:cNvGraphicFramePr>
            <a:graphicFrameLocks noGrp="1"/>
          </p:cNvGraphicFramePr>
          <p:nvPr/>
        </p:nvGraphicFramePr>
        <p:xfrm>
          <a:off x="1143000" y="2438400"/>
          <a:ext cx="6553200" cy="2592705"/>
        </p:xfrm>
        <a:graphic>
          <a:graphicData uri="http://schemas.openxmlformats.org/drawingml/2006/table">
            <a:tbl>
              <a:tblPr/>
              <a:tblGrid>
                <a:gridCol w="1965325"/>
                <a:gridCol w="4587875"/>
              </a:tblGrid>
              <a:tr h="581025">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findNeighbors() Parameters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1" u="none" strike="noStrike" cap="none" normalizeH="0" baseline="0" smtClean="0">
                          <a:ln>
                            <a:noFill/>
                          </a:ln>
                          <a:solidFill>
                            <a:schemeClr val="tx1"/>
                          </a:solidFill>
                          <a:effectLst/>
                          <a:latin typeface="Tahoma" pitchFamily="34" charset="0"/>
                        </a:rPr>
                        <a:t>operators</a:t>
                      </a:r>
                      <a:r>
                        <a:rPr kumimoji="0" lang="en-US" sz="2000" b="0" i="0" u="none" strike="noStrike" cap="none" normalizeH="0" baseline="0" smtClean="0">
                          <a:ln>
                            <a:noFill/>
                          </a:ln>
                          <a:solidFill>
                            <a:schemeClr val="tx1"/>
                          </a:solidFill>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Set of operators that can be applied on a solution. Possible values are ‘Insert’, ‘Replace’ and ‘Delete’.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1" u="none" strike="noStrike" cap="none" normalizeH="0" baseline="0" smtClean="0">
                          <a:ln>
                            <a:noFill/>
                          </a:ln>
                          <a:solidFill>
                            <a:schemeClr val="tx1"/>
                          </a:solidFill>
                          <a:effectLst/>
                          <a:latin typeface="Tahoma" pitchFamily="34" charset="0"/>
                        </a:rPr>
                        <a:t>opProbabilities</a:t>
                      </a:r>
                      <a:r>
                        <a:rPr kumimoji="0" lang="en-US" sz="2000" b="0" i="0" u="none" strike="noStrike" cap="none" normalizeH="0" baseline="0" smtClean="0">
                          <a:ln>
                            <a:noFill/>
                          </a:ln>
                          <a:solidFill>
                            <a:schemeClr val="tx1"/>
                          </a:solidFill>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rPr>
                        <a:t>User-specified probabilities for each operator selection. Sum of probabilities of all operators is 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07140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228600" y="762000"/>
            <a:ext cx="8686800" cy="3276600"/>
          </a:xfrm>
          <a:prstGeom prst="rect">
            <a:avLst/>
          </a:prstGeom>
          <a:noFill/>
          <a:ln w="9525">
            <a:noFill/>
            <a:miter lim="800000"/>
            <a:headEnd/>
            <a:tailEnd/>
          </a:ln>
        </p:spPr>
        <p:txBody>
          <a:bodyPr/>
          <a:lstStyle/>
          <a:p>
            <a:r>
              <a:rPr lang="en-US" sz="2000" dirty="0"/>
              <a:t>Consequently, we are using diﬀerent heuristics to ﬁnd uniform spatial clusters without having to deal with the question which clusters are neighboring, and rely on approaches which use simpliﬁed versions of </a:t>
            </a:r>
            <a:r>
              <a:rPr lang="en-US" sz="2000" i="1" dirty="0"/>
              <a:t>ϕ(X)</a:t>
            </a:r>
            <a:r>
              <a:rPr lang="en-US" sz="2000" dirty="0"/>
              <a:t> instead; in particular: </a:t>
            </a:r>
          </a:p>
          <a:p>
            <a:pPr lvl="0"/>
            <a:r>
              <a:rPr lang="en-US" sz="2000" dirty="0"/>
              <a:t>We use prototype-based spatial clustering algorithms that are guaranteed to obtain contiguous spatial clusters without the necessity of knowing which clusters are neighboring. These algorithms maximize reward functions which encourage the merging of similar neighboring clusters and the splitting of non-homogeneous clusters if it leads to a signiﬁcant increase in the total reward. </a:t>
            </a:r>
          </a:p>
          <a:p>
            <a:pPr lvl="0"/>
            <a:r>
              <a:rPr lang="en-US" sz="2000" dirty="0"/>
              <a:t>We reformulate the above optimization task in two ways:</a:t>
            </a:r>
          </a:p>
          <a:p>
            <a:pPr marL="514350" indent="-514350">
              <a:buAutoNum type="romanLcPeriod"/>
            </a:pPr>
            <a:r>
              <a:rPr lang="en-US" sz="2000" dirty="0" smtClean="0"/>
              <a:t>We </a:t>
            </a:r>
            <a:r>
              <a:rPr lang="en-US" sz="2000" dirty="0"/>
              <a:t>make the problem supervised, by using interest­ingness functions which assess the quality of spatial clusters based on uniformity measures which capture a domain expert’s notion of uniformity. Moreover, as we will see later, those uniformity measures assume that certain signatures are more desirable than other signatures. </a:t>
            </a:r>
            <a:endParaRPr lang="en-US" sz="2000" dirty="0" smtClean="0"/>
          </a:p>
          <a:p>
            <a:pPr marL="514350" indent="-514350">
              <a:buAutoNum type="romanLcPeriod"/>
            </a:pPr>
            <a:r>
              <a:rPr lang="en-US" sz="2000" dirty="0" smtClean="0"/>
              <a:t>ii</a:t>
            </a:r>
            <a:r>
              <a:rPr lang="en-US" sz="2000" dirty="0"/>
              <a:t>. Instead of comparing the signatures of all neighboring clusters—as </a:t>
            </a:r>
            <a:r>
              <a:rPr lang="en-US" sz="2000" i="1" dirty="0"/>
              <a:t>ϕ</a:t>
            </a:r>
            <a:r>
              <a:rPr lang="en-US" sz="2000" dirty="0"/>
              <a:t> does—we employ an approach which identiﬁes a set of popular</a:t>
            </a:r>
            <a:r>
              <a:rPr lang="en-US" sz="2000" baseline="30000" dirty="0"/>
              <a:t> </a:t>
            </a:r>
            <a:r>
              <a:rPr lang="en-US" sz="2000" dirty="0"/>
              <a:t>signatures and then uses those signatures to annotate clusters. In </a:t>
            </a:r>
            <a:r>
              <a:rPr lang="en-US" sz="2000" dirty="0" smtClean="0"/>
              <a:t>particular.</a:t>
            </a:r>
            <a:endParaRPr lang="en-US" sz="2000" dirty="0"/>
          </a:p>
        </p:txBody>
      </p:sp>
      <p:sp>
        <p:nvSpPr>
          <p:cNvPr id="16396" name="Title 12"/>
          <p:cNvSpPr>
            <a:spLocks noGrp="1"/>
          </p:cNvSpPr>
          <p:nvPr>
            <p:ph type="title"/>
          </p:nvPr>
        </p:nvSpPr>
        <p:spPr/>
        <p:txBody>
          <a:bodyPr/>
          <a:lstStyle/>
          <a:p>
            <a:r>
              <a:rPr lang="en-US" sz="2400" dirty="0" smtClean="0"/>
              <a:t>Approach Chosen</a:t>
            </a:r>
          </a:p>
        </p:txBody>
      </p:sp>
    </p:spTree>
    <p:extLst>
      <p:ext uri="{BB962C8B-B14F-4D97-AF65-F5344CB8AC3E}">
        <p14:creationId xmlns:p14="http://schemas.microsoft.com/office/powerpoint/2010/main" val="2862810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42150" y="6243638"/>
            <a:ext cx="1905000" cy="457200"/>
          </a:xfrm>
          <a:prstGeom prst="rect">
            <a:avLst/>
          </a:prstGeom>
        </p:spPr>
        <p:txBody>
          <a:bodyPr/>
          <a:lstStyle/>
          <a:p>
            <a:fld id="{705BD561-07BC-4B54-B4BB-62B25BD0725D}" type="slidenum">
              <a:rPr lang="en-US"/>
              <a:pPr/>
              <a:t>35</a:t>
            </a:fld>
            <a:endParaRPr lang="en-US"/>
          </a:p>
        </p:txBody>
      </p:sp>
      <p:sp>
        <p:nvSpPr>
          <p:cNvPr id="105474" name="Rectangle 2"/>
          <p:cNvSpPr>
            <a:spLocks noGrp="1" noChangeArrowheads="1"/>
          </p:cNvSpPr>
          <p:nvPr>
            <p:ph type="title"/>
          </p:nvPr>
        </p:nvSpPr>
        <p:spPr/>
        <p:txBody>
          <a:bodyPr/>
          <a:lstStyle/>
          <a:p>
            <a:r>
              <a:rPr lang="en-US"/>
              <a:t>Motivation CLEVER</a:t>
            </a:r>
          </a:p>
        </p:txBody>
      </p:sp>
      <p:sp>
        <p:nvSpPr>
          <p:cNvPr id="105475" name="Rectangle 3"/>
          <p:cNvSpPr>
            <a:spLocks noGrp="1" noChangeArrowheads="1"/>
          </p:cNvSpPr>
          <p:nvPr>
            <p:ph type="body" idx="1"/>
          </p:nvPr>
        </p:nvSpPr>
        <p:spPr>
          <a:xfrm>
            <a:off x="1182688" y="1828800"/>
            <a:ext cx="7808912" cy="4572000"/>
          </a:xfrm>
        </p:spPr>
        <p:txBody>
          <a:bodyPr/>
          <a:lstStyle/>
          <a:p>
            <a:pPr>
              <a:lnSpc>
                <a:spcPct val="80000"/>
              </a:lnSpc>
            </a:pPr>
            <a:r>
              <a:rPr lang="en-US" sz="2800"/>
              <a:t>The PAM/SPAM algorithm uses a simple hill climbing procedure</a:t>
            </a:r>
          </a:p>
          <a:p>
            <a:pPr>
              <a:lnSpc>
                <a:spcPct val="80000"/>
              </a:lnSpc>
            </a:pPr>
            <a:r>
              <a:rPr lang="en-US" sz="2800"/>
              <a:t>PAM terminates very quickly in terms of no. of replacements; mostly, because it only considers simple replacements. </a:t>
            </a:r>
          </a:p>
          <a:p>
            <a:pPr>
              <a:lnSpc>
                <a:spcPct val="80000"/>
              </a:lnSpc>
            </a:pPr>
            <a:r>
              <a:rPr lang="en-US" sz="2800"/>
              <a:t>PAM/SPAM does not perform well in terms of clustering quality</a:t>
            </a:r>
          </a:p>
          <a:p>
            <a:pPr>
              <a:lnSpc>
                <a:spcPct val="80000"/>
              </a:lnSpc>
            </a:pPr>
            <a:r>
              <a:rPr lang="en-US" sz="2800"/>
              <a:t>PAM is inefficient in the sense that  it samples all possible replaced of a representative with a non-representative</a:t>
            </a:r>
          </a:p>
          <a:p>
            <a:pPr>
              <a:lnSpc>
                <a:spcPct val="80000"/>
              </a:lnSpc>
            </a:pPr>
            <a:r>
              <a:rPr lang="en-US" sz="2800"/>
              <a:t>PAM/SPAM search for a fixed number of clusters k; k has to be known in advance.</a:t>
            </a:r>
          </a:p>
        </p:txBody>
      </p:sp>
    </p:spTree>
    <p:extLst>
      <p:ext uri="{BB962C8B-B14F-4D97-AF65-F5344CB8AC3E}">
        <p14:creationId xmlns:p14="http://schemas.microsoft.com/office/powerpoint/2010/main" val="302779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3352800"/>
            <a:ext cx="9144000" cy="3276600"/>
          </a:xfrm>
          <a:prstGeom prst="rect">
            <a:avLst/>
          </a:prstGeom>
          <a:noFill/>
          <a:ln w="9525">
            <a:noFill/>
            <a:miter lim="800000"/>
            <a:headEnd/>
            <a:tailEnd/>
          </a:ln>
        </p:spPr>
        <p:txBody>
          <a:bodyPr/>
          <a:lstStyle/>
          <a:p>
            <a:pPr marL="342900" indent="-342900" eaLnBrk="0" hangingPunct="0">
              <a:spcBef>
                <a:spcPct val="20000"/>
              </a:spcBef>
              <a:buClr>
                <a:srgbClr val="990000"/>
              </a:buClr>
              <a:buSzPct val="150000"/>
              <a:defRPr/>
            </a:pPr>
            <a:r>
              <a:rPr lang="en-US" sz="2000" kern="0" dirty="0">
                <a:latin typeface="+mn-lt"/>
              </a:rPr>
              <a:t>Subtopics:</a:t>
            </a:r>
          </a:p>
          <a:p>
            <a:pPr marL="342900" indent="-342900" eaLnBrk="0" hangingPunct="0">
              <a:spcBef>
                <a:spcPct val="20000"/>
              </a:spcBef>
              <a:buClr>
                <a:srgbClr val="990000"/>
              </a:buClr>
              <a:buSzPct val="150000"/>
              <a:buFont typeface="Arial" pitchFamily="34" charset="0"/>
              <a:buChar char="•"/>
              <a:defRPr/>
            </a:pPr>
            <a:r>
              <a:rPr lang="en-US" sz="2000" kern="0" dirty="0">
                <a:latin typeface="+mn-lt"/>
                <a:ea typeface="Arial Unicode MS" pitchFamily="34" charset="-128"/>
                <a:cs typeface="Arial Unicode MS" pitchFamily="34" charset="-128"/>
              </a:rPr>
              <a:t>Disparity Analysis/Emergent Pattern Discovery (“</a:t>
            </a:r>
            <a:r>
              <a:rPr lang="en-US" sz="2000" i="1" kern="0" dirty="0">
                <a:latin typeface="+mn-lt"/>
                <a:ea typeface="Arial Unicode MS" pitchFamily="34" charset="-128"/>
                <a:cs typeface="Arial Unicode MS" pitchFamily="34" charset="-128"/>
              </a:rPr>
              <a:t>how do two groups differ with respect to their patterns?</a:t>
            </a:r>
            <a:r>
              <a:rPr lang="en-US" sz="2000" kern="0" dirty="0">
                <a:latin typeface="+mn-lt"/>
                <a:ea typeface="Arial Unicode MS" pitchFamily="34" charset="-128"/>
                <a:cs typeface="Arial Unicode MS" pitchFamily="34" charset="-128"/>
              </a:rPr>
              <a:t>”) </a:t>
            </a:r>
            <a:r>
              <a:rPr lang="en-US" sz="2000" kern="0" dirty="0">
                <a:latin typeface="Arial" pitchFamily="34" charset="0"/>
                <a:ea typeface="Arial Unicode MS" pitchFamily="34" charset="-128"/>
                <a:cs typeface="Arial Unicode MS" pitchFamily="34" charset="-128"/>
              </a:rPr>
              <a:t>[SDE10] </a:t>
            </a:r>
            <a:endParaRPr lang="en-US" sz="2000" kern="0" dirty="0">
              <a:latin typeface="+mn-lt"/>
              <a:ea typeface="Arial Unicode MS" pitchFamily="34" charset="-128"/>
              <a:cs typeface="Arial Unicode MS" pitchFamily="34" charset="-128"/>
            </a:endParaRPr>
          </a:p>
          <a:p>
            <a:pPr marL="342900" indent="-342900" eaLnBrk="0" hangingPunct="0">
              <a:spcBef>
                <a:spcPct val="20000"/>
              </a:spcBef>
              <a:buClr>
                <a:srgbClr val="990000"/>
              </a:buClr>
              <a:buSzPct val="150000"/>
              <a:buFont typeface="Arial" pitchFamily="34" charset="0"/>
              <a:buChar char="•"/>
              <a:defRPr/>
            </a:pPr>
            <a:r>
              <a:rPr lang="en-US" sz="2000" kern="0" dirty="0">
                <a:latin typeface="+mn-lt"/>
                <a:ea typeface="Arial Unicode MS" pitchFamily="34" charset="-128"/>
                <a:cs typeface="Arial Unicode MS" pitchFamily="34" charset="-128"/>
              </a:rPr>
              <a:t>Change Analysis (</a:t>
            </a:r>
            <a:r>
              <a:rPr lang="en-US" sz="2000" kern="0" dirty="0">
                <a:solidFill>
                  <a:schemeClr val="accent1"/>
                </a:solidFill>
                <a:latin typeface="+mn-lt"/>
                <a:ea typeface="Arial Unicode MS" pitchFamily="34" charset="-128"/>
                <a:cs typeface="Arial Unicode MS" pitchFamily="34" charset="-128"/>
              </a:rPr>
              <a:t> </a:t>
            </a:r>
            <a:r>
              <a:rPr lang="en-US" sz="2000" kern="0" dirty="0">
                <a:latin typeface="+mn-lt"/>
                <a:ea typeface="Arial Unicode MS" pitchFamily="34" charset="-128"/>
                <a:cs typeface="Arial Unicode MS" pitchFamily="34" charset="-128"/>
              </a:rPr>
              <a:t>“</a:t>
            </a:r>
            <a:r>
              <a:rPr lang="en-US" sz="2000" i="1" kern="0" dirty="0">
                <a:latin typeface="+mn-lt"/>
                <a:ea typeface="Arial Unicode MS" pitchFamily="34" charset="-128"/>
                <a:cs typeface="Arial Unicode MS" pitchFamily="34" charset="-128"/>
              </a:rPr>
              <a:t>what is new/different</a:t>
            </a:r>
            <a:r>
              <a:rPr lang="en-US" sz="2000" kern="0" dirty="0">
                <a:latin typeface="+mn-lt"/>
                <a:ea typeface="Arial Unicode MS" pitchFamily="34" charset="-128"/>
                <a:cs typeface="Arial Unicode MS" pitchFamily="34" charset="-128"/>
              </a:rPr>
              <a:t>?”) [CVET09]</a:t>
            </a:r>
          </a:p>
          <a:p>
            <a:r>
              <a:rPr lang="en-US" sz="2100" b="1" dirty="0" smtClean="0"/>
              <a:t>Problem Definition</a:t>
            </a:r>
            <a:r>
              <a:rPr lang="en-US" sz="2100" dirty="0" smtClean="0"/>
              <a:t>:</a:t>
            </a:r>
          </a:p>
          <a:p>
            <a:pPr marL="457200" indent="-457200">
              <a:buFont typeface="+mj-lt"/>
              <a:buAutoNum type="arabicPeriod"/>
            </a:pPr>
            <a:r>
              <a:rPr lang="en-US" sz="2100" dirty="0" smtClean="0"/>
              <a:t>The goal is a partition a spatial dataset, such as the above town, consisting of buildings of different types, into contiguous spatial regions that are uniform with respect to their signatures. </a:t>
            </a:r>
            <a:endParaRPr lang="en-US" sz="2100" dirty="0"/>
          </a:p>
          <a:p>
            <a:pPr marL="457200" indent="-457200">
              <a:buFont typeface="+mj-lt"/>
              <a:buAutoNum type="arabicPeriod"/>
            </a:pPr>
            <a:r>
              <a:rPr lang="en-US" sz="2100" dirty="0" smtClean="0"/>
              <a:t>“</a:t>
            </a:r>
            <a:r>
              <a:rPr lang="en-US" sz="2100" i="1" dirty="0" smtClean="0"/>
              <a:t>Signatures are compact presentations…that capture important characteristics of massive datasets</a:t>
            </a:r>
            <a:r>
              <a:rPr lang="en-US" sz="2100" dirty="0" smtClean="0"/>
              <a:t>.” [Applegate 2011]</a:t>
            </a:r>
          </a:p>
        </p:txBody>
      </p:sp>
      <p:sp>
        <p:nvSpPr>
          <p:cNvPr id="16396" name="Title 12"/>
          <p:cNvSpPr>
            <a:spLocks noGrp="1"/>
          </p:cNvSpPr>
          <p:nvPr>
            <p:ph type="title"/>
          </p:nvPr>
        </p:nvSpPr>
        <p:spPr>
          <a:xfrm>
            <a:off x="0" y="0"/>
            <a:ext cx="8763000" cy="685800"/>
          </a:xfrm>
        </p:spPr>
        <p:txBody>
          <a:bodyPr/>
          <a:lstStyle/>
          <a:p>
            <a:r>
              <a:rPr lang="en-US" sz="2400" dirty="0" smtClean="0"/>
              <a:t>2. Problem Definition and </a:t>
            </a:r>
            <a:br>
              <a:rPr lang="en-US" sz="2400" dirty="0" smtClean="0"/>
            </a:br>
            <a:r>
              <a:rPr lang="en-US" sz="2400" dirty="0" smtClean="0"/>
              <a:t>Preview of the Proposed Methodology</a:t>
            </a:r>
          </a:p>
        </p:txBody>
      </p:sp>
      <p:pic>
        <p:nvPicPr>
          <p:cNvPr id="14" name="Image 4" descr="C:\Users\forestier\Dropbox\fig12.png"/>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0" y="762000"/>
            <a:ext cx="9220200" cy="3962400"/>
          </a:xfrm>
          <a:prstGeom prst="rect">
            <a:avLst/>
          </a:prstGeom>
          <a:noFill/>
          <a:ln>
            <a:noFill/>
          </a:ln>
        </p:spPr>
      </p:pic>
      <p:sp>
        <p:nvSpPr>
          <p:cNvPr id="5"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4</a:t>
            </a:r>
            <a:endParaRPr lang="en-US"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Title 12"/>
          <p:cNvSpPr>
            <a:spLocks noGrp="1"/>
          </p:cNvSpPr>
          <p:nvPr>
            <p:ph type="title"/>
          </p:nvPr>
        </p:nvSpPr>
        <p:spPr/>
        <p:txBody>
          <a:bodyPr/>
          <a:lstStyle/>
          <a:p>
            <a:r>
              <a:rPr lang="en-US" sz="2800" dirty="0" smtClean="0"/>
              <a:t>Building Blocks of Proposed Methodology</a:t>
            </a:r>
          </a:p>
        </p:txBody>
      </p:sp>
      <p:pic>
        <p:nvPicPr>
          <p:cNvPr id="14" name="Image 4" descr="C:\Users\forestier\Dropbox\fig12.png"/>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0" y="762000"/>
            <a:ext cx="9220200" cy="2057400"/>
          </a:xfrm>
          <a:prstGeom prst="rect">
            <a:avLst/>
          </a:prstGeom>
          <a:noFill/>
          <a:ln>
            <a:noFill/>
          </a:ln>
        </p:spPr>
      </p:pic>
      <p:sp>
        <p:nvSpPr>
          <p:cNvPr id="2" name="Diamond 1"/>
          <p:cNvSpPr/>
          <p:nvPr/>
        </p:nvSpPr>
        <p:spPr>
          <a:xfrm>
            <a:off x="3657600" y="3484781"/>
            <a:ext cx="3124200" cy="2819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Methodology</a:t>
            </a:r>
            <a:endParaRPr lang="en-US" dirty="0">
              <a:solidFill>
                <a:schemeClr val="tx1"/>
              </a:solidFill>
            </a:endParaRPr>
          </a:p>
        </p:txBody>
      </p:sp>
      <p:sp>
        <p:nvSpPr>
          <p:cNvPr id="3" name="TextBox 2"/>
          <p:cNvSpPr txBox="1"/>
          <p:nvPr/>
        </p:nvSpPr>
        <p:spPr>
          <a:xfrm>
            <a:off x="4038600" y="2838450"/>
            <a:ext cx="2362200" cy="646331"/>
          </a:xfrm>
          <a:prstGeom prst="rect">
            <a:avLst/>
          </a:prstGeom>
          <a:noFill/>
        </p:spPr>
        <p:txBody>
          <a:bodyPr wrap="square" rtlCol="0">
            <a:spAutoFit/>
          </a:bodyPr>
          <a:lstStyle/>
          <a:p>
            <a:pPr algn="ctr"/>
            <a:r>
              <a:rPr lang="en-US" dirty="0" smtClean="0"/>
              <a:t>Spatial Clustering Algorithms</a:t>
            </a:r>
            <a:endParaRPr lang="en-US" dirty="0"/>
          </a:p>
        </p:txBody>
      </p:sp>
      <p:sp>
        <p:nvSpPr>
          <p:cNvPr id="4" name="TextBox 3"/>
          <p:cNvSpPr txBox="1"/>
          <p:nvPr/>
        </p:nvSpPr>
        <p:spPr>
          <a:xfrm>
            <a:off x="6858000" y="4709815"/>
            <a:ext cx="1287532" cy="369332"/>
          </a:xfrm>
          <a:prstGeom prst="rect">
            <a:avLst/>
          </a:prstGeom>
          <a:noFill/>
        </p:spPr>
        <p:txBody>
          <a:bodyPr wrap="none" rtlCol="0">
            <a:spAutoFit/>
          </a:bodyPr>
          <a:lstStyle/>
          <a:p>
            <a:r>
              <a:rPr lang="en-US" dirty="0" smtClean="0"/>
              <a:t>Signatures</a:t>
            </a:r>
            <a:endParaRPr lang="en-US" dirty="0"/>
          </a:p>
        </p:txBody>
      </p:sp>
      <p:sp>
        <p:nvSpPr>
          <p:cNvPr id="5" name="TextBox 4"/>
          <p:cNvSpPr txBox="1"/>
          <p:nvPr/>
        </p:nvSpPr>
        <p:spPr>
          <a:xfrm>
            <a:off x="4681622" y="6294656"/>
            <a:ext cx="1133644" cy="369332"/>
          </a:xfrm>
          <a:prstGeom prst="rect">
            <a:avLst/>
          </a:prstGeom>
          <a:noFill/>
        </p:spPr>
        <p:txBody>
          <a:bodyPr wrap="none" rtlCol="0">
            <a:spAutoFit/>
          </a:bodyPr>
          <a:lstStyle/>
          <a:p>
            <a:r>
              <a:rPr lang="en-US" dirty="0" smtClean="0"/>
              <a:t>Polygons</a:t>
            </a:r>
            <a:endParaRPr lang="en-US" dirty="0"/>
          </a:p>
        </p:txBody>
      </p:sp>
      <p:sp>
        <p:nvSpPr>
          <p:cNvPr id="6" name="TextBox 5"/>
          <p:cNvSpPr txBox="1"/>
          <p:nvPr/>
        </p:nvSpPr>
        <p:spPr>
          <a:xfrm>
            <a:off x="2133600" y="4571315"/>
            <a:ext cx="1749197" cy="646331"/>
          </a:xfrm>
          <a:prstGeom prst="rect">
            <a:avLst/>
          </a:prstGeom>
          <a:noFill/>
        </p:spPr>
        <p:txBody>
          <a:bodyPr wrap="none" rtlCol="0">
            <a:spAutoFit/>
          </a:bodyPr>
          <a:lstStyle/>
          <a:p>
            <a:r>
              <a:rPr lang="en-US" dirty="0" smtClean="0"/>
              <a:t>Interestingness</a:t>
            </a:r>
          </a:p>
          <a:p>
            <a:r>
              <a:rPr lang="en-US" dirty="0" smtClean="0"/>
              <a:t>Functions</a:t>
            </a:r>
            <a:endParaRPr lang="en-US" dirty="0"/>
          </a:p>
        </p:txBody>
      </p:sp>
      <p:sp>
        <p:nvSpPr>
          <p:cNvPr id="9"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5</a:t>
            </a:r>
            <a:endParaRPr lang="en-US" sz="1200" b="1" dirty="0"/>
          </a:p>
        </p:txBody>
      </p:sp>
    </p:spTree>
    <p:extLst>
      <p:ext uri="{BB962C8B-B14F-4D97-AF65-F5344CB8AC3E}">
        <p14:creationId xmlns:p14="http://schemas.microsoft.com/office/powerpoint/2010/main" val="3747554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0" y="0"/>
            <a:ext cx="9144000" cy="762000"/>
          </a:xfrm>
        </p:spPr>
        <p:txBody>
          <a:bodyPr/>
          <a:lstStyle/>
          <a:p>
            <a:pPr eaLnBrk="1" hangingPunct="1">
              <a:defRPr/>
            </a:pPr>
            <a:r>
              <a:rPr lang="en-US" altLang="zh-CN" sz="2600" dirty="0" smtClean="0">
                <a:ea typeface="SimSun" charset="-122"/>
              </a:rPr>
              <a:t>Objectives </a:t>
            </a:r>
            <a:r>
              <a:rPr lang="en-US" altLang="zh-CN" sz="2600" dirty="0">
                <a:ea typeface="SimSun" charset="-122"/>
              </a:rPr>
              <a:t>o</a:t>
            </a:r>
            <a:r>
              <a:rPr lang="en-US" altLang="zh-CN" sz="2600" dirty="0" smtClean="0">
                <a:ea typeface="SimSun" charset="-122"/>
              </a:rPr>
              <a:t>f Signature-based Composition Characterization</a:t>
            </a:r>
          </a:p>
        </p:txBody>
      </p:sp>
      <p:sp>
        <p:nvSpPr>
          <p:cNvPr id="8195" name="Rectangle 3"/>
          <p:cNvSpPr>
            <a:spLocks noGrp="1" noChangeArrowheads="1"/>
          </p:cNvSpPr>
          <p:nvPr>
            <p:ph type="body" idx="1"/>
          </p:nvPr>
        </p:nvSpPr>
        <p:spPr>
          <a:xfrm>
            <a:off x="0" y="685800"/>
            <a:ext cx="9144000" cy="5867400"/>
          </a:xfrm>
        </p:spPr>
        <p:txBody>
          <a:bodyPr/>
          <a:lstStyle/>
          <a:p>
            <a:pPr marL="0" indent="0" defTabSz="914400" eaLnBrk="1" hangingPunct="1">
              <a:lnSpc>
                <a:spcPct val="90000"/>
              </a:lnSpc>
              <a:buNone/>
            </a:pPr>
            <a:r>
              <a:rPr lang="en-US" altLang="zh-CN" sz="2600" dirty="0" smtClean="0">
                <a:ea typeface="SimSun" charset="-122"/>
              </a:rPr>
              <a:t>The space is partitioned into a set of regions (spatial clusters) such that:</a:t>
            </a:r>
          </a:p>
          <a:p>
            <a:pPr marL="571500" indent="-571500" defTabSz="914400" eaLnBrk="1" hangingPunct="1">
              <a:lnSpc>
                <a:spcPct val="90000"/>
              </a:lnSpc>
              <a:buFont typeface="Wingdings" pitchFamily="2" charset="2"/>
              <a:buAutoNum type="arabicPeriod"/>
            </a:pPr>
            <a:r>
              <a:rPr lang="en-US" altLang="zh-CN" sz="2600" dirty="0" smtClean="0">
                <a:ea typeface="SimSun" charset="-122"/>
              </a:rPr>
              <a:t>Regions are assumed to be contiguous and annotated by signatures.  </a:t>
            </a:r>
          </a:p>
          <a:p>
            <a:pPr marL="571500" indent="-571500" eaLnBrk="1" hangingPunct="1">
              <a:lnSpc>
                <a:spcPct val="90000"/>
              </a:lnSpc>
              <a:buFont typeface="Wingdings" pitchFamily="2" charset="2"/>
              <a:buAutoNum type="arabicPeriod"/>
            </a:pPr>
            <a:r>
              <a:rPr lang="en-US" altLang="zh-CN" sz="2600" dirty="0" smtClean="0">
                <a:ea typeface="SimSun" charset="-122"/>
              </a:rPr>
              <a:t>The regions should be homogeneous with respect the signature </a:t>
            </a:r>
            <a:r>
              <a:rPr lang="en-US" altLang="zh-CN" sz="2600" dirty="0">
                <a:ea typeface="SimSun" charset="-122"/>
              </a:rPr>
              <a:t>they </a:t>
            </a:r>
            <a:r>
              <a:rPr lang="en-US" altLang="zh-CN" sz="2600" dirty="0" smtClean="0">
                <a:ea typeface="SimSun" charset="-122"/>
              </a:rPr>
              <a:t>express—a region should not contain sub-regions that express a very different signatures.</a:t>
            </a:r>
          </a:p>
          <a:p>
            <a:pPr marL="571500" indent="-571500" defTabSz="914400" eaLnBrk="1" hangingPunct="1">
              <a:lnSpc>
                <a:spcPct val="90000"/>
              </a:lnSpc>
              <a:buFont typeface="Wingdings" pitchFamily="2" charset="2"/>
              <a:buAutoNum type="arabicPeriod"/>
            </a:pPr>
            <a:r>
              <a:rPr lang="en-US" altLang="zh-CN" sz="2600" dirty="0" smtClean="0">
                <a:ea typeface="SimSun" charset="-122"/>
              </a:rPr>
              <a:t>Signatures of neighboring regions should not be similar—otherwise, they should be merged into a single region! </a:t>
            </a:r>
          </a:p>
          <a:p>
            <a:pPr marL="571500" indent="-571500" defTabSz="914400" eaLnBrk="1" hangingPunct="1">
              <a:lnSpc>
                <a:spcPct val="90000"/>
              </a:lnSpc>
              <a:buFont typeface="Wingdings" pitchFamily="2" charset="2"/>
              <a:buAutoNum type="arabicPeriod"/>
            </a:pPr>
            <a:r>
              <a:rPr lang="en-US" altLang="zh-CN" sz="2600" dirty="0" smtClean="0">
                <a:ea typeface="SimSun" charset="-122"/>
              </a:rPr>
              <a:t>In some applications certain signatures are more interesting/desirable than other signatures.</a:t>
            </a:r>
          </a:p>
          <a:p>
            <a:pPr marL="0" indent="0" defTabSz="914400" eaLnBrk="1" hangingPunct="1">
              <a:lnSpc>
                <a:spcPct val="90000"/>
              </a:lnSpc>
              <a:buNone/>
            </a:pPr>
            <a:r>
              <a:rPr lang="en-US" altLang="zh-CN" sz="2600" dirty="0" smtClean="0">
                <a:ea typeface="SimSun" charset="-122"/>
              </a:rPr>
              <a:t>Comment: There are significant computational challenges to accomplish this task in practice.</a:t>
            </a:r>
          </a:p>
        </p:txBody>
      </p:sp>
      <p:sp>
        <p:nvSpPr>
          <p:cNvPr id="4"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6</a:t>
            </a:r>
            <a:endParaRPr lang="en-US" sz="1200" b="1" dirty="0"/>
          </a:p>
        </p:txBody>
      </p:sp>
    </p:spTree>
    <p:extLst>
      <p:ext uri="{BB962C8B-B14F-4D97-AF65-F5344CB8AC3E}">
        <p14:creationId xmlns:p14="http://schemas.microsoft.com/office/powerpoint/2010/main" val="4175305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4401064"/>
            <a:ext cx="9144000" cy="2456935"/>
          </a:xfrm>
          <a:prstGeom prst="rect">
            <a:avLst/>
          </a:prstGeom>
          <a:noFill/>
          <a:ln w="9525">
            <a:noFill/>
            <a:miter lim="800000"/>
            <a:headEnd/>
            <a:tailEnd/>
          </a:ln>
        </p:spPr>
        <p:txBody>
          <a:bodyPr/>
          <a:lstStyle/>
          <a:p>
            <a:pPr marL="342900" indent="-342900">
              <a:buFont typeface="Arial" pitchFamily="34" charset="0"/>
              <a:buChar char="•"/>
            </a:pPr>
            <a:r>
              <a:rPr lang="en-US" sz="2000" dirty="0" smtClean="0"/>
              <a:t>The </a:t>
            </a:r>
            <a:r>
              <a:rPr lang="en-US" sz="2000" dirty="0"/>
              <a:t>approach models the scope of spatial clusters as polygons and describes their characteristics using histogram-style distribution </a:t>
            </a:r>
            <a:r>
              <a:rPr lang="en-US" sz="2000" dirty="0" smtClean="0"/>
              <a:t>signatures</a:t>
            </a:r>
            <a:endParaRPr lang="en-US" sz="2000" dirty="0"/>
          </a:p>
          <a:p>
            <a:pPr marL="342900" indent="-342900">
              <a:buFont typeface="Arial" pitchFamily="34" charset="0"/>
              <a:buChar char="•"/>
            </a:pPr>
            <a:r>
              <a:rPr lang="en-US" sz="2000" dirty="0"/>
              <a:t>It formally deﬁnes the problem of ﬁnding uniform regions in spatial data as a maximization problem. A novel spatial clustering approach is proposed for identifying regions based on uniformity measures, which have to be expressed as reward-based ﬁtness functions which are then maximized by the spatial clustering algorithm. </a:t>
            </a:r>
            <a:endParaRPr lang="en-US" sz="2000" kern="0" dirty="0">
              <a:latin typeface="+mn-lt"/>
            </a:endParaRPr>
          </a:p>
        </p:txBody>
      </p:sp>
      <p:sp>
        <p:nvSpPr>
          <p:cNvPr id="16396" name="Title 12"/>
          <p:cNvSpPr>
            <a:spLocks noGrp="1"/>
          </p:cNvSpPr>
          <p:nvPr>
            <p:ph type="title"/>
          </p:nvPr>
        </p:nvSpPr>
        <p:spPr/>
        <p:txBody>
          <a:bodyPr/>
          <a:lstStyle/>
          <a:p>
            <a:r>
              <a:rPr lang="en-US" sz="2400" dirty="0" smtClean="0"/>
              <a:t>Approach of the Proposed Methodology</a:t>
            </a:r>
          </a:p>
        </p:txBody>
      </p:sp>
      <p:pic>
        <p:nvPicPr>
          <p:cNvPr id="14" name="Image 4" descr="C:\Users\forestier\Dropbox\fig12.png"/>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51486" y="667265"/>
            <a:ext cx="9092514" cy="3733800"/>
          </a:xfrm>
          <a:prstGeom prst="rect">
            <a:avLst/>
          </a:prstGeom>
          <a:noFill/>
          <a:ln>
            <a:noFill/>
          </a:ln>
        </p:spPr>
      </p:pic>
      <p:sp>
        <p:nvSpPr>
          <p:cNvPr id="5"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t>7</a:t>
            </a:r>
          </a:p>
        </p:txBody>
      </p:sp>
    </p:spTree>
    <p:extLst>
      <p:ext uri="{BB962C8B-B14F-4D97-AF65-F5344CB8AC3E}">
        <p14:creationId xmlns:p14="http://schemas.microsoft.com/office/powerpoint/2010/main" val="3747554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0" y="0"/>
            <a:ext cx="9372600" cy="701675"/>
          </a:xfrm>
        </p:spPr>
        <p:txBody>
          <a:bodyPr/>
          <a:lstStyle/>
          <a:p>
            <a:r>
              <a:rPr lang="en-US" sz="2500" dirty="0" smtClean="0"/>
              <a:t>3. Spatial Clustering Framework and Interestingness Functions</a:t>
            </a:r>
            <a:endParaRPr lang="de-DE" sz="2500" dirty="0" smtClean="0"/>
          </a:p>
        </p:txBody>
      </p:sp>
      <p:sp>
        <p:nvSpPr>
          <p:cNvPr id="36867" name="Rectangle 1027"/>
          <p:cNvSpPr>
            <a:spLocks noGrp="1" noChangeArrowheads="1"/>
          </p:cNvSpPr>
          <p:nvPr>
            <p:ph type="body" idx="1"/>
          </p:nvPr>
        </p:nvSpPr>
        <p:spPr/>
        <p:txBody>
          <a:bodyPr/>
          <a:lstStyle/>
          <a:p>
            <a:pPr>
              <a:lnSpc>
                <a:spcPct val="90000"/>
              </a:lnSpc>
            </a:pPr>
            <a:r>
              <a:rPr lang="en-US" sz="2500" dirty="0" smtClean="0"/>
              <a:t>We assume we have POI datasets that have the following structure: </a:t>
            </a:r>
          </a:p>
          <a:p>
            <a:pPr>
              <a:lnSpc>
                <a:spcPct val="90000"/>
              </a:lnSpc>
              <a:buFontTx/>
              <a:buNone/>
            </a:pPr>
            <a:r>
              <a:rPr lang="en-US" sz="2500" dirty="0" smtClean="0">
                <a:solidFill>
                  <a:srgbClr val="0000FF"/>
                </a:solidFill>
              </a:rPr>
              <a:t>    </a:t>
            </a:r>
            <a:r>
              <a:rPr lang="en-US" sz="2500" dirty="0" smtClean="0">
                <a:solidFill>
                  <a:srgbClr val="0000FF"/>
                </a:solidFill>
                <a:latin typeface="Verdana" pitchFamily="34" charset="0"/>
              </a:rPr>
              <a:t>(&lt;spatial attributes&gt;;&lt;non-spatial attributes&gt;)</a:t>
            </a:r>
            <a:r>
              <a:rPr lang="en-US" sz="2500" dirty="0" smtClean="0">
                <a:solidFill>
                  <a:srgbClr val="0000FF"/>
                </a:solidFill>
              </a:rPr>
              <a:t> </a:t>
            </a:r>
          </a:p>
          <a:p>
            <a:pPr>
              <a:lnSpc>
                <a:spcPct val="90000"/>
              </a:lnSpc>
              <a:buFontTx/>
              <a:buNone/>
            </a:pPr>
            <a:r>
              <a:rPr lang="en-US" sz="2500" dirty="0" smtClean="0"/>
              <a:t>    e.g. (longitude, </a:t>
            </a:r>
            <a:r>
              <a:rPr lang="en-US" sz="2500" dirty="0" err="1" smtClean="0"/>
              <a:t>lattitude</a:t>
            </a:r>
            <a:r>
              <a:rPr lang="en-US" sz="2500" dirty="0" smtClean="0"/>
              <a:t>, </a:t>
            </a:r>
            <a:r>
              <a:rPr lang="en-US" sz="2500" dirty="0" err="1" smtClean="0"/>
              <a:t>class_variable</a:t>
            </a:r>
            <a:r>
              <a:rPr lang="en-US" sz="2500" dirty="0" smtClean="0"/>
              <a:t>) or (longitude, </a:t>
            </a:r>
            <a:r>
              <a:rPr lang="en-US" sz="2500" dirty="0" err="1" smtClean="0"/>
              <a:t>lattitude</a:t>
            </a:r>
            <a:r>
              <a:rPr lang="en-US" sz="2500" dirty="0" smtClean="0"/>
              <a:t>, </a:t>
            </a:r>
            <a:r>
              <a:rPr lang="en-US" sz="2500" dirty="0" err="1" smtClean="0"/>
              <a:t>continous_variable</a:t>
            </a:r>
            <a:r>
              <a:rPr lang="en-US" sz="2500" dirty="0" smtClean="0"/>
              <a:t>)</a:t>
            </a:r>
          </a:p>
          <a:p>
            <a:pPr>
              <a:lnSpc>
                <a:spcPct val="90000"/>
              </a:lnSpc>
            </a:pPr>
            <a:r>
              <a:rPr lang="en-US" sz="2500" dirty="0" smtClean="0"/>
              <a:t>Clustering occurs in space of the spatial attributes; regions/urban patches are found in this space.</a:t>
            </a:r>
          </a:p>
          <a:p>
            <a:pPr>
              <a:lnSpc>
                <a:spcPct val="90000"/>
              </a:lnSpc>
            </a:pPr>
            <a:r>
              <a:rPr lang="en-US" sz="2500" dirty="0" smtClean="0"/>
              <a:t>The non-spatial attributes are used by the fitness function but neither in distance computations nor by the clustering algorithm itself.  </a:t>
            </a:r>
          </a:p>
          <a:p>
            <a:pPr>
              <a:lnSpc>
                <a:spcPct val="90000"/>
              </a:lnSpc>
            </a:pPr>
            <a:r>
              <a:rPr lang="en-US" sz="2500" dirty="0" smtClean="0"/>
              <a:t>In general, the spatial clustering algorithm finds contiguous regions in the spatial space, maximizing a fitness function q.</a:t>
            </a:r>
          </a:p>
        </p:txBody>
      </p:sp>
      <p:sp>
        <p:nvSpPr>
          <p:cNvPr id="4"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8</a:t>
            </a:r>
            <a:endParaRPr lang="en-US" sz="1200" b="1" dirty="0"/>
          </a:p>
        </p:txBody>
      </p:sp>
    </p:spTree>
    <p:extLst>
      <p:ext uri="{BB962C8B-B14F-4D97-AF65-F5344CB8AC3E}">
        <p14:creationId xmlns:p14="http://schemas.microsoft.com/office/powerpoint/2010/main" val="3915758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8763000" cy="762000"/>
          </a:xfrm>
        </p:spPr>
        <p:txBody>
          <a:bodyPr/>
          <a:lstStyle/>
          <a:p>
            <a:r>
              <a:rPr lang="en-US" sz="3200" dirty="0" smtClean="0"/>
              <a:t>Spatial Clustering Framework Continued</a:t>
            </a:r>
          </a:p>
        </p:txBody>
      </p:sp>
      <p:sp>
        <p:nvSpPr>
          <p:cNvPr id="134147" name="Rectangle 3"/>
          <p:cNvSpPr>
            <a:spLocks noGrp="1" noChangeArrowheads="1"/>
          </p:cNvSpPr>
          <p:nvPr>
            <p:ph type="body" idx="1"/>
          </p:nvPr>
        </p:nvSpPr>
        <p:spPr>
          <a:xfrm>
            <a:off x="0" y="762000"/>
            <a:ext cx="9144000" cy="5184775"/>
          </a:xfrm>
        </p:spPr>
        <p:txBody>
          <a:bodyPr/>
          <a:lstStyle/>
          <a:p>
            <a:pPr marL="533400" indent="-533400">
              <a:lnSpc>
                <a:spcPct val="80000"/>
              </a:lnSpc>
              <a:buFontTx/>
              <a:buNone/>
              <a:defRPr/>
            </a:pPr>
            <a:r>
              <a:rPr lang="en-US" sz="2200" dirty="0"/>
              <a:t>The </a:t>
            </a:r>
            <a:r>
              <a:rPr lang="en-US" sz="2200" dirty="0" smtClean="0"/>
              <a:t>spatial clustering algorithms </a:t>
            </a:r>
            <a:r>
              <a:rPr lang="en-US" sz="2200" dirty="0"/>
              <a:t>we currently investigate solve the following </a:t>
            </a:r>
            <a:r>
              <a:rPr lang="en-US" sz="2200" dirty="0" smtClean="0"/>
              <a:t>maximization problem of a fitness function q:</a:t>
            </a:r>
            <a:endParaRPr lang="en-US" sz="2200" dirty="0"/>
          </a:p>
          <a:p>
            <a:pPr marL="533400" indent="-533400">
              <a:lnSpc>
                <a:spcPct val="80000"/>
              </a:lnSpc>
              <a:buFontTx/>
              <a:buNone/>
              <a:defRPr/>
            </a:pPr>
            <a:r>
              <a:rPr lang="en-US" sz="2200" dirty="0" smtClean="0">
                <a:solidFill>
                  <a:srgbClr val="3333FF"/>
                </a:solidFill>
              </a:rPr>
              <a:t>Input:</a:t>
            </a:r>
            <a:endParaRPr lang="en-US" sz="2200" dirty="0">
              <a:solidFill>
                <a:srgbClr val="3333FF"/>
              </a:solidFill>
            </a:endParaRPr>
          </a:p>
          <a:p>
            <a:pPr marL="533400" indent="-533400">
              <a:lnSpc>
                <a:spcPct val="80000"/>
              </a:lnSpc>
              <a:buFontTx/>
              <a:buNone/>
              <a:defRPr/>
            </a:pPr>
            <a:r>
              <a:rPr lang="en-US" sz="2200" dirty="0"/>
              <a:t>A dataset </a:t>
            </a:r>
            <a:r>
              <a:rPr lang="en-US" sz="2200" dirty="0" smtClean="0"/>
              <a:t>O,  a </a:t>
            </a:r>
            <a:r>
              <a:rPr lang="en-US" sz="2200" dirty="0"/>
              <a:t>distance function d defined on instances of </a:t>
            </a:r>
            <a:r>
              <a:rPr lang="en-US" sz="2200" dirty="0" smtClean="0"/>
              <a:t>O</a:t>
            </a:r>
            <a:endParaRPr lang="en-US" sz="2200" dirty="0"/>
          </a:p>
          <a:p>
            <a:pPr marL="533400" indent="-533400">
              <a:lnSpc>
                <a:spcPct val="80000"/>
              </a:lnSpc>
              <a:buFontTx/>
              <a:buNone/>
              <a:defRPr/>
            </a:pPr>
            <a:r>
              <a:rPr lang="en-US" sz="2200" dirty="0"/>
              <a:t>A fitness function q(X) that evaluates </a:t>
            </a:r>
            <a:r>
              <a:rPr lang="en-US" sz="2200" dirty="0" err="1" smtClean="0"/>
              <a:t>clusterings</a:t>
            </a:r>
            <a:r>
              <a:rPr lang="en-US" sz="2200" dirty="0" smtClean="0"/>
              <a:t> </a:t>
            </a:r>
            <a:r>
              <a:rPr lang="en-US" sz="2200" dirty="0"/>
              <a:t>X={c</a:t>
            </a:r>
            <a:r>
              <a:rPr lang="en-US" sz="2200" baseline="-25000" dirty="0"/>
              <a:t>1</a:t>
            </a:r>
            <a:r>
              <a:rPr lang="en-US" sz="2200" dirty="0"/>
              <a:t>,…,c</a:t>
            </a:r>
            <a:r>
              <a:rPr lang="en-US" sz="2200" baseline="-25000" dirty="0"/>
              <a:t>k</a:t>
            </a:r>
            <a:r>
              <a:rPr lang="en-US" sz="2200" dirty="0"/>
              <a:t>} as follows:</a:t>
            </a:r>
          </a:p>
          <a:p>
            <a:pPr marL="533400" indent="-533400">
              <a:lnSpc>
                <a:spcPct val="80000"/>
              </a:lnSpc>
              <a:buFontTx/>
              <a:buNone/>
              <a:defRPr/>
            </a:pPr>
            <a:endParaRPr lang="en-US" sz="500" dirty="0" smtClean="0"/>
          </a:p>
          <a:p>
            <a:pPr marL="0" indent="0">
              <a:buFontTx/>
              <a:buNone/>
              <a:defRPr/>
            </a:pPr>
            <a:r>
              <a:rPr lang="en-US" sz="2800" dirty="0" smtClean="0"/>
              <a:t>q(X</a:t>
            </a:r>
            <a:r>
              <a:rPr lang="en-US" sz="2800" dirty="0"/>
              <a:t>)= </a:t>
            </a:r>
            <a:r>
              <a:rPr lang="en-US" sz="2800" dirty="0">
                <a:sym typeface="Symbol" pitchFamily="18" charset="2"/>
              </a:rPr>
              <a:t></a:t>
            </a:r>
            <a:r>
              <a:rPr lang="en-US" sz="2800" baseline="-16000" dirty="0" err="1">
                <a:sym typeface="Symbol" pitchFamily="18" charset="2"/>
              </a:rPr>
              <a:t>cX</a:t>
            </a:r>
            <a:r>
              <a:rPr lang="en-US" sz="2800" baseline="-25000" dirty="0">
                <a:sym typeface="Symbol" pitchFamily="18" charset="2"/>
              </a:rPr>
              <a:t> </a:t>
            </a:r>
            <a:r>
              <a:rPr lang="en-US" sz="2800" dirty="0">
                <a:sym typeface="Symbol" pitchFamily="18" charset="2"/>
              </a:rPr>
              <a:t>reward(c)=</a:t>
            </a:r>
            <a:r>
              <a:rPr lang="en-US" sz="2800" baseline="-16000" dirty="0" err="1">
                <a:sym typeface="Symbol" pitchFamily="18" charset="2"/>
              </a:rPr>
              <a:t>c</a:t>
            </a:r>
            <a:r>
              <a:rPr lang="en-US" sz="2800" baseline="-16000" dirty="0" err="1" smtClean="0">
                <a:sym typeface="Symbol" pitchFamily="18" charset="2"/>
              </a:rPr>
              <a:t>X</a:t>
            </a:r>
            <a:r>
              <a:rPr lang="en-US" sz="2800" baseline="-16000" dirty="0" smtClean="0">
                <a:sym typeface="Symbol" pitchFamily="18" charset="2"/>
              </a:rPr>
              <a:t> </a:t>
            </a:r>
            <a:r>
              <a:rPr lang="en-US" sz="2800" baseline="-25000" dirty="0" smtClean="0">
                <a:sym typeface="Symbol" pitchFamily="18" charset="2"/>
              </a:rPr>
              <a:t> </a:t>
            </a:r>
            <a:r>
              <a:rPr lang="en-US" sz="2800" dirty="0" err="1" smtClean="0"/>
              <a:t>i</a:t>
            </a:r>
            <a:r>
              <a:rPr lang="en-US" sz="2800" i="1" dirty="0" smtClean="0"/>
              <a:t>(</a:t>
            </a:r>
            <a:r>
              <a:rPr lang="en-US" sz="2800" dirty="0" smtClean="0"/>
              <a:t>c) </a:t>
            </a:r>
            <a:r>
              <a:rPr lang="en-US" sz="2800" dirty="0" smtClean="0">
                <a:latin typeface="Symbol" pitchFamily="18" charset="2"/>
              </a:rPr>
              <a:t>*</a:t>
            </a:r>
            <a:r>
              <a:rPr lang="en-US" sz="2800" dirty="0"/>
              <a:t>size(c)</a:t>
            </a:r>
            <a:r>
              <a:rPr lang="en-US" sz="2800" baseline="30000" dirty="0">
                <a:sym typeface="Symbol" pitchFamily="18" charset="2"/>
              </a:rPr>
              <a:t></a:t>
            </a:r>
            <a:r>
              <a:rPr lang="en-US" sz="2800" dirty="0">
                <a:sym typeface="Symbol" pitchFamily="18" charset="2"/>
              </a:rPr>
              <a:t> </a:t>
            </a:r>
            <a:endParaRPr lang="en-US" sz="2800" dirty="0" smtClean="0">
              <a:sym typeface="Symbol" pitchFamily="18" charset="2"/>
            </a:endParaRPr>
          </a:p>
          <a:p>
            <a:pPr marL="0" indent="0">
              <a:buFontTx/>
              <a:buNone/>
              <a:defRPr/>
            </a:pPr>
            <a:r>
              <a:rPr lang="en-US" sz="2200" dirty="0" smtClean="0">
                <a:sym typeface="Symbol" pitchFamily="18" charset="2"/>
              </a:rPr>
              <a:t>with </a:t>
            </a:r>
            <a:r>
              <a:rPr lang="en-US" sz="2200" dirty="0" smtClean="0">
                <a:latin typeface="Symbol" pitchFamily="18" charset="2"/>
                <a:sym typeface="Symbol" pitchFamily="18" charset="2"/>
              </a:rPr>
              <a:t>b</a:t>
            </a:r>
            <a:r>
              <a:rPr lang="en-US" sz="2200" dirty="0" smtClean="0">
                <a:sym typeface="Symbol"/>
              </a:rPr>
              <a:t></a:t>
            </a:r>
            <a:r>
              <a:rPr lang="en-US" sz="2200" dirty="0" smtClean="0">
                <a:sym typeface="Symbol" pitchFamily="18" charset="2"/>
              </a:rPr>
              <a:t>1</a:t>
            </a:r>
            <a:endParaRPr lang="en-US" sz="2200" dirty="0"/>
          </a:p>
          <a:p>
            <a:pPr marL="533400" indent="-533400">
              <a:lnSpc>
                <a:spcPct val="80000"/>
              </a:lnSpc>
              <a:buFontTx/>
              <a:buNone/>
              <a:defRPr/>
            </a:pPr>
            <a:endParaRPr lang="en-US" sz="500" dirty="0">
              <a:solidFill>
                <a:srgbClr val="3333FF"/>
              </a:solidFill>
            </a:endParaRPr>
          </a:p>
          <a:p>
            <a:pPr marL="533400" indent="-533400">
              <a:lnSpc>
                <a:spcPct val="80000"/>
              </a:lnSpc>
              <a:buFontTx/>
              <a:buNone/>
              <a:defRPr/>
            </a:pPr>
            <a:r>
              <a:rPr lang="en-US" sz="2200" dirty="0">
                <a:solidFill>
                  <a:srgbClr val="3333FF"/>
                </a:solidFill>
              </a:rPr>
              <a:t>Objective:</a:t>
            </a:r>
          </a:p>
          <a:p>
            <a:pPr marL="533400" indent="-533400">
              <a:lnSpc>
                <a:spcPct val="80000"/>
              </a:lnSpc>
              <a:buFontTx/>
              <a:buNone/>
              <a:defRPr/>
            </a:pPr>
            <a:r>
              <a:rPr lang="en-US" sz="2200" dirty="0"/>
              <a:t>Find c</a:t>
            </a:r>
            <a:r>
              <a:rPr lang="en-US" sz="2200" baseline="-25000" dirty="0"/>
              <a:t>1</a:t>
            </a:r>
            <a:r>
              <a:rPr lang="en-US" sz="2200" dirty="0"/>
              <a:t>,…,c</a:t>
            </a:r>
            <a:r>
              <a:rPr lang="en-US" sz="2200" baseline="-25000" dirty="0"/>
              <a:t>k</a:t>
            </a:r>
            <a:r>
              <a:rPr lang="en-US" sz="2200" dirty="0"/>
              <a:t> </a:t>
            </a:r>
            <a:r>
              <a:rPr lang="en-US" sz="2200" dirty="0">
                <a:sym typeface="Symbol" pitchFamily="18" charset="2"/>
              </a:rPr>
              <a:t> O such that:</a:t>
            </a:r>
          </a:p>
          <a:p>
            <a:pPr marL="533400" indent="-533400">
              <a:lnSpc>
                <a:spcPct val="80000"/>
              </a:lnSpc>
              <a:buFont typeface="Wingdings" pitchFamily="2" charset="2"/>
              <a:buAutoNum type="arabicPeriod"/>
              <a:defRPr/>
            </a:pPr>
            <a:r>
              <a:rPr lang="en-US" sz="2200" dirty="0" err="1"/>
              <a:t>c</a:t>
            </a:r>
            <a:r>
              <a:rPr lang="en-US" sz="2200" baseline="-25000" dirty="0" err="1"/>
              <a:t>i</a:t>
            </a:r>
            <a:r>
              <a:rPr lang="en-US" sz="2200" dirty="0" err="1">
                <a:sym typeface="Symbol" pitchFamily="18" charset="2"/>
              </a:rPr>
              <a:t>c</a:t>
            </a:r>
            <a:r>
              <a:rPr lang="en-US" sz="2200" baseline="-25000" dirty="0" err="1">
                <a:sym typeface="Symbol" pitchFamily="18" charset="2"/>
              </a:rPr>
              <a:t>j</a:t>
            </a:r>
            <a:r>
              <a:rPr lang="en-US" sz="2200" dirty="0">
                <a:sym typeface="Symbol" pitchFamily="18" charset="2"/>
              </a:rPr>
              <a:t>= if </a:t>
            </a:r>
            <a:r>
              <a:rPr lang="en-US" sz="2200" dirty="0" err="1">
                <a:sym typeface="Symbol" pitchFamily="18" charset="2"/>
              </a:rPr>
              <a:t>ij</a:t>
            </a:r>
            <a:endParaRPr lang="en-US" sz="2200" dirty="0">
              <a:sym typeface="Symbol" pitchFamily="18" charset="2"/>
            </a:endParaRPr>
          </a:p>
          <a:p>
            <a:pPr marL="533400" indent="-533400">
              <a:lnSpc>
                <a:spcPct val="80000"/>
              </a:lnSpc>
              <a:buFont typeface="Wingdings" pitchFamily="2" charset="2"/>
              <a:buAutoNum type="arabicPeriod"/>
              <a:defRPr/>
            </a:pPr>
            <a:r>
              <a:rPr lang="en-US" sz="2200" dirty="0"/>
              <a:t>X={c</a:t>
            </a:r>
            <a:r>
              <a:rPr lang="en-US" sz="2200" baseline="-25000" dirty="0"/>
              <a:t>1</a:t>
            </a:r>
            <a:r>
              <a:rPr lang="en-US" sz="2200" dirty="0"/>
              <a:t>,…,c</a:t>
            </a:r>
            <a:r>
              <a:rPr lang="en-US" sz="2200" baseline="-25000" dirty="0"/>
              <a:t>k</a:t>
            </a:r>
            <a:r>
              <a:rPr lang="en-US" sz="2200" dirty="0"/>
              <a:t>} maximizes q(X)</a:t>
            </a:r>
          </a:p>
          <a:p>
            <a:pPr marL="533400" indent="-533400">
              <a:lnSpc>
                <a:spcPct val="80000"/>
              </a:lnSpc>
              <a:buFont typeface="Wingdings" pitchFamily="2" charset="2"/>
              <a:buAutoNum type="arabicPeriod"/>
              <a:defRPr/>
            </a:pPr>
            <a:r>
              <a:rPr lang="en-US" sz="2200" dirty="0"/>
              <a:t>All cluster </a:t>
            </a:r>
            <a:r>
              <a:rPr lang="en-US" sz="2200" dirty="0" err="1"/>
              <a:t>c</a:t>
            </a:r>
            <a:r>
              <a:rPr lang="en-US" sz="2200" baseline="-25000" dirty="0" err="1"/>
              <a:t>i</a:t>
            </a:r>
            <a:r>
              <a:rPr lang="en-US" sz="2200" dirty="0" err="1">
                <a:sym typeface="Symbol" pitchFamily="18" charset="2"/>
              </a:rPr>
              <a:t>X</a:t>
            </a:r>
            <a:r>
              <a:rPr lang="en-US" sz="2200" dirty="0">
                <a:sym typeface="Symbol" pitchFamily="18" charset="2"/>
              </a:rPr>
              <a:t> are contiguous (each pair of objects belonging to c</a:t>
            </a:r>
            <a:r>
              <a:rPr lang="en-US" sz="2200" baseline="-25000" dirty="0"/>
              <a:t>i </a:t>
            </a:r>
            <a:r>
              <a:rPr lang="en-US" sz="2200" dirty="0">
                <a:sym typeface="Symbol" pitchFamily="18" charset="2"/>
              </a:rPr>
              <a:t>has to be </a:t>
            </a:r>
            <a:r>
              <a:rPr lang="en-US" sz="2200" dirty="0" err="1">
                <a:sym typeface="Symbol" pitchFamily="18" charset="2"/>
              </a:rPr>
              <a:t>delaunay</a:t>
            </a:r>
            <a:r>
              <a:rPr lang="en-US" sz="2200" dirty="0">
                <a:sym typeface="Symbol" pitchFamily="18" charset="2"/>
              </a:rPr>
              <a:t>-connected with respect to </a:t>
            </a:r>
            <a:r>
              <a:rPr lang="en-US" sz="2200" dirty="0"/>
              <a:t>c</a:t>
            </a:r>
            <a:r>
              <a:rPr lang="en-US" sz="2200" baseline="-25000" dirty="0"/>
              <a:t>i </a:t>
            </a:r>
            <a:r>
              <a:rPr lang="en-US" sz="2200" dirty="0"/>
              <a:t>and to d</a:t>
            </a:r>
            <a:r>
              <a:rPr lang="en-US" sz="2200" dirty="0" smtClean="0"/>
              <a:t>) in the space of the spatial attributes</a:t>
            </a:r>
            <a:endParaRPr lang="en-US" sz="2200" dirty="0"/>
          </a:p>
          <a:p>
            <a:pPr marL="533400" indent="-533400">
              <a:lnSpc>
                <a:spcPct val="80000"/>
              </a:lnSpc>
              <a:buFont typeface="Wingdings" pitchFamily="2" charset="2"/>
              <a:buAutoNum type="arabicPeriod"/>
              <a:defRPr/>
            </a:pPr>
            <a:r>
              <a:rPr lang="en-US" sz="2200" dirty="0"/>
              <a:t>c</a:t>
            </a:r>
            <a:r>
              <a:rPr lang="en-US" sz="2200" baseline="-25000" dirty="0"/>
              <a:t>1</a:t>
            </a:r>
            <a:r>
              <a:rPr lang="en-US" sz="2200" dirty="0" smtClean="0">
                <a:sym typeface="Symbol" pitchFamily="18" charset="2"/>
              </a:rPr>
              <a:t></a:t>
            </a:r>
            <a:r>
              <a:rPr lang="en-US" sz="2200" dirty="0" smtClean="0"/>
              <a:t>…</a:t>
            </a:r>
            <a:r>
              <a:rPr lang="en-US" sz="2200" dirty="0" smtClean="0">
                <a:sym typeface="Symbol" pitchFamily="18" charset="2"/>
              </a:rPr>
              <a:t></a:t>
            </a:r>
            <a:r>
              <a:rPr lang="en-US" sz="2200" dirty="0"/>
              <a:t>c</a:t>
            </a:r>
            <a:r>
              <a:rPr lang="en-US" sz="2200" baseline="-25000" dirty="0"/>
              <a:t>k </a:t>
            </a:r>
            <a:r>
              <a:rPr lang="en-US" sz="2200" dirty="0">
                <a:sym typeface="Symbol" pitchFamily="18" charset="2"/>
              </a:rPr>
              <a:t> O </a:t>
            </a:r>
          </a:p>
          <a:p>
            <a:pPr marL="533400" indent="-533400">
              <a:lnSpc>
                <a:spcPct val="80000"/>
              </a:lnSpc>
              <a:buFont typeface="Wingdings" pitchFamily="2" charset="2"/>
              <a:buAutoNum type="arabicPeriod"/>
              <a:defRPr/>
            </a:pPr>
            <a:r>
              <a:rPr lang="en-US" sz="2200" dirty="0"/>
              <a:t>c</a:t>
            </a:r>
            <a:r>
              <a:rPr lang="en-US" sz="2200" baseline="-25000" dirty="0"/>
              <a:t>1</a:t>
            </a:r>
            <a:r>
              <a:rPr lang="en-US" sz="2200" dirty="0"/>
              <a:t>,…,c</a:t>
            </a:r>
            <a:r>
              <a:rPr lang="en-US" sz="2200" baseline="-25000" dirty="0"/>
              <a:t>k</a:t>
            </a:r>
            <a:r>
              <a:rPr lang="en-US" sz="2200" dirty="0"/>
              <a:t>  are usually ranked based on the reward each cluster receives, and low reward clusters are frequently not reported</a:t>
            </a:r>
            <a:endParaRPr lang="en-US" sz="2200" dirty="0">
              <a:sym typeface="Symbol" pitchFamily="18" charset="2"/>
            </a:endParaRPr>
          </a:p>
          <a:p>
            <a:pPr marL="533400" indent="-533400">
              <a:lnSpc>
                <a:spcPct val="80000"/>
              </a:lnSpc>
              <a:buFont typeface="Wingdings" pitchFamily="2" charset="2"/>
              <a:buAutoNum type="arabicPeriod"/>
              <a:defRPr/>
            </a:pPr>
            <a:endParaRPr lang="en-US" sz="1900" dirty="0">
              <a:sym typeface="Symbol" pitchFamily="18" charset="2"/>
            </a:endParaRPr>
          </a:p>
          <a:p>
            <a:pPr marL="533400" indent="-533400">
              <a:lnSpc>
                <a:spcPct val="80000"/>
              </a:lnSpc>
              <a:defRPr/>
            </a:pPr>
            <a:endParaRPr lang="en-US" sz="1900" baseline="-25000" dirty="0"/>
          </a:p>
          <a:p>
            <a:pPr marL="533400" indent="-533400">
              <a:lnSpc>
                <a:spcPct val="80000"/>
              </a:lnSpc>
              <a:defRPr/>
            </a:pPr>
            <a:endParaRPr lang="en-US" dirty="0">
              <a:sym typeface="Symbol" pitchFamily="18" charset="2"/>
            </a:endParaRPr>
          </a:p>
          <a:p>
            <a:pPr marL="533400" indent="-533400">
              <a:lnSpc>
                <a:spcPct val="80000"/>
              </a:lnSpc>
              <a:buFontTx/>
              <a:buNone/>
              <a:defRPr/>
            </a:pPr>
            <a:endParaRPr lang="en-US" dirty="0"/>
          </a:p>
        </p:txBody>
      </p:sp>
      <p:sp>
        <p:nvSpPr>
          <p:cNvPr id="4" name="Oval 5"/>
          <p:cNvSpPr>
            <a:spLocks noChangeArrowheads="1"/>
          </p:cNvSpPr>
          <p:nvPr/>
        </p:nvSpPr>
        <p:spPr bwMode="auto">
          <a:xfrm>
            <a:off x="4181475" y="2438400"/>
            <a:ext cx="609600" cy="685800"/>
          </a:xfrm>
          <a:prstGeom prst="ellipse">
            <a:avLst/>
          </a:prstGeom>
          <a:noFill/>
          <a:ln w="28575" algn="ctr">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 name="TextBox 50"/>
          <p:cNvSpPr txBox="1">
            <a:spLocks noChangeArrowheads="1"/>
          </p:cNvSpPr>
          <p:nvPr/>
        </p:nvSpPr>
        <p:spPr bwMode="auto">
          <a:xfrm>
            <a:off x="8763000" y="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t>9</a:t>
            </a:r>
            <a:endParaRPr lang="en-US" sz="1200" b="1" dirty="0"/>
          </a:p>
        </p:txBody>
      </p:sp>
    </p:spTree>
    <p:extLst>
      <p:ext uri="{BB962C8B-B14F-4D97-AF65-F5344CB8AC3E}">
        <p14:creationId xmlns:p14="http://schemas.microsoft.com/office/powerpoint/2010/main" val="2463983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12803</TotalTime>
  <Words>3849</Words>
  <Application>Microsoft Office PowerPoint</Application>
  <PresentationFormat>On-screen Show (4:3)</PresentationFormat>
  <Paragraphs>809</Paragraphs>
  <Slides>35</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Default Design</vt:lpstr>
      <vt:lpstr>Image</vt:lpstr>
      <vt:lpstr>Equation</vt:lpstr>
      <vt:lpstr>PowerPoint Presentation</vt:lpstr>
      <vt:lpstr>1. Motivation</vt:lpstr>
      <vt:lpstr>Motivation Continued</vt:lpstr>
      <vt:lpstr>2. Problem Definition and  Preview of the Proposed Methodology</vt:lpstr>
      <vt:lpstr>Building Blocks of Proposed Methodology</vt:lpstr>
      <vt:lpstr>Objectives of Signature-based Composition Characterization</vt:lpstr>
      <vt:lpstr>Approach of the Proposed Methodology</vt:lpstr>
      <vt:lpstr>3. Spatial Clustering Framework and Interestingness Functions</vt:lpstr>
      <vt:lpstr>Spatial Clustering Framework Continued</vt:lpstr>
      <vt:lpstr>Example1: Purity Interestingness Function </vt:lpstr>
      <vt:lpstr>Example Clustering Result  Obtained Using the Purity Interestingness Function</vt:lpstr>
      <vt:lpstr>Example 2: Popular Signature Interestingness Function</vt:lpstr>
      <vt:lpstr>Popular Singnature Clustering Results</vt:lpstr>
      <vt:lpstr>Example3: Variance Interestingness Function </vt:lpstr>
      <vt:lpstr>4. The Spatial Clustering Algorithm CLEVER</vt:lpstr>
      <vt:lpstr>Representative-based Clustering</vt:lpstr>
      <vt:lpstr>Pseudo Code CLEVER Algorithm</vt:lpstr>
      <vt:lpstr>Example --- Neighborhood-size=2</vt:lpstr>
      <vt:lpstr>Sensitivity Analysis </vt:lpstr>
      <vt:lpstr>5. Related Work </vt:lpstr>
      <vt:lpstr>6. Summary and Future Work</vt:lpstr>
      <vt:lpstr>6. Summary and Future Work</vt:lpstr>
      <vt:lpstr>Any Question?</vt:lpstr>
      <vt:lpstr>Randomized Hill Climbing</vt:lpstr>
      <vt:lpstr>CLEVER—General Loop </vt:lpstr>
      <vt:lpstr>Neighborhood Definition</vt:lpstr>
      <vt:lpstr>Methodologies and Tools to Analyze and Mine Related Datasets</vt:lpstr>
      <vt:lpstr>Advantages CLEVER Over Other Representative-based Algorithms</vt:lpstr>
      <vt:lpstr>Disadvantages and Problems with CLEVER</vt:lpstr>
      <vt:lpstr>PowerPoint Presentation</vt:lpstr>
      <vt:lpstr>PowerPoint Presentation</vt:lpstr>
      <vt:lpstr>PowerPoint Presentation</vt:lpstr>
      <vt:lpstr>PowerPoint Presentation</vt:lpstr>
      <vt:lpstr>Approach Chosen</vt:lpstr>
      <vt:lpstr>Motivation CLEVER</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Regional Knowledge in Spatial Dataset</dc:title>
  <dc:creator>SecurityLab</dc:creator>
  <cp:lastModifiedBy>Christoph Eick</cp:lastModifiedBy>
  <cp:revision>492</cp:revision>
  <cp:lastPrinted>2013-03-07T17:56:41Z</cp:lastPrinted>
  <dcterms:created xsi:type="dcterms:W3CDTF">2007-02-16T00:28:42Z</dcterms:created>
  <dcterms:modified xsi:type="dcterms:W3CDTF">2015-12-14T21:51:54Z</dcterms:modified>
</cp:coreProperties>
</file>