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68" r:id="rId2"/>
    <p:sldId id="256" r:id="rId3"/>
    <p:sldId id="369" r:id="rId4"/>
    <p:sldId id="330" r:id="rId5"/>
    <p:sldId id="370" r:id="rId6"/>
    <p:sldId id="311" r:id="rId7"/>
    <p:sldId id="305" r:id="rId8"/>
    <p:sldId id="321" r:id="rId9"/>
    <p:sldId id="371" r:id="rId10"/>
    <p:sldId id="420" r:id="rId11"/>
    <p:sldId id="408" r:id="rId12"/>
    <p:sldId id="315" r:id="rId13"/>
    <p:sldId id="394" r:id="rId14"/>
    <p:sldId id="411" r:id="rId15"/>
    <p:sldId id="403" r:id="rId16"/>
    <p:sldId id="406" r:id="rId17"/>
    <p:sldId id="407" r:id="rId18"/>
    <p:sldId id="362" r:id="rId19"/>
    <p:sldId id="337" r:id="rId20"/>
    <p:sldId id="339" r:id="rId21"/>
    <p:sldId id="340" r:id="rId22"/>
    <p:sldId id="341" r:id="rId23"/>
    <p:sldId id="412" r:id="rId24"/>
    <p:sldId id="395" r:id="rId25"/>
    <p:sldId id="282" r:id="rId26"/>
    <p:sldId id="319" r:id="rId27"/>
    <p:sldId id="400" r:id="rId28"/>
    <p:sldId id="421" r:id="rId29"/>
    <p:sldId id="422" r:id="rId30"/>
    <p:sldId id="261" r:id="rId31"/>
    <p:sldId id="419" r:id="rId32"/>
    <p:sldId id="259" r:id="rId33"/>
    <p:sldId id="260" r:id="rId34"/>
    <p:sldId id="307" r:id="rId35"/>
    <p:sldId id="308" r:id="rId36"/>
    <p:sldId id="329" r:id="rId37"/>
    <p:sldId id="328" r:id="rId38"/>
    <p:sldId id="378" r:id="rId39"/>
    <p:sldId id="414" r:id="rId40"/>
    <p:sldId id="380" r:id="rId41"/>
    <p:sldId id="410" r:id="rId42"/>
    <p:sldId id="359" r:id="rId43"/>
    <p:sldId id="417" r:id="rId44"/>
    <p:sldId id="423" r:id="rId45"/>
    <p:sldId id="342" r:id="rId46"/>
    <p:sldId id="397" r:id="rId47"/>
    <p:sldId id="399" r:id="rId48"/>
    <p:sldId id="418" r:id="rId49"/>
    <p:sldId id="413" r:id="rId50"/>
    <p:sldId id="409" r:id="rId51"/>
    <p:sldId id="388" r:id="rId52"/>
    <p:sldId id="327" r:id="rId53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FF"/>
    <a:srgbClr val="009900"/>
    <a:srgbClr val="CC0000"/>
    <a:srgbClr val="C0C0C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42" autoAdjust="0"/>
    <p:restoredTop sz="94643" autoAdjust="0"/>
  </p:normalViewPr>
  <p:slideViewPr>
    <p:cSldViewPr>
      <p:cViewPr varScale="1">
        <p:scale>
          <a:sx n="96" d="100"/>
          <a:sy n="96" d="100"/>
        </p:scale>
        <p:origin x="7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1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6" tIns="46424" rIns="92846" bIns="46424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9" y="1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6" tIns="46424" rIns="92846" bIns="4642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575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6" tIns="46424" rIns="92846" bIns="46424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9" y="8829575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6" tIns="46424" rIns="92846" bIns="4642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81CF43-40DF-4AF2-8C66-A541F9C41F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434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6" tIns="46424" rIns="92846" bIns="46424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1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6" tIns="46424" rIns="92846" bIns="4642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392"/>
            <a:ext cx="5608320" cy="418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6" tIns="46424" rIns="92846" bIns="464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575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6" tIns="46424" rIns="92846" bIns="46424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29575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6" tIns="46424" rIns="92846" bIns="4642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8326A2-862F-4EFD-A7D2-6053C9BC87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682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636C59-A30E-41B1-8923-4CB19B95288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9788" cy="3487738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4788"/>
            <a:ext cx="5608320" cy="4185385"/>
          </a:xfrm>
        </p:spPr>
        <p:txBody>
          <a:bodyPr/>
          <a:lstStyle/>
          <a:p>
            <a:r>
              <a:rPr lang="en-US" altLang="en-US"/>
              <a:t>There has been a lot of work on tradi itinal and semi-supervised clustering. Traditional clustering is applied to unclassified examples and relies on a notion of closeness. The focus of traditional clustering is to identify groups in datasets trying to minimizing given fitness function, such as trying to minimize the tightness of a clustering.</a:t>
            </a:r>
          </a:p>
        </p:txBody>
      </p:sp>
    </p:spTree>
    <p:extLst>
      <p:ext uri="{BB962C8B-B14F-4D97-AF65-F5344CB8AC3E}">
        <p14:creationId xmlns:p14="http://schemas.microsoft.com/office/powerpoint/2010/main" val="222518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891419-7FB5-4E26-ADE9-4DFAF7AD242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9788" cy="3487738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4788"/>
            <a:ext cx="5608320" cy="4185385"/>
          </a:xfrm>
        </p:spPr>
        <p:txBody>
          <a:bodyPr/>
          <a:lstStyle/>
          <a:p>
            <a:r>
              <a:rPr lang="en-US" altLang="en-US"/>
              <a:t>Finally, supervised clustering can be used to identify subclasses of a given set of classes. Consider, we have cars that are classified as Ford or General Motors cars. A supervised clustering algorithms would identify subclasses, such as…</a:t>
            </a:r>
          </a:p>
        </p:txBody>
      </p:sp>
    </p:spTree>
    <p:extLst>
      <p:ext uri="{BB962C8B-B14F-4D97-AF65-F5344CB8AC3E}">
        <p14:creationId xmlns:p14="http://schemas.microsoft.com/office/powerpoint/2010/main" val="58011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7DC57E-F6CB-4A82-9211-2317B0409AF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9788" cy="3487738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4788"/>
            <a:ext cx="5608320" cy="4185385"/>
          </a:xfrm>
        </p:spPr>
        <p:txBody>
          <a:bodyPr/>
          <a:lstStyle/>
          <a:p>
            <a:r>
              <a:rPr lang="en-US" altLang="en-US"/>
              <a:t>There are many possible supervised clustering algorithm. In our work, we investigate representative-based supervised clustering algorithms that aim </a:t>
            </a:r>
          </a:p>
        </p:txBody>
      </p:sp>
    </p:spTree>
    <p:extLst>
      <p:ext uri="{BB962C8B-B14F-4D97-AF65-F5344CB8AC3E}">
        <p14:creationId xmlns:p14="http://schemas.microsoft.com/office/powerpoint/2010/main" val="1448623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1619" indent="-2852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0953" indent="-2281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7333" indent="-2281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3715" indent="-2281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0097" indent="-228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6478" indent="-228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2859" indent="-228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9239" indent="-228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761" eaLnBrk="1" hangingPunct="1"/>
            <a:fld id="{34CE50B9-76D8-4B20-86C4-189A13362D32}" type="slidenum">
              <a:rPr lang="en-US" smtClean="0"/>
              <a:pPr defTabSz="912761" eaLnBrk="1" hangingPunct="1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29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45" indent="-290171"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685" indent="-232137"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4959" indent="-232137"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34" indent="-232137"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08" indent="-232137" defTabSz="9317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782" indent="-232137" defTabSz="9317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056" indent="-232137" defTabSz="9317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330" indent="-232137" defTabSz="9317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87B529F-C673-4A97-98E2-DADD31914BC8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5025" cy="3484562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210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45" indent="-290171"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685" indent="-232137"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4959" indent="-232137"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34" indent="-232137"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08" indent="-232137" defTabSz="9317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782" indent="-232137" defTabSz="9317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056" indent="-232137" defTabSz="9317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330" indent="-232137" defTabSz="9317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A714B22-9831-4C0C-A0DD-8760593E5AE2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5025" cy="3484562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1736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BC5E09-4BB7-4B1B-A458-783423994BDD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9788" cy="3487738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4788"/>
            <a:ext cx="5608320" cy="4185385"/>
          </a:xfrm>
        </p:spPr>
        <p:txBody>
          <a:bodyPr/>
          <a:lstStyle/>
          <a:p>
            <a:r>
              <a:rPr lang="en-US" altLang="en-US"/>
              <a:t>One application of supervised clustering is data set editing. The idea of dataset editing is to remove examples from a training set with the goal to enhance  accuracy of a classifier. The idea is to use the cluster representatives instead of the whole dataset when training a classifier. The cluster representatives are determined using supervised clustering.</a:t>
            </a:r>
          </a:p>
        </p:txBody>
      </p:sp>
    </p:spTree>
    <p:extLst>
      <p:ext uri="{BB962C8B-B14F-4D97-AF65-F5344CB8AC3E}">
        <p14:creationId xmlns:p14="http://schemas.microsoft.com/office/powerpoint/2010/main" val="1742290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45" indent="-290171"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685" indent="-232137"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4959" indent="-232137"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34" indent="-232137"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08" indent="-232137" defTabSz="9317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782" indent="-232137" defTabSz="9317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056" indent="-232137" defTabSz="9317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330" indent="-232137" defTabSz="9317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A714B22-9831-4C0C-A0DD-8760593E5AE2}" type="slidenum">
              <a:rPr lang="en-US" altLang="en-US"/>
              <a:pPr eaLnBrk="1" hangingPunct="1"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5025" cy="3484562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188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45" indent="-290171"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685" indent="-232137"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4959" indent="-232137"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34" indent="-232137"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08" indent="-232137" defTabSz="9317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782" indent="-232137" defTabSz="9317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056" indent="-232137" defTabSz="9317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330" indent="-232137" defTabSz="9317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A714B22-9831-4C0C-A0DD-8760593E5AE2}" type="slidenum">
              <a:rPr lang="en-US" altLang="en-US"/>
              <a:pPr eaLnBrk="1" hangingPunct="1"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5025" cy="3484562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8686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28503-2FD7-4F60-B4CB-9DB1B257EE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32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8746C-2B4A-42EF-8E63-D9E63C64D7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08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49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49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397B7-FBE6-4E32-A27A-B88076042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40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929CA1-431B-4B82-9A7C-0E9D4938B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823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529588-BD93-4563-9ECE-FC87A9071C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123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388A7E-C39C-49F5-B2E2-0E5685CCDC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50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0C81B4-4F73-4284-AA77-0ED997A986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23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9"/>
          <p:cNvSpPr>
            <a:spLocks noGrp="1"/>
          </p:cNvSpPr>
          <p:nvPr>
            <p:ph type="title"/>
          </p:nvPr>
        </p:nvSpPr>
        <p:spPr>
          <a:xfrm>
            <a:off x="1371339" y="156006"/>
            <a:ext cx="7545740" cy="75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0"/>
          </p:nvPr>
        </p:nvSpPr>
        <p:spPr>
          <a:xfrm>
            <a:off x="1531938" y="1263650"/>
            <a:ext cx="7107237" cy="31115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1531938" y="4695825"/>
            <a:ext cx="7107237" cy="1870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051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198F3-70D6-4B27-8A0E-3ED2B80991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48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49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27A36-8307-49CD-BCE9-D797618E85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82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5A798-8196-4D8A-8E95-7FDA0DF4F9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486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69165-6F7A-471F-8FD7-E2A7B98A8E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72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55962-15C3-4CEF-872A-86838776B6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49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2FC6-641A-44B6-9202-6B8EAE18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900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576B0-68E0-4AD5-96AC-8D5925FB2D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54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6250"/>
            <a:ext cx="82296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61B6E6-1C3D-44FE-90E1-238577E45FD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361950" y="1125538"/>
            <a:ext cx="84248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" name="Picture 12" descr="UHLOGO.jp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8" y="-1"/>
            <a:ext cx="27147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6DBFA0-80FB-4E17-9346-CA72B3C09481}"/>
              </a:ext>
            </a:extLst>
          </p:cNvPr>
          <p:cNvPicPr/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394902"/>
            <a:ext cx="862509" cy="4762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7C21CA-9415-445D-B52B-78F7C5F017A9}"/>
              </a:ext>
            </a:extLst>
          </p:cNvPr>
          <p:cNvSpPr txBox="1"/>
          <p:nvPr userDrawn="1"/>
        </p:nvSpPr>
        <p:spPr>
          <a:xfrm>
            <a:off x="7920247" y="0"/>
            <a:ext cx="12586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Christoph F. Eick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7.emf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.wmf"/><Relationship Id="rId5" Type="http://schemas.openxmlformats.org/officeDocument/2006/relationships/image" Target="../media/image9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8.jpeg"/><Relationship Id="rId9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f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1196975"/>
          </a:xfrm>
        </p:spPr>
        <p:txBody>
          <a:bodyPr/>
          <a:lstStyle/>
          <a:p>
            <a:r>
              <a:rPr lang="en-GB" altLang="en-US" sz="2800" dirty="0">
                <a:solidFill>
                  <a:srgbClr val="FF0000"/>
                </a:solidFill>
              </a:rPr>
              <a:t>Supervised Clustering—</a:t>
            </a:r>
            <a:br>
              <a:rPr lang="en-GB" altLang="en-US" sz="2800" dirty="0">
                <a:solidFill>
                  <a:srgbClr val="FF0000"/>
                </a:solidFill>
              </a:rPr>
            </a:br>
            <a:r>
              <a:rPr lang="en-GB" altLang="en-US" sz="2800" dirty="0">
                <a:solidFill>
                  <a:srgbClr val="FF0000"/>
                </a:solidFill>
              </a:rPr>
              <a:t>Algorithms and Applications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196752"/>
            <a:ext cx="8208963" cy="1296491"/>
          </a:xfrm>
        </p:spPr>
        <p:txBody>
          <a:bodyPr/>
          <a:lstStyle/>
          <a:p>
            <a:pPr marL="342900" indent="-342900"/>
            <a:r>
              <a:rPr lang="en-GB" altLang="en-US" sz="2800" i="1" dirty="0">
                <a:solidFill>
                  <a:srgbClr val="3333FF"/>
                </a:solidFill>
              </a:rPr>
              <a:t>Christoph F. </a:t>
            </a:r>
            <a:r>
              <a:rPr lang="en-GB" altLang="en-US" sz="2800" i="1" dirty="0" err="1">
                <a:solidFill>
                  <a:srgbClr val="3333FF"/>
                </a:solidFill>
              </a:rPr>
              <a:t>Eick</a:t>
            </a:r>
            <a:endParaRPr lang="en-GB" altLang="en-US" sz="2800" i="1" dirty="0">
              <a:solidFill>
                <a:srgbClr val="3333FF"/>
              </a:solidFill>
            </a:endParaRPr>
          </a:p>
          <a:p>
            <a:pPr marL="342900" indent="-342900">
              <a:spcBef>
                <a:spcPts val="330"/>
              </a:spcBef>
            </a:pPr>
            <a:r>
              <a:rPr lang="en-GB" altLang="en-US" sz="2300" i="1" dirty="0"/>
              <a:t>Department of Computer Science</a:t>
            </a:r>
          </a:p>
          <a:p>
            <a:pPr marL="342900" indent="-342900">
              <a:spcBef>
                <a:spcPts val="330"/>
              </a:spcBef>
            </a:pPr>
            <a:r>
              <a:rPr lang="en-GB" altLang="en-US" sz="2300" i="1" dirty="0"/>
              <a:t>University of Houston</a:t>
            </a:r>
          </a:p>
          <a:p>
            <a:pPr marL="342900" indent="-342900"/>
            <a:r>
              <a:rPr lang="en-GB" altLang="en-US" sz="2800" dirty="0">
                <a:solidFill>
                  <a:srgbClr val="3333FF"/>
                </a:solidFill>
              </a:rPr>
              <a:t>Organization of the Talk</a:t>
            </a:r>
          </a:p>
          <a:p>
            <a:pPr marL="342900" indent="-342900" algn="l">
              <a:buFontTx/>
              <a:buAutoNum type="arabicPeriod"/>
            </a:pPr>
            <a:r>
              <a:rPr lang="en-GB" altLang="en-US" sz="2000" dirty="0">
                <a:latin typeface="+mj-lt"/>
              </a:rPr>
              <a:t>Motivation—why is it worthwhile generalizing machine learning techniques which are typically unsupervised to consider background information in form of class labels?   </a:t>
            </a:r>
          </a:p>
          <a:p>
            <a:pPr marL="342900" indent="-342900" algn="l">
              <a:buFontTx/>
              <a:buAutoNum type="arabicPeriod"/>
            </a:pPr>
            <a:r>
              <a:rPr lang="en-GB" altLang="en-US" sz="2000" dirty="0">
                <a:latin typeface="+mj-lt"/>
              </a:rPr>
              <a:t>Introduction to Supervised Clustering</a:t>
            </a:r>
          </a:p>
          <a:p>
            <a:pPr marL="342900" indent="-342900" algn="l">
              <a:buFontTx/>
              <a:buAutoNum type="arabicPeriod"/>
            </a:pPr>
            <a:r>
              <a:rPr lang="en-GB" altLang="en-US" sz="2000" dirty="0">
                <a:latin typeface="+mj-lt"/>
              </a:rPr>
              <a:t>CLEVER and STAXAC—2 Supervised Clustering Algorithms</a:t>
            </a:r>
          </a:p>
          <a:p>
            <a:pPr marL="342900" indent="-342900" algn="l">
              <a:buFontTx/>
              <a:buAutoNum type="arabicPeriod"/>
            </a:pPr>
            <a:r>
              <a:rPr lang="en-GB" altLang="en-US" sz="2000" dirty="0">
                <a:latin typeface="+mj-lt"/>
              </a:rPr>
              <a:t>Applications: Using Supervised Clustering for</a:t>
            </a:r>
          </a:p>
          <a:p>
            <a:pPr marL="800100" lvl="1" indent="-342900" algn="l">
              <a:buFontTx/>
              <a:buAutoNum type="alphaLcPeriod"/>
            </a:pPr>
            <a:r>
              <a:rPr lang="en-GB" altLang="en-US" sz="2000" dirty="0">
                <a:latin typeface="+mj-lt"/>
              </a:rPr>
              <a:t>Dataset Editing</a:t>
            </a:r>
          </a:p>
          <a:p>
            <a:pPr marL="800100" lvl="1" indent="-342900" algn="l">
              <a:buFontTx/>
              <a:buAutoNum type="alphaLcPeriod"/>
            </a:pPr>
            <a:r>
              <a:rPr lang="en-GB" altLang="en-US" sz="2000" dirty="0">
                <a:latin typeface="+mj-lt"/>
              </a:rPr>
              <a:t>Noise Removal from Images </a:t>
            </a:r>
          </a:p>
          <a:p>
            <a:pPr marL="800100" lvl="1" indent="-342900" algn="l">
              <a:buFontTx/>
              <a:buAutoNum type="alphaLcPeriod"/>
            </a:pPr>
            <a:r>
              <a:rPr lang="en-GB" altLang="en-US" sz="2000" dirty="0">
                <a:latin typeface="+mj-lt"/>
              </a:rPr>
              <a:t>Distance Metric Learning</a:t>
            </a:r>
          </a:p>
          <a:p>
            <a:pPr marL="800100" lvl="1" indent="-342900" algn="l">
              <a:buFontTx/>
              <a:buAutoNum type="alphaLcPeriod"/>
            </a:pPr>
            <a:r>
              <a:rPr lang="en-GB" altLang="en-US" sz="2000" dirty="0">
                <a:latin typeface="+mj-lt"/>
              </a:rPr>
              <a:t>Subclass Discovery </a:t>
            </a:r>
          </a:p>
          <a:p>
            <a:pPr marL="342900" indent="-342900" algn="l">
              <a:buFontTx/>
              <a:buAutoNum type="arabicPeriod"/>
            </a:pPr>
            <a:r>
              <a:rPr lang="en-GB" altLang="en-US" sz="2000" dirty="0">
                <a:latin typeface="+mj-lt"/>
              </a:rPr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231019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620688"/>
            <a:ext cx="8064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altLang="en-US" sz="3200" dirty="0">
                <a:solidFill>
                  <a:srgbClr val="3333FF"/>
                </a:solidFill>
              </a:rPr>
              <a:t>Organization</a:t>
            </a:r>
            <a:r>
              <a:rPr lang="en-GB" altLang="en-US" sz="2800" dirty="0">
                <a:solidFill>
                  <a:srgbClr val="3333FF"/>
                </a:solidFill>
              </a:rPr>
              <a:t> of the Talk</a:t>
            </a:r>
            <a:endParaRPr lang="en-GB" altLang="en-US" sz="2000" dirty="0"/>
          </a:p>
          <a:p>
            <a:pPr algn="l"/>
            <a:endParaRPr lang="en-GB" altLang="en-US" sz="800" dirty="0"/>
          </a:p>
          <a:p>
            <a:pPr marL="342900" indent="-342900" algn="l">
              <a:buFontTx/>
              <a:buAutoNum type="arabicPeriod"/>
            </a:pPr>
            <a:r>
              <a:rPr lang="en-GB" altLang="en-US" sz="2400" dirty="0"/>
              <a:t>Motivation—why is it worthwhile generalizing machine learning techniques that typically unsupervised to consider background information in form of class labels?   </a:t>
            </a:r>
          </a:p>
          <a:p>
            <a:pPr marL="342900" indent="-342900" algn="l">
              <a:buFontTx/>
              <a:buAutoNum type="arabicPeriod"/>
            </a:pPr>
            <a:r>
              <a:rPr lang="en-GB" altLang="en-US" sz="2400" dirty="0"/>
              <a:t>Introduction to Supervised Clustering</a:t>
            </a:r>
          </a:p>
          <a:p>
            <a:pPr marL="342900" indent="-342900" algn="l">
              <a:buFontTx/>
              <a:buAutoNum type="arabicPeriod"/>
            </a:pPr>
            <a:r>
              <a:rPr lang="en-GB" altLang="en-US" sz="2400" b="1" dirty="0"/>
              <a:t>CLEVER and STAXAC—2 Supervised Clustering Algorithms</a:t>
            </a:r>
            <a:endParaRPr lang="en-GB" altLang="en-US" sz="2400" dirty="0"/>
          </a:p>
          <a:p>
            <a:pPr marL="342900" indent="-342900" algn="l">
              <a:buFontTx/>
              <a:buAutoNum type="arabicPeriod"/>
            </a:pPr>
            <a:r>
              <a:rPr lang="en-GB" altLang="en-US" sz="2400" dirty="0"/>
              <a:t>Applications: Using Supervised Clustering for: </a:t>
            </a:r>
          </a:p>
          <a:p>
            <a:pPr marL="800100" lvl="1" indent="-342900" algn="l">
              <a:buFontTx/>
              <a:buAutoNum type="alphaLcPeriod"/>
            </a:pPr>
            <a:r>
              <a:rPr lang="en-GB" altLang="en-US" sz="2400" dirty="0">
                <a:latin typeface="+mj-lt"/>
              </a:rPr>
              <a:t>Dataset Editing</a:t>
            </a:r>
          </a:p>
          <a:p>
            <a:pPr marL="800100" lvl="1" indent="-342900" algn="l">
              <a:buFontTx/>
              <a:buAutoNum type="alphaLcPeriod"/>
            </a:pPr>
            <a:r>
              <a:rPr lang="en-GB" altLang="en-US" sz="2400" dirty="0">
                <a:latin typeface="+mj-lt"/>
              </a:rPr>
              <a:t>Noise Removal from Images </a:t>
            </a:r>
          </a:p>
          <a:p>
            <a:pPr marL="800100" lvl="1" indent="-342900" algn="l">
              <a:buFontTx/>
              <a:buAutoNum type="alphaLcPeriod"/>
            </a:pPr>
            <a:r>
              <a:rPr lang="en-GB" altLang="en-US" sz="2400" dirty="0">
                <a:latin typeface="+mj-lt"/>
              </a:rPr>
              <a:t>Distance Metric Learning</a:t>
            </a:r>
          </a:p>
          <a:p>
            <a:pPr marL="800100" lvl="1" indent="-342900" algn="l">
              <a:buFontTx/>
              <a:buAutoNum type="alphaLcPeriod"/>
            </a:pPr>
            <a:r>
              <a:rPr lang="en-GB" altLang="en-US" sz="2400" dirty="0">
                <a:latin typeface="+mj-lt"/>
              </a:rPr>
              <a:t>Subclass Discovery </a:t>
            </a:r>
          </a:p>
          <a:p>
            <a:pPr marL="342900" indent="-342900" algn="l">
              <a:buFontTx/>
              <a:buAutoNum type="arabicPeriod"/>
            </a:pPr>
            <a:r>
              <a:rPr lang="en-GB" altLang="en-US" sz="2400" dirty="0"/>
              <a:t>Conclusion 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5155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8520" y="404664"/>
            <a:ext cx="9252520" cy="808112"/>
          </a:xfrm>
        </p:spPr>
        <p:txBody>
          <a:bodyPr/>
          <a:lstStyle/>
          <a:p>
            <a:pPr marL="342900" indent="-342900"/>
            <a:r>
              <a:rPr lang="en-GB" altLang="en-US" sz="2500" dirty="0">
                <a:solidFill>
                  <a:srgbClr val="FF0000"/>
                </a:solidFill>
              </a:rPr>
              <a:t>3. CLEVER and STAXAC—2 Supervised Clustering Algorithms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25910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en-US" sz="2800" dirty="0"/>
              <a:t>CLEVER a representative-based supervised clustering algorithm</a:t>
            </a:r>
          </a:p>
          <a:p>
            <a:pPr marL="342900" indent="-342900" algn="l">
              <a:buAutoNum type="arabicPeriod"/>
            </a:pPr>
            <a:r>
              <a:rPr lang="en-US" sz="2800" dirty="0"/>
              <a:t>STAXAC an agglomerative, supervised hierarchical clustering algorithm</a:t>
            </a:r>
          </a:p>
          <a:p>
            <a:pPr algn="l"/>
            <a:endParaRPr lang="en-US" dirty="0">
              <a:sym typeface="Symbol"/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9122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915400" cy="792882"/>
          </a:xfrm>
        </p:spPr>
        <p:txBody>
          <a:bodyPr/>
          <a:lstStyle/>
          <a:p>
            <a:r>
              <a:rPr lang="en-US" altLang="en-US" sz="3200" dirty="0">
                <a:solidFill>
                  <a:srgbClr val="FF0000"/>
                </a:solidFill>
              </a:rPr>
              <a:t>Representative-Based Clustering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500" dirty="0"/>
              <a:t>Aims at finding a set of objects among all objects (called </a:t>
            </a:r>
            <a:r>
              <a:rPr lang="en-US" altLang="en-US" sz="2500" b="1" dirty="0"/>
              <a:t>representatives</a:t>
            </a:r>
            <a:r>
              <a:rPr lang="en-US" altLang="en-US" sz="2500" dirty="0"/>
              <a:t>) in the data set that best represent the objects in the data set. </a:t>
            </a:r>
            <a:r>
              <a:rPr lang="en-US" altLang="en-US" sz="2500" dirty="0">
                <a:sym typeface="Wingdings" pitchFamily="2" charset="2"/>
              </a:rPr>
              <a:t>Each representative corresponds to a cluster.</a:t>
            </a:r>
            <a:endParaRPr lang="en-US" altLang="en-US" sz="2500" b="1" dirty="0"/>
          </a:p>
          <a:p>
            <a:pPr>
              <a:lnSpc>
                <a:spcPct val="90000"/>
              </a:lnSpc>
            </a:pPr>
            <a:r>
              <a:rPr lang="en-US" altLang="en-US" sz="2500" dirty="0"/>
              <a:t>The remaining objects in the data set are, then, clustered around these </a:t>
            </a:r>
            <a:r>
              <a:rPr lang="en-US" altLang="en-US" sz="2500" i="1" dirty="0"/>
              <a:t>representatives</a:t>
            </a:r>
            <a:r>
              <a:rPr lang="en-US" altLang="en-US" sz="2500" dirty="0"/>
              <a:t> by assigning objects to the cluster of the closest representative.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5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500" dirty="0">
                <a:solidFill>
                  <a:srgbClr val="FF3300"/>
                </a:solidFill>
              </a:rPr>
              <a:t>Remark</a:t>
            </a:r>
            <a:r>
              <a:rPr lang="en-US" altLang="en-US" sz="2500" dirty="0"/>
              <a:t>: The popular </a:t>
            </a:r>
            <a:r>
              <a:rPr lang="en-US" altLang="en-US" sz="2500" i="1" dirty="0"/>
              <a:t>k-</a:t>
            </a:r>
            <a:r>
              <a:rPr lang="en-US" altLang="en-US" sz="2500" i="1" dirty="0" err="1"/>
              <a:t>medoid</a:t>
            </a:r>
            <a:r>
              <a:rPr lang="en-US" altLang="en-US" sz="2500" i="1" dirty="0"/>
              <a:t> algorithm</a:t>
            </a:r>
            <a:r>
              <a:rPr lang="en-US" altLang="en-US" sz="2500" dirty="0"/>
              <a:t>, also called</a:t>
            </a:r>
            <a:r>
              <a:rPr lang="en-US" altLang="en-US" sz="2500" i="1" dirty="0"/>
              <a:t> PAM</a:t>
            </a:r>
            <a:r>
              <a:rPr lang="en-US" altLang="en-US" sz="2500" dirty="0"/>
              <a:t>, is a representative-based clustering algorithm; moreover, K-means although it uses centroids and not representatives forms clusters in the same way!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12</a:t>
            </a:fld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135" y="548680"/>
            <a:ext cx="9158143" cy="61496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Representative-based Supervised Clustering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533400" y="1371600"/>
            <a:ext cx="7848600" cy="2994025"/>
            <a:chOff x="838200" y="1219200"/>
            <a:chExt cx="8248868" cy="3298825"/>
          </a:xfrm>
        </p:grpSpPr>
        <p:sp>
          <p:nvSpPr>
            <p:cNvPr id="5" name="AutoShape 3"/>
            <p:cNvSpPr>
              <a:spLocks noChangeAspect="1" noChangeArrowheads="1"/>
            </p:cNvSpPr>
            <p:nvPr/>
          </p:nvSpPr>
          <p:spPr bwMode="auto">
            <a:xfrm>
              <a:off x="1676400" y="1524000"/>
              <a:ext cx="4991100" cy="299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133600" y="2286000"/>
              <a:ext cx="200025" cy="1984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2351088" y="2743200"/>
              <a:ext cx="200025" cy="200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133600" y="3276600"/>
              <a:ext cx="200025" cy="200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751138" y="2286000"/>
              <a:ext cx="200025" cy="1984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590800" y="3352800"/>
              <a:ext cx="200025" cy="200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200400" y="2743200"/>
              <a:ext cx="200025" cy="2000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2751138" y="2819400"/>
              <a:ext cx="200025" cy="2000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4191000" y="2362200"/>
              <a:ext cx="200025" cy="19843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191000" y="3352800"/>
              <a:ext cx="200025" cy="2000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648200" y="3048000"/>
              <a:ext cx="200025" cy="200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4953000" y="2590800"/>
              <a:ext cx="198438" cy="1984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4495800" y="2667000"/>
              <a:ext cx="200025" cy="200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5181600" y="3048000"/>
              <a:ext cx="198438" cy="200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5257800" y="2362200"/>
              <a:ext cx="198438" cy="2000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505200" y="1905000"/>
              <a:ext cx="198438" cy="2000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3657600" y="2209800"/>
              <a:ext cx="200025" cy="2000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3886200" y="1828800"/>
              <a:ext cx="198438" cy="2000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4572000" y="2133600"/>
              <a:ext cx="200025" cy="200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3733800" y="2590800"/>
              <a:ext cx="198438" cy="2000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3886200" y="3505200"/>
              <a:ext cx="200025" cy="2000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3948113" y="2079625"/>
              <a:ext cx="200025" cy="2000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V="1">
              <a:off x="1676400" y="1752600"/>
              <a:ext cx="0" cy="2438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1676400" y="4191000"/>
              <a:ext cx="5562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6553200" y="3810000"/>
              <a:ext cx="1295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Attribute2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838200" y="1295400"/>
              <a:ext cx="1295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Attribute1</a:t>
              </a: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3429000" y="2362200"/>
              <a:ext cx="200025" cy="200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4419600" y="3657600"/>
              <a:ext cx="200025" cy="2000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3200400" y="2133600"/>
              <a:ext cx="200025" cy="2000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3000375" y="3505200"/>
              <a:ext cx="200025" cy="200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133600" y="3686175"/>
              <a:ext cx="200025" cy="200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1981200" y="2819400"/>
              <a:ext cx="200025" cy="200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4114800" y="1752600"/>
              <a:ext cx="1600200" cy="16002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1676400" y="2133600"/>
              <a:ext cx="1828800" cy="18288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3048000" y="1600200"/>
              <a:ext cx="1219200" cy="12192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3810000" y="3838575"/>
              <a:ext cx="200025" cy="200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4295775" y="3914775"/>
              <a:ext cx="200025" cy="2000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4114800" y="3686175"/>
              <a:ext cx="200025" cy="2000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3581400" y="3200400"/>
              <a:ext cx="1219200" cy="1219200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4038600" y="3581400"/>
              <a:ext cx="381000" cy="381000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2286000" y="2667000"/>
              <a:ext cx="381000" cy="381000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auto">
            <a:xfrm>
              <a:off x="3581400" y="2133600"/>
              <a:ext cx="381000" cy="381000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auto">
            <a:xfrm>
              <a:off x="4876800" y="2514600"/>
              <a:ext cx="381000" cy="381000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8" name="Text Box 46"/>
            <p:cNvSpPr txBox="1">
              <a:spLocks noChangeArrowheads="1"/>
            </p:cNvSpPr>
            <p:nvPr/>
          </p:nvSpPr>
          <p:spPr bwMode="auto">
            <a:xfrm>
              <a:off x="1676400" y="1752600"/>
              <a:ext cx="1219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1 </a:t>
              </a:r>
            </a:p>
          </p:txBody>
        </p:sp>
        <p:sp>
          <p:nvSpPr>
            <p:cNvPr id="49" name="Text Box 47"/>
            <p:cNvSpPr txBox="1">
              <a:spLocks noChangeArrowheads="1"/>
            </p:cNvSpPr>
            <p:nvPr/>
          </p:nvSpPr>
          <p:spPr bwMode="auto">
            <a:xfrm>
              <a:off x="3200400" y="1219200"/>
              <a:ext cx="1219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</a:p>
          </p:txBody>
        </p:sp>
        <p:sp>
          <p:nvSpPr>
            <p:cNvPr id="50" name="Text Box 48"/>
            <p:cNvSpPr txBox="1">
              <a:spLocks noChangeArrowheads="1"/>
            </p:cNvSpPr>
            <p:nvPr/>
          </p:nvSpPr>
          <p:spPr bwMode="auto">
            <a:xfrm>
              <a:off x="5791200" y="2452688"/>
              <a:ext cx="1219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3</a:t>
              </a:r>
            </a:p>
          </p:txBody>
        </p:sp>
        <p:sp>
          <p:nvSpPr>
            <p:cNvPr id="51" name="Text Box 49"/>
            <p:cNvSpPr txBox="1">
              <a:spLocks noChangeArrowheads="1"/>
            </p:cNvSpPr>
            <p:nvPr/>
          </p:nvSpPr>
          <p:spPr bwMode="auto">
            <a:xfrm>
              <a:off x="4724400" y="3824288"/>
              <a:ext cx="1219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4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00" y="2176173"/>
              <a:ext cx="14670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Clustering </a:t>
              </a:r>
            </a:p>
            <a:p>
              <a:r>
                <a:rPr lang="en-US" sz="2000" dirty="0"/>
                <a:t>maximizes </a:t>
              </a:r>
            </a:p>
            <a:p>
              <a:r>
                <a:rPr lang="en-US" sz="2000" dirty="0"/>
                <a:t>purity</a:t>
              </a:r>
            </a:p>
          </p:txBody>
        </p:sp>
        <p:sp>
          <p:nvSpPr>
            <p:cNvPr id="53" name="Left Arrow 52"/>
            <p:cNvSpPr/>
            <p:nvPr/>
          </p:nvSpPr>
          <p:spPr>
            <a:xfrm>
              <a:off x="6864927" y="2355057"/>
              <a:ext cx="730828" cy="43418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 Box 50"/>
          <p:cNvSpPr txBox="1">
            <a:spLocks noChangeArrowheads="1"/>
          </p:cNvSpPr>
          <p:nvPr/>
        </p:nvSpPr>
        <p:spPr bwMode="auto">
          <a:xfrm>
            <a:off x="246441" y="4308262"/>
            <a:ext cx="88392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1200" dirty="0">
                <a:latin typeface="+mj-lt"/>
                <a:ea typeface="SimSun" charset="-122"/>
                <a:cs typeface="Times New Roman" pitchFamily="18" charset="0"/>
              </a:rPr>
              <a:t>Objective</a:t>
            </a:r>
            <a:r>
              <a:rPr lang="en-US" altLang="zh-CN" sz="2000" kern="1200" dirty="0">
                <a:latin typeface="+mj-lt"/>
                <a:ea typeface="SimSun" charset="-122"/>
                <a:cs typeface="Times New Roman" pitchFamily="18" charset="0"/>
              </a:rPr>
              <a:t>: </a:t>
            </a:r>
            <a:r>
              <a:rPr lang="en-US" altLang="zh-CN" sz="2000" kern="1200" dirty="0">
                <a:solidFill>
                  <a:srgbClr val="000000"/>
                </a:solidFill>
                <a:latin typeface="+mj-lt"/>
                <a:ea typeface="SimSun" charset="-122"/>
                <a:cs typeface="Times New Roman" pitchFamily="18" charset="0"/>
              </a:rPr>
              <a:t>Find a set of objects O</a:t>
            </a:r>
            <a:r>
              <a:rPr lang="en-US" altLang="zh-CN" sz="2000" kern="1200" baseline="-30000" dirty="0">
                <a:solidFill>
                  <a:srgbClr val="000000"/>
                </a:solidFill>
                <a:latin typeface="+mj-lt"/>
                <a:ea typeface="SimSun" charset="-122"/>
                <a:cs typeface="Times New Roman" pitchFamily="18" charset="0"/>
              </a:rPr>
              <a:t>R</a:t>
            </a:r>
            <a:r>
              <a:rPr lang="en-US" altLang="zh-CN" sz="2000" kern="1200" dirty="0">
                <a:solidFill>
                  <a:srgbClr val="000000"/>
                </a:solidFill>
                <a:latin typeface="+mj-lt"/>
                <a:ea typeface="SimSun" charset="-122"/>
                <a:cs typeface="Times New Roman" pitchFamily="18" charset="0"/>
              </a:rPr>
              <a:t> in the dataset O to be clustered, such that the clustering X obtained by using the objects in O</a:t>
            </a:r>
            <a:r>
              <a:rPr lang="en-US" altLang="zh-CN" sz="2000" kern="1200" baseline="-30000" dirty="0">
                <a:solidFill>
                  <a:srgbClr val="000000"/>
                </a:solidFill>
                <a:latin typeface="+mj-lt"/>
                <a:ea typeface="SimSun" charset="-122"/>
                <a:cs typeface="Times New Roman" pitchFamily="18" charset="0"/>
              </a:rPr>
              <a:t>R</a:t>
            </a:r>
            <a:r>
              <a:rPr lang="en-US" altLang="zh-CN" sz="2000" kern="1200" dirty="0">
                <a:solidFill>
                  <a:srgbClr val="000000"/>
                </a:solidFill>
                <a:latin typeface="+mj-lt"/>
                <a:ea typeface="SimSun" charset="-122"/>
                <a:cs typeface="Times New Roman" pitchFamily="18" charset="0"/>
              </a:rPr>
              <a:t> as representatives minimizes q(X); e.g. the following q(X): </a:t>
            </a:r>
          </a:p>
          <a:p>
            <a:pPr algn="l"/>
            <a:endParaRPr lang="en-US" dirty="0">
              <a:solidFill>
                <a:srgbClr val="000000"/>
              </a:solidFill>
              <a:latin typeface="+mj-lt"/>
              <a:ea typeface="SimSun" charset="-122"/>
              <a:cs typeface="Times New Roman" pitchFamily="18" charset="0"/>
            </a:endParaRPr>
          </a:p>
          <a:p>
            <a:pPr algn="l"/>
            <a:r>
              <a:rPr lang="en-US" sz="2800" dirty="0">
                <a:solidFill>
                  <a:srgbClr val="000000"/>
                </a:solidFill>
                <a:latin typeface="+mj-lt"/>
                <a:ea typeface="SimSun" charset="-122"/>
                <a:cs typeface="Times New Roman" pitchFamily="18" charset="0"/>
              </a:rPr>
              <a:t>q(X):= 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SimSun" charset="-122"/>
                <a:cs typeface="Times New Roman" pitchFamily="18" charset="0"/>
                <a:sym typeface="Symbol"/>
              </a:rPr>
              <a:t></a:t>
            </a:r>
            <a:r>
              <a:rPr lang="en-US" sz="2800" baseline="-25000" dirty="0" err="1">
                <a:solidFill>
                  <a:srgbClr val="000000"/>
                </a:solidFill>
                <a:latin typeface="+mj-lt"/>
                <a:ea typeface="SimSun" charset="-122"/>
                <a:cs typeface="Times New Roman" pitchFamily="18" charset="0"/>
                <a:sym typeface="Symbol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SimSun" charset="-122"/>
                <a:cs typeface="Times New Roman" pitchFamily="18" charset="0"/>
                <a:sym typeface="Symbol"/>
              </a:rPr>
              <a:t> purity(C</a:t>
            </a:r>
            <a:r>
              <a:rPr lang="en-US" sz="2800" baseline="-25000" dirty="0">
                <a:solidFill>
                  <a:srgbClr val="000000"/>
                </a:solidFill>
                <a:latin typeface="+mj-lt"/>
                <a:ea typeface="SimSun" charset="-122"/>
                <a:cs typeface="Times New Roman" pitchFamily="18" charset="0"/>
                <a:sym typeface="Symbol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SimSun" charset="-122"/>
                <a:cs typeface="Times New Roman" pitchFamily="18" charset="0"/>
                <a:sym typeface="Symbol"/>
              </a:rPr>
              <a:t>)*(|C</a:t>
            </a:r>
            <a:r>
              <a:rPr lang="en-US" sz="2800" baseline="-25000" dirty="0">
                <a:solidFill>
                  <a:srgbClr val="000000"/>
                </a:solidFill>
                <a:latin typeface="+mj-lt"/>
                <a:ea typeface="SimSun" charset="-122"/>
                <a:cs typeface="Times New Roman" pitchFamily="18" charset="0"/>
                <a:sym typeface="Symbol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SimSun" charset="-122"/>
                <a:cs typeface="Times New Roman" pitchFamily="18" charset="0"/>
                <a:sym typeface="Symbol"/>
              </a:rPr>
              <a:t>|</a:t>
            </a:r>
            <a:r>
              <a:rPr lang="en-US" sz="2800" baseline="30000" dirty="0">
                <a:solidFill>
                  <a:srgbClr val="000000"/>
                </a:solidFill>
                <a:latin typeface="+mj-lt"/>
                <a:ea typeface="SimSun" charset="-122"/>
                <a:cs typeface="Times New Roman" pitchFamily="18" charset="0"/>
                <a:sym typeface="Symbol"/>
              </a:rPr>
              <a:t>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SimSun" charset="-122"/>
                <a:cs typeface="Times New Roman" pitchFamily="18" charset="0"/>
                <a:sym typeface="Symbol"/>
              </a:rPr>
              <a:t>) with ≥1</a:t>
            </a:r>
            <a:endParaRPr lang="en-US" sz="2800" kern="1200" dirty="0">
              <a:solidFill>
                <a:srgbClr val="000000"/>
              </a:solidFill>
              <a:latin typeface="+mj-lt"/>
              <a:ea typeface="SimSun" charset="-122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912" y="6277962"/>
            <a:ext cx="8473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Solution Space</a:t>
            </a:r>
            <a:r>
              <a:rPr lang="en-US" sz="2000" dirty="0"/>
              <a:t>: Sets of representatives; e.g. O</a:t>
            </a:r>
            <a:r>
              <a:rPr lang="en-US" sz="2000" baseline="-25000" dirty="0"/>
              <a:t>R</a:t>
            </a:r>
            <a:r>
              <a:rPr lang="en-US" sz="2000" dirty="0"/>
              <a:t>={o</a:t>
            </a:r>
            <a:r>
              <a:rPr lang="en-US" sz="2000" baseline="-25000" dirty="0"/>
              <a:t>2,</a:t>
            </a:r>
            <a:r>
              <a:rPr lang="en-US" sz="2000" dirty="0"/>
              <a:t>o</a:t>
            </a:r>
            <a:r>
              <a:rPr lang="en-US" sz="2000" baseline="-25000" dirty="0"/>
              <a:t>4</a:t>
            </a:r>
            <a:r>
              <a:rPr lang="en-US" sz="2000" dirty="0"/>
              <a:t>,o</a:t>
            </a:r>
            <a:r>
              <a:rPr lang="en-US" sz="2000" baseline="-25000" dirty="0"/>
              <a:t>22</a:t>
            </a:r>
            <a:r>
              <a:rPr lang="en-US" sz="2000" dirty="0"/>
              <a:t>,o</a:t>
            </a:r>
            <a:r>
              <a:rPr lang="en-US" sz="2000" baseline="-25000" dirty="0"/>
              <a:t>91</a:t>
            </a:r>
            <a:r>
              <a:rPr lang="en-US" sz="2000" dirty="0"/>
              <a:t>}.</a:t>
            </a:r>
          </a:p>
        </p:txBody>
      </p:sp>
      <p:sp>
        <p:nvSpPr>
          <p:cNvPr id="57" name="Slide Number Placeholder 4"/>
          <p:cNvSpPr txBox="1">
            <a:spLocks/>
          </p:cNvSpPr>
          <p:nvPr/>
        </p:nvSpPr>
        <p:spPr bwMode="auto">
          <a:xfrm>
            <a:off x="2710" y="6569969"/>
            <a:ext cx="896882" cy="28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fld id="{D830F51D-B9C7-4B60-9A78-C54F48329F8A}" type="slidenum">
              <a:rPr lang="en-US" altLang="en-US" sz="1400" kern="0" smtClean="0"/>
              <a:pPr marL="0" indent="0">
                <a:buNone/>
              </a:pPr>
              <a:t>13</a:t>
            </a:fld>
            <a:endParaRPr lang="en-US" alt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201972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3"/>
          <p:cNvSpPr>
            <a:spLocks noChangeArrowheads="1"/>
          </p:cNvSpPr>
          <p:nvPr/>
        </p:nvSpPr>
        <p:spPr bwMode="auto">
          <a:xfrm>
            <a:off x="755576" y="49413"/>
            <a:ext cx="7762875" cy="582211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Randomized Hill Climbing </a:t>
            </a: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2270124" y="1237436"/>
            <a:ext cx="4419600" cy="2819400"/>
          </a:xfrm>
          <a:prstGeom prst="ellipse">
            <a:avLst/>
          </a:prstGeom>
          <a:solidFill>
            <a:srgbClr val="00B0F0"/>
          </a:solidFill>
          <a:ln w="25400" cap="sq">
            <a:solidFill>
              <a:srgbClr val="33339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4241005" y="24947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2336005" y="19613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3555205" y="31043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3402805" y="21137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4088605" y="16946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3707605" y="24185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5231605" y="24947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5384005" y="26471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4545804" y="3151961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AutoShape 19"/>
          <p:cNvSpPr>
            <a:spLocks noChangeArrowheads="1"/>
          </p:cNvSpPr>
          <p:nvPr/>
        </p:nvSpPr>
        <p:spPr bwMode="auto">
          <a:xfrm>
            <a:off x="5536405" y="27995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AutoShape 20"/>
          <p:cNvSpPr>
            <a:spLocks noChangeArrowheads="1"/>
          </p:cNvSpPr>
          <p:nvPr/>
        </p:nvSpPr>
        <p:spPr bwMode="auto">
          <a:xfrm>
            <a:off x="5917405" y="18851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auto">
          <a:xfrm>
            <a:off x="2640805" y="22661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AutoShape 22"/>
          <p:cNvSpPr>
            <a:spLocks noChangeArrowheads="1"/>
          </p:cNvSpPr>
          <p:nvPr/>
        </p:nvSpPr>
        <p:spPr bwMode="auto">
          <a:xfrm>
            <a:off x="2793205" y="24185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AutoShape 23"/>
          <p:cNvSpPr>
            <a:spLocks noChangeArrowheads="1"/>
          </p:cNvSpPr>
          <p:nvPr/>
        </p:nvSpPr>
        <p:spPr bwMode="auto">
          <a:xfrm>
            <a:off x="4393405" y="18089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AutoShape 24"/>
          <p:cNvSpPr>
            <a:spLocks noChangeArrowheads="1"/>
          </p:cNvSpPr>
          <p:nvPr/>
        </p:nvSpPr>
        <p:spPr bwMode="auto">
          <a:xfrm>
            <a:off x="6222205" y="21899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AutoShape 25"/>
          <p:cNvSpPr>
            <a:spLocks noChangeArrowheads="1"/>
          </p:cNvSpPr>
          <p:nvPr/>
        </p:nvSpPr>
        <p:spPr bwMode="auto">
          <a:xfrm>
            <a:off x="4545805" y="19613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AutoShape 26"/>
          <p:cNvSpPr>
            <a:spLocks noChangeArrowheads="1"/>
          </p:cNvSpPr>
          <p:nvPr/>
        </p:nvSpPr>
        <p:spPr bwMode="auto">
          <a:xfrm>
            <a:off x="4698205" y="21137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AutoShape 27"/>
          <p:cNvSpPr>
            <a:spLocks noChangeArrowheads="1"/>
          </p:cNvSpPr>
          <p:nvPr/>
        </p:nvSpPr>
        <p:spPr bwMode="auto">
          <a:xfrm>
            <a:off x="3479005" y="15803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AutoShape 28"/>
          <p:cNvSpPr>
            <a:spLocks noChangeArrowheads="1"/>
          </p:cNvSpPr>
          <p:nvPr/>
        </p:nvSpPr>
        <p:spPr bwMode="auto">
          <a:xfrm>
            <a:off x="3631405" y="17327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AutoShape 30"/>
          <p:cNvSpPr>
            <a:spLocks noChangeArrowheads="1"/>
          </p:cNvSpPr>
          <p:nvPr/>
        </p:nvSpPr>
        <p:spPr bwMode="auto">
          <a:xfrm>
            <a:off x="4919029" y="29900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263085" y="870723"/>
            <a:ext cx="24336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Verdana" pitchFamily="34" charset="0"/>
              </a:rPr>
              <a:t>Neighborhood of </a:t>
            </a:r>
          </a:p>
        </p:txBody>
      </p:sp>
      <p:sp>
        <p:nvSpPr>
          <p:cNvPr id="35" name="AutoShape 24"/>
          <p:cNvSpPr>
            <a:spLocks noChangeArrowheads="1"/>
          </p:cNvSpPr>
          <p:nvPr/>
        </p:nvSpPr>
        <p:spPr bwMode="auto">
          <a:xfrm>
            <a:off x="5156199" y="1570811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AutoShape 9"/>
          <p:cNvSpPr>
            <a:spLocks noChangeArrowheads="1"/>
          </p:cNvSpPr>
          <p:nvPr/>
        </p:nvSpPr>
        <p:spPr bwMode="auto">
          <a:xfrm>
            <a:off x="5592000" y="955119"/>
            <a:ext cx="279378" cy="20054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126910" y="4088209"/>
            <a:ext cx="888254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b="1" dirty="0"/>
              <a:t>Randomized Hill Climbing</a:t>
            </a:r>
            <a:r>
              <a:rPr lang="en-US" dirty="0"/>
              <a:t>: Sample p points randomly in the neighborhood of the currently best solution; determine the best solution of the p sampled solutions. If it is better than the current solution, make it the new current solution and continue the search; otherwise, terminate returning the current solution.</a:t>
            </a:r>
          </a:p>
          <a:p>
            <a:pPr algn="l"/>
            <a:r>
              <a:rPr lang="en-US" b="1" dirty="0"/>
              <a:t>Niche</a:t>
            </a:r>
            <a:r>
              <a:rPr lang="en-US" dirty="0"/>
              <a:t>: Can be used if the derivative of the objective functions cannot be computed</a:t>
            </a:r>
          </a:p>
          <a:p>
            <a:pPr algn="l"/>
            <a:r>
              <a:rPr lang="en-US" b="1" dirty="0"/>
              <a:t>Advantages</a:t>
            </a:r>
            <a:r>
              <a:rPr lang="en-US" dirty="0"/>
              <a:t>: easy to apply, does not need many resources, usually fast.</a:t>
            </a:r>
          </a:p>
          <a:p>
            <a:pPr algn="l"/>
            <a:r>
              <a:rPr lang="en-US" b="1" dirty="0"/>
              <a:t>Problems</a:t>
            </a:r>
            <a:r>
              <a:rPr lang="en-US" dirty="0"/>
              <a:t>: How do I define my </a:t>
            </a:r>
            <a:r>
              <a:rPr lang="en-US" b="1" dirty="0"/>
              <a:t>neighborhood</a:t>
            </a:r>
            <a:r>
              <a:rPr lang="en-US" dirty="0"/>
              <a:t>; what parameter </a:t>
            </a:r>
            <a:r>
              <a:rPr lang="en-US" b="1" dirty="0"/>
              <a:t>p</a:t>
            </a:r>
            <a:r>
              <a:rPr lang="en-US" dirty="0"/>
              <a:t> should I </a:t>
            </a:r>
          </a:p>
          <a:p>
            <a:pPr algn="l"/>
            <a:r>
              <a:rPr lang="en-US" dirty="0"/>
              <a:t>choose, is the sampling rate p fixed or not, what about resampling to avoid premature termination?</a:t>
            </a:r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-94670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4471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FF0000"/>
                </a:solidFill>
              </a:rPr>
              <a:t>CLEVER</a:t>
            </a:r>
            <a:r>
              <a:rPr lang="en-US" altLang="en-US" sz="2800" dirty="0">
                <a:solidFill>
                  <a:srgbClr val="FF0000"/>
                </a:solidFill>
                <a:latin typeface="Lucida Bright"/>
              </a:rPr>
              <a:t>—A Representative-based </a:t>
            </a:r>
            <a:br>
              <a:rPr lang="en-US" altLang="en-US" sz="2800" dirty="0">
                <a:solidFill>
                  <a:srgbClr val="FF0000"/>
                </a:solidFill>
                <a:latin typeface="Lucida Bright"/>
              </a:rPr>
            </a:br>
            <a:r>
              <a:rPr lang="en-US" altLang="en-US" sz="2800" dirty="0">
                <a:solidFill>
                  <a:srgbClr val="FF0000"/>
                </a:solidFill>
                <a:latin typeface="Lucida Bright"/>
              </a:rPr>
              <a:t>Supervised Clustering Algorithm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2" y="1159693"/>
            <a:ext cx="9144000" cy="5001419"/>
          </a:xfrm>
        </p:spPr>
        <p:txBody>
          <a:bodyPr/>
          <a:lstStyle/>
          <a:p>
            <a:pPr eaLnBrk="1" hangingPunct="1"/>
            <a:r>
              <a:rPr lang="en-US" altLang="en-US" sz="2100" b="1" dirty="0"/>
              <a:t>CLEVER</a:t>
            </a:r>
            <a:r>
              <a:rPr lang="en-US" altLang="en-US" sz="2100" dirty="0"/>
              <a:t> (</a:t>
            </a:r>
            <a:r>
              <a:rPr lang="en-US" altLang="en-US" sz="2100" dirty="0" err="1"/>
              <a:t>ClustEring</a:t>
            </a:r>
            <a:r>
              <a:rPr lang="en-US" altLang="en-US" sz="2100" dirty="0"/>
              <a:t> using </a:t>
            </a:r>
            <a:r>
              <a:rPr lang="en-US" altLang="en-US" sz="2100" dirty="0" err="1"/>
              <a:t>representatiVEs</a:t>
            </a:r>
            <a:r>
              <a:rPr lang="en-US" altLang="en-US" sz="2100" dirty="0"/>
              <a:t> and Randomized hill climbing) is a representative-based, clustering algorithm</a:t>
            </a:r>
          </a:p>
          <a:p>
            <a:pPr marL="342900" lvl="1" indent="-342900">
              <a:buFontTx/>
              <a:buChar char="•"/>
            </a:pPr>
            <a:r>
              <a:rPr lang="en-US" altLang="en-US" sz="2100" dirty="0"/>
              <a:t>Obtains a clustering X maximizing a plug-in interestingness/fitness function: </a:t>
            </a:r>
            <a:r>
              <a:rPr lang="en-US" sz="2100" dirty="0"/>
              <a:t>Reward(X) = </a:t>
            </a:r>
            <a:r>
              <a:rPr lang="en-US" sz="2100" dirty="0">
                <a:sym typeface="Symbol"/>
              </a:rPr>
              <a:t></a:t>
            </a:r>
            <a:r>
              <a:rPr lang="en-US" sz="2100" baseline="-25000" dirty="0" err="1">
                <a:sym typeface="Symbol"/>
              </a:rPr>
              <a:t>CX</a:t>
            </a:r>
            <a:r>
              <a:rPr lang="en-US" sz="2100" i="1" dirty="0" err="1"/>
              <a:t>interestingness</a:t>
            </a:r>
            <a:r>
              <a:rPr lang="en-US" sz="2100" dirty="0"/>
              <a:t>(C) x </a:t>
            </a:r>
            <a:r>
              <a:rPr lang="en-US" sz="2100" i="1" dirty="0"/>
              <a:t>size</a:t>
            </a:r>
            <a:r>
              <a:rPr lang="en-US" sz="2100" dirty="0"/>
              <a:t>(C)</a:t>
            </a:r>
            <a:r>
              <a:rPr lang="en-US" sz="2100" baseline="30000" dirty="0"/>
              <a:t>β</a:t>
            </a:r>
            <a:r>
              <a:rPr lang="en-US" sz="2100" dirty="0"/>
              <a:t> </a:t>
            </a:r>
          </a:p>
          <a:p>
            <a:pPr marL="0" indent="0">
              <a:buNone/>
            </a:pPr>
            <a:r>
              <a:rPr lang="en-US" altLang="en-US" sz="2100" dirty="0"/>
              <a:t>    in the case of supervised clustering: </a:t>
            </a:r>
            <a:r>
              <a:rPr lang="en-US" sz="2100" dirty="0">
                <a:sym typeface="Symbol"/>
              </a:rPr>
              <a:t></a:t>
            </a:r>
            <a:r>
              <a:rPr lang="en-US" sz="2100" baseline="-25000" dirty="0" err="1">
                <a:sym typeface="Symbol"/>
              </a:rPr>
              <a:t>i</a:t>
            </a:r>
            <a:r>
              <a:rPr lang="en-US" sz="2100" dirty="0" err="1"/>
              <a:t>Purity</a:t>
            </a:r>
            <a:r>
              <a:rPr lang="en-US" sz="2100" dirty="0"/>
              <a:t>(C</a:t>
            </a:r>
            <a:r>
              <a:rPr lang="en-US" sz="2100" baseline="-25000" dirty="0"/>
              <a:t>i</a:t>
            </a:r>
            <a:r>
              <a:rPr lang="en-US" sz="2100" dirty="0"/>
              <a:t>)*|C</a:t>
            </a:r>
            <a:r>
              <a:rPr lang="en-US" sz="2100" baseline="-25000" dirty="0"/>
              <a:t>i</a:t>
            </a:r>
            <a:r>
              <a:rPr lang="en-US" sz="2100" dirty="0"/>
              <a:t>|**</a:t>
            </a:r>
            <a:r>
              <a:rPr lang="en-US" sz="2100" dirty="0">
                <a:sym typeface="Symbol"/>
              </a:rPr>
              <a:t></a:t>
            </a:r>
          </a:p>
          <a:p>
            <a:r>
              <a:rPr lang="en-US" altLang="zh-CN" sz="2100" dirty="0">
                <a:ea typeface="SimSun" charset="-122"/>
              </a:rPr>
              <a:t>It employs randomized hill climbing to find better solutions in the neighborhood of the current solution. In general, p solutions are sampled in the neighborhood of the current solution and the best of those solutions becomes the new current solution</a:t>
            </a:r>
            <a:r>
              <a:rPr lang="en-US" altLang="zh-CN" sz="2100" dirty="0">
                <a:latin typeface="Lucida Bright"/>
                <a:ea typeface="SimSun" charset="-122"/>
              </a:rPr>
              <a:t>—</a:t>
            </a:r>
            <a:r>
              <a:rPr lang="en-US" altLang="zh-CN" sz="2100" dirty="0">
                <a:ea typeface="SimSun" charset="-122"/>
              </a:rPr>
              <a:t>p is the sampling rate of CLEVER. </a:t>
            </a:r>
          </a:p>
          <a:p>
            <a:pPr eaLnBrk="1" hangingPunct="1"/>
            <a:r>
              <a:rPr lang="en-US" altLang="en-US" sz="2100" dirty="0"/>
              <a:t>A solution is characterized by a set of representatives which is modified by the hill climbing procedure by inserting, deleting, and replacing representatives. </a:t>
            </a:r>
          </a:p>
          <a:p>
            <a:pPr eaLnBrk="1" hangingPunct="1"/>
            <a:r>
              <a:rPr lang="en-US" altLang="en-US" sz="2100" dirty="0"/>
              <a:t>CLEVER resamples p’ more solutions before terminating. </a:t>
            </a:r>
          </a:p>
          <a:p>
            <a:pPr eaLnBrk="1" hangingPunct="1"/>
            <a:r>
              <a:rPr lang="en-US" altLang="en-US" sz="2100" dirty="0"/>
              <a:t>CLEVER complexity: O(n*r*t) n:=#of objects; t:#of iterations; r is average sampling rate.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6540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8686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200" b="1" dirty="0"/>
              <a:t>Input:</a:t>
            </a:r>
            <a:r>
              <a:rPr lang="en-US" sz="2200" dirty="0"/>
              <a:t> Dataset </a:t>
            </a:r>
            <a:r>
              <a:rPr lang="en-US" sz="2200" i="1" dirty="0"/>
              <a:t>O</a:t>
            </a:r>
            <a:r>
              <a:rPr lang="en-US" sz="2200" dirty="0"/>
              <a:t>, distance-function </a:t>
            </a:r>
            <a:r>
              <a:rPr lang="en-US" sz="2200" i="1" dirty="0"/>
              <a:t>d</a:t>
            </a:r>
            <a:r>
              <a:rPr lang="en-US" sz="2200" dirty="0"/>
              <a:t> or distance matrix </a:t>
            </a:r>
            <a:r>
              <a:rPr lang="en-US" sz="2200" i="1" dirty="0"/>
              <a:t>M</a:t>
            </a:r>
            <a:r>
              <a:rPr lang="en-US" sz="2200" dirty="0"/>
              <a:t>, </a:t>
            </a:r>
            <a:r>
              <a:rPr lang="en-US" sz="2200" i="1" dirty="0"/>
              <a:t>a fitness function q, sampling rate p, resampling rate p’, k’</a:t>
            </a:r>
            <a:endParaRPr lang="en-US" sz="2200" dirty="0"/>
          </a:p>
          <a:p>
            <a:pPr algn="l"/>
            <a:r>
              <a:rPr lang="en-US" sz="2200" b="1" dirty="0"/>
              <a:t>Output:</a:t>
            </a:r>
            <a:r>
              <a:rPr lang="en-US" sz="2200" dirty="0"/>
              <a:t> Clustering </a:t>
            </a:r>
            <a:r>
              <a:rPr lang="en-US" sz="2200" i="1" dirty="0"/>
              <a:t>X</a:t>
            </a:r>
            <a:r>
              <a:rPr lang="en-US" sz="2200" dirty="0"/>
              <a:t>, fitness function </a:t>
            </a:r>
            <a:r>
              <a:rPr lang="en-US" sz="2200" i="1" dirty="0"/>
              <a:t>q(X)</a:t>
            </a:r>
            <a:r>
              <a:rPr lang="en-US" sz="2200" dirty="0"/>
              <a:t>, rewards for clusters in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/>
              <a:t>Randomly create a set of </a:t>
            </a:r>
            <a:r>
              <a:rPr lang="en-US" sz="2200" i="1" dirty="0"/>
              <a:t>k’</a:t>
            </a:r>
            <a:r>
              <a:rPr lang="en-US" sz="2200" dirty="0"/>
              <a:t> representatives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/>
              <a:t>Sample </a:t>
            </a:r>
            <a:r>
              <a:rPr lang="en-US" sz="2200" i="1" dirty="0"/>
              <a:t>p</a:t>
            </a:r>
            <a:r>
              <a:rPr lang="en-US" sz="2200" dirty="0"/>
              <a:t> solutions in the neighborhood of the current representative set  by changing the representative set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/>
              <a:t>If the best solution of the </a:t>
            </a:r>
            <a:r>
              <a:rPr lang="en-US" sz="2200" i="1" dirty="0"/>
              <a:t>p</a:t>
            </a:r>
            <a:r>
              <a:rPr lang="en-US" sz="2200" dirty="0"/>
              <a:t> solutions improves the clustering quality of the current solution; its set becomes the current set of representatives and search continues with Step 2; otherwise, resample p’ more solutions, and terminate returning the current clustering if there is no improvement. </a:t>
            </a:r>
          </a:p>
        </p:txBody>
      </p:sp>
      <p:sp>
        <p:nvSpPr>
          <p:cNvPr id="16396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Pseudo Code CLEVER Algorithm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-21828" y="6546305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2280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Example --- Neighborhood-size=2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Dataset: {1, 2, 3, 4, 5, 6, 7, 8, 9, 0}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Current Solution: {1, 3, 5}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Non-representatives: {2, 4, 6, 7, 8, 9, 0}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		{1, 3, 5}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			     Insert 7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		{1, 3, 5, 7}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			     Replace 3 with 4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Next Solution:{1, 4, 5, 7} </a:t>
            </a: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0" y="4365104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100" dirty="0"/>
              <a:t>Remarks: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Representative sets are modified at random obtaining a clustering in the neighborhood of the current clustering.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Modification operators  and operator parameters are chosen at random.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4780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0291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50497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18</a:t>
            </a:fld>
            <a:endParaRPr lang="en-US" altLang="en-US" dirty="0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793304"/>
          </a:xfrm>
        </p:spPr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Advantages CLEVER Over Other Representative-based Algorithms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8726488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 dirty="0"/>
              <a:t>Searches for the optimal number of clusters </a:t>
            </a:r>
            <a:r>
              <a:rPr lang="en-US" altLang="en-US" sz="2600" i="1" dirty="0"/>
              <a:t>k</a:t>
            </a:r>
          </a:p>
          <a:p>
            <a:pPr>
              <a:lnSpc>
                <a:spcPct val="90000"/>
              </a:lnSpc>
            </a:pPr>
            <a:r>
              <a:rPr lang="en-US" altLang="en-US" sz="2600" i="1" dirty="0"/>
              <a:t>Quite generic: </a:t>
            </a:r>
            <a:r>
              <a:rPr lang="en-US" altLang="en-US" sz="2600" dirty="0"/>
              <a:t>can be used with any reward-based fitness function </a:t>
            </a:r>
            <a:r>
              <a:rPr lang="en-US" altLang="en-US" sz="2600" dirty="0">
                <a:sym typeface="Wingdings" pitchFamily="2" charset="2"/>
              </a:rPr>
              <a:t> can be applied to a large set of tasks</a:t>
            </a:r>
            <a:endParaRPr lang="en-US" altLang="en-US" sz="2600" i="1" dirty="0"/>
          </a:p>
          <a:p>
            <a:pPr>
              <a:lnSpc>
                <a:spcPct val="90000"/>
              </a:lnSpc>
            </a:pPr>
            <a:r>
              <a:rPr lang="en-US" altLang="en-US" sz="2600" dirty="0"/>
              <a:t>Uses dynamic sampling; only uses a large number of samples when it gets stuck.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4544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32" y="410896"/>
            <a:ext cx="8229600" cy="649288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  <a:latin typeface="Optima" pitchFamily="34" charset="0"/>
                <a:sym typeface="PT Serif" charset="0"/>
              </a:rPr>
              <a:t>STAXAC</a:t>
            </a:r>
            <a:r>
              <a:rPr lang="en-US" altLang="en-US" sz="2800" b="1" dirty="0">
                <a:solidFill>
                  <a:srgbClr val="FF0000"/>
                </a:solidFill>
                <a:latin typeface="Lucida Bright"/>
                <a:sym typeface="PT Serif" charset="0"/>
              </a:rPr>
              <a:t>—A HIERARCHICAL SUPERVISED CLUSTERING ALGORITHM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466"/>
            <a:ext cx="6248400" cy="46482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-36512" y="908720"/>
            <a:ext cx="91805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17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Supervised taxonomies 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are generated considering background information concerning class labels in addition to distance metrics, and are capable of capturing class-uniform regions in a dataset</a:t>
            </a:r>
            <a:endParaRPr lang="en-US" sz="17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32464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466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1196975"/>
          </a:xfrm>
        </p:spPr>
        <p:txBody>
          <a:bodyPr/>
          <a:lstStyle/>
          <a:p>
            <a:r>
              <a:rPr lang="en-US" altLang="en-US" sz="3200" dirty="0">
                <a:solidFill>
                  <a:srgbClr val="FF0000"/>
                </a:solidFill>
              </a:rPr>
              <a:t>3 Examples of Making Originally Unsupervised Methods Supervised </a:t>
            </a: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107504" y="2348879"/>
            <a:ext cx="9036496" cy="334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200" kern="0" dirty="0"/>
              <a:t>Supervised Similarity Assessment (Derive distance functions that provide a good performance a classification algorithm, such is k-NN)</a:t>
            </a:r>
            <a:r>
              <a:rPr lang="en-US" altLang="en-US" sz="2800" kern="0" dirty="0">
                <a:latin typeface="Lucida Bright"/>
              </a:rPr>
              <a:t>—</a:t>
            </a:r>
            <a:r>
              <a:rPr lang="en-US" altLang="en-US" sz="2000" kern="0" dirty="0">
                <a:latin typeface="Lucida Handwriting" panose="03010101010101010101" pitchFamily="66" charset="0"/>
              </a:rPr>
              <a:t>see below!</a:t>
            </a:r>
            <a:endParaRPr lang="en-US" altLang="en-US" sz="2000" kern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200" kern="0" dirty="0"/>
              <a:t>Supervised Clustering</a:t>
            </a:r>
            <a:r>
              <a:rPr lang="en-US" altLang="en-US" sz="2200" kern="0" dirty="0">
                <a:latin typeface="Lucida Bright"/>
              </a:rPr>
              <a:t>—</a:t>
            </a:r>
            <a:r>
              <a:rPr lang="en-US" altLang="en-US" sz="2000" kern="0" dirty="0">
                <a:latin typeface="Lucida Handwriting" panose="03010101010101010101" pitchFamily="66" charset="0"/>
              </a:rPr>
              <a:t>to be discussed in the remainder of this talk! </a:t>
            </a:r>
            <a:r>
              <a:rPr lang="en-US" altLang="en-US" sz="2000" kern="0" dirty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200" kern="0" dirty="0"/>
              <a:t>Supervised Density Estimation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en-US" sz="2200" kern="0" dirty="0"/>
          </a:p>
          <a:p>
            <a:pPr lvl="1"/>
            <a:endParaRPr lang="en-US" altLang="en-US" sz="2200" kern="0" dirty="0"/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2982902" y="4604003"/>
            <a:ext cx="17716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“</a:t>
            </a:r>
            <a:r>
              <a:rPr lang="en-US" altLang="en-US" sz="1200" i="1" dirty="0"/>
              <a:t>Bad</a:t>
            </a:r>
            <a:r>
              <a:rPr lang="en-US" altLang="en-US" sz="1200" dirty="0"/>
              <a:t>” distance function</a:t>
            </a:r>
            <a:endParaRPr kumimoji="1" lang="en-US" altLang="en-US" sz="1200" b="1" baseline="-25000" dirty="0">
              <a:solidFill>
                <a:srgbClr val="996633"/>
              </a:solidFill>
              <a:latin typeface="Symbol" pitchFamily="18" charset="2"/>
            </a:endParaRPr>
          </a:p>
        </p:txBody>
      </p:sp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4697836" y="4573225"/>
            <a:ext cx="18822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“</a:t>
            </a:r>
            <a:r>
              <a:rPr lang="en-US" altLang="en-US" sz="1200" i="1" dirty="0"/>
              <a:t>Good</a:t>
            </a:r>
            <a:r>
              <a:rPr lang="en-US" altLang="en-US" sz="1200" dirty="0"/>
              <a:t>” distance function</a:t>
            </a:r>
          </a:p>
        </p:txBody>
      </p:sp>
      <p:pic>
        <p:nvPicPr>
          <p:cNvPr id="6" name="Picture 3" descr="C:\Users\8yetula8\Desktop\1-s2.0-S0952197606000303-gr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908" y="4943204"/>
            <a:ext cx="3386859" cy="191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40054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2</a:t>
            </a:fld>
            <a:endParaRPr lang="en-US" alt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052698" y="1415852"/>
            <a:ext cx="2430092" cy="3693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X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672123" y="1415852"/>
            <a:ext cx="2430092" cy="3693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Supervised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X</a:t>
            </a:r>
          </a:p>
        </p:txBody>
      </p:sp>
      <p:cxnSp>
        <p:nvCxnSpPr>
          <p:cNvPr id="8" name="Straight Arrow Connector 7"/>
          <p:cNvCxnSpPr>
            <a:stCxn id="2" idx="3"/>
            <a:endCxn id="9" idx="1"/>
          </p:cNvCxnSpPr>
          <p:nvPr/>
        </p:nvCxnSpPr>
        <p:spPr bwMode="auto">
          <a:xfrm>
            <a:off x="3482790" y="1600518"/>
            <a:ext cx="218933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69485" y="1217772"/>
            <a:ext cx="105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3538" y="161950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 labels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9144000" cy="51812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Optima" pitchFamily="34" charset="0"/>
                <a:sym typeface="PT Serif" charset="0"/>
              </a:rPr>
              <a:t>How STAXAC Works</a:t>
            </a:r>
            <a:endParaRPr lang="en-US" altLang="en-US" sz="320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7" y="1484784"/>
            <a:ext cx="8610600" cy="43434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20</a:t>
            </a:fld>
            <a:endParaRPr lang="en-US" alt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A743D41-4A1C-418B-B10B-622D157E015C}"/>
              </a:ext>
            </a:extLst>
          </p:cNvPr>
          <p:cNvCxnSpPr/>
          <p:nvPr/>
        </p:nvCxnSpPr>
        <p:spPr bwMode="auto">
          <a:xfrm>
            <a:off x="1187624" y="6309320"/>
            <a:ext cx="864096" cy="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B1B2BFF-33BA-4732-BB8A-28461246229A}"/>
              </a:ext>
            </a:extLst>
          </p:cNvPr>
          <p:cNvSpPr txBox="1"/>
          <p:nvPr/>
        </p:nvSpPr>
        <p:spPr>
          <a:xfrm>
            <a:off x="1774384" y="6124654"/>
            <a:ext cx="394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1-Nearest Neighbor Relationship</a:t>
            </a:r>
          </a:p>
        </p:txBody>
      </p:sp>
    </p:spTree>
    <p:extLst>
      <p:ext uri="{BB962C8B-B14F-4D97-AF65-F5344CB8AC3E}">
        <p14:creationId xmlns:p14="http://schemas.microsoft.com/office/powerpoint/2010/main" val="1875283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rgbClr val="FF0000"/>
                </a:solidFill>
                <a:latin typeface="Optima" pitchFamily="34" charset="0"/>
                <a:sym typeface="PT Serif" charset="0"/>
              </a:rPr>
              <a:t>Pseudo-Code STAXAC Algorithm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56" y="1268760"/>
            <a:ext cx="9144000" cy="50475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tabLst>
                <a:tab pos="182880" algn="l"/>
              </a:tabLst>
            </a:pPr>
            <a:r>
              <a:rPr lang="en-US" sz="2000" b="1" spc="-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Algorithm 1:</a:t>
            </a:r>
            <a:r>
              <a:rPr lang="en-US" sz="2000" b="1" i="1" spc="-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STAXAC </a:t>
            </a:r>
            <a:r>
              <a:rPr lang="en-US" sz="2000" dirty="0"/>
              <a:t>(</a:t>
            </a:r>
            <a:r>
              <a:rPr lang="en-US" sz="2000" b="1" dirty="0"/>
              <a:t>S</a:t>
            </a:r>
            <a:r>
              <a:rPr lang="en-US" sz="2000" dirty="0"/>
              <a:t>upervised </a:t>
            </a:r>
            <a:r>
              <a:rPr lang="en-US" sz="2000" b="1" dirty="0" err="1"/>
              <a:t>TAX</a:t>
            </a:r>
            <a:r>
              <a:rPr lang="en-US" sz="2000" dirty="0" err="1"/>
              <a:t>onomy</a:t>
            </a:r>
            <a:r>
              <a:rPr lang="en-US" sz="2000" dirty="0"/>
              <a:t> </a:t>
            </a:r>
            <a:r>
              <a:rPr lang="en-US" sz="2000" b="1" dirty="0"/>
              <a:t>A</a:t>
            </a:r>
            <a:r>
              <a:rPr lang="en-US" sz="2000" dirty="0"/>
              <a:t>gglomerative </a:t>
            </a:r>
            <a:r>
              <a:rPr lang="en-US" sz="2000" b="1" dirty="0"/>
              <a:t>C</a:t>
            </a:r>
            <a:r>
              <a:rPr lang="en-US" sz="2000" dirty="0"/>
              <a:t>lustering)</a:t>
            </a:r>
            <a:endParaRPr lang="en-US" sz="2000" b="1" spc="-5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82880" algn="l"/>
              </a:tabLst>
            </a:pPr>
            <a:r>
              <a:rPr lang="en-US" sz="2000" spc="-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Input: examples with class labels and their distance matrix D. </a:t>
            </a:r>
            <a:endParaRPr lang="en-US" sz="2000" spc="-5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82880" algn="l"/>
              </a:tabLst>
            </a:pPr>
            <a:r>
              <a:rPr lang="en-US" sz="2000" spc="-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Output: Hierarchical clustering </a:t>
            </a:r>
            <a:endParaRPr lang="en-US" sz="2000" spc="-5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Start with a clustering X of one-object clusters.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C* ,C’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X;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merge-candidate(C*,C’)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(1-NN</a:t>
            </a:r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(C*) = C’ or 1-NN</a:t>
            </a:r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(C’ )=C* )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WHILE there are merge-candidates (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C*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C’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left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BEGIN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a.  Merge the pair of merge-candidates (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C*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C’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obtaining a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new cluster C=C*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C’ and a new clustering X’ for which Purity(C) has the largest value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b.  Update merge-candidates: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C’’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merge-candidate(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C’’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(merge-candidate(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C’’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C*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or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5720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merge-candidate(C’’,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C’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))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c. Extend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dendrogram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by drawing edges from C’ and C* to C   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END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Return the constructed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dendrogram</a:t>
            </a:r>
            <a:r>
              <a:rPr lang="en-US" sz="2000" spc="-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spc="-5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8256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9893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Optima" pitchFamily="34" charset="0"/>
                <a:sym typeface="PT Serif" charset="0"/>
              </a:rPr>
              <a:t>Properties of STAXAC</a:t>
            </a:r>
            <a:endParaRPr lang="en-US" altLang="en-US" sz="320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Shape 68"/>
          <p:cNvSpPr txBox="1">
            <a:spLocks/>
          </p:cNvSpPr>
          <p:nvPr/>
        </p:nvSpPr>
        <p:spPr bwMode="auto">
          <a:xfrm>
            <a:off x="0" y="1412776"/>
            <a:ext cx="8909572" cy="418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>
              <a:buFont typeface="Wingdings" pitchFamily="2" charset="2"/>
              <a:buAutoNum type="arabicPeriod"/>
            </a:pPr>
            <a:endParaRPr lang="en-US" altLang="en-US" sz="2200" dirty="0">
              <a:latin typeface="Optima" pitchFamily="34" charset="0"/>
              <a:sym typeface="PT Serif" charset="0"/>
            </a:endParaRP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200" dirty="0">
                <a:latin typeface="Optima" pitchFamily="34" charset="0"/>
                <a:sym typeface="PT Serif" charset="0"/>
              </a:rPr>
              <a:t>STAXAC works </a:t>
            </a:r>
            <a:r>
              <a:rPr lang="en-US" altLang="en-US" sz="2200" dirty="0" err="1">
                <a:latin typeface="Optima" pitchFamily="34" charset="0"/>
                <a:sym typeface="PT Serif" charset="0"/>
              </a:rPr>
              <a:t>agglomeratively</a:t>
            </a:r>
            <a:r>
              <a:rPr lang="en-US" altLang="en-US" sz="2200" dirty="0">
                <a:latin typeface="Optima" pitchFamily="34" charset="0"/>
                <a:sym typeface="PT Serif" charset="0"/>
              </a:rPr>
              <a:t> merging neighboring clusters, giving preference to obtaining clusters that have higher purity. It creates a hierarchical clustering that maximizes cluster purity. </a:t>
            </a: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200" dirty="0">
                <a:latin typeface="Optima" pitchFamily="34" charset="0"/>
                <a:sym typeface="PT Serif" charset="0"/>
              </a:rPr>
              <a:t>In contrast to other hierarchical clustering algorithms, STAXAC conducts a wider search, merging clusters that are neighboring and not necessarily the closest two clusters </a:t>
            </a:r>
            <a:endParaRPr lang="en-US" altLang="en-US" sz="2200" dirty="0">
              <a:solidFill>
                <a:srgbClr val="FF0000"/>
              </a:solidFill>
              <a:latin typeface="Optima" pitchFamily="34" charset="0"/>
              <a:sym typeface="PT Serif" charset="0"/>
            </a:endParaRP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200" dirty="0">
                <a:latin typeface="Optima" pitchFamily="34" charset="0"/>
                <a:sym typeface="PT Serif" charset="0"/>
              </a:rPr>
              <a:t>STAXAC uses proximity graphs, such as Delaunay, Gabriel, and 1-NN graphs, to determine which clusters are neighboring. Proximity graphs need only be computed at the beginning of the run. Its current implementation uses Gabriel and 1-NN graphs. </a:t>
            </a: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200" dirty="0">
                <a:latin typeface="Optima" pitchFamily="34" charset="0"/>
                <a:sym typeface="PT Serif" charset="0"/>
              </a:rPr>
              <a:t>STAXAC creates supervised taxonomies; unsupervised taxonomies are widely used in bioinformatics. It is also related to conceptual clustering. 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-9128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2622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620688"/>
            <a:ext cx="806489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altLang="en-US" sz="2800" dirty="0">
                <a:solidFill>
                  <a:srgbClr val="3333FF"/>
                </a:solidFill>
              </a:rPr>
              <a:t>Organization of the Talk</a:t>
            </a:r>
            <a:endParaRPr lang="en-GB" altLang="en-US" sz="2000" dirty="0"/>
          </a:p>
          <a:p>
            <a:pPr algn="l"/>
            <a:endParaRPr lang="en-GB" altLang="en-US" sz="800" dirty="0"/>
          </a:p>
          <a:p>
            <a:pPr marL="342900" indent="-342900" algn="l">
              <a:buFontTx/>
              <a:buAutoNum type="arabicPeriod"/>
            </a:pPr>
            <a:r>
              <a:rPr lang="en-GB" altLang="en-US" sz="2400" dirty="0">
                <a:latin typeface="+mj-lt"/>
              </a:rPr>
              <a:t>Motivation—why is it worthwhile generalizing machine learning techniques that typically unsupervised to consider background information in form of class labels?   </a:t>
            </a:r>
          </a:p>
          <a:p>
            <a:pPr marL="342900" indent="-342900" algn="l">
              <a:buFontTx/>
              <a:buAutoNum type="arabicPeriod"/>
            </a:pPr>
            <a:r>
              <a:rPr lang="en-GB" altLang="en-US" sz="2400" dirty="0">
                <a:latin typeface="+mj-lt"/>
              </a:rPr>
              <a:t>Introduction to Supervised Clustering</a:t>
            </a:r>
          </a:p>
          <a:p>
            <a:pPr marL="342900" indent="-342900" algn="l">
              <a:buFontTx/>
              <a:buAutoNum type="arabicPeriod"/>
            </a:pPr>
            <a:r>
              <a:rPr lang="en-GB" altLang="en-US" sz="2400" dirty="0">
                <a:latin typeface="+mj-lt"/>
              </a:rPr>
              <a:t>CLEVER and STAXAC—2 Supervised Clustering Algorithms</a:t>
            </a:r>
          </a:p>
          <a:p>
            <a:pPr marL="342900" indent="-342900" algn="l">
              <a:buFontTx/>
              <a:buAutoNum type="arabicPeriod"/>
            </a:pPr>
            <a:r>
              <a:rPr lang="en-GB" altLang="en-US" sz="2400" b="1" dirty="0">
                <a:latin typeface="+mj-lt"/>
              </a:rPr>
              <a:t>Applications: Using Supervised Clustering for</a:t>
            </a:r>
          </a:p>
          <a:p>
            <a:pPr marL="800100" lvl="1" indent="-342900" algn="l">
              <a:buFontTx/>
              <a:buAutoNum type="alphaLcPeriod"/>
            </a:pPr>
            <a:r>
              <a:rPr lang="en-GB" altLang="en-US" sz="2400" b="1" dirty="0">
                <a:latin typeface="+mj-lt"/>
              </a:rPr>
              <a:t>Dataset Editing</a:t>
            </a:r>
          </a:p>
          <a:p>
            <a:pPr marL="800100" lvl="1" indent="-342900" algn="l">
              <a:buFontTx/>
              <a:buAutoNum type="alphaLcPeriod"/>
            </a:pPr>
            <a:r>
              <a:rPr lang="en-GB" altLang="en-US" sz="2400" b="1" dirty="0">
                <a:latin typeface="+mj-lt"/>
              </a:rPr>
              <a:t>Noise Removal from Images </a:t>
            </a:r>
          </a:p>
          <a:p>
            <a:pPr marL="800100" lvl="1" indent="-342900" algn="l">
              <a:buFontTx/>
              <a:buAutoNum type="alphaLcPeriod"/>
            </a:pPr>
            <a:r>
              <a:rPr lang="en-GB" altLang="en-US" sz="2400" b="1" dirty="0">
                <a:latin typeface="+mj-lt"/>
              </a:rPr>
              <a:t>Distance Metric Learning</a:t>
            </a:r>
          </a:p>
          <a:p>
            <a:pPr marL="800100" lvl="1" indent="-342900" algn="l">
              <a:buFontTx/>
              <a:buAutoNum type="alphaLcPeriod"/>
            </a:pPr>
            <a:r>
              <a:rPr lang="en-GB" altLang="en-US" sz="2400" b="1" dirty="0">
                <a:latin typeface="+mj-lt"/>
              </a:rPr>
              <a:t>Subclass Discovery </a:t>
            </a:r>
          </a:p>
          <a:p>
            <a:pPr marL="342900" indent="-342900" algn="l">
              <a:buFontTx/>
              <a:buAutoNum type="arabicPeriod"/>
            </a:pPr>
            <a:r>
              <a:rPr lang="en-GB" altLang="en-US" sz="2400" dirty="0">
                <a:latin typeface="+mj-lt"/>
              </a:rPr>
              <a:t>Conclusion</a:t>
            </a:r>
            <a:endParaRPr lang="en-GB" altLang="en-US" sz="2400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7104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5068" y="577800"/>
            <a:ext cx="8907294" cy="45359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4.a: Application to Data Set Editing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3" y="1268760"/>
            <a:ext cx="88022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/>
              <a:t>Problem Definition:</a:t>
            </a: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Given Dataset O</a:t>
            </a:r>
          </a:p>
          <a:p>
            <a:pPr marL="0" indent="0" algn="l">
              <a:buNone/>
            </a:pPr>
            <a:r>
              <a:rPr lang="en-US" sz="2400" dirty="0"/>
              <a:t>1. Remove “bad” examples from O</a:t>
            </a:r>
          </a:p>
          <a:p>
            <a:pPr marL="0" indent="0" algn="l">
              <a:buNone/>
            </a:pPr>
            <a:r>
              <a:rPr lang="en-US" sz="2400" dirty="0"/>
              <a:t>	</a:t>
            </a:r>
            <a:r>
              <a:rPr lang="en-US" sz="2400" dirty="0" err="1"/>
              <a:t>O</a:t>
            </a:r>
            <a:r>
              <a:rPr lang="en-US" sz="2400" baseline="-25000" dirty="0" err="1"/>
              <a:t>edited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</a:t>
            </a:r>
            <a:r>
              <a:rPr lang="en-US" sz="2400" dirty="0"/>
              <a:t> O\{“bad”  examples}</a:t>
            </a:r>
          </a:p>
          <a:p>
            <a:pPr marL="0" indent="0" algn="l">
              <a:buNone/>
            </a:pPr>
            <a:r>
              <a:rPr lang="en-US" sz="2400" dirty="0"/>
              <a:t>2. Use </a:t>
            </a:r>
            <a:r>
              <a:rPr lang="en-US" sz="2400" dirty="0" err="1"/>
              <a:t>O</a:t>
            </a:r>
            <a:r>
              <a:rPr lang="en-US" sz="2400" baseline="-25000" dirty="0" err="1"/>
              <a:t>edited</a:t>
            </a:r>
            <a:r>
              <a:rPr lang="en-US" sz="2400" dirty="0"/>
              <a:t>  to obtain a model </a:t>
            </a:r>
          </a:p>
          <a:p>
            <a:pPr marL="0" indent="0" algn="l">
              <a:buNone/>
            </a:pP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goal </a:t>
            </a:r>
            <a:r>
              <a:rPr lang="en-US" sz="2400" dirty="0"/>
              <a:t>is data set editing is to improve the accuracy of classification models. Dataset editing can be viewed as an approach to alleviate overfitting as it tends to remove “noisy” examples.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0" y="6559005"/>
            <a:ext cx="871736" cy="28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fld id="{D830F51D-B9C7-4B60-9A78-C54F48329F8A}" type="slidenum">
              <a:rPr lang="en-US" altLang="en-US" sz="1400" kern="0" smtClean="0"/>
              <a:pPr marL="0" indent="0">
                <a:buNone/>
              </a:pPr>
              <a:t>24</a:t>
            </a:fld>
            <a:endParaRPr lang="en-US" alt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3921044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50BAEDE-A64E-442C-9AC9-F90618780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>
                <a:solidFill>
                  <a:srgbClr val="FF0000"/>
                </a:solidFill>
              </a:rPr>
              <a:t>Wilson Editing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08A334B-9510-4A2F-AC19-35E0459914A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1438"/>
            <a:ext cx="7643812" cy="1036637"/>
          </a:xfrm>
        </p:spPr>
        <p:txBody>
          <a:bodyPr/>
          <a:lstStyle/>
          <a:p>
            <a:pPr eaLnBrk="1" hangingPunct="1"/>
            <a:r>
              <a:rPr lang="en-GB" altLang="en-US" sz="1600"/>
              <a:t>Wilson 1972</a:t>
            </a:r>
          </a:p>
          <a:p>
            <a:pPr eaLnBrk="1" hangingPunct="1"/>
            <a:r>
              <a:rPr lang="en-GB" altLang="en-US" sz="1600"/>
              <a:t>Remove points that do not agree with the majority of their k nearest neighbours</a:t>
            </a:r>
          </a:p>
        </p:txBody>
      </p:sp>
      <p:pic>
        <p:nvPicPr>
          <p:cNvPr id="23556" name="Picture 7" descr="wilEdit">
            <a:extLst>
              <a:ext uri="{FF2B5EF4-FFF2-40B4-BE49-F238E27FC236}">
                <a16:creationId xmlns:a16="http://schemas.microsoft.com/office/drawing/2014/main" id="{7903C040-96BC-471E-9A3A-BD32A546CDE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4724400"/>
            <a:ext cx="3311525" cy="1658938"/>
          </a:xfr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557" name="Picture 10" descr="noEdit">
            <a:extLst>
              <a:ext uri="{FF2B5EF4-FFF2-40B4-BE49-F238E27FC236}">
                <a16:creationId xmlns:a16="http://schemas.microsoft.com/office/drawing/2014/main" id="{CB8B06EB-B48A-4C5F-BED5-C9FA0A1CC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614613"/>
            <a:ext cx="3311525" cy="16573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12" descr="wilEdit">
            <a:extLst>
              <a:ext uri="{FF2B5EF4-FFF2-40B4-BE49-F238E27FC236}">
                <a16:creationId xmlns:a16="http://schemas.microsoft.com/office/drawing/2014/main" id="{DB6AF541-27CA-46AD-8586-E54C5CC72DC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4686300"/>
            <a:ext cx="3311525" cy="1658938"/>
          </a:xfr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559" name="Text Box 14">
            <a:extLst>
              <a:ext uri="{FF2B5EF4-FFF2-40B4-BE49-F238E27FC236}">
                <a16:creationId xmlns:a16="http://schemas.microsoft.com/office/drawing/2014/main" id="{7ABAAE0C-3D35-4A28-92BC-88A91F9BB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450" y="6329363"/>
            <a:ext cx="2254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/>
              <a:t>Wilson editing with k=7</a:t>
            </a:r>
            <a:endParaRPr lang="en-US" altLang="en-US" sz="1600"/>
          </a:p>
        </p:txBody>
      </p:sp>
      <p:sp>
        <p:nvSpPr>
          <p:cNvPr id="23560" name="Text Box 15">
            <a:extLst>
              <a:ext uri="{FF2B5EF4-FFF2-40B4-BE49-F238E27FC236}">
                <a16:creationId xmlns:a16="http://schemas.microsoft.com/office/drawing/2014/main" id="{FDAF1332-7E65-4CC0-A3A7-E6CB093EB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738" y="4251325"/>
            <a:ext cx="1335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/>
              <a:t>Original data</a:t>
            </a:r>
            <a:endParaRPr lang="en-US" altLang="en-US" sz="1600"/>
          </a:p>
        </p:txBody>
      </p:sp>
      <p:sp>
        <p:nvSpPr>
          <p:cNvPr id="23561" name="Text Box 16">
            <a:extLst>
              <a:ext uri="{FF2B5EF4-FFF2-40B4-BE49-F238E27FC236}">
                <a16:creationId xmlns:a16="http://schemas.microsoft.com/office/drawing/2014/main" id="{392A1112-3883-46FB-945B-F0E2CE5D1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205038"/>
            <a:ext cx="2376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/>
              <a:t>Earlier example</a:t>
            </a:r>
            <a:endParaRPr lang="en-US" altLang="en-US" sz="1600"/>
          </a:p>
        </p:txBody>
      </p:sp>
      <p:pic>
        <p:nvPicPr>
          <p:cNvPr id="23562" name="Picture 17" descr="noEdit">
            <a:extLst>
              <a:ext uri="{FF2B5EF4-FFF2-40B4-BE49-F238E27FC236}">
                <a16:creationId xmlns:a16="http://schemas.microsoft.com/office/drawing/2014/main" id="{64EBCE9B-95F7-4DFF-B8A2-4590B51F7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36838"/>
            <a:ext cx="3298825" cy="16462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Line 18">
            <a:extLst>
              <a:ext uri="{FF2B5EF4-FFF2-40B4-BE49-F238E27FC236}">
                <a16:creationId xmlns:a16="http://schemas.microsoft.com/office/drawing/2014/main" id="{3E989B0D-ADB5-4E78-B484-1A0E469D46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4225" y="2338388"/>
            <a:ext cx="0" cy="43926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4" name="Text Box 19">
            <a:extLst>
              <a:ext uri="{FF2B5EF4-FFF2-40B4-BE49-F238E27FC236}">
                <a16:creationId xmlns:a16="http://schemas.microsoft.com/office/drawing/2014/main" id="{93F7FAF2-AA3C-4B5C-9C66-590A62129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381750"/>
            <a:ext cx="2254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/>
              <a:t>Wilson editing with k=7</a:t>
            </a:r>
            <a:endParaRPr lang="en-US" altLang="en-US" sz="1600"/>
          </a:p>
        </p:txBody>
      </p:sp>
      <p:sp>
        <p:nvSpPr>
          <p:cNvPr id="23565" name="Text Box 20">
            <a:extLst>
              <a:ext uri="{FF2B5EF4-FFF2-40B4-BE49-F238E27FC236}">
                <a16:creationId xmlns:a16="http://schemas.microsoft.com/office/drawing/2014/main" id="{333E0403-F8BC-40BF-BDA5-54EE27C93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4303713"/>
            <a:ext cx="1335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/>
              <a:t>Original data</a:t>
            </a:r>
            <a:endParaRPr lang="en-US" altLang="en-US" sz="1600"/>
          </a:p>
        </p:txBody>
      </p:sp>
      <p:sp>
        <p:nvSpPr>
          <p:cNvPr id="23566" name="Text Box 21">
            <a:extLst>
              <a:ext uri="{FF2B5EF4-FFF2-40B4-BE49-F238E27FC236}">
                <a16:creationId xmlns:a16="http://schemas.microsoft.com/office/drawing/2014/main" id="{F84CFC46-99B1-425A-AD13-830AC430E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205038"/>
            <a:ext cx="2376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/>
              <a:t>Overlapping classes</a:t>
            </a:r>
            <a:endParaRPr lang="en-US" altLang="en-US" sz="1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>
                <a:solidFill>
                  <a:srgbClr val="FF0000"/>
                </a:solidFill>
              </a:rPr>
              <a:t>Using Supervised Clustering for Dataset Editing</a:t>
            </a:r>
            <a:endParaRPr lang="en-US" altLang="en-US" sz="3000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2144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altLang="en-US">
              <a:cs typeface="Arial" pitchFamily="34" charset="0"/>
            </a:endParaRP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0" y="2144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altLang="en-US">
              <a:cs typeface="Arial" pitchFamily="34" charset="0"/>
            </a:endParaRPr>
          </a:p>
        </p:txBody>
      </p:sp>
      <p:sp>
        <p:nvSpPr>
          <p:cNvPr id="132101" name="AutoShape 5"/>
          <p:cNvSpPr>
            <a:spLocks noChangeAspect="1" noChangeArrowheads="1"/>
          </p:cNvSpPr>
          <p:nvPr/>
        </p:nvSpPr>
        <p:spPr bwMode="auto">
          <a:xfrm>
            <a:off x="1219200" y="2362200"/>
            <a:ext cx="6324600" cy="3551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1476375" y="2636838"/>
            <a:ext cx="5651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>
                <a:cs typeface="Arial" pitchFamily="34" charset="0"/>
              </a:rPr>
              <a:t>A</a:t>
            </a:r>
            <a:endParaRPr lang="en-US" altLang="en-US">
              <a:cs typeface="Arial" pitchFamily="34" charset="0"/>
            </a:endParaRP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1414463" y="3903663"/>
            <a:ext cx="5667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>
                <a:cs typeface="Arial" pitchFamily="34" charset="0"/>
              </a:rPr>
              <a:t>C</a:t>
            </a:r>
            <a:endParaRPr lang="en-US" altLang="en-US">
              <a:cs typeface="Arial" pitchFamily="34" charset="0"/>
            </a:endParaRP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1258888" y="4262438"/>
            <a:ext cx="5667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>
                <a:cs typeface="Arial" pitchFamily="34" charset="0"/>
              </a:rPr>
              <a:t>E</a:t>
            </a:r>
            <a:endParaRPr lang="en-US" altLang="en-US">
              <a:cs typeface="Arial" pitchFamily="34" charset="0"/>
            </a:endParaRP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1284288" y="5165725"/>
            <a:ext cx="31353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AutoNum type="alphaLcPeriod"/>
            </a:pPr>
            <a:r>
              <a:rPr lang="en-US" altLang="en-US" sz="1600" dirty="0">
                <a:cs typeface="Arial" pitchFamily="34" charset="0"/>
              </a:rPr>
              <a:t>Dataset clustered using a supervised clustering; e.g. by using CLEVER </a:t>
            </a:r>
          </a:p>
          <a:p>
            <a:pPr marL="342900" indent="-342900" algn="l">
              <a:buAutoNum type="alphaLcPeriod"/>
            </a:pPr>
            <a:endParaRPr lang="en-US" altLang="en-US" sz="1600" dirty="0">
              <a:cs typeface="Arial" pitchFamily="34" charset="0"/>
            </a:endParaRPr>
          </a:p>
        </p:txBody>
      </p:sp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4560888" y="5165725"/>
            <a:ext cx="31353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600">
                <a:cs typeface="Arial" pitchFamily="34" charset="0"/>
              </a:rPr>
              <a:t>b. Dataset edited using cluster representatives.</a:t>
            </a:r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1187450" y="2349500"/>
            <a:ext cx="179546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 b="1">
                <a:cs typeface="Arial" pitchFamily="34" charset="0"/>
              </a:rPr>
              <a:t>Attribute1</a:t>
            </a:r>
            <a:endParaRPr lang="en-US" altLang="en-US">
              <a:cs typeface="Arial" pitchFamily="34" charset="0"/>
            </a:endParaRPr>
          </a:p>
        </p:txBody>
      </p:sp>
      <p:sp>
        <p:nvSpPr>
          <p:cNvPr id="132108" name="Line 12"/>
          <p:cNvSpPr>
            <a:spLocks noChangeShapeType="1"/>
          </p:cNvSpPr>
          <p:nvPr/>
        </p:nvSpPr>
        <p:spPr bwMode="auto">
          <a:xfrm flipV="1">
            <a:off x="1327150" y="2547938"/>
            <a:ext cx="1588" cy="2524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09" name="Line 13"/>
          <p:cNvSpPr>
            <a:spLocks noChangeShapeType="1"/>
          </p:cNvSpPr>
          <p:nvPr/>
        </p:nvSpPr>
        <p:spPr bwMode="auto">
          <a:xfrm>
            <a:off x="1327150" y="5072063"/>
            <a:ext cx="2828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10" name="Oval 14"/>
          <p:cNvSpPr>
            <a:spLocks noChangeArrowheads="1"/>
          </p:cNvSpPr>
          <p:nvPr/>
        </p:nvSpPr>
        <p:spPr bwMode="auto">
          <a:xfrm>
            <a:off x="1954213" y="2844800"/>
            <a:ext cx="188912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11" name="Oval 15"/>
          <p:cNvSpPr>
            <a:spLocks noChangeArrowheads="1"/>
          </p:cNvSpPr>
          <p:nvPr/>
        </p:nvSpPr>
        <p:spPr bwMode="auto">
          <a:xfrm>
            <a:off x="2206625" y="2906713"/>
            <a:ext cx="187325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12" name="Oval 16"/>
          <p:cNvSpPr>
            <a:spLocks noChangeArrowheads="1"/>
          </p:cNvSpPr>
          <p:nvPr/>
        </p:nvSpPr>
        <p:spPr bwMode="auto">
          <a:xfrm>
            <a:off x="1844675" y="3140075"/>
            <a:ext cx="188913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13" name="Oval 17"/>
          <p:cNvSpPr>
            <a:spLocks noChangeArrowheads="1"/>
          </p:cNvSpPr>
          <p:nvPr/>
        </p:nvSpPr>
        <p:spPr bwMode="auto">
          <a:xfrm>
            <a:off x="2049463" y="3062288"/>
            <a:ext cx="188912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14" name="Oval 18"/>
          <p:cNvSpPr>
            <a:spLocks noChangeArrowheads="1"/>
          </p:cNvSpPr>
          <p:nvPr/>
        </p:nvSpPr>
        <p:spPr bwMode="auto">
          <a:xfrm>
            <a:off x="2693988" y="2882900"/>
            <a:ext cx="188912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15" name="Oval 19"/>
          <p:cNvSpPr>
            <a:spLocks noChangeArrowheads="1"/>
          </p:cNvSpPr>
          <p:nvPr/>
        </p:nvSpPr>
        <p:spPr bwMode="auto">
          <a:xfrm>
            <a:off x="2693988" y="3159125"/>
            <a:ext cx="188912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16" name="Oval 20"/>
          <p:cNvSpPr>
            <a:spLocks noChangeArrowheads="1"/>
          </p:cNvSpPr>
          <p:nvPr/>
        </p:nvSpPr>
        <p:spPr bwMode="auto">
          <a:xfrm>
            <a:off x="3211513" y="2984500"/>
            <a:ext cx="188912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17" name="Oval 21"/>
          <p:cNvSpPr>
            <a:spLocks noChangeArrowheads="1"/>
          </p:cNvSpPr>
          <p:nvPr/>
        </p:nvSpPr>
        <p:spPr bwMode="auto">
          <a:xfrm>
            <a:off x="2976563" y="3171825"/>
            <a:ext cx="188912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18" name="Oval 22"/>
          <p:cNvSpPr>
            <a:spLocks noChangeArrowheads="1"/>
          </p:cNvSpPr>
          <p:nvPr/>
        </p:nvSpPr>
        <p:spPr bwMode="auto">
          <a:xfrm>
            <a:off x="1609725" y="3554413"/>
            <a:ext cx="188913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19" name="Oval 23"/>
          <p:cNvSpPr>
            <a:spLocks noChangeArrowheads="1"/>
          </p:cNvSpPr>
          <p:nvPr/>
        </p:nvSpPr>
        <p:spPr bwMode="auto">
          <a:xfrm>
            <a:off x="1798638" y="3554413"/>
            <a:ext cx="188912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20" name="Oval 24"/>
          <p:cNvSpPr>
            <a:spLocks noChangeArrowheads="1"/>
          </p:cNvSpPr>
          <p:nvPr/>
        </p:nvSpPr>
        <p:spPr bwMode="auto">
          <a:xfrm>
            <a:off x="1609725" y="3722688"/>
            <a:ext cx="188913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21" name="Oval 25"/>
          <p:cNvSpPr>
            <a:spLocks noChangeArrowheads="1"/>
          </p:cNvSpPr>
          <p:nvPr/>
        </p:nvSpPr>
        <p:spPr bwMode="auto">
          <a:xfrm>
            <a:off x="1798638" y="3722688"/>
            <a:ext cx="188912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22" name="Oval 26"/>
          <p:cNvSpPr>
            <a:spLocks noChangeArrowheads="1"/>
          </p:cNvSpPr>
          <p:nvPr/>
        </p:nvSpPr>
        <p:spPr bwMode="auto">
          <a:xfrm>
            <a:off x="2532063" y="3906838"/>
            <a:ext cx="188912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23" name="Oval 27"/>
          <p:cNvSpPr>
            <a:spLocks noChangeArrowheads="1"/>
          </p:cNvSpPr>
          <p:nvPr/>
        </p:nvSpPr>
        <p:spPr bwMode="auto">
          <a:xfrm>
            <a:off x="2720975" y="3906838"/>
            <a:ext cx="188913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24" name="Oval 28"/>
          <p:cNvSpPr>
            <a:spLocks noChangeArrowheads="1"/>
          </p:cNvSpPr>
          <p:nvPr/>
        </p:nvSpPr>
        <p:spPr bwMode="auto">
          <a:xfrm>
            <a:off x="2532063" y="4075113"/>
            <a:ext cx="188912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25" name="Oval 29"/>
          <p:cNvSpPr>
            <a:spLocks noChangeArrowheads="1"/>
          </p:cNvSpPr>
          <p:nvPr/>
        </p:nvSpPr>
        <p:spPr bwMode="auto">
          <a:xfrm>
            <a:off x="2720975" y="4075113"/>
            <a:ext cx="188913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26" name="Oval 30"/>
          <p:cNvSpPr>
            <a:spLocks noChangeArrowheads="1"/>
          </p:cNvSpPr>
          <p:nvPr/>
        </p:nvSpPr>
        <p:spPr bwMode="auto">
          <a:xfrm>
            <a:off x="1798638" y="4497388"/>
            <a:ext cx="188912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27" name="Oval 31"/>
          <p:cNvSpPr>
            <a:spLocks noChangeArrowheads="1"/>
          </p:cNvSpPr>
          <p:nvPr/>
        </p:nvSpPr>
        <p:spPr bwMode="auto">
          <a:xfrm>
            <a:off x="1987550" y="4497388"/>
            <a:ext cx="188913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28" name="Oval 32"/>
          <p:cNvSpPr>
            <a:spLocks noChangeArrowheads="1"/>
          </p:cNvSpPr>
          <p:nvPr/>
        </p:nvSpPr>
        <p:spPr bwMode="auto">
          <a:xfrm>
            <a:off x="1798638" y="4665663"/>
            <a:ext cx="188912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29" name="Oval 33"/>
          <p:cNvSpPr>
            <a:spLocks noChangeArrowheads="1"/>
          </p:cNvSpPr>
          <p:nvPr/>
        </p:nvSpPr>
        <p:spPr bwMode="auto">
          <a:xfrm>
            <a:off x="1987550" y="4665663"/>
            <a:ext cx="188913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30" name="Oval 34"/>
          <p:cNvSpPr>
            <a:spLocks noChangeArrowheads="1"/>
          </p:cNvSpPr>
          <p:nvPr/>
        </p:nvSpPr>
        <p:spPr bwMode="auto">
          <a:xfrm>
            <a:off x="1593850" y="4495800"/>
            <a:ext cx="188913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31" name="Oval 35"/>
          <p:cNvSpPr>
            <a:spLocks noChangeArrowheads="1"/>
          </p:cNvSpPr>
          <p:nvPr/>
        </p:nvSpPr>
        <p:spPr bwMode="auto">
          <a:xfrm>
            <a:off x="2363788" y="4497388"/>
            <a:ext cx="188912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32" name="Oval 36"/>
          <p:cNvSpPr>
            <a:spLocks noChangeArrowheads="1"/>
          </p:cNvSpPr>
          <p:nvPr/>
        </p:nvSpPr>
        <p:spPr bwMode="auto">
          <a:xfrm>
            <a:off x="2176463" y="4665663"/>
            <a:ext cx="187325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33" name="Oval 37"/>
          <p:cNvSpPr>
            <a:spLocks noChangeArrowheads="1"/>
          </p:cNvSpPr>
          <p:nvPr/>
        </p:nvSpPr>
        <p:spPr bwMode="auto">
          <a:xfrm>
            <a:off x="2363788" y="4665663"/>
            <a:ext cx="188912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34" name="Oval 38"/>
          <p:cNvSpPr>
            <a:spLocks noChangeArrowheads="1"/>
          </p:cNvSpPr>
          <p:nvPr/>
        </p:nvSpPr>
        <p:spPr bwMode="auto">
          <a:xfrm>
            <a:off x="2566988" y="2735263"/>
            <a:ext cx="942975" cy="74771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35" name="Oval 39"/>
          <p:cNvSpPr>
            <a:spLocks noChangeArrowheads="1"/>
          </p:cNvSpPr>
          <p:nvPr/>
        </p:nvSpPr>
        <p:spPr bwMode="auto">
          <a:xfrm>
            <a:off x="1373188" y="4433888"/>
            <a:ext cx="1509712" cy="49371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36" name="Text Box 40"/>
          <p:cNvSpPr txBox="1">
            <a:spLocks noChangeArrowheads="1"/>
          </p:cNvSpPr>
          <p:nvPr/>
        </p:nvSpPr>
        <p:spPr bwMode="auto">
          <a:xfrm>
            <a:off x="3624263" y="3062288"/>
            <a:ext cx="5667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>
                <a:cs typeface="Arial" pitchFamily="34" charset="0"/>
              </a:rPr>
              <a:t>D</a:t>
            </a:r>
            <a:endParaRPr lang="en-US" altLang="en-US">
              <a:cs typeface="Arial" pitchFamily="34" charset="0"/>
            </a:endParaRPr>
          </a:p>
        </p:txBody>
      </p:sp>
      <p:sp>
        <p:nvSpPr>
          <p:cNvPr id="132137" name="Text Box 41"/>
          <p:cNvSpPr txBox="1">
            <a:spLocks noChangeArrowheads="1"/>
          </p:cNvSpPr>
          <p:nvPr/>
        </p:nvSpPr>
        <p:spPr bwMode="auto">
          <a:xfrm>
            <a:off x="3275013" y="2595563"/>
            <a:ext cx="5667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>
                <a:cs typeface="Arial" pitchFamily="34" charset="0"/>
              </a:rPr>
              <a:t>B</a:t>
            </a:r>
          </a:p>
          <a:p>
            <a:pPr algn="l"/>
            <a:endParaRPr lang="en-US" altLang="en-US">
              <a:cs typeface="Arial" pitchFamily="34" charset="0"/>
            </a:endParaRPr>
          </a:p>
        </p:txBody>
      </p:sp>
      <p:sp>
        <p:nvSpPr>
          <p:cNvPr id="132138" name="Oval 42"/>
          <p:cNvSpPr>
            <a:spLocks noChangeArrowheads="1"/>
          </p:cNvSpPr>
          <p:nvPr/>
        </p:nvSpPr>
        <p:spPr bwMode="auto">
          <a:xfrm>
            <a:off x="2343150" y="4094163"/>
            <a:ext cx="188913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39" name="Oval 43"/>
          <p:cNvSpPr>
            <a:spLocks noChangeArrowheads="1"/>
          </p:cNvSpPr>
          <p:nvPr/>
        </p:nvSpPr>
        <p:spPr bwMode="auto">
          <a:xfrm>
            <a:off x="2343150" y="3906838"/>
            <a:ext cx="188913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40" name="Oval 44"/>
          <p:cNvSpPr>
            <a:spLocks noChangeArrowheads="1"/>
          </p:cNvSpPr>
          <p:nvPr/>
        </p:nvSpPr>
        <p:spPr bwMode="auto">
          <a:xfrm>
            <a:off x="1987550" y="3554413"/>
            <a:ext cx="188913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41" name="Oval 45"/>
          <p:cNvSpPr>
            <a:spLocks noChangeArrowheads="1"/>
          </p:cNvSpPr>
          <p:nvPr/>
        </p:nvSpPr>
        <p:spPr bwMode="auto">
          <a:xfrm>
            <a:off x="1987550" y="3741738"/>
            <a:ext cx="188913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42" name="Text Box 46"/>
          <p:cNvSpPr txBox="1">
            <a:spLocks noChangeArrowheads="1"/>
          </p:cNvSpPr>
          <p:nvPr/>
        </p:nvSpPr>
        <p:spPr bwMode="auto">
          <a:xfrm>
            <a:off x="3059113" y="4868863"/>
            <a:ext cx="179546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 b="1">
                <a:cs typeface="Arial" pitchFamily="34" charset="0"/>
              </a:rPr>
              <a:t>Attribute2</a:t>
            </a:r>
            <a:endParaRPr lang="en-US" altLang="en-US">
              <a:cs typeface="Arial" pitchFamily="34" charset="0"/>
            </a:endParaRPr>
          </a:p>
        </p:txBody>
      </p:sp>
      <p:sp>
        <p:nvSpPr>
          <p:cNvPr id="132143" name="Oval 47"/>
          <p:cNvSpPr>
            <a:spLocks noChangeArrowheads="1"/>
          </p:cNvSpPr>
          <p:nvPr/>
        </p:nvSpPr>
        <p:spPr bwMode="auto">
          <a:xfrm>
            <a:off x="2268538" y="3155950"/>
            <a:ext cx="187325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44" name="Oval 48"/>
          <p:cNvSpPr>
            <a:spLocks noChangeArrowheads="1"/>
          </p:cNvSpPr>
          <p:nvPr/>
        </p:nvSpPr>
        <p:spPr bwMode="auto">
          <a:xfrm>
            <a:off x="1639888" y="2892425"/>
            <a:ext cx="188912" cy="166688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45" name="Oval 49"/>
          <p:cNvSpPr>
            <a:spLocks noChangeArrowheads="1"/>
          </p:cNvSpPr>
          <p:nvPr/>
        </p:nvSpPr>
        <p:spPr bwMode="auto">
          <a:xfrm>
            <a:off x="1546225" y="3062288"/>
            <a:ext cx="188913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46" name="Oval 50"/>
          <p:cNvSpPr>
            <a:spLocks noChangeArrowheads="1"/>
          </p:cNvSpPr>
          <p:nvPr/>
        </p:nvSpPr>
        <p:spPr bwMode="auto">
          <a:xfrm>
            <a:off x="2940050" y="4008438"/>
            <a:ext cx="188913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47" name="Oval 51"/>
          <p:cNvSpPr>
            <a:spLocks noChangeArrowheads="1"/>
          </p:cNvSpPr>
          <p:nvPr/>
        </p:nvSpPr>
        <p:spPr bwMode="auto">
          <a:xfrm>
            <a:off x="1420813" y="3654425"/>
            <a:ext cx="187325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48" name="Oval 52"/>
          <p:cNvSpPr>
            <a:spLocks noChangeArrowheads="1"/>
          </p:cNvSpPr>
          <p:nvPr/>
        </p:nvSpPr>
        <p:spPr bwMode="auto">
          <a:xfrm>
            <a:off x="3197225" y="3171825"/>
            <a:ext cx="187325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49" name="Oval 53"/>
          <p:cNvSpPr>
            <a:spLocks noChangeArrowheads="1"/>
          </p:cNvSpPr>
          <p:nvPr/>
        </p:nvSpPr>
        <p:spPr bwMode="auto">
          <a:xfrm>
            <a:off x="3055938" y="2798763"/>
            <a:ext cx="188912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50" name="Oval 54"/>
          <p:cNvSpPr>
            <a:spLocks noChangeArrowheads="1"/>
          </p:cNvSpPr>
          <p:nvPr/>
        </p:nvSpPr>
        <p:spPr bwMode="auto">
          <a:xfrm>
            <a:off x="2552700" y="4672013"/>
            <a:ext cx="187325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51" name="Oval 55"/>
          <p:cNvSpPr>
            <a:spLocks noChangeArrowheads="1"/>
          </p:cNvSpPr>
          <p:nvPr/>
        </p:nvSpPr>
        <p:spPr bwMode="auto">
          <a:xfrm>
            <a:off x="1498600" y="4651375"/>
            <a:ext cx="188913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52" name="Oval 56"/>
          <p:cNvSpPr>
            <a:spLocks noChangeArrowheads="1"/>
          </p:cNvSpPr>
          <p:nvPr/>
        </p:nvSpPr>
        <p:spPr bwMode="auto">
          <a:xfrm>
            <a:off x="2978150" y="3000375"/>
            <a:ext cx="188913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53" name="Oval 57"/>
          <p:cNvSpPr>
            <a:spLocks noChangeArrowheads="1"/>
          </p:cNvSpPr>
          <p:nvPr/>
        </p:nvSpPr>
        <p:spPr bwMode="auto">
          <a:xfrm>
            <a:off x="3275013" y="4287838"/>
            <a:ext cx="188912" cy="16827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54" name="Oval 58"/>
          <p:cNvSpPr>
            <a:spLocks noChangeArrowheads="1"/>
          </p:cNvSpPr>
          <p:nvPr/>
        </p:nvSpPr>
        <p:spPr bwMode="auto">
          <a:xfrm>
            <a:off x="3275013" y="4564063"/>
            <a:ext cx="188912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55" name="Oval 59"/>
          <p:cNvSpPr>
            <a:spLocks noChangeArrowheads="1"/>
          </p:cNvSpPr>
          <p:nvPr/>
        </p:nvSpPr>
        <p:spPr bwMode="auto">
          <a:xfrm>
            <a:off x="3794125" y="4389438"/>
            <a:ext cx="188913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56" name="Oval 60"/>
          <p:cNvSpPr>
            <a:spLocks noChangeArrowheads="1"/>
          </p:cNvSpPr>
          <p:nvPr/>
        </p:nvSpPr>
        <p:spPr bwMode="auto">
          <a:xfrm>
            <a:off x="3559175" y="4576763"/>
            <a:ext cx="187325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57" name="Oval 61"/>
          <p:cNvSpPr>
            <a:spLocks noChangeArrowheads="1"/>
          </p:cNvSpPr>
          <p:nvPr/>
        </p:nvSpPr>
        <p:spPr bwMode="auto">
          <a:xfrm>
            <a:off x="3778250" y="4576763"/>
            <a:ext cx="188913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58" name="Oval 62"/>
          <p:cNvSpPr>
            <a:spLocks noChangeArrowheads="1"/>
          </p:cNvSpPr>
          <p:nvPr/>
        </p:nvSpPr>
        <p:spPr bwMode="auto">
          <a:xfrm>
            <a:off x="3636963" y="4203700"/>
            <a:ext cx="188912" cy="16827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59" name="Oval 63"/>
          <p:cNvSpPr>
            <a:spLocks noChangeArrowheads="1"/>
          </p:cNvSpPr>
          <p:nvPr/>
        </p:nvSpPr>
        <p:spPr bwMode="auto">
          <a:xfrm>
            <a:off x="3559175" y="4405313"/>
            <a:ext cx="188913" cy="16827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60" name="Oval 64"/>
          <p:cNvSpPr>
            <a:spLocks noChangeArrowheads="1"/>
          </p:cNvSpPr>
          <p:nvPr/>
        </p:nvSpPr>
        <p:spPr bwMode="auto">
          <a:xfrm>
            <a:off x="1562100" y="2720975"/>
            <a:ext cx="942975" cy="74771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61" name="Oval 65"/>
          <p:cNvSpPr>
            <a:spLocks noChangeArrowheads="1"/>
          </p:cNvSpPr>
          <p:nvPr/>
        </p:nvSpPr>
        <p:spPr bwMode="auto">
          <a:xfrm>
            <a:off x="3206750" y="4098925"/>
            <a:ext cx="854075" cy="78581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62" name="Text Box 66"/>
          <p:cNvSpPr txBox="1">
            <a:spLocks noChangeArrowheads="1"/>
          </p:cNvSpPr>
          <p:nvPr/>
        </p:nvSpPr>
        <p:spPr bwMode="auto">
          <a:xfrm>
            <a:off x="3967163" y="4203700"/>
            <a:ext cx="5651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>
                <a:cs typeface="Arial" pitchFamily="34" charset="0"/>
              </a:rPr>
              <a:t>F</a:t>
            </a:r>
            <a:endParaRPr lang="en-US" altLang="en-US">
              <a:cs typeface="Arial" pitchFamily="34" charset="0"/>
            </a:endParaRPr>
          </a:p>
        </p:txBody>
      </p:sp>
      <p:sp>
        <p:nvSpPr>
          <p:cNvPr id="132163" name="Oval 67"/>
          <p:cNvSpPr>
            <a:spLocks noChangeArrowheads="1"/>
          </p:cNvSpPr>
          <p:nvPr/>
        </p:nvSpPr>
        <p:spPr bwMode="auto">
          <a:xfrm>
            <a:off x="3506788" y="4356100"/>
            <a:ext cx="273050" cy="26987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64" name="Oval 68"/>
          <p:cNvSpPr>
            <a:spLocks noChangeArrowheads="1"/>
          </p:cNvSpPr>
          <p:nvPr/>
        </p:nvSpPr>
        <p:spPr bwMode="auto">
          <a:xfrm>
            <a:off x="1955800" y="4605338"/>
            <a:ext cx="273050" cy="26987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65" name="Oval 69"/>
          <p:cNvSpPr>
            <a:spLocks noChangeArrowheads="1"/>
          </p:cNvSpPr>
          <p:nvPr/>
        </p:nvSpPr>
        <p:spPr bwMode="auto">
          <a:xfrm>
            <a:off x="2941638" y="2943225"/>
            <a:ext cx="271462" cy="26987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66" name="Oval 70"/>
          <p:cNvSpPr>
            <a:spLocks noChangeArrowheads="1"/>
          </p:cNvSpPr>
          <p:nvPr/>
        </p:nvSpPr>
        <p:spPr bwMode="auto">
          <a:xfrm>
            <a:off x="2017713" y="3005138"/>
            <a:ext cx="274637" cy="271462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67" name="Text Box 71"/>
          <p:cNvSpPr txBox="1">
            <a:spLocks noChangeArrowheads="1"/>
          </p:cNvSpPr>
          <p:nvPr/>
        </p:nvSpPr>
        <p:spPr bwMode="auto">
          <a:xfrm>
            <a:off x="6569075" y="4800600"/>
            <a:ext cx="9747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 b="1">
                <a:cs typeface="Arial" pitchFamily="34" charset="0"/>
              </a:rPr>
              <a:t>Attribute2</a:t>
            </a:r>
            <a:endParaRPr lang="en-US" altLang="en-US">
              <a:cs typeface="Arial" pitchFamily="34" charset="0"/>
            </a:endParaRPr>
          </a:p>
        </p:txBody>
      </p:sp>
      <p:sp>
        <p:nvSpPr>
          <p:cNvPr id="132168" name="Oval 72"/>
          <p:cNvSpPr>
            <a:spLocks noChangeArrowheads="1"/>
          </p:cNvSpPr>
          <p:nvPr/>
        </p:nvSpPr>
        <p:spPr bwMode="auto">
          <a:xfrm>
            <a:off x="2298700" y="3836988"/>
            <a:ext cx="273050" cy="26987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69" name="Oval 73"/>
          <p:cNvSpPr>
            <a:spLocks noChangeArrowheads="1"/>
          </p:cNvSpPr>
          <p:nvPr/>
        </p:nvSpPr>
        <p:spPr bwMode="auto">
          <a:xfrm>
            <a:off x="3532188" y="3460750"/>
            <a:ext cx="188912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70" name="Oval 74"/>
          <p:cNvSpPr>
            <a:spLocks noChangeArrowheads="1"/>
          </p:cNvSpPr>
          <p:nvPr/>
        </p:nvSpPr>
        <p:spPr bwMode="auto">
          <a:xfrm>
            <a:off x="3784600" y="3522663"/>
            <a:ext cx="187325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71" name="Oval 75"/>
          <p:cNvSpPr>
            <a:spLocks noChangeArrowheads="1"/>
          </p:cNvSpPr>
          <p:nvPr/>
        </p:nvSpPr>
        <p:spPr bwMode="auto">
          <a:xfrm>
            <a:off x="3424238" y="3756025"/>
            <a:ext cx="187325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72" name="Oval 76"/>
          <p:cNvSpPr>
            <a:spLocks noChangeArrowheads="1"/>
          </p:cNvSpPr>
          <p:nvPr/>
        </p:nvSpPr>
        <p:spPr bwMode="auto">
          <a:xfrm>
            <a:off x="3627438" y="3678238"/>
            <a:ext cx="188912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73" name="Oval 77"/>
          <p:cNvSpPr>
            <a:spLocks noChangeArrowheads="1"/>
          </p:cNvSpPr>
          <p:nvPr/>
        </p:nvSpPr>
        <p:spPr bwMode="auto">
          <a:xfrm>
            <a:off x="3846513" y="3771900"/>
            <a:ext cx="187325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74" name="Oval 78"/>
          <p:cNvSpPr>
            <a:spLocks noChangeArrowheads="1"/>
          </p:cNvSpPr>
          <p:nvPr/>
        </p:nvSpPr>
        <p:spPr bwMode="auto">
          <a:xfrm>
            <a:off x="3201988" y="3694113"/>
            <a:ext cx="188912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75" name="Oval 79"/>
          <p:cNvSpPr>
            <a:spLocks noChangeArrowheads="1"/>
          </p:cNvSpPr>
          <p:nvPr/>
        </p:nvSpPr>
        <p:spPr bwMode="auto">
          <a:xfrm>
            <a:off x="3265488" y="3489325"/>
            <a:ext cx="188912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76" name="Oval 80"/>
          <p:cNvSpPr>
            <a:spLocks noChangeArrowheads="1"/>
          </p:cNvSpPr>
          <p:nvPr/>
        </p:nvSpPr>
        <p:spPr bwMode="auto">
          <a:xfrm>
            <a:off x="3201988" y="3317875"/>
            <a:ext cx="942975" cy="7318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77" name="Oval 81"/>
          <p:cNvSpPr>
            <a:spLocks noChangeArrowheads="1"/>
          </p:cNvSpPr>
          <p:nvPr/>
        </p:nvSpPr>
        <p:spPr bwMode="auto">
          <a:xfrm>
            <a:off x="3581400" y="3629025"/>
            <a:ext cx="273050" cy="26987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78" name="Oval 82"/>
          <p:cNvSpPr>
            <a:spLocks noChangeArrowheads="1"/>
          </p:cNvSpPr>
          <p:nvPr/>
        </p:nvSpPr>
        <p:spPr bwMode="auto">
          <a:xfrm>
            <a:off x="5319713" y="3044825"/>
            <a:ext cx="188912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79" name="Oval 83"/>
          <p:cNvSpPr>
            <a:spLocks noChangeArrowheads="1"/>
          </p:cNvSpPr>
          <p:nvPr/>
        </p:nvSpPr>
        <p:spPr bwMode="auto">
          <a:xfrm>
            <a:off x="5641975" y="3933825"/>
            <a:ext cx="188913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80" name="Oval 84"/>
          <p:cNvSpPr>
            <a:spLocks noChangeArrowheads="1"/>
          </p:cNvSpPr>
          <p:nvPr/>
        </p:nvSpPr>
        <p:spPr bwMode="auto">
          <a:xfrm>
            <a:off x="5257800" y="4648200"/>
            <a:ext cx="188913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81" name="Oval 85"/>
          <p:cNvSpPr>
            <a:spLocks noChangeArrowheads="1"/>
          </p:cNvSpPr>
          <p:nvPr/>
        </p:nvSpPr>
        <p:spPr bwMode="auto">
          <a:xfrm>
            <a:off x="6246813" y="2982913"/>
            <a:ext cx="188912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82" name="Oval 86"/>
          <p:cNvSpPr>
            <a:spLocks noChangeArrowheads="1"/>
          </p:cNvSpPr>
          <p:nvPr/>
        </p:nvSpPr>
        <p:spPr bwMode="auto">
          <a:xfrm>
            <a:off x="6829425" y="4387850"/>
            <a:ext cx="188913" cy="16827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83" name="Oval 87"/>
          <p:cNvSpPr>
            <a:spLocks noChangeArrowheads="1"/>
          </p:cNvSpPr>
          <p:nvPr/>
        </p:nvSpPr>
        <p:spPr bwMode="auto">
          <a:xfrm>
            <a:off x="6897688" y="3660775"/>
            <a:ext cx="188912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84" name="Oval 88"/>
          <p:cNvSpPr>
            <a:spLocks noChangeArrowheads="1"/>
          </p:cNvSpPr>
          <p:nvPr/>
        </p:nvSpPr>
        <p:spPr bwMode="auto">
          <a:xfrm rot="1538460">
            <a:off x="1285875" y="3502025"/>
            <a:ext cx="1987550" cy="838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85" name="Line 89"/>
          <p:cNvSpPr>
            <a:spLocks noChangeShapeType="1"/>
          </p:cNvSpPr>
          <p:nvPr/>
        </p:nvSpPr>
        <p:spPr bwMode="auto">
          <a:xfrm>
            <a:off x="4638675" y="5072063"/>
            <a:ext cx="2828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86" name="Line 90"/>
          <p:cNvSpPr>
            <a:spLocks noChangeShapeType="1"/>
          </p:cNvSpPr>
          <p:nvPr/>
        </p:nvSpPr>
        <p:spPr bwMode="auto">
          <a:xfrm flipV="1">
            <a:off x="4646613" y="2543175"/>
            <a:ext cx="1587" cy="2524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87" name="Text Box 91"/>
          <p:cNvSpPr txBox="1">
            <a:spLocks noChangeArrowheads="1"/>
          </p:cNvSpPr>
          <p:nvPr/>
        </p:nvSpPr>
        <p:spPr bwMode="auto">
          <a:xfrm>
            <a:off x="4644232" y="2349500"/>
            <a:ext cx="17954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 b="1">
                <a:cs typeface="Arial" pitchFamily="34" charset="0"/>
              </a:rPr>
              <a:t>Attribute1</a:t>
            </a:r>
            <a:endParaRPr lang="en-US" altLang="en-US"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2381" y="1406004"/>
            <a:ext cx="6976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Two  Ideas:</a:t>
            </a:r>
          </a:p>
          <a:p>
            <a:pPr marL="342900" indent="-342900" algn="l">
              <a:buAutoNum type="alphaLcPeriod"/>
            </a:pPr>
            <a:r>
              <a:rPr lang="en-US" dirty="0"/>
              <a:t>Replace object in the cluster by their representative [EZV04]</a:t>
            </a:r>
          </a:p>
          <a:p>
            <a:pPr marL="342900" indent="-342900" algn="l">
              <a:buAutoNum type="alphaLcPeriod"/>
            </a:pPr>
            <a:r>
              <a:rPr lang="en-US" dirty="0"/>
              <a:t>Remove minority examples from clusters [AE15]</a:t>
            </a:r>
          </a:p>
        </p:txBody>
      </p:sp>
      <p:sp>
        <p:nvSpPr>
          <p:cNvPr id="9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59005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0126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574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6.3.The HC-edit Approach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527" y="1277156"/>
            <a:ext cx="87469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2000" dirty="0">
                <a:latin typeface="+mj-lt"/>
              </a:rPr>
              <a:t>Create a supervised taxonomy ST for dataset O using STAXAC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>
                <a:latin typeface="+mj-lt"/>
              </a:rPr>
              <a:t>Extract a clustering from ST for a given purity threshold </a:t>
            </a:r>
            <a:r>
              <a:rPr lang="el-GR" sz="2000" dirty="0">
                <a:latin typeface="+mj-lt"/>
              </a:rPr>
              <a:t>β</a:t>
            </a:r>
            <a:endParaRPr lang="en-US" sz="2000" dirty="0">
              <a:latin typeface="+mj-lt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>
                <a:latin typeface="+mj-lt"/>
              </a:rPr>
              <a:t>Delete all minority examples of the obtained clusters to edit the dataset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2455" y="542562"/>
            <a:ext cx="2051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HC-EDIT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1552" y="6620221"/>
            <a:ext cx="943744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fld id="{D830F51D-B9C7-4B60-9A78-C54F48329F8A}" type="slidenum">
              <a:rPr lang="en-US" altLang="en-US" sz="1200" kern="0" smtClean="0"/>
              <a:pPr marL="0" indent="0">
                <a:buNone/>
              </a:pPr>
              <a:t>27</a:t>
            </a:fld>
            <a:endParaRPr lang="en-US" altLang="en-US" sz="1200" kern="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73D7FD9-DA65-47DC-ADBE-647A0AEE1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3284984"/>
            <a:ext cx="69532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29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2C4541-ED57-42AE-A0E0-FBF5EFFC72C0}"/>
              </a:ext>
            </a:extLst>
          </p:cNvPr>
          <p:cNvSpPr txBox="1"/>
          <p:nvPr/>
        </p:nvSpPr>
        <p:spPr>
          <a:xfrm>
            <a:off x="114327" y="549037"/>
            <a:ext cx="9036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Extracting Clusters from a Supervised Taxonomy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A47E9F-308E-486A-BAB1-91460D2E3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5" y="1196752"/>
            <a:ext cx="8323245" cy="459797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Need algorithm which extracts a clustering whose clusters’ purity is above a purity threshold </a:t>
            </a:r>
            <a:r>
              <a:rPr lang="en-US" sz="2000" dirty="0">
                <a:sym typeface="Symbol" panose="05050102010706020507" pitchFamily="18" charset="2"/>
              </a:rPr>
              <a:t>&gt;0. Below you see the clusters that have been extracted from the ST introduced earlier using =1.</a:t>
            </a:r>
            <a:endParaRPr lang="en-US" sz="2000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DC0CB68-A4BA-4D73-837A-561708285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9" y="2355403"/>
            <a:ext cx="7715250" cy="2352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30195D-E7AA-43CC-A5BC-8EC048E2B8C1}"/>
                  </a:ext>
                </a:extLst>
              </p:cNvPr>
              <p:cNvSpPr txBox="1"/>
              <p:nvPr/>
            </p:nvSpPr>
            <p:spPr>
              <a:xfrm>
                <a:off x="425219" y="4771018"/>
                <a:ext cx="6940228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l" hangingPunct="0"/>
                <a:r>
                  <a:rPr lang="en-US" sz="2000" dirty="0">
                    <a:latin typeface="+mj-lt"/>
                  </a:rPr>
                  <a:t>Properties of the extracted clustering X: </a:t>
                </a:r>
              </a:p>
              <a:p>
                <a:pPr marL="342900" lvl="0" indent="-342900" algn="l" hangingPunct="0">
                  <a:buFont typeface="+mj-lt"/>
                  <a:buAutoNum type="arabicPeriod"/>
                </a:pPr>
                <a:r>
                  <a:rPr lang="en-US" sz="2000" dirty="0">
                    <a:latin typeface="+mj-lt"/>
                  </a:rPr>
                  <a:t>X={C</a:t>
                </a:r>
                <a:r>
                  <a:rPr lang="en-US" sz="2000" baseline="-25000" dirty="0">
                    <a:latin typeface="+mj-lt"/>
                  </a:rPr>
                  <a:t>1</a:t>
                </a:r>
                <a:r>
                  <a:rPr lang="en-US" sz="2000" dirty="0">
                    <a:latin typeface="+mj-lt"/>
                  </a:rPr>
                  <a:t>,..,C</a:t>
                </a:r>
                <a:r>
                  <a:rPr lang="en-US" sz="2000" baseline="-25000" dirty="0">
                    <a:latin typeface="+mj-lt"/>
                  </a:rPr>
                  <a:t>k</a:t>
                </a:r>
                <a:r>
                  <a:rPr lang="en-US" sz="2000" dirty="0">
                    <a:latin typeface="+mj-lt"/>
                  </a:rPr>
                  <a:t>}</a:t>
                </a:r>
              </a:p>
              <a:p>
                <a:pPr marL="342900" lvl="0" indent="-342900" algn="l" hangingPunct="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000" dirty="0">
                    <a:latin typeface="+mj-lt"/>
                  </a:rPr>
                  <a:t> C</a:t>
                </a:r>
                <a:r>
                  <a:rPr lang="en-US" sz="2000" baseline="-25000" dirty="0">
                    <a:latin typeface="+mj-lt"/>
                  </a:rPr>
                  <a:t>i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>
                    <a:latin typeface="+mj-lt"/>
                  </a:rPr>
                  <a:t> X , purity (C</a:t>
                </a:r>
                <a:r>
                  <a:rPr lang="en-US" sz="2000" baseline="-25000" dirty="0">
                    <a:latin typeface="+mj-lt"/>
                  </a:rPr>
                  <a:t>i</a:t>
                </a:r>
                <a:r>
                  <a:rPr lang="en-US" sz="2000" dirty="0">
                    <a:latin typeface="+mj-lt"/>
                  </a:rPr>
                  <a:t>) ≥ </a:t>
                </a:r>
                <a:r>
                  <a:rPr lang="en-US" sz="2000" dirty="0">
                    <a:latin typeface="+mj-lt"/>
                    <a:sym typeface="Symbol" panose="05050102010706020507" pitchFamily="18" charset="2"/>
                  </a:rPr>
                  <a:t></a:t>
                </a:r>
                <a:endParaRPr lang="en-US" sz="2000" dirty="0">
                  <a:latin typeface="+mj-lt"/>
                </a:endParaRPr>
              </a:p>
              <a:p>
                <a:pPr marL="342900" lvl="0" indent="-342900" algn="l" hangingPunct="0">
                  <a:buFont typeface="+mj-lt"/>
                  <a:buAutoNum type="arabicPeriod"/>
                </a:pPr>
                <a:r>
                  <a:rPr lang="en-US" sz="2000" dirty="0">
                    <a:latin typeface="+mj-lt"/>
                  </a:rPr>
                  <a:t>|X|, the number of clusters is minimal</a:t>
                </a:r>
              </a:p>
              <a:p>
                <a:pPr marL="342900" lvl="0" indent="-342900" algn="l" hangingPunct="0">
                  <a:buFont typeface="+mj-lt"/>
                  <a:buAutoNum type="arabicPeriod"/>
                </a:pPr>
                <a:r>
                  <a:rPr lang="en-US" sz="2000" dirty="0">
                    <a:latin typeface="+mj-lt"/>
                  </a:rPr>
                  <a:t>O =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subHide m:val="on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nary>
                  </m:oMath>
                </a14:m>
                <a:r>
                  <a:rPr lang="en-US" sz="2000" baseline="-25000" dirty="0" err="1">
                    <a:latin typeface="+mj-lt"/>
                  </a:rPr>
                  <a:t>i</a:t>
                </a:r>
                <a:r>
                  <a:rPr lang="en-US" sz="2000" baseline="-25000" dirty="0">
                    <a:latin typeface="+mj-lt"/>
                  </a:rPr>
                  <a:t> </a:t>
                </a:r>
                <a:endParaRPr lang="en-US" sz="2000" dirty="0">
                  <a:latin typeface="+mj-lt"/>
                </a:endParaRPr>
              </a:p>
              <a:p>
                <a:pPr marL="342900" lvl="0" indent="-342900" algn="l" hangingPunct="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fr-CA" sz="20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fr-CA" sz="2000" dirty="0">
                    <a:latin typeface="+mj-lt"/>
                  </a:rPr>
                  <a:t> C</a:t>
                </a:r>
                <a:r>
                  <a:rPr lang="fr-CA" sz="2000" baseline="-25000" dirty="0">
                    <a:latin typeface="+mj-lt"/>
                  </a:rPr>
                  <a:t>i</a:t>
                </a:r>
                <a:r>
                  <a:rPr lang="fr-CA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CA" sz="2000" dirty="0">
                    <a:latin typeface="+mj-lt"/>
                  </a:rPr>
                  <a:t> X, 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fr-CA" sz="2000" dirty="0">
                    <a:latin typeface="+mj-lt"/>
                  </a:rPr>
                  <a:t> </a:t>
                </a:r>
                <a:r>
                  <a:rPr lang="fr-CA" sz="2000" dirty="0" err="1">
                    <a:latin typeface="+mj-lt"/>
                  </a:rPr>
                  <a:t>C</a:t>
                </a:r>
                <a:r>
                  <a:rPr lang="fr-CA" sz="2000" baseline="-25000" dirty="0" err="1">
                    <a:latin typeface="+mj-lt"/>
                  </a:rPr>
                  <a:t>j</a:t>
                </a:r>
                <a:r>
                  <a:rPr lang="fr-CA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CA" sz="2000" dirty="0">
                    <a:latin typeface="+mj-lt"/>
                  </a:rPr>
                  <a:t> X, i 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fr-CA" sz="2000" dirty="0">
                    <a:latin typeface="+mj-lt"/>
                  </a:rPr>
                  <a:t> j </a:t>
                </a:r>
                <a:r>
                  <a:rPr lang="en-US" sz="2000" dirty="0">
                    <a:latin typeface="+mj-lt"/>
                    <a:sym typeface="Wingdings" panose="05000000000000000000" pitchFamily="2" charset="2"/>
                  </a:rPr>
                  <a:t></a:t>
                </a:r>
                <a:r>
                  <a:rPr lang="fr-CA" sz="2000" dirty="0">
                    <a:latin typeface="+mj-lt"/>
                  </a:rPr>
                  <a:t> C</a:t>
                </a:r>
                <a:r>
                  <a:rPr lang="fr-CA" sz="2000" baseline="-25000" dirty="0">
                    <a:latin typeface="+mj-lt"/>
                  </a:rPr>
                  <a:t>i</a:t>
                </a:r>
                <a:r>
                  <a:rPr lang="fr-CA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fr-CA" sz="2000" dirty="0">
                    <a:latin typeface="+mj-lt"/>
                  </a:rPr>
                  <a:t> </a:t>
                </a:r>
                <a:r>
                  <a:rPr lang="fr-CA" sz="2000" dirty="0" err="1">
                    <a:latin typeface="+mj-lt"/>
                  </a:rPr>
                  <a:t>C</a:t>
                </a:r>
                <a:r>
                  <a:rPr lang="fr-CA" sz="2000" baseline="-25000" dirty="0" err="1">
                    <a:latin typeface="+mj-lt"/>
                  </a:rPr>
                  <a:t>j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sz="2000" dirty="0">
                  <a:latin typeface="+mj-lt"/>
                </a:endParaRPr>
              </a:p>
              <a:p>
                <a:pPr marL="342900" indent="-342900" algn="l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30195D-E7AA-43CC-A5BC-8EC048E2B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19" y="4771018"/>
                <a:ext cx="6940228" cy="2215991"/>
              </a:xfrm>
              <a:prstGeom prst="rect">
                <a:avLst/>
              </a:prstGeom>
              <a:blipFill>
                <a:blip r:embed="rId3"/>
                <a:stretch>
                  <a:fillRect l="-967" t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335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Algorithm: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ExtractClustering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ymbolMT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(T, </a:t>
            </a:r>
            <a:r>
              <a:rPr lang="el-GR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β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62000" y="1484784"/>
                <a:ext cx="7924800" cy="4404924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eaLnBrk="1" fontAlgn="base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Calibri" panose="020F0502020204030204" pitchFamily="34" charset="0"/>
                  </a:rPr>
                  <a:t>Inputs: taxonomy tree T;  user-defined purity threshold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itchFamily="34" charset="-128"/>
                    <a:cs typeface="Cambria Math" panose="02040503050406030204" pitchFamily="18" charset="0"/>
                    <a:sym typeface="Symbol" panose="05050102010706020507" pitchFamily="18" charset="2"/>
                  </a:rPr>
                  <a:t>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endParaRPr>
              </a:p>
              <a:p>
                <a:pPr marL="342900" marR="0" lvl="0" indent="-342900" algn="l" defTabSz="914400" eaLnBrk="1" fontAlgn="base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Calibri" panose="020F0502020204030204" pitchFamily="34" charset="0"/>
                  </a:rPr>
                  <a:t>Output: clustering X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endParaRPr>
              </a:p>
              <a:p>
                <a:pPr marL="342900" marR="0" lvl="0" indent="-342900" algn="l" defTabSz="914400" eaLnBrk="1" fontAlgn="base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SymbolMT"/>
                  </a:rPr>
                  <a:t>Function </a:t>
                </a:r>
                <a:r>
                  <a:rPr kumimoji="0" lang="en-US" sz="1800" b="1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SymbolMT"/>
                  </a:rPr>
                  <a:t>ExtractClustering</a:t>
                </a:r>
                <a:r>
                  <a:rPr kumimoji="0" lang="en-US" sz="1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</a:rPr>
                  <a:t> (T, </a:t>
                </a:r>
                <a:r>
                  <a:rPr kumimoji="0" lang="el-GR" sz="1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β</a:t>
                </a:r>
                <a:r>
                  <a:rPr kumimoji="0" lang="en-US" sz="1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</a:rPr>
                  <a:t>)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itchFamily="34" charset="-128"/>
                </a:endParaRPr>
              </a:p>
              <a:p>
                <a:pPr marL="342900" marR="0" lvl="0" indent="-342900" algn="l" defTabSz="914400" eaLnBrk="1" fontAlgn="base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SymbolMT"/>
                  </a:rPr>
                  <a:t>IF (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Calibri" panose="020F0502020204030204" pitchFamily="34" charset="0"/>
                  </a:rPr>
                  <a:t>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SymbolMT"/>
                  </a:rPr>
                  <a:t> = NULL)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endParaRPr>
              </a:p>
              <a:p>
                <a:pPr marL="342900" marR="0" lvl="0" indent="-342900" algn="l" defTabSz="914400" eaLnBrk="1" fontAlgn="base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SymbolMT"/>
                  </a:rPr>
                  <a:t>     RETURN  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SymbolMT"/>
                    <a:sym typeface="Symbol" panose="05050102010706020507" pitchFamily="18" charset="2"/>
                  </a:rPr>
                  <a:t>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endParaRPr>
              </a:p>
              <a:p>
                <a:pPr marL="342900" marR="0" lvl="0" indent="-342900" algn="l" defTabSz="914400" eaLnBrk="1" fontAlgn="base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Calibri" panose="020F0502020204030204" pitchFamily="34" charset="0"/>
                  </a:rPr>
                  <a:t>IF 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Calibri" panose="020F0502020204030204" pitchFamily="34" charset="0"/>
                  </a:rPr>
                  <a:t>T.purity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Calibri" panose="020F0502020204030204" pitchFamily="34" charset="0"/>
                  </a:rPr>
                  <a:t> </a:t>
                </a:r>
                <a:r>
                  <a:rPr kumimoji="0" lang="el-GR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β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SymbolMT"/>
                  </a:rPr>
                  <a:t>         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endParaRPr>
              </a:p>
              <a:p>
                <a:pPr marL="342900" marR="0" lvl="0" indent="-342900" algn="l" defTabSz="914400" eaLnBrk="1" fontAlgn="base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SymbolMT"/>
                  </a:rPr>
                  <a:t>    RETURN T 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endParaRPr>
              </a:p>
              <a:p>
                <a:pPr marL="342900" marR="0" lvl="0" indent="-342900" algn="l" defTabSz="914400" eaLnBrk="1" fontAlgn="base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SymbolMT"/>
                  </a:rPr>
                  <a:t>ELSE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endParaRPr>
              </a:p>
              <a:p>
                <a:pPr marL="342900" marR="0" lvl="0" indent="-342900" algn="l" defTabSz="914400" eaLnBrk="1" fontAlgn="base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SymbolMT"/>
                  </a:rPr>
                  <a:t>   RETURN   </a:t>
                </a:r>
                <a:r>
                  <a:rPr kumimoji="0" lang="en-US" sz="18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SymbolMT"/>
                  </a:rPr>
                  <a:t>ExtractClustering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SymbolMT"/>
                  </a:rPr>
                  <a:t>(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Calibri" panose="020F0502020204030204" pitchFamily="34" charset="0"/>
                  </a:rPr>
                  <a:t>T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SymbolMT"/>
                  </a:rPr>
                  <a:t>.left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SymbolMT"/>
                  </a:rPr>
                  <a:t>,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Calibri" panose="020F0502020204030204" pitchFamily="34" charset="0"/>
                  </a:rPr>
                  <a:t> </a:t>
                </a:r>
                <a:r>
                  <a:rPr kumimoji="0" lang="el-GR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β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Calibri" panose="020F0502020204030204" pitchFamily="34" charset="0"/>
                  </a:rPr>
                  <a:t>)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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SymbolMT"/>
                  </a:rPr>
                  <a:t> </a:t>
                </a:r>
                <a:r>
                  <a:rPr kumimoji="0" lang="en-US" sz="18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SymbolMT"/>
                  </a:rPr>
                  <a:t>ExtractClustring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SymbolMT"/>
                  </a:rPr>
                  <a:t>(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Calibri" panose="020F0502020204030204" pitchFamily="34" charset="0"/>
                  </a:rPr>
                  <a:t>T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SymbolMT"/>
                  </a:rPr>
                  <a:t>.right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SymbolMT"/>
                  </a:rPr>
                  <a:t>,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Calibri" panose="020F0502020204030204" pitchFamily="34" charset="0"/>
                  </a:rPr>
                  <a:t> </a:t>
                </a:r>
                <a:r>
                  <a:rPr kumimoji="0" lang="el-GR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β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Calibri" panose="020F0502020204030204" pitchFamily="34" charset="0"/>
                  </a:rPr>
                  <a:t>)   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endParaRPr>
              </a:p>
              <a:p>
                <a:pPr marL="342900" marR="0" lvl="0" indent="-342900" algn="l" defTabSz="914400" eaLnBrk="1" fontAlgn="base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Calibri" panose="020F0502020204030204" pitchFamily="34" charset="0"/>
                  </a:rPr>
                  <a:t>End Function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84784"/>
                <a:ext cx="7924800" cy="4404924"/>
              </a:xfrm>
              <a:prstGeom prst="rect">
                <a:avLst/>
              </a:prstGeom>
              <a:blipFill>
                <a:blip r:embed="rId2"/>
                <a:stretch>
                  <a:fillRect l="-384" t="-414" b="-124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0552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95" y="1196975"/>
            <a:ext cx="3334057" cy="306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5" name="Picture 5" descr="complex9_2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" t="15680" r="3120" b="5499"/>
          <a:stretch>
            <a:fillRect/>
          </a:stretch>
        </p:blipFill>
        <p:spPr bwMode="auto">
          <a:xfrm>
            <a:off x="5076056" y="1538588"/>
            <a:ext cx="3960440" cy="255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6" name="Picture 6" descr="complex9_20_contour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" r="7761" b="1706"/>
          <a:stretch>
            <a:fillRect/>
          </a:stretch>
        </p:blipFill>
        <p:spPr bwMode="auto">
          <a:xfrm>
            <a:off x="5417285" y="4257721"/>
            <a:ext cx="3672408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092561"/>
              </p:ext>
            </p:extLst>
          </p:nvPr>
        </p:nvGraphicFramePr>
        <p:xfrm>
          <a:off x="441152" y="4257340"/>
          <a:ext cx="3672408" cy="786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63" name="Equation" r:id="rId6" imgW="1815312" imgH="393529" progId="Equation.3">
                  <p:embed/>
                </p:oleObj>
              </mc:Choice>
              <mc:Fallback>
                <p:oleObj name="Equation" r:id="rId6" imgW="1815312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52" y="4257340"/>
                        <a:ext cx="3672408" cy="7869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8728502" y="644009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5800" y="284748"/>
            <a:ext cx="7772400" cy="57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en-US" sz="3200" kern="0" dirty="0">
                <a:solidFill>
                  <a:srgbClr val="FF0000"/>
                </a:solidFill>
              </a:rPr>
              <a:t>Supervised Density Estimation 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677891"/>
              </p:ext>
            </p:extLst>
          </p:nvPr>
        </p:nvGraphicFramePr>
        <p:xfrm>
          <a:off x="422442" y="5157192"/>
          <a:ext cx="3717510" cy="876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64" name="Equation" r:id="rId8" imgW="1637589" imgH="431613" progId="Equation.3">
                  <p:embed/>
                </p:oleObj>
              </mc:Choice>
              <mc:Fallback>
                <p:oleObj name="Equation" r:id="rId8" imgW="1637589" imgH="43161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42" y="5157192"/>
                        <a:ext cx="3717510" cy="8761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3</a:t>
            </a:fld>
            <a:endParaRPr lang="en-US" alt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926487"/>
              </p:ext>
            </p:extLst>
          </p:nvPr>
        </p:nvGraphicFramePr>
        <p:xfrm>
          <a:off x="497879" y="6093296"/>
          <a:ext cx="45434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65" name="Equation" r:id="rId10" imgW="2247840" imgH="203040" progId="Equation.3">
                  <p:embed/>
                </p:oleObj>
              </mc:Choice>
              <mc:Fallback>
                <p:oleObj name="Equation" r:id="rId10" imgW="224784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79" y="6093296"/>
                        <a:ext cx="45434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9110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07274"/>
              </p:ext>
            </p:extLst>
          </p:nvPr>
        </p:nvGraphicFramePr>
        <p:xfrm>
          <a:off x="179513" y="458430"/>
          <a:ext cx="8964488" cy="574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64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47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kern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4.b. Application: Remove Salt and Pepper Noise from Images</a:t>
                      </a:r>
                    </a:p>
                  </a:txBody>
                  <a:tcPr marL="89059" marR="89059" marT="89059" marB="8905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37172" y="2498502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685800" eaLnBrk="0" hangingPunct="0">
              <a:spcBef>
                <a:spcPct val="0"/>
              </a:spcBef>
            </a:pPr>
            <a:br>
              <a:rPr lang="en-US" altLang="en-US" sz="1350">
                <a:latin typeface="Arial" panose="020B0604020202020204" pitchFamily="34" charset="0"/>
              </a:rPr>
            </a:br>
            <a:endParaRPr lang="en-US" altLang="en-US" sz="1350"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83" y="2708920"/>
            <a:ext cx="2116744" cy="17640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6845" y="1311428"/>
            <a:ext cx="840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Challenge: </a:t>
            </a:r>
            <a:r>
              <a:rPr lang="en-US" dirty="0"/>
              <a:t>To recognize noisy black and white pixels from healthy ones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83" y="4759669"/>
            <a:ext cx="2116744" cy="18788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6424" y="3221609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20% noise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0284" y="5329773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70% noise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801" y="4759669"/>
            <a:ext cx="2098528" cy="18788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970" y="2604754"/>
            <a:ext cx="2098528" cy="18682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83768" y="2235422"/>
            <a:ext cx="76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Noisy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5664" y="2199862"/>
            <a:ext cx="2121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Repaired by SHCF</a:t>
            </a:r>
          </a:p>
        </p:txBody>
      </p:sp>
    </p:spTree>
    <p:extLst>
      <p:ext uri="{BB962C8B-B14F-4D97-AF65-F5344CB8AC3E}">
        <p14:creationId xmlns:p14="http://schemas.microsoft.com/office/powerpoint/2010/main" val="1867069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44637" y="2783245"/>
            <a:ext cx="91128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Repaired  </a:t>
            </a:r>
          </a:p>
          <a:p>
            <a:r>
              <a:rPr lang="en-US" sz="1200" dirty="0"/>
              <a:t>image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1619759"/>
            <a:ext cx="61106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Noisy </a:t>
            </a:r>
          </a:p>
          <a:p>
            <a:r>
              <a:rPr lang="en-US" sz="1200" dirty="0"/>
              <a:t>image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6216049" y="1396359"/>
            <a:ext cx="1979012" cy="9183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(3) </a:t>
            </a:r>
            <a:r>
              <a:rPr lang="en-US" sz="1200" dirty="0">
                <a:solidFill>
                  <a:schemeClr val="tx1"/>
                </a:solidFill>
              </a:rPr>
              <a:t>Use STAXAC to create a ST for each patch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965356" y="2586516"/>
            <a:ext cx="2255066" cy="8704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(4) </a:t>
            </a:r>
            <a:r>
              <a:rPr lang="en-US" sz="1200" dirty="0">
                <a:solidFill>
                  <a:schemeClr val="tx1"/>
                </a:solidFill>
              </a:rPr>
              <a:t>Extract 100% purity B/W clusters from each ST Fig.1.c (Clusters are yellow &amp; blue patches)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11968" y="2586516"/>
            <a:ext cx="2163040" cy="8704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b="1" dirty="0">
                <a:solidFill>
                  <a:schemeClr val="tx1"/>
                </a:solidFill>
              </a:rPr>
              <a:t>(5) </a:t>
            </a:r>
            <a:r>
              <a:rPr lang="en-US" sz="1200" dirty="0">
                <a:solidFill>
                  <a:schemeClr val="tx1"/>
                </a:solidFill>
              </a:rPr>
              <a:t>Identify corrupt pixels from small clusters based on a cluster size threshold </a:t>
            </a:r>
            <a:r>
              <a:rPr lang="el-G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σ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</a:p>
          <a:p>
            <a:r>
              <a:rPr lang="en-US" sz="1200" dirty="0">
                <a:solidFill>
                  <a:schemeClr val="tx1"/>
                </a:solidFill>
              </a:rPr>
              <a:t>Fig.1.c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38174" y="2571043"/>
            <a:ext cx="1658162" cy="893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(6) </a:t>
            </a:r>
            <a:r>
              <a:rPr lang="en-US" sz="1200" dirty="0">
                <a:solidFill>
                  <a:schemeClr val="tx1"/>
                </a:solidFill>
              </a:rPr>
              <a:t>Replace a corrupt pixel with its nearest healthy pixel  Fig.1.d</a:t>
            </a:r>
          </a:p>
          <a:p>
            <a:r>
              <a:rPr lang="en-US" sz="1200" dirty="0">
                <a:solidFill>
                  <a:schemeClr val="tx1"/>
                </a:solidFill>
              </a:rPr>
              <a:t>(ex: </a:t>
            </a:r>
            <a:r>
              <a:rPr lang="el-G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=2 &amp; </a:t>
            </a:r>
            <a:r>
              <a:rPr lang="el-G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=3)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 flipV="1">
            <a:off x="7596336" y="3016497"/>
            <a:ext cx="263166" cy="12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endCxn id="11" idx="1"/>
          </p:cNvCxnSpPr>
          <p:nvPr/>
        </p:nvCxnSpPr>
        <p:spPr>
          <a:xfrm>
            <a:off x="3220422" y="3016497"/>
            <a:ext cx="291546" cy="5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endCxn id="12" idx="1"/>
          </p:cNvCxnSpPr>
          <p:nvPr/>
        </p:nvCxnSpPr>
        <p:spPr>
          <a:xfrm>
            <a:off x="5640384" y="3008024"/>
            <a:ext cx="297790" cy="96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3"/>
            <a:endCxn id="17" idx="1"/>
          </p:cNvCxnSpPr>
          <p:nvPr/>
        </p:nvCxnSpPr>
        <p:spPr>
          <a:xfrm flipV="1">
            <a:off x="1366641" y="1847057"/>
            <a:ext cx="154576" cy="35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521217" y="1387858"/>
            <a:ext cx="1482925" cy="9183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(1) </a:t>
            </a:r>
            <a:r>
              <a:rPr lang="en-US" sz="1200" dirty="0">
                <a:solidFill>
                  <a:schemeClr val="tx1"/>
                </a:solidFill>
              </a:rPr>
              <a:t>Assign label to pixels Fig. 1.a 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8195062" y="1851051"/>
            <a:ext cx="211235" cy="45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406297" y="1855557"/>
            <a:ext cx="1" cy="6053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73811" y="2460947"/>
            <a:ext cx="77324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73810" y="2450541"/>
            <a:ext cx="0" cy="557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73810" y="3012864"/>
            <a:ext cx="291546" cy="72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3"/>
            <a:endCxn id="24" idx="1"/>
          </p:cNvCxnSpPr>
          <p:nvPr/>
        </p:nvCxnSpPr>
        <p:spPr>
          <a:xfrm>
            <a:off x="3004142" y="1847057"/>
            <a:ext cx="432560" cy="36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436702" y="1386670"/>
            <a:ext cx="2501472" cy="928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(2) </a:t>
            </a:r>
            <a:r>
              <a:rPr lang="en-US" sz="1200" dirty="0">
                <a:solidFill>
                  <a:schemeClr val="tx1"/>
                </a:solidFill>
              </a:rPr>
              <a:t>Divide image into patches by adding an equal-size grid cells to the image  Fig.1.b </a:t>
            </a:r>
          </a:p>
        </p:txBody>
      </p:sp>
      <p:cxnSp>
        <p:nvCxnSpPr>
          <p:cNvPr id="25" name="Straight Arrow Connector 24"/>
          <p:cNvCxnSpPr>
            <a:stCxn id="24" idx="3"/>
            <a:endCxn id="9" idx="1"/>
          </p:cNvCxnSpPr>
          <p:nvPr/>
        </p:nvCxnSpPr>
        <p:spPr>
          <a:xfrm>
            <a:off x="5938174" y="1850714"/>
            <a:ext cx="277875" cy="48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5576" y="263104"/>
            <a:ext cx="7560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SHCF: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Overview</a:t>
            </a:r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797" y="3666418"/>
            <a:ext cx="6779281" cy="310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25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6962868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40875" y="548680"/>
            <a:ext cx="8385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SHCF Compared With Competing Algorithms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5616" y="5013176"/>
            <a:ext cx="57259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Ours</a:t>
            </a:r>
          </a:p>
        </p:txBody>
      </p:sp>
    </p:spTree>
    <p:extLst>
      <p:ext uri="{BB962C8B-B14F-4D97-AF65-F5344CB8AC3E}">
        <p14:creationId xmlns:p14="http://schemas.microsoft.com/office/powerpoint/2010/main" val="1292699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4329"/>
            <a:ext cx="7886700" cy="2556842"/>
          </a:xfrm>
        </p:spPr>
        <p:txBody>
          <a:bodyPr>
            <a:noAutofit/>
          </a:bodyPr>
          <a:lstStyle/>
          <a:p>
            <a:pPr lvl="0"/>
            <a:r>
              <a:rPr lang="en-US" sz="2300" dirty="0"/>
              <a:t>SHCF is capable of identifying healthy salt and pepper pixels from a digital image corrupted with high density SPNs. The noise detection strategy relies on supervised hierarchical clustering to identify groups of corrupt pixels; as opposed to individual pixels.</a:t>
            </a:r>
          </a:p>
          <a:p>
            <a:pPr lvl="0"/>
            <a:r>
              <a:rPr lang="en-US" sz="2300" dirty="0"/>
              <a:t>It proposes a replacement method which is order independent as it does not reuse updated pixel values to repair subsequent corrupt pixels.</a:t>
            </a:r>
          </a:p>
          <a:p>
            <a:pPr lvl="0"/>
            <a:r>
              <a:rPr lang="en-US" sz="2300" dirty="0"/>
              <a:t>SHCF does well in removing SPNs from images containing “healthy” black and/or white pixels.</a:t>
            </a:r>
          </a:p>
          <a:p>
            <a:pPr lvl="0"/>
            <a:r>
              <a:rPr lang="en-US" sz="2300" dirty="0"/>
              <a:t>SHCF does mostly well, compared to its competitors, for images with high SPN densities.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2C4541-ED57-42AE-A0E0-FBF5EFFC72C0}"/>
              </a:ext>
            </a:extLst>
          </p:cNvPr>
          <p:cNvSpPr txBox="1"/>
          <p:nvPr/>
        </p:nvSpPr>
        <p:spPr>
          <a:xfrm>
            <a:off x="1410440" y="332656"/>
            <a:ext cx="6534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Contributions S&amp;P Noise Removal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7253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6564" y="1268760"/>
            <a:ext cx="8748712" cy="576263"/>
          </a:xfrm>
        </p:spPr>
        <p:txBody>
          <a:bodyPr/>
          <a:lstStyle/>
          <a:p>
            <a:r>
              <a:rPr lang="en-US" altLang="en-US" sz="3000" dirty="0"/>
              <a:t>Similarity Assessment Framework: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581400"/>
            <a:ext cx="8964612" cy="2895600"/>
          </a:xfrm>
        </p:spPr>
        <p:txBody>
          <a:bodyPr/>
          <a:lstStyle/>
          <a:p>
            <a:r>
              <a:rPr lang="en-US" altLang="en-US" b="1" dirty="0">
                <a:solidFill>
                  <a:schemeClr val="hlink"/>
                </a:solidFill>
              </a:rPr>
              <a:t>Objective: </a:t>
            </a:r>
            <a:r>
              <a:rPr lang="en-US" altLang="en-US" dirty="0"/>
              <a:t>Learn a good (weights of a) distance function </a:t>
            </a:r>
            <a:r>
              <a:rPr lang="en-US" altLang="en-US" dirty="0">
                <a:latin typeface="Symbol" pitchFamily="18" charset="2"/>
              </a:rPr>
              <a:t>q</a:t>
            </a:r>
            <a:r>
              <a:rPr lang="en-US" altLang="en-US" dirty="0"/>
              <a:t> for classification tasks.</a:t>
            </a:r>
          </a:p>
          <a:p>
            <a:r>
              <a:rPr lang="en-US" altLang="en-US" b="1" dirty="0">
                <a:solidFill>
                  <a:schemeClr val="hlink"/>
                </a:solidFill>
              </a:rPr>
              <a:t>Our approach</a:t>
            </a:r>
            <a:r>
              <a:rPr lang="en-US" altLang="en-US" dirty="0"/>
              <a:t>: Apply a (supervised) clustering algorithm with the distance function </a:t>
            </a:r>
            <a:r>
              <a:rPr lang="en-US" altLang="en-US" dirty="0">
                <a:latin typeface="Symbol" pitchFamily="18" charset="2"/>
              </a:rPr>
              <a:t>q</a:t>
            </a:r>
            <a:r>
              <a:rPr lang="en-US" altLang="en-US" dirty="0"/>
              <a:t>  to be evaluated to the dataset obtaining k clusters. Change the weights of the distance function to make each cluster purer!</a:t>
            </a:r>
          </a:p>
          <a:p>
            <a:r>
              <a:rPr lang="en-US" altLang="en-US" b="1" dirty="0">
                <a:solidFill>
                  <a:schemeClr val="hlink"/>
                </a:solidFill>
              </a:rPr>
              <a:t>Our goal</a:t>
            </a:r>
            <a:r>
              <a:rPr lang="en-US" altLang="en-US" dirty="0"/>
              <a:t> is to learn the weights of an object distance function </a:t>
            </a:r>
            <a:r>
              <a:rPr lang="en-US" altLang="en-US" dirty="0">
                <a:latin typeface="Symbol" pitchFamily="18" charset="2"/>
              </a:rPr>
              <a:t>q</a:t>
            </a:r>
            <a:r>
              <a:rPr lang="en-US" altLang="en-US" dirty="0"/>
              <a:t> such that all the clusters are pure (or as pure is possible).</a:t>
            </a:r>
          </a:p>
        </p:txBody>
      </p:sp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1752600" y="1981200"/>
          <a:ext cx="48133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5" name="Equation" r:id="rId3" imgW="2120760" imgH="736560" progId="Equation.3">
                  <p:embed/>
                </p:oleObj>
              </mc:Choice>
              <mc:Fallback>
                <p:oleObj name="Equation" r:id="rId3" imgW="2120760" imgH="736560" progId="Equation.3">
                  <p:embed/>
                  <p:pic>
                    <p:nvPicPr>
                      <p:cNvPr id="1126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981200"/>
                        <a:ext cx="48133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0" y="577800"/>
            <a:ext cx="9202362" cy="45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200" kern="0" dirty="0">
                <a:solidFill>
                  <a:srgbClr val="FF0000"/>
                </a:solidFill>
              </a:rPr>
              <a:t>4.c Applications to Distance Metric Learning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33524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419100"/>
            <a:ext cx="9252520" cy="896938"/>
          </a:xfrm>
        </p:spPr>
        <p:txBody>
          <a:bodyPr/>
          <a:lstStyle/>
          <a:p>
            <a:r>
              <a:rPr lang="en-US" altLang="en-US" sz="3200" dirty="0">
                <a:solidFill>
                  <a:srgbClr val="FF0000"/>
                </a:solidFill>
              </a:rPr>
              <a:t>Idea: Coevolving Clusters and Distance Functions</a:t>
            </a:r>
          </a:p>
        </p:txBody>
      </p:sp>
      <p:sp>
        <p:nvSpPr>
          <p:cNvPr id="113667" name="Oval 3"/>
          <p:cNvSpPr>
            <a:spLocks noChangeArrowheads="1"/>
          </p:cNvSpPr>
          <p:nvPr/>
        </p:nvSpPr>
        <p:spPr bwMode="auto">
          <a:xfrm>
            <a:off x="109538" y="2374900"/>
            <a:ext cx="2590800" cy="1295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kumimoji="1" lang="en-US" altLang="en-US" sz="2400" b="1">
                <a:solidFill>
                  <a:srgbClr val="996633"/>
                </a:solidFill>
                <a:latin typeface="Times New Roman" pitchFamily="18" charset="0"/>
              </a:rPr>
              <a:t>Clustering </a:t>
            </a:r>
            <a:r>
              <a:rPr kumimoji="1" lang="en-US" altLang="en-US" sz="2400" b="1">
                <a:latin typeface="Times New Roman" pitchFamily="18" charset="0"/>
              </a:rPr>
              <a:t>X</a:t>
            </a:r>
          </a:p>
        </p:txBody>
      </p:sp>
      <p:sp>
        <p:nvSpPr>
          <p:cNvPr id="113668" name="Oval 4"/>
          <p:cNvSpPr>
            <a:spLocks noChangeArrowheads="1"/>
          </p:cNvSpPr>
          <p:nvPr/>
        </p:nvSpPr>
        <p:spPr bwMode="auto">
          <a:xfrm>
            <a:off x="4376738" y="2451100"/>
            <a:ext cx="2590800" cy="1295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kumimoji="1" lang="en-US" altLang="en-US" sz="2400" b="1">
                <a:solidFill>
                  <a:srgbClr val="996633"/>
                </a:solidFill>
                <a:latin typeface="Times New Roman" pitchFamily="18" charset="0"/>
              </a:rPr>
              <a:t>Distance</a:t>
            </a:r>
          </a:p>
          <a:p>
            <a:pPr eaLnBrk="0" hangingPunct="0"/>
            <a:r>
              <a:rPr kumimoji="1" lang="en-US" altLang="en-US" sz="2400" b="1">
                <a:solidFill>
                  <a:srgbClr val="996633"/>
                </a:solidFill>
                <a:latin typeface="Times New Roman" pitchFamily="18" charset="0"/>
              </a:rPr>
              <a:t>Function </a:t>
            </a:r>
            <a:r>
              <a:rPr kumimoji="1" lang="en-US" altLang="en-US" sz="2400" b="1">
                <a:solidFill>
                  <a:srgbClr val="996633"/>
                </a:solidFill>
                <a:latin typeface="Symbol" pitchFamily="18" charset="2"/>
              </a:rPr>
              <a:t>Q</a:t>
            </a: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3132138" y="3141663"/>
            <a:ext cx="98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kumimoji="1" lang="en-US" altLang="en-US" sz="2000"/>
              <a:t>Cluster</a:t>
            </a:r>
          </a:p>
        </p:txBody>
      </p:sp>
      <p:sp>
        <p:nvSpPr>
          <p:cNvPr id="113673" name="Line 9"/>
          <p:cNvSpPr>
            <a:spLocks noChangeShapeType="1"/>
          </p:cNvSpPr>
          <p:nvPr/>
        </p:nvSpPr>
        <p:spPr bwMode="auto">
          <a:xfrm>
            <a:off x="1404938" y="36703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573088" y="5194300"/>
            <a:ext cx="18605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en-US" sz="2400" b="1">
                <a:solidFill>
                  <a:srgbClr val="996633"/>
                </a:solidFill>
                <a:latin typeface="Times New Roman" pitchFamily="18" charset="0"/>
              </a:rPr>
              <a:t>Goodness of </a:t>
            </a:r>
          </a:p>
          <a:p>
            <a:pPr eaLnBrk="0" hangingPunct="0"/>
            <a:r>
              <a:rPr kumimoji="1" lang="en-US" altLang="en-US" sz="2400" b="1">
                <a:solidFill>
                  <a:srgbClr val="996633"/>
                </a:solidFill>
                <a:latin typeface="Times New Roman" pitchFamily="18" charset="0"/>
              </a:rPr>
              <a:t>the Distance </a:t>
            </a:r>
          </a:p>
          <a:p>
            <a:pPr eaLnBrk="0" hangingPunct="0"/>
            <a:r>
              <a:rPr kumimoji="1" lang="en-US" altLang="en-US" sz="2400" b="1">
                <a:solidFill>
                  <a:srgbClr val="996633"/>
                </a:solidFill>
                <a:latin typeface="Times New Roman" pitchFamily="18" charset="0"/>
              </a:rPr>
              <a:t>Function </a:t>
            </a:r>
            <a:r>
              <a:rPr kumimoji="1" lang="en-US" altLang="en-US" sz="2400" b="1">
                <a:solidFill>
                  <a:srgbClr val="996633"/>
                </a:solidFill>
                <a:latin typeface="Symbol" pitchFamily="18" charset="2"/>
              </a:rPr>
              <a:t>Q</a:t>
            </a:r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795338" y="4203700"/>
            <a:ext cx="185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kumimoji="1" lang="en-US" altLang="en-US" sz="2000">
                <a:latin typeface="Times New Roman" pitchFamily="18" charset="0"/>
              </a:rPr>
              <a:t>q(X) Clustering</a:t>
            </a:r>
          </a:p>
          <a:p>
            <a:pPr algn="l" eaLnBrk="0" hangingPunct="0"/>
            <a:r>
              <a:rPr kumimoji="1" lang="en-US" altLang="en-US" sz="2000">
                <a:latin typeface="Times New Roman" pitchFamily="18" charset="0"/>
              </a:rPr>
              <a:t>         Evaluation</a:t>
            </a:r>
          </a:p>
        </p:txBody>
      </p:sp>
      <p:sp>
        <p:nvSpPr>
          <p:cNvPr id="113678" name="AutoShape 14"/>
          <p:cNvSpPr>
            <a:spLocks noChangeArrowheads="1"/>
          </p:cNvSpPr>
          <p:nvPr/>
        </p:nvSpPr>
        <p:spPr bwMode="auto">
          <a:xfrm>
            <a:off x="5456238" y="1958975"/>
            <a:ext cx="792162" cy="504825"/>
          </a:xfrm>
          <a:prstGeom prst="curvedDownArrow">
            <a:avLst>
              <a:gd name="adj1" fmla="val 31384"/>
              <a:gd name="adj2" fmla="val 627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3679" name="Text Box 15"/>
          <p:cNvSpPr txBox="1">
            <a:spLocks noChangeArrowheads="1"/>
          </p:cNvSpPr>
          <p:nvPr/>
        </p:nvSpPr>
        <p:spPr bwMode="auto">
          <a:xfrm>
            <a:off x="4060825" y="1316038"/>
            <a:ext cx="3203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Weight Updating Scheme /</a:t>
            </a:r>
          </a:p>
          <a:p>
            <a:r>
              <a:rPr lang="en-US" altLang="en-US" sz="2000"/>
              <a:t>Search Strategy</a:t>
            </a:r>
          </a:p>
        </p:txBody>
      </p:sp>
      <p:sp>
        <p:nvSpPr>
          <p:cNvPr id="113680" name="AutoShape 16"/>
          <p:cNvSpPr>
            <a:spLocks noChangeArrowheads="1"/>
          </p:cNvSpPr>
          <p:nvPr/>
        </p:nvSpPr>
        <p:spPr bwMode="auto">
          <a:xfrm>
            <a:off x="2700338" y="2997200"/>
            <a:ext cx="1657350" cy="144463"/>
          </a:xfrm>
          <a:prstGeom prst="leftArrow">
            <a:avLst>
              <a:gd name="adj1" fmla="val 50000"/>
              <a:gd name="adj2" fmla="val 28681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704" name="Text Box 40"/>
          <p:cNvSpPr txBox="1">
            <a:spLocks noChangeArrowheads="1"/>
          </p:cNvSpPr>
          <p:nvPr/>
        </p:nvSpPr>
        <p:spPr bwMode="auto">
          <a:xfrm>
            <a:off x="3625875" y="4020344"/>
            <a:ext cx="25619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“</a:t>
            </a:r>
            <a:r>
              <a:rPr lang="en-US" altLang="en-US" sz="1600" i="1" dirty="0"/>
              <a:t>Bad</a:t>
            </a:r>
            <a:r>
              <a:rPr lang="en-US" altLang="en-US" sz="1600" dirty="0"/>
              <a:t>” distance function </a:t>
            </a:r>
            <a:r>
              <a:rPr kumimoji="1" lang="en-US" altLang="en-US" sz="1600" b="1" dirty="0">
                <a:solidFill>
                  <a:srgbClr val="996633"/>
                </a:solidFill>
                <a:latin typeface="Symbol" pitchFamily="18" charset="2"/>
              </a:rPr>
              <a:t>Q</a:t>
            </a:r>
            <a:r>
              <a:rPr kumimoji="1" lang="en-US" altLang="en-US" sz="1600" b="1" baseline="-25000" dirty="0">
                <a:solidFill>
                  <a:srgbClr val="996633"/>
                </a:solidFill>
                <a:latin typeface="Symbol" pitchFamily="18" charset="2"/>
              </a:rPr>
              <a:t>1</a:t>
            </a:r>
          </a:p>
        </p:txBody>
      </p:sp>
      <p:sp>
        <p:nvSpPr>
          <p:cNvPr id="113705" name="Text Box 41"/>
          <p:cNvSpPr txBox="1">
            <a:spLocks noChangeArrowheads="1"/>
          </p:cNvSpPr>
          <p:nvPr/>
        </p:nvSpPr>
        <p:spPr bwMode="auto">
          <a:xfrm>
            <a:off x="6121237" y="4020344"/>
            <a:ext cx="27655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“</a:t>
            </a:r>
            <a:r>
              <a:rPr lang="en-US" altLang="en-US" sz="1600" i="1" dirty="0"/>
              <a:t>Good</a:t>
            </a:r>
            <a:r>
              <a:rPr lang="en-US" altLang="en-US" sz="1600" dirty="0"/>
              <a:t>” distance function </a:t>
            </a:r>
            <a:r>
              <a:rPr kumimoji="1" lang="en-US" altLang="en-US" sz="1600" b="1" dirty="0">
                <a:solidFill>
                  <a:srgbClr val="996633"/>
                </a:solidFill>
                <a:latin typeface="Symbol" pitchFamily="18" charset="2"/>
              </a:rPr>
              <a:t>Q</a:t>
            </a:r>
            <a:r>
              <a:rPr kumimoji="1" lang="en-US" altLang="en-US" sz="1600" b="1" baseline="-25000" dirty="0">
                <a:solidFill>
                  <a:srgbClr val="996633"/>
                </a:solidFill>
                <a:latin typeface="Symbol" pitchFamily="18" charset="2"/>
              </a:rPr>
              <a:t>2</a:t>
            </a:r>
            <a:r>
              <a:rPr lang="en-US" altLang="en-US" sz="1600" dirty="0"/>
              <a:t> </a:t>
            </a:r>
          </a:p>
        </p:txBody>
      </p:sp>
      <p:pic>
        <p:nvPicPr>
          <p:cNvPr id="42" name="Picture 3" descr="C:\Users\8yetula8\Desktop\1-s2.0-S0952197606000303-gr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74662"/>
            <a:ext cx="4392488" cy="248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4085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863600"/>
          </a:xfrm>
        </p:spPr>
        <p:txBody>
          <a:bodyPr/>
          <a:lstStyle/>
          <a:p>
            <a:r>
              <a:rPr lang="en-US" altLang="en-US" sz="3200" dirty="0">
                <a:solidFill>
                  <a:srgbClr val="FF0000"/>
                </a:solidFill>
              </a:rPr>
              <a:t>Idea Inside/Outside Weight Updating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4932363" y="2276475"/>
            <a:ext cx="42116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kumimoji="1" lang="en-US" altLang="en-US" sz="2000">
                <a:latin typeface="Times New Roman" pitchFamily="18" charset="0"/>
              </a:rPr>
              <a:t>Cluster1: distances </a:t>
            </a:r>
            <a:r>
              <a:rPr kumimoji="1" lang="en-US" altLang="en-US"/>
              <a:t>with respect to Att1</a:t>
            </a:r>
            <a:endParaRPr kumimoji="1" lang="en-US" altLang="en-US" sz="2000">
              <a:latin typeface="Times New Roman" pitchFamily="18" charset="0"/>
            </a:endParaRPr>
          </a:p>
          <a:p>
            <a:pPr algn="l" eaLnBrk="0" hangingPunct="0"/>
            <a:endParaRPr kumimoji="1" lang="en-US" altLang="en-US" sz="2000">
              <a:latin typeface="Times New Roman" pitchFamily="18" charset="0"/>
            </a:endParaRP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5580063" y="3213100"/>
            <a:ext cx="323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kumimoji="1" lang="en-US" altLang="en-US" b="1">
                <a:solidFill>
                  <a:schemeClr val="tx2"/>
                </a:solidFill>
                <a:latin typeface="Times New Roman" pitchFamily="18" charset="0"/>
              </a:rPr>
              <a:t>Action: Increase weight of Att1</a:t>
            </a: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5364163" y="5372100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kumimoji="1" lang="en-US" altLang="en-US" b="1">
                <a:solidFill>
                  <a:schemeClr val="tx2"/>
                </a:solidFill>
                <a:latin typeface="Times New Roman" pitchFamily="18" charset="0"/>
              </a:rPr>
              <a:t>Action: Decrease weight for Att2</a:t>
            </a: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4752975" y="4364038"/>
            <a:ext cx="4111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en-US" sz="2000">
                <a:latin typeface="Times New Roman" pitchFamily="18" charset="0"/>
              </a:rPr>
              <a:t>Cluster1: distances </a:t>
            </a:r>
            <a:r>
              <a:rPr kumimoji="1" lang="en-US" altLang="en-US"/>
              <a:t>with respect to Att2</a:t>
            </a:r>
          </a:p>
          <a:p>
            <a:endParaRPr kumimoji="1" lang="en-US" altLang="en-US" sz="2000">
              <a:latin typeface="Times New Roman" pitchFamily="18" charset="0"/>
            </a:endParaRP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0" y="4413250"/>
            <a:ext cx="4511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kumimoji="1" lang="en-US" altLang="en-US" sz="2400" b="1">
                <a:solidFill>
                  <a:srgbClr val="FF0000"/>
                </a:solidFill>
                <a:latin typeface="Times New Roman" pitchFamily="18" charset="0"/>
              </a:rPr>
              <a:t>Idea</a:t>
            </a:r>
            <a:r>
              <a:rPr kumimoji="1" lang="en-US" altLang="en-US" sz="240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kumimoji="1" lang="en-US" altLang="en-US" sz="2400">
                <a:solidFill>
                  <a:srgbClr val="CC0000"/>
                </a:solidFill>
                <a:latin typeface="Times New Roman" pitchFamily="18" charset="0"/>
              </a:rPr>
              <a:t>Move examples of the </a:t>
            </a:r>
          </a:p>
          <a:p>
            <a:pPr algn="l" eaLnBrk="0" hangingPunct="0"/>
            <a:r>
              <a:rPr kumimoji="1" lang="en-US" altLang="en-US" sz="2400">
                <a:solidFill>
                  <a:srgbClr val="CC0000"/>
                </a:solidFill>
                <a:latin typeface="Times New Roman" pitchFamily="18" charset="0"/>
              </a:rPr>
              <a:t>majority class closer to each other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 flipV="1">
            <a:off x="3749675" y="2924175"/>
            <a:ext cx="2209800" cy="1752600"/>
          </a:xfrm>
          <a:prstGeom prst="lin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3749675" y="4676775"/>
            <a:ext cx="1828800" cy="381000"/>
          </a:xfrm>
          <a:prstGeom prst="lin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5948363" y="2581275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en-US" u="sng">
                <a:solidFill>
                  <a:srgbClr val="3333FF"/>
                </a:solidFill>
              </a:rPr>
              <a:t>xo oo  ox</a:t>
            </a: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5580063" y="4724400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en-US" u="sng">
                <a:solidFill>
                  <a:srgbClr val="3333FF"/>
                </a:solidFill>
              </a:rPr>
              <a:t>o o xx o o</a:t>
            </a:r>
            <a:endParaRPr kumimoji="1" lang="en-US" altLang="en-US">
              <a:solidFill>
                <a:srgbClr val="3333FF"/>
              </a:solidFill>
            </a:endParaRPr>
          </a:p>
          <a:p>
            <a:endParaRPr lang="en-US" altLang="en-US">
              <a:solidFill>
                <a:srgbClr val="3333FF"/>
              </a:solidFill>
            </a:endParaRPr>
          </a:p>
        </p:txBody>
      </p:sp>
      <p:sp>
        <p:nvSpPr>
          <p:cNvPr id="147470" name="Rectangle 14"/>
          <p:cNvSpPr>
            <a:spLocks noChangeArrowheads="1"/>
          </p:cNvSpPr>
          <p:nvPr/>
        </p:nvSpPr>
        <p:spPr bwMode="auto">
          <a:xfrm>
            <a:off x="395288" y="1484313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/>
              <a:t>o:=examples belonging to majority class</a:t>
            </a:r>
          </a:p>
          <a:p>
            <a:pPr algn="l"/>
            <a:r>
              <a:rPr lang="en-US" altLang="en-US"/>
              <a:t>x:= non-majority-class examples</a:t>
            </a:r>
          </a:p>
        </p:txBody>
      </p:sp>
      <p:pic>
        <p:nvPicPr>
          <p:cNvPr id="13" name="Picture 5" descr="http://ars.els-cdn.com/content/image/1-s2.0-S0952197606000303-g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224138"/>
            <a:ext cx="4061883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-50948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6736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rgbClr val="FF0000"/>
                </a:solidFill>
              </a:rPr>
              <a:t>Sample Run IOWU for Diabetes Dataset</a:t>
            </a:r>
          </a:p>
        </p:txBody>
      </p:sp>
      <p:pic>
        <p:nvPicPr>
          <p:cNvPr id="146436" name="Picture 4" descr="DIABETES_false_3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96975"/>
            <a:ext cx="73088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4780" y="6543676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0180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0" y="79452"/>
            <a:ext cx="6114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5.4 ST/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Creating Background Knowledge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732588" y="5661025"/>
            <a:ext cx="12192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600" b="1">
                <a:cs typeface="Arial" pitchFamily="34" charset="0"/>
              </a:rPr>
              <a:t>Attribute2</a:t>
            </a: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3319463" y="2695575"/>
            <a:ext cx="298450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3716338" y="2789238"/>
            <a:ext cx="296862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3144838" y="3136900"/>
            <a:ext cx="300037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3470275" y="3019425"/>
            <a:ext cx="296863" cy="252413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4487863" y="2752725"/>
            <a:ext cx="298450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4487863" y="3165475"/>
            <a:ext cx="298450" cy="2524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5307013" y="2905125"/>
            <a:ext cx="298450" cy="2524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4933950" y="3184525"/>
            <a:ext cx="298450" cy="2524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3684588" y="4046538"/>
            <a:ext cx="298450" cy="2524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3983038" y="4046538"/>
            <a:ext cx="298450" cy="2524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3684588" y="4298950"/>
            <a:ext cx="298450" cy="2524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3983038" y="4298950"/>
            <a:ext cx="298450" cy="2524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Oval 16"/>
          <p:cNvSpPr>
            <a:spLocks noChangeArrowheads="1"/>
          </p:cNvSpPr>
          <p:nvPr/>
        </p:nvSpPr>
        <p:spPr bwMode="auto">
          <a:xfrm>
            <a:off x="3073400" y="5167313"/>
            <a:ext cx="298450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Oval 17"/>
          <p:cNvSpPr>
            <a:spLocks noChangeArrowheads="1"/>
          </p:cNvSpPr>
          <p:nvPr/>
        </p:nvSpPr>
        <p:spPr bwMode="auto">
          <a:xfrm>
            <a:off x="3371850" y="5167313"/>
            <a:ext cx="298450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Oval 18"/>
          <p:cNvSpPr>
            <a:spLocks noChangeArrowheads="1"/>
          </p:cNvSpPr>
          <p:nvPr/>
        </p:nvSpPr>
        <p:spPr bwMode="auto">
          <a:xfrm>
            <a:off x="3073400" y="5418138"/>
            <a:ext cx="298450" cy="252412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Oval 19"/>
          <p:cNvSpPr>
            <a:spLocks noChangeArrowheads="1"/>
          </p:cNvSpPr>
          <p:nvPr/>
        </p:nvSpPr>
        <p:spPr bwMode="auto">
          <a:xfrm>
            <a:off x="3371850" y="5418138"/>
            <a:ext cx="298450" cy="252412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Oval 20"/>
          <p:cNvSpPr>
            <a:spLocks noChangeArrowheads="1"/>
          </p:cNvSpPr>
          <p:nvPr/>
        </p:nvSpPr>
        <p:spPr bwMode="auto">
          <a:xfrm>
            <a:off x="2751138" y="5165725"/>
            <a:ext cx="296862" cy="252413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Oval 21"/>
          <p:cNvSpPr>
            <a:spLocks noChangeArrowheads="1"/>
          </p:cNvSpPr>
          <p:nvPr/>
        </p:nvSpPr>
        <p:spPr bwMode="auto">
          <a:xfrm>
            <a:off x="3967163" y="5167313"/>
            <a:ext cx="298450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Oval 22"/>
          <p:cNvSpPr>
            <a:spLocks noChangeArrowheads="1"/>
          </p:cNvSpPr>
          <p:nvPr/>
        </p:nvSpPr>
        <p:spPr bwMode="auto">
          <a:xfrm>
            <a:off x="3670300" y="5418138"/>
            <a:ext cx="296863" cy="252412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3967163" y="5418138"/>
            <a:ext cx="298450" cy="252412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4289425" y="2532063"/>
            <a:ext cx="1489075" cy="11191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Oval 25"/>
          <p:cNvSpPr>
            <a:spLocks noChangeArrowheads="1"/>
          </p:cNvSpPr>
          <p:nvPr/>
        </p:nvSpPr>
        <p:spPr bwMode="auto">
          <a:xfrm>
            <a:off x="2400300" y="5073650"/>
            <a:ext cx="2386013" cy="7381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407025" y="2322513"/>
            <a:ext cx="12223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 b="1">
                <a:cs typeface="Arial" pitchFamily="34" charset="0"/>
              </a:rPr>
              <a:t>Ford Trucks</a:t>
            </a:r>
            <a:endParaRPr lang="en-US" altLang="en-US" b="1">
              <a:cs typeface="Arial" pitchFamily="34" charset="0"/>
            </a:endParaRPr>
          </a:p>
        </p:txBody>
      </p:sp>
      <p:sp>
        <p:nvSpPr>
          <p:cNvPr id="35" name="Oval 27"/>
          <p:cNvSpPr>
            <a:spLocks noChangeArrowheads="1"/>
          </p:cNvSpPr>
          <p:nvPr/>
        </p:nvSpPr>
        <p:spPr bwMode="auto">
          <a:xfrm>
            <a:off x="3387725" y="4327525"/>
            <a:ext cx="296863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3387725" y="4046538"/>
            <a:ext cx="296863" cy="2524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Oval 29"/>
          <p:cNvSpPr>
            <a:spLocks noChangeArrowheads="1"/>
          </p:cNvSpPr>
          <p:nvPr/>
        </p:nvSpPr>
        <p:spPr bwMode="auto">
          <a:xfrm>
            <a:off x="3817938" y="3162300"/>
            <a:ext cx="295275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2822575" y="2765425"/>
            <a:ext cx="298450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Oval 31"/>
          <p:cNvSpPr>
            <a:spLocks noChangeArrowheads="1"/>
          </p:cNvSpPr>
          <p:nvPr/>
        </p:nvSpPr>
        <p:spPr bwMode="auto">
          <a:xfrm>
            <a:off x="2676525" y="3022600"/>
            <a:ext cx="295275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4327525" y="4198938"/>
            <a:ext cx="300038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Oval 33"/>
          <p:cNvSpPr>
            <a:spLocks noChangeArrowheads="1"/>
          </p:cNvSpPr>
          <p:nvPr/>
        </p:nvSpPr>
        <p:spPr bwMode="auto">
          <a:xfrm>
            <a:off x="5283200" y="3184525"/>
            <a:ext cx="296863" cy="252413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Oval 34"/>
          <p:cNvSpPr>
            <a:spLocks noChangeArrowheads="1"/>
          </p:cNvSpPr>
          <p:nvPr/>
        </p:nvSpPr>
        <p:spPr bwMode="auto">
          <a:xfrm>
            <a:off x="5059363" y="2625725"/>
            <a:ext cx="298450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Oval 35"/>
          <p:cNvSpPr>
            <a:spLocks noChangeArrowheads="1"/>
          </p:cNvSpPr>
          <p:nvPr/>
        </p:nvSpPr>
        <p:spPr bwMode="auto">
          <a:xfrm>
            <a:off x="4265613" y="5430838"/>
            <a:ext cx="296862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Oval 36"/>
          <p:cNvSpPr>
            <a:spLocks noChangeArrowheads="1"/>
          </p:cNvSpPr>
          <p:nvPr/>
        </p:nvSpPr>
        <p:spPr bwMode="auto">
          <a:xfrm>
            <a:off x="2600325" y="5400675"/>
            <a:ext cx="298450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Oval 37"/>
          <p:cNvSpPr>
            <a:spLocks noChangeArrowheads="1"/>
          </p:cNvSpPr>
          <p:nvPr/>
        </p:nvSpPr>
        <p:spPr bwMode="auto">
          <a:xfrm>
            <a:off x="4937125" y="2928938"/>
            <a:ext cx="298450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Oval 38"/>
          <p:cNvSpPr>
            <a:spLocks noChangeArrowheads="1"/>
          </p:cNvSpPr>
          <p:nvPr/>
        </p:nvSpPr>
        <p:spPr bwMode="auto">
          <a:xfrm>
            <a:off x="5407025" y="4856163"/>
            <a:ext cx="296863" cy="2508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Oval 39"/>
          <p:cNvSpPr>
            <a:spLocks noChangeArrowheads="1"/>
          </p:cNvSpPr>
          <p:nvPr/>
        </p:nvSpPr>
        <p:spPr bwMode="auto">
          <a:xfrm>
            <a:off x="5407025" y="5268913"/>
            <a:ext cx="296863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Oval 40"/>
          <p:cNvSpPr>
            <a:spLocks noChangeArrowheads="1"/>
          </p:cNvSpPr>
          <p:nvPr/>
        </p:nvSpPr>
        <p:spPr bwMode="auto">
          <a:xfrm>
            <a:off x="6226175" y="5006975"/>
            <a:ext cx="298450" cy="254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Oval 41"/>
          <p:cNvSpPr>
            <a:spLocks noChangeArrowheads="1"/>
          </p:cNvSpPr>
          <p:nvPr/>
        </p:nvSpPr>
        <p:spPr bwMode="auto">
          <a:xfrm>
            <a:off x="5854700" y="5287963"/>
            <a:ext cx="295275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Oval 42"/>
          <p:cNvSpPr>
            <a:spLocks noChangeArrowheads="1"/>
          </p:cNvSpPr>
          <p:nvPr/>
        </p:nvSpPr>
        <p:spPr bwMode="auto">
          <a:xfrm>
            <a:off x="6202363" y="5287963"/>
            <a:ext cx="296862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Oval 43"/>
          <p:cNvSpPr>
            <a:spLocks noChangeArrowheads="1"/>
          </p:cNvSpPr>
          <p:nvPr/>
        </p:nvSpPr>
        <p:spPr bwMode="auto">
          <a:xfrm>
            <a:off x="5976938" y="4727575"/>
            <a:ext cx="298450" cy="25241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Oval 44"/>
          <p:cNvSpPr>
            <a:spLocks noChangeArrowheads="1"/>
          </p:cNvSpPr>
          <p:nvPr/>
        </p:nvSpPr>
        <p:spPr bwMode="auto">
          <a:xfrm>
            <a:off x="5854700" y="5030788"/>
            <a:ext cx="298450" cy="252412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Oval 45"/>
          <p:cNvSpPr>
            <a:spLocks noChangeArrowheads="1"/>
          </p:cNvSpPr>
          <p:nvPr/>
        </p:nvSpPr>
        <p:spPr bwMode="auto">
          <a:xfrm>
            <a:off x="2590800" y="2508250"/>
            <a:ext cx="1676400" cy="11191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Oval 46"/>
          <p:cNvSpPr>
            <a:spLocks noChangeArrowheads="1"/>
          </p:cNvSpPr>
          <p:nvPr/>
        </p:nvSpPr>
        <p:spPr bwMode="auto">
          <a:xfrm>
            <a:off x="5299075" y="4570413"/>
            <a:ext cx="1349375" cy="1177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Oval 47"/>
          <p:cNvSpPr>
            <a:spLocks noChangeArrowheads="1"/>
          </p:cNvSpPr>
          <p:nvPr/>
        </p:nvSpPr>
        <p:spPr bwMode="auto">
          <a:xfrm>
            <a:off x="5772150" y="4956175"/>
            <a:ext cx="431800" cy="404813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Oval 48"/>
          <p:cNvSpPr>
            <a:spLocks noChangeArrowheads="1"/>
          </p:cNvSpPr>
          <p:nvPr/>
        </p:nvSpPr>
        <p:spPr bwMode="auto">
          <a:xfrm>
            <a:off x="3321050" y="5329238"/>
            <a:ext cx="430213" cy="404812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Oval 49"/>
          <p:cNvSpPr>
            <a:spLocks noChangeArrowheads="1"/>
          </p:cNvSpPr>
          <p:nvPr/>
        </p:nvSpPr>
        <p:spPr bwMode="auto">
          <a:xfrm>
            <a:off x="4876800" y="2843213"/>
            <a:ext cx="430213" cy="40322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Oval 50"/>
          <p:cNvSpPr>
            <a:spLocks noChangeArrowheads="1"/>
          </p:cNvSpPr>
          <p:nvPr/>
        </p:nvSpPr>
        <p:spPr bwMode="auto">
          <a:xfrm>
            <a:off x="3421063" y="2935288"/>
            <a:ext cx="431800" cy="404812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Oval 51"/>
          <p:cNvSpPr>
            <a:spLocks noChangeArrowheads="1"/>
          </p:cNvSpPr>
          <p:nvPr/>
        </p:nvSpPr>
        <p:spPr bwMode="auto">
          <a:xfrm>
            <a:off x="3313113" y="3987800"/>
            <a:ext cx="431800" cy="404813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en-US" altLang="en-US" b="1">
              <a:cs typeface="Arial" pitchFamily="34" charset="0"/>
            </a:endParaRPr>
          </a:p>
        </p:txBody>
      </p:sp>
      <p:sp>
        <p:nvSpPr>
          <p:cNvPr id="60" name="Oval 52"/>
          <p:cNvSpPr>
            <a:spLocks noChangeArrowheads="1"/>
          </p:cNvSpPr>
          <p:nvPr/>
        </p:nvSpPr>
        <p:spPr bwMode="auto">
          <a:xfrm>
            <a:off x="5811838" y="3616325"/>
            <a:ext cx="300037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Oval 53"/>
          <p:cNvSpPr>
            <a:spLocks noChangeArrowheads="1"/>
          </p:cNvSpPr>
          <p:nvPr/>
        </p:nvSpPr>
        <p:spPr bwMode="auto">
          <a:xfrm>
            <a:off x="6210300" y="3709988"/>
            <a:ext cx="296863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Oval 54"/>
          <p:cNvSpPr>
            <a:spLocks noChangeArrowheads="1"/>
          </p:cNvSpPr>
          <p:nvPr/>
        </p:nvSpPr>
        <p:spPr bwMode="auto">
          <a:xfrm>
            <a:off x="5640388" y="4057650"/>
            <a:ext cx="296862" cy="252413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Oval 55"/>
          <p:cNvSpPr>
            <a:spLocks noChangeArrowheads="1"/>
          </p:cNvSpPr>
          <p:nvPr/>
        </p:nvSpPr>
        <p:spPr bwMode="auto">
          <a:xfrm>
            <a:off x="5962650" y="3940175"/>
            <a:ext cx="298450" cy="254000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Oval 56"/>
          <p:cNvSpPr>
            <a:spLocks noChangeArrowheads="1"/>
          </p:cNvSpPr>
          <p:nvPr/>
        </p:nvSpPr>
        <p:spPr bwMode="auto">
          <a:xfrm>
            <a:off x="6310313" y="4083050"/>
            <a:ext cx="295275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Oval 57"/>
          <p:cNvSpPr>
            <a:spLocks noChangeArrowheads="1"/>
          </p:cNvSpPr>
          <p:nvPr/>
        </p:nvSpPr>
        <p:spPr bwMode="auto">
          <a:xfrm>
            <a:off x="5292725" y="3965575"/>
            <a:ext cx="296863" cy="254000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Oval 58"/>
          <p:cNvSpPr>
            <a:spLocks noChangeArrowheads="1"/>
          </p:cNvSpPr>
          <p:nvPr/>
        </p:nvSpPr>
        <p:spPr bwMode="auto">
          <a:xfrm>
            <a:off x="5391150" y="3659188"/>
            <a:ext cx="298450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Oval 59"/>
          <p:cNvSpPr>
            <a:spLocks noChangeArrowheads="1"/>
          </p:cNvSpPr>
          <p:nvPr/>
        </p:nvSpPr>
        <p:spPr bwMode="auto">
          <a:xfrm>
            <a:off x="5181600" y="3402013"/>
            <a:ext cx="1600200" cy="10953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Oval 60"/>
          <p:cNvSpPr>
            <a:spLocks noChangeArrowheads="1"/>
          </p:cNvSpPr>
          <p:nvPr/>
        </p:nvSpPr>
        <p:spPr bwMode="auto">
          <a:xfrm>
            <a:off x="5889625" y="3867150"/>
            <a:ext cx="431800" cy="404813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Oval 61"/>
          <p:cNvSpPr>
            <a:spLocks noChangeArrowheads="1"/>
          </p:cNvSpPr>
          <p:nvPr/>
        </p:nvSpPr>
        <p:spPr bwMode="auto">
          <a:xfrm rot="1538460">
            <a:off x="3176588" y="3673475"/>
            <a:ext cx="1519237" cy="12128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62"/>
          <p:cNvSpPr>
            <a:spLocks noChangeShapeType="1"/>
          </p:cNvSpPr>
          <p:nvPr/>
        </p:nvSpPr>
        <p:spPr bwMode="auto">
          <a:xfrm flipV="1">
            <a:off x="1828800" y="2514600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63"/>
          <p:cNvSpPr>
            <a:spLocks noChangeShapeType="1"/>
          </p:cNvSpPr>
          <p:nvPr/>
        </p:nvSpPr>
        <p:spPr bwMode="auto">
          <a:xfrm>
            <a:off x="1828800" y="60198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Text Box 64"/>
          <p:cNvSpPr txBox="1">
            <a:spLocks noChangeArrowheads="1"/>
          </p:cNvSpPr>
          <p:nvPr/>
        </p:nvSpPr>
        <p:spPr bwMode="auto">
          <a:xfrm>
            <a:off x="1143000" y="2257425"/>
            <a:ext cx="12192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600" b="1">
                <a:cs typeface="Arial" pitchFamily="34" charset="0"/>
              </a:rPr>
              <a:t>Attribute1</a:t>
            </a:r>
          </a:p>
        </p:txBody>
      </p:sp>
      <p:sp>
        <p:nvSpPr>
          <p:cNvPr id="73" name="Text Box 65"/>
          <p:cNvSpPr txBox="1">
            <a:spLocks noChangeArrowheads="1"/>
          </p:cNvSpPr>
          <p:nvPr/>
        </p:nvSpPr>
        <p:spPr bwMode="auto">
          <a:xfrm>
            <a:off x="6626225" y="5065713"/>
            <a:ext cx="12223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 b="1">
                <a:cs typeface="Arial" pitchFamily="34" charset="0"/>
              </a:rPr>
              <a:t>Ford SUV</a:t>
            </a:r>
            <a:endParaRPr lang="en-US" altLang="en-US" b="1">
              <a:cs typeface="Arial" pitchFamily="34" charset="0"/>
            </a:endParaRPr>
          </a:p>
        </p:txBody>
      </p:sp>
      <p:sp>
        <p:nvSpPr>
          <p:cNvPr id="74" name="Text Box 66"/>
          <p:cNvSpPr txBox="1">
            <a:spLocks noChangeArrowheads="1"/>
          </p:cNvSpPr>
          <p:nvPr/>
        </p:nvSpPr>
        <p:spPr bwMode="auto">
          <a:xfrm>
            <a:off x="2286000" y="4075113"/>
            <a:ext cx="12223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 b="1">
                <a:cs typeface="Arial" pitchFamily="34" charset="0"/>
              </a:rPr>
              <a:t>Ford Vans</a:t>
            </a:r>
            <a:endParaRPr lang="en-US" altLang="en-US" b="1">
              <a:cs typeface="Arial" pitchFamily="34" charset="0"/>
            </a:endParaRPr>
          </a:p>
        </p:txBody>
      </p:sp>
      <p:sp>
        <p:nvSpPr>
          <p:cNvPr id="75" name="Text Box 67"/>
          <p:cNvSpPr txBox="1">
            <a:spLocks noChangeArrowheads="1"/>
          </p:cNvSpPr>
          <p:nvPr/>
        </p:nvSpPr>
        <p:spPr bwMode="auto">
          <a:xfrm>
            <a:off x="1752600" y="3313113"/>
            <a:ext cx="12223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 b="1">
                <a:cs typeface="Arial" pitchFamily="34" charset="0"/>
              </a:rPr>
              <a:t>GMC Trucks</a:t>
            </a:r>
            <a:endParaRPr lang="en-US" altLang="en-US" b="1">
              <a:cs typeface="Arial" pitchFamily="34" charset="0"/>
            </a:endParaRPr>
          </a:p>
        </p:txBody>
      </p:sp>
      <p:sp>
        <p:nvSpPr>
          <p:cNvPr id="76" name="Text Box 68"/>
          <p:cNvSpPr txBox="1">
            <a:spLocks noChangeArrowheads="1"/>
          </p:cNvSpPr>
          <p:nvPr/>
        </p:nvSpPr>
        <p:spPr bwMode="auto">
          <a:xfrm>
            <a:off x="6778625" y="3846513"/>
            <a:ext cx="12223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 b="1">
                <a:cs typeface="Arial" pitchFamily="34" charset="0"/>
              </a:rPr>
              <a:t>GMC Van</a:t>
            </a:r>
            <a:endParaRPr lang="en-US" altLang="en-US" b="1">
              <a:cs typeface="Arial" pitchFamily="34" charset="0"/>
            </a:endParaRPr>
          </a:p>
        </p:txBody>
      </p:sp>
      <p:sp>
        <p:nvSpPr>
          <p:cNvPr id="77" name="Text Box 69"/>
          <p:cNvSpPr txBox="1">
            <a:spLocks noChangeArrowheads="1"/>
          </p:cNvSpPr>
          <p:nvPr/>
        </p:nvSpPr>
        <p:spPr bwMode="auto">
          <a:xfrm>
            <a:off x="4038600" y="5751513"/>
            <a:ext cx="12223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 b="1">
                <a:cs typeface="Arial" pitchFamily="34" charset="0"/>
              </a:rPr>
              <a:t>GMC SUV</a:t>
            </a:r>
            <a:endParaRPr lang="en-US" altLang="en-US" b="1">
              <a:cs typeface="Arial" pitchFamily="34" charset="0"/>
            </a:endParaRPr>
          </a:p>
        </p:txBody>
      </p:sp>
      <p:sp>
        <p:nvSpPr>
          <p:cNvPr id="78" name="Oval 70"/>
          <p:cNvSpPr>
            <a:spLocks noChangeArrowheads="1"/>
          </p:cNvSpPr>
          <p:nvPr/>
        </p:nvSpPr>
        <p:spPr bwMode="auto">
          <a:xfrm>
            <a:off x="7137400" y="2601913"/>
            <a:ext cx="296863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" name="Text Box 71"/>
          <p:cNvSpPr txBox="1">
            <a:spLocks noChangeArrowheads="1"/>
          </p:cNvSpPr>
          <p:nvPr/>
        </p:nvSpPr>
        <p:spPr bwMode="auto">
          <a:xfrm>
            <a:off x="7391400" y="2514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cs typeface="Arial" pitchFamily="34" charset="0"/>
              </a:rPr>
              <a:t>:Ford</a:t>
            </a:r>
          </a:p>
        </p:txBody>
      </p:sp>
      <p:sp>
        <p:nvSpPr>
          <p:cNvPr id="80" name="Oval 72"/>
          <p:cNvSpPr>
            <a:spLocks noChangeArrowheads="1"/>
          </p:cNvSpPr>
          <p:nvPr/>
        </p:nvSpPr>
        <p:spPr bwMode="auto">
          <a:xfrm>
            <a:off x="7151688" y="3005138"/>
            <a:ext cx="296862" cy="252412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" name="Text Box 73"/>
          <p:cNvSpPr txBox="1">
            <a:spLocks noChangeArrowheads="1"/>
          </p:cNvSpPr>
          <p:nvPr/>
        </p:nvSpPr>
        <p:spPr bwMode="auto">
          <a:xfrm>
            <a:off x="7391400" y="290988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cs typeface="Arial" pitchFamily="34" charset="0"/>
              </a:rPr>
              <a:t>:GMC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6934200" y="2438400"/>
            <a:ext cx="13716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Title 1"/>
          <p:cNvSpPr txBox="1">
            <a:spLocks/>
          </p:cNvSpPr>
          <p:nvPr/>
        </p:nvSpPr>
        <p:spPr bwMode="auto">
          <a:xfrm>
            <a:off x="282259" y="577800"/>
            <a:ext cx="9202362" cy="45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200" kern="0" dirty="0">
                <a:solidFill>
                  <a:srgbClr val="FF0000"/>
                </a:solidFill>
              </a:rPr>
              <a:t>4.d: Application to Subclass Discovery</a:t>
            </a:r>
          </a:p>
        </p:txBody>
      </p:sp>
      <p:sp>
        <p:nvSpPr>
          <p:cNvPr id="84" name="Slide Number Placeholder 4"/>
          <p:cNvSpPr txBox="1">
            <a:spLocks/>
          </p:cNvSpPr>
          <p:nvPr/>
        </p:nvSpPr>
        <p:spPr bwMode="auto">
          <a:xfrm>
            <a:off x="24780" y="6543676"/>
            <a:ext cx="874812" cy="31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fld id="{D830F51D-B9C7-4B60-9A78-C54F48329F8A}" type="slidenum">
              <a:rPr lang="en-US" altLang="en-US" sz="1400" kern="0" smtClean="0"/>
              <a:pPr marL="0" indent="0">
                <a:buNone/>
              </a:pPr>
              <a:t>38</a:t>
            </a:fld>
            <a:endParaRPr lang="en-US" alt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222262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Optima" pitchFamily="34" charset="0"/>
                <a:sym typeface="PT Serif" charset="0"/>
              </a:rPr>
              <a:t>Newsworthy Cluster</a:t>
            </a:r>
            <a:endParaRPr lang="en-US" altLang="en-US" sz="320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Shape 68"/>
          <p:cNvSpPr txBox="1">
            <a:spLocks/>
          </p:cNvSpPr>
          <p:nvPr/>
        </p:nvSpPr>
        <p:spPr bwMode="auto">
          <a:xfrm>
            <a:off x="220573" y="2492896"/>
            <a:ext cx="8909572" cy="176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800" dirty="0">
                <a:latin typeface="Optima" pitchFamily="34" charset="0"/>
                <a:sym typeface="PT Serif" charset="0"/>
              </a:rPr>
              <a:t>In the next slide, we present a subclass discovery algorithm that relies on the notion of a </a:t>
            </a:r>
            <a:r>
              <a:rPr lang="en-US" altLang="en-US" sz="2800" i="1" dirty="0">
                <a:latin typeface="Optima" pitchFamily="34" charset="0"/>
                <a:sym typeface="PT Serif" charset="0"/>
              </a:rPr>
              <a:t>news-worthy cluster</a:t>
            </a:r>
            <a:r>
              <a:rPr lang="en-US" altLang="en-US" sz="2800" dirty="0">
                <a:latin typeface="Optima" pitchFamily="34" charset="0"/>
                <a:sym typeface="PT Serif" charset="0"/>
              </a:rPr>
              <a:t>:</a:t>
            </a:r>
          </a:p>
          <a:p>
            <a:pPr lvl="1"/>
            <a:r>
              <a:rPr lang="en-US" altLang="en-US" dirty="0">
                <a:sym typeface="PT Serif" charset="0"/>
              </a:rPr>
              <a:t>A news-worthy cluster contains at least </a:t>
            </a:r>
            <a:r>
              <a:rPr lang="en-US" altLang="en-US" dirty="0">
                <a:sym typeface="Symbol"/>
              </a:rPr>
              <a:t>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instances </a:t>
            </a:r>
            <a:r>
              <a:rPr lang="en-US" b="1" dirty="0">
                <a:solidFill>
                  <a:srgbClr val="00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and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sym typeface="Symbol" panose="05050102010706020507" pitchFamily="18" charset="2"/>
              </a:rPr>
              <a:t>Its purity is above </a:t>
            </a:r>
            <a:r>
              <a:rPr lang="en-US" altLang="en-US" dirty="0">
                <a:solidFill>
                  <a:srgbClr val="000000"/>
                </a:solidFill>
                <a:sym typeface="Symbol"/>
              </a:rPr>
              <a:t>; that is, its contamination with instances of other classes is below .</a:t>
            </a:r>
          </a:p>
          <a:p>
            <a:pPr marL="57150" indent="0">
              <a:buNone/>
            </a:pPr>
            <a:r>
              <a:rPr lang="en-US" altLang="en-US" sz="2800" dirty="0">
                <a:solidFill>
                  <a:srgbClr val="000000"/>
                </a:solidFill>
                <a:sym typeface="Symbol"/>
              </a:rPr>
              <a:t>The algorithm extracts newsworthy clusters from a supervised taxonomy that has been created for a dataset O. </a:t>
            </a:r>
            <a:endParaRPr lang="en-US" altLang="en-US" sz="2800" dirty="0">
              <a:sym typeface="PT Serif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4780" y="6543676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833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7407" y="248344"/>
            <a:ext cx="8229600" cy="649288"/>
          </a:xfrm>
        </p:spPr>
        <p:txBody>
          <a:bodyPr/>
          <a:lstStyle/>
          <a:p>
            <a:r>
              <a:rPr lang="en-US" altLang="en-US" sz="3200" dirty="0">
                <a:solidFill>
                  <a:srgbClr val="FF0000"/>
                </a:solidFill>
              </a:rPr>
              <a:t>Objectives of Today’s Presentation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1438"/>
            <a:ext cx="8712968" cy="4784725"/>
          </a:xfrm>
        </p:spPr>
        <p:txBody>
          <a:bodyPr/>
          <a:lstStyle/>
          <a:p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</a:rPr>
              <a:t>Getting the message across that </a:t>
            </a:r>
            <a:r>
              <a:rPr lang="en-US" altLang="en-US" sz="2200" i="1" dirty="0">
                <a:solidFill>
                  <a:schemeClr val="accent6">
                    <a:lumMod val="50000"/>
                  </a:schemeClr>
                </a:solidFill>
              </a:rPr>
              <a:t>making unsupervised learning techniques supervised</a:t>
            </a: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</a:rPr>
              <a:t> is an interesting and worthwhile activity. It describes work that has been conducted over the last 19 years and summarized in more than 20 publications.</a:t>
            </a:r>
          </a:p>
          <a:p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</a:rPr>
              <a:t>Presents a lot of </a:t>
            </a:r>
            <a:r>
              <a:rPr lang="en-US" altLang="en-US" sz="2200" i="1" dirty="0">
                <a:solidFill>
                  <a:schemeClr val="accent6">
                    <a:lumMod val="50000"/>
                  </a:schemeClr>
                </a:solidFill>
              </a:rPr>
              <a:t>ideas</a:t>
            </a: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altLang="en-US" sz="2200" i="1" dirty="0">
                <a:solidFill>
                  <a:schemeClr val="accent6">
                    <a:lumMod val="50000"/>
                  </a:schemeClr>
                </a:solidFill>
              </a:rPr>
              <a:t>heuristics</a:t>
            </a: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en-US" altLang="en-US" sz="2200" i="1" dirty="0">
                <a:solidFill>
                  <a:schemeClr val="accent6">
                    <a:lumMod val="50000"/>
                  </a:schemeClr>
                </a:solidFill>
              </a:rPr>
              <a:t>methodologies</a:t>
            </a: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</a:rPr>
              <a:t> in doing that, some of which can be reused in other contexts. </a:t>
            </a:r>
          </a:p>
          <a:p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</a:rPr>
              <a:t>Covers some ‘lesson learnt’ along the way!</a:t>
            </a:r>
          </a:p>
          <a:p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</a:rPr>
              <a:t>Covers a lot of ground and therefore centers on breadth, rather than on a in depth discussion, comparison and evaluation of a particular approach. </a:t>
            </a:r>
          </a:p>
          <a:p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</a:rPr>
              <a:t>Does not cover much the quantitative evaluation of the presented methodologies and algorithms and the comparison with its competitors. </a:t>
            </a:r>
          </a:p>
          <a:p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</a:rPr>
              <a:t>Does not review much related work. </a:t>
            </a:r>
          </a:p>
          <a:p>
            <a:endParaRPr lang="en-US" alt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en-US" sz="22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-21828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4</a:t>
            </a:fld>
            <a:endParaRPr lang="en-US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1056" y="1452517"/>
            <a:ext cx="8678088" cy="480131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+mj-lt"/>
                <a:ea typeface="Times New Roman" panose="02020603050405020304" pitchFamily="18" charset="0"/>
              </a:rPr>
              <a:t>Algorithm: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b="1" dirty="0">
                <a:latin typeface="+mj-lt"/>
                <a:ea typeface="Times New Roman" panose="02020603050405020304" pitchFamily="18" charset="0"/>
              </a:rPr>
              <a:t>Subclass Discovery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Inputs: </a:t>
            </a:r>
            <a:endParaRPr lang="en-US" dirty="0">
              <a:latin typeface="+mj-lt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O; input dataset</a:t>
            </a:r>
            <a:endParaRPr lang="en-US" dirty="0">
              <a:latin typeface="+mj-lt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; a user-defined threshold concerning the minimum number of instances a cluster should have to be considered as newsworthy  </a:t>
            </a:r>
            <a:endParaRPr lang="en-US" dirty="0">
              <a:latin typeface="+mj-lt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baseline="-25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min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; a user-defined purity threshold that specifies how much contamination of instances is tolerable in a cluster</a:t>
            </a:r>
            <a:endParaRPr lang="en-US" dirty="0">
              <a:latin typeface="+mj-lt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 </a:t>
            </a:r>
            <a:endParaRPr lang="en-US" dirty="0">
              <a:latin typeface="+mj-lt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1:  Create a ST T from O using STAXAC</a:t>
            </a:r>
            <a:endParaRPr lang="en-US" dirty="0">
              <a:latin typeface="+mj-lt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2:  Extract a clustering X from T by whose purity is above 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baseline="-25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min</a:t>
            </a:r>
            <a:endParaRPr lang="en-US" dirty="0">
              <a:latin typeface="+mj-lt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3:  Sort the clusters in X={C</a:t>
            </a:r>
            <a:r>
              <a:rPr lang="en-US" baseline="-25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,…,</a:t>
            </a:r>
            <a:r>
              <a:rPr lang="en-US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</a:t>
            </a:r>
            <a:r>
              <a:rPr lang="en-US" baseline="-25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} by their size obtaining a sequence S </a:t>
            </a:r>
            <a:endParaRPr lang="en-US" dirty="0">
              <a:latin typeface="+mj-lt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4:  Delete clusters from S whose number of instances is less than 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sym typeface="Symbol" panose="05050102010706020507" pitchFamily="18" charset="2"/>
              </a:rPr>
              <a:t></a:t>
            </a:r>
            <a:endParaRPr lang="en-US" dirty="0">
              <a:latin typeface="+mj-lt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5:  Display the remaining clusters in S in a histogram where each bin displays the number of instances in the respective cluster; label each bin with the name of the majority class of the respective cluster</a:t>
            </a:r>
            <a:endParaRPr lang="en-US" dirty="0">
              <a:latin typeface="+mj-lt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6:  Analyze the composition of the obtained histogram with respect to class labels to determine modalities of particular classes </a:t>
            </a:r>
            <a:endParaRPr lang="en-US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79452"/>
            <a:ext cx="6114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5.4 ST/</a:t>
            </a:r>
            <a:r>
              <a:rPr lang="en-US" sz="2400" b="1" dirty="0">
                <a:solidFill>
                  <a:schemeClr val="bg1"/>
                </a:solidFill>
              </a:rPr>
              <a:t> Creating Background Knowledge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476672"/>
            <a:ext cx="9144000" cy="648979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An Algorithm to Discovery Subclasses 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24780" y="6543676"/>
            <a:ext cx="1018828" cy="28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fld id="{D830F51D-B9C7-4B60-9A78-C54F48329F8A}" type="slidenum">
              <a:rPr lang="en-US" altLang="en-US" sz="1400" kern="0" smtClean="0"/>
              <a:pPr marL="0" indent="0">
                <a:buNone/>
              </a:pPr>
              <a:t>40</a:t>
            </a:fld>
            <a:endParaRPr lang="en-US" alt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10084918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10188"/>
            <a:ext cx="467544" cy="347812"/>
          </a:xfrm>
        </p:spPr>
        <p:txBody>
          <a:bodyPr/>
          <a:lstStyle/>
          <a:p>
            <a:fld id="{14D0D81C-8448-4FE8-92FC-73EDC572141B}" type="slidenum">
              <a:rPr lang="en-US" altLang="en-US"/>
              <a:pPr/>
              <a:t>41</a:t>
            </a:fld>
            <a:endParaRPr lang="en-US" altLang="en-US" dirty="0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rgbClr val="FF0000"/>
                </a:solidFill>
              </a:rPr>
              <a:t>5. Conclusion </a:t>
            </a:r>
            <a:endParaRPr lang="en-US" altLang="en-US" sz="3200" dirty="0">
              <a:solidFill>
                <a:srgbClr val="FF0000"/>
              </a:solidFill>
              <a:cs typeface="Tahoma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8713912" cy="453129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We argued for the merit of generalizing unsupervised machine learning techniques by considering background knowledge in form of class labels. 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We introduced supervised clustering that discovers subclasses of the underlying class structure of a dataset. 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We presented 2 hierarchical clustering algorithms CLEVER and STAXAC; one employs randomized hill climbing and the other creates clusters by merging neighboring clusters. 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Supervised clustering creates valuable background knowledge for datasets that is useful for subclass learning, distance metrics learning, removing noise from </a:t>
            </a:r>
            <a:r>
              <a:rPr lang="en-US" altLang="en-US" sz="2800"/>
              <a:t>images, dataset </a:t>
            </a:r>
            <a:r>
              <a:rPr lang="en-US" altLang="en-US" sz="2800" dirty="0"/>
              <a:t>editing,…</a:t>
            </a:r>
          </a:p>
        </p:txBody>
      </p:sp>
    </p:spTree>
    <p:extLst>
      <p:ext uri="{BB962C8B-B14F-4D97-AF65-F5344CB8AC3E}">
        <p14:creationId xmlns:p14="http://schemas.microsoft.com/office/powerpoint/2010/main" val="15372921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-6548" y="6525344"/>
            <a:ext cx="720080" cy="487338"/>
          </a:xfrm>
        </p:spPr>
        <p:txBody>
          <a:bodyPr/>
          <a:lstStyle/>
          <a:p>
            <a:fld id="{14D0D81C-8448-4FE8-92FC-73EDC572141B}" type="slidenum">
              <a:rPr lang="en-US" altLang="en-US"/>
              <a:pPr/>
              <a:t>42</a:t>
            </a:fld>
            <a:endParaRPr lang="en-US" altLang="en-US" dirty="0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References</a:t>
            </a:r>
            <a:r>
              <a:rPr lang="en-US" altLang="en-US" sz="3200" dirty="0"/>
              <a:t> </a:t>
            </a:r>
            <a:endParaRPr lang="en-US" altLang="en-US" sz="3200" dirty="0">
              <a:cs typeface="Tahoma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120" y="1199356"/>
            <a:ext cx="8497888" cy="4459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Supervised Clustering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/>
              <a:t>Christoph F. </a:t>
            </a:r>
            <a:r>
              <a:rPr lang="en-US" altLang="en-US" sz="1400" dirty="0" err="1"/>
              <a:t>Eick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Banafsheh</a:t>
            </a:r>
            <a:r>
              <a:rPr lang="en-US" altLang="en-US" sz="1400" dirty="0"/>
              <a:t> </a:t>
            </a:r>
            <a:r>
              <a:rPr lang="en-US" altLang="en-US" sz="1400" dirty="0" err="1"/>
              <a:t>Vaezian</a:t>
            </a:r>
            <a:r>
              <a:rPr lang="en-US" altLang="en-US" sz="1400" dirty="0"/>
              <a:t>, Dan Jiang, Jing Wang: Discovery of Interesting Regions in Spatial Data Sets Using Supervised Clustering. PKDD 2006: 127-138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/>
              <a:t>Christoph F. </a:t>
            </a:r>
            <a:r>
              <a:rPr lang="en-US" altLang="en-US" sz="1400" dirty="0" err="1"/>
              <a:t>Eick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Nidal</a:t>
            </a:r>
            <a:r>
              <a:rPr lang="en-US" altLang="en-US" sz="1400" dirty="0"/>
              <a:t> M. </a:t>
            </a:r>
            <a:r>
              <a:rPr lang="en-US" altLang="en-US" sz="1400" dirty="0" err="1"/>
              <a:t>Zeidat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Zhenghong</a:t>
            </a:r>
            <a:r>
              <a:rPr lang="en-US" altLang="en-US" sz="1400" dirty="0"/>
              <a:t> </a:t>
            </a:r>
            <a:r>
              <a:rPr lang="en-US" altLang="en-US" sz="1400" dirty="0" err="1"/>
              <a:t>Zhao:Supervised</a:t>
            </a:r>
            <a:r>
              <a:rPr lang="en-US" altLang="en-US" sz="1400" dirty="0"/>
              <a:t> Clustering - Algorithms and Benefits. ICTAI 2004: 774-776 </a:t>
            </a:r>
            <a:r>
              <a:rPr lang="en-US" altLang="en-US" sz="1400" dirty="0">
                <a:solidFill>
                  <a:srgbClr val="C00000"/>
                </a:solidFill>
              </a:rPr>
              <a:t>200 citations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/>
              <a:t>Christoph F. </a:t>
            </a:r>
            <a:r>
              <a:rPr lang="en-US" altLang="en-US" sz="1400" dirty="0" err="1"/>
              <a:t>Eick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Nidal</a:t>
            </a:r>
            <a:r>
              <a:rPr lang="en-US" altLang="en-US" sz="1400" dirty="0"/>
              <a:t> M. </a:t>
            </a:r>
            <a:r>
              <a:rPr lang="en-US" altLang="en-US" sz="1400" dirty="0" err="1"/>
              <a:t>Zeidat</a:t>
            </a:r>
            <a:r>
              <a:rPr lang="en-US" altLang="en-US" sz="1400" dirty="0"/>
              <a:t>: Using Supervised Clustering to Enhance Classifiers. ISMIS 2005: 248-256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/>
              <a:t>Wei Ding, Tomasz F. </a:t>
            </a:r>
            <a:r>
              <a:rPr lang="en-US" altLang="en-US" sz="1400" dirty="0" err="1"/>
              <a:t>Stepinski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Rachana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Parmar</a:t>
            </a:r>
            <a:r>
              <a:rPr lang="en-US" altLang="en-US" sz="1400" dirty="0"/>
              <a:t>, Dan Jiang, Christoph F. Eick: Discovery of feature-based hot spots using supervised clustering. Computers &amp; Geosciences 35(7): 1508-1516 (2009)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/>
              <a:t>W Ding, R </a:t>
            </a:r>
            <a:r>
              <a:rPr lang="en-US" altLang="en-US" sz="1400" dirty="0" err="1"/>
              <a:t>Jiamthapthaksin</a:t>
            </a:r>
            <a:r>
              <a:rPr lang="en-US" altLang="en-US" sz="1400" dirty="0"/>
              <a:t>, R Parmar, D Jiang, TF </a:t>
            </a:r>
            <a:r>
              <a:rPr lang="en-US" altLang="en-US" sz="1400" dirty="0" err="1"/>
              <a:t>Stepinski</a:t>
            </a:r>
            <a:r>
              <a:rPr lang="en-US" altLang="en-US" sz="1400" dirty="0"/>
              <a:t>, CF Eick: Towards Region Discovery in Spatial Datasets, Pacific-Asia Conference on Knowledge Discovery and Data Mining, 2007: 88-99.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CLEVER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/>
              <a:t>Chun-Sheng Chen, </a:t>
            </a:r>
            <a:r>
              <a:rPr lang="en-US" altLang="en-US" sz="1400" dirty="0" err="1"/>
              <a:t>Nauful</a:t>
            </a:r>
            <a:r>
              <a:rPr lang="en-US" altLang="en-US" sz="1400" dirty="0"/>
              <a:t> Shaikh, </a:t>
            </a:r>
            <a:r>
              <a:rPr lang="en-US" altLang="en-US" sz="1400" dirty="0" err="1"/>
              <a:t>Panitee</a:t>
            </a:r>
            <a:r>
              <a:rPr lang="en-US" altLang="en-US" sz="1400" dirty="0"/>
              <a:t> </a:t>
            </a:r>
            <a:r>
              <a:rPr lang="en-US" altLang="en-US" sz="1400" dirty="0" err="1"/>
              <a:t>Charoenrattanaruk</a:t>
            </a:r>
            <a:r>
              <a:rPr lang="en-US" altLang="en-US" sz="1400" dirty="0"/>
              <a:t>, Christoph F. </a:t>
            </a:r>
            <a:r>
              <a:rPr lang="en-US" altLang="en-US" sz="1400" dirty="0" err="1"/>
              <a:t>Eick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Nouhad</a:t>
            </a:r>
            <a:r>
              <a:rPr lang="en-US" altLang="en-US" sz="1400" dirty="0"/>
              <a:t> J. </a:t>
            </a:r>
            <a:r>
              <a:rPr lang="en-US" altLang="en-US" sz="1400" dirty="0" err="1"/>
              <a:t>Rizk</a:t>
            </a:r>
            <a:r>
              <a:rPr lang="en-US" altLang="en-US" sz="1400" dirty="0"/>
              <a:t>, Edgar Gabriel: Design and Evaluation of a Parallel Execution Framework for the CLEVER Clustering Algorithm. PARCO 2011: 73-80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400" dirty="0" err="1"/>
              <a:t>Zechun</a:t>
            </a:r>
            <a:r>
              <a:rPr lang="en-US" sz="1400" dirty="0"/>
              <a:t> Cao, </a:t>
            </a:r>
            <a:r>
              <a:rPr lang="en-US" sz="1400" dirty="0" err="1"/>
              <a:t>Sujing</a:t>
            </a:r>
            <a:r>
              <a:rPr lang="en-US" sz="1400" dirty="0"/>
              <a:t> Wang, </a:t>
            </a:r>
            <a:r>
              <a:rPr lang="en-US" sz="1400" dirty="0" err="1"/>
              <a:t>Germain</a:t>
            </a:r>
            <a:r>
              <a:rPr lang="en-US" sz="1400" dirty="0"/>
              <a:t> Forestier, Anne Puissant, Christoph F. </a:t>
            </a:r>
            <a:r>
              <a:rPr lang="en-US" sz="1400" dirty="0" err="1"/>
              <a:t>Eick</a:t>
            </a:r>
            <a:r>
              <a:rPr lang="en-US" sz="1400" dirty="0"/>
              <a:t>: Analyzing the composition of cities using spatial clustering. </a:t>
            </a:r>
            <a:r>
              <a:rPr lang="en-US" sz="1400" dirty="0" err="1"/>
              <a:t>UrbComp@KDD</a:t>
            </a:r>
            <a:r>
              <a:rPr lang="en-US" sz="1400" dirty="0"/>
              <a:t> 2013: 14:1-14:8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400" dirty="0"/>
              <a:t>Christoph F. </a:t>
            </a:r>
            <a:r>
              <a:rPr lang="en-US" sz="1400" dirty="0" err="1"/>
              <a:t>Eick</a:t>
            </a:r>
            <a:r>
              <a:rPr lang="en-US" sz="1400" dirty="0"/>
              <a:t>, </a:t>
            </a:r>
            <a:r>
              <a:rPr lang="en-US" sz="1400" dirty="0" err="1"/>
              <a:t>Rachana</a:t>
            </a:r>
            <a:r>
              <a:rPr lang="en-US" sz="1400" dirty="0"/>
              <a:t> </a:t>
            </a:r>
            <a:r>
              <a:rPr lang="en-US" sz="1400" dirty="0" err="1"/>
              <a:t>Parmar</a:t>
            </a:r>
            <a:r>
              <a:rPr lang="en-US" sz="1400" dirty="0"/>
              <a:t>, Wei Ding, Tomasz F. </a:t>
            </a:r>
            <a:r>
              <a:rPr lang="en-US" sz="1400" dirty="0" err="1"/>
              <a:t>Stepinski</a:t>
            </a:r>
            <a:r>
              <a:rPr lang="en-US" sz="1400" dirty="0"/>
              <a:t>, Jean-Philippe </a:t>
            </a:r>
            <a:r>
              <a:rPr lang="en-US" sz="1400" dirty="0" err="1"/>
              <a:t>Nicot</a:t>
            </a:r>
            <a:r>
              <a:rPr lang="en-US" sz="1400" dirty="0"/>
              <a:t>: Finding regional co-location patterns for sets of continuous variables in spatial datasets. GIS 2008: 30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STAXAC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/>
              <a:t>Paul K. </a:t>
            </a:r>
            <a:r>
              <a:rPr lang="en-US" altLang="en-US" sz="1400" dirty="0" err="1"/>
              <a:t>Amalaman</a:t>
            </a:r>
            <a:r>
              <a:rPr lang="en-US" altLang="en-US" sz="1400" dirty="0"/>
              <a:t>, Christoph F. </a:t>
            </a:r>
            <a:r>
              <a:rPr lang="en-US" altLang="en-US" sz="1400" dirty="0" err="1"/>
              <a:t>Eick</a:t>
            </a:r>
            <a:r>
              <a:rPr lang="en-US" altLang="en-US" sz="1400" dirty="0"/>
              <a:t>: HC-edit: A Hierarchical Clustering Approach to Data Editing. ISMIS 2015: 160-170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/>
              <a:t>Paul K. </a:t>
            </a:r>
            <a:r>
              <a:rPr lang="en-US" altLang="en-US" sz="1400" dirty="0" err="1"/>
              <a:t>Amalaman</a:t>
            </a:r>
            <a:r>
              <a:rPr lang="en-US" altLang="en-US" sz="1400" dirty="0"/>
              <a:t>, Christoph F. Eick, C Wang: Supervised Taxonomies—Algorithms and Applications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/>
              <a:t>IEEE Transactions on Knowledge and Data Engineering, 2017:  29 (9), 2040-2052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871100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-396552" y="6525344"/>
            <a:ext cx="1159768" cy="424135"/>
          </a:xfrm>
        </p:spPr>
        <p:txBody>
          <a:bodyPr/>
          <a:lstStyle/>
          <a:p>
            <a:fld id="{14D0D81C-8448-4FE8-92FC-73EDC572141B}" type="slidenum">
              <a:rPr lang="en-US" altLang="en-US"/>
              <a:pPr/>
              <a:t>43</a:t>
            </a:fld>
            <a:endParaRPr lang="en-US" altLang="en-US" dirty="0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References </a:t>
            </a:r>
            <a:endParaRPr lang="en-US" altLang="en-US" dirty="0">
              <a:cs typeface="Tahoma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497888" cy="4459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Noise Removal from Images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/>
              <a:t>Paul K. </a:t>
            </a:r>
            <a:r>
              <a:rPr lang="en-US" altLang="en-US" sz="1400" dirty="0" err="1"/>
              <a:t>Amalaman</a:t>
            </a:r>
            <a:r>
              <a:rPr lang="en-US" altLang="en-US" sz="1400" dirty="0"/>
              <a:t>, Christoph F. Eick: "SHCF: A Supervised Hierarchical Clustering Approach to Remove High Density Salt and Pepper Noise from Black and White Content Digital Images“, Jan. 2022 under review for publication in Multimedia Tools and Applications.</a:t>
            </a: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Data Set Editing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/>
              <a:t>Christoph F. </a:t>
            </a:r>
            <a:r>
              <a:rPr lang="en-US" altLang="en-US" sz="1400" dirty="0" err="1"/>
              <a:t>Eick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Nidal</a:t>
            </a:r>
            <a:r>
              <a:rPr lang="en-US" altLang="en-US" sz="1400" dirty="0"/>
              <a:t> M. </a:t>
            </a:r>
            <a:r>
              <a:rPr lang="en-US" altLang="en-US" sz="1400" dirty="0" err="1"/>
              <a:t>Zeidat</a:t>
            </a:r>
            <a:r>
              <a:rPr lang="en-US" altLang="en-US" sz="1400" dirty="0"/>
              <a:t>, Ricardo </a:t>
            </a:r>
            <a:r>
              <a:rPr lang="en-US" altLang="en-US" sz="1400" dirty="0" err="1"/>
              <a:t>Vilalta</a:t>
            </a:r>
            <a:r>
              <a:rPr lang="en-US" altLang="en-US" sz="1400" dirty="0"/>
              <a:t>: Using Representative-Based Clustering for Nearest Neighbor Dataset Editing. ICDM 2004: 375-378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/>
              <a:t>Paul K. </a:t>
            </a:r>
            <a:r>
              <a:rPr lang="en-US" altLang="en-US" sz="1400" dirty="0" err="1"/>
              <a:t>Amalaman</a:t>
            </a:r>
            <a:r>
              <a:rPr lang="en-US" altLang="en-US" sz="1400" dirty="0"/>
              <a:t>, Christoph F. </a:t>
            </a:r>
            <a:r>
              <a:rPr lang="en-US" altLang="en-US" sz="1400" dirty="0" err="1"/>
              <a:t>Eick</a:t>
            </a:r>
            <a:r>
              <a:rPr lang="en-US" altLang="en-US" sz="1400" dirty="0"/>
              <a:t>: HC-edit: A Hierarchical Clustering Approach to Data Editing. ISMIS 2015: 160-170 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Supervised Density Estimation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/>
              <a:t>Dan Jiang, Christoph F. </a:t>
            </a:r>
            <a:r>
              <a:rPr lang="en-US" altLang="en-US" sz="1400" dirty="0" err="1"/>
              <a:t>Eick</a:t>
            </a:r>
            <a:r>
              <a:rPr lang="en-US" altLang="en-US" sz="1400" dirty="0"/>
              <a:t>, Chun-Sheng </a:t>
            </a:r>
            <a:r>
              <a:rPr lang="en-US" altLang="en-US" sz="1400" dirty="0" err="1"/>
              <a:t>Chen:On</a:t>
            </a:r>
            <a:r>
              <a:rPr lang="en-US" altLang="en-US" sz="1400" dirty="0"/>
              <a:t> supervised density estimation techniques and their application to spatial data mining. GIS 2007: 65-69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400" dirty="0"/>
              <a:t>Chun-Sheng Chen, </a:t>
            </a:r>
            <a:r>
              <a:rPr lang="en-US" sz="1400" dirty="0" err="1"/>
              <a:t>Vadeerat</a:t>
            </a:r>
            <a:r>
              <a:rPr lang="en-US" sz="1400" dirty="0"/>
              <a:t> </a:t>
            </a:r>
            <a:r>
              <a:rPr lang="en-US" sz="1400" dirty="0" err="1"/>
              <a:t>Rinsurongkawong</a:t>
            </a:r>
            <a:r>
              <a:rPr lang="en-US" sz="1400" dirty="0"/>
              <a:t>, Christoph F. </a:t>
            </a:r>
            <a:r>
              <a:rPr lang="en-US" sz="1400" dirty="0" err="1"/>
              <a:t>Eick</a:t>
            </a:r>
            <a:r>
              <a:rPr lang="en-US" sz="1400" dirty="0"/>
              <a:t>, Michael D. </a:t>
            </a:r>
            <a:r>
              <a:rPr lang="en-US" sz="1400" dirty="0" err="1"/>
              <a:t>Twa</a:t>
            </a:r>
            <a:r>
              <a:rPr lang="en-US" sz="1400" dirty="0"/>
              <a:t>: Change Analysis in Spatial Data by Combining Contouring Algorithms with Supervised Density Functions. PAKDD 2009: 907-914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Romita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Banerjee, Karima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Elgarroussi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Sujing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Wang, Akhil Talari,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Yongli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Zhang, Christoph F:</a:t>
            </a:r>
            <a:r>
              <a:rPr lang="en-US" sz="1400" dirty="0"/>
              <a:t> K2: A Novel Data Analysis Framework to Understand US Emotions in Space and Time. Int. J. Semantic Computing 13(1): 111-133 (2019).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Supervised Distance Function Learning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/>
              <a:t>Christoph F. </a:t>
            </a:r>
            <a:r>
              <a:rPr lang="en-US" altLang="en-US" sz="1400" dirty="0" err="1"/>
              <a:t>Eick</a:t>
            </a:r>
            <a:r>
              <a:rPr lang="en-US" altLang="en-US" sz="1400" dirty="0"/>
              <a:t>, Alain </a:t>
            </a:r>
            <a:r>
              <a:rPr lang="en-US" altLang="en-US" sz="1400" dirty="0" err="1"/>
              <a:t>Rouhana</a:t>
            </a:r>
            <a:r>
              <a:rPr lang="en-US" altLang="en-US" sz="1400" dirty="0"/>
              <a:t>, Abraham </a:t>
            </a:r>
            <a:r>
              <a:rPr lang="en-US" altLang="en-US" sz="1400" dirty="0" err="1"/>
              <a:t>Bagherjeiran</a:t>
            </a:r>
            <a:r>
              <a:rPr lang="en-US" altLang="en-US" sz="1400" dirty="0"/>
              <a:t>, Ricardo </a:t>
            </a:r>
            <a:r>
              <a:rPr lang="en-US" altLang="en-US" sz="1400" dirty="0" err="1"/>
              <a:t>Vilalta</a:t>
            </a:r>
            <a:r>
              <a:rPr lang="en-US" altLang="en-US" sz="1400" dirty="0"/>
              <a:t>: Using Clustering to Learn Distance Functions for Supervised Similarity Assessment. MLDM 2005: 120-131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/>
              <a:t>Abraham </a:t>
            </a:r>
            <a:r>
              <a:rPr lang="en-US" altLang="en-US" sz="1400" dirty="0" err="1"/>
              <a:t>Bagherjeiran</a:t>
            </a:r>
            <a:r>
              <a:rPr lang="en-US" altLang="en-US" sz="1400" dirty="0"/>
              <a:t>, Christoph F. </a:t>
            </a:r>
            <a:r>
              <a:rPr lang="en-US" altLang="en-US" sz="1400" dirty="0" err="1"/>
              <a:t>Eick</a:t>
            </a:r>
            <a:r>
              <a:rPr lang="en-US" altLang="en-US" sz="1400" dirty="0"/>
              <a:t>: Distance Function Learning for Supervised Similarity Assessment. Case-Based Reasoning on Images and Signals 2008: 91-126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377577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C9F5A-BF3C-4B32-8088-D83A1931B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Questions???</a:t>
            </a:r>
          </a:p>
        </p:txBody>
      </p:sp>
    </p:spTree>
    <p:extLst>
      <p:ext uri="{BB962C8B-B14F-4D97-AF65-F5344CB8AC3E}">
        <p14:creationId xmlns:p14="http://schemas.microsoft.com/office/powerpoint/2010/main" val="36567463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77546" y="361008"/>
            <a:ext cx="8229600" cy="621930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rgbClr val="FF0000"/>
                </a:solidFill>
              </a:rPr>
              <a:t>Proximity Graphs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088" y="1268760"/>
            <a:ext cx="9144000" cy="2260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GB" altLang="en-US" sz="2600" dirty="0"/>
              <a:t>Proximity graphs provide various definitions of “neighbour”:</a:t>
            </a:r>
          </a:p>
          <a:p>
            <a:pPr eaLnBrk="1" hangingPunct="1">
              <a:lnSpc>
                <a:spcPct val="80000"/>
              </a:lnSpc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 dirty="0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83908616"/>
              </p:ext>
            </p:extLst>
          </p:nvPr>
        </p:nvGraphicFramePr>
        <p:xfrm>
          <a:off x="2123728" y="1772816"/>
          <a:ext cx="40386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40" name="Equation" r:id="rId3" imgW="2197080" imgH="203040" progId="Equation.DSMT4">
                  <p:embed/>
                </p:oleObj>
              </mc:Choice>
              <mc:Fallback>
                <p:oleObj name="Equation" r:id="rId3" imgW="2197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772816"/>
                        <a:ext cx="4038600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251520" y="2420888"/>
            <a:ext cx="8878623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GB" altLang="en-US" sz="2400" dirty="0">
                <a:solidFill>
                  <a:srgbClr val="C00000"/>
                </a:solidFill>
              </a:rPr>
              <a:t>NNG</a:t>
            </a:r>
            <a:r>
              <a:rPr lang="en-GB" altLang="en-US" sz="2400" dirty="0"/>
              <a:t> = Nearest Neighbour Graph</a:t>
            </a:r>
          </a:p>
          <a:p>
            <a:pPr algn="l" eaLnBrk="1" hangingPunct="1">
              <a:spcBef>
                <a:spcPct val="20000"/>
              </a:spcBef>
            </a:pPr>
            <a:r>
              <a:rPr lang="en-GB" altLang="en-US" sz="2400" dirty="0"/>
              <a:t>MST = Minimum Spanning Tree</a:t>
            </a:r>
          </a:p>
          <a:p>
            <a:pPr algn="l" eaLnBrk="1" hangingPunct="1">
              <a:spcBef>
                <a:spcPct val="20000"/>
              </a:spcBef>
            </a:pPr>
            <a:r>
              <a:rPr lang="en-GB" altLang="en-US" sz="2400" dirty="0"/>
              <a:t>RNG = Relative Neighbourhood Graph</a:t>
            </a:r>
          </a:p>
          <a:p>
            <a:pPr algn="l" eaLnBrk="1" hangingPunct="1">
              <a:spcBef>
                <a:spcPct val="20000"/>
              </a:spcBef>
            </a:pPr>
            <a:r>
              <a:rPr lang="en-GB" altLang="en-US" sz="2400" dirty="0">
                <a:solidFill>
                  <a:srgbClr val="C00000"/>
                </a:solidFill>
              </a:rPr>
              <a:t>GG </a:t>
            </a:r>
            <a:r>
              <a:rPr lang="en-GB" altLang="en-US" sz="2400" dirty="0"/>
              <a:t>= Gabriel Graph</a:t>
            </a:r>
          </a:p>
          <a:p>
            <a:pPr algn="l" eaLnBrk="1" hangingPunct="1">
              <a:spcBef>
                <a:spcPct val="20000"/>
              </a:spcBef>
            </a:pPr>
            <a:r>
              <a:rPr lang="en-GB" altLang="en-US" sz="2400" dirty="0"/>
              <a:t>DT = Delaunay Triangulation</a:t>
            </a:r>
            <a:endParaRPr lang="en-US" altLang="en-US" sz="24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46305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45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941168"/>
            <a:ext cx="9144000" cy="145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538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514992"/>
            <a:ext cx="7545740" cy="52845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Background Editing Techniques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617" y="2635751"/>
            <a:ext cx="910038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00"/>
                </a:solidFill>
                <a:latin typeface="+mj-lt"/>
                <a:ea typeface="MS Mincho"/>
                <a:cs typeface="Times New Roman" panose="02020603050405020304" pitchFamily="18" charset="0"/>
              </a:rPr>
              <a:t>Wilson Editing </a:t>
            </a:r>
            <a:endParaRPr lang="en-US" sz="20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  <a:latin typeface="+mj-lt"/>
                <a:ea typeface="MS Mincho"/>
                <a:cs typeface="Times New Roman" panose="02020603050405020304" pitchFamily="18" charset="0"/>
              </a:rPr>
              <a:t>Wilson editing relies on the idea that if an example is erroneously classified using the </a:t>
            </a:r>
            <a:r>
              <a:rPr lang="en-US" sz="2000" b="1" dirty="0">
                <a:latin typeface="+mj-lt"/>
                <a:ea typeface="MS Mincho"/>
                <a:cs typeface="Times New Roman" panose="02020603050405020304" pitchFamily="18" charset="0"/>
              </a:rPr>
              <a:t>k-NN rule 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MS Mincho"/>
                <a:cs typeface="Times New Roman" panose="02020603050405020304" pitchFamily="18" charset="0"/>
              </a:rPr>
              <a:t>it has to be removed from the training set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37" y="3789040"/>
            <a:ext cx="90913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C00000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j-lt"/>
                <a:ea typeface="MS Mincho"/>
                <a:cs typeface="Times New Roman" panose="02020603050405020304" pitchFamily="18" charset="0"/>
              </a:rPr>
              <a:t>Multi-Edit </a:t>
            </a:r>
          </a:p>
          <a:p>
            <a:pPr algn="l"/>
            <a:r>
              <a:rPr lang="en-US" sz="2000" dirty="0">
                <a:latin typeface="+mj-lt"/>
                <a:ea typeface="MS Mincho"/>
                <a:cs typeface="Times New Roman" panose="02020603050405020304" pitchFamily="18" charset="0"/>
              </a:rPr>
              <a:t>The algorithm repeatedly applies Wilson editing to m</a:t>
            </a:r>
            <a:r>
              <a:rPr lang="en-US" sz="2000" i="1" dirty="0">
                <a:latin typeface="+mj-lt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+mj-lt"/>
                <a:ea typeface="MS Mincho"/>
                <a:cs typeface="Times New Roman" panose="02020603050405020304" pitchFamily="18" charset="0"/>
              </a:rPr>
              <a:t>random subsets of the original dataset until no more examples are removed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3575" y="1189201"/>
            <a:ext cx="88274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C00000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j-lt"/>
                <a:ea typeface="MS Mincho"/>
                <a:cs typeface="Times New Roman" panose="02020603050405020304" pitchFamily="18" charset="0"/>
              </a:rPr>
              <a:t>Representative-based Supervised Clustering Editing </a:t>
            </a:r>
          </a:p>
          <a:p>
            <a:pPr algn="l"/>
            <a:r>
              <a:rPr lang="en-US" sz="2000" dirty="0">
                <a:latin typeface="+mj-lt"/>
                <a:ea typeface="MS Mincho"/>
                <a:cs typeface="Times New Roman" panose="02020603050405020304" pitchFamily="18" charset="0"/>
              </a:rPr>
              <a:t>Use a representative-based supervised clustering approach to cluster the data. Delete all non representative examples (</a:t>
            </a:r>
            <a:r>
              <a:rPr lang="en-US" sz="1600" dirty="0">
                <a:latin typeface="Lucida Handwriting" panose="03010101010101010101" pitchFamily="66" charset="0"/>
                <a:ea typeface="MS Mincho"/>
                <a:cs typeface="Times New Roman" panose="02020603050405020304" pitchFamily="18" charset="0"/>
              </a:rPr>
              <a:t>mentioned on the last slide</a:t>
            </a:r>
            <a:r>
              <a:rPr lang="en-US" sz="2000" dirty="0">
                <a:latin typeface="+mj-lt"/>
                <a:ea typeface="MS Mincho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0" y="6453336"/>
            <a:ext cx="1015752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fld id="{D830F51D-B9C7-4B60-9A78-C54F48329F8A}" type="slidenum">
              <a:rPr lang="en-US" altLang="en-US" sz="1400" kern="0" smtClean="0"/>
              <a:pPr marL="0" indent="0">
                <a:buNone/>
              </a:pPr>
              <a:t>46</a:t>
            </a:fld>
            <a:endParaRPr lang="en-US" alt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3333078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865" y="1268760"/>
            <a:ext cx="8172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b="1" dirty="0"/>
              <a:t>Excessive examples removal—especially in the decision boundary areas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40784" y="1790677"/>
            <a:ext cx="7904314" cy="2110525"/>
            <a:chOff x="609600" y="152400"/>
            <a:chExt cx="7904314" cy="2819145"/>
          </a:xfrm>
        </p:grpSpPr>
        <p:sp>
          <p:nvSpPr>
            <p:cNvPr id="7" name="Rectangle 6"/>
            <p:cNvSpPr/>
            <p:nvPr/>
          </p:nvSpPr>
          <p:spPr>
            <a:xfrm>
              <a:off x="1410628" y="1023631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80290" y="1711915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3731" y="1579822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68542" y="1235524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66142" y="2034222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35953" y="1315380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59554" y="1796232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84497" y="2376384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7441695" y="750302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7312086" y="1216561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7902260" y="1386117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7566415" y="1650855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8034316" y="1047015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8181045" y="1589132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7638736" y="1893219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7835235" y="1622725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5942835" y="2235816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7303138" y="2049408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8331034" y="1990487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7965843" y="2096603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3660731" y="1610588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951785" y="1018758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8051434" y="1775044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8161481" y="2017043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5758817" y="1652881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/>
            <p:cNvSpPr/>
            <p:nvPr/>
          </p:nvSpPr>
          <p:spPr>
            <a:xfrm>
              <a:off x="5727105" y="1114857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320967" y="1807607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732293" y="2210865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301617" y="814441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9600" y="152400"/>
              <a:ext cx="3395172" cy="643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(a) Original dataset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56292" y="1559415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13421" y="1323436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283464" y="2213025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017530" y="1934746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24279" y="1611311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314156" y="2126662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998326" y="1138455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292281" y="1592850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/>
            <p:cNvSpPr/>
            <p:nvPr/>
          </p:nvSpPr>
          <p:spPr>
            <a:xfrm>
              <a:off x="6873594" y="1579822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5"/>
            <p:cNvSpPr/>
            <p:nvPr/>
          </p:nvSpPr>
          <p:spPr>
            <a:xfrm>
              <a:off x="6632318" y="972261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6063990" y="543707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575937" y="369630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600509" y="286603"/>
              <a:ext cx="593787" cy="2608997"/>
            </a:xfrm>
            <a:custGeom>
              <a:avLst/>
              <a:gdLst>
                <a:gd name="connsiteX0" fmla="*/ 581927 w 841234"/>
                <a:gd name="connsiteY0" fmla="*/ 0 h 2879678"/>
                <a:gd name="connsiteX1" fmla="*/ 63312 w 841234"/>
                <a:gd name="connsiteY1" fmla="*/ 846161 h 2879678"/>
                <a:gd name="connsiteX2" fmla="*/ 8721 w 841234"/>
                <a:gd name="connsiteY2" fmla="*/ 1351128 h 2879678"/>
                <a:gd name="connsiteX3" fmla="*/ 63312 w 841234"/>
                <a:gd name="connsiteY3" fmla="*/ 1774209 h 2879678"/>
                <a:gd name="connsiteX4" fmla="*/ 186142 w 841234"/>
                <a:gd name="connsiteY4" fmla="*/ 2101755 h 2879678"/>
                <a:gd name="connsiteX5" fmla="*/ 841234 w 841234"/>
                <a:gd name="connsiteY5" fmla="*/ 2879678 h 2879678"/>
                <a:gd name="connsiteX6" fmla="*/ 841234 w 841234"/>
                <a:gd name="connsiteY6" fmla="*/ 2879678 h 287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34" h="2879678">
                  <a:moveTo>
                    <a:pt x="581927" y="0"/>
                  </a:moveTo>
                  <a:cubicBezTo>
                    <a:pt x="370386" y="310486"/>
                    <a:pt x="158846" y="620973"/>
                    <a:pt x="63312" y="846161"/>
                  </a:cubicBezTo>
                  <a:cubicBezTo>
                    <a:pt x="-32222" y="1071349"/>
                    <a:pt x="8721" y="1196453"/>
                    <a:pt x="8721" y="1351128"/>
                  </a:cubicBezTo>
                  <a:cubicBezTo>
                    <a:pt x="8721" y="1505803"/>
                    <a:pt x="33742" y="1649105"/>
                    <a:pt x="63312" y="1774209"/>
                  </a:cubicBezTo>
                  <a:cubicBezTo>
                    <a:pt x="92882" y="1899314"/>
                    <a:pt x="56488" y="1917510"/>
                    <a:pt x="186142" y="2101755"/>
                  </a:cubicBezTo>
                  <a:cubicBezTo>
                    <a:pt x="315796" y="2286000"/>
                    <a:pt x="841234" y="2879678"/>
                    <a:pt x="841234" y="2879678"/>
                  </a:cubicBezTo>
                  <a:lnTo>
                    <a:pt x="841234" y="2879678"/>
                  </a:lnTo>
                </a:path>
              </a:pathLst>
            </a:custGeom>
            <a:noFill/>
            <a:ln w="571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167788" y="2602213"/>
              <a:ext cx="1838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Natural boundary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23664" y="4365292"/>
            <a:ext cx="7904314" cy="2162801"/>
            <a:chOff x="681875" y="3363745"/>
            <a:chExt cx="7904314" cy="3356607"/>
          </a:xfrm>
        </p:grpSpPr>
        <p:sp>
          <p:nvSpPr>
            <p:cNvPr id="52" name="Rectangle 51"/>
            <p:cNvSpPr/>
            <p:nvPr/>
          </p:nvSpPr>
          <p:spPr>
            <a:xfrm>
              <a:off x="1482903" y="4234976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252565" y="4923260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36006" y="4791167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240817" y="4446869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38417" y="5245567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408228" y="4526725"/>
              <a:ext cx="182880" cy="182880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531829" y="5007577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556772" y="5587729"/>
              <a:ext cx="182880" cy="182880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/>
            <p:cNvSpPr/>
            <p:nvPr/>
          </p:nvSpPr>
          <p:spPr>
            <a:xfrm>
              <a:off x="7513970" y="3961647"/>
              <a:ext cx="182880" cy="182880"/>
            </a:xfrm>
            <a:prstGeom prst="triangl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60"/>
            <p:cNvSpPr/>
            <p:nvPr/>
          </p:nvSpPr>
          <p:spPr>
            <a:xfrm>
              <a:off x="7384361" y="4427906"/>
              <a:ext cx="182880" cy="182880"/>
            </a:xfrm>
            <a:prstGeom prst="triangl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7974535" y="4597462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62"/>
            <p:cNvSpPr/>
            <p:nvPr/>
          </p:nvSpPr>
          <p:spPr>
            <a:xfrm>
              <a:off x="7638690" y="4862200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/>
            <p:cNvSpPr/>
            <p:nvPr/>
          </p:nvSpPr>
          <p:spPr>
            <a:xfrm>
              <a:off x="8106591" y="4258360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/>
          </p:nvSpPr>
          <p:spPr>
            <a:xfrm>
              <a:off x="8253320" y="4800477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/>
          </p:nvSpPr>
          <p:spPr>
            <a:xfrm>
              <a:off x="7711011" y="5104564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66"/>
            <p:cNvSpPr/>
            <p:nvPr/>
          </p:nvSpPr>
          <p:spPr>
            <a:xfrm>
              <a:off x="7907510" y="4834070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67"/>
            <p:cNvSpPr/>
            <p:nvPr/>
          </p:nvSpPr>
          <p:spPr>
            <a:xfrm>
              <a:off x="6015110" y="5447161"/>
              <a:ext cx="182880" cy="182880"/>
            </a:xfrm>
            <a:prstGeom prst="triangl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375413" y="5260753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/>
            <p:cNvSpPr/>
            <p:nvPr/>
          </p:nvSpPr>
          <p:spPr>
            <a:xfrm>
              <a:off x="8403309" y="5201832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/>
          </p:nvSpPr>
          <p:spPr>
            <a:xfrm>
              <a:off x="8038118" y="5307948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71"/>
            <p:cNvSpPr/>
            <p:nvPr/>
          </p:nvSpPr>
          <p:spPr>
            <a:xfrm>
              <a:off x="3733006" y="4821933"/>
              <a:ext cx="182880" cy="182880"/>
            </a:xfrm>
            <a:prstGeom prst="triangl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024060" y="4230103"/>
              <a:ext cx="182880" cy="182880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/>
          </p:nvSpPr>
          <p:spPr>
            <a:xfrm>
              <a:off x="8123709" y="4986389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/>
            <p:cNvSpPr/>
            <p:nvPr/>
          </p:nvSpPr>
          <p:spPr>
            <a:xfrm>
              <a:off x="8233756" y="5228388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75"/>
            <p:cNvSpPr/>
            <p:nvPr/>
          </p:nvSpPr>
          <p:spPr>
            <a:xfrm>
              <a:off x="5831092" y="4864226"/>
              <a:ext cx="182880" cy="182880"/>
            </a:xfrm>
            <a:prstGeom prst="triangl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76"/>
            <p:cNvSpPr/>
            <p:nvPr/>
          </p:nvSpPr>
          <p:spPr>
            <a:xfrm>
              <a:off x="5799380" y="4326202"/>
              <a:ext cx="182880" cy="182880"/>
            </a:xfrm>
            <a:prstGeom prst="triangl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93242" y="5018952"/>
              <a:ext cx="182880" cy="182880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804568" y="5422210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373892" y="4025786"/>
              <a:ext cx="182880" cy="182880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81875" y="3363745"/>
              <a:ext cx="4764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(b)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828567" y="4770760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85696" y="4534781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355739" y="5424370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089805" y="5146091"/>
              <a:ext cx="182880" cy="182880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96554" y="4822656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386431" y="5338007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070601" y="4349800"/>
              <a:ext cx="182880" cy="182880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364556" y="4804195"/>
              <a:ext cx="182880" cy="182880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Isosceles Triangle 89"/>
            <p:cNvSpPr/>
            <p:nvPr/>
          </p:nvSpPr>
          <p:spPr>
            <a:xfrm>
              <a:off x="6945869" y="4791167"/>
              <a:ext cx="182880" cy="182880"/>
            </a:xfrm>
            <a:prstGeom prst="triangl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Isosceles Triangle 90"/>
            <p:cNvSpPr/>
            <p:nvPr/>
          </p:nvSpPr>
          <p:spPr>
            <a:xfrm>
              <a:off x="6704593" y="4183606"/>
              <a:ext cx="182880" cy="182880"/>
            </a:xfrm>
            <a:prstGeom prst="triangl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Isosceles Triangle 91"/>
            <p:cNvSpPr/>
            <p:nvPr/>
          </p:nvSpPr>
          <p:spPr>
            <a:xfrm>
              <a:off x="6136265" y="3755052"/>
              <a:ext cx="182880" cy="182880"/>
            </a:xfrm>
            <a:prstGeom prst="triangl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648212" y="3580975"/>
              <a:ext cx="182880" cy="182880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5672784" y="3497948"/>
              <a:ext cx="593787" cy="2608997"/>
            </a:xfrm>
            <a:custGeom>
              <a:avLst/>
              <a:gdLst>
                <a:gd name="connsiteX0" fmla="*/ 581927 w 841234"/>
                <a:gd name="connsiteY0" fmla="*/ 0 h 2879678"/>
                <a:gd name="connsiteX1" fmla="*/ 63312 w 841234"/>
                <a:gd name="connsiteY1" fmla="*/ 846161 h 2879678"/>
                <a:gd name="connsiteX2" fmla="*/ 8721 w 841234"/>
                <a:gd name="connsiteY2" fmla="*/ 1351128 h 2879678"/>
                <a:gd name="connsiteX3" fmla="*/ 63312 w 841234"/>
                <a:gd name="connsiteY3" fmla="*/ 1774209 h 2879678"/>
                <a:gd name="connsiteX4" fmla="*/ 186142 w 841234"/>
                <a:gd name="connsiteY4" fmla="*/ 2101755 h 2879678"/>
                <a:gd name="connsiteX5" fmla="*/ 841234 w 841234"/>
                <a:gd name="connsiteY5" fmla="*/ 2879678 h 2879678"/>
                <a:gd name="connsiteX6" fmla="*/ 841234 w 841234"/>
                <a:gd name="connsiteY6" fmla="*/ 2879678 h 287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34" h="2879678">
                  <a:moveTo>
                    <a:pt x="581927" y="0"/>
                  </a:moveTo>
                  <a:cubicBezTo>
                    <a:pt x="370386" y="310486"/>
                    <a:pt x="158846" y="620973"/>
                    <a:pt x="63312" y="846161"/>
                  </a:cubicBezTo>
                  <a:cubicBezTo>
                    <a:pt x="-32222" y="1071349"/>
                    <a:pt x="8721" y="1196453"/>
                    <a:pt x="8721" y="1351128"/>
                  </a:cubicBezTo>
                  <a:cubicBezTo>
                    <a:pt x="8721" y="1505803"/>
                    <a:pt x="33742" y="1649105"/>
                    <a:pt x="63312" y="1774209"/>
                  </a:cubicBezTo>
                  <a:cubicBezTo>
                    <a:pt x="92882" y="1899314"/>
                    <a:pt x="56488" y="1917510"/>
                    <a:pt x="186142" y="2101755"/>
                  </a:cubicBezTo>
                  <a:cubicBezTo>
                    <a:pt x="315796" y="2286000"/>
                    <a:pt x="841234" y="2879678"/>
                    <a:pt x="841234" y="2879678"/>
                  </a:cubicBezTo>
                  <a:lnTo>
                    <a:pt x="841234" y="2879678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240063" y="5813558"/>
              <a:ext cx="16510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Natural boundary</a:t>
              </a:r>
            </a:p>
          </p:txBody>
        </p:sp>
        <p:sp>
          <p:nvSpPr>
            <p:cNvPr id="96" name="Freeform 95"/>
            <p:cNvSpPr/>
            <p:nvPr/>
          </p:nvSpPr>
          <p:spPr>
            <a:xfrm>
              <a:off x="4627039" y="3545092"/>
              <a:ext cx="396133" cy="2451335"/>
            </a:xfrm>
            <a:custGeom>
              <a:avLst/>
              <a:gdLst>
                <a:gd name="connsiteX0" fmla="*/ 314416 w 314416"/>
                <a:gd name="connsiteY0" fmla="*/ 0 h 2292823"/>
                <a:gd name="connsiteX1" fmla="*/ 27813 w 314416"/>
                <a:gd name="connsiteY1" fmla="*/ 914400 h 2292823"/>
                <a:gd name="connsiteX2" fmla="*/ 14165 w 314416"/>
                <a:gd name="connsiteY2" fmla="*/ 1282889 h 2292823"/>
                <a:gd name="connsiteX3" fmla="*/ 55109 w 314416"/>
                <a:gd name="connsiteY3" fmla="*/ 1924334 h 2292823"/>
                <a:gd name="connsiteX4" fmla="*/ 150643 w 314416"/>
                <a:gd name="connsiteY4" fmla="*/ 2292823 h 2292823"/>
                <a:gd name="connsiteX5" fmla="*/ 150643 w 314416"/>
                <a:gd name="connsiteY5" fmla="*/ 2292823 h 229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416" h="2292823">
                  <a:moveTo>
                    <a:pt x="314416" y="0"/>
                  </a:moveTo>
                  <a:cubicBezTo>
                    <a:pt x="196135" y="350292"/>
                    <a:pt x="77855" y="700585"/>
                    <a:pt x="27813" y="914400"/>
                  </a:cubicBezTo>
                  <a:cubicBezTo>
                    <a:pt x="-22229" y="1128215"/>
                    <a:pt x="9616" y="1114567"/>
                    <a:pt x="14165" y="1282889"/>
                  </a:cubicBezTo>
                  <a:cubicBezTo>
                    <a:pt x="18714" y="1451211"/>
                    <a:pt x="32363" y="1756012"/>
                    <a:pt x="55109" y="1924334"/>
                  </a:cubicBezTo>
                  <a:cubicBezTo>
                    <a:pt x="77855" y="2092656"/>
                    <a:pt x="150643" y="2292823"/>
                    <a:pt x="150643" y="2292823"/>
                  </a:cubicBezTo>
                  <a:lnTo>
                    <a:pt x="150643" y="2292823"/>
                  </a:ln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168542" y="3388959"/>
              <a:ext cx="2156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Wilson Editing Result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088559" y="6194926"/>
              <a:ext cx="1505540" cy="52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</a:rPr>
                <a:t>New boundary</a:t>
              </a:r>
            </a:p>
          </p:txBody>
        </p:sp>
      </p:grpSp>
      <p:sp>
        <p:nvSpPr>
          <p:cNvPr id="101" name="Title 1"/>
          <p:cNvSpPr>
            <a:spLocks noGrp="1"/>
          </p:cNvSpPr>
          <p:nvPr>
            <p:ph type="title"/>
          </p:nvPr>
        </p:nvSpPr>
        <p:spPr>
          <a:xfrm>
            <a:off x="44865" y="577800"/>
            <a:ext cx="8848983" cy="52845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Problems With Wilson Editing</a:t>
            </a:r>
          </a:p>
        </p:txBody>
      </p:sp>
      <p:sp>
        <p:nvSpPr>
          <p:cNvPr id="99" name="Slide Number Placeholder 4"/>
          <p:cNvSpPr txBox="1">
            <a:spLocks/>
          </p:cNvSpPr>
          <p:nvPr/>
        </p:nvSpPr>
        <p:spPr bwMode="auto">
          <a:xfrm>
            <a:off x="-4353" y="6542529"/>
            <a:ext cx="1290274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fld id="{D830F51D-B9C7-4B60-9A78-C54F48329F8A}" type="slidenum">
              <a:rPr lang="en-US" altLang="en-US" sz="1400" kern="0" smtClean="0"/>
              <a:pPr marL="0" indent="0">
                <a:buNone/>
              </a:pPr>
              <a:t>47</a:t>
            </a:fld>
            <a:endParaRPr lang="en-US" alt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190617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" y="762001"/>
            <a:ext cx="8229600" cy="5867400"/>
            <a:chOff x="457200" y="685800"/>
            <a:chExt cx="8229600" cy="5997651"/>
          </a:xfrm>
        </p:grpSpPr>
        <p:pic>
          <p:nvPicPr>
            <p:cNvPr id="6" name="Picture 5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85800"/>
              <a:ext cx="8229600" cy="594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Oval 6"/>
            <p:cNvSpPr/>
            <p:nvPr/>
          </p:nvSpPr>
          <p:spPr>
            <a:xfrm>
              <a:off x="990600" y="1371600"/>
              <a:ext cx="9144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95400" y="3076001"/>
              <a:ext cx="914400" cy="2005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295400" y="4343400"/>
              <a:ext cx="914400" cy="2005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322024" y="4652101"/>
              <a:ext cx="914400" cy="2005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333041" y="6482852"/>
              <a:ext cx="914400" cy="2005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591499" y="3886200"/>
              <a:ext cx="914400" cy="2005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810000" y="6428801"/>
              <a:ext cx="914400" cy="2005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715000" y="1808143"/>
              <a:ext cx="914400" cy="19692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858000" y="1782436"/>
              <a:ext cx="914400" cy="19692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934200" y="5638800"/>
              <a:ext cx="838200" cy="1524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731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6.4. HC-edit/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800" b="1" kern="0" dirty="0">
                <a:solidFill>
                  <a:schemeClr val="bg1"/>
                </a:solidFill>
              </a:rPr>
              <a:t>Experimental </a:t>
            </a:r>
            <a:r>
              <a:rPr lang="en-US" sz="2800" b="1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0240" y="-13460"/>
            <a:ext cx="5734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Benefits of Dataset Editing</a:t>
            </a:r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 bwMode="auto">
          <a:xfrm>
            <a:off x="31552" y="6620221"/>
            <a:ext cx="943744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fld id="{D830F51D-B9C7-4B60-9A78-C54F48329F8A}" type="slidenum">
              <a:rPr lang="en-US" altLang="en-US" sz="1200" kern="0" smtClean="0"/>
              <a:pPr marL="0" indent="0">
                <a:buNone/>
              </a:pPr>
              <a:t>48</a:t>
            </a:fld>
            <a:endParaRPr lang="en-US" alt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31031808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95" y="387790"/>
            <a:ext cx="8229600" cy="649288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Optima" pitchFamily="34" charset="0"/>
                <a:sym typeface="PT Serif" charset="0"/>
              </a:rPr>
              <a:t>Thoughts on Subclass Discovery</a:t>
            </a:r>
            <a:endParaRPr lang="en-US" altLang="en-US" sz="3200" b="1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Shape 68"/>
          <p:cNvSpPr txBox="1">
            <a:spLocks/>
          </p:cNvSpPr>
          <p:nvPr/>
        </p:nvSpPr>
        <p:spPr bwMode="auto">
          <a:xfrm>
            <a:off x="118009" y="1345053"/>
            <a:ext cx="8846479" cy="404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>
              <a:buFont typeface="Wingdings" pitchFamily="2" charset="2"/>
              <a:buAutoNum type="arabicPeriod"/>
            </a:pPr>
            <a:endParaRPr lang="en-US" altLang="en-US" sz="2000" dirty="0">
              <a:latin typeface="Optima" pitchFamily="34" charset="0"/>
              <a:sym typeface="PT Serif" charset="0"/>
            </a:endParaRPr>
          </a:p>
          <a:p>
            <a:pPr algn="just"/>
            <a:r>
              <a:rPr lang="en-US" altLang="en-US" sz="2000" dirty="0">
                <a:latin typeface="Optima" pitchFamily="34" charset="0"/>
                <a:sym typeface="PT Serif" charset="0"/>
              </a:rPr>
              <a:t>Motivation: why is it worthwhile identifying interesting subclasses of disease?</a:t>
            </a:r>
          </a:p>
          <a:p>
            <a:pPr algn="just"/>
            <a:r>
              <a:rPr lang="en-US" altLang="en-US" sz="2000" dirty="0">
                <a:latin typeface="Optima" pitchFamily="34" charset="0"/>
                <a:sym typeface="PT Serif" charset="0"/>
              </a:rPr>
              <a:t>What are the characteristics of </a:t>
            </a:r>
            <a:r>
              <a:rPr lang="en-US" altLang="en-US" sz="2000" i="1" dirty="0">
                <a:latin typeface="Optima" pitchFamily="34" charset="0"/>
                <a:sym typeface="PT Serif" charset="0"/>
              </a:rPr>
              <a:t>an interesting subclass</a:t>
            </a:r>
            <a:r>
              <a:rPr lang="en-US" altLang="en-US" sz="2000" dirty="0">
                <a:latin typeface="Optima" pitchFamily="34" charset="0"/>
                <a:sym typeface="PT Serif" charset="0"/>
              </a:rPr>
              <a:t>?</a:t>
            </a:r>
          </a:p>
          <a:p>
            <a:pPr marL="857250" lvl="1" indent="-457200" algn="just">
              <a:buFont typeface="+mj-lt"/>
              <a:buAutoNum type="alphaLcPeriod"/>
            </a:pPr>
            <a:r>
              <a:rPr lang="en-US" altLang="en-US" sz="2000" dirty="0">
                <a:latin typeface="Optima" pitchFamily="34" charset="0"/>
                <a:sym typeface="PT Serif" charset="0"/>
              </a:rPr>
              <a:t>Needs to have a certain amount of instances. </a:t>
            </a:r>
          </a:p>
          <a:p>
            <a:pPr marL="857250" lvl="1" indent="-457200" algn="just">
              <a:buFont typeface="+mj-lt"/>
              <a:buAutoNum type="alphaLcPeriod"/>
            </a:pPr>
            <a:r>
              <a:rPr lang="en-US" altLang="en-US" sz="2000" dirty="0">
                <a:latin typeface="Optima" pitchFamily="34" charset="0"/>
                <a:sym typeface="PT Serif" charset="0"/>
              </a:rPr>
              <a:t>Not much contamination from instances of other classes; e.g. its purity is high! </a:t>
            </a:r>
          </a:p>
          <a:p>
            <a:pPr marL="857250" lvl="1" indent="-457200" algn="just">
              <a:buFont typeface="+mj-lt"/>
              <a:buAutoNum type="alphaLcPeriod"/>
            </a:pPr>
            <a:r>
              <a:rPr lang="en-US" altLang="en-US" sz="2000" dirty="0">
                <a:latin typeface="Optima" pitchFamily="34" charset="0"/>
                <a:sym typeface="PT Serif" charset="0"/>
              </a:rPr>
              <a:t>Instances of the subclass needs to be similar / cover a contiguous region in the attribute space.</a:t>
            </a:r>
          </a:p>
          <a:p>
            <a:pPr marL="857250" lvl="1" indent="-457200" algn="just">
              <a:buFont typeface="+mj-lt"/>
              <a:buAutoNum type="alphaLcPeriod"/>
            </a:pPr>
            <a:r>
              <a:rPr lang="en-US" altLang="en-US" sz="2000" dirty="0">
                <a:latin typeface="Optima" pitchFamily="34" charset="0"/>
                <a:sym typeface="PT Serif" charset="0"/>
              </a:rPr>
              <a:t>The instances of the subclass should be somewhat separated from other examples of the same class / other subclasses.</a:t>
            </a:r>
          </a:p>
          <a:p>
            <a:pPr marL="857250" lvl="1" indent="-457200" algn="just">
              <a:buFont typeface="+mj-lt"/>
              <a:buAutoNum type="alphaLcPeriod"/>
            </a:pPr>
            <a:r>
              <a:rPr lang="en-US" altLang="en-US" sz="2000" dirty="0">
                <a:latin typeface="Optima" pitchFamily="34" charset="0"/>
                <a:sym typeface="PT Serif" charset="0"/>
              </a:rPr>
              <a:t>?!?</a:t>
            </a: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4274345" y="5773885"/>
            <a:ext cx="298450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4274345" y="6186635"/>
            <a:ext cx="298450" cy="2524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5093495" y="5926285"/>
            <a:ext cx="298450" cy="2524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4720432" y="6205685"/>
            <a:ext cx="298450" cy="2524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4075907" y="5553223"/>
            <a:ext cx="1489075" cy="11191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5193507" y="5343673"/>
            <a:ext cx="12223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 b="1">
                <a:cs typeface="Arial" pitchFamily="34" charset="0"/>
              </a:rPr>
              <a:t>Ford Trucks</a:t>
            </a:r>
            <a:endParaRPr lang="en-US" altLang="en-US" b="1">
              <a:cs typeface="Arial" pitchFamily="34" charset="0"/>
            </a:endParaRPr>
          </a:p>
        </p:txBody>
      </p:sp>
      <p:sp>
        <p:nvSpPr>
          <p:cNvPr id="24" name="Oval 33"/>
          <p:cNvSpPr>
            <a:spLocks noChangeArrowheads="1"/>
          </p:cNvSpPr>
          <p:nvPr/>
        </p:nvSpPr>
        <p:spPr bwMode="auto">
          <a:xfrm>
            <a:off x="5069682" y="6205685"/>
            <a:ext cx="296863" cy="252413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Oval 34"/>
          <p:cNvSpPr>
            <a:spLocks noChangeArrowheads="1"/>
          </p:cNvSpPr>
          <p:nvPr/>
        </p:nvSpPr>
        <p:spPr bwMode="auto">
          <a:xfrm>
            <a:off x="4845845" y="5646885"/>
            <a:ext cx="298450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Oval 37"/>
          <p:cNvSpPr>
            <a:spLocks noChangeArrowheads="1"/>
          </p:cNvSpPr>
          <p:nvPr/>
        </p:nvSpPr>
        <p:spPr bwMode="auto">
          <a:xfrm>
            <a:off x="4723607" y="5950098"/>
            <a:ext cx="298450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Oval 49"/>
          <p:cNvSpPr>
            <a:spLocks noChangeArrowheads="1"/>
          </p:cNvSpPr>
          <p:nvPr/>
        </p:nvSpPr>
        <p:spPr bwMode="auto">
          <a:xfrm>
            <a:off x="4663282" y="5864373"/>
            <a:ext cx="430213" cy="40322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4780" y="6543676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49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7778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574" y="1412776"/>
            <a:ext cx="80648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GB" altLang="en-US" sz="800" dirty="0"/>
          </a:p>
          <a:p>
            <a:pPr marL="342900" indent="-342900" algn="l">
              <a:buFontTx/>
              <a:buAutoNum type="arabicPeriod"/>
            </a:pPr>
            <a:r>
              <a:rPr lang="en-GB" altLang="en-US" sz="2400" dirty="0"/>
              <a:t>Motivation—why is it worthwhile generalizing machine learning techniques that typically unsupervised to consider background information in form of class labels?   </a:t>
            </a:r>
          </a:p>
          <a:p>
            <a:pPr marL="342900" indent="-342900" algn="l">
              <a:buFontTx/>
              <a:buAutoNum type="arabicPeriod"/>
            </a:pPr>
            <a:r>
              <a:rPr lang="en-GB" altLang="en-US" sz="2400" b="1" dirty="0"/>
              <a:t>Introduction to Supervised Clustering</a:t>
            </a:r>
          </a:p>
          <a:p>
            <a:pPr marL="342900" indent="-342900" algn="l">
              <a:buFontTx/>
              <a:buAutoNum type="arabicPeriod"/>
            </a:pPr>
            <a:r>
              <a:rPr lang="en-GB" altLang="en-US" sz="2400" dirty="0"/>
              <a:t>CLEVER and STAXAC—2 Supervised Clustering Algorithms</a:t>
            </a:r>
          </a:p>
          <a:p>
            <a:pPr marL="800100" lvl="1" indent="-342900" algn="l">
              <a:buFontTx/>
              <a:buAutoNum type="alphaLcPeriod"/>
            </a:pPr>
            <a:r>
              <a:rPr lang="en-GB" altLang="en-US" sz="2400" dirty="0">
                <a:latin typeface="+mj-lt"/>
              </a:rPr>
              <a:t>Dataset Editing</a:t>
            </a:r>
          </a:p>
          <a:p>
            <a:pPr marL="800100" lvl="1" indent="-342900" algn="l">
              <a:buFontTx/>
              <a:buAutoNum type="alphaLcPeriod"/>
            </a:pPr>
            <a:r>
              <a:rPr lang="en-GB" altLang="en-US" sz="2400" dirty="0">
                <a:latin typeface="+mj-lt"/>
              </a:rPr>
              <a:t>Noise Removal from Images </a:t>
            </a:r>
          </a:p>
          <a:p>
            <a:pPr marL="800100" lvl="1" indent="-342900" algn="l">
              <a:buFontTx/>
              <a:buAutoNum type="alphaLcPeriod"/>
            </a:pPr>
            <a:r>
              <a:rPr lang="en-GB" altLang="en-US" sz="2400" dirty="0">
                <a:latin typeface="+mj-lt"/>
              </a:rPr>
              <a:t>Distance Metric Learning</a:t>
            </a:r>
          </a:p>
          <a:p>
            <a:pPr marL="800100" lvl="1" indent="-342900" algn="l">
              <a:buFontTx/>
              <a:buAutoNum type="alphaLcPeriod"/>
            </a:pPr>
            <a:r>
              <a:rPr lang="en-GB" altLang="en-US" sz="2400" dirty="0">
                <a:latin typeface="+mj-lt"/>
              </a:rPr>
              <a:t>Subclass Discovery </a:t>
            </a:r>
          </a:p>
          <a:p>
            <a:pPr marL="342900" indent="-342900" algn="l">
              <a:buFontTx/>
              <a:buAutoNum type="arabicPeriod"/>
            </a:pPr>
            <a:r>
              <a:rPr lang="en-GB" altLang="en-US" sz="2400" dirty="0"/>
              <a:t>Conclusion 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5</a:t>
            </a:fld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87163" y="335558"/>
            <a:ext cx="682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200" dirty="0">
                <a:solidFill>
                  <a:srgbClr val="3333FF"/>
                </a:solidFill>
              </a:rPr>
              <a:t>Organization of the Talk</a:t>
            </a:r>
            <a:endParaRPr lang="en-US" sz="32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984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545740" cy="7581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Subclass/Class Modality Discovery Using STs</a:t>
            </a:r>
          </a:p>
        </p:txBody>
      </p:sp>
      <p:pic>
        <p:nvPicPr>
          <p:cNvPr id="129026" name="Picture 2" descr="C:\Users\8yetula8\Desktop\Pictur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6" y="1668810"/>
            <a:ext cx="8936243" cy="367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4"/>
          <p:cNvSpPr txBox="1">
            <a:spLocks/>
          </p:cNvSpPr>
          <p:nvPr/>
        </p:nvSpPr>
        <p:spPr bwMode="auto">
          <a:xfrm>
            <a:off x="24780" y="6543676"/>
            <a:ext cx="1090836" cy="31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fld id="{D830F51D-B9C7-4B60-9A78-C54F48329F8A}" type="slidenum">
              <a:rPr lang="en-US" altLang="en-US" sz="1400" kern="0" smtClean="0"/>
              <a:pPr marL="0" indent="0">
                <a:buNone/>
              </a:pPr>
              <a:t>50</a:t>
            </a:fld>
            <a:endParaRPr lang="en-US" alt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29028010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851" y="1230879"/>
            <a:ext cx="4572000" cy="1892416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4" y="3209711"/>
            <a:ext cx="4343400" cy="1793412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58" y="3214728"/>
            <a:ext cx="4547755" cy="178337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34112" y="3476454"/>
            <a:ext cx="583814" cy="27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25.6%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52867" y="3476455"/>
            <a:ext cx="583814" cy="27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46.2%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2071" y="1573493"/>
            <a:ext cx="583814" cy="27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87.7%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84039" y="1570029"/>
            <a:ext cx="583814" cy="27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98.8%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2071" y="3465909"/>
            <a:ext cx="583814" cy="27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48.7%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84039" y="3579771"/>
            <a:ext cx="583814" cy="27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50.4%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371600" y="105060"/>
            <a:ext cx="6248400" cy="52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800" kern="0" dirty="0">
                <a:solidFill>
                  <a:schemeClr val="bg1">
                    <a:lumMod val="95000"/>
                  </a:schemeClr>
                </a:solidFill>
              </a:rPr>
              <a:t>5.4 ST/</a:t>
            </a:r>
            <a:r>
              <a:rPr lang="en-US" sz="1800" b="1" kern="0" dirty="0"/>
              <a:t> </a:t>
            </a:r>
            <a:r>
              <a:rPr lang="en-US" sz="2400" b="1" kern="0" dirty="0"/>
              <a:t>Experimental Results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148976" y="577088"/>
            <a:ext cx="9292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Example Result Subclass Discovery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1718" y="5244949"/>
            <a:ext cx="89886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In general when purity decreases, the number of examples in the subclasses increases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dirty="0"/>
              <a:t>In the </a:t>
            </a:r>
            <a:r>
              <a:rPr lang="en-US" sz="1600" dirty="0" err="1"/>
              <a:t>Pid</a:t>
            </a:r>
            <a:r>
              <a:rPr lang="en-US" sz="1600" dirty="0"/>
              <a:t>  figure, all clusters are dominated by class 0, no regions that are dominated by the instances of the other classes in the dataset.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For the </a:t>
            </a:r>
            <a:r>
              <a:rPr lang="en-US" sz="1600" dirty="0" err="1">
                <a:solidFill>
                  <a:srgbClr val="000000"/>
                </a:solidFill>
                <a:latin typeface="+mj-lt"/>
              </a:rPr>
              <a:t>Bcw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dataset the cluster M is split up into 5 subclasses when  the purity threshold is increased to 100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The </a:t>
            </a:r>
            <a:r>
              <a:rPr lang="en-US" sz="1600" dirty="0" err="1">
                <a:solidFill>
                  <a:srgbClr val="000000"/>
                </a:solidFill>
                <a:latin typeface="+mj-lt"/>
              </a:rPr>
              <a:t>Vot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dataset contains two unimodal classes </a:t>
            </a:r>
            <a:endParaRPr lang="en-US" sz="16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7" y="1230879"/>
            <a:ext cx="4389585" cy="1892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4112" y="1510096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90.0%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52867" y="1531134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95.7%</a:t>
            </a:r>
          </a:p>
        </p:txBody>
      </p:sp>
    </p:spTree>
    <p:extLst>
      <p:ext uri="{BB962C8B-B14F-4D97-AF65-F5344CB8AC3E}">
        <p14:creationId xmlns:p14="http://schemas.microsoft.com/office/powerpoint/2010/main" val="404617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Research Framework Distance Function Learning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1692275" y="2276475"/>
            <a:ext cx="2159000" cy="26654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1849438" y="2411413"/>
            <a:ext cx="1844675" cy="3762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/>
              <a:t>Random Search</a:t>
            </a: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2051050" y="2924175"/>
            <a:ext cx="1476375" cy="6508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/>
              <a:t>Randomized</a:t>
            </a:r>
          </a:p>
          <a:p>
            <a:r>
              <a:rPr lang="en-US" altLang="en-US"/>
              <a:t>Hill Climbing</a:t>
            </a:r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1835150" y="3716338"/>
            <a:ext cx="1882775" cy="6508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/>
              <a:t>Inside/Outside</a:t>
            </a:r>
          </a:p>
          <a:p>
            <a:r>
              <a:rPr lang="en-US" altLang="en-US"/>
              <a:t>Weight Updating</a:t>
            </a:r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5148263" y="2205038"/>
            <a:ext cx="2159000" cy="26654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5673725" y="2339975"/>
            <a:ext cx="1108075" cy="376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dirty="0"/>
              <a:t>K-Means</a:t>
            </a: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5559425" y="2887663"/>
            <a:ext cx="1336675" cy="6508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/>
              <a:t>Supervised</a:t>
            </a:r>
          </a:p>
          <a:p>
            <a:r>
              <a:rPr lang="en-US" altLang="en-US"/>
              <a:t>Clustering</a:t>
            </a:r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5435600" y="3787775"/>
            <a:ext cx="1539875" cy="3762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NN-Classifier</a:t>
            </a:r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1331913" y="1628775"/>
            <a:ext cx="2914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Weight-Updating Scheme /</a:t>
            </a:r>
          </a:p>
          <a:p>
            <a:r>
              <a:rPr lang="en-US" altLang="en-US"/>
              <a:t>Search Strategy</a:t>
            </a:r>
          </a:p>
        </p:txBody>
      </p:sp>
      <p:sp>
        <p:nvSpPr>
          <p:cNvPr id="144398" name="Text Box 14"/>
          <p:cNvSpPr txBox="1">
            <a:spLocks noChangeArrowheads="1"/>
          </p:cNvSpPr>
          <p:nvPr/>
        </p:nvSpPr>
        <p:spPr bwMode="auto">
          <a:xfrm>
            <a:off x="5238750" y="1557338"/>
            <a:ext cx="201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Distance Function</a:t>
            </a:r>
          </a:p>
          <a:p>
            <a:r>
              <a:rPr lang="en-US" altLang="en-US"/>
              <a:t>Evaluation</a:t>
            </a:r>
          </a:p>
        </p:txBody>
      </p:sp>
      <p:sp>
        <p:nvSpPr>
          <p:cNvPr id="144403" name="Text Box 19"/>
          <p:cNvSpPr txBox="1">
            <a:spLocks noChangeArrowheads="1"/>
          </p:cNvSpPr>
          <p:nvPr/>
        </p:nvSpPr>
        <p:spPr bwMode="auto">
          <a:xfrm>
            <a:off x="2555875" y="44370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…</a:t>
            </a:r>
          </a:p>
        </p:txBody>
      </p:sp>
      <p:sp>
        <p:nvSpPr>
          <p:cNvPr id="144407" name="Text Box 23"/>
          <p:cNvSpPr txBox="1">
            <a:spLocks noChangeArrowheads="1"/>
          </p:cNvSpPr>
          <p:nvPr/>
        </p:nvSpPr>
        <p:spPr bwMode="auto">
          <a:xfrm>
            <a:off x="6011863" y="43656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…</a:t>
            </a:r>
          </a:p>
        </p:txBody>
      </p:sp>
      <p:sp>
        <p:nvSpPr>
          <p:cNvPr id="144408" name="Line 24"/>
          <p:cNvSpPr>
            <a:spLocks noChangeShapeType="1"/>
          </p:cNvSpPr>
          <p:nvPr/>
        </p:nvSpPr>
        <p:spPr bwMode="auto">
          <a:xfrm flipV="1">
            <a:off x="6948488" y="3284538"/>
            <a:ext cx="11525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4409" name="Text Box 25"/>
          <p:cNvSpPr txBox="1">
            <a:spLocks noChangeArrowheads="1"/>
          </p:cNvSpPr>
          <p:nvPr/>
        </p:nvSpPr>
        <p:spPr bwMode="auto">
          <a:xfrm>
            <a:off x="7667625" y="3068638"/>
            <a:ext cx="1090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Other Work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4780" y="6543676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52</a:t>
            </a:fld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rgbClr val="FF0000"/>
                </a:solidFill>
              </a:rPr>
              <a:t>Traditional Clustering	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US" altLang="en-US" sz="2600" dirty="0"/>
              <a:t>Partition a set of objects into groups of similar objects. Each group is called cluster.</a:t>
            </a:r>
          </a:p>
          <a:p>
            <a:r>
              <a:rPr lang="en-US" altLang="en-US" sz="2600" dirty="0"/>
              <a:t>Clustering is used to “discover classes” in a data set. (“</a:t>
            </a:r>
            <a:r>
              <a:rPr lang="en-US" altLang="en-US" sz="2600" b="1" dirty="0"/>
              <a:t>unsupervised learning</a:t>
            </a:r>
            <a:r>
              <a:rPr lang="en-US" altLang="en-US" sz="2600" dirty="0"/>
              <a:t>”).</a:t>
            </a:r>
          </a:p>
          <a:p>
            <a:r>
              <a:rPr lang="en-US" altLang="en-US" sz="2600" dirty="0"/>
              <a:t>Clustering relies on distance information to determine which clusters to create.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6</a:t>
            </a:fld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8110538" cy="487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269875" y="5373688"/>
            <a:ext cx="88741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400" b="1" dirty="0">
                <a:solidFill>
                  <a:srgbClr val="3333FF"/>
                </a:solidFill>
                <a:latin typeface="Tahoma" pitchFamily="34" charset="0"/>
              </a:rPr>
              <a:t>Objective of Supervised Clustering</a:t>
            </a:r>
            <a:r>
              <a:rPr lang="en-US" altLang="en-US" sz="2400" dirty="0">
                <a:solidFill>
                  <a:srgbClr val="3333FF"/>
                </a:solidFill>
                <a:latin typeface="Tahoma" pitchFamily="34" charset="0"/>
              </a:rPr>
              <a:t>: </a:t>
            </a:r>
            <a:r>
              <a:rPr lang="en-US" altLang="en-US" sz="2400" dirty="0">
                <a:latin typeface="Tahoma" pitchFamily="34" charset="0"/>
              </a:rPr>
              <a:t>Maximize cluster purity </a:t>
            </a:r>
          </a:p>
          <a:p>
            <a:pPr algn="l"/>
            <a:r>
              <a:rPr lang="en-US" altLang="en-US" sz="2400" dirty="0">
                <a:latin typeface="Tahoma" pitchFamily="34" charset="0"/>
              </a:rPr>
              <a:t>while keeping the number of clusters low (expressed by a </a:t>
            </a:r>
          </a:p>
          <a:p>
            <a:pPr algn="l"/>
            <a:r>
              <a:rPr lang="en-US" altLang="en-US" sz="2400" dirty="0">
                <a:latin typeface="Tahoma" pitchFamily="34" charset="0"/>
              </a:rPr>
              <a:t>fitness function q(X)).</a:t>
            </a:r>
          </a:p>
        </p:txBody>
      </p:sp>
      <p:sp>
        <p:nvSpPr>
          <p:cNvPr id="110597" name="Oval 5"/>
          <p:cNvSpPr>
            <a:spLocks noChangeArrowheads="1"/>
          </p:cNvSpPr>
          <p:nvPr/>
        </p:nvSpPr>
        <p:spPr bwMode="auto">
          <a:xfrm>
            <a:off x="1763713" y="1196975"/>
            <a:ext cx="1439862" cy="7191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598" name="Oval 6"/>
          <p:cNvSpPr>
            <a:spLocks noChangeArrowheads="1"/>
          </p:cNvSpPr>
          <p:nvPr/>
        </p:nvSpPr>
        <p:spPr bwMode="auto">
          <a:xfrm>
            <a:off x="1403350" y="2133600"/>
            <a:ext cx="936625" cy="7191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599" name="Oval 7"/>
          <p:cNvSpPr>
            <a:spLocks noChangeArrowheads="1"/>
          </p:cNvSpPr>
          <p:nvPr/>
        </p:nvSpPr>
        <p:spPr bwMode="auto">
          <a:xfrm>
            <a:off x="2555875" y="2133600"/>
            <a:ext cx="1008063" cy="7191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600" name="Oval 8"/>
          <p:cNvSpPr>
            <a:spLocks noChangeArrowheads="1"/>
          </p:cNvSpPr>
          <p:nvPr/>
        </p:nvSpPr>
        <p:spPr bwMode="auto">
          <a:xfrm>
            <a:off x="1908175" y="3068638"/>
            <a:ext cx="1150938" cy="7191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601" name="Oval 9"/>
          <p:cNvSpPr>
            <a:spLocks noChangeArrowheads="1"/>
          </p:cNvSpPr>
          <p:nvPr/>
        </p:nvSpPr>
        <p:spPr bwMode="auto">
          <a:xfrm>
            <a:off x="5508625" y="2133600"/>
            <a:ext cx="2663825" cy="7905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602" name="Oval 10"/>
          <p:cNvSpPr>
            <a:spLocks noChangeArrowheads="1"/>
          </p:cNvSpPr>
          <p:nvPr/>
        </p:nvSpPr>
        <p:spPr bwMode="auto">
          <a:xfrm>
            <a:off x="6084888" y="1196975"/>
            <a:ext cx="574675" cy="7191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603" name="Oval 11"/>
          <p:cNvSpPr>
            <a:spLocks noChangeArrowheads="1"/>
          </p:cNvSpPr>
          <p:nvPr/>
        </p:nvSpPr>
        <p:spPr bwMode="auto">
          <a:xfrm>
            <a:off x="6659563" y="1196975"/>
            <a:ext cx="574675" cy="7191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604" name="Oval 12"/>
          <p:cNvSpPr>
            <a:spLocks noChangeArrowheads="1"/>
          </p:cNvSpPr>
          <p:nvPr/>
        </p:nvSpPr>
        <p:spPr bwMode="auto">
          <a:xfrm>
            <a:off x="6156325" y="3068638"/>
            <a:ext cx="1079500" cy="7191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59005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7</a:t>
            </a:fld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250"/>
            <a:ext cx="8568952" cy="649288"/>
          </a:xfrm>
        </p:spPr>
        <p:txBody>
          <a:bodyPr/>
          <a:lstStyle/>
          <a:p>
            <a:r>
              <a:rPr lang="en-US" altLang="en-US" sz="3200" dirty="0">
                <a:solidFill>
                  <a:srgbClr val="FF0000"/>
                </a:solidFill>
              </a:rPr>
              <a:t>Supervised Clustering Discovers Subclasses</a:t>
            </a:r>
            <a:endParaRPr lang="en-US" altLang="en-US" sz="3200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6732588" y="5661025"/>
            <a:ext cx="12192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600" b="1">
                <a:cs typeface="Arial" pitchFamily="34" charset="0"/>
              </a:rPr>
              <a:t>Attribute2</a:t>
            </a:r>
          </a:p>
        </p:txBody>
      </p:sp>
      <p:sp>
        <p:nvSpPr>
          <p:cNvPr id="136196" name="Oval 4"/>
          <p:cNvSpPr>
            <a:spLocks noChangeArrowheads="1"/>
          </p:cNvSpPr>
          <p:nvPr/>
        </p:nvSpPr>
        <p:spPr bwMode="auto">
          <a:xfrm>
            <a:off x="3319463" y="2695575"/>
            <a:ext cx="298450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197" name="Oval 5"/>
          <p:cNvSpPr>
            <a:spLocks noChangeArrowheads="1"/>
          </p:cNvSpPr>
          <p:nvPr/>
        </p:nvSpPr>
        <p:spPr bwMode="auto">
          <a:xfrm>
            <a:off x="3716338" y="2789238"/>
            <a:ext cx="296862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198" name="Oval 6"/>
          <p:cNvSpPr>
            <a:spLocks noChangeArrowheads="1"/>
          </p:cNvSpPr>
          <p:nvPr/>
        </p:nvSpPr>
        <p:spPr bwMode="auto">
          <a:xfrm>
            <a:off x="3144838" y="3136900"/>
            <a:ext cx="300037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199" name="Oval 7"/>
          <p:cNvSpPr>
            <a:spLocks noChangeArrowheads="1"/>
          </p:cNvSpPr>
          <p:nvPr/>
        </p:nvSpPr>
        <p:spPr bwMode="auto">
          <a:xfrm>
            <a:off x="3470275" y="3019425"/>
            <a:ext cx="296863" cy="252413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0" name="Oval 8"/>
          <p:cNvSpPr>
            <a:spLocks noChangeArrowheads="1"/>
          </p:cNvSpPr>
          <p:nvPr/>
        </p:nvSpPr>
        <p:spPr bwMode="auto">
          <a:xfrm>
            <a:off x="4487863" y="2752725"/>
            <a:ext cx="298450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1" name="Oval 9"/>
          <p:cNvSpPr>
            <a:spLocks noChangeArrowheads="1"/>
          </p:cNvSpPr>
          <p:nvPr/>
        </p:nvSpPr>
        <p:spPr bwMode="auto">
          <a:xfrm>
            <a:off x="4487863" y="3165475"/>
            <a:ext cx="298450" cy="2524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2" name="Oval 10"/>
          <p:cNvSpPr>
            <a:spLocks noChangeArrowheads="1"/>
          </p:cNvSpPr>
          <p:nvPr/>
        </p:nvSpPr>
        <p:spPr bwMode="auto">
          <a:xfrm>
            <a:off x="5307013" y="2905125"/>
            <a:ext cx="298450" cy="2524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3" name="Oval 11"/>
          <p:cNvSpPr>
            <a:spLocks noChangeArrowheads="1"/>
          </p:cNvSpPr>
          <p:nvPr/>
        </p:nvSpPr>
        <p:spPr bwMode="auto">
          <a:xfrm>
            <a:off x="4933950" y="3184525"/>
            <a:ext cx="298450" cy="2524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4" name="Oval 12"/>
          <p:cNvSpPr>
            <a:spLocks noChangeArrowheads="1"/>
          </p:cNvSpPr>
          <p:nvPr/>
        </p:nvSpPr>
        <p:spPr bwMode="auto">
          <a:xfrm>
            <a:off x="3684588" y="4046538"/>
            <a:ext cx="298450" cy="2524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5" name="Oval 13"/>
          <p:cNvSpPr>
            <a:spLocks noChangeArrowheads="1"/>
          </p:cNvSpPr>
          <p:nvPr/>
        </p:nvSpPr>
        <p:spPr bwMode="auto">
          <a:xfrm>
            <a:off x="3983038" y="4046538"/>
            <a:ext cx="298450" cy="2524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6" name="Oval 14"/>
          <p:cNvSpPr>
            <a:spLocks noChangeArrowheads="1"/>
          </p:cNvSpPr>
          <p:nvPr/>
        </p:nvSpPr>
        <p:spPr bwMode="auto">
          <a:xfrm>
            <a:off x="3684588" y="4298950"/>
            <a:ext cx="298450" cy="2524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7" name="Oval 15"/>
          <p:cNvSpPr>
            <a:spLocks noChangeArrowheads="1"/>
          </p:cNvSpPr>
          <p:nvPr/>
        </p:nvSpPr>
        <p:spPr bwMode="auto">
          <a:xfrm>
            <a:off x="3983038" y="4298950"/>
            <a:ext cx="298450" cy="2524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8" name="Oval 16"/>
          <p:cNvSpPr>
            <a:spLocks noChangeArrowheads="1"/>
          </p:cNvSpPr>
          <p:nvPr/>
        </p:nvSpPr>
        <p:spPr bwMode="auto">
          <a:xfrm>
            <a:off x="3073400" y="5167313"/>
            <a:ext cx="298450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9" name="Oval 17"/>
          <p:cNvSpPr>
            <a:spLocks noChangeArrowheads="1"/>
          </p:cNvSpPr>
          <p:nvPr/>
        </p:nvSpPr>
        <p:spPr bwMode="auto">
          <a:xfrm>
            <a:off x="3371850" y="5167313"/>
            <a:ext cx="298450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10" name="Oval 18"/>
          <p:cNvSpPr>
            <a:spLocks noChangeArrowheads="1"/>
          </p:cNvSpPr>
          <p:nvPr/>
        </p:nvSpPr>
        <p:spPr bwMode="auto">
          <a:xfrm>
            <a:off x="3073400" y="5418138"/>
            <a:ext cx="298450" cy="252412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11" name="Oval 19"/>
          <p:cNvSpPr>
            <a:spLocks noChangeArrowheads="1"/>
          </p:cNvSpPr>
          <p:nvPr/>
        </p:nvSpPr>
        <p:spPr bwMode="auto">
          <a:xfrm>
            <a:off x="3371850" y="5418138"/>
            <a:ext cx="298450" cy="252412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12" name="Oval 20"/>
          <p:cNvSpPr>
            <a:spLocks noChangeArrowheads="1"/>
          </p:cNvSpPr>
          <p:nvPr/>
        </p:nvSpPr>
        <p:spPr bwMode="auto">
          <a:xfrm>
            <a:off x="2751138" y="5165725"/>
            <a:ext cx="296862" cy="252413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13" name="Oval 21"/>
          <p:cNvSpPr>
            <a:spLocks noChangeArrowheads="1"/>
          </p:cNvSpPr>
          <p:nvPr/>
        </p:nvSpPr>
        <p:spPr bwMode="auto">
          <a:xfrm>
            <a:off x="3967163" y="5167313"/>
            <a:ext cx="298450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14" name="Oval 22"/>
          <p:cNvSpPr>
            <a:spLocks noChangeArrowheads="1"/>
          </p:cNvSpPr>
          <p:nvPr/>
        </p:nvSpPr>
        <p:spPr bwMode="auto">
          <a:xfrm>
            <a:off x="3670300" y="5418138"/>
            <a:ext cx="296863" cy="252412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15" name="Oval 23"/>
          <p:cNvSpPr>
            <a:spLocks noChangeArrowheads="1"/>
          </p:cNvSpPr>
          <p:nvPr/>
        </p:nvSpPr>
        <p:spPr bwMode="auto">
          <a:xfrm>
            <a:off x="3967163" y="5418138"/>
            <a:ext cx="298450" cy="252412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16" name="Oval 24"/>
          <p:cNvSpPr>
            <a:spLocks noChangeArrowheads="1"/>
          </p:cNvSpPr>
          <p:nvPr/>
        </p:nvSpPr>
        <p:spPr bwMode="auto">
          <a:xfrm>
            <a:off x="4289425" y="2532063"/>
            <a:ext cx="1489075" cy="11191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17" name="Oval 25"/>
          <p:cNvSpPr>
            <a:spLocks noChangeArrowheads="1"/>
          </p:cNvSpPr>
          <p:nvPr/>
        </p:nvSpPr>
        <p:spPr bwMode="auto">
          <a:xfrm>
            <a:off x="2400300" y="5073650"/>
            <a:ext cx="2386013" cy="7381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18" name="Text Box 26"/>
          <p:cNvSpPr txBox="1">
            <a:spLocks noChangeArrowheads="1"/>
          </p:cNvSpPr>
          <p:nvPr/>
        </p:nvSpPr>
        <p:spPr bwMode="auto">
          <a:xfrm>
            <a:off x="5407025" y="2322513"/>
            <a:ext cx="12223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 b="1">
                <a:cs typeface="Arial" pitchFamily="34" charset="0"/>
              </a:rPr>
              <a:t>Ford Trucks</a:t>
            </a:r>
            <a:endParaRPr lang="en-US" altLang="en-US" b="1">
              <a:cs typeface="Arial" pitchFamily="34" charset="0"/>
            </a:endParaRPr>
          </a:p>
        </p:txBody>
      </p:sp>
      <p:sp>
        <p:nvSpPr>
          <p:cNvPr id="136219" name="Oval 27"/>
          <p:cNvSpPr>
            <a:spLocks noChangeArrowheads="1"/>
          </p:cNvSpPr>
          <p:nvPr/>
        </p:nvSpPr>
        <p:spPr bwMode="auto">
          <a:xfrm>
            <a:off x="3387725" y="4327525"/>
            <a:ext cx="296863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20" name="Oval 28"/>
          <p:cNvSpPr>
            <a:spLocks noChangeArrowheads="1"/>
          </p:cNvSpPr>
          <p:nvPr/>
        </p:nvSpPr>
        <p:spPr bwMode="auto">
          <a:xfrm>
            <a:off x="3387725" y="4046538"/>
            <a:ext cx="296863" cy="2524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21" name="Oval 29"/>
          <p:cNvSpPr>
            <a:spLocks noChangeArrowheads="1"/>
          </p:cNvSpPr>
          <p:nvPr/>
        </p:nvSpPr>
        <p:spPr bwMode="auto">
          <a:xfrm>
            <a:off x="3817938" y="3162300"/>
            <a:ext cx="295275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22" name="Oval 30"/>
          <p:cNvSpPr>
            <a:spLocks noChangeArrowheads="1"/>
          </p:cNvSpPr>
          <p:nvPr/>
        </p:nvSpPr>
        <p:spPr bwMode="auto">
          <a:xfrm>
            <a:off x="2822575" y="2765425"/>
            <a:ext cx="298450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23" name="Oval 31"/>
          <p:cNvSpPr>
            <a:spLocks noChangeArrowheads="1"/>
          </p:cNvSpPr>
          <p:nvPr/>
        </p:nvSpPr>
        <p:spPr bwMode="auto">
          <a:xfrm>
            <a:off x="2676525" y="3022600"/>
            <a:ext cx="295275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24" name="Oval 32"/>
          <p:cNvSpPr>
            <a:spLocks noChangeArrowheads="1"/>
          </p:cNvSpPr>
          <p:nvPr/>
        </p:nvSpPr>
        <p:spPr bwMode="auto">
          <a:xfrm>
            <a:off x="4327525" y="4198938"/>
            <a:ext cx="300038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25" name="Oval 33"/>
          <p:cNvSpPr>
            <a:spLocks noChangeArrowheads="1"/>
          </p:cNvSpPr>
          <p:nvPr/>
        </p:nvSpPr>
        <p:spPr bwMode="auto">
          <a:xfrm>
            <a:off x="5283200" y="3184525"/>
            <a:ext cx="296863" cy="252413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26" name="Oval 34"/>
          <p:cNvSpPr>
            <a:spLocks noChangeArrowheads="1"/>
          </p:cNvSpPr>
          <p:nvPr/>
        </p:nvSpPr>
        <p:spPr bwMode="auto">
          <a:xfrm>
            <a:off x="5059363" y="2625725"/>
            <a:ext cx="298450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27" name="Oval 35"/>
          <p:cNvSpPr>
            <a:spLocks noChangeArrowheads="1"/>
          </p:cNvSpPr>
          <p:nvPr/>
        </p:nvSpPr>
        <p:spPr bwMode="auto">
          <a:xfrm>
            <a:off x="4265613" y="5430838"/>
            <a:ext cx="296862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28" name="Oval 36"/>
          <p:cNvSpPr>
            <a:spLocks noChangeArrowheads="1"/>
          </p:cNvSpPr>
          <p:nvPr/>
        </p:nvSpPr>
        <p:spPr bwMode="auto">
          <a:xfrm>
            <a:off x="2600325" y="5400675"/>
            <a:ext cx="298450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29" name="Oval 37"/>
          <p:cNvSpPr>
            <a:spLocks noChangeArrowheads="1"/>
          </p:cNvSpPr>
          <p:nvPr/>
        </p:nvSpPr>
        <p:spPr bwMode="auto">
          <a:xfrm>
            <a:off x="4937125" y="2928938"/>
            <a:ext cx="298450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30" name="Oval 38"/>
          <p:cNvSpPr>
            <a:spLocks noChangeArrowheads="1"/>
          </p:cNvSpPr>
          <p:nvPr/>
        </p:nvSpPr>
        <p:spPr bwMode="auto">
          <a:xfrm>
            <a:off x="5407025" y="4856163"/>
            <a:ext cx="296863" cy="2508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31" name="Oval 39"/>
          <p:cNvSpPr>
            <a:spLocks noChangeArrowheads="1"/>
          </p:cNvSpPr>
          <p:nvPr/>
        </p:nvSpPr>
        <p:spPr bwMode="auto">
          <a:xfrm>
            <a:off x="5407025" y="5268913"/>
            <a:ext cx="296863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32" name="Oval 40"/>
          <p:cNvSpPr>
            <a:spLocks noChangeArrowheads="1"/>
          </p:cNvSpPr>
          <p:nvPr/>
        </p:nvSpPr>
        <p:spPr bwMode="auto">
          <a:xfrm>
            <a:off x="6226175" y="5006975"/>
            <a:ext cx="298450" cy="254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33" name="Oval 41"/>
          <p:cNvSpPr>
            <a:spLocks noChangeArrowheads="1"/>
          </p:cNvSpPr>
          <p:nvPr/>
        </p:nvSpPr>
        <p:spPr bwMode="auto">
          <a:xfrm>
            <a:off x="5854700" y="5287963"/>
            <a:ext cx="295275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34" name="Oval 42"/>
          <p:cNvSpPr>
            <a:spLocks noChangeArrowheads="1"/>
          </p:cNvSpPr>
          <p:nvPr/>
        </p:nvSpPr>
        <p:spPr bwMode="auto">
          <a:xfrm>
            <a:off x="6202363" y="5287963"/>
            <a:ext cx="296862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35" name="Oval 43"/>
          <p:cNvSpPr>
            <a:spLocks noChangeArrowheads="1"/>
          </p:cNvSpPr>
          <p:nvPr/>
        </p:nvSpPr>
        <p:spPr bwMode="auto">
          <a:xfrm>
            <a:off x="5976938" y="4727575"/>
            <a:ext cx="298450" cy="25241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36" name="Oval 44"/>
          <p:cNvSpPr>
            <a:spLocks noChangeArrowheads="1"/>
          </p:cNvSpPr>
          <p:nvPr/>
        </p:nvSpPr>
        <p:spPr bwMode="auto">
          <a:xfrm>
            <a:off x="5854700" y="5030788"/>
            <a:ext cx="298450" cy="252412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37" name="Oval 45"/>
          <p:cNvSpPr>
            <a:spLocks noChangeArrowheads="1"/>
          </p:cNvSpPr>
          <p:nvPr/>
        </p:nvSpPr>
        <p:spPr bwMode="auto">
          <a:xfrm>
            <a:off x="2590800" y="2508250"/>
            <a:ext cx="1676400" cy="11191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38" name="Oval 46"/>
          <p:cNvSpPr>
            <a:spLocks noChangeArrowheads="1"/>
          </p:cNvSpPr>
          <p:nvPr/>
        </p:nvSpPr>
        <p:spPr bwMode="auto">
          <a:xfrm>
            <a:off x="5299075" y="4570413"/>
            <a:ext cx="1349375" cy="1177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39" name="Oval 47"/>
          <p:cNvSpPr>
            <a:spLocks noChangeArrowheads="1"/>
          </p:cNvSpPr>
          <p:nvPr/>
        </p:nvSpPr>
        <p:spPr bwMode="auto">
          <a:xfrm>
            <a:off x="5772150" y="4956175"/>
            <a:ext cx="431800" cy="404813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40" name="Oval 48"/>
          <p:cNvSpPr>
            <a:spLocks noChangeArrowheads="1"/>
          </p:cNvSpPr>
          <p:nvPr/>
        </p:nvSpPr>
        <p:spPr bwMode="auto">
          <a:xfrm>
            <a:off x="3321050" y="5329238"/>
            <a:ext cx="430213" cy="404812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41" name="Oval 49"/>
          <p:cNvSpPr>
            <a:spLocks noChangeArrowheads="1"/>
          </p:cNvSpPr>
          <p:nvPr/>
        </p:nvSpPr>
        <p:spPr bwMode="auto">
          <a:xfrm>
            <a:off x="4876800" y="2843213"/>
            <a:ext cx="430213" cy="40322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42" name="Oval 50"/>
          <p:cNvSpPr>
            <a:spLocks noChangeArrowheads="1"/>
          </p:cNvSpPr>
          <p:nvPr/>
        </p:nvSpPr>
        <p:spPr bwMode="auto">
          <a:xfrm>
            <a:off x="3421063" y="2935288"/>
            <a:ext cx="431800" cy="404812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43" name="Oval 51"/>
          <p:cNvSpPr>
            <a:spLocks noChangeArrowheads="1"/>
          </p:cNvSpPr>
          <p:nvPr/>
        </p:nvSpPr>
        <p:spPr bwMode="auto">
          <a:xfrm>
            <a:off x="3313113" y="3987800"/>
            <a:ext cx="431800" cy="404813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en-US" altLang="en-US" b="1">
              <a:cs typeface="Arial" pitchFamily="34" charset="0"/>
            </a:endParaRPr>
          </a:p>
        </p:txBody>
      </p:sp>
      <p:sp>
        <p:nvSpPr>
          <p:cNvPr id="136244" name="Oval 52"/>
          <p:cNvSpPr>
            <a:spLocks noChangeArrowheads="1"/>
          </p:cNvSpPr>
          <p:nvPr/>
        </p:nvSpPr>
        <p:spPr bwMode="auto">
          <a:xfrm>
            <a:off x="5811838" y="3616325"/>
            <a:ext cx="300037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45" name="Oval 53"/>
          <p:cNvSpPr>
            <a:spLocks noChangeArrowheads="1"/>
          </p:cNvSpPr>
          <p:nvPr/>
        </p:nvSpPr>
        <p:spPr bwMode="auto">
          <a:xfrm>
            <a:off x="6210300" y="3709988"/>
            <a:ext cx="296863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46" name="Oval 54"/>
          <p:cNvSpPr>
            <a:spLocks noChangeArrowheads="1"/>
          </p:cNvSpPr>
          <p:nvPr/>
        </p:nvSpPr>
        <p:spPr bwMode="auto">
          <a:xfrm>
            <a:off x="5640388" y="4057650"/>
            <a:ext cx="296862" cy="252413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47" name="Oval 55"/>
          <p:cNvSpPr>
            <a:spLocks noChangeArrowheads="1"/>
          </p:cNvSpPr>
          <p:nvPr/>
        </p:nvSpPr>
        <p:spPr bwMode="auto">
          <a:xfrm>
            <a:off x="5962650" y="3940175"/>
            <a:ext cx="298450" cy="254000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48" name="Oval 56"/>
          <p:cNvSpPr>
            <a:spLocks noChangeArrowheads="1"/>
          </p:cNvSpPr>
          <p:nvPr/>
        </p:nvSpPr>
        <p:spPr bwMode="auto">
          <a:xfrm>
            <a:off x="6310313" y="4083050"/>
            <a:ext cx="295275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49" name="Oval 57"/>
          <p:cNvSpPr>
            <a:spLocks noChangeArrowheads="1"/>
          </p:cNvSpPr>
          <p:nvPr/>
        </p:nvSpPr>
        <p:spPr bwMode="auto">
          <a:xfrm>
            <a:off x="5292725" y="3965575"/>
            <a:ext cx="296863" cy="254000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50" name="Oval 58"/>
          <p:cNvSpPr>
            <a:spLocks noChangeArrowheads="1"/>
          </p:cNvSpPr>
          <p:nvPr/>
        </p:nvSpPr>
        <p:spPr bwMode="auto">
          <a:xfrm>
            <a:off x="5391150" y="3659188"/>
            <a:ext cx="298450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51" name="Oval 59"/>
          <p:cNvSpPr>
            <a:spLocks noChangeArrowheads="1"/>
          </p:cNvSpPr>
          <p:nvPr/>
        </p:nvSpPr>
        <p:spPr bwMode="auto">
          <a:xfrm>
            <a:off x="5181600" y="3402013"/>
            <a:ext cx="1600200" cy="10953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52" name="Oval 60"/>
          <p:cNvSpPr>
            <a:spLocks noChangeArrowheads="1"/>
          </p:cNvSpPr>
          <p:nvPr/>
        </p:nvSpPr>
        <p:spPr bwMode="auto">
          <a:xfrm>
            <a:off x="5889625" y="3867150"/>
            <a:ext cx="431800" cy="404813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53" name="Oval 61"/>
          <p:cNvSpPr>
            <a:spLocks noChangeArrowheads="1"/>
          </p:cNvSpPr>
          <p:nvPr/>
        </p:nvSpPr>
        <p:spPr bwMode="auto">
          <a:xfrm rot="1538460">
            <a:off x="3176588" y="3673475"/>
            <a:ext cx="1519237" cy="12128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54" name="Line 62"/>
          <p:cNvSpPr>
            <a:spLocks noChangeShapeType="1"/>
          </p:cNvSpPr>
          <p:nvPr/>
        </p:nvSpPr>
        <p:spPr bwMode="auto">
          <a:xfrm flipV="1">
            <a:off x="1828800" y="2514600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55" name="Line 63"/>
          <p:cNvSpPr>
            <a:spLocks noChangeShapeType="1"/>
          </p:cNvSpPr>
          <p:nvPr/>
        </p:nvSpPr>
        <p:spPr bwMode="auto">
          <a:xfrm>
            <a:off x="1828800" y="60198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56" name="Text Box 64"/>
          <p:cNvSpPr txBox="1">
            <a:spLocks noChangeArrowheads="1"/>
          </p:cNvSpPr>
          <p:nvPr/>
        </p:nvSpPr>
        <p:spPr bwMode="auto">
          <a:xfrm>
            <a:off x="1143000" y="2257425"/>
            <a:ext cx="12192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600" b="1">
                <a:cs typeface="Arial" pitchFamily="34" charset="0"/>
              </a:rPr>
              <a:t>Attribute1</a:t>
            </a:r>
          </a:p>
        </p:txBody>
      </p:sp>
      <p:sp>
        <p:nvSpPr>
          <p:cNvPr id="136257" name="Text Box 65"/>
          <p:cNvSpPr txBox="1">
            <a:spLocks noChangeArrowheads="1"/>
          </p:cNvSpPr>
          <p:nvPr/>
        </p:nvSpPr>
        <p:spPr bwMode="auto">
          <a:xfrm>
            <a:off x="6626225" y="5065713"/>
            <a:ext cx="12223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 b="1">
                <a:cs typeface="Arial" pitchFamily="34" charset="0"/>
              </a:rPr>
              <a:t>Ford SUV</a:t>
            </a:r>
            <a:endParaRPr lang="en-US" altLang="en-US" b="1">
              <a:cs typeface="Arial" pitchFamily="34" charset="0"/>
            </a:endParaRPr>
          </a:p>
        </p:txBody>
      </p:sp>
      <p:sp>
        <p:nvSpPr>
          <p:cNvPr id="136258" name="Text Box 66"/>
          <p:cNvSpPr txBox="1">
            <a:spLocks noChangeArrowheads="1"/>
          </p:cNvSpPr>
          <p:nvPr/>
        </p:nvSpPr>
        <p:spPr bwMode="auto">
          <a:xfrm>
            <a:off x="2286000" y="4075113"/>
            <a:ext cx="12223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 b="1">
                <a:cs typeface="Arial" pitchFamily="34" charset="0"/>
              </a:rPr>
              <a:t>Ford Vans</a:t>
            </a:r>
            <a:endParaRPr lang="en-US" altLang="en-US" b="1">
              <a:cs typeface="Arial" pitchFamily="34" charset="0"/>
            </a:endParaRPr>
          </a:p>
        </p:txBody>
      </p:sp>
      <p:sp>
        <p:nvSpPr>
          <p:cNvPr id="136259" name="Text Box 67"/>
          <p:cNvSpPr txBox="1">
            <a:spLocks noChangeArrowheads="1"/>
          </p:cNvSpPr>
          <p:nvPr/>
        </p:nvSpPr>
        <p:spPr bwMode="auto">
          <a:xfrm>
            <a:off x="1752600" y="3313113"/>
            <a:ext cx="12223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 b="1">
                <a:cs typeface="Arial" pitchFamily="34" charset="0"/>
              </a:rPr>
              <a:t>GMC Trucks</a:t>
            </a:r>
            <a:endParaRPr lang="en-US" altLang="en-US" b="1">
              <a:cs typeface="Arial" pitchFamily="34" charset="0"/>
            </a:endParaRPr>
          </a:p>
        </p:txBody>
      </p:sp>
      <p:sp>
        <p:nvSpPr>
          <p:cNvPr id="136260" name="Text Box 68"/>
          <p:cNvSpPr txBox="1">
            <a:spLocks noChangeArrowheads="1"/>
          </p:cNvSpPr>
          <p:nvPr/>
        </p:nvSpPr>
        <p:spPr bwMode="auto">
          <a:xfrm>
            <a:off x="6778625" y="3846513"/>
            <a:ext cx="12223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 b="1">
                <a:cs typeface="Arial" pitchFamily="34" charset="0"/>
              </a:rPr>
              <a:t>GMC Van</a:t>
            </a:r>
            <a:endParaRPr lang="en-US" altLang="en-US" b="1">
              <a:cs typeface="Arial" pitchFamily="34" charset="0"/>
            </a:endParaRPr>
          </a:p>
        </p:txBody>
      </p:sp>
      <p:sp>
        <p:nvSpPr>
          <p:cNvPr id="136261" name="Text Box 69"/>
          <p:cNvSpPr txBox="1">
            <a:spLocks noChangeArrowheads="1"/>
          </p:cNvSpPr>
          <p:nvPr/>
        </p:nvSpPr>
        <p:spPr bwMode="auto">
          <a:xfrm>
            <a:off x="4038600" y="5751513"/>
            <a:ext cx="12223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 b="1">
                <a:cs typeface="Arial" pitchFamily="34" charset="0"/>
              </a:rPr>
              <a:t>GMC SUV</a:t>
            </a:r>
            <a:endParaRPr lang="en-US" altLang="en-US" b="1">
              <a:cs typeface="Arial" pitchFamily="34" charset="0"/>
            </a:endParaRPr>
          </a:p>
        </p:txBody>
      </p:sp>
      <p:sp>
        <p:nvSpPr>
          <p:cNvPr id="136262" name="Oval 70"/>
          <p:cNvSpPr>
            <a:spLocks noChangeArrowheads="1"/>
          </p:cNvSpPr>
          <p:nvPr/>
        </p:nvSpPr>
        <p:spPr bwMode="auto">
          <a:xfrm>
            <a:off x="7137400" y="2601913"/>
            <a:ext cx="296863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63" name="Text Box 71"/>
          <p:cNvSpPr txBox="1">
            <a:spLocks noChangeArrowheads="1"/>
          </p:cNvSpPr>
          <p:nvPr/>
        </p:nvSpPr>
        <p:spPr bwMode="auto">
          <a:xfrm>
            <a:off x="7391400" y="2514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cs typeface="Arial" pitchFamily="34" charset="0"/>
              </a:rPr>
              <a:t>:Ford</a:t>
            </a:r>
          </a:p>
        </p:txBody>
      </p:sp>
      <p:sp>
        <p:nvSpPr>
          <p:cNvPr id="136264" name="Oval 72"/>
          <p:cNvSpPr>
            <a:spLocks noChangeArrowheads="1"/>
          </p:cNvSpPr>
          <p:nvPr/>
        </p:nvSpPr>
        <p:spPr bwMode="auto">
          <a:xfrm>
            <a:off x="7151688" y="3005138"/>
            <a:ext cx="296862" cy="252412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65" name="Text Box 73"/>
          <p:cNvSpPr txBox="1">
            <a:spLocks noChangeArrowheads="1"/>
          </p:cNvSpPr>
          <p:nvPr/>
        </p:nvSpPr>
        <p:spPr bwMode="auto">
          <a:xfrm>
            <a:off x="7391400" y="290988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cs typeface="Arial" pitchFamily="34" charset="0"/>
              </a:rPr>
              <a:t>:GMC</a:t>
            </a:r>
          </a:p>
        </p:txBody>
      </p:sp>
      <p:sp>
        <p:nvSpPr>
          <p:cNvPr id="136266" name="Rectangle 74"/>
          <p:cNvSpPr>
            <a:spLocks noChangeArrowheads="1"/>
          </p:cNvSpPr>
          <p:nvPr/>
        </p:nvSpPr>
        <p:spPr bwMode="auto">
          <a:xfrm>
            <a:off x="6934200" y="2438400"/>
            <a:ext cx="13716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175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8</a:t>
            </a:fld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8520" y="404664"/>
            <a:ext cx="9252520" cy="808112"/>
          </a:xfrm>
        </p:spPr>
        <p:txBody>
          <a:bodyPr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</a:rPr>
              <a:t>Objective Functions for Supervised Clustering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056" y="1325910"/>
            <a:ext cx="849694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en-US" sz="2400" dirty="0"/>
              <a:t>For a single cluster C:</a:t>
            </a:r>
          </a:p>
          <a:p>
            <a:pPr algn="l"/>
            <a:r>
              <a:rPr lang="en-US" dirty="0"/>
              <a:t>      </a:t>
            </a:r>
            <a:r>
              <a:rPr lang="en-US" sz="2400" dirty="0"/>
              <a:t>Purity(C):=</a:t>
            </a:r>
            <a:r>
              <a:rPr lang="en-US" sz="2000" dirty="0"/>
              <a:t>(Number of Majority Class Examples in C) /                  </a:t>
            </a:r>
          </a:p>
          <a:p>
            <a:pPr algn="l"/>
            <a:r>
              <a:rPr lang="en-US" sz="2000" dirty="0"/>
              <a:t>                          (Number of Examples that belong </a:t>
            </a:r>
            <a:r>
              <a:rPr lang="en-US" sz="2000"/>
              <a:t>to C)</a:t>
            </a:r>
            <a:endParaRPr lang="en-US" sz="2000" dirty="0"/>
          </a:p>
          <a:p>
            <a:pPr algn="l"/>
            <a:endParaRPr lang="en-US" dirty="0"/>
          </a:p>
          <a:p>
            <a:pPr algn="l"/>
            <a:r>
              <a:rPr lang="en-US" sz="2400" dirty="0"/>
              <a:t>2. For a clustering X={C</a:t>
            </a:r>
            <a:r>
              <a:rPr lang="en-US" sz="2400" baseline="-25000" dirty="0"/>
              <a:t>1</a:t>
            </a:r>
            <a:r>
              <a:rPr lang="en-US" sz="2400" dirty="0"/>
              <a:t>,…,C}</a:t>
            </a:r>
            <a:r>
              <a:rPr lang="en-US" sz="2400" baseline="-25000" dirty="0"/>
              <a:t>k</a:t>
            </a:r>
            <a:r>
              <a:rPr lang="en-US" sz="2400" dirty="0"/>
              <a:t>: </a:t>
            </a:r>
          </a:p>
          <a:p>
            <a:pPr algn="l"/>
            <a:endParaRPr lang="en-US" dirty="0"/>
          </a:p>
          <a:p>
            <a:pPr algn="l"/>
            <a:r>
              <a:rPr lang="en-US" sz="2400" dirty="0">
                <a:sym typeface="Symbol"/>
              </a:rPr>
              <a:t>   (X)=</a:t>
            </a:r>
            <a:r>
              <a:rPr lang="en-US" sz="2400" baseline="-25000" dirty="0" err="1">
                <a:sym typeface="Symbol"/>
              </a:rPr>
              <a:t>i</a:t>
            </a:r>
            <a:r>
              <a:rPr lang="en-US" sz="2400" dirty="0" err="1"/>
              <a:t>Purity</a:t>
            </a:r>
            <a:r>
              <a:rPr lang="en-US" sz="2400" dirty="0"/>
              <a:t>(C</a:t>
            </a:r>
            <a:r>
              <a:rPr lang="en-US" sz="2400" baseline="-25000" dirty="0"/>
              <a:t>i</a:t>
            </a:r>
            <a:r>
              <a:rPr lang="en-US" sz="2400" dirty="0"/>
              <a:t>)*(|C</a:t>
            </a:r>
            <a:r>
              <a:rPr lang="en-US" sz="2400" baseline="-25000" dirty="0"/>
              <a:t>i</a:t>
            </a:r>
            <a:r>
              <a:rPr lang="en-US" sz="2400" dirty="0"/>
              <a:t>|**</a:t>
            </a:r>
            <a:r>
              <a:rPr lang="en-US" sz="2400" dirty="0">
                <a:sym typeface="Symbol"/>
              </a:rPr>
              <a:t>)</a:t>
            </a:r>
          </a:p>
          <a:p>
            <a:pPr algn="l"/>
            <a:r>
              <a:rPr lang="en-US" dirty="0">
                <a:sym typeface="Symbol"/>
              </a:rPr>
              <a:t>     </a:t>
            </a:r>
          </a:p>
          <a:p>
            <a:pPr algn="l"/>
            <a:r>
              <a:rPr lang="en-US" dirty="0">
                <a:sym typeface="Symbol"/>
              </a:rPr>
              <a:t>     </a:t>
            </a:r>
            <a:r>
              <a:rPr lang="en-US" sz="1900" dirty="0">
                <a:sym typeface="Symbol"/>
              </a:rPr>
              <a:t>where 1  is a parameter and |C| is the number of examples in cluster C </a:t>
            </a:r>
          </a:p>
          <a:p>
            <a:pPr algn="l"/>
            <a:endParaRPr lang="en-US" dirty="0">
              <a:sym typeface="Symbol"/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5261431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ym typeface="Symbol"/>
              </a:rPr>
              <a:t>Assuming =1, we obtain:</a:t>
            </a:r>
          </a:p>
          <a:p>
            <a:pPr algn="l"/>
            <a:r>
              <a:rPr lang="en-US" sz="2000" dirty="0">
                <a:sym typeface="Symbol"/>
              </a:rPr>
              <a:t>(X)=</a:t>
            </a:r>
            <a:r>
              <a:rPr lang="en-US" sz="2000" dirty="0">
                <a:latin typeface="Symbol" panose="05050102010706020507" pitchFamily="18" charset="2"/>
                <a:sym typeface="Symbol"/>
              </a:rPr>
              <a:t>0.5*8+1*6+1*6+1*8=24</a:t>
            </a:r>
          </a:p>
          <a:p>
            <a:pPr algn="l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760" y="4511532"/>
            <a:ext cx="2160240" cy="2346468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59005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522218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2346209</TotalTime>
  <Words>4253</Words>
  <Application>Microsoft Office PowerPoint</Application>
  <PresentationFormat>On-screen Show (4:3)</PresentationFormat>
  <Paragraphs>486</Paragraphs>
  <Slides>52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6" baseType="lpstr">
      <vt:lpstr>Arial</vt:lpstr>
      <vt:lpstr>Arial Narrow</vt:lpstr>
      <vt:lpstr>Calibri</vt:lpstr>
      <vt:lpstr>Cambria Math</vt:lpstr>
      <vt:lpstr>Lucida Bright</vt:lpstr>
      <vt:lpstr>Lucida Handwriting</vt:lpstr>
      <vt:lpstr>Optima</vt:lpstr>
      <vt:lpstr>Symbol</vt:lpstr>
      <vt:lpstr>Tahoma</vt:lpstr>
      <vt:lpstr>Times New Roman</vt:lpstr>
      <vt:lpstr>Verdana</vt:lpstr>
      <vt:lpstr>Wingdings</vt:lpstr>
      <vt:lpstr>Default Design</vt:lpstr>
      <vt:lpstr>Equation</vt:lpstr>
      <vt:lpstr>Supervised Clustering— Algorithms and Applications</vt:lpstr>
      <vt:lpstr>3 Examples of Making Originally Unsupervised Methods Supervised </vt:lpstr>
      <vt:lpstr>PowerPoint Presentation</vt:lpstr>
      <vt:lpstr>Objectives of Today’s Presentation</vt:lpstr>
      <vt:lpstr>PowerPoint Presentation</vt:lpstr>
      <vt:lpstr>Traditional Clustering </vt:lpstr>
      <vt:lpstr>PowerPoint Presentation</vt:lpstr>
      <vt:lpstr>Supervised Clustering Discovers Subclasses</vt:lpstr>
      <vt:lpstr>Objective Functions for Supervised Clustering</vt:lpstr>
      <vt:lpstr>PowerPoint Presentation</vt:lpstr>
      <vt:lpstr>3. CLEVER and STAXAC—2 Supervised Clustering Algorithms</vt:lpstr>
      <vt:lpstr>Representative-Based Clustering</vt:lpstr>
      <vt:lpstr>Representative-based Supervised Clustering</vt:lpstr>
      <vt:lpstr>PowerPoint Presentation</vt:lpstr>
      <vt:lpstr>CLEVER—A Representative-based  Supervised Clustering Algorithm</vt:lpstr>
      <vt:lpstr>Pseudo Code CLEVER Algorithm</vt:lpstr>
      <vt:lpstr>Example --- Neighborhood-size=2</vt:lpstr>
      <vt:lpstr>Advantages CLEVER Over Other Representative-based Algorithms</vt:lpstr>
      <vt:lpstr>STAXAC—A HIERARCHICAL SUPERVISED CLUSTERING ALGORITHM</vt:lpstr>
      <vt:lpstr>How STAXAC Works</vt:lpstr>
      <vt:lpstr>Pseudo-Code STAXAC Algorithm</vt:lpstr>
      <vt:lpstr>Properties of STAXAC</vt:lpstr>
      <vt:lpstr>PowerPoint Presentation</vt:lpstr>
      <vt:lpstr>4.a: Application to Data Set Editing </vt:lpstr>
      <vt:lpstr>Wilson Editing</vt:lpstr>
      <vt:lpstr>Using Supervised Clustering for Dataset Editing</vt:lpstr>
      <vt:lpstr>PowerPoint Presentation</vt:lpstr>
      <vt:lpstr>PowerPoint Presentation</vt:lpstr>
      <vt:lpstr>Algorithm: ExtractClustering (T, β)</vt:lpstr>
      <vt:lpstr>PowerPoint Presentation</vt:lpstr>
      <vt:lpstr>PowerPoint Presentation</vt:lpstr>
      <vt:lpstr>PowerPoint Presentation</vt:lpstr>
      <vt:lpstr>PowerPoint Presentation</vt:lpstr>
      <vt:lpstr>Similarity Assessment Framework:</vt:lpstr>
      <vt:lpstr>Idea: Coevolving Clusters and Distance Functions</vt:lpstr>
      <vt:lpstr>Idea Inside/Outside Weight Updating</vt:lpstr>
      <vt:lpstr>Sample Run IOWU for Diabetes Dataset</vt:lpstr>
      <vt:lpstr>PowerPoint Presentation</vt:lpstr>
      <vt:lpstr>Newsworthy Cluster</vt:lpstr>
      <vt:lpstr>PowerPoint Presentation</vt:lpstr>
      <vt:lpstr>5. Conclusion </vt:lpstr>
      <vt:lpstr>References </vt:lpstr>
      <vt:lpstr>References </vt:lpstr>
      <vt:lpstr>Any Questions???</vt:lpstr>
      <vt:lpstr>Proximity Graphs</vt:lpstr>
      <vt:lpstr>Background Editing Techniques </vt:lpstr>
      <vt:lpstr>Problems With Wilson Editing</vt:lpstr>
      <vt:lpstr>PowerPoint Presentation</vt:lpstr>
      <vt:lpstr>Thoughts on Subclass Discovery</vt:lpstr>
      <vt:lpstr>Subclass/Class Modality Discovery Using STs</vt:lpstr>
      <vt:lpstr>PowerPoint Presentation</vt:lpstr>
      <vt:lpstr>Research Framework Distance Function Learning</vt:lpstr>
    </vt:vector>
  </TitlesOfParts>
  <Company>University of Oxford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Nearest Neighbour</dc:title>
  <dc:creator>David Claus</dc:creator>
  <cp:lastModifiedBy>Eick, Christoph F</cp:lastModifiedBy>
  <cp:revision>270</cp:revision>
  <cp:lastPrinted>2022-03-02T16:47:38Z</cp:lastPrinted>
  <dcterms:created xsi:type="dcterms:W3CDTF">2004-02-17T10:26:15Z</dcterms:created>
  <dcterms:modified xsi:type="dcterms:W3CDTF">2022-03-03T16:40:49Z</dcterms:modified>
</cp:coreProperties>
</file>