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6" r:id="rId2"/>
    <p:sldId id="348" r:id="rId3"/>
    <p:sldId id="403" r:id="rId4"/>
    <p:sldId id="350" r:id="rId5"/>
    <p:sldId id="386" r:id="rId6"/>
    <p:sldId id="385" r:id="rId7"/>
    <p:sldId id="405" r:id="rId8"/>
    <p:sldId id="412" r:id="rId9"/>
    <p:sldId id="404" r:id="rId10"/>
    <p:sldId id="417" r:id="rId11"/>
    <p:sldId id="413" r:id="rId12"/>
    <p:sldId id="397" r:id="rId13"/>
    <p:sldId id="407" r:id="rId14"/>
    <p:sldId id="415" r:id="rId15"/>
    <p:sldId id="359" r:id="rId16"/>
    <p:sldId id="406" r:id="rId17"/>
    <p:sldId id="410" r:id="rId18"/>
    <p:sldId id="411" r:id="rId19"/>
    <p:sldId id="398" r:id="rId20"/>
    <p:sldId id="395" r:id="rId21"/>
    <p:sldId id="408" r:id="rId22"/>
    <p:sldId id="419" r:id="rId23"/>
    <p:sldId id="420" r:id="rId24"/>
    <p:sldId id="414" r:id="rId25"/>
    <p:sldId id="402" r:id="rId26"/>
    <p:sldId id="421" r:id="rId27"/>
    <p:sldId id="401" r:id="rId28"/>
    <p:sldId id="362" r:id="rId29"/>
    <p:sldId id="422" r:id="rId30"/>
    <p:sldId id="416" r:id="rId31"/>
    <p:sldId id="418" r:id="rId32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tih Akdag" initials="F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3300"/>
    <a:srgbClr val="996633"/>
    <a:srgbClr val="FFD869"/>
    <a:srgbClr val="FFCB37"/>
    <a:srgbClr val="CC9900"/>
    <a:srgbClr val="CCECFF"/>
    <a:srgbClr val="F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7" autoAdjust="0"/>
    <p:restoredTop sz="95501" autoAdjust="0"/>
  </p:normalViewPr>
  <p:slideViewPr>
    <p:cSldViewPr>
      <p:cViewPr>
        <p:scale>
          <a:sx n="66" d="100"/>
          <a:sy n="66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2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Boston Housing – Class Distribution for </a:t>
            </a:r>
            <a:r>
              <a:rPr lang="el-GR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=0.96</a:t>
            </a:r>
            <a:endParaRPr lang="en-US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62868176532713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Sheet3!$H$11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Sheet3!$F$12:$F$15</c:f>
              <c:strCache>
                <c:ptCount val="4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Sheet3!$H$12:$H$15</c:f>
              <c:numCache>
                <c:formatCode>General</c:formatCode>
                <c:ptCount val="4"/>
                <c:pt idx="0">
                  <c:v>29</c:v>
                </c:pt>
                <c:pt idx="1">
                  <c:v>24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Sheet3!$I$11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Sheet3!$F$12:$F$15</c:f>
              <c:strCache>
                <c:ptCount val="4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Sheet3!$I$12:$I$15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5056"/>
        <c:axId val="35475392"/>
      </c:barChart>
      <c:catAx>
        <c:axId val="35885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Clusters &amp; Maj Class Labels. 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75392"/>
        <c:crosses val="autoZero"/>
        <c:auto val="1"/>
        <c:lblAlgn val="ctr"/>
        <c:lblOffset val="100"/>
        <c:noMultiLvlLbl val="0"/>
      </c:catAx>
      <c:valAx>
        <c:axId val="354753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# of Examples Per Clusters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6.034740449110526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Boston Housing – Class Distribution for </a:t>
            </a:r>
            <a:r>
              <a:rPr lang="el-GR" sz="1400" b="1" i="0" u="none" strike="noStrike" baseline="0" dirty="0" smtClean="0">
                <a:solidFill>
                  <a:srgbClr val="C00000"/>
                </a:solidFill>
                <a:effectLst/>
              </a:rPr>
              <a:t>β</a:t>
            </a:r>
            <a:r>
              <a:rPr lang="en-US" sz="1400" b="1" i="0" u="none" strike="noStrike" baseline="0" dirty="0" smtClean="0">
                <a:solidFill>
                  <a:srgbClr val="C00000"/>
                </a:solidFill>
                <a:effectLst/>
              </a:rPr>
              <a:t> =1</a:t>
            </a:r>
            <a:endParaRPr lang="en-US" b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Sheet4!$K$2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Sheet4!$I$3:$I$6</c:f>
              <c:strCache>
                <c:ptCount val="4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Sheet4!$K$3:$K$6</c:f>
              <c:numCache>
                <c:formatCode>General</c:formatCode>
                <c:ptCount val="4"/>
                <c:pt idx="0">
                  <c:v>29</c:v>
                </c:pt>
                <c:pt idx="1">
                  <c:v>24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Sheet4!$L$2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Sheet4!$I$3:$I$6</c:f>
              <c:strCache>
                <c:ptCount val="4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Sheet4!$L$3:$L$6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35888640"/>
        <c:axId val="33083904"/>
      </c:barChart>
      <c:catAx>
        <c:axId val="3588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Clusters &amp; Maj. Class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 Labels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83904"/>
        <c:crosses val="autoZero"/>
        <c:auto val="1"/>
        <c:lblAlgn val="ctr"/>
        <c:lblOffset val="100"/>
        <c:noMultiLvlLbl val="0"/>
      </c:catAx>
      <c:valAx>
        <c:axId val="3308390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# of Examples Per Cluster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5862068965517241E-2"/>
              <c:y val="0.166227034120734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Boston Housing – Class Distribution for </a:t>
            </a:r>
            <a:r>
              <a:rPr lang="el-GR" sz="1400" b="1" i="0" baseline="0" dirty="0" smtClean="0">
                <a:solidFill>
                  <a:srgbClr val="C00000"/>
                </a:solidFill>
                <a:effectLst/>
              </a:rPr>
              <a:t>β</a:t>
            </a:r>
            <a:r>
              <a:rPr lang="en-US" sz="1400" b="1" i="0" baseline="0" dirty="0" smtClean="0">
                <a:solidFill>
                  <a:srgbClr val="C00000"/>
                </a:solidFill>
                <a:effectLst/>
              </a:rPr>
              <a:t> =0.95</a:t>
            </a:r>
            <a:endParaRPr lang="en-US" sz="14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'95percent'!$K$1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'95percent'!$I$2:$I$6</c:f>
              <c:strCache>
                <c:ptCount val="5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  <c:pt idx="4">
                  <c:v>A</c:v>
                </c:pt>
              </c:strCache>
            </c:strRef>
          </c:cat>
          <c:val>
            <c:numRef>
              <c:f>'95percent'!$K$2:$K$6</c:f>
              <c:numCache>
                <c:formatCode>General</c:formatCode>
                <c:ptCount val="5"/>
                <c:pt idx="0">
                  <c:v>29</c:v>
                </c:pt>
                <c:pt idx="1">
                  <c:v>24</c:v>
                </c:pt>
                <c:pt idx="2">
                  <c:v>24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'95percent'!$L$1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'95percent'!$I$2:$I$6</c:f>
              <c:strCache>
                <c:ptCount val="5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  <c:pt idx="4">
                  <c:v>A</c:v>
                </c:pt>
              </c:strCache>
            </c:strRef>
          </c:cat>
          <c:val>
            <c:numRef>
              <c:f>'95percent'!$L$2:$L$6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7616"/>
        <c:axId val="35472512"/>
      </c:barChart>
      <c:catAx>
        <c:axId val="3588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solidFill>
                      <a:schemeClr val="tx1"/>
                    </a:solidFill>
                    <a:effectLst/>
                  </a:rPr>
                  <a:t>Clusters &amp; Maj. Class Labels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72512"/>
        <c:crosses val="autoZero"/>
        <c:auto val="1"/>
        <c:lblAlgn val="ctr"/>
        <c:lblOffset val="100"/>
        <c:noMultiLvlLbl val="0"/>
      </c:catAx>
      <c:valAx>
        <c:axId val="3547251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solidFill>
                      <a:schemeClr val="tx1"/>
                    </a:solidFill>
                    <a:effectLst/>
                  </a:rPr>
                  <a:t># of Examples Per Cluster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5862068965517241E-2"/>
              <c:y val="0.166227034120734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Boston Housing – Class Distribution for </a:t>
            </a:r>
            <a:r>
              <a:rPr lang="el-GR" sz="1400" b="1" i="0" baseline="0" dirty="0" smtClean="0">
                <a:solidFill>
                  <a:srgbClr val="C00000"/>
                </a:solidFill>
                <a:effectLst/>
              </a:rPr>
              <a:t>β</a:t>
            </a:r>
            <a:r>
              <a:rPr lang="en-US" sz="1400" b="1" i="0" baseline="0" dirty="0" smtClean="0">
                <a:solidFill>
                  <a:srgbClr val="C00000"/>
                </a:solidFill>
                <a:effectLst/>
              </a:rPr>
              <a:t> =0.948</a:t>
            </a:r>
            <a:endParaRPr lang="en-US" sz="14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'94percent'!$K$1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'94percent'!$I$2:$I$6</c:f>
              <c:strCache>
                <c:ptCount val="5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  <c:pt idx="4">
                  <c:v>A</c:v>
                </c:pt>
              </c:strCache>
            </c:strRef>
          </c:cat>
          <c:val>
            <c:numRef>
              <c:f>'94percent'!$K$2:$K$6</c:f>
              <c:numCache>
                <c:formatCode>General</c:formatCode>
                <c:ptCount val="5"/>
                <c:pt idx="0">
                  <c:v>37</c:v>
                </c:pt>
                <c:pt idx="1">
                  <c:v>24</c:v>
                </c:pt>
                <c:pt idx="2">
                  <c:v>24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'94percent'!$L$1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'94percent'!$I$2:$I$6</c:f>
              <c:strCache>
                <c:ptCount val="5"/>
                <c:pt idx="0">
                  <c:v>A</c:v>
                </c:pt>
                <c:pt idx="1">
                  <c:v>A</c:v>
                </c:pt>
                <c:pt idx="2">
                  <c:v>B</c:v>
                </c:pt>
                <c:pt idx="3">
                  <c:v>A</c:v>
                </c:pt>
                <c:pt idx="4">
                  <c:v>A</c:v>
                </c:pt>
              </c:strCache>
            </c:strRef>
          </c:cat>
          <c:val>
            <c:numRef>
              <c:f>'94percent'!$L$2:$L$6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5568"/>
        <c:axId val="71552960"/>
      </c:barChart>
      <c:catAx>
        <c:axId val="3588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 dirty="0" smtClean="0">
                    <a:solidFill>
                      <a:schemeClr val="tx1"/>
                    </a:solidFill>
                    <a:effectLst/>
                  </a:rPr>
                  <a:t>Clusters &amp; Maj Class Labels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52960"/>
        <c:crosses val="autoZero"/>
        <c:auto val="1"/>
        <c:lblAlgn val="ctr"/>
        <c:lblOffset val="100"/>
        <c:noMultiLvlLbl val="0"/>
      </c:catAx>
      <c:valAx>
        <c:axId val="7155296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solidFill>
                      <a:schemeClr val="tx1"/>
                    </a:solidFill>
                    <a:effectLst/>
                  </a:rPr>
                  <a:t># of Examples Per Cluster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0555555555555555E-2"/>
              <c:y val="6.437518226888305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Boston Housing – Class Distribution for </a:t>
            </a:r>
            <a:r>
              <a:rPr lang="el-GR" sz="1400" b="1" i="0" baseline="0" dirty="0" smtClean="0">
                <a:solidFill>
                  <a:srgbClr val="C00000"/>
                </a:solidFill>
                <a:effectLst/>
              </a:rPr>
              <a:t>β</a:t>
            </a:r>
            <a:r>
              <a:rPr lang="en-US" sz="1400" b="1" i="0" baseline="0" dirty="0" smtClean="0">
                <a:solidFill>
                  <a:srgbClr val="C00000"/>
                </a:solidFill>
                <a:effectLst/>
              </a:rPr>
              <a:t> =0.75</a:t>
            </a:r>
            <a:endParaRPr lang="en-US" sz="14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62774310750576E-2"/>
          <c:y val="0.17638904222469837"/>
          <c:w val="0.88818022747156611"/>
          <c:h val="0.57063237869657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Sheet30!$L$1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Sheet30!$I$2:$I$4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B</c:v>
                </c:pt>
              </c:strCache>
            </c:strRef>
          </c:cat>
          <c:val>
            <c:numRef>
              <c:f>Sheet30!$L$2:$L$4</c:f>
              <c:numCache>
                <c:formatCode>General</c:formatCode>
                <c:ptCount val="3"/>
                <c:pt idx="0">
                  <c:v>138.00000000000006</c:v>
                </c:pt>
                <c:pt idx="1">
                  <c:v>64</c:v>
                </c:pt>
                <c:pt idx="2">
                  <c:v>56.999999999999979</c:v>
                </c:pt>
              </c:numCache>
            </c:numRef>
          </c:val>
        </c:ser>
        <c:ser>
          <c:idx val="1"/>
          <c:order val="1"/>
          <c:tx>
            <c:strRef>
              <c:f>Sheet30!$M$1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Sheet30!$I$2:$I$4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B</c:v>
                </c:pt>
              </c:strCache>
            </c:strRef>
          </c:cat>
          <c:val>
            <c:numRef>
              <c:f>Sheet30!$M$2:$M$4</c:f>
              <c:numCache>
                <c:formatCode>General</c:formatCode>
                <c:ptCount val="3"/>
                <c:pt idx="0">
                  <c:v>44.999999999999943</c:v>
                </c:pt>
                <c:pt idx="1">
                  <c:v>20</c:v>
                </c:pt>
                <c:pt idx="2">
                  <c:v>17.000000000000021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6080"/>
        <c:axId val="71505536"/>
      </c:barChart>
      <c:catAx>
        <c:axId val="3588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solidFill>
                      <a:schemeClr val="tx1"/>
                    </a:solidFill>
                    <a:effectLst/>
                  </a:rPr>
                  <a:t>Clusters &amp; Maj. Class Labels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3587226763988043"/>
              <c:y val="0.865998270102600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05536"/>
        <c:crosses val="autoZero"/>
        <c:auto val="1"/>
        <c:lblAlgn val="ctr"/>
        <c:lblOffset val="100"/>
        <c:noMultiLvlLbl val="0"/>
      </c:catAx>
      <c:valAx>
        <c:axId val="71505536"/>
        <c:scaling>
          <c:orientation val="minMax"/>
          <c:max val="1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13340573807587E-2"/>
          <c:y val="0.92315163324451865"/>
          <c:w val="0.87808217938274968"/>
          <c:h val="7.684836675548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Boston Housing – Class Distribution </a:t>
            </a:r>
            <a:r>
              <a:rPr lang="en-US" sz="1400" b="0" i="0" baseline="0" dirty="0" smtClean="0">
                <a:solidFill>
                  <a:srgbClr val="C00000"/>
                </a:solidFill>
                <a:effectLst/>
              </a:rPr>
              <a:t>for </a:t>
            </a:r>
            <a:r>
              <a:rPr lang="el-GR" sz="1400" b="1" i="0" baseline="0" dirty="0" smtClean="0">
                <a:solidFill>
                  <a:srgbClr val="C00000"/>
                </a:solidFill>
                <a:effectLst/>
              </a:rPr>
              <a:t>β</a:t>
            </a:r>
            <a:r>
              <a:rPr lang="en-US" sz="1400" b="1" i="0" baseline="0" dirty="0" smtClean="0">
                <a:solidFill>
                  <a:srgbClr val="C00000"/>
                </a:solidFill>
                <a:effectLst/>
              </a:rPr>
              <a:t> =0.86</a:t>
            </a:r>
            <a:endParaRPr lang="en-US" sz="14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Sheet29!$L$1</c:f>
              <c:strCache>
                <c:ptCount val="1"/>
                <c:pt idx="0">
                  <c:v>#of maj. examples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Sheet29!$I$2:$I$5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Sheet29!$L$2:$L$5</c:f>
              <c:numCache>
                <c:formatCode>General</c:formatCode>
                <c:ptCount val="4"/>
                <c:pt idx="0">
                  <c:v>95.000000000000028</c:v>
                </c:pt>
                <c:pt idx="1">
                  <c:v>44</c:v>
                </c:pt>
                <c:pt idx="2">
                  <c:v>17.999999999999996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Sheet29!$M$1</c:f>
              <c:strCache>
                <c:ptCount val="1"/>
                <c:pt idx="0">
                  <c:v># of min. examples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Sheet29!$I$2:$I$5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B</c:v>
                </c:pt>
                <c:pt idx="3">
                  <c:v>A</c:v>
                </c:pt>
              </c:strCache>
            </c:strRef>
          </c:cat>
          <c:val>
            <c:numRef>
              <c:f>Sheet29!$M$2:$M$5</c:f>
              <c:numCache>
                <c:formatCode>General</c:formatCode>
                <c:ptCount val="4"/>
                <c:pt idx="0">
                  <c:v>16.999999999999972</c:v>
                </c:pt>
                <c:pt idx="1">
                  <c:v>6</c:v>
                </c:pt>
                <c:pt idx="2">
                  <c:v>3.0000000000000036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510976"/>
        <c:axId val="142551872"/>
      </c:barChart>
      <c:catAx>
        <c:axId val="1445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51872"/>
        <c:crosses val="autoZero"/>
        <c:auto val="1"/>
        <c:lblAlgn val="ctr"/>
        <c:lblOffset val="100"/>
        <c:noMultiLvlLbl val="0"/>
      </c:catAx>
      <c:valAx>
        <c:axId val="1425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solidFill>
                      <a:schemeClr val="tx1"/>
                    </a:solidFill>
                    <a:effectLst/>
                  </a:rPr>
                  <a:t># of Examples Per Cluster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5000000000000001E-2"/>
              <c:y val="0.138449256342957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1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algn="r"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1313CC00-9392-4E37-B7A3-227A6E24AB5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78404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algn="r"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E7057D9A-60E7-4F8B-A355-D606EC38A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9D7622-55F6-45A9-8861-AD2E2715186A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6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66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3FAD55-566D-4047-89A0-7372842622D2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62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3FAD55-566D-4047-89A0-7372842622D2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62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A6EA73-B0EA-4E0F-9844-FAA2C6A884A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74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05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0AD037-8050-4533-89D9-41F19C819F44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42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7E79C5E-6D55-44BD-89D7-FAE0C53BCDEF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88975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objective of representative-based supervised clustering is…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53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B529F-C673-4A97-98E2-DADD31914BC8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1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" name="Image" r:id="rId3" imgW="393512" imgH="380818" progId="Photoshop.Image.9">
                  <p:embed/>
                </p:oleObj>
              </mc:Choice>
              <mc:Fallback>
                <p:oleObj name="Image" r:id="rId3" imgW="393512" imgH="38081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1" y="6553206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6" name="Image" r:id="rId3" imgW="393512" imgH="380818" progId="Photoshop.Image.9">
                  <p:embed/>
                </p:oleObj>
              </mc:Choice>
              <mc:Fallback>
                <p:oleObj name="Image" r:id="rId3" imgW="393512" imgH="38081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1" y="6553206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1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9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29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18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69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9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Image" r:id="rId16" imgW="393512" imgH="380818" progId="Photoshop.Image.9">
                  <p:embed/>
                </p:oleObj>
              </mc:Choice>
              <mc:Fallback>
                <p:oleObj name="Image" r:id="rId16" imgW="393512" imgH="380818" progId="Photoshop.Image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0" y="6537330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dirty="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 bwMode="auto">
          <a:xfrm>
            <a:off x="0" y="1066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3000" dirty="0" smtClean="0">
                <a:latin typeface="PT Serif" charset="0"/>
                <a:sym typeface="PT Serif" charset="0"/>
              </a:rPr>
              <a:t>Paul Amalaman, and </a:t>
            </a:r>
            <a:r>
              <a:rPr lang="en-US" altLang="en-US" sz="3000" b="1" dirty="0" smtClean="0">
                <a:solidFill>
                  <a:srgbClr val="FF0000"/>
                </a:solidFill>
                <a:latin typeface="PT Serif" charset="0"/>
                <a:sym typeface="PT Serif" charset="0"/>
              </a:rPr>
              <a:t>Christoph F.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PT Serif" charset="0"/>
                <a:sym typeface="PT Serif" charset="0"/>
              </a:rPr>
              <a:t>Eick</a:t>
            </a:r>
            <a:endParaRPr lang="en-US" altLang="en-US" sz="3000" b="1" dirty="0" smtClean="0">
              <a:solidFill>
                <a:srgbClr val="FF0000"/>
              </a:solidFill>
              <a:latin typeface="PT Serif" charset="0"/>
              <a:sym typeface="PT Serif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3000" dirty="0" smtClean="0">
                <a:latin typeface="PT Serif" charset="0"/>
                <a:sym typeface="PT Serif" charset="0"/>
              </a:rPr>
              <a:t>Department of Computer Science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3000" dirty="0" smtClean="0">
                <a:latin typeface="PT Serif" charset="0"/>
                <a:sym typeface="PT Serif" charset="0"/>
              </a:rPr>
              <a:t>University of Houston</a:t>
            </a:r>
            <a:endParaRPr lang="en-US" altLang="en-US" sz="3000" dirty="0">
              <a:latin typeface="PT Serif" charset="0"/>
              <a:sym typeface="PT Serif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ea typeface="ＭＳ Ｐゴシック" pitchFamily="34" charset="-128"/>
              </a:rPr>
              <a:t>ISMIS Oct 21-23, 2015, Lyon, France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662" y="2971800"/>
            <a:ext cx="9168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HC-edit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A Hierarchical Clustering Approach To Data Editing </a:t>
            </a:r>
            <a:endParaRPr lang="en-US" altLang="en-US" sz="3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85791"/>
            <a:ext cx="2540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Supervised Clustering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105400" y="2410025"/>
            <a:ext cx="2390398" cy="2102254"/>
            <a:chOff x="5402744" y="1043273"/>
            <a:chExt cx="2390398" cy="2102254"/>
          </a:xfrm>
        </p:grpSpPr>
        <p:grpSp>
          <p:nvGrpSpPr>
            <p:cNvPr id="33" name="Group 32"/>
            <p:cNvGrpSpPr/>
            <p:nvPr/>
          </p:nvGrpSpPr>
          <p:grpSpPr>
            <a:xfrm>
              <a:off x="5726163" y="1043273"/>
              <a:ext cx="1315416" cy="1676053"/>
              <a:chOff x="5726163" y="1043273"/>
              <a:chExt cx="1315416" cy="167605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73307" y="1043273"/>
                <a:ext cx="1268272" cy="6600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12143" y="1254612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07443" y="1216512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01385" y="1768962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407443" y="1787564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424477" y="22818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01385" y="2299449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26163" y="1734566"/>
                <a:ext cx="1268272" cy="4767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26163" y="2242580"/>
                <a:ext cx="1268272" cy="4767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02744" y="2776195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Supervised clustering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200" y="2154599"/>
            <a:ext cx="2304862" cy="2258203"/>
            <a:chOff x="911060" y="965387"/>
            <a:chExt cx="2304862" cy="2258203"/>
          </a:xfrm>
        </p:grpSpPr>
        <p:grpSp>
          <p:nvGrpSpPr>
            <p:cNvPr id="32" name="Group 31"/>
            <p:cNvGrpSpPr/>
            <p:nvPr/>
          </p:nvGrpSpPr>
          <p:grpSpPr>
            <a:xfrm>
              <a:off x="1415295" y="965387"/>
              <a:ext cx="1268272" cy="1917326"/>
              <a:chOff x="1415295" y="965387"/>
              <a:chExt cx="1268272" cy="191732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10959" y="1219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106259" y="11811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00201" y="1733550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06259" y="1752152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23293" y="2246388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600201" y="2264037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415295" y="965387"/>
                <a:ext cx="1268272" cy="191732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11060" y="2854258"/>
              <a:ext cx="2304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Traditional clustering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693972" y="158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3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</a:t>
            </a:r>
            <a:r>
              <a:rPr lang="en-US" dirty="0" smtClean="0"/>
              <a:t>l: Obtain class uniform clusters that are dominated by instances of a single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646112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Representative-based Supervised Clustering Editing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229379" name="AutoShape 3"/>
          <p:cNvSpPr>
            <a:spLocks noChangeAspect="1" noChangeArrowheads="1"/>
          </p:cNvSpPr>
          <p:nvPr/>
        </p:nvSpPr>
        <p:spPr bwMode="auto">
          <a:xfrm>
            <a:off x="1676400" y="1524000"/>
            <a:ext cx="49911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2133600" y="2286000"/>
            <a:ext cx="200025" cy="1984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1" name="Oval 5"/>
          <p:cNvSpPr>
            <a:spLocks noChangeArrowheads="1"/>
          </p:cNvSpPr>
          <p:nvPr/>
        </p:nvSpPr>
        <p:spPr bwMode="auto">
          <a:xfrm>
            <a:off x="2351088" y="27432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2133600" y="32766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2751138" y="2286000"/>
            <a:ext cx="200025" cy="1984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2590800" y="33528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5" name="Oval 9"/>
          <p:cNvSpPr>
            <a:spLocks noChangeArrowheads="1"/>
          </p:cNvSpPr>
          <p:nvPr/>
        </p:nvSpPr>
        <p:spPr bwMode="auto">
          <a:xfrm>
            <a:off x="3200400" y="27432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6" name="Oval 10"/>
          <p:cNvSpPr>
            <a:spLocks noChangeArrowheads="1"/>
          </p:cNvSpPr>
          <p:nvPr/>
        </p:nvSpPr>
        <p:spPr bwMode="auto">
          <a:xfrm>
            <a:off x="2751138" y="28194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7" name="Oval 11"/>
          <p:cNvSpPr>
            <a:spLocks noChangeArrowheads="1"/>
          </p:cNvSpPr>
          <p:nvPr/>
        </p:nvSpPr>
        <p:spPr bwMode="auto">
          <a:xfrm>
            <a:off x="4191000" y="2362200"/>
            <a:ext cx="200025" cy="1984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8" name="Oval 12"/>
          <p:cNvSpPr>
            <a:spLocks noChangeArrowheads="1"/>
          </p:cNvSpPr>
          <p:nvPr/>
        </p:nvSpPr>
        <p:spPr bwMode="auto">
          <a:xfrm>
            <a:off x="4191000" y="33528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89" name="Oval 13"/>
          <p:cNvSpPr>
            <a:spLocks noChangeArrowheads="1"/>
          </p:cNvSpPr>
          <p:nvPr/>
        </p:nvSpPr>
        <p:spPr bwMode="auto">
          <a:xfrm>
            <a:off x="4648200" y="30480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0" name="Oval 14"/>
          <p:cNvSpPr>
            <a:spLocks noChangeArrowheads="1"/>
          </p:cNvSpPr>
          <p:nvPr/>
        </p:nvSpPr>
        <p:spPr bwMode="auto">
          <a:xfrm>
            <a:off x="4953000" y="2590800"/>
            <a:ext cx="198438" cy="1984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1" name="Oval 15"/>
          <p:cNvSpPr>
            <a:spLocks noChangeArrowheads="1"/>
          </p:cNvSpPr>
          <p:nvPr/>
        </p:nvSpPr>
        <p:spPr bwMode="auto">
          <a:xfrm>
            <a:off x="4495800" y="26670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5181600" y="3048000"/>
            <a:ext cx="198438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3" name="Oval 17"/>
          <p:cNvSpPr>
            <a:spLocks noChangeArrowheads="1"/>
          </p:cNvSpPr>
          <p:nvPr/>
        </p:nvSpPr>
        <p:spPr bwMode="auto">
          <a:xfrm>
            <a:off x="5257800" y="2362200"/>
            <a:ext cx="198438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4" name="Oval 18"/>
          <p:cNvSpPr>
            <a:spLocks noChangeArrowheads="1"/>
          </p:cNvSpPr>
          <p:nvPr/>
        </p:nvSpPr>
        <p:spPr bwMode="auto">
          <a:xfrm>
            <a:off x="3505200" y="1905000"/>
            <a:ext cx="198438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5" name="Oval 19"/>
          <p:cNvSpPr>
            <a:spLocks noChangeArrowheads="1"/>
          </p:cNvSpPr>
          <p:nvPr/>
        </p:nvSpPr>
        <p:spPr bwMode="auto">
          <a:xfrm>
            <a:off x="3657600" y="22098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6" name="Oval 20"/>
          <p:cNvSpPr>
            <a:spLocks noChangeArrowheads="1"/>
          </p:cNvSpPr>
          <p:nvPr/>
        </p:nvSpPr>
        <p:spPr bwMode="auto">
          <a:xfrm>
            <a:off x="3886200" y="1828800"/>
            <a:ext cx="198438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auto">
          <a:xfrm>
            <a:off x="4572000" y="21336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8" name="Oval 22"/>
          <p:cNvSpPr>
            <a:spLocks noChangeArrowheads="1"/>
          </p:cNvSpPr>
          <p:nvPr/>
        </p:nvSpPr>
        <p:spPr bwMode="auto">
          <a:xfrm>
            <a:off x="3733800" y="2590800"/>
            <a:ext cx="198438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399" name="Oval 23"/>
          <p:cNvSpPr>
            <a:spLocks noChangeArrowheads="1"/>
          </p:cNvSpPr>
          <p:nvPr/>
        </p:nvSpPr>
        <p:spPr bwMode="auto">
          <a:xfrm>
            <a:off x="3886200" y="35052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0" name="Oval 24"/>
          <p:cNvSpPr>
            <a:spLocks noChangeArrowheads="1"/>
          </p:cNvSpPr>
          <p:nvPr/>
        </p:nvSpPr>
        <p:spPr bwMode="auto">
          <a:xfrm>
            <a:off x="3948113" y="2079625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 flipV="1">
            <a:off x="1676400" y="1752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2" name="Line 26"/>
          <p:cNvSpPr>
            <a:spLocks noChangeShapeType="1"/>
          </p:cNvSpPr>
          <p:nvPr/>
        </p:nvSpPr>
        <p:spPr bwMode="auto">
          <a:xfrm>
            <a:off x="1676400" y="41910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3" name="Text Box 27"/>
          <p:cNvSpPr txBox="1">
            <a:spLocks noChangeArrowheads="1"/>
          </p:cNvSpPr>
          <p:nvPr/>
        </p:nvSpPr>
        <p:spPr bwMode="auto">
          <a:xfrm>
            <a:off x="6553200" y="3810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Attribute2</a:t>
            </a:r>
          </a:p>
        </p:txBody>
      </p:sp>
      <p:sp>
        <p:nvSpPr>
          <p:cNvPr id="229404" name="Text Box 28"/>
          <p:cNvSpPr txBox="1">
            <a:spLocks noChangeArrowheads="1"/>
          </p:cNvSpPr>
          <p:nvPr/>
        </p:nvSpPr>
        <p:spPr bwMode="auto">
          <a:xfrm>
            <a:off x="838200" y="129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Attribute1</a:t>
            </a:r>
          </a:p>
        </p:txBody>
      </p:sp>
      <p:sp>
        <p:nvSpPr>
          <p:cNvPr id="229405" name="Oval 29"/>
          <p:cNvSpPr>
            <a:spLocks noChangeArrowheads="1"/>
          </p:cNvSpPr>
          <p:nvPr/>
        </p:nvSpPr>
        <p:spPr bwMode="auto">
          <a:xfrm>
            <a:off x="3429000" y="23622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6" name="Oval 30"/>
          <p:cNvSpPr>
            <a:spLocks noChangeArrowheads="1"/>
          </p:cNvSpPr>
          <p:nvPr/>
        </p:nvSpPr>
        <p:spPr bwMode="auto">
          <a:xfrm>
            <a:off x="4419600" y="36576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7" name="Oval 31"/>
          <p:cNvSpPr>
            <a:spLocks noChangeArrowheads="1"/>
          </p:cNvSpPr>
          <p:nvPr/>
        </p:nvSpPr>
        <p:spPr bwMode="auto">
          <a:xfrm>
            <a:off x="3200400" y="2133600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8" name="Oval 32"/>
          <p:cNvSpPr>
            <a:spLocks noChangeArrowheads="1"/>
          </p:cNvSpPr>
          <p:nvPr/>
        </p:nvSpPr>
        <p:spPr bwMode="auto">
          <a:xfrm>
            <a:off x="3000375" y="35052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09" name="Oval 33"/>
          <p:cNvSpPr>
            <a:spLocks noChangeArrowheads="1"/>
          </p:cNvSpPr>
          <p:nvPr/>
        </p:nvSpPr>
        <p:spPr bwMode="auto">
          <a:xfrm>
            <a:off x="2133600" y="3686175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0" name="Oval 34"/>
          <p:cNvSpPr>
            <a:spLocks noChangeArrowheads="1"/>
          </p:cNvSpPr>
          <p:nvPr/>
        </p:nvSpPr>
        <p:spPr bwMode="auto">
          <a:xfrm>
            <a:off x="1981200" y="2819400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1" name="Oval 35"/>
          <p:cNvSpPr>
            <a:spLocks noChangeArrowheads="1"/>
          </p:cNvSpPr>
          <p:nvPr/>
        </p:nvSpPr>
        <p:spPr bwMode="auto">
          <a:xfrm>
            <a:off x="4114800" y="1752600"/>
            <a:ext cx="1600200" cy="1600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2" name="Oval 36"/>
          <p:cNvSpPr>
            <a:spLocks noChangeArrowheads="1"/>
          </p:cNvSpPr>
          <p:nvPr/>
        </p:nvSpPr>
        <p:spPr bwMode="auto">
          <a:xfrm>
            <a:off x="1676400" y="2133600"/>
            <a:ext cx="1828800" cy="182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3" name="Oval 37"/>
          <p:cNvSpPr>
            <a:spLocks noChangeArrowheads="1"/>
          </p:cNvSpPr>
          <p:nvPr/>
        </p:nvSpPr>
        <p:spPr bwMode="auto">
          <a:xfrm>
            <a:off x="3048000" y="1600200"/>
            <a:ext cx="1219200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4" name="Oval 38"/>
          <p:cNvSpPr>
            <a:spLocks noChangeArrowheads="1"/>
          </p:cNvSpPr>
          <p:nvPr/>
        </p:nvSpPr>
        <p:spPr bwMode="auto">
          <a:xfrm>
            <a:off x="3810000" y="3838575"/>
            <a:ext cx="200025" cy="2000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5" name="Oval 39"/>
          <p:cNvSpPr>
            <a:spLocks noChangeArrowheads="1"/>
          </p:cNvSpPr>
          <p:nvPr/>
        </p:nvSpPr>
        <p:spPr bwMode="auto">
          <a:xfrm>
            <a:off x="4295775" y="3914775"/>
            <a:ext cx="200025" cy="200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6" name="Oval 40"/>
          <p:cNvSpPr>
            <a:spLocks noChangeArrowheads="1"/>
          </p:cNvSpPr>
          <p:nvPr/>
        </p:nvSpPr>
        <p:spPr bwMode="auto">
          <a:xfrm>
            <a:off x="4114800" y="3686175"/>
            <a:ext cx="200025" cy="2000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7" name="Oval 41"/>
          <p:cNvSpPr>
            <a:spLocks noChangeArrowheads="1"/>
          </p:cNvSpPr>
          <p:nvPr/>
        </p:nvSpPr>
        <p:spPr bwMode="auto">
          <a:xfrm>
            <a:off x="3581400" y="3200400"/>
            <a:ext cx="1219200" cy="1219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8" name="Oval 42"/>
          <p:cNvSpPr>
            <a:spLocks noChangeArrowheads="1"/>
          </p:cNvSpPr>
          <p:nvPr/>
        </p:nvSpPr>
        <p:spPr bwMode="auto">
          <a:xfrm>
            <a:off x="4038600" y="3581400"/>
            <a:ext cx="3810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19" name="Oval 43"/>
          <p:cNvSpPr>
            <a:spLocks noChangeArrowheads="1"/>
          </p:cNvSpPr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20" name="Oval 44"/>
          <p:cNvSpPr>
            <a:spLocks noChangeArrowheads="1"/>
          </p:cNvSpPr>
          <p:nvPr/>
        </p:nvSpPr>
        <p:spPr bwMode="auto">
          <a:xfrm>
            <a:off x="3581400" y="2133600"/>
            <a:ext cx="3810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21" name="Oval 45"/>
          <p:cNvSpPr>
            <a:spLocks noChangeArrowheads="1"/>
          </p:cNvSpPr>
          <p:nvPr/>
        </p:nvSpPr>
        <p:spPr bwMode="auto">
          <a:xfrm>
            <a:off x="4876800" y="2514600"/>
            <a:ext cx="3810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9422" name="Text Box 46"/>
          <p:cNvSpPr txBox="1">
            <a:spLocks noChangeArrowheads="1"/>
          </p:cNvSpPr>
          <p:nvPr/>
        </p:nvSpPr>
        <p:spPr bwMode="auto">
          <a:xfrm>
            <a:off x="1676400" y="1752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 </a:t>
            </a:r>
          </a:p>
        </p:txBody>
      </p:sp>
      <p:sp>
        <p:nvSpPr>
          <p:cNvPr id="229423" name="Text Box 47"/>
          <p:cNvSpPr txBox="1">
            <a:spLocks noChangeArrowheads="1"/>
          </p:cNvSpPr>
          <p:nvPr/>
        </p:nvSpPr>
        <p:spPr bwMode="auto">
          <a:xfrm>
            <a:off x="3200400" y="1219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29424" name="Text Box 48"/>
          <p:cNvSpPr txBox="1">
            <a:spLocks noChangeArrowheads="1"/>
          </p:cNvSpPr>
          <p:nvPr/>
        </p:nvSpPr>
        <p:spPr bwMode="auto">
          <a:xfrm>
            <a:off x="5791200" y="2452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29425" name="Text Box 49"/>
          <p:cNvSpPr txBox="1">
            <a:spLocks noChangeArrowheads="1"/>
          </p:cNvSpPr>
          <p:nvPr/>
        </p:nvSpPr>
        <p:spPr bwMode="auto">
          <a:xfrm>
            <a:off x="4724400" y="3824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29426" name="Text Box 50"/>
          <p:cNvSpPr txBox="1">
            <a:spLocks noChangeArrowheads="1"/>
          </p:cNvSpPr>
          <p:nvPr/>
        </p:nvSpPr>
        <p:spPr bwMode="auto">
          <a:xfrm>
            <a:off x="304800" y="4648201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1200" dirty="0">
                <a:solidFill>
                  <a:srgbClr val="FF33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Objective</a:t>
            </a:r>
            <a:r>
              <a:rPr lang="en-US" altLang="zh-CN" sz="2200" kern="12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: Find a set of objects O</a:t>
            </a:r>
            <a:r>
              <a:rPr lang="en-US" altLang="zh-CN" sz="2200" kern="1200" baseline="-300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200" kern="12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altLang="zh-CN" sz="2200" kern="1200" dirty="0" smtClean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in the dataset O to be clustered, such </a:t>
            </a:r>
            <a:r>
              <a:rPr lang="en-US" altLang="zh-CN" sz="2200" kern="12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that the clustering X </a:t>
            </a:r>
            <a:r>
              <a:rPr lang="en-US" altLang="zh-CN" sz="2200" kern="1200" dirty="0" smtClean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obtained </a:t>
            </a:r>
            <a:r>
              <a:rPr lang="en-US" altLang="zh-CN" sz="2200" kern="12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by using the objects in O</a:t>
            </a:r>
            <a:r>
              <a:rPr lang="en-US" altLang="zh-CN" sz="2200" kern="1200" baseline="-300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200" kern="12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as representatives minimizes q(X</a:t>
            </a:r>
            <a:r>
              <a:rPr lang="en-US" altLang="zh-CN" sz="2200" kern="1200" dirty="0" smtClean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); e.g. the following q(X): </a:t>
            </a:r>
            <a:endParaRPr lang="en-US" altLang="zh-CN" sz="2200" kern="1200" dirty="0">
              <a:solidFill>
                <a:srgbClr val="000000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endParaRPr lang="en-US" sz="800" dirty="0" smtClean="0">
              <a:solidFill>
                <a:srgbClr val="000000"/>
              </a:solidFill>
              <a:ea typeface="SimSun" charset="-122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</a:rPr>
              <a:t>q(X):= 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</a:t>
            </a:r>
            <a:r>
              <a:rPr lang="en-US" sz="3200" baseline="-25000" dirty="0" err="1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 purity(C</a:t>
            </a:r>
            <a:r>
              <a:rPr lang="en-US" sz="3200" baseline="-250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)</a:t>
            </a:r>
            <a:r>
              <a:rPr lang="en-US" sz="3200" dirty="0" smtClean="0">
                <a:solidFill>
                  <a:srgbClr val="000000"/>
                </a:solidFill>
                <a:latin typeface="Symbol" panose="05050102010706020507" pitchFamily="18" charset="2"/>
                <a:ea typeface="SimSun" charset="-122"/>
                <a:cs typeface="Times New Roman" pitchFamily="18" charset="0"/>
                <a:sym typeface="Symbol"/>
              </a:rPr>
              <a:t>*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(|C</a:t>
            </a:r>
            <a:r>
              <a:rPr lang="en-US" sz="3200" baseline="-250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|**) </a:t>
            </a:r>
            <a:r>
              <a:rPr lang="en-US" sz="3200" dirty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with </a:t>
            </a:r>
            <a:r>
              <a:rPr lang="en-US" sz="3200" dirty="0" smtClean="0">
                <a:solidFill>
                  <a:srgbClr val="000000"/>
                </a:solidFill>
                <a:ea typeface="SimSun" charset="-122"/>
                <a:cs typeface="Times New Roman" pitchFamily="18" charset="0"/>
                <a:sym typeface="Symbol"/>
              </a:rPr>
              <a:t>&gt;1</a:t>
            </a:r>
            <a:endParaRPr lang="en-US" sz="3200" kern="1200" dirty="0">
              <a:solidFill>
                <a:srgbClr val="000000"/>
              </a:solidFill>
              <a:ea typeface="SimSun" charset="-122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zh-CN" sz="2200" kern="1200" dirty="0">
              <a:solidFill>
                <a:srgbClr val="000000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000000"/>
              </a:solidFill>
              <a:latin typeface="Arial" pitchFamily="34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0" y="2176173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Clustering </a:t>
            </a:r>
          </a:p>
          <a:p>
            <a:r>
              <a:rPr lang="en-US" sz="2000" dirty="0" smtClean="0"/>
              <a:t>maximizes </a:t>
            </a:r>
          </a:p>
          <a:p>
            <a:r>
              <a:rPr lang="en-US" sz="2000" dirty="0" smtClean="0"/>
              <a:t>purity</a:t>
            </a:r>
            <a:endParaRPr lang="en-US" sz="2000" dirty="0"/>
          </a:p>
        </p:txBody>
      </p:sp>
      <p:sp>
        <p:nvSpPr>
          <p:cNvPr id="4" name="Left Arrow 3"/>
          <p:cNvSpPr/>
          <p:nvPr/>
        </p:nvSpPr>
        <p:spPr>
          <a:xfrm>
            <a:off x="6470072" y="2385219"/>
            <a:ext cx="1226127" cy="633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693972" y="15823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Supervised Taxonomy &amp; The STAXAC </a:t>
            </a:r>
            <a:r>
              <a:rPr lang="en-US" altLang="en-US" sz="28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Algorithm</a:t>
            </a:r>
            <a:endParaRPr lang="en-US" altLang="en-US" sz="28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187340" y="1371600"/>
            <a:ext cx="8769320" cy="43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Editing Algorithms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Supervised Taxonomy &amp; The STAXAC Algorithm 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HC-edit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Related Work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Summary and Conclusion</a:t>
            </a:r>
          </a:p>
          <a:p>
            <a:pPr marL="0" indent="0">
              <a:buNone/>
            </a:pPr>
            <a:endParaRPr lang="en-US" altLang="en-US" sz="28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6087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3. Supervised Taxonomy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248400" cy="4648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77836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Supervised Taxonom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(ST).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Supervised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taxonomies are generated considering background information concerning class labels in addition to distance metrics, and are capable of capturing class-uniform regions in a 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4947" y="415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69273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Uses of Supervised Taxonomies</a:t>
            </a:r>
            <a:endParaRPr lang="en-US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-13855" y="-27304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en-US" dirty="0" smtClean="0">
                <a:latin typeface="Optima" pitchFamily="34" charset="0"/>
                <a:sym typeface="PT Serif" charset="0"/>
              </a:rPr>
              <a:t>Data Set Editing (</a:t>
            </a:r>
            <a:r>
              <a:rPr lang="en-US" altLang="en-US" b="1" dirty="0" smtClean="0">
                <a:solidFill>
                  <a:srgbClr val="C00000"/>
                </a:solidFill>
                <a:latin typeface="Optima" pitchFamily="34" charset="0"/>
                <a:sym typeface="PT Serif" charset="0"/>
              </a:rPr>
              <a:t>this talk</a:t>
            </a:r>
            <a:r>
              <a:rPr lang="en-US" altLang="en-US" dirty="0" smtClean="0">
                <a:latin typeface="Optima" pitchFamily="34" charset="0"/>
                <a:sym typeface="PT Serif" charset="0"/>
              </a:rPr>
              <a:t>) </a:t>
            </a:r>
            <a:endParaRPr lang="en-US" altLang="en-US" dirty="0"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dirty="0" smtClean="0">
                <a:latin typeface="Optima" pitchFamily="34" charset="0"/>
                <a:sym typeface="PT Serif" charset="0"/>
              </a:rPr>
              <a:t>Bioinformatics (e.g. try to identify interesting subclasses of known diseases)</a:t>
            </a:r>
            <a:endParaRPr lang="en-US" altLang="en-US" dirty="0"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dirty="0" smtClean="0">
                <a:latin typeface="Optima" pitchFamily="34" charset="0"/>
                <a:sym typeface="PT Serif" charset="0"/>
              </a:rPr>
              <a:t>Clustering </a:t>
            </a:r>
            <a:endParaRPr lang="en-US" altLang="en-US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dirty="0" smtClean="0">
                <a:latin typeface="Optima" pitchFamily="34" charset="0"/>
                <a:sym typeface="PT Serif" charset="0"/>
              </a:rPr>
              <a:t>Meta Learning—create useful background from datasets by developing algorithms that operate on supervised taxonomies </a:t>
            </a:r>
            <a:endParaRPr lang="en-US" altLang="en-US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2854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The STAXAC Algorithm</a:t>
            </a:r>
            <a:endParaRPr lang="en-US" altLang="en-US" sz="32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8702854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6" y="1066800"/>
            <a:ext cx="8610600" cy="434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The STAXAC Algorithm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047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en-US" sz="20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Algorithm 1:</a:t>
            </a:r>
            <a:r>
              <a:rPr lang="en-US" sz="2000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STAXAC </a:t>
            </a:r>
            <a:r>
              <a:rPr lang="en-US" sz="2000" dirty="0"/>
              <a:t>(</a:t>
            </a:r>
            <a:r>
              <a:rPr lang="en-US" sz="2000" b="1" dirty="0"/>
              <a:t>S</a:t>
            </a:r>
            <a:r>
              <a:rPr lang="en-US" sz="2000" dirty="0"/>
              <a:t>upervised </a:t>
            </a:r>
            <a:r>
              <a:rPr lang="en-US" sz="2000" b="1" dirty="0" err="1"/>
              <a:t>TAX</a:t>
            </a:r>
            <a:r>
              <a:rPr lang="en-US" sz="2000" dirty="0" err="1"/>
              <a:t>onomy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gglomerative </a:t>
            </a:r>
            <a:r>
              <a:rPr lang="en-US" sz="2000" b="1" dirty="0"/>
              <a:t>C</a:t>
            </a:r>
            <a:r>
              <a:rPr lang="en-US" sz="2000" dirty="0"/>
              <a:t>lustering)</a:t>
            </a:r>
            <a:endParaRPr lang="en-US" sz="2000" b="1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Input: examples with class labels and their distance matrix D.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Output: Hierarchical clustering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Start with a clustering X of one-object clusters.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 ,C’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X;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merge-candidate(C*,C’)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(C*) = C’ or 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(C’ )=C* 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WHILE there are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left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BEGIN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a.  Merge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pair of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obtaining a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cluster C=C*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 and a new clustering X’ for which Purity(X’) has the largest value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b.  Update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merge-candidates: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’’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merge-candidate(C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’’,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))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c. Extend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drawing edges from C’ and C* to C 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Return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constructed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7436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Properties of STAXAC</a:t>
            </a:r>
            <a:endParaRPr lang="en-US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-77907" y="12954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In contrast to other supervised clustering algorithms, STAXAC is a hierarchical clustering that maximizes cluster purity. 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Individual </a:t>
            </a:r>
            <a:r>
              <a:rPr lang="en-US" altLang="en-US" sz="2200" dirty="0" err="1" smtClean="0">
                <a:latin typeface="Optima" pitchFamily="34" charset="0"/>
                <a:sym typeface="PT Serif" charset="0"/>
              </a:rPr>
              <a:t>clusterings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 can be extracted using different purity thresholds—HC-edit that is introduced later relies on this property. 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In contrast to other hierarchical clustering algorithms, STAXAC conducts a wider search, merging clusters that are neighboring and not necessarily the closest two clusters </a:t>
            </a:r>
            <a:endParaRPr lang="en-US" altLang="en-US" sz="2200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STAXAC uses a 1-NN graph to determine which clusters are neighboring 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Proximity graphs need only be computed at the beginning of the run.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STAXAC could be generalized by using more powerful proximity graphs, such as Gabriel Graphs, to conduct a wider search.  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99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46" y="-20782"/>
            <a:ext cx="8229600" cy="685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FF00"/>
                </a:solidFill>
              </a:rPr>
              <a:t>Proximity Graphs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9144000" cy="226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600" dirty="0" smtClean="0"/>
              <a:t>Proximity graphs provide various definitions of “neighbour”: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3853500"/>
              </p:ext>
            </p:extLst>
          </p:nvPr>
        </p:nvGraphicFramePr>
        <p:xfrm>
          <a:off x="2133600" y="2286000"/>
          <a:ext cx="4038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3" imgW="2197080" imgH="203040" progId="Equation.DSMT4">
                  <p:embed/>
                </p:oleObj>
              </mc:Choice>
              <mc:Fallback>
                <p:oleObj name="Equation" r:id="rId3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86000"/>
                        <a:ext cx="4038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066800" y="3200399"/>
            <a:ext cx="7800790" cy="20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sz="2200" dirty="0">
                <a:solidFill>
                  <a:srgbClr val="C00000"/>
                </a:solidFill>
              </a:rPr>
              <a:t>NNG</a:t>
            </a:r>
            <a:r>
              <a:rPr lang="en-GB" altLang="en-US" sz="2200" dirty="0"/>
              <a:t> = Nearest Neighbour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200" dirty="0"/>
              <a:t>MST = Minimum Spanning Tree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200" dirty="0"/>
              <a:t>RNG = Relative Neighbourhood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200" dirty="0"/>
              <a:t>GG = Gabriel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200" dirty="0"/>
              <a:t>DT = Delaunay Triangulation (neighbours of a 1NN-classifier</a:t>
            </a:r>
            <a:r>
              <a:rPr lang="en-GB" altLang="en-US" dirty="0"/>
              <a:t>)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899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HC-edit</a:t>
            </a:r>
            <a:endParaRPr lang="en-US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14426" y="1066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Editing Algorithms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Supervised Taxonomy &amp; The STAXAC Algorithm 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HC-edit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Related Work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Summary and </a:t>
            </a:r>
            <a:r>
              <a:rPr lang="en-US" altLang="en-US" sz="2800" dirty="0" smtClean="0">
                <a:latin typeface="Optima" pitchFamily="34" charset="0"/>
                <a:sym typeface="PT Serif" charset="0"/>
              </a:rPr>
              <a:t>Conclusion</a:t>
            </a:r>
            <a:endParaRPr lang="en-US" altLang="en-US" sz="28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0473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Talk Organization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1" name="Subtitle 4"/>
          <p:cNvSpPr txBox="1">
            <a:spLocks/>
          </p:cNvSpPr>
          <p:nvPr/>
        </p:nvSpPr>
        <p:spPr bwMode="auto">
          <a:xfrm>
            <a:off x="304800" y="1371600"/>
            <a:ext cx="8305800" cy="364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Data Editing</a:t>
            </a:r>
            <a:endParaRPr lang="en-US" altLang="en-US" sz="25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>
                <a:latin typeface="Optima" pitchFamily="34" charset="0"/>
                <a:sym typeface="PT Serif" charset="0"/>
              </a:rPr>
              <a:t>Supervised Taxonomy &amp; The STAXAC Algorithm 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HC-edit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>
                <a:latin typeface="Optima" pitchFamily="34" charset="0"/>
                <a:sym typeface="PT Serif" charset="0"/>
              </a:rPr>
              <a:t> </a:t>
            </a:r>
            <a:r>
              <a:rPr lang="en-US" altLang="en-US" sz="2500" dirty="0" smtClean="0">
                <a:latin typeface="Optima" pitchFamily="34" charset="0"/>
                <a:sym typeface="PT Serif" charset="0"/>
              </a:rPr>
              <a:t>Related Work </a:t>
            </a:r>
            <a:endParaRPr lang="en-US" altLang="en-US" sz="25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Summary </a:t>
            </a:r>
            <a:r>
              <a:rPr lang="en-US" altLang="en-US" sz="2500" dirty="0">
                <a:latin typeface="Optima" pitchFamily="34" charset="0"/>
                <a:sym typeface="PT Serif" charset="0"/>
              </a:rPr>
              <a:t>and 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4. The HC-edit Approach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54069"/>
            <a:ext cx="6248400" cy="3846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852" y="762000"/>
            <a:ext cx="839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HC-Edit Approach: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Create a supervised taxonomy ST for dataset O using STAXAC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Extract a clustering from ST for a given purity threshold </a:t>
            </a:r>
            <a:r>
              <a:rPr lang="el-GR" sz="2000" dirty="0" smtClean="0"/>
              <a:t>β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Remove minority examples from each cluster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Classification</a:t>
            </a:r>
            <a:r>
              <a:rPr lang="en-US" sz="2000" i="1" dirty="0"/>
              <a:t>:</a:t>
            </a:r>
            <a:r>
              <a:rPr lang="en-US" sz="2000" dirty="0"/>
              <a:t> Use k-NN weighted vote rule to classify an </a:t>
            </a:r>
            <a:r>
              <a:rPr lang="en-US" sz="2000" dirty="0" smtClean="0"/>
              <a:t>example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709781" y="138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HC-Edit </a:t>
            </a:r>
            <a:r>
              <a:rPr lang="en-US" altLang="en-US" sz="3600" b="1" i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Code 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067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 smtClean="0"/>
              <a:t>Inputs</a:t>
            </a:r>
            <a:r>
              <a:rPr lang="en-US" dirty="0"/>
              <a:t>: </a:t>
            </a:r>
          </a:p>
          <a:p>
            <a:pPr hangingPunct="0"/>
            <a:r>
              <a:rPr lang="en-US" dirty="0"/>
              <a:t>  </a:t>
            </a:r>
            <a:r>
              <a:rPr lang="en-US" b="1" dirty="0" smtClean="0"/>
              <a:t>T</a:t>
            </a:r>
            <a:r>
              <a:rPr lang="en-US" dirty="0" smtClean="0"/>
              <a:t>:  </a:t>
            </a:r>
            <a:r>
              <a:rPr lang="en-US" dirty="0"/>
              <a:t>tree generated by hierarchical clustering algorithm such as STAXAC </a:t>
            </a:r>
            <a:r>
              <a:rPr lang="en-US" dirty="0" smtClean="0"/>
              <a:t>(with  </a:t>
            </a:r>
          </a:p>
          <a:p>
            <a:pPr hangingPunct="0"/>
            <a:r>
              <a:rPr lang="en-US" dirty="0"/>
              <a:t> </a:t>
            </a:r>
            <a:r>
              <a:rPr lang="en-US" dirty="0" smtClean="0"/>
              <a:t> purity information and examples associated with </a:t>
            </a:r>
            <a:r>
              <a:rPr lang="en-US" dirty="0"/>
              <a:t>for each node </a:t>
            </a:r>
            <a:r>
              <a:rPr lang="en-US" dirty="0" smtClean="0"/>
              <a:t>cluster) for a dataset O</a:t>
            </a:r>
            <a:endParaRPr lang="en-US" dirty="0"/>
          </a:p>
          <a:p>
            <a:pPr hangingPunct="0"/>
            <a:r>
              <a:rPr lang="en-US" dirty="0"/>
              <a:t>  </a:t>
            </a:r>
            <a:r>
              <a:rPr lang="en-US" b="1" dirty="0" smtClean="0"/>
              <a:t>β</a:t>
            </a:r>
            <a:r>
              <a:rPr lang="en-US" dirty="0"/>
              <a:t>:</a:t>
            </a:r>
            <a:r>
              <a:rPr lang="en-US" dirty="0" smtClean="0"/>
              <a:t> cluster purity threshold</a:t>
            </a:r>
            <a:endParaRPr lang="en-US" dirty="0"/>
          </a:p>
          <a:p>
            <a:pPr hangingPunct="0"/>
            <a:r>
              <a:rPr lang="en-US" dirty="0"/>
              <a:t>Output: </a:t>
            </a:r>
            <a:r>
              <a:rPr lang="en-US" dirty="0" err="1" smtClean="0"/>
              <a:t>O</a:t>
            </a:r>
            <a:r>
              <a:rPr lang="en-US" sz="1200" dirty="0" err="1" smtClean="0"/>
              <a:t>edited</a:t>
            </a:r>
            <a:r>
              <a:rPr lang="en-US" dirty="0" smtClean="0"/>
              <a:t>, a dataset </a:t>
            </a:r>
            <a:r>
              <a:rPr lang="en-US" dirty="0"/>
              <a:t>that is a subset of the original </a:t>
            </a:r>
            <a:r>
              <a:rPr lang="en-US" dirty="0" smtClean="0"/>
              <a:t>dataset O </a:t>
            </a:r>
            <a:endParaRPr lang="en-US" dirty="0"/>
          </a:p>
          <a:p>
            <a:pPr hangingPunct="0"/>
            <a:r>
              <a:rPr lang="en-US" dirty="0" smtClean="0"/>
              <a:t>Function EDIT_TREE </a:t>
            </a:r>
            <a:r>
              <a:rPr lang="en-US" dirty="0"/>
              <a:t>(</a:t>
            </a:r>
            <a:r>
              <a:rPr lang="en-US" dirty="0" smtClean="0"/>
              <a:t>T)</a:t>
            </a:r>
            <a:endParaRPr lang="en-US" dirty="0"/>
          </a:p>
          <a:p>
            <a:pPr hangingPunct="0"/>
            <a:r>
              <a:rPr lang="en-US" dirty="0"/>
              <a:t> 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edited</a:t>
            </a:r>
            <a:r>
              <a:rPr lang="en-US" dirty="0" smtClean="0"/>
              <a:t>:= </a:t>
            </a:r>
            <a:r>
              <a:rPr lang="en-US" dirty="0" smtClean="0">
                <a:sym typeface="Symbol"/>
              </a:rPr>
              <a:t></a:t>
            </a:r>
            <a:r>
              <a:rPr lang="en-US" dirty="0">
                <a:sym typeface="Symbol"/>
              </a:rPr>
              <a:t>;</a:t>
            </a:r>
            <a:endParaRPr lang="en-US" dirty="0" smtClean="0"/>
          </a:p>
          <a:p>
            <a:pPr hangingPunct="0"/>
            <a:r>
              <a:rPr lang="en-US" dirty="0"/>
              <a:t> </a:t>
            </a:r>
            <a:r>
              <a:rPr lang="en-US" dirty="0" smtClean="0"/>
              <a:t> EXTRACT_EXAMPLES(T);</a:t>
            </a:r>
          </a:p>
          <a:p>
            <a:pPr hangingPunct="0"/>
            <a:r>
              <a:rPr lang="en-US" dirty="0"/>
              <a:t> </a:t>
            </a:r>
            <a:r>
              <a:rPr lang="en-US" dirty="0" smtClean="0"/>
              <a:t> RETURN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edited</a:t>
            </a:r>
            <a:r>
              <a:rPr lang="en-US" dirty="0" smtClean="0">
                <a:sym typeface="Symbol"/>
              </a:rPr>
              <a:t>;</a:t>
            </a:r>
          </a:p>
          <a:p>
            <a:pPr hangingPunct="0"/>
            <a:r>
              <a:rPr lang="en-US" dirty="0" smtClean="0">
                <a:sym typeface="Symbol"/>
              </a:rPr>
              <a:t>END </a:t>
            </a:r>
            <a:r>
              <a:rPr lang="en-US" dirty="0" smtClean="0"/>
              <a:t> </a:t>
            </a:r>
            <a:endParaRPr lang="en-US" dirty="0"/>
          </a:p>
          <a:p>
            <a:pPr hangingPunct="0"/>
            <a:endParaRPr lang="en-US" i="1" dirty="0" smtClean="0"/>
          </a:p>
          <a:p>
            <a:pPr hangingPunct="0"/>
            <a:r>
              <a:rPr lang="en-US" i="1" dirty="0" smtClean="0"/>
              <a:t>Function EXTRACT_EXAMPLES </a:t>
            </a:r>
            <a:r>
              <a:rPr lang="en-US" i="1" dirty="0"/>
              <a:t>(</a:t>
            </a:r>
            <a:r>
              <a:rPr lang="en-US" i="1" dirty="0" smtClean="0"/>
              <a:t>T)</a:t>
            </a:r>
            <a:endParaRPr lang="en-US" i="1" dirty="0"/>
          </a:p>
          <a:p>
            <a:pPr hangingPunct="0"/>
            <a:r>
              <a:rPr lang="en-US" dirty="0"/>
              <a:t>BEGIN</a:t>
            </a:r>
          </a:p>
          <a:p>
            <a:pPr hangingPunct="0"/>
            <a:r>
              <a:rPr lang="en-US" dirty="0"/>
              <a:t>   IF T=NULL </a:t>
            </a:r>
            <a:r>
              <a:rPr lang="en-US" dirty="0" smtClean="0"/>
              <a:t>EXIT </a:t>
            </a:r>
            <a:endParaRPr lang="en-US" dirty="0"/>
          </a:p>
          <a:p>
            <a:pPr hangingPunct="0"/>
            <a:r>
              <a:rPr lang="en-US" dirty="0"/>
              <a:t>   IF </a:t>
            </a:r>
            <a:r>
              <a:rPr lang="en-US" i="1" dirty="0" smtClean="0"/>
              <a:t>purity(T)</a:t>
            </a:r>
            <a:r>
              <a:rPr lang="en-US" dirty="0" smtClean="0"/>
              <a:t> </a:t>
            </a:r>
            <a:r>
              <a:rPr lang="en-US" dirty="0"/>
              <a:t>&gt;= β       </a:t>
            </a:r>
          </a:p>
          <a:p>
            <a:pPr hangingPunct="0"/>
            <a:r>
              <a:rPr lang="en-US" dirty="0" smtClean="0"/>
              <a:t>      Add majority examples of T to </a:t>
            </a:r>
            <a:r>
              <a:rPr lang="en-US" dirty="0" err="1"/>
              <a:t>O</a:t>
            </a:r>
            <a:r>
              <a:rPr lang="en-US" sz="1200" dirty="0" err="1"/>
              <a:t>edited</a:t>
            </a:r>
            <a:r>
              <a:rPr lang="en-US" sz="1200" dirty="0" smtClean="0"/>
              <a:t> </a:t>
            </a:r>
            <a:r>
              <a:rPr lang="en-US" dirty="0" smtClean="0"/>
              <a:t> </a:t>
            </a:r>
          </a:p>
          <a:p>
            <a:pPr hangingPunct="0"/>
            <a:r>
              <a:rPr lang="en-US" dirty="0"/>
              <a:t> </a:t>
            </a:r>
            <a:r>
              <a:rPr lang="en-US" dirty="0" smtClean="0"/>
              <a:t>  ELSE</a:t>
            </a:r>
            <a:endParaRPr lang="en-US" dirty="0"/>
          </a:p>
          <a:p>
            <a:pPr hangingPunct="0"/>
            <a:r>
              <a:rPr lang="en-US" i="1" dirty="0" smtClean="0"/>
              <a:t>      EXTRACT_EXAMPLES </a:t>
            </a:r>
            <a:r>
              <a:rPr lang="en-US" i="1" dirty="0"/>
              <a:t>(</a:t>
            </a:r>
            <a:r>
              <a:rPr lang="en-US" i="1" dirty="0" err="1" smtClean="0"/>
              <a:t>T.right</a:t>
            </a:r>
            <a:r>
              <a:rPr lang="en-US" i="1" dirty="0" smtClean="0"/>
              <a:t>)</a:t>
            </a:r>
            <a:r>
              <a:rPr lang="en-US" dirty="0" smtClean="0"/>
              <a:t>   </a:t>
            </a:r>
          </a:p>
          <a:p>
            <a:pPr hangingPunct="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i="1" dirty="0" smtClean="0"/>
              <a:t>EXTRACT_EXAMPLES  (</a:t>
            </a:r>
            <a:r>
              <a:rPr lang="en-US" i="1" dirty="0" err="1"/>
              <a:t>T.left</a:t>
            </a:r>
            <a:r>
              <a:rPr lang="en-US" i="1" dirty="0"/>
              <a:t>)</a:t>
            </a:r>
            <a:r>
              <a:rPr lang="en-US" dirty="0"/>
              <a:t> </a:t>
            </a:r>
          </a:p>
          <a:p>
            <a:pPr hangingPunct="0"/>
            <a:r>
              <a:rPr lang="en-US" dirty="0" smtClean="0"/>
              <a:t>END</a:t>
            </a:r>
            <a:endParaRPr lang="en-US" dirty="0"/>
          </a:p>
          <a:p>
            <a:pPr marL="0" marR="0" indent="0" algn="just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6654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54" y="2387854"/>
            <a:ext cx="3309273" cy="4210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4"/>
            <a:ext cx="8693972" cy="613064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Top Clusters of size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200" dirty="0" smtClean="0">
                <a:solidFill>
                  <a:srgbClr val="FFFF00"/>
                </a:solidFill>
              </a:rPr>
              <a:t>20 Extracted from T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75360"/>
              </p:ext>
            </p:extLst>
          </p:nvPr>
        </p:nvGraphicFramePr>
        <p:xfrm>
          <a:off x="4568328" y="762000"/>
          <a:ext cx="4499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834186"/>
              </p:ext>
            </p:extLst>
          </p:nvPr>
        </p:nvGraphicFramePr>
        <p:xfrm>
          <a:off x="76200" y="7620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56717"/>
              </p:ext>
            </p:extLst>
          </p:nvPr>
        </p:nvGraphicFramePr>
        <p:xfrm>
          <a:off x="76200" y="36576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21863"/>
              </p:ext>
            </p:extLst>
          </p:nvPr>
        </p:nvGraphicFramePr>
        <p:xfrm>
          <a:off x="4495800" y="36612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93972" y="158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Clusters of size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3200" dirty="0" smtClean="0">
                <a:solidFill>
                  <a:srgbClr val="FFFF00"/>
                </a:solidFill>
              </a:rPr>
              <a:t>20 continued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131659"/>
              </p:ext>
            </p:extLst>
          </p:nvPr>
        </p:nvGraphicFramePr>
        <p:xfrm>
          <a:off x="4724400" y="838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264206"/>
              </p:ext>
            </p:extLst>
          </p:nvPr>
        </p:nvGraphicFramePr>
        <p:xfrm>
          <a:off x="24245" y="838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93972" y="158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How to choose </a:t>
            </a:r>
            <a:r>
              <a:rPr lang="en-US" altLang="en-US" b="1" dirty="0" smtClean="0">
                <a:solidFill>
                  <a:srgbClr val="FFFF00"/>
                </a:solidFill>
                <a:latin typeface="Optima" pitchFamily="34" charset="0"/>
                <a:sym typeface="Symbol"/>
              </a:rPr>
              <a:t>?</a:t>
            </a:r>
            <a:endParaRPr lang="en-US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-77908" y="1447800"/>
            <a:ext cx="922190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en-US" sz="2200" dirty="0" smtClean="0">
                <a:latin typeface="Optima" pitchFamily="34" charset="0"/>
                <a:sym typeface="Symbol"/>
              </a:rPr>
              <a:t>If 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is set to 1, no editing occurs.</a:t>
            </a:r>
          </a:p>
          <a:p>
            <a:pPr algn="just"/>
            <a:r>
              <a:rPr lang="en-US" altLang="en-US" sz="2200" dirty="0" smtClean="0">
                <a:latin typeface="Optima" pitchFamily="34" charset="0"/>
                <a:sym typeface="PT Serif" charset="0"/>
              </a:rPr>
              <a:t>As </a:t>
            </a:r>
            <a:r>
              <a:rPr lang="en-US" altLang="en-US" sz="2200" dirty="0">
                <a:latin typeface="Optima" pitchFamily="34" charset="0"/>
                <a:sym typeface="Symbol"/>
              </a:rPr>
              <a:t>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decreases 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more objects will be removed in the editing process, and the obtained clusters contain more instances </a:t>
            </a:r>
          </a:p>
          <a:p>
            <a:pPr algn="just"/>
            <a:r>
              <a:rPr lang="en-US" altLang="en-US" sz="2200" dirty="0" smtClean="0">
                <a:latin typeface="Optima" pitchFamily="34" charset="0"/>
                <a:sym typeface="PT Serif" charset="0"/>
              </a:rPr>
              <a:t>We also observed that using very low values for </a:t>
            </a:r>
            <a:r>
              <a:rPr lang="en-US" altLang="en-US" sz="2200" dirty="0">
                <a:latin typeface="Optima" pitchFamily="34" charset="0"/>
                <a:sym typeface="Symbol"/>
              </a:rPr>
              <a:t>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leads to low accuracy, as clusters get too contaminated by examples belonging to other classes.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sz="2200" dirty="0" smtClean="0">
                <a:latin typeface="Optima" pitchFamily="34" charset="0"/>
                <a:sym typeface="PT Serif" charset="0"/>
              </a:rPr>
              <a:t>Moreover, only a finite subset of </a:t>
            </a:r>
            <a:r>
              <a:rPr lang="en-US" altLang="en-US" sz="2200" dirty="0" smtClean="0">
                <a:latin typeface="Optima" pitchFamily="34" charset="0"/>
                <a:sym typeface="Symbol"/>
              </a:rPr>
              <a:t>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 values needs to be considered: a subset of the node purities that occur in the supervised taxonomy. Basically, only a finite number of </a:t>
            </a:r>
            <a:r>
              <a:rPr lang="en-US" altLang="en-US" sz="2200" dirty="0" err="1" smtClean="0">
                <a:latin typeface="Optima" pitchFamily="34" charset="0"/>
                <a:sym typeface="PT Serif" charset="0"/>
              </a:rPr>
              <a:t>clusterings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 can be extracted from the supervised taxonomy and for many purity values the extracted supervised </a:t>
            </a:r>
            <a:r>
              <a:rPr lang="en-US" altLang="en-US" sz="2200" dirty="0" err="1" smtClean="0">
                <a:latin typeface="Optima" pitchFamily="34" charset="0"/>
                <a:sym typeface="PT Serif" charset="0"/>
              </a:rPr>
              <a:t>clusterings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 are the same . </a:t>
            </a:r>
            <a:endParaRPr lang="en-US" altLang="en-US" sz="2200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sz="2200" dirty="0" smtClean="0">
                <a:latin typeface="Optima" pitchFamily="34" charset="0"/>
                <a:sym typeface="PT Serif" charset="0"/>
              </a:rPr>
              <a:t>Therefore, one could set a lower bound </a:t>
            </a:r>
            <a:r>
              <a:rPr lang="en-US" altLang="en-US" sz="2200" i="1" dirty="0" smtClean="0">
                <a:latin typeface="Optima" pitchFamily="34" charset="0"/>
                <a:sym typeface="Symbol"/>
              </a:rPr>
              <a:t></a:t>
            </a:r>
            <a:r>
              <a:rPr lang="en-US" altLang="en-US" sz="2200" i="1" dirty="0" smtClean="0">
                <a:latin typeface="Optima" pitchFamily="34" charset="0"/>
                <a:sym typeface="PT Serif" charset="0"/>
              </a:rPr>
              <a:t> </a:t>
            </a:r>
            <a:r>
              <a:rPr lang="en-US" altLang="en-US" sz="2200" dirty="0" smtClean="0">
                <a:latin typeface="Optima" pitchFamily="34" charset="0"/>
                <a:sym typeface="PT Serif" charset="0"/>
              </a:rPr>
              <a:t>for </a:t>
            </a:r>
            <a:r>
              <a:rPr lang="en-US" altLang="en-US" sz="2200" dirty="0" smtClean="0">
                <a:latin typeface="Optima" pitchFamily="34" charset="0"/>
                <a:sym typeface="Symbol"/>
              </a:rPr>
              <a:t> and use n-fold cross-validation for purities that occur in the tree in [</a:t>
            </a:r>
            <a:r>
              <a:rPr lang="en-US" altLang="en-US" sz="2200" i="1" dirty="0">
                <a:latin typeface="Optima" pitchFamily="34" charset="0"/>
                <a:sym typeface="Symbol"/>
              </a:rPr>
              <a:t></a:t>
            </a:r>
            <a:r>
              <a:rPr lang="en-US" altLang="en-US" sz="2200" dirty="0" smtClean="0">
                <a:latin typeface="Optima" pitchFamily="34" charset="0"/>
                <a:sym typeface="Symbol"/>
              </a:rPr>
              <a:t>,1), and choose the purity value that leads to the highest </a:t>
            </a:r>
            <a:r>
              <a:rPr lang="en-US" altLang="en-US" sz="2200" dirty="0" err="1" smtClean="0">
                <a:latin typeface="Optima" pitchFamily="34" charset="0"/>
                <a:sym typeface="Symbol"/>
              </a:rPr>
              <a:t>accurarcy</a:t>
            </a:r>
            <a:r>
              <a:rPr lang="en-US" altLang="en-US" sz="2200" dirty="0" smtClean="0">
                <a:latin typeface="Optima" pitchFamily="34" charset="0"/>
                <a:sym typeface="Symbol"/>
              </a:rPr>
              <a:t> for the editing of the dataset. </a:t>
            </a:r>
          </a:p>
          <a:p>
            <a:pPr marL="0" indent="0" algn="just">
              <a:buNone/>
            </a:pPr>
            <a:r>
              <a:rPr lang="en-US" altLang="en-US" sz="2200" dirty="0" smtClean="0">
                <a:latin typeface="Optima" pitchFamily="34" charset="0"/>
                <a:sym typeface="PT Serif" charset="0"/>
              </a:rPr>
              <a:t>r</a:t>
            </a:r>
            <a:endParaRPr lang="en-US" altLang="en-US" sz="22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5145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9349"/>
            <a:ext cx="8229600" cy="582749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Experimental Results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762000"/>
            <a:ext cx="8229600" cy="5921451"/>
            <a:chOff x="457200" y="685800"/>
            <a:chExt cx="8229600" cy="5997651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85800"/>
              <a:ext cx="8229600" cy="594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Oval 4"/>
            <p:cNvSpPr/>
            <p:nvPr/>
          </p:nvSpPr>
          <p:spPr>
            <a:xfrm>
              <a:off x="990600" y="13716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95400" y="30760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95400" y="43434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22024" y="46521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33041" y="6482852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91499" y="38862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0" y="64288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1808143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858000" y="1782436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638800"/>
              <a:ext cx="838200" cy="152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10600" y="937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5. Related </a:t>
            </a:r>
            <a:r>
              <a:rPr lang="en-US" altLang="en-US" sz="36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Work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372" y="838200"/>
            <a:ext cx="9036627" cy="43704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40"/>
              </a:spcBef>
              <a:buFont typeface="+mj-lt"/>
              <a:buAutoNum type="arabicPeriod"/>
            </a:pPr>
            <a:r>
              <a:rPr lang="en-US" sz="2000" dirty="0" err="1"/>
              <a:t>Devijver</a:t>
            </a:r>
            <a:r>
              <a:rPr lang="en-US" sz="2000" dirty="0"/>
              <a:t>, P. and Kittler, J.: “On the Edited Nearest Neighbor Rule”. IEEE 1980 Pattern Recognition.Vol.1, </a:t>
            </a:r>
            <a:r>
              <a:rPr lang="en-US" sz="2000" dirty="0" smtClean="0"/>
              <a:t>72-80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ym typeface="Wingdings" panose="05000000000000000000" pitchFamily="2" charset="2"/>
              </a:rPr>
              <a:t>Multi-Edit </a:t>
            </a:r>
            <a:endParaRPr lang="en-US" sz="2000" i="1" dirty="0" smtClean="0"/>
          </a:p>
          <a:p>
            <a:pPr marL="342900" indent="-342900">
              <a:spcBef>
                <a:spcPts val="340"/>
              </a:spcBef>
              <a:buFont typeface="+mj-lt"/>
              <a:buAutoNum type="arabicPeriod"/>
            </a:pPr>
            <a:r>
              <a:rPr lang="en-US" sz="2000" dirty="0" err="1" smtClean="0"/>
              <a:t>Eick</a:t>
            </a:r>
            <a:r>
              <a:rPr lang="en-US" sz="2000" dirty="0"/>
              <a:t>, C.F., </a:t>
            </a:r>
            <a:r>
              <a:rPr lang="en-US" sz="2000" dirty="0" err="1"/>
              <a:t>Zeidat</a:t>
            </a:r>
            <a:r>
              <a:rPr lang="en-US" sz="2000" dirty="0"/>
              <a:t>, N., and </a:t>
            </a:r>
            <a:r>
              <a:rPr lang="en-US" sz="2000" dirty="0" err="1"/>
              <a:t>Vilalta</a:t>
            </a:r>
            <a:r>
              <a:rPr lang="en-US" sz="2000" dirty="0"/>
              <a:t>, R.: “Using Representative-Based </a:t>
            </a:r>
            <a:r>
              <a:rPr lang="en-US" sz="2000" dirty="0" smtClean="0"/>
              <a:t>or </a:t>
            </a:r>
            <a:r>
              <a:rPr lang="en-US" sz="2000" dirty="0"/>
              <a:t>Nearest Neighbor Dataset Editing”. ICDM 2004: </a:t>
            </a:r>
            <a:r>
              <a:rPr lang="en-US" sz="2000" dirty="0" smtClean="0"/>
              <a:t>375-378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ym typeface="Wingdings" panose="05000000000000000000" pitchFamily="2" charset="2"/>
              </a:rPr>
              <a:t>RBSCE </a:t>
            </a:r>
            <a:endParaRPr lang="en-US" sz="2000" i="1" dirty="0" smtClean="0"/>
          </a:p>
          <a:p>
            <a:pPr marL="342900" indent="-342900">
              <a:spcBef>
                <a:spcPts val="340"/>
              </a:spcBef>
              <a:buFont typeface="+mj-lt"/>
              <a:buAutoNum type="arabicPeriod"/>
            </a:pPr>
            <a:r>
              <a:rPr lang="en-US" sz="2000" dirty="0" smtClean="0"/>
              <a:t>Wilson</a:t>
            </a:r>
            <a:r>
              <a:rPr lang="en-US" sz="2000" dirty="0"/>
              <a:t>, D.L.,: </a:t>
            </a:r>
            <a:r>
              <a:rPr lang="en-US" sz="2000" dirty="0" smtClean="0"/>
              <a:t>“Asymptotic Properties of Nearest Neighbor Rules Using Edited Data”, IEEE Transactions on Systems, Man, and Cybernetics, 2:408-420, 1972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ym typeface="Wingdings" panose="05000000000000000000" pitchFamily="2" charset="2"/>
              </a:rPr>
              <a:t>Wilson Editing </a:t>
            </a:r>
            <a:endParaRPr lang="en-US" sz="2000" i="1" dirty="0" smtClean="0"/>
          </a:p>
          <a:p>
            <a:pPr marL="342900" indent="-342900">
              <a:spcBef>
                <a:spcPts val="340"/>
              </a:spcBef>
              <a:buFont typeface="+mj-lt"/>
              <a:buAutoNum type="arabicPeriod"/>
            </a:pPr>
            <a:r>
              <a:rPr lang="en-US" sz="2000" dirty="0" smtClean="0"/>
              <a:t>Saitou</a:t>
            </a:r>
            <a:r>
              <a:rPr lang="en-US" sz="2000" dirty="0"/>
              <a:t>, N., </a:t>
            </a:r>
            <a:r>
              <a:rPr lang="en-US" sz="2000" dirty="0" err="1"/>
              <a:t>Nei</a:t>
            </a:r>
            <a:r>
              <a:rPr lang="en-US" sz="2000" dirty="0"/>
              <a:t>., M.: The neighbor-joining method: a new method for reconstructing phylogenetic trees. Mol. Biol. </a:t>
            </a:r>
            <a:r>
              <a:rPr lang="en-US" sz="2000" dirty="0" err="1"/>
              <a:t>Evol</a:t>
            </a:r>
            <a:r>
              <a:rPr lang="en-US" sz="2000" dirty="0"/>
              <a:t>. 4(4) (1987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ym typeface="Wingdings" panose="05000000000000000000" pitchFamily="2" charset="2"/>
              </a:rPr>
              <a:t>UPGMA</a:t>
            </a:r>
          </a:p>
          <a:p>
            <a:pPr marL="342900" indent="-342900">
              <a:spcBef>
                <a:spcPts val="340"/>
              </a:spcBef>
              <a:buFont typeface="+mj-lt"/>
              <a:buAutoNum type="arabicPeriod"/>
            </a:pPr>
            <a:r>
              <a:rPr lang="en-US" sz="2000" dirty="0" smtClean="0"/>
              <a:t>Vázquez</a:t>
            </a:r>
            <a:r>
              <a:rPr lang="en-US" sz="2000" dirty="0"/>
              <a:t>, F., Sánchez, J., </a:t>
            </a:r>
            <a:r>
              <a:rPr lang="en-US" sz="2000" dirty="0" err="1"/>
              <a:t>Pla</a:t>
            </a:r>
            <a:r>
              <a:rPr lang="en-US" sz="2000" dirty="0"/>
              <a:t>, F.: A stochastic approach to </a:t>
            </a:r>
            <a:r>
              <a:rPr lang="en-US" sz="2000" dirty="0" smtClean="0"/>
              <a:t>Wilson’s </a:t>
            </a:r>
            <a:r>
              <a:rPr lang="en-US" sz="2000" dirty="0"/>
              <a:t>editing </a:t>
            </a:r>
            <a:r>
              <a:rPr lang="en-US" sz="2000" dirty="0" smtClean="0"/>
              <a:t>algorithm; in LNCS</a:t>
            </a:r>
            <a:r>
              <a:rPr lang="en-US" sz="2000" dirty="0"/>
              <a:t>, vol. </a:t>
            </a:r>
            <a:r>
              <a:rPr lang="en-US" sz="2000" dirty="0" smtClean="0"/>
              <a:t>3523, pp</a:t>
            </a:r>
            <a:r>
              <a:rPr lang="en-US" sz="2000" dirty="0"/>
              <a:t>. 35–42. Springer, Heidelberg (2005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sym typeface="Wingdings" panose="05000000000000000000" pitchFamily="2" charset="2"/>
              </a:rPr>
              <a:t>Wilson Probing</a:t>
            </a:r>
            <a:endParaRPr lang="en-US" sz="2000" i="1" dirty="0" smtClean="0"/>
          </a:p>
          <a:p>
            <a:pPr marL="342900" lvl="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62555" y="34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Summary and </a:t>
            </a:r>
            <a:r>
              <a:rPr lang="en-US" altLang="en-US" sz="36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Conclusion</a:t>
            </a:r>
            <a:endParaRPr lang="en-US" altLang="en-US" sz="36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-27709" y="716217"/>
            <a:ext cx="9144000" cy="41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Editing Algorithms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Supervised Taxonomy &amp; The STAXAC Algorithm 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HC-edit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Related Work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Summary and </a:t>
            </a:r>
            <a:r>
              <a:rPr lang="en-US" altLang="en-US" sz="2800" dirty="0" smtClean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Conclusion</a:t>
            </a:r>
            <a:endParaRPr lang="en-US" altLang="en-US" sz="28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2799" y="242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6. Summary and Conclusion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4572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We </a:t>
            </a:r>
            <a:r>
              <a:rPr lang="en-US" sz="2400" dirty="0"/>
              <a:t>proposed </a:t>
            </a:r>
            <a:r>
              <a:rPr lang="en-US" sz="2400" dirty="0" smtClean="0"/>
              <a:t>HC-edit </a:t>
            </a:r>
            <a:r>
              <a:rPr lang="en-US" sz="2400" dirty="0"/>
              <a:t>that identifies regions in the dataset of high purity </a:t>
            </a:r>
            <a:r>
              <a:rPr lang="en-US" sz="2400" dirty="0" smtClean="0"/>
              <a:t>using supervised clustering and </a:t>
            </a:r>
            <a:r>
              <a:rPr lang="en-US" sz="2400" dirty="0"/>
              <a:t>removes minority examples from the identified regions. HC-edit takes as input </a:t>
            </a:r>
            <a:r>
              <a:rPr lang="en-US" sz="2400" dirty="0" smtClean="0"/>
              <a:t>a hierarchical clustering </a:t>
            </a:r>
            <a:r>
              <a:rPr lang="en-US" sz="2400" dirty="0"/>
              <a:t>augmented with purity information in the </a:t>
            </a:r>
            <a:r>
              <a:rPr lang="en-US" sz="2400" dirty="0" smtClean="0"/>
              <a:t>nodes. </a:t>
            </a:r>
          </a:p>
          <a:p>
            <a:r>
              <a:rPr lang="en-US" sz="2400" dirty="0" smtClean="0"/>
              <a:t>In general, the supervised taxonomy can be viewed as a “useful” intermediate result which allows to inspect multiple supervised </a:t>
            </a:r>
            <a:r>
              <a:rPr lang="en-US" sz="2400" dirty="0" err="1" smtClean="0"/>
              <a:t>clusterings</a:t>
            </a:r>
            <a:r>
              <a:rPr lang="en-US" sz="2400" dirty="0"/>
              <a:t> </a:t>
            </a:r>
            <a:r>
              <a:rPr lang="en-US" sz="2400" dirty="0" smtClean="0"/>
              <a:t>before selecting the “best” one. </a:t>
            </a:r>
          </a:p>
          <a:p>
            <a:r>
              <a:rPr lang="en-US" sz="2400" dirty="0" smtClean="0"/>
              <a:t>Traditional </a:t>
            </a:r>
            <a:r>
              <a:rPr lang="en-US" sz="2400" dirty="0"/>
              <a:t>k-nearest neighbor methods used the </a:t>
            </a:r>
            <a:r>
              <a:rPr lang="en-US" sz="2400" dirty="0" smtClean="0"/>
              <a:t>parameter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for both editing and classification. By allowing two parameters for </a:t>
            </a:r>
            <a:r>
              <a:rPr lang="en-US" sz="2400" dirty="0" smtClean="0"/>
              <a:t>modeling—purity </a:t>
            </a:r>
            <a:r>
              <a:rPr lang="en-US" sz="2400" dirty="0"/>
              <a:t>for editing, and k for the classification—, HC-edit provides greater landscape for a model selection.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experiments reveal that the HC-edit has improved </a:t>
            </a:r>
            <a:r>
              <a:rPr lang="en-US" sz="2400" dirty="0" smtClean="0"/>
              <a:t>accuracy for many datasets—usually removing </a:t>
            </a:r>
            <a:r>
              <a:rPr lang="en-US" sz="2400" dirty="0"/>
              <a:t>less of </a:t>
            </a:r>
            <a:r>
              <a:rPr lang="en-US" sz="2400" dirty="0" smtClean="0"/>
              <a:t>training examples than other methods.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Future Work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4572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457950"/>
          </a:xfrm>
          <a:prstGeom prst="rect">
            <a:avLst/>
          </a:prstGeom>
        </p:spPr>
      </p:pic>
      <p:sp>
        <p:nvSpPr>
          <p:cNvPr id="7" name="Shape 68"/>
          <p:cNvSpPr txBox="1">
            <a:spLocks/>
          </p:cNvSpPr>
          <p:nvPr/>
        </p:nvSpPr>
        <p:spPr bwMode="auto">
          <a:xfrm>
            <a:off x="0" y="-1371600"/>
            <a:ext cx="915635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</a:rPr>
              <a:t>Explore more sophisticated techniques to select purity thresholds for extracting “good” supervised </a:t>
            </a:r>
            <a:r>
              <a:rPr lang="en-US" sz="2800" dirty="0" err="1" smtClean="0">
                <a:solidFill>
                  <a:srgbClr val="FFFF00"/>
                </a:solidFill>
              </a:rPr>
              <a:t>clusterings</a:t>
            </a:r>
            <a:r>
              <a:rPr lang="en-US" sz="2800" dirty="0" smtClean="0">
                <a:solidFill>
                  <a:srgbClr val="FFFF00"/>
                </a:solidFill>
              </a:rPr>
              <a:t> for editing and meta learning.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Generalize STAXAC to use more complicated proximity graphs, such as Gabriel graphs.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Explore the usefulness of supervised taxonomies 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for other applications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1. Introduction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Shape 68"/>
          <p:cNvSpPr txBox="1">
            <a:spLocks/>
          </p:cNvSpPr>
          <p:nvPr/>
        </p:nvSpPr>
        <p:spPr bwMode="auto">
          <a:xfrm>
            <a:off x="152400" y="762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K-neighborhood,</a:t>
            </a:r>
            <a:r>
              <a:rPr lang="en-US" sz="2400" b="1" dirty="0"/>
              <a:t> </a:t>
            </a:r>
            <a:r>
              <a:rPr lang="en-US" sz="2400" b="1" dirty="0" err="1"/>
              <a:t>N</a:t>
            </a:r>
            <a:r>
              <a:rPr lang="en-US" sz="2400" b="1" baseline="-25000" dirty="0" err="1"/>
              <a:t>k</a:t>
            </a:r>
            <a:r>
              <a:rPr lang="en-US" sz="2400" b="1" dirty="0"/>
              <a:t>(x</a:t>
            </a:r>
            <a:r>
              <a:rPr lang="en-US" sz="2400" b="1" dirty="0" smtClean="0"/>
              <a:t>)</a:t>
            </a:r>
          </a:p>
          <a:p>
            <a:pPr marL="0" indent="0" fontAlgn="auto" hangingPunct="1">
              <a:buNone/>
            </a:pPr>
            <a:r>
              <a:rPr lang="en-US" sz="2400" dirty="0"/>
              <a:t>Given an example x, a training dataset O, the k-neighborhood of x, noted </a:t>
            </a:r>
            <a:r>
              <a:rPr lang="en-US" sz="2400" b="1" dirty="0" err="1"/>
              <a:t>N</a:t>
            </a:r>
            <a:r>
              <a:rPr lang="en-US" sz="2400" b="1" baseline="-25000" dirty="0" err="1"/>
              <a:t>k</a:t>
            </a:r>
            <a:r>
              <a:rPr lang="en-US" sz="2400" b="1" dirty="0"/>
              <a:t>(x)</a:t>
            </a:r>
            <a:r>
              <a:rPr lang="en-US" sz="2400" dirty="0"/>
              <a:t>, consisting of its k nearest </a:t>
            </a:r>
            <a:r>
              <a:rPr lang="en-US" sz="2400" dirty="0" smtClean="0"/>
              <a:t>neighbors of x. </a:t>
            </a:r>
            <a:endParaRPr lang="en-US" sz="2400" dirty="0"/>
          </a:p>
          <a:p>
            <a:pPr fontAlgn="auto" hangingPunct="1">
              <a:buFont typeface="Wingdings" panose="05000000000000000000" pitchFamily="2" charset="2"/>
              <a:buChar char="q"/>
            </a:pPr>
            <a:r>
              <a:rPr lang="en-US" sz="2400" b="1" dirty="0" smtClean="0"/>
              <a:t>K-NN rule</a:t>
            </a:r>
            <a:endParaRPr lang="en-US" sz="2400" dirty="0"/>
          </a:p>
          <a:p>
            <a:pPr fontAlgn="auto" hangingPunct="1"/>
            <a:r>
              <a:rPr lang="en-US" sz="2400" dirty="0"/>
              <a:t>Given 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r>
              <a:rPr lang="en-US" sz="2400" dirty="0"/>
              <a:t>(x), the k-NN rule for </a:t>
            </a:r>
            <a:r>
              <a:rPr lang="en-US" sz="2400" dirty="0" smtClean="0"/>
              <a:t>x states:	</a:t>
            </a:r>
            <a:endParaRPr lang="en-US" sz="2400" dirty="0"/>
          </a:p>
          <a:p>
            <a:pPr marL="0" indent="0" fontAlgn="auto" hangingPunct="1">
              <a:buNone/>
            </a:pPr>
            <a:r>
              <a:rPr lang="en-US" sz="2400" dirty="0" smtClean="0"/>
              <a:t>    Assign </a:t>
            </a:r>
            <a:r>
              <a:rPr lang="en-US" sz="2400" dirty="0"/>
              <a:t>to x the class label of the majority class </a:t>
            </a:r>
            <a:r>
              <a:rPr lang="en-US" sz="2400" dirty="0" smtClean="0"/>
              <a:t>labels </a:t>
            </a:r>
            <a:r>
              <a:rPr lang="en-US" sz="2400" dirty="0"/>
              <a:t>in 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r>
              <a:rPr lang="en-US" sz="2400" dirty="0"/>
              <a:t>(x</a:t>
            </a:r>
            <a:r>
              <a:rPr lang="en-US" sz="2400" dirty="0" smtClean="0"/>
              <a:t>).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77910"/>
            <a:ext cx="254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k-NN Classifiers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81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Multi-Edit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8178" y="1295400"/>
            <a:ext cx="7908622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Multi-edit: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Repeatedly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Wilson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DIFFUSION: Divide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&gt;=3 random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,…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CLASSIFICATION: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K-NN rule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(i+1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=1,…,N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EDITING: Discard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incorrectly classified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CONFUSION: Replace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of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examples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TERMINATION: if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iteration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editing 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go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step A.</a:t>
            </a:r>
          </a:p>
        </p:txBody>
      </p:sp>
    </p:spTree>
    <p:extLst>
      <p:ext uri="{BB962C8B-B14F-4D97-AF65-F5344CB8AC3E}">
        <p14:creationId xmlns:p14="http://schemas.microsoft.com/office/powerpoint/2010/main" val="19925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5118" cy="685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Extracting a clustering from a STAXAC generated Tree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4909" y="838200"/>
                <a:ext cx="7620000" cy="47859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Algorithm 3: </a:t>
                </a:r>
                <a:r>
                  <a:rPr lang="en-US" sz="20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ExtractClustering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ymbolMT"/>
                  </a:rPr>
                  <a:t>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(T, </a:t>
                </a:r>
                <a:r>
                  <a:rPr lang="el-GR" sz="20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en-US" sz="20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Calibri" panose="020F0502020204030204" pitchFamily="34" charset="0"/>
                  </a:rPr>
                  <a:t>Inputs: taxonomy tree T;  user-defined purity threshold </a:t>
                </a:r>
                <a:r>
                  <a:rPr lang="en-US" dirty="0">
                    <a:effectLst/>
                    <a:latin typeface="Cambria Math" panose="02040503050406030204" pitchFamily="18" charset="0"/>
                    <a:cs typeface="Cambria Math" panose="02040503050406030204" pitchFamily="18" charset="0"/>
                  </a:rPr>
                  <a:t>𝜃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Calibri" panose="020F0502020204030204" pitchFamily="34" charset="0"/>
                  </a:rPr>
                  <a:t>Output: clustering X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i="1" dirty="0">
                    <a:effectLst/>
                    <a:ea typeface="SymbolMT"/>
                  </a:rPr>
                  <a:t>Function </a:t>
                </a:r>
                <a:r>
                  <a:rPr lang="en-US" i="1" dirty="0" err="1">
                    <a:effectLst/>
                    <a:ea typeface="SymbolMT"/>
                  </a:rPr>
                  <a:t>ExtractClustering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 (T, </a:t>
                </a:r>
                <a:r>
                  <a:rPr lang="el-GR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en-US" i="1" dirty="0" smtClean="0">
                    <a:effectLst/>
                    <a:ea typeface="Calibri" panose="020F0502020204030204" pitchFamily="34" charset="0"/>
                  </a:rPr>
                  <a:t>)</a:t>
                </a:r>
                <a:endParaRPr lang="en-US" dirty="0">
                  <a:effectLst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SymbolMT"/>
                  </a:rPr>
                  <a:t>IF (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T</a:t>
                </a:r>
                <a:r>
                  <a:rPr lang="en-US" dirty="0">
                    <a:effectLst/>
                    <a:ea typeface="SymbolMT"/>
                  </a:rPr>
                  <a:t> = NULL)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SymbolMT"/>
                  </a:rPr>
                  <a:t>     RETURN  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SymbolMT"/>
                    <a:sym typeface="Symbol" panose="05050102010706020507" pitchFamily="18" charset="2"/>
                  </a:rPr>
                  <a:t>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Calibri" panose="020F0502020204030204" pitchFamily="34" charset="0"/>
                  </a:rPr>
                  <a:t>IF  </a:t>
                </a:r>
                <a:r>
                  <a:rPr lang="en-US" dirty="0" err="1">
                    <a:effectLst/>
                    <a:ea typeface="Calibri" panose="020F0502020204030204" pitchFamily="34" charset="0"/>
                  </a:rPr>
                  <a:t>T.purity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l-GR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en-US" dirty="0" smtClean="0">
                    <a:effectLst/>
                    <a:ea typeface="SymbolMT"/>
                  </a:rPr>
                  <a:t>         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SymbolMT"/>
                  </a:rPr>
                  <a:t>    RETURN T 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SymbolMT"/>
                  </a:rPr>
                  <a:t>ELSE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ea typeface="SymbolMT"/>
                  </a:rPr>
                  <a:t>   RETURN </a:t>
                </a:r>
                <a:r>
                  <a:rPr lang="en-US" dirty="0" smtClean="0">
                    <a:effectLst/>
                    <a:ea typeface="SymbolMT"/>
                  </a:rPr>
                  <a:t>  </a:t>
                </a:r>
                <a:r>
                  <a:rPr lang="en-US" i="1" dirty="0" err="1">
                    <a:effectLst/>
                    <a:ea typeface="SymbolMT"/>
                  </a:rPr>
                  <a:t>ExtractClustering</a:t>
                </a:r>
                <a:r>
                  <a:rPr lang="en-US" dirty="0">
                    <a:effectLst/>
                    <a:ea typeface="SymbolMT"/>
                  </a:rPr>
                  <a:t>(</a:t>
                </a:r>
                <a:r>
                  <a:rPr lang="en-US" dirty="0" err="1">
                    <a:effectLst/>
                    <a:ea typeface="Calibri" panose="020F0502020204030204" pitchFamily="34" charset="0"/>
                  </a:rPr>
                  <a:t>T</a:t>
                </a:r>
                <a:r>
                  <a:rPr lang="en-US" dirty="0" err="1">
                    <a:effectLst/>
                    <a:ea typeface="SymbolMT"/>
                  </a:rPr>
                  <a:t>.left</a:t>
                </a:r>
                <a:r>
                  <a:rPr lang="en-US" dirty="0">
                    <a:effectLst/>
                    <a:ea typeface="SymbolMT"/>
                  </a:rPr>
                  <a:t>,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l-GR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en-US" dirty="0" smtClean="0">
                    <a:effectLst/>
                    <a:ea typeface="Calibri" panose="020F0502020204030204" pitchFamily="34" charset="0"/>
                  </a:rPr>
                  <a:t>)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 </a:t>
                </a:r>
                <a:r>
                  <a:rPr lang="en-US" dirty="0" smtClean="0">
                    <a:effectLst/>
                    <a:ea typeface="SymbolMT"/>
                  </a:rPr>
                  <a:t> </a:t>
                </a:r>
                <a:r>
                  <a:rPr lang="en-US" i="1" dirty="0" err="1">
                    <a:effectLst/>
                    <a:ea typeface="SymbolMT"/>
                  </a:rPr>
                  <a:t>ExtractClustring</a:t>
                </a:r>
                <a:r>
                  <a:rPr lang="en-US" dirty="0">
                    <a:effectLst/>
                    <a:ea typeface="SymbolMT"/>
                  </a:rPr>
                  <a:t>(</a:t>
                </a:r>
                <a:r>
                  <a:rPr lang="en-US" dirty="0" err="1">
                    <a:effectLst/>
                    <a:ea typeface="Calibri" panose="020F0502020204030204" pitchFamily="34" charset="0"/>
                  </a:rPr>
                  <a:t>T</a:t>
                </a:r>
                <a:r>
                  <a:rPr lang="en-US" dirty="0" err="1">
                    <a:effectLst/>
                    <a:ea typeface="SymbolMT"/>
                  </a:rPr>
                  <a:t>.right</a:t>
                </a:r>
                <a:r>
                  <a:rPr lang="en-US" dirty="0">
                    <a:effectLst/>
                    <a:ea typeface="SymbolMT"/>
                  </a:rPr>
                  <a:t>,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l-GR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β</a:t>
                </a:r>
                <a:r>
                  <a:rPr lang="en-US" dirty="0" smtClean="0">
                    <a:effectLst/>
                    <a:ea typeface="Calibri" panose="020F0502020204030204" pitchFamily="34" charset="0"/>
                  </a:rPr>
                  <a:t>)   </a:t>
                </a:r>
                <a:endParaRPr lang="en-US" dirty="0">
                  <a:effectLst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i="1" dirty="0">
                    <a:effectLst/>
                    <a:ea typeface="Calibri" panose="020F0502020204030204" pitchFamily="34" charset="0"/>
                  </a:rPr>
                  <a:t>End Function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838200"/>
                <a:ext cx="7620000" cy="4785926"/>
              </a:xfrm>
              <a:prstGeom prst="rect">
                <a:avLst/>
              </a:prstGeom>
              <a:blipFill rotWithShape="0">
                <a:blip r:embed="rId2"/>
                <a:stretch>
                  <a:fillRect l="-799" t="-254" r="-1038" b="-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FF00"/>
                </a:solidFill>
                <a:latin typeface="PT Serif" charset="0"/>
                <a:ea typeface="ＭＳ Ｐゴシック" pitchFamily="34" charset="-128"/>
                <a:sym typeface="PT Serif" charset="0"/>
              </a:rPr>
              <a:t>K-NN Classifiers</a:t>
            </a:r>
            <a:endParaRPr lang="en-US" altLang="en-US" sz="3600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-1" y="1295400"/>
            <a:ext cx="885277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Advantages</a:t>
            </a:r>
          </a:p>
          <a:p>
            <a:pPr lvl="1"/>
            <a:r>
              <a:rPr lang="en-US" sz="2400" dirty="0" smtClean="0"/>
              <a:t>Easy to implement</a:t>
            </a:r>
          </a:p>
          <a:p>
            <a:pPr lvl="1"/>
            <a:r>
              <a:rPr lang="en-US" sz="2400" dirty="0" smtClean="0"/>
              <a:t>Accuracy typically high</a:t>
            </a:r>
          </a:p>
          <a:p>
            <a:pPr lvl="1"/>
            <a:r>
              <a:rPr lang="en-US" sz="2400" dirty="0" smtClean="0"/>
              <a:t>Complex decision boundaries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400" dirty="0" smtClean="0"/>
              <a:t>Need to store the training set—the dataset is the model! </a:t>
            </a:r>
          </a:p>
          <a:p>
            <a:pPr lvl="1"/>
            <a:r>
              <a:rPr lang="en-US" sz="2400" dirty="0" smtClean="0"/>
              <a:t>Slow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2. Data Editing</a:t>
            </a:r>
            <a:endParaRPr lang="en-US" altLang="en-US" sz="36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69237" y="838200"/>
            <a:ext cx="8831094" cy="51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Data Editing</a:t>
            </a:r>
          </a:p>
          <a:p>
            <a:pPr marL="857250" lvl="1" indent="-457200" algn="just"/>
            <a:r>
              <a:rPr lang="en-US" altLang="en-US" sz="2400" dirty="0" smtClean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Background: Data Editing Algorithms</a:t>
            </a:r>
          </a:p>
          <a:p>
            <a:pPr marL="1257300" lvl="2" indent="-457200" algn="just"/>
            <a:r>
              <a:rPr lang="en-US" altLang="en-US" sz="2000" dirty="0" smtClean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Wilson Editing</a:t>
            </a:r>
          </a:p>
          <a:p>
            <a:pPr marL="1257300" lvl="2" indent="-457200" algn="just"/>
            <a:r>
              <a:rPr lang="en-US" sz="2000" dirty="0" smtClean="0">
                <a:solidFill>
                  <a:srgbClr val="FF0000"/>
                </a:solidFill>
              </a:rPr>
              <a:t>Multi-Edit</a:t>
            </a:r>
            <a:endParaRPr lang="en-US" altLang="en-US" sz="2000" dirty="0" smtClean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marL="1257300" lvl="2" indent="-457200" algn="just"/>
            <a:r>
              <a:rPr lang="en-US" altLang="en-US" sz="2000" dirty="0" smtClean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Representative-based Supervised Clustering Editing</a:t>
            </a:r>
            <a:endParaRPr lang="en-US" altLang="en-US" sz="2000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Supervised Taxonomy &amp; The STAXAC Algorithm 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HC-edit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Related Work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Summary and Conclusion</a:t>
            </a:r>
          </a:p>
          <a:p>
            <a:pPr marL="0" indent="0">
              <a:buNone/>
            </a:pPr>
            <a:endParaRPr lang="en-US" altLang="en-US" sz="2800" dirty="0">
              <a:latin typeface="Optima" pitchFamily="34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394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2. Data Editing</a:t>
            </a:r>
            <a:endParaRPr lang="en-US" altLang="en-US" sz="3200" b="1" dirty="0" smtClean="0">
              <a:solidFill>
                <a:schemeClr val="accent3"/>
              </a:solidFill>
              <a:ea typeface="ＭＳ Ｐゴシック" pitchFamily="34" charset="-128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152400" y="990600"/>
            <a:ext cx="900602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 Definition:</a:t>
            </a:r>
          </a:p>
          <a:p>
            <a:pPr marL="0" indent="0">
              <a:buNone/>
            </a:pPr>
            <a:r>
              <a:rPr lang="en-US" sz="2400" b="1" dirty="0" smtClean="0"/>
              <a:t>Given </a:t>
            </a:r>
          </a:p>
          <a:p>
            <a:pPr marL="0" indent="0">
              <a:buNone/>
            </a:pPr>
            <a:r>
              <a:rPr lang="en-US" sz="2400" b="1" dirty="0" smtClean="0"/>
              <a:t>1. Dataset O</a:t>
            </a:r>
          </a:p>
          <a:p>
            <a:pPr marL="0" indent="0">
              <a:buNone/>
            </a:pPr>
            <a:r>
              <a:rPr lang="en-US" sz="2400" b="1" dirty="0" smtClean="0"/>
              <a:t>2. Remove “bad” examples from O</a:t>
            </a:r>
          </a:p>
          <a:p>
            <a:pPr marL="0" indent="0">
              <a:buNone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O</a:t>
            </a:r>
            <a:r>
              <a:rPr lang="en-US" sz="1400" b="1" dirty="0" err="1" smtClean="0"/>
              <a:t>edited</a:t>
            </a:r>
            <a:r>
              <a:rPr lang="en-US" sz="2400" b="1" dirty="0" smtClean="0"/>
              <a:t> &lt; O\{“bad”  examples}</a:t>
            </a:r>
          </a:p>
          <a:p>
            <a:pPr marL="0" indent="0">
              <a:buNone/>
            </a:pPr>
            <a:r>
              <a:rPr lang="en-US" sz="2400" b="1" dirty="0" smtClean="0"/>
              <a:t>3. Use </a:t>
            </a:r>
            <a:r>
              <a:rPr lang="en-US" sz="2400" b="1" dirty="0" err="1" smtClean="0"/>
              <a:t>O</a:t>
            </a:r>
            <a:r>
              <a:rPr lang="en-US" sz="1400" b="1" dirty="0" err="1" smtClean="0"/>
              <a:t>edited</a:t>
            </a:r>
            <a:r>
              <a:rPr lang="en-US" sz="1400" b="1" dirty="0" smtClean="0"/>
              <a:t> </a:t>
            </a:r>
            <a:r>
              <a:rPr lang="en-US" sz="2400" b="1" dirty="0" smtClean="0"/>
              <a:t> as the model for a k-NN classifier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goal of </a:t>
            </a:r>
            <a:r>
              <a:rPr lang="en-US" sz="2400" dirty="0" smtClean="0">
                <a:solidFill>
                  <a:srgbClr val="FF0000"/>
                </a:solidFill>
              </a:rPr>
              <a:t>the presented paper </a:t>
            </a:r>
            <a:r>
              <a:rPr lang="en-US" sz="2400" dirty="0" smtClean="0"/>
              <a:t>is to improve the accuracy of k-NN classifiers by developing new data editing </a:t>
            </a:r>
            <a:r>
              <a:rPr lang="en-US" sz="2400" dirty="0"/>
              <a:t>approaches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Background</a:t>
            </a:r>
            <a:r>
              <a:rPr lang="en-US" altLang="en-US" sz="2800" b="1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: </a:t>
            </a:r>
            <a:r>
              <a:rPr lang="en-US" altLang="en-US" sz="2800" b="1" smtClean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Some Data </a:t>
            </a:r>
            <a:r>
              <a:rPr lang="en-US" altLang="en-US" sz="28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Editing Algorithms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003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Wilson Editing [Wilson 72]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Wilson editing relies on the idea that if an example is erroneously classified using 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k-NN rule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it has to be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removed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from the training 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69" y="2649617"/>
            <a:ext cx="9091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Multi-Edit [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Devijver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80]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algorithm repeatedly applies Wilson editing to 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random subsets of the original dataset until no more examples are removed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69" y="4038600"/>
            <a:ext cx="8827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Representative-based) Supervised Clustering Editing [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Eick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2004]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Use a representative-based supervised clustering approach to cluster the data. Delete all non representative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</a:rPr>
              <a:t>Examples Wilson Editing</a:t>
            </a:r>
            <a:endParaRPr lang="en-US" altLang="en-US" dirty="0" smtClean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2000"/>
            <a:ext cx="7643812" cy="1220211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Developed by Wilson in 1972</a:t>
            </a:r>
          </a:p>
          <a:p>
            <a:pPr eaLnBrk="1" hangingPunct="1"/>
            <a:r>
              <a:rPr lang="en-GB" altLang="en-US" sz="1800" dirty="0" smtClean="0"/>
              <a:t>Remove points that do not agree with the majority of their k nearest neighbours</a:t>
            </a:r>
          </a:p>
        </p:txBody>
      </p:sp>
      <p:pic>
        <p:nvPicPr>
          <p:cNvPr id="23556" name="Picture 7" descr="wilEd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328536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10" descr="no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18749"/>
            <a:ext cx="3311525" cy="165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2" descr="wilEd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90436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5759450" y="5933499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6154738" y="3855461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1476375" y="1809174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Earlier example</a:t>
            </a:r>
            <a:endParaRPr lang="en-US" altLang="en-US" sz="1600"/>
          </a:p>
        </p:txBody>
      </p:sp>
      <p:pic>
        <p:nvPicPr>
          <p:cNvPr id="23562" name="Picture 17" descr="no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40974"/>
            <a:ext cx="3298825" cy="164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Line 18"/>
          <p:cNvSpPr>
            <a:spLocks noChangeShapeType="1"/>
          </p:cNvSpPr>
          <p:nvPr/>
        </p:nvSpPr>
        <p:spPr bwMode="auto">
          <a:xfrm>
            <a:off x="4594225" y="1942524"/>
            <a:ext cx="0" cy="439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1403350" y="5985886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5" name="Text Box 20"/>
          <p:cNvSpPr txBox="1">
            <a:spLocks noChangeArrowheads="1"/>
          </p:cNvSpPr>
          <p:nvPr/>
        </p:nvSpPr>
        <p:spPr bwMode="auto">
          <a:xfrm>
            <a:off x="1798638" y="3907849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6" name="Text Box 21"/>
          <p:cNvSpPr txBox="1">
            <a:spLocks noChangeArrowheads="1"/>
          </p:cNvSpPr>
          <p:nvPr/>
        </p:nvSpPr>
        <p:spPr bwMode="auto">
          <a:xfrm>
            <a:off x="5724525" y="1809174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/>
              <a:t>Overlapping classes</a:t>
            </a:r>
            <a:endParaRPr lang="en-US" alt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FF00"/>
                </a:solidFill>
                <a:latin typeface="Optima" pitchFamily="34" charset="0"/>
                <a:sym typeface="PT Serif" charset="0"/>
              </a:rPr>
              <a:t>Background: Data Editing Algorithms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5985" y="959718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Problem With Wilson </a:t>
            </a:r>
            <a:r>
              <a:rPr lang="en-US" sz="2400" dirty="0">
                <a:solidFill>
                  <a:srgbClr val="FF0000"/>
                </a:solidFill>
              </a:rPr>
              <a:t>Editing:</a:t>
            </a:r>
          </a:p>
          <a:p>
            <a:pPr marL="0" indent="0">
              <a:buNone/>
            </a:pPr>
            <a:r>
              <a:rPr lang="en-US" dirty="0" smtClean="0"/>
              <a:t>Excessive examples removal—especially in the decision boundary areas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3227" y="2029932"/>
            <a:ext cx="7904314" cy="2110525"/>
            <a:chOff x="609600" y="152400"/>
            <a:chExt cx="7904314" cy="2819145"/>
          </a:xfrm>
        </p:grpSpPr>
        <p:sp>
          <p:nvSpPr>
            <p:cNvPr id="5" name="Rectangle 4"/>
            <p:cNvSpPr/>
            <p:nvPr/>
          </p:nvSpPr>
          <p:spPr>
            <a:xfrm>
              <a:off x="1410628" y="102363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0290" y="17119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3731" y="15798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8542" y="123552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6142" y="20342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5953" y="131538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59554" y="179623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4497" y="237638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441695" y="75030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312086" y="12165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902260" y="138611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566415" y="165085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8034316" y="104701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181045" y="15891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638736" y="189321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7835235" y="162272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942835" y="2235816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303138" y="204940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331034" y="199048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965843" y="209660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660731" y="16105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51785" y="1018758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051434" y="177504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8161481" y="201704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5758817" y="165288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5727105" y="111485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20967" y="18076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32293" y="221086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01617" y="81444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" y="152400"/>
              <a:ext cx="3395172" cy="64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(a) Original dataset</a:t>
              </a:r>
              <a:endParaRPr lang="en-US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56292" y="15594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421" y="132343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83464" y="221302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17530" y="193474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4279" y="161131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14156" y="212666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8326" y="113845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92281" y="159285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6873594" y="157982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6632318" y="9722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063990" y="54370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75937" y="36963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00509" y="286603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67788" y="2602213"/>
              <a:ext cx="1838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Natural boundary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3664" y="4365292"/>
            <a:ext cx="7904314" cy="2162801"/>
            <a:chOff x="681875" y="3363745"/>
            <a:chExt cx="7904314" cy="3356607"/>
          </a:xfrm>
        </p:grpSpPr>
        <p:sp>
          <p:nvSpPr>
            <p:cNvPr id="50" name="Rectangle 49"/>
            <p:cNvSpPr/>
            <p:nvPr/>
          </p:nvSpPr>
          <p:spPr>
            <a:xfrm>
              <a:off x="1482903" y="423497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2565" y="49232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6006" y="47911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40817" y="4446869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8417" y="52455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08228" y="452672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31829" y="500757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56772" y="5587729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7513970" y="396164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7384361" y="44279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974535" y="459746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7638690" y="486220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106591" y="425836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8253320" y="480047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7711011" y="510456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7907510" y="483407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6015110" y="5447161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7375413" y="526075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8403309" y="52018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8038118" y="530794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3733006" y="4821933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24060" y="4230103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8123709" y="498638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8233756" y="52283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831092" y="486422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5799380" y="432620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93242" y="5018952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04568" y="542221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73892" y="4025786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1875" y="3363745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(b)</a:t>
              </a:r>
              <a:endParaRPr lang="en-US" sz="2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828567" y="47707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85696" y="453478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355739" y="542437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89805" y="5146091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96554" y="482265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86431" y="53380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70601" y="4349800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64556" y="480419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6945869" y="479116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6704593" y="41836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136265" y="375505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48212" y="358097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72784" y="3497948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240063" y="5813558"/>
              <a:ext cx="1651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Natural boundary</a:t>
              </a:r>
              <a:endParaRPr lang="en-US" sz="1600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627039" y="3545092"/>
              <a:ext cx="396133" cy="2451335"/>
            </a:xfrm>
            <a:custGeom>
              <a:avLst/>
              <a:gdLst>
                <a:gd name="connsiteX0" fmla="*/ 314416 w 314416"/>
                <a:gd name="connsiteY0" fmla="*/ 0 h 2292823"/>
                <a:gd name="connsiteX1" fmla="*/ 27813 w 314416"/>
                <a:gd name="connsiteY1" fmla="*/ 914400 h 2292823"/>
                <a:gd name="connsiteX2" fmla="*/ 14165 w 314416"/>
                <a:gd name="connsiteY2" fmla="*/ 1282889 h 2292823"/>
                <a:gd name="connsiteX3" fmla="*/ 55109 w 314416"/>
                <a:gd name="connsiteY3" fmla="*/ 1924334 h 2292823"/>
                <a:gd name="connsiteX4" fmla="*/ 150643 w 314416"/>
                <a:gd name="connsiteY4" fmla="*/ 2292823 h 2292823"/>
                <a:gd name="connsiteX5" fmla="*/ 150643 w 314416"/>
                <a:gd name="connsiteY5" fmla="*/ 2292823 h 229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416" h="2292823">
                  <a:moveTo>
                    <a:pt x="314416" y="0"/>
                  </a:moveTo>
                  <a:cubicBezTo>
                    <a:pt x="196135" y="350292"/>
                    <a:pt x="77855" y="700585"/>
                    <a:pt x="27813" y="914400"/>
                  </a:cubicBezTo>
                  <a:cubicBezTo>
                    <a:pt x="-22229" y="1128215"/>
                    <a:pt x="9616" y="1114567"/>
                    <a:pt x="14165" y="1282889"/>
                  </a:cubicBezTo>
                  <a:cubicBezTo>
                    <a:pt x="18714" y="1451211"/>
                    <a:pt x="32363" y="1756012"/>
                    <a:pt x="55109" y="1924334"/>
                  </a:cubicBezTo>
                  <a:cubicBezTo>
                    <a:pt x="77855" y="2092656"/>
                    <a:pt x="150643" y="2292823"/>
                    <a:pt x="150643" y="2292823"/>
                  </a:cubicBezTo>
                  <a:lnTo>
                    <a:pt x="150643" y="2292823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68542" y="3388959"/>
              <a:ext cx="2156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Wilson Editing Result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88559" y="6194926"/>
              <a:ext cx="1505540" cy="5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</a:rPr>
                <a:t>New boundary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1829</Words>
  <Application>Microsoft Office PowerPoint</Application>
  <PresentationFormat>On-screen Show (4:3)</PresentationFormat>
  <Paragraphs>289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Image</vt:lpstr>
      <vt:lpstr>Equation</vt:lpstr>
      <vt:lpstr>ISMIS Oct 21-23, 2015, Lyon, France</vt:lpstr>
      <vt:lpstr>Talk Organization</vt:lpstr>
      <vt:lpstr>1. Introduction </vt:lpstr>
      <vt:lpstr>K-NN Classifiers</vt:lpstr>
      <vt:lpstr>2. Data Editing</vt:lpstr>
      <vt:lpstr>2. Data Editing</vt:lpstr>
      <vt:lpstr>Background: Some Data Editing Algorithms</vt:lpstr>
      <vt:lpstr>Examples Wilson Editing</vt:lpstr>
      <vt:lpstr>Background: Data Editing Algorithms</vt:lpstr>
      <vt:lpstr>Supervised Clustering</vt:lpstr>
      <vt:lpstr>Representative-based Supervised Clustering Editing</vt:lpstr>
      <vt:lpstr>Supervised Taxonomy &amp; The STAXAC Algorithm</vt:lpstr>
      <vt:lpstr>3. Supervised Taxonomy</vt:lpstr>
      <vt:lpstr>Uses of Supervised Taxonomies</vt:lpstr>
      <vt:lpstr>The STAXAC Algorithm</vt:lpstr>
      <vt:lpstr>The STAXAC Algorithm</vt:lpstr>
      <vt:lpstr>Properties of STAXAC</vt:lpstr>
      <vt:lpstr>Proximity Graphs</vt:lpstr>
      <vt:lpstr>HC-edit</vt:lpstr>
      <vt:lpstr>4. The HC-edit Approach</vt:lpstr>
      <vt:lpstr>HC-Edit Code </vt:lpstr>
      <vt:lpstr>Top Clusters of size ≥20 Extracted from T</vt:lpstr>
      <vt:lpstr>Clusters of size ≥20 continued</vt:lpstr>
      <vt:lpstr>How to choose ?</vt:lpstr>
      <vt:lpstr>Experimental Results</vt:lpstr>
      <vt:lpstr>5. Related Work</vt:lpstr>
      <vt:lpstr>Summary and Conclusion</vt:lpstr>
      <vt:lpstr>6. Summary and Conclusion</vt:lpstr>
      <vt:lpstr>Future Work</vt:lpstr>
      <vt:lpstr>Multi-Edit </vt:lpstr>
      <vt:lpstr>Extracting a clustering from a STAXAC generated Tree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Regional Knowledge in Spatial Dataset</dc:title>
  <dc:creator>SecurityLab</dc:creator>
  <cp:lastModifiedBy>C. Eick</cp:lastModifiedBy>
  <cp:revision>376</cp:revision>
  <dcterms:created xsi:type="dcterms:W3CDTF">2007-02-16T00:28:42Z</dcterms:created>
  <dcterms:modified xsi:type="dcterms:W3CDTF">2016-08-03T17:52:46Z</dcterms:modified>
</cp:coreProperties>
</file>