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0.png" ContentType="image/png"/>
  <Override PartName="/ppt/media/image7.png" ContentType="image/png"/>
  <Override PartName="/ppt/media/image8.png" ContentType="image/png"/>
  <Override PartName="/ppt/media/image9.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5.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_rels/notesSlide6.xml.rels" ContentType="application/vnd.openxmlformats-package.relationships+xml"/>
  <Override PartName="/ppt/notesSlides/_rels/notesSlide19.xml.rels" ContentType="application/vnd.openxmlformats-package.relationships+xml"/>
  <Override PartName="/ppt/notesSlides/_rels/notesSlide21.xml.rels" ContentType="application/vnd.openxmlformats-package.relationships+xml"/>
  <Override PartName="/ppt/notesSlides/_rels/notesSlide5.xml.rels" ContentType="application/vnd.openxmlformats-package.relationships+xml"/>
  <Override PartName="/ppt/notesSlides/_rels/notesSlide18.xml.rels" ContentType="application/vnd.openxmlformats-package.relationships+xml"/>
  <Override PartName="/ppt/notesSlides/_rels/notesSlide20.xml.rels" ContentType="application/vnd.openxmlformats-package.relationships+xml"/>
  <Override PartName="/ppt/notesSlides/_rels/notesSlide15.xml.rels" ContentType="application/vnd.openxmlformats-package.relationships+xml"/>
  <Override PartName="/ppt/notesSlides/_rels/notesSlide13.xml.rels" ContentType="application/vnd.openxmlformats-package.relationships+xml"/>
  <Override PartName="/ppt/notesSlides/_rels/notesSlide11.xml.rels" ContentType="application/vnd.openxmlformats-package.relationships+xml"/>
  <Override PartName="/ppt/notesSlides/_rels/notesSlide8.xml.rels" ContentType="application/vnd.openxmlformats-package.relationships+xml"/>
  <Override PartName="/ppt/notesSlides/_rels/notesSlide23.xml.rels" ContentType="application/vnd.openxmlformats-package.relationships+xml"/>
  <Override PartName="/ppt/notesSlides/_rels/notesSlide9.xml.rels" ContentType="application/vnd.openxmlformats-package.relationships+xml"/>
  <Override PartName="/ppt/notesSlides/_rels/notesSlide7.xml.rels" ContentType="application/vnd.openxmlformats-package.relationships+xml"/>
  <Override PartName="/ppt/notesSlides/_rels/notesSlide22.xml.rels" ContentType="application/vnd.openxmlformats-package.relationships+xml"/>
  <Override PartName="/ppt/notesSlides/_rels/notesSlide16.xml.rels" ContentType="application/vnd.openxmlformats-package.relationships+xml"/>
  <Override PartName="/ppt/notesSlides/_rels/notesSlide3.xml.rels" ContentType="application/vnd.openxmlformats-package.relationships+xml"/>
  <Override PartName="/ppt/notesSlides/_rels/notesSlide14.xml.rels" ContentType="application/vnd.openxmlformats-package.relationships+xml"/>
  <Override PartName="/ppt/notesSlides/_rels/notesSlide1.xml.rels" ContentType="application/vnd.openxmlformats-package.relationships+xml"/>
  <Override PartName="/ppt/notesSlides/_rels/notesSlide4.xml.rels" ContentType="application/vnd.openxmlformats-package.relationships+xml"/>
  <Override PartName="/ppt/notesSlides/_rels/notesSlide17.xml.rels" ContentType="application/vnd.openxmlformats-package.relationships+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8288000" cy="10288588"/>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US" sz="4400" spc="-1" strike="noStrike">
                <a:solidFill>
                  <a:srgbClr val="000000"/>
                </a:solidFill>
                <a:latin typeface="Arial"/>
              </a:rPr>
              <a:t>Click to move the slide</a:t>
            </a:r>
            <a:endParaRPr b="0" lang="en-US" sz="4400" spc="-1" strike="noStrike">
              <a:solidFill>
                <a:srgbClr val="000000"/>
              </a:solidFill>
              <a:latin typeface="Arial"/>
            </a:endParaRPr>
          </a:p>
        </p:txBody>
      </p:sp>
      <p:sp>
        <p:nvSpPr>
          <p:cNvPr id="20"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en-US" sz="2000" spc="-1" strike="noStrike">
                <a:solidFill>
                  <a:srgbClr val="000000"/>
                </a:solidFill>
                <a:latin typeface="Arial"/>
              </a:rPr>
              <a:t>Click to edit the notes format</a:t>
            </a:r>
            <a:endParaRPr b="0" lang="en-US" sz="2000" spc="-1" strike="noStrike">
              <a:solidFill>
                <a:srgbClr val="000000"/>
              </a:solidFill>
              <a:latin typeface="Arial"/>
            </a:endParaRPr>
          </a:p>
        </p:txBody>
      </p:sp>
      <p:sp>
        <p:nvSpPr>
          <p:cNvPr id="21"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&lt;header&gt;</a:t>
            </a:r>
            <a:endParaRPr b="0" lang="en-US" sz="1400" spc="-1" strike="noStrike">
              <a:solidFill>
                <a:srgbClr val="000000"/>
              </a:solidFill>
              <a:latin typeface="Times New Roman"/>
            </a:endParaRPr>
          </a:p>
        </p:txBody>
      </p:sp>
      <p:sp>
        <p:nvSpPr>
          <p:cNvPr id="22" name="PlaceHolder 4"/>
          <p:cNvSpPr>
            <a:spLocks noGrp="1"/>
          </p:cNvSpPr>
          <p:nvPr>
            <p:ph type="dt" idx="6"/>
          </p:nvPr>
        </p:nvSpPr>
        <p:spPr>
          <a:xfrm>
            <a:off x="4278960" y="0"/>
            <a:ext cx="3280680" cy="53424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23" name="PlaceHolder 5"/>
          <p:cNvSpPr>
            <a:spLocks noGrp="1"/>
          </p:cNvSpPr>
          <p:nvPr>
            <p:ph type="ftr" idx="7"/>
          </p:nvPr>
        </p:nvSpPr>
        <p:spPr>
          <a:xfrm>
            <a:off x="0" y="10157400"/>
            <a:ext cx="3280680" cy="53424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24" name="PlaceHolder 6"/>
          <p:cNvSpPr>
            <a:spLocks noGrp="1"/>
          </p:cNvSpPr>
          <p:nvPr>
            <p:ph type="sldNum" idx="8"/>
          </p:nvPr>
        </p:nvSpPr>
        <p:spPr>
          <a:xfrm>
            <a:off x="4278960" y="10157400"/>
            <a:ext cx="3280680" cy="53424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BD0E99EC-7565-432B-8E24-843CA3EF5C38}"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marL="216000" indent="0">
              <a:lnSpc>
                <a:spcPct val="100000"/>
              </a:lnSpc>
              <a:spcBef>
                <a:spcPts val="541"/>
              </a:spcBef>
              <a:buNone/>
              <a:tabLst>
                <a:tab algn="l" pos="0"/>
              </a:tabLst>
            </a:pPr>
            <a:r>
              <a:rPr b="0" lang="en-US" sz="1810" spc="-1" strike="noStrike">
                <a:solidFill>
                  <a:schemeClr val="dk1"/>
                </a:solidFill>
                <a:latin typeface="Calibri"/>
                <a:ea typeface="Calibri"/>
              </a:rPr>
              <a:t>Welcome to the presentation</a:t>
            </a:r>
            <a:endParaRPr b="0" lang="en-US" sz="1810" spc="-1" strike="noStrike">
              <a:solidFill>
                <a:srgbClr val="000000"/>
              </a:solidFill>
              <a:latin typeface="Arial"/>
            </a:endParaRPr>
          </a:p>
        </p:txBody>
      </p:sp>
      <p:sp>
        <p:nvSpPr>
          <p:cNvPr id="194" name="PlaceHolder 2"/>
          <p:cNvSpPr>
            <a:spLocks noGrp="1"/>
          </p:cNvSpPr>
          <p:nvPr>
            <p:ph type="sldImg"/>
          </p:nvPr>
        </p:nvSpPr>
        <p:spPr>
          <a:xfrm>
            <a:off x="687240" y="1143000"/>
            <a:ext cx="5482440" cy="3085560"/>
          </a:xfrm>
          <a:prstGeom prst="rect">
            <a:avLst/>
          </a:prstGeom>
          <a:ln w="0">
            <a:noFill/>
          </a:ln>
        </p:spPr>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sldImg"/>
          </p:nvPr>
        </p:nvSpPr>
        <p:spPr>
          <a:xfrm>
            <a:off x="687240" y="1143000"/>
            <a:ext cx="5482440" cy="3085560"/>
          </a:xfrm>
          <a:prstGeom prst="rect">
            <a:avLst/>
          </a:prstGeom>
          <a:ln w="0">
            <a:noFill/>
          </a:ln>
        </p:spPr>
      </p:sp>
      <p:sp>
        <p:nvSpPr>
          <p:cNvPr id="217" name="PlaceHolder 2"/>
          <p:cNvSpPr>
            <a:spLocks noGrp="1"/>
          </p:cNvSpPr>
          <p:nvPr>
            <p:ph type="body"/>
          </p:nvPr>
        </p:nvSpPr>
        <p:spPr>
          <a:xfrm>
            <a:off x="685800" y="4400640"/>
            <a:ext cx="5485680" cy="3600000"/>
          </a:xfrm>
          <a:prstGeom prst="rect">
            <a:avLst/>
          </a:prstGeom>
          <a:noFill/>
          <a:ln w="0">
            <a:noFill/>
          </a:ln>
        </p:spPr>
        <p:txBody>
          <a:bodyPr lIns="91440" rIns="91440" tIns="45720" bIns="45720" anchor="t">
            <a:noAutofit/>
          </a:bodyPr>
          <a:p>
            <a:pPr marL="216000" indent="-216000">
              <a:buNone/>
            </a:pPr>
            <a:endParaRPr b="0" lang="en-US" sz="1800" spc="-1" strike="noStrike">
              <a:solidFill>
                <a:srgbClr val="000000"/>
              </a:solidFill>
              <a:latin typeface="Arial"/>
            </a:endParaRPr>
          </a:p>
        </p:txBody>
      </p:sp>
      <p:sp>
        <p:nvSpPr>
          <p:cNvPr id="218" name="PlaceHolder 3"/>
          <p:cNvSpPr>
            <a:spLocks noGrp="1"/>
          </p:cNvSpPr>
          <p:nvPr>
            <p:ph type="sldNum" idx="36"/>
          </p:nvPr>
        </p:nvSpPr>
        <p:spPr>
          <a:xfrm>
            <a:off x="3884760" y="8685360"/>
            <a:ext cx="2971080" cy="45792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6F2F4FC4-C52F-472C-8254-F00629FE0D20}" type="slidenum">
              <a:rPr b="0" lang="en-US" sz="1400" spc="-1" strike="noStrike">
                <a:solidFill>
                  <a:srgbClr val="000000"/>
                </a:solidFill>
                <a:latin typeface="Times New Roman"/>
              </a:rPr>
              <a:t>23</a:t>
            </a:fld>
            <a:endParaRPr b="0" lang="en-US" sz="1400" spc="-1" strike="noStrike">
              <a:solidFill>
                <a:srgbClr val="000000"/>
              </a:solid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sldImg"/>
          </p:nvPr>
        </p:nvSpPr>
        <p:spPr>
          <a:xfrm>
            <a:off x="687240" y="1143000"/>
            <a:ext cx="5482440" cy="3085560"/>
          </a:xfrm>
          <a:prstGeom prst="rect">
            <a:avLst/>
          </a:prstGeom>
          <a:ln w="0">
            <a:noFill/>
          </a:ln>
        </p:spPr>
      </p:sp>
      <p:sp>
        <p:nvSpPr>
          <p:cNvPr id="220" name="PlaceHolder 2"/>
          <p:cNvSpPr>
            <a:spLocks noGrp="1"/>
          </p:cNvSpPr>
          <p:nvPr>
            <p:ph type="body"/>
          </p:nvPr>
        </p:nvSpPr>
        <p:spPr>
          <a:xfrm>
            <a:off x="685800" y="4400640"/>
            <a:ext cx="5485680" cy="3600000"/>
          </a:xfrm>
          <a:prstGeom prst="rect">
            <a:avLst/>
          </a:prstGeom>
          <a:noFill/>
          <a:ln w="0">
            <a:noFill/>
          </a:ln>
        </p:spPr>
        <p:txBody>
          <a:bodyPr lIns="91440" rIns="91440" tIns="45720" bIns="45720" anchor="t">
            <a:noAutofit/>
          </a:bodyPr>
          <a:p>
            <a:pPr marL="216000" indent="-216000">
              <a:buNone/>
            </a:pPr>
            <a:endParaRPr b="0" lang="en-US" sz="1800" spc="-1" strike="noStrike">
              <a:solidFill>
                <a:srgbClr val="000000"/>
              </a:solidFill>
              <a:latin typeface="Arial"/>
            </a:endParaRPr>
          </a:p>
        </p:txBody>
      </p:sp>
      <p:sp>
        <p:nvSpPr>
          <p:cNvPr id="221" name="PlaceHolder 3"/>
          <p:cNvSpPr>
            <a:spLocks noGrp="1"/>
          </p:cNvSpPr>
          <p:nvPr>
            <p:ph type="sldNum" idx="37"/>
          </p:nvPr>
        </p:nvSpPr>
        <p:spPr>
          <a:xfrm>
            <a:off x="3884760" y="8685360"/>
            <a:ext cx="2971080" cy="45792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0AB66378-8472-453C-89DF-9FE93920FBB9}" type="slidenum">
              <a:rPr b="0" lang="en-US" sz="1400" spc="-1" strike="noStrike">
                <a:solidFill>
                  <a:srgbClr val="000000"/>
                </a:solidFill>
                <a:latin typeface="Times New Roman"/>
              </a:rPr>
              <a:t>23</a:t>
            </a:fld>
            <a:endParaRPr b="0" lang="en-US" sz="1400" spc="-1" strike="noStrike">
              <a:solidFill>
                <a:srgbClr val="000000"/>
              </a:solid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sldImg"/>
          </p:nvPr>
        </p:nvSpPr>
        <p:spPr>
          <a:xfrm>
            <a:off x="687240" y="1143000"/>
            <a:ext cx="5482440" cy="3085560"/>
          </a:xfrm>
          <a:prstGeom prst="rect">
            <a:avLst/>
          </a:prstGeom>
          <a:ln w="0">
            <a:noFill/>
          </a:ln>
        </p:spPr>
      </p:sp>
      <p:sp>
        <p:nvSpPr>
          <p:cNvPr id="223" name="PlaceHolder 2"/>
          <p:cNvSpPr>
            <a:spLocks noGrp="1"/>
          </p:cNvSpPr>
          <p:nvPr>
            <p:ph type="body"/>
          </p:nvPr>
        </p:nvSpPr>
        <p:spPr>
          <a:xfrm>
            <a:off x="685800" y="4400640"/>
            <a:ext cx="5485680" cy="3600000"/>
          </a:xfrm>
          <a:prstGeom prst="rect">
            <a:avLst/>
          </a:prstGeom>
          <a:noFill/>
          <a:ln w="0">
            <a:noFill/>
          </a:ln>
        </p:spPr>
        <p:txBody>
          <a:bodyPr lIns="91440" rIns="91440" tIns="45720" bIns="45720" anchor="t">
            <a:noAutofit/>
          </a:bodyPr>
          <a:p>
            <a:pPr marL="216000" indent="-216000">
              <a:buNone/>
            </a:pPr>
            <a:endParaRPr b="0" lang="en-US" sz="1800" spc="-1" strike="noStrike">
              <a:solidFill>
                <a:srgbClr val="000000"/>
              </a:solidFill>
              <a:latin typeface="Arial"/>
            </a:endParaRPr>
          </a:p>
        </p:txBody>
      </p:sp>
      <p:sp>
        <p:nvSpPr>
          <p:cNvPr id="224" name="PlaceHolder 3"/>
          <p:cNvSpPr>
            <a:spLocks noGrp="1"/>
          </p:cNvSpPr>
          <p:nvPr>
            <p:ph type="sldNum" idx="38"/>
          </p:nvPr>
        </p:nvSpPr>
        <p:spPr>
          <a:xfrm>
            <a:off x="3884760" y="8685360"/>
            <a:ext cx="2971080" cy="45792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B60A636E-7098-4211-95B9-FBF281DE7977}" type="slidenum">
              <a:rPr b="0" lang="en-US" sz="1400" spc="-1" strike="noStrike">
                <a:solidFill>
                  <a:srgbClr val="000000"/>
                </a:solidFill>
                <a:latin typeface="Times New Roman"/>
              </a:rPr>
              <a:t>23</a:t>
            </a:fld>
            <a:endParaRPr b="0" lang="en-US" sz="1400" spc="-1" strike="noStrike">
              <a:solidFill>
                <a:srgbClr val="000000"/>
              </a:solid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sldImg"/>
          </p:nvPr>
        </p:nvSpPr>
        <p:spPr>
          <a:xfrm>
            <a:off x="687240" y="1143000"/>
            <a:ext cx="5482440" cy="3085560"/>
          </a:xfrm>
          <a:prstGeom prst="rect">
            <a:avLst/>
          </a:prstGeom>
          <a:ln w="0">
            <a:noFill/>
          </a:ln>
        </p:spPr>
      </p:sp>
      <p:sp>
        <p:nvSpPr>
          <p:cNvPr id="226" name="PlaceHolder 2"/>
          <p:cNvSpPr>
            <a:spLocks noGrp="1"/>
          </p:cNvSpPr>
          <p:nvPr>
            <p:ph type="body"/>
          </p:nvPr>
        </p:nvSpPr>
        <p:spPr>
          <a:xfrm>
            <a:off x="685800" y="4400640"/>
            <a:ext cx="5485680" cy="3600000"/>
          </a:xfrm>
          <a:prstGeom prst="rect">
            <a:avLst/>
          </a:prstGeom>
          <a:noFill/>
          <a:ln w="0">
            <a:noFill/>
          </a:ln>
        </p:spPr>
        <p:txBody>
          <a:bodyPr lIns="91440" rIns="91440" tIns="45720" bIns="45720" anchor="t">
            <a:noAutofit/>
          </a:bodyPr>
          <a:p>
            <a:pPr marL="216000" indent="-216000">
              <a:buNone/>
            </a:pPr>
            <a:endParaRPr b="0" lang="en-US" sz="1800" spc="-1" strike="noStrike">
              <a:solidFill>
                <a:srgbClr val="000000"/>
              </a:solidFill>
              <a:latin typeface="Arial"/>
            </a:endParaRPr>
          </a:p>
        </p:txBody>
      </p:sp>
      <p:sp>
        <p:nvSpPr>
          <p:cNvPr id="227" name="PlaceHolder 3"/>
          <p:cNvSpPr>
            <a:spLocks noGrp="1"/>
          </p:cNvSpPr>
          <p:nvPr>
            <p:ph type="sldNum" idx="39"/>
          </p:nvPr>
        </p:nvSpPr>
        <p:spPr>
          <a:xfrm>
            <a:off x="3884760" y="8685360"/>
            <a:ext cx="2971080" cy="45792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8D4B00CF-BCCF-459F-B974-E755E7F4E814}" type="slidenum">
              <a:rPr b="0" lang="en-US" sz="1400" spc="-1" strike="noStrike">
                <a:solidFill>
                  <a:srgbClr val="000000"/>
                </a:solidFill>
                <a:latin typeface="Times New Roman"/>
              </a:rPr>
              <a:t>23</a:t>
            </a:fld>
            <a:endParaRPr b="0" lang="en-US" sz="1400" spc="-1" strike="noStrike">
              <a:solidFill>
                <a:srgbClr val="000000"/>
              </a:solid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sldImg"/>
          </p:nvPr>
        </p:nvSpPr>
        <p:spPr>
          <a:xfrm>
            <a:off x="687240" y="1143000"/>
            <a:ext cx="5482440" cy="3085560"/>
          </a:xfrm>
          <a:prstGeom prst="rect">
            <a:avLst/>
          </a:prstGeom>
          <a:ln w="0">
            <a:noFill/>
          </a:ln>
        </p:spPr>
      </p:sp>
      <p:sp>
        <p:nvSpPr>
          <p:cNvPr id="229" name="PlaceHolder 2"/>
          <p:cNvSpPr>
            <a:spLocks noGrp="1"/>
          </p:cNvSpPr>
          <p:nvPr>
            <p:ph type="body"/>
          </p:nvPr>
        </p:nvSpPr>
        <p:spPr>
          <a:xfrm>
            <a:off x="685800" y="4400640"/>
            <a:ext cx="5485680" cy="3600000"/>
          </a:xfrm>
          <a:prstGeom prst="rect">
            <a:avLst/>
          </a:prstGeom>
          <a:noFill/>
          <a:ln w="0">
            <a:noFill/>
          </a:ln>
        </p:spPr>
        <p:txBody>
          <a:bodyPr lIns="91440" rIns="91440" tIns="45720" bIns="45720" anchor="t">
            <a:noAutofit/>
          </a:bodyPr>
          <a:p>
            <a:pPr marL="216000" indent="-216000">
              <a:buNone/>
            </a:pPr>
            <a:endParaRPr b="0" lang="en-US" sz="1800" spc="-1" strike="noStrike">
              <a:solidFill>
                <a:srgbClr val="000000"/>
              </a:solidFill>
              <a:latin typeface="Arial"/>
            </a:endParaRPr>
          </a:p>
        </p:txBody>
      </p:sp>
      <p:sp>
        <p:nvSpPr>
          <p:cNvPr id="230" name="PlaceHolder 3"/>
          <p:cNvSpPr>
            <a:spLocks noGrp="1"/>
          </p:cNvSpPr>
          <p:nvPr>
            <p:ph type="sldNum" idx="40"/>
          </p:nvPr>
        </p:nvSpPr>
        <p:spPr>
          <a:xfrm>
            <a:off x="3884760" y="8685360"/>
            <a:ext cx="2971080" cy="45792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45C33CA4-8EDD-4223-A5CC-19FDC08CB754}" type="slidenum">
              <a:rPr b="0" lang="en-US" sz="1400" spc="-1" strike="noStrike">
                <a:solidFill>
                  <a:srgbClr val="000000"/>
                </a:solidFill>
                <a:latin typeface="Times New Roman"/>
              </a:rPr>
              <a:t>23</a:t>
            </a:fld>
            <a:endParaRPr b="0" lang="en-US" sz="1400" spc="-1" strike="noStrike">
              <a:solidFill>
                <a:srgbClr val="000000"/>
              </a:solid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type="sldImg"/>
          </p:nvPr>
        </p:nvSpPr>
        <p:spPr>
          <a:xfrm>
            <a:off x="687240" y="1143000"/>
            <a:ext cx="5482440" cy="3085560"/>
          </a:xfrm>
          <a:prstGeom prst="rect">
            <a:avLst/>
          </a:prstGeom>
          <a:ln w="0">
            <a:noFill/>
          </a:ln>
        </p:spPr>
      </p:sp>
      <p:sp>
        <p:nvSpPr>
          <p:cNvPr id="232" name="PlaceHolder 2"/>
          <p:cNvSpPr>
            <a:spLocks noGrp="1"/>
          </p:cNvSpPr>
          <p:nvPr>
            <p:ph type="body"/>
          </p:nvPr>
        </p:nvSpPr>
        <p:spPr>
          <a:xfrm>
            <a:off x="685800" y="4400640"/>
            <a:ext cx="5485680" cy="3600000"/>
          </a:xfrm>
          <a:prstGeom prst="rect">
            <a:avLst/>
          </a:prstGeom>
          <a:noFill/>
          <a:ln w="0">
            <a:noFill/>
          </a:ln>
        </p:spPr>
        <p:txBody>
          <a:bodyPr lIns="91440" rIns="91440" tIns="45720" bIns="45720" anchor="t">
            <a:noAutofit/>
          </a:bodyPr>
          <a:p>
            <a:pPr marL="216000" indent="-216000">
              <a:buNone/>
            </a:pPr>
            <a:endParaRPr b="0" lang="en-US" sz="1800" spc="-1" strike="noStrike">
              <a:solidFill>
                <a:srgbClr val="000000"/>
              </a:solidFill>
              <a:latin typeface="Arial"/>
            </a:endParaRPr>
          </a:p>
        </p:txBody>
      </p:sp>
      <p:sp>
        <p:nvSpPr>
          <p:cNvPr id="233" name="PlaceHolder 3"/>
          <p:cNvSpPr>
            <a:spLocks noGrp="1"/>
          </p:cNvSpPr>
          <p:nvPr>
            <p:ph type="sldNum" idx="41"/>
          </p:nvPr>
        </p:nvSpPr>
        <p:spPr>
          <a:xfrm>
            <a:off x="3884760" y="8685360"/>
            <a:ext cx="2971080" cy="45792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A2DBEF8C-6CBB-40C1-9592-4C798C5121BE}" type="slidenum">
              <a:rPr b="0" lang="en-US" sz="1400" spc="-1" strike="noStrike">
                <a:solidFill>
                  <a:srgbClr val="000000"/>
                </a:solidFill>
                <a:latin typeface="Times New Roman"/>
              </a:rPr>
              <a:t>23</a:t>
            </a:fld>
            <a:endParaRPr b="0" lang="en-US" sz="1400" spc="-1" strike="noStrike">
              <a:solidFill>
                <a:srgbClr val="000000"/>
              </a:solid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
          <p:cNvSpPr>
            <a:spLocks noGrp="1"/>
          </p:cNvSpPr>
          <p:nvPr>
            <p:ph type="sldImg"/>
          </p:nvPr>
        </p:nvSpPr>
        <p:spPr>
          <a:xfrm>
            <a:off x="687240" y="1143000"/>
            <a:ext cx="5482440" cy="3085560"/>
          </a:xfrm>
          <a:prstGeom prst="rect">
            <a:avLst/>
          </a:prstGeom>
          <a:ln w="0">
            <a:noFill/>
          </a:ln>
        </p:spPr>
      </p:sp>
      <p:sp>
        <p:nvSpPr>
          <p:cNvPr id="235" name="PlaceHolder 2"/>
          <p:cNvSpPr>
            <a:spLocks noGrp="1"/>
          </p:cNvSpPr>
          <p:nvPr>
            <p:ph type="body"/>
          </p:nvPr>
        </p:nvSpPr>
        <p:spPr>
          <a:xfrm>
            <a:off x="685800" y="4400640"/>
            <a:ext cx="5485680" cy="3600000"/>
          </a:xfrm>
          <a:prstGeom prst="rect">
            <a:avLst/>
          </a:prstGeom>
          <a:noFill/>
          <a:ln w="0">
            <a:noFill/>
          </a:ln>
        </p:spPr>
        <p:txBody>
          <a:bodyPr lIns="91440" rIns="91440" tIns="45720" bIns="45720" anchor="t">
            <a:noAutofit/>
          </a:bodyPr>
          <a:p>
            <a:pPr marL="216000" indent="-216000">
              <a:buNone/>
            </a:pPr>
            <a:endParaRPr b="0" lang="en-US" sz="1800" spc="-1" strike="noStrike">
              <a:solidFill>
                <a:srgbClr val="000000"/>
              </a:solidFill>
              <a:latin typeface="Arial"/>
            </a:endParaRPr>
          </a:p>
        </p:txBody>
      </p:sp>
      <p:sp>
        <p:nvSpPr>
          <p:cNvPr id="236" name="PlaceHolder 3"/>
          <p:cNvSpPr>
            <a:spLocks noGrp="1"/>
          </p:cNvSpPr>
          <p:nvPr>
            <p:ph type="sldNum" idx="42"/>
          </p:nvPr>
        </p:nvSpPr>
        <p:spPr>
          <a:xfrm>
            <a:off x="3884760" y="8685360"/>
            <a:ext cx="2971080" cy="45792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AC5692FF-A5E1-4EE7-BC85-A7317FC090C2}" type="slidenum">
              <a:rPr b="0" lang="en-US" sz="1400" spc="-1" strike="noStrike">
                <a:solidFill>
                  <a:srgbClr val="000000"/>
                </a:solidFill>
                <a:latin typeface="Times New Roman"/>
              </a:rPr>
              <a:t>23</a:t>
            </a:fld>
            <a:endParaRPr b="0" lang="en-US" sz="1400" spc="-1" strike="noStrike">
              <a:solidFill>
                <a:srgbClr val="000000"/>
              </a:solid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PlaceHolder 1"/>
          <p:cNvSpPr>
            <a:spLocks noGrp="1"/>
          </p:cNvSpPr>
          <p:nvPr>
            <p:ph type="sldImg"/>
          </p:nvPr>
        </p:nvSpPr>
        <p:spPr>
          <a:xfrm>
            <a:off x="687240" y="1143000"/>
            <a:ext cx="5482440" cy="3085560"/>
          </a:xfrm>
          <a:prstGeom prst="rect">
            <a:avLst/>
          </a:prstGeom>
          <a:ln w="0">
            <a:noFill/>
          </a:ln>
        </p:spPr>
      </p:sp>
      <p:sp>
        <p:nvSpPr>
          <p:cNvPr id="238" name="PlaceHolder 2"/>
          <p:cNvSpPr>
            <a:spLocks noGrp="1"/>
          </p:cNvSpPr>
          <p:nvPr>
            <p:ph type="body"/>
          </p:nvPr>
        </p:nvSpPr>
        <p:spPr>
          <a:xfrm>
            <a:off x="685800" y="4400640"/>
            <a:ext cx="5485680" cy="3600000"/>
          </a:xfrm>
          <a:prstGeom prst="rect">
            <a:avLst/>
          </a:prstGeom>
          <a:noFill/>
          <a:ln w="0">
            <a:noFill/>
          </a:ln>
        </p:spPr>
        <p:txBody>
          <a:bodyPr lIns="91440" rIns="91440" tIns="45720" bIns="45720" anchor="t">
            <a:noAutofit/>
          </a:bodyPr>
          <a:p>
            <a:pPr marL="216000" indent="-216000">
              <a:buNone/>
            </a:pPr>
            <a:endParaRPr b="0" lang="en-US" sz="1800" spc="-1" strike="noStrike">
              <a:solidFill>
                <a:srgbClr val="000000"/>
              </a:solidFill>
              <a:latin typeface="Arial"/>
            </a:endParaRPr>
          </a:p>
        </p:txBody>
      </p:sp>
      <p:sp>
        <p:nvSpPr>
          <p:cNvPr id="239" name="PlaceHolder 3"/>
          <p:cNvSpPr>
            <a:spLocks noGrp="1"/>
          </p:cNvSpPr>
          <p:nvPr>
            <p:ph type="sldNum" idx="43"/>
          </p:nvPr>
        </p:nvSpPr>
        <p:spPr>
          <a:xfrm>
            <a:off x="3884760" y="8685360"/>
            <a:ext cx="2971080" cy="45792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6A925DB8-2194-4FA6-9028-34873E959BB1}" type="slidenum">
              <a:rPr b="0" lang="en-US" sz="1400" spc="-1" strike="noStrike">
                <a:solidFill>
                  <a:srgbClr val="000000"/>
                </a:solidFill>
                <a:latin typeface="Times New Roman"/>
              </a:rPr>
              <a:t>23</a:t>
            </a:fld>
            <a:endParaRPr b="0" lang="en-US" sz="1400" spc="-1" strike="noStrike">
              <a:solidFill>
                <a:srgbClr val="000000"/>
              </a:solid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type="sldImg"/>
          </p:nvPr>
        </p:nvSpPr>
        <p:spPr>
          <a:xfrm>
            <a:off x="687240" y="1143000"/>
            <a:ext cx="5482440" cy="3085560"/>
          </a:xfrm>
          <a:prstGeom prst="rect">
            <a:avLst/>
          </a:prstGeom>
          <a:ln w="0">
            <a:noFill/>
          </a:ln>
        </p:spPr>
      </p:sp>
      <p:sp>
        <p:nvSpPr>
          <p:cNvPr id="241" name="PlaceHolder 2"/>
          <p:cNvSpPr>
            <a:spLocks noGrp="1"/>
          </p:cNvSpPr>
          <p:nvPr>
            <p:ph type="body"/>
          </p:nvPr>
        </p:nvSpPr>
        <p:spPr>
          <a:xfrm>
            <a:off x="685800" y="4400640"/>
            <a:ext cx="5485680" cy="3600000"/>
          </a:xfrm>
          <a:prstGeom prst="rect">
            <a:avLst/>
          </a:prstGeom>
          <a:noFill/>
          <a:ln w="0">
            <a:noFill/>
          </a:ln>
        </p:spPr>
        <p:txBody>
          <a:bodyPr lIns="91440" rIns="91440" tIns="45720" bIns="45720" anchor="t">
            <a:noAutofit/>
          </a:bodyPr>
          <a:p>
            <a:pPr marL="216000" indent="-216000">
              <a:buNone/>
            </a:pPr>
            <a:endParaRPr b="0" lang="en-US" sz="1800" spc="-1" strike="noStrike">
              <a:solidFill>
                <a:srgbClr val="000000"/>
              </a:solidFill>
              <a:latin typeface="Arial"/>
            </a:endParaRPr>
          </a:p>
        </p:txBody>
      </p:sp>
      <p:sp>
        <p:nvSpPr>
          <p:cNvPr id="242" name="PlaceHolder 3"/>
          <p:cNvSpPr>
            <a:spLocks noGrp="1"/>
          </p:cNvSpPr>
          <p:nvPr>
            <p:ph type="sldNum" idx="44"/>
          </p:nvPr>
        </p:nvSpPr>
        <p:spPr>
          <a:xfrm>
            <a:off x="3884760" y="8685360"/>
            <a:ext cx="2971080" cy="45792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95D43045-8CA9-40BC-AE7A-5DB6F76B4B43}" type="slidenum">
              <a:rPr b="0" lang="en-US" sz="1400" spc="-1" strike="noStrike">
                <a:solidFill>
                  <a:srgbClr val="000000"/>
                </a:solidFill>
                <a:latin typeface="Times New Roman"/>
              </a:rPr>
              <a:t>23</a:t>
            </a:fld>
            <a:endParaRPr b="0" lang="en-US" sz="1400" spc="-1" strike="noStrike">
              <a:solidFill>
                <a:srgbClr val="000000"/>
              </a:solid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PlaceHolder 1"/>
          <p:cNvSpPr>
            <a:spLocks noGrp="1"/>
          </p:cNvSpPr>
          <p:nvPr>
            <p:ph type="sldImg"/>
          </p:nvPr>
        </p:nvSpPr>
        <p:spPr>
          <a:xfrm>
            <a:off x="687240" y="1143000"/>
            <a:ext cx="5482440" cy="3085560"/>
          </a:xfrm>
          <a:prstGeom prst="rect">
            <a:avLst/>
          </a:prstGeom>
          <a:ln w="0">
            <a:noFill/>
          </a:ln>
        </p:spPr>
      </p:sp>
      <p:sp>
        <p:nvSpPr>
          <p:cNvPr id="244" name="PlaceHolder 2"/>
          <p:cNvSpPr>
            <a:spLocks noGrp="1"/>
          </p:cNvSpPr>
          <p:nvPr>
            <p:ph type="body"/>
          </p:nvPr>
        </p:nvSpPr>
        <p:spPr>
          <a:xfrm>
            <a:off x="685800" y="4400640"/>
            <a:ext cx="5485680" cy="3600000"/>
          </a:xfrm>
          <a:prstGeom prst="rect">
            <a:avLst/>
          </a:prstGeom>
          <a:noFill/>
          <a:ln w="0">
            <a:noFill/>
          </a:ln>
        </p:spPr>
        <p:txBody>
          <a:bodyPr lIns="91440" rIns="91440" tIns="45720" bIns="45720" anchor="t">
            <a:noAutofit/>
          </a:bodyPr>
          <a:p>
            <a:pPr marL="216000" indent="-216000">
              <a:buNone/>
            </a:pPr>
            <a:endParaRPr b="0" lang="en-US" sz="1800" spc="-1" strike="noStrike">
              <a:solidFill>
                <a:srgbClr val="000000"/>
              </a:solidFill>
              <a:latin typeface="Arial"/>
            </a:endParaRPr>
          </a:p>
        </p:txBody>
      </p:sp>
      <p:sp>
        <p:nvSpPr>
          <p:cNvPr id="245" name="PlaceHolder 3"/>
          <p:cNvSpPr>
            <a:spLocks noGrp="1"/>
          </p:cNvSpPr>
          <p:nvPr>
            <p:ph type="sldNum" idx="45"/>
          </p:nvPr>
        </p:nvSpPr>
        <p:spPr>
          <a:xfrm>
            <a:off x="3884760" y="8685360"/>
            <a:ext cx="2971080" cy="45792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B8561C1C-B88E-4E97-9F52-0472AF97AB19}" type="slidenum">
              <a:rPr b="0" lang="en-US" sz="1400" spc="-1" strike="noStrike">
                <a:solidFill>
                  <a:srgbClr val="000000"/>
                </a:solidFill>
                <a:latin typeface="Times New Roman"/>
              </a:rPr>
              <a:t>23</a:t>
            </a:fld>
            <a:endParaRPr b="0" lang="en-US" sz="1400" spc="-1" strike="noStrike">
              <a:solidFill>
                <a:srgbClr val="000000"/>
              </a:solidFill>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PlaceHolder 1"/>
          <p:cNvSpPr>
            <a:spLocks noGrp="1"/>
          </p:cNvSpPr>
          <p:nvPr>
            <p:ph type="sldImg"/>
          </p:nvPr>
        </p:nvSpPr>
        <p:spPr>
          <a:xfrm>
            <a:off x="687240" y="1143000"/>
            <a:ext cx="5482440" cy="3085560"/>
          </a:xfrm>
          <a:prstGeom prst="rect">
            <a:avLst/>
          </a:prstGeom>
          <a:ln w="0">
            <a:noFill/>
          </a:ln>
        </p:spPr>
      </p:sp>
      <p:sp>
        <p:nvSpPr>
          <p:cNvPr id="247" name="PlaceHolder 2"/>
          <p:cNvSpPr>
            <a:spLocks noGrp="1"/>
          </p:cNvSpPr>
          <p:nvPr>
            <p:ph type="body"/>
          </p:nvPr>
        </p:nvSpPr>
        <p:spPr>
          <a:xfrm>
            <a:off x="685800" y="4400640"/>
            <a:ext cx="5485680" cy="3600000"/>
          </a:xfrm>
          <a:prstGeom prst="rect">
            <a:avLst/>
          </a:prstGeom>
          <a:noFill/>
          <a:ln w="0">
            <a:noFill/>
          </a:ln>
        </p:spPr>
        <p:txBody>
          <a:bodyPr lIns="91440" rIns="91440" tIns="45720" bIns="45720" anchor="t">
            <a:noAutofit/>
          </a:bodyPr>
          <a:p>
            <a:pPr marL="216000" indent="-216000">
              <a:buNone/>
            </a:pPr>
            <a:endParaRPr b="0" lang="en-US" sz="1800" spc="-1" strike="noStrike">
              <a:solidFill>
                <a:srgbClr val="000000"/>
              </a:solidFill>
              <a:latin typeface="Arial"/>
            </a:endParaRPr>
          </a:p>
        </p:txBody>
      </p:sp>
      <p:sp>
        <p:nvSpPr>
          <p:cNvPr id="248" name="PlaceHolder 3"/>
          <p:cNvSpPr>
            <a:spLocks noGrp="1"/>
          </p:cNvSpPr>
          <p:nvPr>
            <p:ph type="sldNum" idx="46"/>
          </p:nvPr>
        </p:nvSpPr>
        <p:spPr>
          <a:xfrm>
            <a:off x="3884760" y="8685360"/>
            <a:ext cx="2971080" cy="45792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98D670F6-EFA6-42B0-A66F-7758E6F8EEA3}"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PlaceHolder 1"/>
          <p:cNvSpPr>
            <a:spLocks noGrp="1"/>
          </p:cNvSpPr>
          <p:nvPr>
            <p:ph type="sldImg"/>
          </p:nvPr>
        </p:nvSpPr>
        <p:spPr>
          <a:xfrm>
            <a:off x="687240" y="1143000"/>
            <a:ext cx="5482440" cy="3085560"/>
          </a:xfrm>
          <a:prstGeom prst="rect">
            <a:avLst/>
          </a:prstGeom>
          <a:ln w="0">
            <a:noFill/>
          </a:ln>
        </p:spPr>
      </p:sp>
      <p:sp>
        <p:nvSpPr>
          <p:cNvPr id="250" name="PlaceHolder 2"/>
          <p:cNvSpPr>
            <a:spLocks noGrp="1"/>
          </p:cNvSpPr>
          <p:nvPr>
            <p:ph type="body"/>
          </p:nvPr>
        </p:nvSpPr>
        <p:spPr>
          <a:xfrm>
            <a:off x="685800" y="4400640"/>
            <a:ext cx="5485680" cy="3600000"/>
          </a:xfrm>
          <a:prstGeom prst="rect">
            <a:avLst/>
          </a:prstGeom>
          <a:noFill/>
          <a:ln w="0">
            <a:noFill/>
          </a:ln>
        </p:spPr>
        <p:txBody>
          <a:bodyPr lIns="91440" rIns="91440" tIns="45720" bIns="45720" anchor="t">
            <a:noAutofit/>
          </a:bodyPr>
          <a:p>
            <a:pPr marL="216000" indent="-216000">
              <a:buNone/>
            </a:pPr>
            <a:endParaRPr b="0" lang="en-US" sz="1800" spc="-1" strike="noStrike">
              <a:solidFill>
                <a:srgbClr val="000000"/>
              </a:solidFill>
              <a:latin typeface="Arial"/>
            </a:endParaRPr>
          </a:p>
        </p:txBody>
      </p:sp>
      <p:sp>
        <p:nvSpPr>
          <p:cNvPr id="251" name="PlaceHolder 3"/>
          <p:cNvSpPr>
            <a:spLocks noGrp="1"/>
          </p:cNvSpPr>
          <p:nvPr>
            <p:ph type="sldNum" idx="47"/>
          </p:nvPr>
        </p:nvSpPr>
        <p:spPr>
          <a:xfrm>
            <a:off x="3884760" y="8685360"/>
            <a:ext cx="2971080" cy="45792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800" spc="-1" strike="noStrike">
                <a:solidFill>
                  <a:srgbClr val="000000"/>
                </a:solidFill>
                <a:latin typeface="Times New Roman"/>
              </a:defRPr>
            </a:lvl1pPr>
          </a:lstStyle>
          <a:p>
            <a:pPr indent="0" algn="r">
              <a:lnSpc>
                <a:spcPct val="100000"/>
              </a:lnSpc>
              <a:buNone/>
              <a:tabLst>
                <a:tab algn="l" pos="0"/>
              </a:tabLst>
            </a:pPr>
            <a:fld id="{1774FEFE-42C0-4AB6-ABF2-4BE4ACBC27FD}" type="slidenum">
              <a:rPr b="0" lang="en-US" sz="1800" spc="-1" strike="noStrike">
                <a:solidFill>
                  <a:srgbClr val="000000"/>
                </a:solidFill>
                <a:latin typeface="Times New Roman"/>
              </a:rPr>
              <a:t>&lt;number&gt;</a:t>
            </a:fld>
            <a:endParaRPr b="0" lang="en-US" sz="1800" spc="-1" strike="noStrike">
              <a:solidFill>
                <a:srgbClr val="000000"/>
              </a:solid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sldImg"/>
          </p:nvPr>
        </p:nvSpPr>
        <p:spPr>
          <a:xfrm>
            <a:off x="687240" y="1143000"/>
            <a:ext cx="5482440" cy="3085560"/>
          </a:xfrm>
          <a:prstGeom prst="rect">
            <a:avLst/>
          </a:prstGeom>
          <a:ln w="0">
            <a:noFill/>
          </a:ln>
        </p:spPr>
      </p:sp>
      <p:sp>
        <p:nvSpPr>
          <p:cNvPr id="196" name="PlaceHolder 2"/>
          <p:cNvSpPr>
            <a:spLocks noGrp="1"/>
          </p:cNvSpPr>
          <p:nvPr>
            <p:ph type="body"/>
          </p:nvPr>
        </p:nvSpPr>
        <p:spPr>
          <a:xfrm>
            <a:off x="685800" y="4400640"/>
            <a:ext cx="5485680" cy="3600000"/>
          </a:xfrm>
          <a:prstGeom prst="rect">
            <a:avLst/>
          </a:prstGeom>
          <a:noFill/>
          <a:ln w="0">
            <a:noFill/>
          </a:ln>
        </p:spPr>
        <p:txBody>
          <a:bodyPr lIns="91440" rIns="91440" tIns="45720" bIns="45720" anchor="t">
            <a:noAutofit/>
          </a:bodyPr>
          <a:p>
            <a:pPr marL="216000" indent="-216000">
              <a:buNone/>
            </a:pPr>
            <a:endParaRPr b="0" lang="en-US" sz="1800" spc="-1" strike="noStrike">
              <a:solidFill>
                <a:srgbClr val="000000"/>
              </a:solidFill>
              <a:latin typeface="Arial"/>
            </a:endParaRPr>
          </a:p>
        </p:txBody>
      </p:sp>
      <p:sp>
        <p:nvSpPr>
          <p:cNvPr id="197" name="PlaceHolder 3"/>
          <p:cNvSpPr>
            <a:spLocks noGrp="1"/>
          </p:cNvSpPr>
          <p:nvPr>
            <p:ph type="sldNum" idx="29"/>
          </p:nvPr>
        </p:nvSpPr>
        <p:spPr>
          <a:xfrm>
            <a:off x="3884760" y="8685360"/>
            <a:ext cx="2971080" cy="45792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6AD5A8E4-D3A3-47A7-AD4B-09D7C1B54987}" type="slidenum">
              <a:rPr b="0" lang="en-US" sz="1400" spc="-1" strike="noStrike">
                <a:solidFill>
                  <a:srgbClr val="000000"/>
                </a:solidFill>
                <a:latin typeface="Times New Roman"/>
              </a:rPr>
              <a:t>23</a:t>
            </a:fld>
            <a:endParaRPr b="0" lang="en-US" sz="1400" spc="-1" strike="noStrike">
              <a:solidFill>
                <a:srgbClr val="000000"/>
              </a:solid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sldImg"/>
          </p:nvPr>
        </p:nvSpPr>
        <p:spPr>
          <a:xfrm>
            <a:off x="687240" y="1143000"/>
            <a:ext cx="5482440" cy="3085560"/>
          </a:xfrm>
          <a:prstGeom prst="rect">
            <a:avLst/>
          </a:prstGeom>
          <a:ln w="0">
            <a:noFill/>
          </a:ln>
        </p:spPr>
      </p:sp>
      <p:sp>
        <p:nvSpPr>
          <p:cNvPr id="199" name="PlaceHolder 2"/>
          <p:cNvSpPr>
            <a:spLocks noGrp="1"/>
          </p:cNvSpPr>
          <p:nvPr>
            <p:ph type="body"/>
          </p:nvPr>
        </p:nvSpPr>
        <p:spPr>
          <a:xfrm>
            <a:off x="685800" y="4400640"/>
            <a:ext cx="5485680" cy="3600000"/>
          </a:xfrm>
          <a:prstGeom prst="rect">
            <a:avLst/>
          </a:prstGeom>
          <a:noFill/>
          <a:ln w="0">
            <a:noFill/>
          </a:ln>
        </p:spPr>
        <p:txBody>
          <a:bodyPr lIns="91440" rIns="91440" tIns="45720" bIns="45720" anchor="t">
            <a:noAutofit/>
          </a:bodyPr>
          <a:p>
            <a:pPr marL="216000" indent="-216000">
              <a:buNone/>
            </a:pPr>
            <a:endParaRPr b="0" lang="en-US" sz="1800" spc="-1" strike="noStrike">
              <a:solidFill>
                <a:srgbClr val="000000"/>
              </a:solidFill>
              <a:latin typeface="Arial"/>
            </a:endParaRPr>
          </a:p>
        </p:txBody>
      </p:sp>
      <p:sp>
        <p:nvSpPr>
          <p:cNvPr id="200" name="PlaceHolder 3"/>
          <p:cNvSpPr>
            <a:spLocks noGrp="1"/>
          </p:cNvSpPr>
          <p:nvPr>
            <p:ph type="sldNum" idx="30"/>
          </p:nvPr>
        </p:nvSpPr>
        <p:spPr>
          <a:xfrm>
            <a:off x="3884760" y="8685360"/>
            <a:ext cx="2971080" cy="45792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0947E4A1-6B3A-477B-89C9-57CBA7BC2008}" type="slidenum">
              <a:rPr b="0" lang="en-US" sz="1400" spc="-1" strike="noStrike">
                <a:solidFill>
                  <a:srgbClr val="000000"/>
                </a:solidFill>
                <a:latin typeface="Times New Roman"/>
              </a:rPr>
              <a:t>23</a:t>
            </a:fld>
            <a:endParaRPr b="0" lang="en-US" sz="1400" spc="-1" strike="noStrike">
              <a:solidFill>
                <a:srgbClr val="000000"/>
              </a:solid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PlaceHolder 1"/>
          <p:cNvSpPr>
            <a:spLocks noGrp="1"/>
          </p:cNvSpPr>
          <p:nvPr>
            <p:ph type="sldImg"/>
          </p:nvPr>
        </p:nvSpPr>
        <p:spPr>
          <a:xfrm>
            <a:off x="687240" y="1143000"/>
            <a:ext cx="5482440" cy="3085560"/>
          </a:xfrm>
          <a:prstGeom prst="rect">
            <a:avLst/>
          </a:prstGeom>
          <a:ln w="0">
            <a:noFill/>
          </a:ln>
        </p:spPr>
      </p:sp>
      <p:sp>
        <p:nvSpPr>
          <p:cNvPr id="202" name="PlaceHolder 2"/>
          <p:cNvSpPr>
            <a:spLocks noGrp="1"/>
          </p:cNvSpPr>
          <p:nvPr>
            <p:ph type="body"/>
          </p:nvPr>
        </p:nvSpPr>
        <p:spPr>
          <a:xfrm>
            <a:off x="685800" y="4400640"/>
            <a:ext cx="5485680" cy="3600000"/>
          </a:xfrm>
          <a:prstGeom prst="rect">
            <a:avLst/>
          </a:prstGeom>
          <a:noFill/>
          <a:ln w="0">
            <a:noFill/>
          </a:ln>
        </p:spPr>
        <p:txBody>
          <a:bodyPr lIns="91440" rIns="91440" tIns="45720" bIns="45720" anchor="t">
            <a:noAutofit/>
          </a:bodyPr>
          <a:p>
            <a:pPr marL="216000" indent="-216000">
              <a:buNone/>
            </a:pPr>
            <a:endParaRPr b="0" lang="en-US" sz="1800" spc="-1" strike="noStrike">
              <a:solidFill>
                <a:srgbClr val="000000"/>
              </a:solidFill>
              <a:latin typeface="Arial"/>
            </a:endParaRPr>
          </a:p>
        </p:txBody>
      </p:sp>
      <p:sp>
        <p:nvSpPr>
          <p:cNvPr id="203" name="PlaceHolder 3"/>
          <p:cNvSpPr>
            <a:spLocks noGrp="1"/>
          </p:cNvSpPr>
          <p:nvPr>
            <p:ph type="sldNum" idx="31"/>
          </p:nvPr>
        </p:nvSpPr>
        <p:spPr>
          <a:xfrm>
            <a:off x="3884760" y="8685360"/>
            <a:ext cx="2971080" cy="45792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6882DBC0-D14B-4AFA-A6EF-3C3C44E7C90A}" type="slidenum">
              <a:rPr b="0" lang="en-US" sz="1400" spc="-1" strike="noStrike">
                <a:solidFill>
                  <a:srgbClr val="000000"/>
                </a:solidFill>
                <a:latin typeface="Times New Roman"/>
              </a:rPr>
              <a:t>23</a:t>
            </a:fld>
            <a:endParaRPr b="0" lang="en-US" sz="1400" spc="-1" strike="noStrike">
              <a:solidFill>
                <a:srgbClr val="000000"/>
              </a:solid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sldImg"/>
          </p:nvPr>
        </p:nvSpPr>
        <p:spPr>
          <a:xfrm>
            <a:off x="687240" y="1143000"/>
            <a:ext cx="5482440" cy="3085560"/>
          </a:xfrm>
          <a:prstGeom prst="rect">
            <a:avLst/>
          </a:prstGeom>
          <a:ln w="0">
            <a:noFill/>
          </a:ln>
        </p:spPr>
      </p:sp>
      <p:sp>
        <p:nvSpPr>
          <p:cNvPr id="205" name="PlaceHolder 2"/>
          <p:cNvSpPr>
            <a:spLocks noGrp="1"/>
          </p:cNvSpPr>
          <p:nvPr>
            <p:ph type="body"/>
          </p:nvPr>
        </p:nvSpPr>
        <p:spPr>
          <a:xfrm>
            <a:off x="685800" y="4400640"/>
            <a:ext cx="5485680" cy="3600000"/>
          </a:xfrm>
          <a:prstGeom prst="rect">
            <a:avLst/>
          </a:prstGeom>
          <a:noFill/>
          <a:ln w="0">
            <a:noFill/>
          </a:ln>
        </p:spPr>
        <p:txBody>
          <a:bodyPr lIns="91440" rIns="91440" tIns="45720" bIns="45720" anchor="t">
            <a:noAutofit/>
          </a:bodyPr>
          <a:p>
            <a:pPr marL="216000" indent="-216000">
              <a:buNone/>
            </a:pPr>
            <a:endParaRPr b="0" lang="en-US" sz="1800" spc="-1" strike="noStrike">
              <a:solidFill>
                <a:srgbClr val="000000"/>
              </a:solidFill>
              <a:latin typeface="Arial"/>
            </a:endParaRPr>
          </a:p>
        </p:txBody>
      </p:sp>
      <p:sp>
        <p:nvSpPr>
          <p:cNvPr id="206" name="PlaceHolder 3"/>
          <p:cNvSpPr>
            <a:spLocks noGrp="1"/>
          </p:cNvSpPr>
          <p:nvPr>
            <p:ph type="sldNum" idx="32"/>
          </p:nvPr>
        </p:nvSpPr>
        <p:spPr>
          <a:xfrm>
            <a:off x="3884760" y="8685360"/>
            <a:ext cx="2971080" cy="45792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1617F11D-E133-469B-A03F-A196497AB5AD}" type="slidenum">
              <a:rPr b="0" lang="en-US" sz="1400" spc="-1" strike="noStrike">
                <a:solidFill>
                  <a:srgbClr val="000000"/>
                </a:solidFill>
                <a:latin typeface="Times New Roman"/>
              </a:rPr>
              <a:t>23</a:t>
            </a:fld>
            <a:endParaRPr b="0" lang="en-US" sz="1400" spc="-1" strike="noStrike">
              <a:solidFill>
                <a:srgbClr val="000000"/>
              </a:solid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sldImg"/>
          </p:nvPr>
        </p:nvSpPr>
        <p:spPr>
          <a:xfrm>
            <a:off x="687240" y="1143000"/>
            <a:ext cx="5482440" cy="3085560"/>
          </a:xfrm>
          <a:prstGeom prst="rect">
            <a:avLst/>
          </a:prstGeom>
          <a:ln w="0">
            <a:noFill/>
          </a:ln>
        </p:spPr>
      </p:sp>
      <p:sp>
        <p:nvSpPr>
          <p:cNvPr id="208" name="PlaceHolder 2"/>
          <p:cNvSpPr>
            <a:spLocks noGrp="1"/>
          </p:cNvSpPr>
          <p:nvPr>
            <p:ph type="body"/>
          </p:nvPr>
        </p:nvSpPr>
        <p:spPr>
          <a:xfrm>
            <a:off x="685800" y="4400640"/>
            <a:ext cx="5485680" cy="3600000"/>
          </a:xfrm>
          <a:prstGeom prst="rect">
            <a:avLst/>
          </a:prstGeom>
          <a:noFill/>
          <a:ln w="0">
            <a:noFill/>
          </a:ln>
        </p:spPr>
        <p:txBody>
          <a:bodyPr lIns="91440" rIns="91440" tIns="45720" bIns="45720" anchor="t">
            <a:noAutofit/>
          </a:bodyPr>
          <a:p>
            <a:pPr marL="216000" indent="-216000">
              <a:buNone/>
            </a:pPr>
            <a:endParaRPr b="0" lang="en-US" sz="1800" spc="-1" strike="noStrike">
              <a:solidFill>
                <a:srgbClr val="000000"/>
              </a:solidFill>
              <a:latin typeface="Arial"/>
            </a:endParaRPr>
          </a:p>
        </p:txBody>
      </p:sp>
      <p:sp>
        <p:nvSpPr>
          <p:cNvPr id="209" name="PlaceHolder 3"/>
          <p:cNvSpPr>
            <a:spLocks noGrp="1"/>
          </p:cNvSpPr>
          <p:nvPr>
            <p:ph type="sldNum" idx="33"/>
          </p:nvPr>
        </p:nvSpPr>
        <p:spPr>
          <a:xfrm>
            <a:off x="3884760" y="8685360"/>
            <a:ext cx="2971080" cy="45792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23D9A9F5-4EDE-4740-927C-4D5050518D7F}" type="slidenum">
              <a:rPr b="0" lang="en-US" sz="1400" spc="-1" strike="noStrike">
                <a:solidFill>
                  <a:srgbClr val="000000"/>
                </a:solidFill>
                <a:latin typeface="Times New Roman"/>
              </a:rPr>
              <a:t>23</a:t>
            </a:fld>
            <a:endParaRPr b="0" lang="en-US" sz="1400" spc="-1" strike="noStrike">
              <a:solidFill>
                <a:srgbClr val="000000"/>
              </a:solid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sldImg"/>
          </p:nvPr>
        </p:nvSpPr>
        <p:spPr>
          <a:xfrm>
            <a:off x="687240" y="1143000"/>
            <a:ext cx="5482440" cy="3085560"/>
          </a:xfrm>
          <a:prstGeom prst="rect">
            <a:avLst/>
          </a:prstGeom>
          <a:ln w="0">
            <a:noFill/>
          </a:ln>
        </p:spPr>
      </p:sp>
      <p:sp>
        <p:nvSpPr>
          <p:cNvPr id="211" name="PlaceHolder 2"/>
          <p:cNvSpPr>
            <a:spLocks noGrp="1"/>
          </p:cNvSpPr>
          <p:nvPr>
            <p:ph type="body"/>
          </p:nvPr>
        </p:nvSpPr>
        <p:spPr>
          <a:xfrm>
            <a:off x="685800" y="4400640"/>
            <a:ext cx="5485680" cy="3600000"/>
          </a:xfrm>
          <a:prstGeom prst="rect">
            <a:avLst/>
          </a:prstGeom>
          <a:noFill/>
          <a:ln w="0">
            <a:noFill/>
          </a:ln>
        </p:spPr>
        <p:txBody>
          <a:bodyPr lIns="91440" rIns="91440" tIns="45720" bIns="45720" anchor="t">
            <a:noAutofit/>
          </a:bodyPr>
          <a:p>
            <a:pPr marL="216000" indent="-216000">
              <a:buNone/>
            </a:pPr>
            <a:endParaRPr b="0" lang="en-US" sz="1800" spc="-1" strike="noStrike">
              <a:solidFill>
                <a:srgbClr val="000000"/>
              </a:solidFill>
              <a:latin typeface="Arial"/>
            </a:endParaRPr>
          </a:p>
        </p:txBody>
      </p:sp>
      <p:sp>
        <p:nvSpPr>
          <p:cNvPr id="212" name="PlaceHolder 3"/>
          <p:cNvSpPr>
            <a:spLocks noGrp="1"/>
          </p:cNvSpPr>
          <p:nvPr>
            <p:ph type="sldNum" idx="34"/>
          </p:nvPr>
        </p:nvSpPr>
        <p:spPr>
          <a:xfrm>
            <a:off x="3884760" y="8685360"/>
            <a:ext cx="2971080" cy="45792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522ECD68-F87D-49E4-9296-D2D70CEBEF2A}" type="slidenum">
              <a:rPr b="0" lang="en-US" sz="1400" spc="-1" strike="noStrike">
                <a:solidFill>
                  <a:srgbClr val="000000"/>
                </a:solidFill>
                <a:latin typeface="Times New Roman"/>
              </a:rPr>
              <a:t>23</a:t>
            </a:fld>
            <a:endParaRPr b="0" lang="en-US" sz="1400" spc="-1" strike="noStrike">
              <a:solidFill>
                <a:srgbClr val="000000"/>
              </a:solid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sldImg"/>
          </p:nvPr>
        </p:nvSpPr>
        <p:spPr>
          <a:xfrm>
            <a:off x="687240" y="1143000"/>
            <a:ext cx="5482440" cy="3085560"/>
          </a:xfrm>
          <a:prstGeom prst="rect">
            <a:avLst/>
          </a:prstGeom>
          <a:ln w="0">
            <a:noFill/>
          </a:ln>
        </p:spPr>
      </p:sp>
      <p:sp>
        <p:nvSpPr>
          <p:cNvPr id="214" name="PlaceHolder 2"/>
          <p:cNvSpPr>
            <a:spLocks noGrp="1"/>
          </p:cNvSpPr>
          <p:nvPr>
            <p:ph type="body"/>
          </p:nvPr>
        </p:nvSpPr>
        <p:spPr>
          <a:xfrm>
            <a:off x="685800" y="4400640"/>
            <a:ext cx="5485680" cy="3600000"/>
          </a:xfrm>
          <a:prstGeom prst="rect">
            <a:avLst/>
          </a:prstGeom>
          <a:noFill/>
          <a:ln w="0">
            <a:noFill/>
          </a:ln>
        </p:spPr>
        <p:txBody>
          <a:bodyPr lIns="91440" rIns="91440" tIns="45720" bIns="45720" anchor="t">
            <a:noAutofit/>
          </a:bodyPr>
          <a:p>
            <a:pPr marL="216000" indent="-216000">
              <a:buNone/>
            </a:pPr>
            <a:endParaRPr b="0" lang="en-US" sz="1800" spc="-1" strike="noStrike">
              <a:solidFill>
                <a:srgbClr val="000000"/>
              </a:solidFill>
              <a:latin typeface="Arial"/>
            </a:endParaRPr>
          </a:p>
        </p:txBody>
      </p:sp>
      <p:sp>
        <p:nvSpPr>
          <p:cNvPr id="215" name="PlaceHolder 3"/>
          <p:cNvSpPr>
            <a:spLocks noGrp="1"/>
          </p:cNvSpPr>
          <p:nvPr>
            <p:ph type="sldNum" idx="35"/>
          </p:nvPr>
        </p:nvSpPr>
        <p:spPr>
          <a:xfrm>
            <a:off x="3884760" y="8685360"/>
            <a:ext cx="2971080" cy="45792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8115AA56-4E3A-4E30-B5F1-9EE54CC4FB96}" type="slidenum">
              <a:rPr b="0" lang="en-US" sz="1400" spc="-1" strike="noStrike">
                <a:solidFill>
                  <a:srgbClr val="000000"/>
                </a:solidFill>
                <a:latin typeface="Times New Roman"/>
              </a:rPr>
              <a:t>23</a:t>
            </a:fld>
            <a:endParaRPr b="0" lang="en-US" sz="14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5_Title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174807C9-4DF0-43C7-A16E-94ADAD3A4C89}"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Opening (16-02-24)-11">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CC2FF0E8-B4F8-448F-888D-7A2E7FFA6824}"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2_Opening (16-02-24)-11">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p>
            <a:fld id="{AB66F38C-1AE7-4286-98F9-BBF949CC2BE9}"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3_Opening (16-02-24)-11">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p>
            <a:fld id="{4BCDA55E-CBE0-4C82-9B99-AD2FD75A199A}"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4_Opening (16-02-24)-11">
    <p:spTree>
      <p:nvGrpSpPr>
        <p:cNvPr id="1" name=""/>
        <p:cNvGrpSpPr/>
        <p:nvPr/>
      </p:nvGrpSpPr>
      <p:grpSpPr>
        <a:xfrm>
          <a:off x="0" y="0"/>
          <a:ext cx="0" cy="0"/>
          <a:chOff x="0" y="0"/>
          <a:chExt cx="0" cy="0"/>
        </a:xfrm>
      </p:grpSpPr>
      <p:sp>
        <p:nvSpPr>
          <p:cNvPr id="2" name="PlaceHolder 1"/>
          <p:cNvSpPr>
            <a:spLocks noGrp="1"/>
          </p:cNvSpPr>
          <p:nvPr>
            <p:ph type="sldNum" idx="5"/>
          </p:nvPr>
        </p:nvSpPr>
        <p:spPr/>
        <p:txBody>
          <a:bodyPr/>
          <a:p>
            <a:fld id="{9D1FE0C8-B7FF-4D18-9C55-838CDDF84D12}"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sldNum" idx="1"/>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C8AD129A-A231-4E78-A920-CD86869005A0}" type="slidenum">
              <a:rPr b="0" lang="en-US" sz="2400" spc="-1" strike="noStrike">
                <a:solidFill>
                  <a:schemeClr val="dk1"/>
                </a:solidFill>
                <a:latin typeface="Arial"/>
                <a:ea typeface="Arial"/>
              </a:rPr>
              <a:t>&lt;number&gt;</a:t>
            </a:fld>
            <a:endParaRPr b="0" lang="en-US" sz="2400" spc="-1" strike="noStrike">
              <a:solidFill>
                <a:srgbClr val="000000"/>
              </a:solidFill>
              <a:latin typeface="Times New Roman"/>
            </a:endParaRPr>
          </a:p>
        </p:txBody>
      </p:sp>
      <p:sp>
        <p:nvSpPr>
          <p:cNvPr id="1" name="PlaceHolder 2"/>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2" name="PlaceHolder 3"/>
          <p:cNvSpPr>
            <a:spLocks noGrp="1"/>
          </p:cNvSpPr>
          <p:nvPr>
            <p:ph type="body"/>
          </p:nvPr>
        </p:nvSpPr>
        <p:spPr>
          <a:xfrm>
            <a:off x="914400" y="2407320"/>
            <a:ext cx="16458840" cy="59666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 name="Google Shape;20;p3"/>
          <p:cNvSpPr/>
          <p:nvPr/>
        </p:nvSpPr>
        <p:spPr>
          <a:xfrm>
            <a:off x="0" y="-5760"/>
            <a:ext cx="18287280" cy="1014840"/>
          </a:xfrm>
          <a:prstGeom prst="rect">
            <a:avLst/>
          </a:prstGeom>
          <a:solidFill>
            <a:srgbClr val="0f0039"/>
          </a:solidFill>
          <a:ln w="0">
            <a:noFill/>
          </a:ln>
        </p:spPr>
        <p:style>
          <a:lnRef idx="0"/>
          <a:fillRef idx="0"/>
          <a:effectRef idx="0"/>
          <a:fontRef idx="minor"/>
        </p:style>
        <p:txBody>
          <a:bodyPr lIns="90000" rIns="90000" tIns="45000" bIns="45000" anchor="ctr">
            <a:noAutofit/>
          </a:bodyPr>
          <a:p>
            <a:pPr algn="ctr">
              <a:lnSpc>
                <a:spcPct val="100000"/>
              </a:lnSpc>
              <a:tabLst>
                <a:tab algn="l" pos="0"/>
              </a:tabLst>
            </a:pPr>
            <a:endParaRPr b="0" lang="en-US" sz="1400" spc="-1" strike="noStrike">
              <a:solidFill>
                <a:srgbClr val="ffffff"/>
              </a:solidFill>
              <a:latin typeface="Arial"/>
            </a:endParaRPr>
          </a:p>
        </p:txBody>
      </p:sp>
      <p:pic>
        <p:nvPicPr>
          <p:cNvPr id="4" name="Google Shape;21;p3" descr="A blue background with white text&#10;&#10;Description automatically generated"/>
          <p:cNvPicPr/>
          <p:nvPr/>
        </p:nvPicPr>
        <p:blipFill>
          <a:blip r:embed="rId2"/>
          <a:stretch/>
        </p:blipFill>
        <p:spPr>
          <a:xfrm>
            <a:off x="379080" y="412200"/>
            <a:ext cx="4975560" cy="1966320"/>
          </a:xfrm>
          <a:prstGeom prst="rect">
            <a:avLst/>
          </a:prstGeom>
          <a:ln w="9525">
            <a:solidFill>
              <a:srgbClr val="ffffff"/>
            </a:solidFill>
            <a:round/>
          </a:ln>
        </p:spPr>
      </p:pic>
      <p:sp>
        <p:nvSpPr>
          <p:cNvPr id="5" name="Google Shape;22;p3"/>
          <p:cNvSpPr/>
          <p:nvPr/>
        </p:nvSpPr>
        <p:spPr>
          <a:xfrm>
            <a:off x="16537320" y="9049320"/>
            <a:ext cx="1356480" cy="1032840"/>
          </a:xfrm>
          <a:custGeom>
            <a:avLst/>
            <a:gdLst>
              <a:gd name="textAreaLeft" fmla="*/ 0 w 1356480"/>
              <a:gd name="textAreaRight" fmla="*/ 1357200 w 1356480"/>
              <a:gd name="textAreaTop" fmla="*/ 0 h 1032840"/>
              <a:gd name="textAreaBottom" fmla="*/ 1033560 h 1032840"/>
            </a:gdLst>
            <a:ahLst/>
            <a:rect l="textAreaLeft" t="textAreaTop" r="textAreaRight" b="textAreaBottom"/>
            <a:pathLst>
              <a:path w="6857580" h="5222289">
                <a:moveTo>
                  <a:pt x="5188024" y="1801802"/>
                </a:moveTo>
                <a:lnTo>
                  <a:pt x="6857580" y="3510915"/>
                </a:lnTo>
                <a:lnTo>
                  <a:pt x="5188024" y="5222289"/>
                </a:lnTo>
                <a:lnTo>
                  <a:pt x="3516253" y="3510915"/>
                </a:lnTo>
                <a:close/>
                <a:moveTo>
                  <a:pt x="1669555" y="1801802"/>
                </a:moveTo>
                <a:lnTo>
                  <a:pt x="3341326" y="3510915"/>
                </a:lnTo>
                <a:lnTo>
                  <a:pt x="1669555" y="5222289"/>
                </a:lnTo>
                <a:lnTo>
                  <a:pt x="0" y="3510915"/>
                </a:lnTo>
                <a:close/>
                <a:moveTo>
                  <a:pt x="3429896" y="0"/>
                </a:moveTo>
                <a:lnTo>
                  <a:pt x="5099452" y="1711373"/>
                </a:lnTo>
                <a:lnTo>
                  <a:pt x="3429896" y="3420486"/>
                </a:lnTo>
                <a:lnTo>
                  <a:pt x="1758126" y="1711373"/>
                </a:lnTo>
                <a:close/>
              </a:path>
            </a:pathLst>
          </a:custGeom>
          <a:solidFill>
            <a:srgbClr val="0f0039"/>
          </a:solidFill>
          <a:ln w="0">
            <a:noFill/>
          </a:ln>
        </p:spPr>
        <p:style>
          <a:lnRef idx="0"/>
          <a:fillRef idx="0"/>
          <a:effectRef idx="0"/>
          <a:fontRef idx="minor"/>
        </p:style>
        <p:txBody>
          <a:bodyPr lIns="90000" rIns="90000" tIns="45000" bIns="45000" anchor="ctr">
            <a:noAutofit/>
          </a:bodyPr>
          <a:p>
            <a:pPr algn="ctr">
              <a:lnSpc>
                <a:spcPct val="100000"/>
              </a:lnSpc>
              <a:tabLst>
                <a:tab algn="l" pos="0"/>
              </a:tabLst>
            </a:pPr>
            <a:endParaRPr b="0" lang="en-US" sz="1400" spc="-1" strike="noStrike">
              <a:solidFill>
                <a:srgbClr val="ffffff"/>
              </a:solidFill>
              <a:latin typeface="Arial"/>
            </a:endParaRPr>
          </a:p>
        </p:txBody>
      </p:sp>
      <p:sp>
        <p:nvSpPr>
          <p:cNvPr id="6" name="PlaceHolder 1"/>
          <p:cNvSpPr>
            <a:spLocks noGrp="1"/>
          </p:cNvSpPr>
          <p:nvPr>
            <p:ph type="sldNum" idx="2"/>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4BC9EE56-6C3F-4A3D-808D-82A224B4A02F}" type="slidenum">
              <a:rPr b="0" lang="en-US" sz="2400" spc="-1" strike="noStrike">
                <a:solidFill>
                  <a:schemeClr val="dk1"/>
                </a:solidFill>
                <a:latin typeface="Arial"/>
                <a:ea typeface="Arial"/>
              </a:rPr>
              <a:t>&lt;number&gt;</a:t>
            </a:fld>
            <a:endParaRPr b="0" lang="en-US" sz="2400" spc="-1" strike="noStrike">
              <a:solidFill>
                <a:srgbClr val="000000"/>
              </a:solidFill>
              <a:latin typeface="Times New Roman"/>
            </a:endParaRPr>
          </a:p>
        </p:txBody>
      </p:sp>
      <p:sp>
        <p:nvSpPr>
          <p:cNvPr id="7" name="PlaceHolder 2"/>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8" name="PlaceHolder 3"/>
          <p:cNvSpPr>
            <a:spLocks noGrp="1"/>
          </p:cNvSpPr>
          <p:nvPr>
            <p:ph type="body"/>
          </p:nvPr>
        </p:nvSpPr>
        <p:spPr>
          <a:xfrm>
            <a:off x="914400" y="2407320"/>
            <a:ext cx="16458840" cy="59666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1" r:id="rId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 name="Google Shape;28;p4"/>
          <p:cNvSpPr/>
          <p:nvPr/>
        </p:nvSpPr>
        <p:spPr>
          <a:xfrm>
            <a:off x="0" y="9272880"/>
            <a:ext cx="18287280" cy="1014840"/>
          </a:xfrm>
          <a:prstGeom prst="rect">
            <a:avLst/>
          </a:prstGeom>
          <a:solidFill>
            <a:srgbClr val="0f0039"/>
          </a:solidFill>
          <a:ln w="0">
            <a:noFill/>
          </a:ln>
        </p:spPr>
        <p:style>
          <a:lnRef idx="0"/>
          <a:fillRef idx="0"/>
          <a:effectRef idx="0"/>
          <a:fontRef idx="minor"/>
        </p:style>
        <p:txBody>
          <a:bodyPr lIns="90000" rIns="90000" tIns="45000" bIns="45000" anchor="ctr">
            <a:noAutofit/>
          </a:bodyPr>
          <a:p>
            <a:pPr algn="ctr">
              <a:lnSpc>
                <a:spcPct val="100000"/>
              </a:lnSpc>
              <a:tabLst>
                <a:tab algn="l" pos="0"/>
              </a:tabLst>
            </a:pPr>
            <a:endParaRPr b="0" lang="en-US" sz="1400" spc="-1" strike="noStrike">
              <a:solidFill>
                <a:srgbClr val="ffffff"/>
              </a:solidFill>
              <a:latin typeface="Arial"/>
            </a:endParaRPr>
          </a:p>
        </p:txBody>
      </p:sp>
      <p:pic>
        <p:nvPicPr>
          <p:cNvPr id="10" name="Google Shape;29;p4" descr="A blue background with white text&#10;&#10;Description automatically generated"/>
          <p:cNvPicPr/>
          <p:nvPr/>
        </p:nvPicPr>
        <p:blipFill>
          <a:blip r:embed="rId2"/>
          <a:stretch/>
        </p:blipFill>
        <p:spPr>
          <a:xfrm>
            <a:off x="13444560" y="707400"/>
            <a:ext cx="3737880" cy="1477080"/>
          </a:xfrm>
          <a:prstGeom prst="rect">
            <a:avLst/>
          </a:prstGeom>
          <a:ln w="9525">
            <a:solidFill>
              <a:srgbClr val="ffffff"/>
            </a:solidFill>
            <a:round/>
          </a:ln>
        </p:spPr>
      </p:pic>
      <p:sp>
        <p:nvSpPr>
          <p:cNvPr id="11" name="PlaceHolder 1"/>
          <p:cNvSpPr>
            <a:spLocks noGrp="1"/>
          </p:cNvSpPr>
          <p:nvPr>
            <p:ph type="sldNum" idx="3"/>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C2F21377-40EA-4D64-BA56-7F305D657A5E}" type="slidenum">
              <a:rPr b="0" lang="en-US" sz="2400" spc="-1" strike="noStrike">
                <a:solidFill>
                  <a:schemeClr val="dk1"/>
                </a:solidFill>
                <a:latin typeface="Arial"/>
                <a:ea typeface="Arial"/>
              </a:rPr>
              <a:t>&lt;number&gt;</a:t>
            </a:fld>
            <a:endParaRPr b="0" lang="en-US" sz="2400" spc="-1" strike="noStrike">
              <a:solidFill>
                <a:srgbClr val="000000"/>
              </a:solidFill>
              <a:latin typeface="Times New Roman"/>
            </a:endParaRPr>
          </a:p>
        </p:txBody>
      </p:sp>
      <p:sp>
        <p:nvSpPr>
          <p:cNvPr id="12" name="PlaceHolder 2"/>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13" name="PlaceHolder 3"/>
          <p:cNvSpPr>
            <a:spLocks noGrp="1"/>
          </p:cNvSpPr>
          <p:nvPr>
            <p:ph type="body"/>
          </p:nvPr>
        </p:nvSpPr>
        <p:spPr>
          <a:xfrm>
            <a:off x="914400" y="2407320"/>
            <a:ext cx="16458840" cy="59666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3" r:id="rId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 name="Google Shape;35;p5"/>
          <p:cNvSpPr/>
          <p:nvPr/>
        </p:nvSpPr>
        <p:spPr>
          <a:xfrm>
            <a:off x="0" y="9272880"/>
            <a:ext cx="18287280" cy="1014840"/>
          </a:xfrm>
          <a:prstGeom prst="rect">
            <a:avLst/>
          </a:prstGeom>
          <a:solidFill>
            <a:srgbClr val="0f0039"/>
          </a:solidFill>
          <a:ln w="0">
            <a:noFill/>
          </a:ln>
        </p:spPr>
        <p:style>
          <a:lnRef idx="0"/>
          <a:fillRef idx="0"/>
          <a:effectRef idx="0"/>
          <a:fontRef idx="minor"/>
        </p:style>
        <p:txBody>
          <a:bodyPr lIns="90000" rIns="90000" tIns="45000" bIns="45000" anchor="ctr">
            <a:noAutofit/>
          </a:bodyPr>
          <a:p>
            <a:pPr algn="ctr">
              <a:lnSpc>
                <a:spcPct val="100000"/>
              </a:lnSpc>
              <a:tabLst>
                <a:tab algn="l" pos="0"/>
              </a:tabLst>
            </a:pPr>
            <a:endParaRPr b="0" lang="en-US" sz="1400" spc="-1" strike="noStrike">
              <a:solidFill>
                <a:srgbClr val="ffffff"/>
              </a:solidFill>
              <a:latin typeface="Arial"/>
            </a:endParaRPr>
          </a:p>
        </p:txBody>
      </p:sp>
      <p:sp>
        <p:nvSpPr>
          <p:cNvPr id="15" name="PlaceHolder 1"/>
          <p:cNvSpPr>
            <a:spLocks noGrp="1"/>
          </p:cNvSpPr>
          <p:nvPr>
            <p:ph type="sldNum" idx="4"/>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7BF8D7B9-B28D-4F5E-A8A1-DF5232C67DEC}" type="slidenum">
              <a:rPr b="0" lang="en-US" sz="2400" spc="-1" strike="noStrike">
                <a:solidFill>
                  <a:schemeClr val="dk1"/>
                </a:solidFill>
                <a:latin typeface="Arial"/>
                <a:ea typeface="Arial"/>
              </a:rPr>
              <a:t>&lt;number&gt;</a:t>
            </a:fld>
            <a:endParaRPr b="0" lang="en-US" sz="2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 name="Google Shape;40;p6"/>
          <p:cNvSpPr/>
          <p:nvPr/>
        </p:nvSpPr>
        <p:spPr>
          <a:xfrm>
            <a:off x="0" y="9272880"/>
            <a:ext cx="18287280" cy="1014840"/>
          </a:xfrm>
          <a:prstGeom prst="rect">
            <a:avLst/>
          </a:prstGeom>
          <a:solidFill>
            <a:srgbClr val="0f0039"/>
          </a:solidFill>
          <a:ln w="0">
            <a:noFill/>
          </a:ln>
        </p:spPr>
        <p:style>
          <a:lnRef idx="0"/>
          <a:fillRef idx="0"/>
          <a:effectRef idx="0"/>
          <a:fontRef idx="minor"/>
        </p:style>
        <p:txBody>
          <a:bodyPr lIns="90000" rIns="90000" tIns="45000" bIns="45000" anchor="ctr">
            <a:noAutofit/>
          </a:bodyPr>
          <a:p>
            <a:pPr algn="ctr">
              <a:lnSpc>
                <a:spcPct val="100000"/>
              </a:lnSpc>
              <a:tabLst>
                <a:tab algn="l" pos="0"/>
              </a:tabLst>
            </a:pPr>
            <a:endParaRPr b="0" lang="en-US" sz="1400" spc="-1" strike="noStrike">
              <a:solidFill>
                <a:srgbClr val="ffffff"/>
              </a:solidFill>
              <a:latin typeface="Arial"/>
            </a:endParaRPr>
          </a:p>
        </p:txBody>
      </p:sp>
      <p:pic>
        <p:nvPicPr>
          <p:cNvPr id="17" name="Google Shape;41;p6" descr="A blue background with white text&#10;&#10;Description automatically generated"/>
          <p:cNvPicPr/>
          <p:nvPr/>
        </p:nvPicPr>
        <p:blipFill>
          <a:blip r:embed="rId2"/>
          <a:stretch/>
        </p:blipFill>
        <p:spPr>
          <a:xfrm>
            <a:off x="13444560" y="707400"/>
            <a:ext cx="3737880" cy="1477080"/>
          </a:xfrm>
          <a:prstGeom prst="rect">
            <a:avLst/>
          </a:prstGeom>
          <a:ln w="9525">
            <a:solidFill>
              <a:srgbClr val="ffffff"/>
            </a:solidFill>
            <a:round/>
          </a:ln>
        </p:spPr>
      </p:pic>
      <p:sp>
        <p:nvSpPr>
          <p:cNvPr id="18" name="PlaceHolder 1"/>
          <p:cNvSpPr>
            <a:spLocks noGrp="1"/>
          </p:cNvSpPr>
          <p:nvPr>
            <p:ph type="sldNum" idx="5"/>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E0E17673-E790-4F20-9E04-665CA409BC08}" type="slidenum">
              <a:rPr b="0" lang="en-US" sz="2400" spc="-1" strike="noStrike">
                <a:solidFill>
                  <a:schemeClr val="dk1"/>
                </a:solidFill>
                <a:latin typeface="Arial"/>
                <a:ea typeface="Arial"/>
              </a:rPr>
              <a:t>&lt;number&gt;</a:t>
            </a:fld>
            <a:endParaRPr b="0" lang="en-US" sz="2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slideLayout" Target="../slideLayouts/slideLayout1.xml"/><Relationship Id="rId7"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image" Target="../media/image9.png"/><Relationship Id="rId9" Type="http://schemas.openxmlformats.org/officeDocument/2006/relationships/image" Target="../media/image7.png"/><Relationship Id="rId10" Type="http://schemas.openxmlformats.org/officeDocument/2006/relationships/image" Target="../media/image7.png"/><Relationship Id="rId11"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9.png"/><Relationship Id="rId8" Type="http://schemas.openxmlformats.org/officeDocument/2006/relationships/image" Target="../media/image7.png"/><Relationship Id="rId9" Type="http://schemas.openxmlformats.org/officeDocument/2006/relationships/image" Target="../media/image7.png"/><Relationship Id="rId10"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hyperlink" Target="https://www.ecfr.gov/current/title-45/subtitle-A/subchapter-C/part-164/subpart-E/section-164.514" TargetMode="External"/><Relationship Id="rId2" Type="http://schemas.openxmlformats.org/officeDocument/2006/relationships/hyperlink" Target="https://www.hhs.gov/hipaa/for-professionals/special-topics/de-identification/index.html?utm_source=chatgpt.com" TargetMode="External"/><Relationship Id="rId3" Type="http://schemas.openxmlformats.org/officeDocument/2006/relationships/slideLayout" Target="../slideLayouts/slideLayout2.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 name="Google Shape;47;p7" descr="A room with a table and chairs&#10;&#10;Description automatically generated"/>
          <p:cNvPicPr/>
          <p:nvPr/>
        </p:nvPicPr>
        <p:blipFill>
          <a:blip r:embed="rId1"/>
          <a:srcRect l="0" t="1080" r="0" b="1080"/>
          <a:stretch/>
        </p:blipFill>
        <p:spPr>
          <a:xfrm>
            <a:off x="3960" y="619920"/>
            <a:ext cx="18287280" cy="3431520"/>
          </a:xfrm>
          <a:prstGeom prst="rect">
            <a:avLst/>
          </a:prstGeom>
          <a:ln w="0">
            <a:noFill/>
          </a:ln>
        </p:spPr>
      </p:pic>
      <p:sp>
        <p:nvSpPr>
          <p:cNvPr id="26" name="Google Shape;48;p7"/>
          <p:cNvSpPr/>
          <p:nvPr/>
        </p:nvSpPr>
        <p:spPr>
          <a:xfrm>
            <a:off x="0" y="660960"/>
            <a:ext cx="18287280" cy="3548160"/>
          </a:xfrm>
          <a:prstGeom prst="rect">
            <a:avLst/>
          </a:prstGeom>
          <a:solidFill>
            <a:schemeClr val="accent2">
              <a:alpha val="76000"/>
            </a:schemeClr>
          </a:solidFill>
          <a:ln w="0">
            <a:noFill/>
          </a:ln>
        </p:spPr>
        <p:style>
          <a:lnRef idx="0"/>
          <a:fillRef idx="0"/>
          <a:effectRef idx="0"/>
          <a:fontRef idx="minor"/>
        </p:style>
        <p:txBody>
          <a:bodyPr lIns="90000" rIns="90000" tIns="45000" bIns="45000" anchor="ctr">
            <a:noAutofit/>
          </a:bodyPr>
          <a:p>
            <a:pPr algn="ctr">
              <a:lnSpc>
                <a:spcPct val="100000"/>
              </a:lnSpc>
              <a:tabLst>
                <a:tab algn="l" pos="0"/>
              </a:tabLst>
            </a:pPr>
            <a:endParaRPr b="0" lang="en-US" sz="1400" spc="-1" strike="noStrike">
              <a:solidFill>
                <a:srgbClr val="ffffff"/>
              </a:solidFill>
              <a:latin typeface="Arial"/>
            </a:endParaRPr>
          </a:p>
        </p:txBody>
      </p:sp>
      <p:sp>
        <p:nvSpPr>
          <p:cNvPr id="27" name="Google Shape;49;p7"/>
          <p:cNvSpPr/>
          <p:nvPr/>
        </p:nvSpPr>
        <p:spPr>
          <a:xfrm>
            <a:off x="2072160" y="1950480"/>
            <a:ext cx="14273640" cy="130824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tabLst>
                <a:tab algn="l" pos="0"/>
              </a:tabLst>
            </a:pPr>
            <a:r>
              <a:rPr b="1" lang="en-US" sz="4000" spc="-1" strike="noStrike">
                <a:solidFill>
                  <a:schemeClr val="lt1"/>
                </a:solidFill>
                <a:latin typeface="Arial"/>
                <a:ea typeface="Arial"/>
              </a:rPr>
              <a:t>The Consortium for Translational &amp; Precision Health (CTPH)</a:t>
            </a:r>
            <a:endParaRPr b="0" lang="en-US" sz="4000" spc="-1" strike="noStrike">
              <a:solidFill>
                <a:srgbClr val="000000"/>
              </a:solidFill>
              <a:latin typeface="Arial"/>
            </a:endParaRPr>
          </a:p>
        </p:txBody>
      </p:sp>
      <p:cxnSp>
        <p:nvCxnSpPr>
          <p:cNvPr id="28" name="Google Shape;50;p7"/>
          <p:cNvCxnSpPr/>
          <p:nvPr/>
        </p:nvCxnSpPr>
        <p:spPr>
          <a:xfrm>
            <a:off x="2496960" y="10076040"/>
            <a:ext cx="13294440" cy="720"/>
          </a:xfrm>
          <a:prstGeom prst="straightConnector1">
            <a:avLst/>
          </a:prstGeom>
          <a:ln w="38100">
            <a:solidFill>
              <a:srgbClr val="d8d8d8"/>
            </a:solidFill>
            <a:miter/>
          </a:ln>
        </p:spPr>
      </p:cxnSp>
      <p:pic>
        <p:nvPicPr>
          <p:cNvPr id="29" name="Google Shape;51;p7" descr="A blue background with white text&#10;&#10;Description automatically generated"/>
          <p:cNvPicPr/>
          <p:nvPr/>
        </p:nvPicPr>
        <p:blipFill>
          <a:blip r:embed="rId2"/>
          <a:srcRect l="1660" t="25682" r="78668" b="24901"/>
          <a:stretch/>
        </p:blipFill>
        <p:spPr>
          <a:xfrm>
            <a:off x="8292960" y="-155160"/>
            <a:ext cx="1701000" cy="1690200"/>
          </a:xfrm>
          <a:prstGeom prst="rect">
            <a:avLst/>
          </a:prstGeom>
          <a:ln w="0">
            <a:noFill/>
          </a:ln>
        </p:spPr>
      </p:pic>
      <p:grpSp>
        <p:nvGrpSpPr>
          <p:cNvPr id="30" name="Google Shape;52;p7"/>
          <p:cNvGrpSpPr/>
          <p:nvPr/>
        </p:nvGrpSpPr>
        <p:grpSpPr>
          <a:xfrm>
            <a:off x="7367760" y="3660840"/>
            <a:ext cx="3551760" cy="1172880"/>
            <a:chOff x="7367760" y="3660840"/>
            <a:chExt cx="3551760" cy="1172880"/>
          </a:xfrm>
        </p:grpSpPr>
        <p:sp>
          <p:nvSpPr>
            <p:cNvPr id="31" name="Google Shape;53;p7"/>
            <p:cNvSpPr/>
            <p:nvPr/>
          </p:nvSpPr>
          <p:spPr>
            <a:xfrm>
              <a:off x="7367760" y="3660840"/>
              <a:ext cx="1144800" cy="1172880"/>
            </a:xfrm>
            <a:custGeom>
              <a:avLst/>
              <a:gdLst>
                <a:gd name="textAreaLeft" fmla="*/ 0 w 1144800"/>
                <a:gd name="textAreaRight" fmla="*/ 1145520 w 1144800"/>
                <a:gd name="textAreaTop" fmla="*/ 0 h 1172880"/>
                <a:gd name="textAreaBottom" fmla="*/ 1173600 h 1172880"/>
              </a:gdLst>
              <a:ahLst/>
              <a:rect l="textAreaLeft" t="textAreaTop" r="textAreaRight" b="textAreaBottom"/>
              <a:pathLst>
                <a:path w="3339112" h="3420486">
                  <a:moveTo>
                    <a:pt x="1669556" y="0"/>
                  </a:moveTo>
                  <a:lnTo>
                    <a:pt x="3339112" y="1711373"/>
                  </a:lnTo>
                  <a:lnTo>
                    <a:pt x="1669556" y="3420486"/>
                  </a:lnTo>
                  <a:lnTo>
                    <a:pt x="0" y="1711373"/>
                  </a:lnTo>
                  <a:lnTo>
                    <a:pt x="1669556" y="0"/>
                  </a:lnTo>
                  <a:close/>
                </a:path>
              </a:pathLst>
            </a:custGeom>
            <a:solidFill>
              <a:srgbClr val="0f0039"/>
            </a:solidFill>
            <a:ln w="0">
              <a:noFill/>
            </a:ln>
          </p:spPr>
          <p:style>
            <a:lnRef idx="0"/>
            <a:fillRef idx="0"/>
            <a:effectRef idx="0"/>
            <a:fontRef idx="minor"/>
          </p:style>
          <p:txBody>
            <a:bodyPr lIns="90000" rIns="90000" tIns="45000" bIns="45000" anchor="ctr">
              <a:noAutofit/>
            </a:bodyPr>
            <a:p>
              <a:pPr algn="ctr">
                <a:lnSpc>
                  <a:spcPct val="100000"/>
                </a:lnSpc>
                <a:tabLst>
                  <a:tab algn="l" pos="0"/>
                </a:tabLst>
              </a:pPr>
              <a:endParaRPr b="0" lang="en-US" sz="1400" spc="-1" strike="noStrike">
                <a:solidFill>
                  <a:srgbClr val="ffffff"/>
                </a:solidFill>
                <a:latin typeface="Arial"/>
              </a:endParaRPr>
            </a:p>
          </p:txBody>
        </p:sp>
        <p:sp>
          <p:nvSpPr>
            <p:cNvPr id="32" name="Google Shape;54;p7"/>
            <p:cNvSpPr/>
            <p:nvPr/>
          </p:nvSpPr>
          <p:spPr>
            <a:xfrm>
              <a:off x="8169840" y="3660840"/>
              <a:ext cx="1144800" cy="1172880"/>
            </a:xfrm>
            <a:custGeom>
              <a:avLst/>
              <a:gdLst>
                <a:gd name="textAreaLeft" fmla="*/ 0 w 1144800"/>
                <a:gd name="textAreaRight" fmla="*/ 1145520 w 1144800"/>
                <a:gd name="textAreaTop" fmla="*/ 0 h 1172880"/>
                <a:gd name="textAreaBottom" fmla="*/ 1173600 h 1172880"/>
              </a:gdLst>
              <a:ahLst/>
              <a:rect l="textAreaLeft" t="textAreaTop" r="textAreaRight" b="textAreaBottom"/>
              <a:pathLst>
                <a:path w="3339112" h="3420486">
                  <a:moveTo>
                    <a:pt x="1669556" y="0"/>
                  </a:moveTo>
                  <a:lnTo>
                    <a:pt x="3339112" y="1711373"/>
                  </a:lnTo>
                  <a:lnTo>
                    <a:pt x="1669556" y="3420486"/>
                  </a:lnTo>
                  <a:lnTo>
                    <a:pt x="0" y="1711373"/>
                  </a:lnTo>
                  <a:lnTo>
                    <a:pt x="1669556" y="0"/>
                  </a:lnTo>
                  <a:close/>
                </a:path>
              </a:pathLst>
            </a:custGeom>
            <a:solidFill>
              <a:srgbClr val="7e6483"/>
            </a:solidFill>
            <a:ln w="0">
              <a:noFill/>
            </a:ln>
          </p:spPr>
          <p:style>
            <a:lnRef idx="0"/>
            <a:fillRef idx="0"/>
            <a:effectRef idx="0"/>
            <a:fontRef idx="minor"/>
          </p:style>
          <p:txBody>
            <a:bodyPr lIns="90000" rIns="90000" tIns="45000" bIns="45000" anchor="ctr">
              <a:noAutofit/>
            </a:bodyPr>
            <a:p>
              <a:pPr algn="ctr">
                <a:lnSpc>
                  <a:spcPct val="100000"/>
                </a:lnSpc>
                <a:tabLst>
                  <a:tab algn="l" pos="0"/>
                </a:tabLst>
              </a:pPr>
              <a:endParaRPr b="0" lang="en-US" sz="1400" spc="-1" strike="noStrike">
                <a:solidFill>
                  <a:srgbClr val="ffffff"/>
                </a:solidFill>
                <a:latin typeface="Arial"/>
              </a:endParaRPr>
            </a:p>
          </p:txBody>
        </p:sp>
        <p:sp>
          <p:nvSpPr>
            <p:cNvPr id="33" name="Google Shape;55;p7"/>
            <p:cNvSpPr/>
            <p:nvPr/>
          </p:nvSpPr>
          <p:spPr>
            <a:xfrm>
              <a:off x="8972280" y="3660840"/>
              <a:ext cx="1144800" cy="1172880"/>
            </a:xfrm>
            <a:custGeom>
              <a:avLst/>
              <a:gdLst>
                <a:gd name="textAreaLeft" fmla="*/ 0 w 1144800"/>
                <a:gd name="textAreaRight" fmla="*/ 1145520 w 1144800"/>
                <a:gd name="textAreaTop" fmla="*/ 0 h 1172880"/>
                <a:gd name="textAreaBottom" fmla="*/ 1173600 h 1172880"/>
              </a:gdLst>
              <a:ahLst/>
              <a:rect l="textAreaLeft" t="textAreaTop" r="textAreaRight" b="textAreaBottom"/>
              <a:pathLst>
                <a:path w="3339112" h="3420486">
                  <a:moveTo>
                    <a:pt x="1669556" y="0"/>
                  </a:moveTo>
                  <a:lnTo>
                    <a:pt x="3339112" y="1711373"/>
                  </a:lnTo>
                  <a:lnTo>
                    <a:pt x="1669556" y="3420486"/>
                  </a:lnTo>
                  <a:lnTo>
                    <a:pt x="0" y="1711373"/>
                  </a:lnTo>
                  <a:lnTo>
                    <a:pt x="1669556" y="0"/>
                  </a:lnTo>
                  <a:close/>
                </a:path>
              </a:pathLst>
            </a:custGeom>
            <a:solidFill>
              <a:srgbClr val="25a5bc"/>
            </a:solidFill>
            <a:ln w="0">
              <a:noFill/>
            </a:ln>
          </p:spPr>
          <p:style>
            <a:lnRef idx="0"/>
            <a:fillRef idx="0"/>
            <a:effectRef idx="0"/>
            <a:fontRef idx="minor"/>
          </p:style>
          <p:txBody>
            <a:bodyPr lIns="90000" rIns="90000" tIns="45000" bIns="45000" anchor="ctr">
              <a:noAutofit/>
            </a:bodyPr>
            <a:p>
              <a:pPr algn="ctr">
                <a:lnSpc>
                  <a:spcPct val="100000"/>
                </a:lnSpc>
                <a:tabLst>
                  <a:tab algn="l" pos="0"/>
                </a:tabLst>
              </a:pPr>
              <a:endParaRPr b="0" lang="en-US" sz="1400" spc="-1" strike="noStrike">
                <a:solidFill>
                  <a:srgbClr val="ffffff"/>
                </a:solidFill>
                <a:latin typeface="Arial"/>
              </a:endParaRPr>
            </a:p>
          </p:txBody>
        </p:sp>
        <p:sp>
          <p:nvSpPr>
            <p:cNvPr id="34" name="Google Shape;56;p7"/>
            <p:cNvSpPr/>
            <p:nvPr/>
          </p:nvSpPr>
          <p:spPr>
            <a:xfrm>
              <a:off x="9774720" y="3660840"/>
              <a:ext cx="1144800" cy="1172880"/>
            </a:xfrm>
            <a:custGeom>
              <a:avLst/>
              <a:gdLst>
                <a:gd name="textAreaLeft" fmla="*/ 0 w 1144800"/>
                <a:gd name="textAreaRight" fmla="*/ 1145520 w 1144800"/>
                <a:gd name="textAreaTop" fmla="*/ 0 h 1172880"/>
                <a:gd name="textAreaBottom" fmla="*/ 1173600 h 1172880"/>
              </a:gdLst>
              <a:ahLst/>
              <a:rect l="textAreaLeft" t="textAreaTop" r="textAreaRight" b="textAreaBottom"/>
              <a:pathLst>
                <a:path w="3339112" h="3420486">
                  <a:moveTo>
                    <a:pt x="1669556" y="0"/>
                  </a:moveTo>
                  <a:lnTo>
                    <a:pt x="3339112" y="1711373"/>
                  </a:lnTo>
                  <a:lnTo>
                    <a:pt x="1669556" y="3420486"/>
                  </a:lnTo>
                  <a:lnTo>
                    <a:pt x="0" y="1711373"/>
                  </a:lnTo>
                  <a:lnTo>
                    <a:pt x="1669556" y="0"/>
                  </a:lnTo>
                  <a:close/>
                </a:path>
              </a:pathLst>
            </a:custGeom>
            <a:solidFill>
              <a:schemeClr val="dk2"/>
            </a:solidFill>
            <a:ln w="0">
              <a:noFill/>
            </a:ln>
          </p:spPr>
          <p:style>
            <a:lnRef idx="0"/>
            <a:fillRef idx="0"/>
            <a:effectRef idx="0"/>
            <a:fontRef idx="minor"/>
          </p:style>
          <p:txBody>
            <a:bodyPr lIns="90000" rIns="90000" tIns="45000" bIns="45000" anchor="ctr">
              <a:noAutofit/>
            </a:bodyPr>
            <a:p>
              <a:pPr algn="ctr">
                <a:lnSpc>
                  <a:spcPct val="100000"/>
                </a:lnSpc>
                <a:tabLst>
                  <a:tab algn="l" pos="0"/>
                </a:tabLst>
              </a:pPr>
              <a:endParaRPr b="0" lang="en-US" sz="1400" spc="-1" strike="noStrike">
                <a:solidFill>
                  <a:srgbClr val="ffffff"/>
                </a:solidFill>
                <a:latin typeface="Arial"/>
              </a:endParaRPr>
            </a:p>
          </p:txBody>
        </p:sp>
      </p:grpSp>
      <p:sp>
        <p:nvSpPr>
          <p:cNvPr id="35" name="Google Shape;57;p7"/>
          <p:cNvSpPr/>
          <p:nvPr/>
        </p:nvSpPr>
        <p:spPr>
          <a:xfrm>
            <a:off x="661320" y="5204160"/>
            <a:ext cx="17250120" cy="781560"/>
          </a:xfrm>
          <a:prstGeom prst="rect">
            <a:avLst/>
          </a:prstGeom>
          <a:noFill/>
          <a:ln w="0">
            <a:noFill/>
          </a:ln>
        </p:spPr>
        <p:style>
          <a:lnRef idx="0"/>
          <a:fillRef idx="0"/>
          <a:effectRef idx="0"/>
          <a:fontRef idx="minor"/>
        </p:style>
        <p:txBody>
          <a:bodyPr lIns="60840" rIns="60840" tIns="30600" bIns="30600" anchor="t">
            <a:noAutofit/>
          </a:bodyPr>
          <a:p>
            <a:pPr algn="ctr">
              <a:lnSpc>
                <a:spcPct val="90000"/>
              </a:lnSpc>
              <a:tabLst>
                <a:tab algn="l" pos="0"/>
              </a:tabLst>
            </a:pPr>
            <a:r>
              <a:rPr b="1" lang="en-US" sz="4400" spc="-1" strike="noStrike">
                <a:solidFill>
                  <a:schemeClr val="dk1"/>
                </a:solidFill>
                <a:latin typeface="Arial"/>
                <a:ea typeface="Arial"/>
              </a:rPr>
              <a:t>Towards LLM-guided Healthcare Dataset Harmonization</a:t>
            </a:r>
            <a:endParaRPr b="0" lang="en-US" sz="4400" spc="-1" strike="noStrike">
              <a:solidFill>
                <a:srgbClr val="000000"/>
              </a:solidFill>
              <a:latin typeface="Arial"/>
            </a:endParaRPr>
          </a:p>
        </p:txBody>
      </p:sp>
      <p:pic>
        <p:nvPicPr>
          <p:cNvPr id="36" name="Google Shape;58;p7" descr=""/>
          <p:cNvPicPr/>
          <p:nvPr/>
        </p:nvPicPr>
        <p:blipFill>
          <a:blip r:embed="rId3"/>
          <a:stretch/>
        </p:blipFill>
        <p:spPr>
          <a:xfrm>
            <a:off x="7705440" y="6874920"/>
            <a:ext cx="2296800" cy="2202480"/>
          </a:xfrm>
          <a:prstGeom prst="rect">
            <a:avLst/>
          </a:prstGeom>
          <a:ln w="0">
            <a:noFill/>
          </a:ln>
        </p:spPr>
      </p:pic>
      <p:pic>
        <p:nvPicPr>
          <p:cNvPr id="37" name="Google Shape;59;p7" descr="A person in a suit and tie&#10;&#10;AI-generated content may be incorrect."/>
          <p:cNvPicPr/>
          <p:nvPr/>
        </p:nvPicPr>
        <p:blipFill>
          <a:blip r:embed="rId4"/>
          <a:stretch/>
        </p:blipFill>
        <p:spPr>
          <a:xfrm>
            <a:off x="12654720" y="6825600"/>
            <a:ext cx="2374920" cy="2202480"/>
          </a:xfrm>
          <a:prstGeom prst="rect">
            <a:avLst/>
          </a:prstGeom>
          <a:ln w="0">
            <a:noFill/>
          </a:ln>
        </p:spPr>
      </p:pic>
      <p:sp>
        <p:nvSpPr>
          <p:cNvPr id="38" name="Google Shape;60;p7"/>
          <p:cNvSpPr/>
          <p:nvPr/>
        </p:nvSpPr>
        <p:spPr>
          <a:xfrm>
            <a:off x="3175920" y="9097200"/>
            <a:ext cx="3790440" cy="1104480"/>
          </a:xfrm>
          <a:prstGeom prst="rect">
            <a:avLst/>
          </a:prstGeom>
          <a:noFill/>
          <a:ln w="0">
            <a:noFill/>
          </a:ln>
        </p:spPr>
        <p:style>
          <a:lnRef idx="0"/>
          <a:fillRef idx="0"/>
          <a:effectRef idx="0"/>
          <a:fontRef idx="minor"/>
        </p:style>
        <p:txBody>
          <a:bodyPr lIns="83160" rIns="83160" tIns="41400" bIns="41400" anchor="t">
            <a:spAutoFit/>
          </a:bodyPr>
          <a:p>
            <a:pPr>
              <a:lnSpc>
                <a:spcPct val="100000"/>
              </a:lnSpc>
              <a:tabLst>
                <a:tab algn="l" pos="0"/>
              </a:tabLst>
            </a:pPr>
            <a:r>
              <a:rPr b="1" lang="en-US" sz="1810" spc="-1" strike="noStrike">
                <a:solidFill>
                  <a:srgbClr val="0f0039"/>
                </a:solidFill>
                <a:latin typeface="Arial"/>
                <a:ea typeface="Arial"/>
              </a:rPr>
              <a:t>Christos Smailis</a:t>
            </a:r>
            <a:endParaRPr b="0" lang="en-US" sz="1810" spc="-1" strike="noStrike">
              <a:solidFill>
                <a:srgbClr val="000000"/>
              </a:solidFill>
              <a:latin typeface="Arial"/>
            </a:endParaRPr>
          </a:p>
          <a:p>
            <a:pPr>
              <a:lnSpc>
                <a:spcPct val="100000"/>
              </a:lnSpc>
              <a:tabLst>
                <a:tab algn="l" pos="0"/>
              </a:tabLst>
            </a:pPr>
            <a:r>
              <a:rPr b="1" lang="en-US" sz="1810" spc="-1" strike="noStrike">
                <a:solidFill>
                  <a:srgbClr val="0f0039"/>
                </a:solidFill>
                <a:latin typeface="Arial"/>
                <a:ea typeface="Arial"/>
              </a:rPr>
              <a:t>Computational Biomedicine Lab</a:t>
            </a:r>
            <a:endParaRPr b="0" lang="en-US" sz="1810" spc="-1" strike="noStrike">
              <a:solidFill>
                <a:srgbClr val="000000"/>
              </a:solidFill>
              <a:latin typeface="Arial"/>
            </a:endParaRPr>
          </a:p>
          <a:p>
            <a:pPr>
              <a:lnSpc>
                <a:spcPct val="100000"/>
              </a:lnSpc>
              <a:tabLst>
                <a:tab algn="l" pos="0"/>
              </a:tabLst>
            </a:pPr>
            <a:r>
              <a:rPr b="1" lang="en-US" sz="1810" spc="-1" strike="noStrike">
                <a:solidFill>
                  <a:srgbClr val="0f0039"/>
                </a:solidFill>
                <a:latin typeface="Arial"/>
                <a:ea typeface="Arial"/>
              </a:rPr>
              <a:t>University of Houston</a:t>
            </a:r>
            <a:endParaRPr b="0" lang="en-US" sz="1810" spc="-1" strike="noStrike">
              <a:solidFill>
                <a:srgbClr val="000000"/>
              </a:solidFill>
              <a:latin typeface="Arial"/>
            </a:endParaRPr>
          </a:p>
          <a:p>
            <a:pPr>
              <a:lnSpc>
                <a:spcPct val="100000"/>
              </a:lnSpc>
              <a:tabLst>
                <a:tab algn="l" pos="0"/>
              </a:tabLst>
            </a:pPr>
            <a:endParaRPr b="0" lang="en-US" sz="1270" spc="-1" strike="noStrike">
              <a:solidFill>
                <a:srgbClr val="000000"/>
              </a:solidFill>
              <a:latin typeface="Arial"/>
            </a:endParaRPr>
          </a:p>
        </p:txBody>
      </p:sp>
      <p:sp>
        <p:nvSpPr>
          <p:cNvPr id="39" name="Google Shape;61;p7"/>
          <p:cNvSpPr/>
          <p:nvPr/>
        </p:nvSpPr>
        <p:spPr>
          <a:xfrm>
            <a:off x="7569000" y="9114840"/>
            <a:ext cx="4811400" cy="1104480"/>
          </a:xfrm>
          <a:prstGeom prst="rect">
            <a:avLst/>
          </a:prstGeom>
          <a:noFill/>
          <a:ln w="0">
            <a:noFill/>
          </a:ln>
        </p:spPr>
        <p:style>
          <a:lnRef idx="0"/>
          <a:fillRef idx="0"/>
          <a:effectRef idx="0"/>
          <a:fontRef idx="minor"/>
        </p:style>
        <p:txBody>
          <a:bodyPr lIns="83160" rIns="83160" tIns="41400" bIns="41400" anchor="t">
            <a:spAutoFit/>
          </a:bodyPr>
          <a:p>
            <a:pPr>
              <a:lnSpc>
                <a:spcPct val="100000"/>
              </a:lnSpc>
              <a:tabLst>
                <a:tab algn="l" pos="0"/>
              </a:tabLst>
            </a:pPr>
            <a:r>
              <a:rPr b="1" lang="en-US" sz="1810" spc="-1" strike="noStrike">
                <a:solidFill>
                  <a:srgbClr val="0f0039"/>
                </a:solidFill>
                <a:latin typeface="Arial"/>
                <a:ea typeface="Arial"/>
              </a:rPr>
              <a:t>Carlos Ordonez, Ph.D.</a:t>
            </a:r>
            <a:endParaRPr b="0" lang="en-US" sz="1810" spc="-1" strike="noStrike">
              <a:solidFill>
                <a:srgbClr val="000000"/>
              </a:solidFill>
              <a:latin typeface="Arial"/>
            </a:endParaRPr>
          </a:p>
          <a:p>
            <a:pPr>
              <a:lnSpc>
                <a:spcPct val="100000"/>
              </a:lnSpc>
              <a:tabLst>
                <a:tab algn="l" pos="0"/>
              </a:tabLst>
            </a:pPr>
            <a:r>
              <a:rPr b="1" lang="en-US" sz="1810" spc="-1" strike="noStrike">
                <a:solidFill>
                  <a:srgbClr val="0f0039"/>
                </a:solidFill>
                <a:latin typeface="Arial"/>
                <a:ea typeface="Arial"/>
              </a:rPr>
              <a:t>Data-Intensive Parallel Algorithms for AI</a:t>
            </a:r>
            <a:endParaRPr b="0" lang="en-US" sz="1810" spc="-1" strike="noStrike">
              <a:solidFill>
                <a:srgbClr val="000000"/>
              </a:solidFill>
              <a:latin typeface="Arial"/>
            </a:endParaRPr>
          </a:p>
          <a:p>
            <a:pPr>
              <a:lnSpc>
                <a:spcPct val="100000"/>
              </a:lnSpc>
              <a:tabLst>
                <a:tab algn="l" pos="0"/>
              </a:tabLst>
            </a:pPr>
            <a:r>
              <a:rPr b="1" lang="en-US" sz="1810" spc="-1" strike="noStrike">
                <a:solidFill>
                  <a:srgbClr val="0f0039"/>
                </a:solidFill>
                <a:latin typeface="Arial"/>
                <a:ea typeface="Arial"/>
              </a:rPr>
              <a:t>University of Houston</a:t>
            </a:r>
            <a:endParaRPr b="0" lang="en-US" sz="1810" spc="-1" strike="noStrike">
              <a:solidFill>
                <a:srgbClr val="000000"/>
              </a:solidFill>
              <a:latin typeface="Arial"/>
            </a:endParaRPr>
          </a:p>
          <a:p>
            <a:pPr>
              <a:lnSpc>
                <a:spcPct val="100000"/>
              </a:lnSpc>
              <a:tabLst>
                <a:tab algn="l" pos="0"/>
              </a:tabLst>
            </a:pPr>
            <a:endParaRPr b="0" lang="en-US" sz="1270" spc="-1" strike="noStrike">
              <a:solidFill>
                <a:srgbClr val="000000"/>
              </a:solidFill>
              <a:latin typeface="Arial"/>
            </a:endParaRPr>
          </a:p>
        </p:txBody>
      </p:sp>
      <p:sp>
        <p:nvSpPr>
          <p:cNvPr id="40" name="Google Shape;62;p7"/>
          <p:cNvSpPr/>
          <p:nvPr/>
        </p:nvSpPr>
        <p:spPr>
          <a:xfrm>
            <a:off x="12555360" y="9072360"/>
            <a:ext cx="3790440" cy="1104480"/>
          </a:xfrm>
          <a:prstGeom prst="rect">
            <a:avLst/>
          </a:prstGeom>
          <a:noFill/>
          <a:ln w="0">
            <a:noFill/>
          </a:ln>
        </p:spPr>
        <p:style>
          <a:lnRef idx="0"/>
          <a:fillRef idx="0"/>
          <a:effectRef idx="0"/>
          <a:fontRef idx="minor"/>
        </p:style>
        <p:txBody>
          <a:bodyPr lIns="83160" rIns="83160" tIns="41400" bIns="41400" anchor="t">
            <a:spAutoFit/>
          </a:bodyPr>
          <a:p>
            <a:pPr>
              <a:lnSpc>
                <a:spcPct val="100000"/>
              </a:lnSpc>
              <a:tabLst>
                <a:tab algn="l" pos="0"/>
              </a:tabLst>
            </a:pPr>
            <a:r>
              <a:rPr b="1" lang="en-US" sz="1810" spc="-1" strike="noStrike">
                <a:solidFill>
                  <a:srgbClr val="0f0039"/>
                </a:solidFill>
                <a:latin typeface="Arial"/>
                <a:ea typeface="Arial"/>
              </a:rPr>
              <a:t>Ioannis A. Kakadiaris, Ph.D.</a:t>
            </a:r>
            <a:endParaRPr b="0" lang="en-US" sz="1810" spc="-1" strike="noStrike">
              <a:solidFill>
                <a:srgbClr val="000000"/>
              </a:solidFill>
              <a:latin typeface="Arial"/>
            </a:endParaRPr>
          </a:p>
          <a:p>
            <a:pPr>
              <a:lnSpc>
                <a:spcPct val="100000"/>
              </a:lnSpc>
              <a:tabLst>
                <a:tab algn="l" pos="0"/>
              </a:tabLst>
            </a:pPr>
            <a:r>
              <a:rPr b="1" lang="en-US" sz="1810" spc="-1" strike="noStrike">
                <a:solidFill>
                  <a:srgbClr val="0f0039"/>
                </a:solidFill>
                <a:latin typeface="Arial"/>
                <a:ea typeface="Arial"/>
              </a:rPr>
              <a:t>Computational Biomedicine Lab</a:t>
            </a:r>
            <a:endParaRPr b="0" lang="en-US" sz="1810" spc="-1" strike="noStrike">
              <a:solidFill>
                <a:srgbClr val="000000"/>
              </a:solidFill>
              <a:latin typeface="Arial"/>
            </a:endParaRPr>
          </a:p>
          <a:p>
            <a:pPr>
              <a:lnSpc>
                <a:spcPct val="100000"/>
              </a:lnSpc>
              <a:tabLst>
                <a:tab algn="l" pos="0"/>
              </a:tabLst>
            </a:pPr>
            <a:r>
              <a:rPr b="1" lang="en-US" sz="1810" spc="-1" strike="noStrike">
                <a:solidFill>
                  <a:srgbClr val="0f0039"/>
                </a:solidFill>
                <a:latin typeface="Arial"/>
                <a:ea typeface="Arial"/>
              </a:rPr>
              <a:t>University of Houston</a:t>
            </a:r>
            <a:endParaRPr b="0" lang="en-US" sz="1810" spc="-1" strike="noStrike">
              <a:solidFill>
                <a:srgbClr val="000000"/>
              </a:solidFill>
              <a:latin typeface="Arial"/>
            </a:endParaRPr>
          </a:p>
          <a:p>
            <a:pPr>
              <a:lnSpc>
                <a:spcPct val="100000"/>
              </a:lnSpc>
              <a:tabLst>
                <a:tab algn="l" pos="0"/>
              </a:tabLst>
            </a:pPr>
            <a:endParaRPr b="0" lang="en-US" sz="1270" spc="-1" strike="noStrike">
              <a:solidFill>
                <a:srgbClr val="000000"/>
              </a:solidFill>
              <a:latin typeface="Arial"/>
            </a:endParaRPr>
          </a:p>
        </p:txBody>
      </p:sp>
      <p:sp>
        <p:nvSpPr>
          <p:cNvPr id="41" name="PlaceHolder 1"/>
          <p:cNvSpPr>
            <a:spLocks noGrp="1"/>
          </p:cNvSpPr>
          <p:nvPr>
            <p:ph type="sldNum" idx="9"/>
          </p:nvPr>
        </p:nvSpPr>
        <p:spPr>
          <a:xfrm>
            <a:off x="1719072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r>
              <a:rPr b="0" lang="en-US" sz="2400" spc="-1" strike="noStrike">
                <a:solidFill>
                  <a:schemeClr val="dk1"/>
                </a:solidFill>
                <a:latin typeface="Arial"/>
                <a:ea typeface="Arial"/>
              </a:rPr>
              <a:t>1</a:t>
            </a:r>
            <a:endParaRPr b="0" lang="en-US" sz="2400" spc="-1" strike="noStrike">
              <a:solidFill>
                <a:srgbClr val="000000"/>
              </a:solidFill>
              <a:latin typeface="Times New Roman"/>
            </a:endParaRPr>
          </a:p>
        </p:txBody>
      </p:sp>
      <p:pic>
        <p:nvPicPr>
          <p:cNvPr id="42" name="Google Shape;64;p7" descr="A person in a blue shirt&#10;&#10;AI-generated content may be incorrect."/>
          <p:cNvPicPr/>
          <p:nvPr/>
        </p:nvPicPr>
        <p:blipFill>
          <a:blip r:embed="rId5"/>
          <a:stretch/>
        </p:blipFill>
        <p:spPr>
          <a:xfrm>
            <a:off x="3342240" y="6856920"/>
            <a:ext cx="2239560" cy="22395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title"/>
          </p:nvPr>
        </p:nvSpPr>
        <p:spPr>
          <a:xfrm>
            <a:off x="5600160" y="1197720"/>
            <a:ext cx="11413800" cy="1208160"/>
          </a:xfrm>
          <a:prstGeom prst="rect">
            <a:avLst/>
          </a:prstGeom>
          <a:noFill/>
          <a:ln w="0">
            <a:noFill/>
          </a:ln>
        </p:spPr>
        <p:txBody>
          <a:bodyPr lIns="91440" rIns="91440" tIns="45720" bIns="45720" anchor="ctr">
            <a:normAutofit fontScale="68333" lnSpcReduction="10000"/>
          </a:bodyPr>
          <a:p>
            <a:pPr indent="0" algn="ctr">
              <a:lnSpc>
                <a:spcPct val="90000"/>
              </a:lnSpc>
              <a:buNone/>
              <a:tabLst>
                <a:tab algn="l" pos="0"/>
              </a:tabLst>
            </a:pPr>
            <a:r>
              <a:rPr b="1" lang="en-US" sz="6600" spc="-1" strike="noStrike">
                <a:solidFill>
                  <a:srgbClr val="0f0039"/>
                </a:solidFill>
                <a:latin typeface="Arial"/>
                <a:ea typeface="Arial"/>
              </a:rPr>
              <a:t>Step 1 — Schema Harmonization (Online)</a:t>
            </a:r>
            <a:endParaRPr b="0" lang="en-US" sz="6600" spc="-1" strike="noStrike">
              <a:solidFill>
                <a:srgbClr val="000000"/>
              </a:solidFill>
              <a:latin typeface="Arial"/>
            </a:endParaRPr>
          </a:p>
        </p:txBody>
      </p:sp>
      <p:pic>
        <p:nvPicPr>
          <p:cNvPr id="82" name="Google Shape;169;p19" descr=""/>
          <p:cNvPicPr/>
          <p:nvPr/>
        </p:nvPicPr>
        <p:blipFill>
          <a:blip r:embed="rId1"/>
          <a:stretch/>
        </p:blipFill>
        <p:spPr>
          <a:xfrm>
            <a:off x="5833800" y="5023080"/>
            <a:ext cx="1143000" cy="1143000"/>
          </a:xfrm>
          <a:prstGeom prst="rect">
            <a:avLst/>
          </a:prstGeom>
          <a:ln w="0">
            <a:noFill/>
          </a:ln>
        </p:spPr>
      </p:pic>
      <p:cxnSp>
        <p:nvCxnSpPr>
          <p:cNvPr id="83" name="Google Shape;170;p19"/>
          <p:cNvCxnSpPr>
            <a:stCxn id="84" idx="3"/>
            <a:endCxn id="85" idx="1"/>
          </p:cNvCxnSpPr>
          <p:nvPr/>
        </p:nvCxnSpPr>
        <p:spPr>
          <a:xfrm>
            <a:off x="2229120" y="4715640"/>
            <a:ext cx="1042200" cy="879120"/>
          </a:xfrm>
          <a:prstGeom prst="straightConnector1">
            <a:avLst/>
          </a:prstGeom>
          <a:ln w="49400">
            <a:solidFill>
              <a:srgbClr val="000000"/>
            </a:solidFill>
            <a:miter/>
            <a:tailEnd len="med" type="triangle" w="med"/>
          </a:ln>
        </p:spPr>
      </p:cxnSp>
      <p:sp>
        <p:nvSpPr>
          <p:cNvPr id="85" name="Google Shape;172;p19"/>
          <p:cNvSpPr/>
          <p:nvPr/>
        </p:nvSpPr>
        <p:spPr>
          <a:xfrm>
            <a:off x="3270960" y="5199840"/>
            <a:ext cx="1932120" cy="789480"/>
          </a:xfrm>
          <a:prstGeom prst="roundRect">
            <a:avLst>
              <a:gd name="adj" fmla="val 16667"/>
            </a:avLst>
          </a:prstGeom>
          <a:solidFill>
            <a:srgbClr val="491347"/>
          </a:solidFill>
          <a:ln w="10975">
            <a:solidFill>
              <a:srgbClr val="0f0039"/>
            </a:solidFill>
            <a:miter/>
          </a:ln>
        </p:spPr>
        <p:style>
          <a:lnRef idx="0"/>
          <a:fillRef idx="0"/>
          <a:effectRef idx="0"/>
          <a:fontRef idx="minor"/>
        </p:style>
        <p:txBody>
          <a:bodyPr lIns="78840" rIns="78840" tIns="39600" bIns="39600" anchor="ctr">
            <a:noAutofit/>
          </a:bodyPr>
          <a:p>
            <a:pPr algn="ctr">
              <a:lnSpc>
                <a:spcPct val="100000"/>
              </a:lnSpc>
              <a:tabLst>
                <a:tab algn="l" pos="0"/>
              </a:tabLst>
            </a:pPr>
            <a:r>
              <a:rPr b="1" lang="en-US" sz="2420" spc="-1" strike="noStrike">
                <a:solidFill>
                  <a:schemeClr val="lt1"/>
                </a:solidFill>
                <a:latin typeface="Calibri"/>
                <a:ea typeface="Calibri"/>
              </a:rPr>
              <a:t>Website</a:t>
            </a:r>
            <a:endParaRPr b="0" lang="en-US" sz="2420" spc="-1" strike="noStrike">
              <a:solidFill>
                <a:srgbClr val="ffffff"/>
              </a:solidFill>
              <a:latin typeface="Arial"/>
            </a:endParaRPr>
          </a:p>
        </p:txBody>
      </p:sp>
      <p:pic>
        <p:nvPicPr>
          <p:cNvPr id="86" name="Google Shape;173;p19" descr=""/>
          <p:cNvPicPr/>
          <p:nvPr/>
        </p:nvPicPr>
        <p:blipFill>
          <a:blip r:embed="rId2"/>
          <a:stretch/>
        </p:blipFill>
        <p:spPr>
          <a:xfrm>
            <a:off x="701640" y="3330000"/>
            <a:ext cx="822240" cy="822240"/>
          </a:xfrm>
          <a:prstGeom prst="rect">
            <a:avLst/>
          </a:prstGeom>
          <a:ln w="0">
            <a:noFill/>
          </a:ln>
        </p:spPr>
      </p:pic>
      <p:sp>
        <p:nvSpPr>
          <p:cNvPr id="84" name="Google Shape;171;p19"/>
          <p:cNvSpPr/>
          <p:nvPr/>
        </p:nvSpPr>
        <p:spPr>
          <a:xfrm>
            <a:off x="156960" y="4242240"/>
            <a:ext cx="2072160" cy="947160"/>
          </a:xfrm>
          <a:prstGeom prst="rect">
            <a:avLst/>
          </a:prstGeom>
          <a:noFill/>
          <a:ln w="0">
            <a:noFill/>
          </a:ln>
        </p:spPr>
        <p:style>
          <a:lnRef idx="0"/>
          <a:fillRef idx="0"/>
          <a:effectRef idx="0"/>
          <a:fontRef idx="minor"/>
        </p:style>
        <p:txBody>
          <a:bodyPr lIns="78840" rIns="78840" tIns="39600" bIns="39600" anchor="t">
            <a:spAutoFit/>
          </a:bodyPr>
          <a:p>
            <a:pPr algn="ctr">
              <a:lnSpc>
                <a:spcPct val="100000"/>
              </a:lnSpc>
              <a:tabLst>
                <a:tab algn="l" pos="0"/>
              </a:tabLst>
            </a:pPr>
            <a:r>
              <a:rPr b="1" lang="en-US" sz="1900" spc="-1" strike="noStrike">
                <a:solidFill>
                  <a:schemeClr val="dk1"/>
                </a:solidFill>
                <a:latin typeface="Arial"/>
                <a:ea typeface="Arial"/>
              </a:rPr>
              <a:t>Input dataset 1 schema xlsx files</a:t>
            </a:r>
            <a:endParaRPr b="0" lang="en-US" sz="1900" spc="-1" strike="noStrike">
              <a:solidFill>
                <a:srgbClr val="000000"/>
              </a:solidFill>
              <a:latin typeface="Arial"/>
            </a:endParaRPr>
          </a:p>
        </p:txBody>
      </p:sp>
      <p:cxnSp>
        <p:nvCxnSpPr>
          <p:cNvPr id="87" name="Google Shape;174;p19"/>
          <p:cNvCxnSpPr>
            <a:stCxn id="85" idx="3"/>
            <a:endCxn id="82" idx="1"/>
          </p:cNvCxnSpPr>
          <p:nvPr/>
        </p:nvCxnSpPr>
        <p:spPr>
          <a:xfrm>
            <a:off x="5203080" y="5594400"/>
            <a:ext cx="631080" cy="360"/>
          </a:xfrm>
          <a:prstGeom prst="straightConnector1">
            <a:avLst/>
          </a:prstGeom>
          <a:ln w="49400">
            <a:solidFill>
              <a:srgbClr val="000000"/>
            </a:solidFill>
            <a:miter/>
            <a:tailEnd len="med" type="triangle" w="med"/>
          </a:ln>
        </p:spPr>
      </p:cxnSp>
      <p:sp>
        <p:nvSpPr>
          <p:cNvPr id="88" name="Google Shape;175;p19"/>
          <p:cNvSpPr/>
          <p:nvPr/>
        </p:nvSpPr>
        <p:spPr>
          <a:xfrm>
            <a:off x="5204160" y="6283440"/>
            <a:ext cx="2266560" cy="1526040"/>
          </a:xfrm>
          <a:prstGeom prst="rect">
            <a:avLst/>
          </a:prstGeom>
          <a:noFill/>
          <a:ln w="0">
            <a:noFill/>
          </a:ln>
        </p:spPr>
        <p:style>
          <a:lnRef idx="0"/>
          <a:fillRef idx="0"/>
          <a:effectRef idx="0"/>
          <a:fontRef idx="minor"/>
        </p:style>
        <p:txBody>
          <a:bodyPr lIns="78840" rIns="78840" tIns="39600" bIns="39600" anchor="t">
            <a:spAutoFit/>
          </a:bodyPr>
          <a:p>
            <a:pPr algn="ctr">
              <a:lnSpc>
                <a:spcPct val="100000"/>
              </a:lnSpc>
              <a:tabLst>
                <a:tab algn="l" pos="0"/>
              </a:tabLst>
            </a:pPr>
            <a:r>
              <a:rPr b="1" lang="en-US" sz="1900" spc="-1" strike="noStrike">
                <a:solidFill>
                  <a:schemeClr val="dk1"/>
                </a:solidFill>
                <a:latin typeface="Arial"/>
                <a:ea typeface="Arial"/>
              </a:rPr>
              <a:t>User specifies how to link datasets and what columns should be harmonized</a:t>
            </a:r>
            <a:endParaRPr b="0" lang="en-US" sz="1900" spc="-1" strike="noStrike">
              <a:solidFill>
                <a:srgbClr val="000000"/>
              </a:solidFill>
              <a:latin typeface="Arial"/>
            </a:endParaRPr>
          </a:p>
        </p:txBody>
      </p:sp>
      <p:cxnSp>
        <p:nvCxnSpPr>
          <p:cNvPr id="89" name="Google Shape;176;p19"/>
          <p:cNvCxnSpPr>
            <a:stCxn id="82" idx="3"/>
          </p:cNvCxnSpPr>
          <p:nvPr/>
        </p:nvCxnSpPr>
        <p:spPr>
          <a:xfrm>
            <a:off x="6976800" y="5594400"/>
            <a:ext cx="923760" cy="1080"/>
          </a:xfrm>
          <a:prstGeom prst="straightConnector1">
            <a:avLst/>
          </a:prstGeom>
          <a:ln w="49400">
            <a:solidFill>
              <a:srgbClr val="000000"/>
            </a:solidFill>
            <a:miter/>
            <a:tailEnd len="med" type="triangle" w="med"/>
          </a:ln>
        </p:spPr>
      </p:cxnSp>
      <p:pic>
        <p:nvPicPr>
          <p:cNvPr id="90" name="Google Shape;177;p19" descr="Generative AI – Use Cases and Solutions - AWS"/>
          <p:cNvPicPr/>
          <p:nvPr/>
        </p:nvPicPr>
        <p:blipFill>
          <a:blip r:embed="rId3"/>
          <a:stretch/>
        </p:blipFill>
        <p:spPr>
          <a:xfrm>
            <a:off x="7899840" y="4928760"/>
            <a:ext cx="1321200" cy="1331640"/>
          </a:xfrm>
          <a:prstGeom prst="rect">
            <a:avLst/>
          </a:prstGeom>
          <a:ln w="0">
            <a:noFill/>
          </a:ln>
        </p:spPr>
      </p:pic>
      <p:sp>
        <p:nvSpPr>
          <p:cNvPr id="91" name="Google Shape;178;p19"/>
          <p:cNvSpPr/>
          <p:nvPr/>
        </p:nvSpPr>
        <p:spPr>
          <a:xfrm>
            <a:off x="7794720" y="6402240"/>
            <a:ext cx="1531080" cy="1236600"/>
          </a:xfrm>
          <a:prstGeom prst="rect">
            <a:avLst/>
          </a:prstGeom>
          <a:noFill/>
          <a:ln w="0">
            <a:noFill/>
          </a:ln>
        </p:spPr>
        <p:style>
          <a:lnRef idx="0"/>
          <a:fillRef idx="0"/>
          <a:effectRef idx="0"/>
          <a:fontRef idx="minor"/>
        </p:style>
        <p:txBody>
          <a:bodyPr lIns="78840" rIns="78840" tIns="39600" bIns="39600" anchor="t">
            <a:spAutoFit/>
          </a:bodyPr>
          <a:p>
            <a:pPr algn="ctr">
              <a:lnSpc>
                <a:spcPct val="100000"/>
              </a:lnSpc>
              <a:tabLst>
                <a:tab algn="l" pos="0"/>
              </a:tabLst>
            </a:pPr>
            <a:r>
              <a:rPr b="1" lang="en-US" sz="1900" spc="-1" strike="noStrike">
                <a:solidFill>
                  <a:schemeClr val="dk1"/>
                </a:solidFill>
                <a:latin typeface="Arial"/>
                <a:ea typeface="Arial"/>
              </a:rPr>
              <a:t>LLM performs schema matching</a:t>
            </a:r>
            <a:endParaRPr b="0" lang="en-US" sz="1900" spc="-1" strike="noStrike">
              <a:solidFill>
                <a:srgbClr val="000000"/>
              </a:solidFill>
              <a:latin typeface="Arial"/>
            </a:endParaRPr>
          </a:p>
        </p:txBody>
      </p:sp>
      <p:pic>
        <p:nvPicPr>
          <p:cNvPr id="92" name="Google Shape;179;p19" descr=""/>
          <p:cNvPicPr/>
          <p:nvPr/>
        </p:nvPicPr>
        <p:blipFill>
          <a:blip r:embed="rId4"/>
          <a:stretch/>
        </p:blipFill>
        <p:spPr>
          <a:xfrm>
            <a:off x="8873640" y="4482000"/>
            <a:ext cx="540360" cy="540360"/>
          </a:xfrm>
          <a:prstGeom prst="rect">
            <a:avLst/>
          </a:prstGeom>
          <a:ln w="0">
            <a:noFill/>
          </a:ln>
        </p:spPr>
      </p:pic>
      <p:pic>
        <p:nvPicPr>
          <p:cNvPr id="93" name="Google Shape;180;p19" descr="Generative AI – Use Cases and Solutions - AWS"/>
          <p:cNvPicPr/>
          <p:nvPr/>
        </p:nvPicPr>
        <p:blipFill>
          <a:blip r:embed="rId5"/>
          <a:stretch/>
        </p:blipFill>
        <p:spPr>
          <a:xfrm>
            <a:off x="12922920" y="4928760"/>
            <a:ext cx="1321200" cy="1331640"/>
          </a:xfrm>
          <a:prstGeom prst="rect">
            <a:avLst/>
          </a:prstGeom>
          <a:ln w="0">
            <a:noFill/>
          </a:ln>
        </p:spPr>
      </p:pic>
      <p:sp>
        <p:nvSpPr>
          <p:cNvPr id="94" name="Google Shape;181;p19"/>
          <p:cNvSpPr/>
          <p:nvPr/>
        </p:nvSpPr>
        <p:spPr>
          <a:xfrm>
            <a:off x="12817800" y="6302160"/>
            <a:ext cx="1531080" cy="1526040"/>
          </a:xfrm>
          <a:prstGeom prst="rect">
            <a:avLst/>
          </a:prstGeom>
          <a:noFill/>
          <a:ln w="0">
            <a:noFill/>
          </a:ln>
        </p:spPr>
        <p:style>
          <a:lnRef idx="0"/>
          <a:fillRef idx="0"/>
          <a:effectRef idx="0"/>
          <a:fontRef idx="minor"/>
        </p:style>
        <p:txBody>
          <a:bodyPr lIns="78840" rIns="78840" tIns="39600" bIns="39600" anchor="t">
            <a:spAutoFit/>
          </a:bodyPr>
          <a:p>
            <a:pPr algn="ctr">
              <a:lnSpc>
                <a:spcPct val="100000"/>
              </a:lnSpc>
              <a:tabLst>
                <a:tab algn="l" pos="0"/>
              </a:tabLst>
            </a:pPr>
            <a:r>
              <a:rPr b="1" lang="en-US" sz="1900" spc="-1" strike="noStrike">
                <a:solidFill>
                  <a:schemeClr val="dk1"/>
                </a:solidFill>
                <a:latin typeface="Arial"/>
                <a:ea typeface="Arial"/>
              </a:rPr>
              <a:t>LLM generates updated schema files</a:t>
            </a:r>
            <a:endParaRPr b="0" lang="en-US" sz="1900" spc="-1" strike="noStrike">
              <a:solidFill>
                <a:srgbClr val="000000"/>
              </a:solidFill>
              <a:latin typeface="Arial"/>
            </a:endParaRPr>
          </a:p>
        </p:txBody>
      </p:sp>
      <p:cxnSp>
        <p:nvCxnSpPr>
          <p:cNvPr id="95" name="Google Shape;182;p19"/>
          <p:cNvCxnSpPr>
            <a:stCxn id="93" idx="3"/>
          </p:cNvCxnSpPr>
          <p:nvPr/>
        </p:nvCxnSpPr>
        <p:spPr>
          <a:xfrm flipV="1">
            <a:off x="14244120" y="4616640"/>
            <a:ext cx="1388160" cy="978120"/>
          </a:xfrm>
          <a:prstGeom prst="straightConnector1">
            <a:avLst/>
          </a:prstGeom>
          <a:ln w="49400">
            <a:solidFill>
              <a:srgbClr val="000000"/>
            </a:solidFill>
            <a:miter/>
            <a:tailEnd len="med" type="triangle" w="med"/>
          </a:ln>
        </p:spPr>
      </p:cxnSp>
      <p:pic>
        <p:nvPicPr>
          <p:cNvPr id="96" name="Google Shape;183;p19" descr=""/>
          <p:cNvPicPr/>
          <p:nvPr/>
        </p:nvPicPr>
        <p:blipFill>
          <a:blip r:embed="rId6"/>
          <a:stretch/>
        </p:blipFill>
        <p:spPr>
          <a:xfrm>
            <a:off x="15631560" y="4205520"/>
            <a:ext cx="822240" cy="822240"/>
          </a:xfrm>
          <a:prstGeom prst="rect">
            <a:avLst/>
          </a:prstGeom>
          <a:ln w="0">
            <a:noFill/>
          </a:ln>
        </p:spPr>
      </p:pic>
      <p:sp>
        <p:nvSpPr>
          <p:cNvPr id="97" name="Google Shape;184;p19"/>
          <p:cNvSpPr/>
          <p:nvPr/>
        </p:nvSpPr>
        <p:spPr>
          <a:xfrm>
            <a:off x="14891040" y="5115960"/>
            <a:ext cx="2610360" cy="947160"/>
          </a:xfrm>
          <a:prstGeom prst="rect">
            <a:avLst/>
          </a:prstGeom>
          <a:noFill/>
          <a:ln w="0">
            <a:noFill/>
          </a:ln>
        </p:spPr>
        <p:style>
          <a:lnRef idx="0"/>
          <a:fillRef idx="0"/>
          <a:effectRef idx="0"/>
          <a:fontRef idx="minor"/>
        </p:style>
        <p:txBody>
          <a:bodyPr lIns="78840" rIns="78840" tIns="39600" bIns="39600" anchor="t">
            <a:spAutoFit/>
          </a:bodyPr>
          <a:p>
            <a:pPr algn="ctr">
              <a:lnSpc>
                <a:spcPct val="100000"/>
              </a:lnSpc>
              <a:tabLst>
                <a:tab algn="l" pos="0"/>
              </a:tabLst>
            </a:pPr>
            <a:r>
              <a:rPr b="1" lang="en-US" sz="1900" spc="-1" strike="noStrike">
                <a:solidFill>
                  <a:schemeClr val="dk1"/>
                </a:solidFill>
                <a:latin typeface="Arial"/>
                <a:ea typeface="Arial"/>
              </a:rPr>
              <a:t>Updated harmonized and linked</a:t>
            </a:r>
            <a:endParaRPr b="0" lang="en-US" sz="1900" spc="-1" strike="noStrike">
              <a:solidFill>
                <a:srgbClr val="000000"/>
              </a:solidFill>
              <a:latin typeface="Arial"/>
            </a:endParaRPr>
          </a:p>
          <a:p>
            <a:pPr algn="ctr">
              <a:lnSpc>
                <a:spcPct val="100000"/>
              </a:lnSpc>
              <a:tabLst>
                <a:tab algn="l" pos="0"/>
              </a:tabLst>
            </a:pPr>
            <a:r>
              <a:rPr b="1" lang="en-US" sz="1900" spc="-1" strike="noStrike">
                <a:solidFill>
                  <a:schemeClr val="dk1"/>
                </a:solidFill>
                <a:latin typeface="Arial"/>
                <a:ea typeface="Arial"/>
              </a:rPr>
              <a:t>dataset schema</a:t>
            </a:r>
            <a:endParaRPr b="0" lang="en-US" sz="1900" spc="-1" strike="noStrike">
              <a:solidFill>
                <a:srgbClr val="000000"/>
              </a:solidFill>
              <a:latin typeface="Arial"/>
            </a:endParaRPr>
          </a:p>
        </p:txBody>
      </p:sp>
      <p:cxnSp>
        <p:nvCxnSpPr>
          <p:cNvPr id="98" name="Google Shape;185;p19"/>
          <p:cNvCxnSpPr>
            <a:stCxn id="90" idx="3"/>
          </p:cNvCxnSpPr>
          <p:nvPr/>
        </p:nvCxnSpPr>
        <p:spPr>
          <a:xfrm>
            <a:off x="9221040" y="5594400"/>
            <a:ext cx="1116360" cy="1080"/>
          </a:xfrm>
          <a:prstGeom prst="straightConnector1">
            <a:avLst/>
          </a:prstGeom>
          <a:ln w="49400">
            <a:solidFill>
              <a:srgbClr val="000000"/>
            </a:solidFill>
            <a:miter/>
            <a:tailEnd len="med" type="triangle" w="med"/>
          </a:ln>
        </p:spPr>
      </p:cxnSp>
      <p:pic>
        <p:nvPicPr>
          <p:cNvPr id="99" name="Google Shape;186;p19" descr=""/>
          <p:cNvPicPr/>
          <p:nvPr/>
        </p:nvPicPr>
        <p:blipFill>
          <a:blip r:embed="rId7"/>
          <a:stretch/>
        </p:blipFill>
        <p:spPr>
          <a:xfrm>
            <a:off x="10500480" y="5063400"/>
            <a:ext cx="1143000" cy="1143000"/>
          </a:xfrm>
          <a:prstGeom prst="rect">
            <a:avLst/>
          </a:prstGeom>
          <a:ln w="0">
            <a:noFill/>
          </a:ln>
        </p:spPr>
      </p:pic>
      <p:sp>
        <p:nvSpPr>
          <p:cNvPr id="100" name="Google Shape;187;p19"/>
          <p:cNvSpPr/>
          <p:nvPr/>
        </p:nvSpPr>
        <p:spPr>
          <a:xfrm>
            <a:off x="9870840" y="6323760"/>
            <a:ext cx="2266560" cy="1526040"/>
          </a:xfrm>
          <a:prstGeom prst="rect">
            <a:avLst/>
          </a:prstGeom>
          <a:noFill/>
          <a:ln w="0">
            <a:noFill/>
          </a:ln>
        </p:spPr>
        <p:style>
          <a:lnRef idx="0"/>
          <a:fillRef idx="0"/>
          <a:effectRef idx="0"/>
          <a:fontRef idx="minor"/>
        </p:style>
        <p:txBody>
          <a:bodyPr lIns="78840" rIns="78840" tIns="39600" bIns="39600" anchor="t">
            <a:spAutoFit/>
          </a:bodyPr>
          <a:p>
            <a:pPr algn="ctr">
              <a:lnSpc>
                <a:spcPct val="100000"/>
              </a:lnSpc>
              <a:tabLst>
                <a:tab algn="l" pos="0"/>
              </a:tabLst>
            </a:pPr>
            <a:r>
              <a:rPr b="1" lang="en-US" sz="1900" spc="-1" strike="noStrike">
                <a:solidFill>
                  <a:schemeClr val="dk1"/>
                </a:solidFill>
                <a:latin typeface="Arial"/>
                <a:ea typeface="Arial"/>
              </a:rPr>
              <a:t>User intervenes to review and revise schema changes proposed by the LLM optimally</a:t>
            </a:r>
            <a:endParaRPr b="0" lang="en-US" sz="1900" spc="-1" strike="noStrike">
              <a:solidFill>
                <a:srgbClr val="000000"/>
              </a:solidFill>
              <a:latin typeface="Arial"/>
            </a:endParaRPr>
          </a:p>
        </p:txBody>
      </p:sp>
      <p:cxnSp>
        <p:nvCxnSpPr>
          <p:cNvPr id="101" name="Google Shape;188;p19"/>
          <p:cNvCxnSpPr>
            <a:stCxn id="99" idx="3"/>
          </p:cNvCxnSpPr>
          <p:nvPr/>
        </p:nvCxnSpPr>
        <p:spPr>
          <a:xfrm flipV="1">
            <a:off x="11643480" y="5618520"/>
            <a:ext cx="1235880" cy="16560"/>
          </a:xfrm>
          <a:prstGeom prst="straightConnector1">
            <a:avLst/>
          </a:prstGeom>
          <a:ln w="49400">
            <a:solidFill>
              <a:srgbClr val="000000"/>
            </a:solidFill>
            <a:miter/>
            <a:tailEnd len="med" type="triangle" w="med"/>
          </a:ln>
        </p:spPr>
      </p:cxnSp>
      <p:sp>
        <p:nvSpPr>
          <p:cNvPr id="102" name="Google Shape;189;p19"/>
          <p:cNvSpPr/>
          <p:nvPr/>
        </p:nvSpPr>
        <p:spPr>
          <a:xfrm>
            <a:off x="76680" y="2718000"/>
            <a:ext cx="2072160" cy="444600"/>
          </a:xfrm>
          <a:prstGeom prst="rect">
            <a:avLst/>
          </a:prstGeom>
          <a:noFill/>
          <a:ln w="0">
            <a:noFill/>
          </a:ln>
        </p:spPr>
        <p:style>
          <a:lnRef idx="0"/>
          <a:fillRef idx="0"/>
          <a:effectRef idx="0"/>
          <a:fontRef idx="minor"/>
        </p:style>
        <p:txBody>
          <a:bodyPr lIns="78840" rIns="78840" tIns="39600" bIns="39600" anchor="t">
            <a:spAutoFit/>
          </a:bodyPr>
          <a:p>
            <a:pPr algn="ctr">
              <a:lnSpc>
                <a:spcPct val="100000"/>
              </a:lnSpc>
              <a:tabLst>
                <a:tab algn="l" pos="0"/>
              </a:tabLst>
            </a:pPr>
            <a:r>
              <a:rPr b="1" lang="en-US" sz="2400" spc="-1" strike="noStrike">
                <a:solidFill>
                  <a:schemeClr val="dk1"/>
                </a:solidFill>
                <a:latin typeface="Arial"/>
                <a:ea typeface="Arial"/>
              </a:rPr>
              <a:t>Step 1:</a:t>
            </a:r>
            <a:endParaRPr b="0" lang="en-US" sz="2400" spc="-1" strike="noStrike">
              <a:solidFill>
                <a:srgbClr val="000000"/>
              </a:solidFill>
              <a:latin typeface="Arial"/>
            </a:endParaRPr>
          </a:p>
        </p:txBody>
      </p:sp>
      <p:pic>
        <p:nvPicPr>
          <p:cNvPr id="103" name="Google Shape;190;p19" descr=""/>
          <p:cNvPicPr/>
          <p:nvPr/>
        </p:nvPicPr>
        <p:blipFill>
          <a:blip r:embed="rId8"/>
          <a:stretch/>
        </p:blipFill>
        <p:spPr>
          <a:xfrm>
            <a:off x="13850280" y="4482000"/>
            <a:ext cx="540360" cy="540360"/>
          </a:xfrm>
          <a:prstGeom prst="rect">
            <a:avLst/>
          </a:prstGeom>
          <a:ln w="0">
            <a:noFill/>
          </a:ln>
        </p:spPr>
      </p:pic>
      <p:pic>
        <p:nvPicPr>
          <p:cNvPr id="104" name="Google Shape;191;p19" descr=""/>
          <p:cNvPicPr/>
          <p:nvPr/>
        </p:nvPicPr>
        <p:blipFill>
          <a:blip r:embed="rId9"/>
          <a:stretch/>
        </p:blipFill>
        <p:spPr>
          <a:xfrm>
            <a:off x="15631560" y="6446160"/>
            <a:ext cx="822240" cy="822240"/>
          </a:xfrm>
          <a:prstGeom prst="rect">
            <a:avLst/>
          </a:prstGeom>
          <a:ln w="0">
            <a:noFill/>
          </a:ln>
        </p:spPr>
      </p:pic>
      <p:sp>
        <p:nvSpPr>
          <p:cNvPr id="105" name="Google Shape;192;p19"/>
          <p:cNvSpPr/>
          <p:nvPr/>
        </p:nvSpPr>
        <p:spPr>
          <a:xfrm>
            <a:off x="14696640" y="7353000"/>
            <a:ext cx="2999160" cy="1340280"/>
          </a:xfrm>
          <a:prstGeom prst="rect">
            <a:avLst/>
          </a:prstGeom>
          <a:noFill/>
          <a:ln w="0">
            <a:noFill/>
          </a:ln>
        </p:spPr>
        <p:style>
          <a:lnRef idx="0"/>
          <a:fillRef idx="0"/>
          <a:effectRef idx="0"/>
          <a:fontRef idx="minor"/>
        </p:style>
        <p:txBody>
          <a:bodyPr lIns="90000" rIns="90000" tIns="91440" bIns="91440" anchor="t">
            <a:spAutoFit/>
          </a:bodyPr>
          <a:p>
            <a:pPr algn="ctr">
              <a:lnSpc>
                <a:spcPct val="100000"/>
              </a:lnSpc>
              <a:tabLst>
                <a:tab algn="l" pos="0"/>
              </a:tabLst>
            </a:pPr>
            <a:r>
              <a:rPr b="1" lang="en-US" sz="1900" spc="-1" strike="noStrike">
                <a:solidFill>
                  <a:schemeClr val="dk1"/>
                </a:solidFill>
                <a:latin typeface="Arial"/>
                <a:ea typeface="Arial"/>
              </a:rPr>
              <a:t>Automatically generated harmonization and data linking code for local execution</a:t>
            </a:r>
            <a:endParaRPr b="0" lang="en-US" sz="1900" spc="-1" strike="noStrike">
              <a:solidFill>
                <a:srgbClr val="000000"/>
              </a:solidFill>
              <a:latin typeface="Arial"/>
            </a:endParaRPr>
          </a:p>
        </p:txBody>
      </p:sp>
      <p:cxnSp>
        <p:nvCxnSpPr>
          <p:cNvPr id="106" name="Google Shape;193;p19"/>
          <p:cNvCxnSpPr>
            <a:stCxn id="93" idx="3"/>
            <a:endCxn id="104" idx="1"/>
          </p:cNvCxnSpPr>
          <p:nvPr/>
        </p:nvCxnSpPr>
        <p:spPr>
          <a:xfrm>
            <a:off x="14244120" y="5594400"/>
            <a:ext cx="1387800" cy="1263240"/>
          </a:xfrm>
          <a:prstGeom prst="straightConnector1">
            <a:avLst/>
          </a:prstGeom>
          <a:ln w="49400">
            <a:solidFill>
              <a:srgbClr val="000000"/>
            </a:solidFill>
            <a:miter/>
            <a:tailEnd len="med" type="triangle" w="med"/>
          </a:ln>
        </p:spPr>
      </p:cxnSp>
      <p:pic>
        <p:nvPicPr>
          <p:cNvPr id="107" name="Google Shape;194;p19" descr=""/>
          <p:cNvPicPr/>
          <p:nvPr/>
        </p:nvPicPr>
        <p:blipFill>
          <a:blip r:embed="rId10"/>
          <a:stretch/>
        </p:blipFill>
        <p:spPr>
          <a:xfrm>
            <a:off x="781920" y="5288760"/>
            <a:ext cx="822240" cy="822240"/>
          </a:xfrm>
          <a:prstGeom prst="rect">
            <a:avLst/>
          </a:prstGeom>
          <a:ln w="0">
            <a:noFill/>
          </a:ln>
        </p:spPr>
      </p:pic>
      <p:sp>
        <p:nvSpPr>
          <p:cNvPr id="108" name="Google Shape;195;p19"/>
          <p:cNvSpPr/>
          <p:nvPr/>
        </p:nvSpPr>
        <p:spPr>
          <a:xfrm>
            <a:off x="156960" y="6155640"/>
            <a:ext cx="2072160" cy="947160"/>
          </a:xfrm>
          <a:prstGeom prst="rect">
            <a:avLst/>
          </a:prstGeom>
          <a:noFill/>
          <a:ln w="0">
            <a:noFill/>
          </a:ln>
        </p:spPr>
        <p:style>
          <a:lnRef idx="0"/>
          <a:fillRef idx="0"/>
          <a:effectRef idx="0"/>
          <a:fontRef idx="minor"/>
        </p:style>
        <p:txBody>
          <a:bodyPr lIns="78840" rIns="78840" tIns="39600" bIns="39600" anchor="t">
            <a:spAutoFit/>
          </a:bodyPr>
          <a:p>
            <a:pPr algn="ctr">
              <a:lnSpc>
                <a:spcPct val="100000"/>
              </a:lnSpc>
              <a:tabLst>
                <a:tab algn="l" pos="0"/>
              </a:tabLst>
            </a:pPr>
            <a:r>
              <a:rPr b="1" lang="en-US" sz="1900" spc="-1" strike="noStrike">
                <a:solidFill>
                  <a:schemeClr val="dk1"/>
                </a:solidFill>
                <a:latin typeface="Arial"/>
                <a:ea typeface="Arial"/>
              </a:rPr>
              <a:t>Input dataset 2 schema xlsx files</a:t>
            </a:r>
            <a:endParaRPr b="0" lang="en-US" sz="1900" spc="-1" strike="noStrike">
              <a:solidFill>
                <a:srgbClr val="000000"/>
              </a:solidFill>
              <a:latin typeface="Arial"/>
            </a:endParaRPr>
          </a:p>
        </p:txBody>
      </p:sp>
      <p:cxnSp>
        <p:nvCxnSpPr>
          <p:cNvPr id="109" name="Google Shape;196;p19"/>
          <p:cNvCxnSpPr>
            <a:stCxn id="108" idx="3"/>
            <a:endCxn id="85" idx="1"/>
          </p:cNvCxnSpPr>
          <p:nvPr/>
        </p:nvCxnSpPr>
        <p:spPr>
          <a:xfrm flipV="1">
            <a:off x="2229120" y="5594400"/>
            <a:ext cx="1042200" cy="1035000"/>
          </a:xfrm>
          <a:prstGeom prst="straightConnector1">
            <a:avLst/>
          </a:prstGeom>
          <a:ln w="49400">
            <a:solidFill>
              <a:srgbClr val="000000"/>
            </a:solidFill>
            <a:miter/>
            <a:tailEnd len="med" type="triangle" w="med"/>
          </a:ln>
        </p:spPr>
      </p:cxn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5355360" y="691920"/>
            <a:ext cx="11674800" cy="1988280"/>
          </a:xfrm>
          <a:prstGeom prst="rect">
            <a:avLst/>
          </a:prstGeom>
          <a:noFill/>
          <a:ln w="0">
            <a:noFill/>
          </a:ln>
        </p:spPr>
        <p:txBody>
          <a:bodyPr lIns="91440" rIns="91440" tIns="45720" bIns="45720" anchor="ctr">
            <a:normAutofit/>
          </a:bodyPr>
          <a:p>
            <a:pPr indent="0">
              <a:lnSpc>
                <a:spcPct val="90000"/>
              </a:lnSpc>
              <a:buNone/>
              <a:tabLst>
                <a:tab algn="l" pos="0"/>
              </a:tabLst>
            </a:pPr>
            <a:r>
              <a:rPr b="1" lang="en-US" sz="5300" spc="-1" strike="noStrike">
                <a:solidFill>
                  <a:srgbClr val="0f0039"/>
                </a:solidFill>
                <a:latin typeface="Arial"/>
                <a:ea typeface="Arial"/>
              </a:rPr>
              <a:t>Prompts for Schema Matching</a:t>
            </a:r>
            <a:endParaRPr b="0" lang="en-US" sz="5300" spc="-1" strike="noStrike">
              <a:solidFill>
                <a:srgbClr val="000000"/>
              </a:solidFill>
              <a:latin typeface="Arial"/>
            </a:endParaRPr>
          </a:p>
        </p:txBody>
      </p:sp>
      <p:sp>
        <p:nvSpPr>
          <p:cNvPr id="111" name="PlaceHolder 2"/>
          <p:cNvSpPr>
            <a:spLocks noGrp="1"/>
          </p:cNvSpPr>
          <p:nvPr>
            <p:ph/>
          </p:nvPr>
        </p:nvSpPr>
        <p:spPr>
          <a:xfrm>
            <a:off x="1257480" y="2838600"/>
            <a:ext cx="7333560" cy="7295760"/>
          </a:xfrm>
          <a:prstGeom prst="rect">
            <a:avLst/>
          </a:prstGeom>
          <a:noFill/>
          <a:ln w="0">
            <a:noFill/>
          </a:ln>
        </p:spPr>
        <p:txBody>
          <a:bodyPr lIns="91440" rIns="91440" tIns="45720" bIns="45720" anchor="t">
            <a:normAutofit/>
          </a:bodyPr>
          <a:p>
            <a:pPr indent="0">
              <a:lnSpc>
                <a:spcPct val="70000"/>
              </a:lnSpc>
              <a:spcBef>
                <a:spcPts val="1500"/>
              </a:spcBef>
              <a:buNone/>
              <a:tabLst>
                <a:tab algn="l" pos="0"/>
              </a:tabLst>
            </a:pPr>
            <a:r>
              <a:rPr b="0" lang="en-US" sz="2700" spc="-1" strike="noStrike">
                <a:solidFill>
                  <a:schemeClr val="dk1"/>
                </a:solidFill>
                <a:latin typeface="Arial"/>
                <a:ea typeface="Arial"/>
              </a:rPr>
              <a:t>“</a:t>
            </a:r>
            <a:r>
              <a:rPr b="0" lang="en-US" sz="2700" spc="-1" strike="noStrike">
                <a:solidFill>
                  <a:schemeClr val="dk1"/>
                </a:solidFill>
                <a:latin typeface="Arial"/>
                <a:ea typeface="Arial"/>
              </a:rPr>
              <a:t>I need to determine if these two database columns represent the same type of information based solely on their schema metadata.”</a:t>
            </a:r>
            <a:endParaRPr b="0" lang="en-US" sz="2700" spc="-1" strike="noStrike">
              <a:solidFill>
                <a:srgbClr val="000000"/>
              </a:solidFill>
              <a:latin typeface="Arial"/>
            </a:endParaRPr>
          </a:p>
          <a:p>
            <a:pPr indent="0">
              <a:lnSpc>
                <a:spcPct val="70000"/>
              </a:lnSpc>
              <a:spcBef>
                <a:spcPts val="1500"/>
              </a:spcBef>
              <a:buNone/>
              <a:tabLst>
                <a:tab algn="l" pos="0"/>
              </a:tabLst>
            </a:pPr>
            <a:r>
              <a:rPr b="0" lang="en-US" sz="2700" spc="-1" strike="noStrike">
                <a:solidFill>
                  <a:schemeClr val="dk1"/>
                </a:solidFill>
                <a:latin typeface="Arial"/>
                <a:ea typeface="Arial"/>
              </a:rPr>
              <a:t>Column 1:</a:t>
            </a:r>
            <a:endParaRPr b="0" lang="en-US" sz="2700" spc="-1" strike="noStrike">
              <a:solidFill>
                <a:srgbClr val="000000"/>
              </a:solidFill>
              <a:latin typeface="Arial"/>
            </a:endParaRPr>
          </a:p>
          <a:p>
            <a:pPr indent="0">
              <a:lnSpc>
                <a:spcPct val="70000"/>
              </a:lnSpc>
              <a:spcBef>
                <a:spcPts val="1500"/>
              </a:spcBef>
              <a:buNone/>
              <a:tabLst>
                <a:tab algn="l" pos="0"/>
              </a:tabLst>
            </a:pPr>
            <a:r>
              <a:rPr b="0" lang="en-US" sz="2700" spc="-1" strike="noStrike">
                <a:solidFill>
                  <a:schemeClr val="dk1"/>
                </a:solidFill>
                <a:latin typeface="Arial"/>
                <a:ea typeface="Arial"/>
              </a:rPr>
              <a:t>- Name: {col1 name}</a:t>
            </a:r>
            <a:endParaRPr b="0" lang="en-US" sz="2700" spc="-1" strike="noStrike">
              <a:solidFill>
                <a:srgbClr val="000000"/>
              </a:solidFill>
              <a:latin typeface="Arial"/>
            </a:endParaRPr>
          </a:p>
          <a:p>
            <a:pPr indent="0">
              <a:lnSpc>
                <a:spcPct val="70000"/>
              </a:lnSpc>
              <a:spcBef>
                <a:spcPts val="1500"/>
              </a:spcBef>
              <a:buNone/>
              <a:tabLst>
                <a:tab algn="l" pos="0"/>
              </a:tabLst>
            </a:pPr>
            <a:r>
              <a:rPr b="0" lang="en-US" sz="2700" spc="-1" strike="noStrike">
                <a:solidFill>
                  <a:schemeClr val="dk1"/>
                </a:solidFill>
                <a:latin typeface="Arial"/>
                <a:ea typeface="Arial"/>
              </a:rPr>
              <a:t>- Table: {col1 table}</a:t>
            </a:r>
            <a:endParaRPr b="0" lang="en-US" sz="2700" spc="-1" strike="noStrike">
              <a:solidFill>
                <a:srgbClr val="000000"/>
              </a:solidFill>
              <a:latin typeface="Arial"/>
            </a:endParaRPr>
          </a:p>
          <a:p>
            <a:pPr indent="0">
              <a:lnSpc>
                <a:spcPct val="70000"/>
              </a:lnSpc>
              <a:spcBef>
                <a:spcPts val="1500"/>
              </a:spcBef>
              <a:buNone/>
              <a:tabLst>
                <a:tab algn="l" pos="0"/>
              </a:tabLst>
            </a:pPr>
            <a:r>
              <a:rPr b="0" lang="en-US" sz="2700" spc="-1" strike="noStrike">
                <a:solidFill>
                  <a:schemeClr val="dk1"/>
                </a:solidFill>
                <a:latin typeface="Arial"/>
                <a:ea typeface="Arial"/>
              </a:rPr>
              <a:t>- Data Type: {col1 type}</a:t>
            </a:r>
            <a:endParaRPr b="0" lang="en-US" sz="2700" spc="-1" strike="noStrike">
              <a:solidFill>
                <a:srgbClr val="000000"/>
              </a:solidFill>
              <a:latin typeface="Arial"/>
            </a:endParaRPr>
          </a:p>
          <a:p>
            <a:pPr indent="0">
              <a:lnSpc>
                <a:spcPct val="70000"/>
              </a:lnSpc>
              <a:spcBef>
                <a:spcPts val="1500"/>
              </a:spcBef>
              <a:buNone/>
              <a:tabLst>
                <a:tab algn="l" pos="0"/>
              </a:tabLst>
            </a:pPr>
            <a:r>
              <a:rPr b="0" lang="en-US" sz="2700" spc="-1" strike="noStrike">
                <a:solidFill>
                  <a:schemeClr val="dk1"/>
                </a:solidFill>
                <a:latin typeface="Arial"/>
                <a:ea typeface="Arial"/>
              </a:rPr>
              <a:t>- Description: {col1 desc}</a:t>
            </a:r>
            <a:endParaRPr b="0" lang="en-US" sz="2700" spc="-1" strike="noStrike">
              <a:solidFill>
                <a:srgbClr val="000000"/>
              </a:solidFill>
              <a:latin typeface="Arial"/>
            </a:endParaRPr>
          </a:p>
          <a:p>
            <a:pPr indent="0">
              <a:lnSpc>
                <a:spcPct val="70000"/>
              </a:lnSpc>
              <a:spcBef>
                <a:spcPts val="1500"/>
              </a:spcBef>
              <a:buNone/>
              <a:tabLst>
                <a:tab algn="l" pos="0"/>
              </a:tabLst>
            </a:pPr>
            <a:r>
              <a:rPr b="0" lang="en-US" sz="2700" spc="-1" strike="noStrike">
                <a:solidFill>
                  <a:schemeClr val="dk1"/>
                </a:solidFill>
                <a:latin typeface="Arial"/>
                <a:ea typeface="Arial"/>
              </a:rPr>
              <a:t>Column 2:</a:t>
            </a:r>
            <a:endParaRPr b="0" lang="en-US" sz="2700" spc="-1" strike="noStrike">
              <a:solidFill>
                <a:srgbClr val="000000"/>
              </a:solidFill>
              <a:latin typeface="Arial"/>
            </a:endParaRPr>
          </a:p>
          <a:p>
            <a:pPr indent="0">
              <a:lnSpc>
                <a:spcPct val="70000"/>
              </a:lnSpc>
              <a:spcBef>
                <a:spcPts val="1500"/>
              </a:spcBef>
              <a:buNone/>
              <a:tabLst>
                <a:tab algn="l" pos="0"/>
              </a:tabLst>
            </a:pPr>
            <a:r>
              <a:rPr b="0" lang="en-US" sz="2700" spc="-1" strike="noStrike">
                <a:solidFill>
                  <a:schemeClr val="dk1"/>
                </a:solidFill>
                <a:latin typeface="Arial"/>
                <a:ea typeface="Arial"/>
              </a:rPr>
              <a:t>- Name: {col2 name}</a:t>
            </a:r>
            <a:endParaRPr b="0" lang="en-US" sz="2700" spc="-1" strike="noStrike">
              <a:solidFill>
                <a:srgbClr val="000000"/>
              </a:solidFill>
              <a:latin typeface="Arial"/>
            </a:endParaRPr>
          </a:p>
          <a:p>
            <a:pPr indent="0">
              <a:lnSpc>
                <a:spcPct val="70000"/>
              </a:lnSpc>
              <a:spcBef>
                <a:spcPts val="1500"/>
              </a:spcBef>
              <a:buNone/>
              <a:tabLst>
                <a:tab algn="l" pos="0"/>
              </a:tabLst>
            </a:pPr>
            <a:r>
              <a:rPr b="0" lang="en-US" sz="2700" spc="-1" strike="noStrike">
                <a:solidFill>
                  <a:schemeClr val="dk1"/>
                </a:solidFill>
                <a:latin typeface="Arial"/>
                <a:ea typeface="Arial"/>
              </a:rPr>
              <a:t>- Table: {col2 table}</a:t>
            </a:r>
            <a:endParaRPr b="0" lang="en-US" sz="2700" spc="-1" strike="noStrike">
              <a:solidFill>
                <a:srgbClr val="000000"/>
              </a:solidFill>
              <a:latin typeface="Arial"/>
            </a:endParaRPr>
          </a:p>
          <a:p>
            <a:pPr indent="0">
              <a:lnSpc>
                <a:spcPct val="70000"/>
              </a:lnSpc>
              <a:spcBef>
                <a:spcPts val="1500"/>
              </a:spcBef>
              <a:buNone/>
              <a:tabLst>
                <a:tab algn="l" pos="0"/>
              </a:tabLst>
            </a:pPr>
            <a:r>
              <a:rPr b="0" lang="en-US" sz="2700" spc="-1" strike="noStrike">
                <a:solidFill>
                  <a:schemeClr val="dk1"/>
                </a:solidFill>
                <a:latin typeface="Arial"/>
                <a:ea typeface="Arial"/>
              </a:rPr>
              <a:t>- Data Type: {col2 type}</a:t>
            </a:r>
            <a:endParaRPr b="0" lang="en-US" sz="2700" spc="-1" strike="noStrike">
              <a:solidFill>
                <a:srgbClr val="000000"/>
              </a:solidFill>
              <a:latin typeface="Arial"/>
            </a:endParaRPr>
          </a:p>
          <a:p>
            <a:pPr indent="0">
              <a:lnSpc>
                <a:spcPct val="70000"/>
              </a:lnSpc>
              <a:spcBef>
                <a:spcPts val="1500"/>
              </a:spcBef>
              <a:buNone/>
              <a:tabLst>
                <a:tab algn="l" pos="0"/>
              </a:tabLst>
            </a:pPr>
            <a:r>
              <a:rPr b="0" lang="en-US" sz="2700" spc="-1" strike="noStrike">
                <a:solidFill>
                  <a:schemeClr val="dk1"/>
                </a:solidFill>
                <a:latin typeface="Arial"/>
                <a:ea typeface="Arial"/>
              </a:rPr>
              <a:t>- Description: {col2 desc}</a:t>
            </a:r>
            <a:endParaRPr b="0" lang="en-US" sz="2700" spc="-1" strike="noStrike">
              <a:solidFill>
                <a:srgbClr val="000000"/>
              </a:solidFill>
              <a:latin typeface="Arial"/>
            </a:endParaRPr>
          </a:p>
        </p:txBody>
      </p:sp>
      <p:sp>
        <p:nvSpPr>
          <p:cNvPr id="112" name="PlaceHolder 3"/>
          <p:cNvSpPr>
            <a:spLocks noGrp="1"/>
          </p:cNvSpPr>
          <p:nvPr>
            <p:ph/>
          </p:nvPr>
        </p:nvSpPr>
        <p:spPr>
          <a:xfrm>
            <a:off x="8744040" y="2838600"/>
            <a:ext cx="8438760" cy="7295760"/>
          </a:xfrm>
          <a:prstGeom prst="rect">
            <a:avLst/>
          </a:prstGeom>
          <a:noFill/>
          <a:ln w="0">
            <a:noFill/>
          </a:ln>
        </p:spPr>
        <p:txBody>
          <a:bodyPr lIns="91440" rIns="91440" tIns="45720" bIns="45720" anchor="t">
            <a:normAutofit/>
          </a:bodyPr>
          <a:p>
            <a:pPr indent="0">
              <a:lnSpc>
                <a:spcPct val="90000"/>
              </a:lnSpc>
              <a:spcBef>
                <a:spcPts val="1500"/>
              </a:spcBef>
              <a:buNone/>
              <a:tabLst>
                <a:tab algn="l" pos="0"/>
              </a:tabLst>
            </a:pPr>
            <a:r>
              <a:rPr b="0" lang="en-US" sz="2700" spc="-1" strike="noStrike">
                <a:solidFill>
                  <a:schemeClr val="dk1"/>
                </a:solidFill>
                <a:latin typeface="Arial"/>
                <a:ea typeface="Arial"/>
              </a:rPr>
              <a:t>Based on the column names, types, and descriptions, do these columns likely contain the same type of information?</a:t>
            </a:r>
            <a:endParaRPr b="0" lang="en-US" sz="2700" spc="-1" strike="noStrike">
              <a:solidFill>
                <a:srgbClr val="000000"/>
              </a:solidFill>
              <a:latin typeface="Arial"/>
            </a:endParaRPr>
          </a:p>
          <a:p>
            <a:pPr indent="0">
              <a:lnSpc>
                <a:spcPct val="90000"/>
              </a:lnSpc>
              <a:spcBef>
                <a:spcPts val="1500"/>
              </a:spcBef>
              <a:buNone/>
              <a:tabLst>
                <a:tab algn="l" pos="0"/>
              </a:tabLst>
            </a:pPr>
            <a:r>
              <a:rPr b="0" lang="en-US" sz="2700" spc="-1" strike="noStrike">
                <a:solidFill>
                  <a:schemeClr val="dk1"/>
                </a:solidFill>
                <a:latin typeface="Arial"/>
                <a:ea typeface="Arial"/>
              </a:rPr>
              <a:t>Respond with only one of these options:</a:t>
            </a:r>
            <a:endParaRPr b="0" lang="en-US" sz="2700" spc="-1" strike="noStrike">
              <a:solidFill>
                <a:srgbClr val="000000"/>
              </a:solidFill>
              <a:latin typeface="Arial"/>
            </a:endParaRPr>
          </a:p>
          <a:p>
            <a:pPr indent="0">
              <a:lnSpc>
                <a:spcPct val="90000"/>
              </a:lnSpc>
              <a:spcBef>
                <a:spcPts val="1500"/>
              </a:spcBef>
              <a:buNone/>
              <a:tabLst>
                <a:tab algn="l" pos="0"/>
              </a:tabLst>
            </a:pPr>
            <a:r>
              <a:rPr b="0" lang="en-US" sz="2700" spc="-1" strike="noStrike">
                <a:solidFill>
                  <a:schemeClr val="dk1"/>
                </a:solidFill>
                <a:latin typeface="Arial"/>
                <a:ea typeface="Arial"/>
              </a:rPr>
              <a:t>• ”</a:t>
            </a:r>
            <a:r>
              <a:rPr b="0" lang="en-US" sz="2700" spc="-1" strike="noStrike">
                <a:solidFill>
                  <a:schemeClr val="dk1"/>
                </a:solidFill>
                <a:latin typeface="Arial"/>
                <a:ea typeface="Arial"/>
              </a:rPr>
              <a:t>MATCH: [brief reason]” if they represent the same</a:t>
            </a:r>
            <a:endParaRPr b="0" lang="en-US" sz="2700" spc="-1" strike="noStrike">
              <a:solidFill>
                <a:srgbClr val="000000"/>
              </a:solidFill>
              <a:latin typeface="Arial"/>
            </a:endParaRPr>
          </a:p>
          <a:p>
            <a:pPr indent="0">
              <a:lnSpc>
                <a:spcPct val="90000"/>
              </a:lnSpc>
              <a:spcBef>
                <a:spcPts val="1500"/>
              </a:spcBef>
              <a:buNone/>
              <a:tabLst>
                <a:tab algn="l" pos="0"/>
              </a:tabLst>
            </a:pPr>
            <a:r>
              <a:rPr b="0" lang="en-US" sz="2700" spc="-1" strike="noStrike">
                <a:solidFill>
                  <a:schemeClr val="dk1"/>
                </a:solidFill>
                <a:latin typeface="Arial"/>
                <a:ea typeface="Arial"/>
              </a:rPr>
              <a:t>type of information</a:t>
            </a:r>
            <a:endParaRPr b="0" lang="en-US" sz="2700" spc="-1" strike="noStrike">
              <a:solidFill>
                <a:srgbClr val="000000"/>
              </a:solidFill>
              <a:latin typeface="Arial"/>
            </a:endParaRPr>
          </a:p>
          <a:p>
            <a:pPr indent="0">
              <a:lnSpc>
                <a:spcPct val="90000"/>
              </a:lnSpc>
              <a:spcBef>
                <a:spcPts val="1500"/>
              </a:spcBef>
              <a:buNone/>
              <a:tabLst>
                <a:tab algn="l" pos="0"/>
              </a:tabLst>
            </a:pPr>
            <a:r>
              <a:rPr b="0" lang="en-US" sz="2700" spc="-1" strike="noStrike">
                <a:solidFill>
                  <a:schemeClr val="dk1"/>
                </a:solidFill>
                <a:latin typeface="Arial"/>
                <a:ea typeface="Arial"/>
              </a:rPr>
              <a:t>• ”</a:t>
            </a:r>
            <a:r>
              <a:rPr b="0" lang="en-US" sz="2700" spc="-1" strike="noStrike">
                <a:solidFill>
                  <a:schemeClr val="dk1"/>
                </a:solidFill>
                <a:latin typeface="Arial"/>
                <a:ea typeface="Arial"/>
              </a:rPr>
              <a:t>NO MATCH: [brief reason]” if they represent</a:t>
            </a:r>
            <a:endParaRPr b="0" lang="en-US" sz="2700" spc="-1" strike="noStrike">
              <a:solidFill>
                <a:srgbClr val="000000"/>
              </a:solidFill>
              <a:latin typeface="Arial"/>
            </a:endParaRPr>
          </a:p>
          <a:p>
            <a:pPr indent="0">
              <a:lnSpc>
                <a:spcPct val="90000"/>
              </a:lnSpc>
              <a:spcBef>
                <a:spcPts val="1500"/>
              </a:spcBef>
              <a:buNone/>
              <a:tabLst>
                <a:tab algn="l" pos="0"/>
              </a:tabLst>
            </a:pPr>
            <a:r>
              <a:rPr b="0" lang="en-US" sz="2700" spc="-1" strike="noStrike">
                <a:solidFill>
                  <a:schemeClr val="dk1"/>
                </a:solidFill>
                <a:latin typeface="Arial"/>
                <a:ea typeface="Arial"/>
              </a:rPr>
              <a:t>clearly different types of information</a:t>
            </a:r>
            <a:endParaRPr b="0" lang="en-US" sz="2700" spc="-1" strike="noStrike">
              <a:solidFill>
                <a:srgbClr val="000000"/>
              </a:solidFill>
              <a:latin typeface="Arial"/>
            </a:endParaRPr>
          </a:p>
          <a:p>
            <a:pPr indent="0">
              <a:lnSpc>
                <a:spcPct val="90000"/>
              </a:lnSpc>
              <a:spcBef>
                <a:spcPts val="1500"/>
              </a:spcBef>
              <a:buNone/>
              <a:tabLst>
                <a:tab algn="l" pos="0"/>
              </a:tabLst>
            </a:pPr>
            <a:r>
              <a:rPr b="0" lang="en-US" sz="2700" spc="-1" strike="noStrike">
                <a:solidFill>
                  <a:schemeClr val="dk1"/>
                </a:solidFill>
                <a:latin typeface="Arial"/>
                <a:ea typeface="Arial"/>
              </a:rPr>
              <a:t>Consider columns as matching if they represent the same concept, even if the format differs (e.g., coded vs. text).</a:t>
            </a:r>
            <a:endParaRPr b="0" lang="en-US" sz="2700" spc="-1" strike="noStrike">
              <a:solidFill>
                <a:srgbClr val="000000"/>
              </a:solidFill>
              <a:latin typeface="Arial"/>
            </a:endParaRPr>
          </a:p>
          <a:p>
            <a:pPr indent="0">
              <a:lnSpc>
                <a:spcPct val="90000"/>
              </a:lnSpc>
              <a:spcBef>
                <a:spcPts val="1500"/>
              </a:spcBef>
              <a:buNone/>
              <a:tabLst>
                <a:tab algn="l" pos="0"/>
              </a:tabLst>
            </a:pPr>
            <a:endParaRPr b="0" lang="en-US" sz="2700" spc="-1" strike="noStrike">
              <a:solidFill>
                <a:srgbClr val="000000"/>
              </a:solidFill>
              <a:latin typeface="Arial"/>
            </a:endParaRPr>
          </a:p>
        </p:txBody>
      </p:sp>
      <p:sp>
        <p:nvSpPr>
          <p:cNvPr id="113" name="PlaceHolder 4"/>
          <p:cNvSpPr>
            <a:spLocks noGrp="1"/>
          </p:cNvSpPr>
          <p:nvPr>
            <p:ph type="sldNum" idx="18"/>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42F284EF-B40C-4738-A4D8-A89DBB9634C4}" type="slidenum">
              <a:rPr b="0" lang="en-US" sz="2400" spc="-1" strike="noStrike">
                <a:solidFill>
                  <a:schemeClr val="dk1"/>
                </a:solidFill>
                <a:latin typeface="Arial"/>
                <a:ea typeface="Arial"/>
              </a:rPr>
              <a:t>11</a:t>
            </a:fld>
            <a:endParaRPr b="0" lang="en-US" sz="2400" spc="-1" strike="noStrike">
              <a:solidFill>
                <a:srgbClr val="000000"/>
              </a:solidFill>
              <a:latin typeface="Times New Roman"/>
            </a:endParaRPr>
          </a:p>
        </p:txBody>
      </p:sp>
      <p:sp>
        <p:nvSpPr>
          <p:cNvPr id="114" name="Google Shape;206;p20"/>
          <p:cNvSpPr/>
          <p:nvPr/>
        </p:nvSpPr>
        <p:spPr>
          <a:xfrm>
            <a:off x="0" y="9447120"/>
            <a:ext cx="16678440" cy="73836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1" lang="en-US" sz="1900" spc="-1" strike="noStrike">
                <a:solidFill>
                  <a:schemeClr val="dk1"/>
                </a:solidFill>
                <a:latin typeface="Arial"/>
                <a:ea typeface="Arial"/>
              </a:rPr>
              <a:t>Note: </a:t>
            </a:r>
            <a:r>
              <a:rPr b="0" lang="en-US" sz="1900" spc="-1" strike="noStrike">
                <a:solidFill>
                  <a:schemeClr val="dk1"/>
                </a:solidFill>
                <a:latin typeface="Arial"/>
                <a:ea typeface="Arial"/>
              </a:rPr>
              <a:t>LLM prompts are considered placeholders, and they may change in future iterations of this work.  Values are used in the slide as a non-PHI illustrative example, intended solely to explain the concept of harmonization. The example has not been evaluated in the study.</a:t>
            </a:r>
            <a:endParaRPr b="0" lang="en-US" sz="1900" spc="-1" strike="noStrike">
              <a:solidFill>
                <a:srgbClr val="000000"/>
              </a:solidFill>
              <a:latin typeface="Arial"/>
            </a:endParaRPr>
          </a:p>
          <a:p>
            <a:pPr>
              <a:lnSpc>
                <a:spcPct val="100000"/>
              </a:lnSpc>
              <a:tabLst>
                <a:tab algn="l" pos="0"/>
              </a:tabLst>
            </a:pPr>
            <a:endParaRPr b="0" lang="en-US" sz="1900" spc="-1" strike="noStrike">
              <a:solidFill>
                <a:srgbClr val="000000"/>
              </a:solidFill>
              <a:latin typeface="Arial"/>
            </a:endParaRPr>
          </a:p>
        </p:txBody>
      </p:sp>
      <p:sp>
        <p:nvSpPr>
          <p:cNvPr id="115" name="Google Shape;207;p20"/>
          <p:cNvSpPr/>
          <p:nvPr/>
        </p:nvSpPr>
        <p:spPr>
          <a:xfrm>
            <a:off x="4911480" y="4609080"/>
            <a:ext cx="8891280" cy="731160"/>
          </a:xfrm>
          <a:prstGeom prst="rect">
            <a:avLst/>
          </a:prstGeom>
          <a:noFill/>
          <a:ln w="0">
            <a:noFill/>
          </a:ln>
        </p:spPr>
        <p:style>
          <a:lnRef idx="0"/>
          <a:fillRef idx="0"/>
          <a:effectRef idx="0"/>
          <a:fontRef idx="minor"/>
        </p:style>
        <p:txBody>
          <a:bodyPr lIns="90000" rIns="90000" tIns="91440" bIns="91440" anchor="t">
            <a:spAutoFit/>
          </a:bodyPr>
          <a:p>
            <a:pPr>
              <a:lnSpc>
                <a:spcPct val="100000"/>
              </a:lnSpc>
              <a:tabLst>
                <a:tab algn="l" pos="0"/>
              </a:tabLst>
            </a:pPr>
            <a:r>
              <a:rPr b="1" lang="en-US" sz="1800" spc="-1" strike="noStrike">
                <a:solidFill>
                  <a:schemeClr val="dk1"/>
                </a:solidFill>
                <a:latin typeface="Arial"/>
                <a:ea typeface="Arial"/>
              </a:rPr>
              <a:t>Example</a:t>
            </a:r>
            <a:r>
              <a:rPr b="0" lang="en-US" sz="1800" spc="-1" strike="noStrike">
                <a:solidFill>
                  <a:schemeClr val="dk1"/>
                </a:solidFill>
                <a:latin typeface="Arial"/>
                <a:ea typeface="Arial"/>
              </a:rPr>
              <a:t>: ActivityLevel</a:t>
            </a:r>
            <a:endParaRPr b="0" lang="en-US" sz="1800" spc="-1" strike="noStrike">
              <a:solidFill>
                <a:srgbClr val="000000"/>
              </a:solidFill>
              <a:latin typeface="Arial"/>
            </a:endParaRPr>
          </a:p>
          <a:p>
            <a:pPr>
              <a:lnSpc>
                <a:spcPct val="100000"/>
              </a:lnSpc>
              <a:tabLst>
                <a:tab algn="l" pos="0"/>
              </a:tabLst>
            </a:pPr>
            <a:endParaRPr b="0" lang="en-US" sz="1800" spc="-1" strike="noStrike">
              <a:solidFill>
                <a:srgbClr val="000000"/>
              </a:solidFill>
              <a:latin typeface="Arial"/>
            </a:endParaRPr>
          </a:p>
        </p:txBody>
      </p:sp>
      <p:sp>
        <p:nvSpPr>
          <p:cNvPr id="116" name="Google Shape;208;p20"/>
          <p:cNvSpPr/>
          <p:nvPr/>
        </p:nvSpPr>
        <p:spPr>
          <a:xfrm>
            <a:off x="-209520" y="2490840"/>
            <a:ext cx="2999160" cy="399600"/>
          </a:xfrm>
          <a:prstGeom prst="rect">
            <a:avLst/>
          </a:prstGeom>
          <a:noFill/>
          <a:ln w="0">
            <a:noFill/>
          </a:ln>
        </p:spPr>
        <p:style>
          <a:lnRef idx="0"/>
          <a:fillRef idx="0"/>
          <a:effectRef idx="0"/>
          <a:fontRef idx="minor"/>
        </p:style>
        <p:txBody>
          <a:bodyPr lIns="90000" rIns="90000" tIns="91440" bIns="91440" anchor="t">
            <a:spAutoFit/>
          </a:bodyPr>
          <a:p>
            <a:pPr>
              <a:lnSpc>
                <a:spcPct val="100000"/>
              </a:lnSpc>
              <a:tabLst>
                <a:tab algn="l" pos="0"/>
              </a:tabLst>
            </a:pPr>
            <a:endParaRPr b="0" lang="en-US" sz="1400" spc="-1" strike="noStrike">
              <a:solidFill>
                <a:srgbClr val="000000"/>
              </a:solidFill>
              <a:latin typeface="Arial"/>
            </a:endParaRPr>
          </a:p>
        </p:txBody>
      </p:sp>
      <p:sp>
        <p:nvSpPr>
          <p:cNvPr id="117" name="Google Shape;209;p20"/>
          <p:cNvSpPr/>
          <p:nvPr/>
        </p:nvSpPr>
        <p:spPr>
          <a:xfrm>
            <a:off x="4911480" y="5040720"/>
            <a:ext cx="8891280" cy="731160"/>
          </a:xfrm>
          <a:prstGeom prst="rect">
            <a:avLst/>
          </a:prstGeom>
          <a:noFill/>
          <a:ln w="0">
            <a:noFill/>
          </a:ln>
        </p:spPr>
        <p:style>
          <a:lnRef idx="0"/>
          <a:fillRef idx="0"/>
          <a:effectRef idx="0"/>
          <a:fontRef idx="minor"/>
        </p:style>
        <p:txBody>
          <a:bodyPr lIns="90000" rIns="90000" tIns="91440" bIns="91440" anchor="t">
            <a:spAutoFit/>
          </a:bodyPr>
          <a:p>
            <a:pPr>
              <a:lnSpc>
                <a:spcPct val="100000"/>
              </a:lnSpc>
              <a:tabLst>
                <a:tab algn="l" pos="0"/>
              </a:tabLst>
            </a:pPr>
            <a:r>
              <a:rPr b="1" lang="en-US" sz="1800" spc="-1" strike="noStrike">
                <a:solidFill>
                  <a:schemeClr val="dk1"/>
                </a:solidFill>
                <a:latin typeface="Arial"/>
                <a:ea typeface="Arial"/>
              </a:rPr>
              <a:t>Example</a:t>
            </a:r>
            <a:r>
              <a:rPr b="0" lang="en-US" sz="1800" spc="-1" strike="noStrike">
                <a:solidFill>
                  <a:schemeClr val="dk1"/>
                </a:solidFill>
                <a:latin typeface="Arial"/>
                <a:ea typeface="Arial"/>
              </a:rPr>
              <a:t>: Medical Site A</a:t>
            </a:r>
            <a:endParaRPr b="0" lang="en-US" sz="1800" spc="-1" strike="noStrike">
              <a:solidFill>
                <a:srgbClr val="000000"/>
              </a:solidFill>
              <a:latin typeface="Arial"/>
            </a:endParaRPr>
          </a:p>
          <a:p>
            <a:pPr>
              <a:lnSpc>
                <a:spcPct val="100000"/>
              </a:lnSpc>
              <a:tabLst>
                <a:tab algn="l" pos="0"/>
              </a:tabLst>
            </a:pPr>
            <a:endParaRPr b="0" lang="en-US" sz="1800" spc="-1" strike="noStrike">
              <a:solidFill>
                <a:srgbClr val="000000"/>
              </a:solidFill>
              <a:latin typeface="Arial"/>
            </a:endParaRPr>
          </a:p>
        </p:txBody>
      </p:sp>
      <p:sp>
        <p:nvSpPr>
          <p:cNvPr id="118" name="Google Shape;210;p20"/>
          <p:cNvSpPr/>
          <p:nvPr/>
        </p:nvSpPr>
        <p:spPr>
          <a:xfrm>
            <a:off x="4598280" y="6957000"/>
            <a:ext cx="8891280" cy="731160"/>
          </a:xfrm>
          <a:prstGeom prst="rect">
            <a:avLst/>
          </a:prstGeom>
          <a:noFill/>
          <a:ln w="0">
            <a:noFill/>
          </a:ln>
        </p:spPr>
        <p:style>
          <a:lnRef idx="0"/>
          <a:fillRef idx="0"/>
          <a:effectRef idx="0"/>
          <a:fontRef idx="minor"/>
        </p:style>
        <p:txBody>
          <a:bodyPr lIns="90000" rIns="90000" tIns="91440" bIns="91440" anchor="t">
            <a:spAutoFit/>
          </a:bodyPr>
          <a:p>
            <a:pPr>
              <a:lnSpc>
                <a:spcPct val="100000"/>
              </a:lnSpc>
              <a:tabLst>
                <a:tab algn="l" pos="0"/>
              </a:tabLst>
            </a:pPr>
            <a:r>
              <a:rPr b="1" lang="en-US" sz="1800" spc="-1" strike="noStrike">
                <a:solidFill>
                  <a:schemeClr val="dk1"/>
                </a:solidFill>
                <a:latin typeface="Arial"/>
                <a:ea typeface="Arial"/>
              </a:rPr>
              <a:t>Example</a:t>
            </a:r>
            <a:r>
              <a:rPr b="0" lang="en-US" sz="1800" spc="-1" strike="noStrike">
                <a:solidFill>
                  <a:schemeClr val="dk1"/>
                </a:solidFill>
                <a:latin typeface="Arial"/>
                <a:ea typeface="Arial"/>
              </a:rPr>
              <a:t>: MovementLevel</a:t>
            </a:r>
            <a:endParaRPr b="0" lang="en-US" sz="1800" spc="-1" strike="noStrike">
              <a:solidFill>
                <a:srgbClr val="000000"/>
              </a:solidFill>
              <a:latin typeface="Arial"/>
            </a:endParaRPr>
          </a:p>
          <a:p>
            <a:pPr>
              <a:lnSpc>
                <a:spcPct val="100000"/>
              </a:lnSpc>
              <a:tabLst>
                <a:tab algn="l" pos="0"/>
              </a:tabLst>
            </a:pPr>
            <a:endParaRPr b="0" lang="en-US" sz="1800" spc="-1" strike="noStrike">
              <a:solidFill>
                <a:srgbClr val="000000"/>
              </a:solidFill>
              <a:latin typeface="Arial"/>
            </a:endParaRPr>
          </a:p>
        </p:txBody>
      </p:sp>
      <p:sp>
        <p:nvSpPr>
          <p:cNvPr id="119" name="Google Shape;211;p20"/>
          <p:cNvSpPr/>
          <p:nvPr/>
        </p:nvSpPr>
        <p:spPr>
          <a:xfrm>
            <a:off x="4598280" y="7368840"/>
            <a:ext cx="8891280" cy="731160"/>
          </a:xfrm>
          <a:prstGeom prst="rect">
            <a:avLst/>
          </a:prstGeom>
          <a:noFill/>
          <a:ln w="0">
            <a:noFill/>
          </a:ln>
        </p:spPr>
        <p:style>
          <a:lnRef idx="0"/>
          <a:fillRef idx="0"/>
          <a:effectRef idx="0"/>
          <a:fontRef idx="minor"/>
        </p:style>
        <p:txBody>
          <a:bodyPr lIns="90000" rIns="90000" tIns="91440" bIns="91440" anchor="t">
            <a:spAutoFit/>
          </a:bodyPr>
          <a:p>
            <a:pPr>
              <a:lnSpc>
                <a:spcPct val="100000"/>
              </a:lnSpc>
              <a:tabLst>
                <a:tab algn="l" pos="0"/>
              </a:tabLst>
            </a:pPr>
            <a:r>
              <a:rPr b="1" lang="en-US" sz="1800" spc="-1" strike="noStrike">
                <a:solidFill>
                  <a:schemeClr val="dk1"/>
                </a:solidFill>
                <a:latin typeface="Arial"/>
                <a:ea typeface="Arial"/>
              </a:rPr>
              <a:t>Example</a:t>
            </a:r>
            <a:r>
              <a:rPr b="0" lang="en-US" sz="1800" spc="-1" strike="noStrike">
                <a:solidFill>
                  <a:schemeClr val="dk1"/>
                </a:solidFill>
                <a:latin typeface="Arial"/>
                <a:ea typeface="Arial"/>
              </a:rPr>
              <a:t>: Medical Site B</a:t>
            </a:r>
            <a:endParaRPr b="0" lang="en-US" sz="1800" spc="-1" strike="noStrike">
              <a:solidFill>
                <a:srgbClr val="000000"/>
              </a:solidFill>
              <a:latin typeface="Arial"/>
            </a:endParaRPr>
          </a:p>
          <a:p>
            <a:pPr>
              <a:lnSpc>
                <a:spcPct val="100000"/>
              </a:lnSpc>
              <a:tabLst>
                <a:tab algn="l" pos="0"/>
              </a:tabLst>
            </a:pPr>
            <a:endParaRPr b="0" lang="en-US" sz="1800" spc="-1" strike="noStrike">
              <a:solidFill>
                <a:srgbClr val="000000"/>
              </a:solidFill>
              <a:latin typeface="Arial"/>
            </a:endParaRPr>
          </a:p>
        </p:txBody>
      </p:sp>
      <p:sp>
        <p:nvSpPr>
          <p:cNvPr id="120" name="Google Shape;212;p20"/>
          <p:cNvSpPr/>
          <p:nvPr/>
        </p:nvSpPr>
        <p:spPr>
          <a:xfrm>
            <a:off x="4911480" y="7938360"/>
            <a:ext cx="8891280" cy="731160"/>
          </a:xfrm>
          <a:prstGeom prst="rect">
            <a:avLst/>
          </a:prstGeom>
          <a:noFill/>
          <a:ln w="0">
            <a:noFill/>
          </a:ln>
        </p:spPr>
        <p:style>
          <a:lnRef idx="0"/>
          <a:fillRef idx="0"/>
          <a:effectRef idx="0"/>
          <a:fontRef idx="minor"/>
        </p:style>
        <p:txBody>
          <a:bodyPr lIns="90000" rIns="90000" tIns="91440" bIns="91440" anchor="t">
            <a:spAutoFit/>
          </a:bodyPr>
          <a:p>
            <a:pPr>
              <a:lnSpc>
                <a:spcPct val="100000"/>
              </a:lnSpc>
              <a:tabLst>
                <a:tab algn="l" pos="0"/>
              </a:tabLst>
            </a:pPr>
            <a:r>
              <a:rPr b="1" lang="en-US" sz="1800" spc="-1" strike="noStrike">
                <a:solidFill>
                  <a:schemeClr val="dk1"/>
                </a:solidFill>
                <a:latin typeface="Arial"/>
                <a:ea typeface="Arial"/>
              </a:rPr>
              <a:t>Example</a:t>
            </a:r>
            <a:r>
              <a:rPr b="0" lang="en-US" sz="1800" spc="-1" strike="noStrike">
                <a:solidFill>
                  <a:schemeClr val="dk1"/>
                </a:solidFill>
                <a:latin typeface="Arial"/>
                <a:ea typeface="Arial"/>
              </a:rPr>
              <a:t>: Categorical</a:t>
            </a:r>
            <a:endParaRPr b="0" lang="en-US" sz="1800" spc="-1" strike="noStrike">
              <a:solidFill>
                <a:srgbClr val="000000"/>
              </a:solidFill>
              <a:latin typeface="Arial"/>
            </a:endParaRPr>
          </a:p>
          <a:p>
            <a:pPr>
              <a:lnSpc>
                <a:spcPct val="100000"/>
              </a:lnSpc>
              <a:tabLst>
                <a:tab algn="l" pos="0"/>
              </a:tabLst>
            </a:pPr>
            <a:endParaRPr b="0" lang="en-US" sz="1800" spc="-1" strike="noStrike">
              <a:solidFill>
                <a:srgbClr val="000000"/>
              </a:solidFill>
              <a:latin typeface="Arial"/>
            </a:endParaRPr>
          </a:p>
        </p:txBody>
      </p:sp>
      <p:sp>
        <p:nvSpPr>
          <p:cNvPr id="121" name="Google Shape;213;p20"/>
          <p:cNvSpPr/>
          <p:nvPr/>
        </p:nvSpPr>
        <p:spPr>
          <a:xfrm>
            <a:off x="4911480" y="5491800"/>
            <a:ext cx="8891280" cy="731160"/>
          </a:xfrm>
          <a:prstGeom prst="rect">
            <a:avLst/>
          </a:prstGeom>
          <a:noFill/>
          <a:ln w="0">
            <a:noFill/>
          </a:ln>
        </p:spPr>
        <p:style>
          <a:lnRef idx="0"/>
          <a:fillRef idx="0"/>
          <a:effectRef idx="0"/>
          <a:fontRef idx="minor"/>
        </p:style>
        <p:txBody>
          <a:bodyPr lIns="90000" rIns="90000" tIns="91440" bIns="91440" anchor="t">
            <a:spAutoFit/>
          </a:bodyPr>
          <a:p>
            <a:pPr>
              <a:lnSpc>
                <a:spcPct val="100000"/>
              </a:lnSpc>
              <a:tabLst>
                <a:tab algn="l" pos="0"/>
              </a:tabLst>
            </a:pPr>
            <a:r>
              <a:rPr b="1" lang="en-US" sz="1800" spc="-1" strike="noStrike">
                <a:solidFill>
                  <a:schemeClr val="dk1"/>
                </a:solidFill>
                <a:latin typeface="Arial"/>
                <a:ea typeface="Arial"/>
              </a:rPr>
              <a:t>Example</a:t>
            </a:r>
            <a:r>
              <a:rPr b="0" lang="en-US" sz="1800" spc="-1" strike="noStrike">
                <a:solidFill>
                  <a:schemeClr val="dk1"/>
                </a:solidFill>
                <a:latin typeface="Arial"/>
                <a:ea typeface="Arial"/>
              </a:rPr>
              <a:t>: Categorical</a:t>
            </a:r>
            <a:endParaRPr b="0" lang="en-US" sz="1800" spc="-1" strike="noStrike">
              <a:solidFill>
                <a:srgbClr val="000000"/>
              </a:solidFill>
              <a:latin typeface="Arial"/>
            </a:endParaRPr>
          </a:p>
          <a:p>
            <a:pPr>
              <a:lnSpc>
                <a:spcPct val="100000"/>
              </a:lnSpc>
              <a:tabLst>
                <a:tab algn="l" pos="0"/>
              </a:tabLst>
            </a:pPr>
            <a:endParaRPr b="0" lang="en-US" sz="1800" spc="-1" strike="noStrike">
              <a:solidFill>
                <a:srgbClr val="000000"/>
              </a:solidFill>
              <a:latin typeface="Arial"/>
            </a:endParaRPr>
          </a:p>
        </p:txBody>
      </p:sp>
      <p:sp>
        <p:nvSpPr>
          <p:cNvPr id="122" name="Google Shape;214;p20"/>
          <p:cNvSpPr/>
          <p:nvPr/>
        </p:nvSpPr>
        <p:spPr>
          <a:xfrm>
            <a:off x="5110560" y="5998680"/>
            <a:ext cx="8891280" cy="1005480"/>
          </a:xfrm>
          <a:prstGeom prst="rect">
            <a:avLst/>
          </a:prstGeom>
          <a:noFill/>
          <a:ln w="0">
            <a:noFill/>
          </a:ln>
        </p:spPr>
        <p:style>
          <a:lnRef idx="0"/>
          <a:fillRef idx="0"/>
          <a:effectRef idx="0"/>
          <a:fontRef idx="minor"/>
        </p:style>
        <p:txBody>
          <a:bodyPr lIns="90000" rIns="90000" tIns="91440" bIns="91440" anchor="t">
            <a:spAutoFit/>
          </a:bodyPr>
          <a:p>
            <a:pPr>
              <a:lnSpc>
                <a:spcPct val="100000"/>
              </a:lnSpc>
              <a:tabLst>
                <a:tab algn="l" pos="0"/>
              </a:tabLst>
            </a:pPr>
            <a:r>
              <a:rPr b="1" lang="en-US" sz="1800" spc="-1" strike="noStrike">
                <a:solidFill>
                  <a:schemeClr val="dk1"/>
                </a:solidFill>
                <a:latin typeface="Arial"/>
                <a:ea typeface="Arial"/>
              </a:rPr>
              <a:t>Example</a:t>
            </a:r>
            <a:r>
              <a:rPr b="0" lang="en-US" sz="1800" spc="-1" strike="noStrike">
                <a:solidFill>
                  <a:schemeClr val="dk1"/>
                </a:solidFill>
                <a:latin typeface="Arial"/>
                <a:ea typeface="Arial"/>
              </a:rPr>
              <a:t>: Characterization of</a:t>
            </a:r>
            <a:endParaRPr b="0" lang="en-US" sz="1800" spc="-1" strike="noStrike">
              <a:solidFill>
                <a:srgbClr val="000000"/>
              </a:solidFill>
              <a:latin typeface="Arial"/>
            </a:endParaRPr>
          </a:p>
          <a:p>
            <a:pPr>
              <a:lnSpc>
                <a:spcPct val="100000"/>
              </a:lnSpc>
              <a:tabLst>
                <a:tab algn="l" pos="0"/>
              </a:tabLst>
            </a:pPr>
            <a:r>
              <a:rPr b="0" lang="en-US" sz="1800" spc="-1" strike="noStrike">
                <a:solidFill>
                  <a:schemeClr val="dk1"/>
                </a:solidFill>
                <a:latin typeface="Arial"/>
                <a:ea typeface="Arial"/>
              </a:rPr>
              <a:t> </a:t>
            </a:r>
            <a:r>
              <a:rPr b="0" lang="en-US" sz="1800" spc="-1" strike="noStrike">
                <a:solidFill>
                  <a:schemeClr val="dk1"/>
                </a:solidFill>
                <a:latin typeface="Arial"/>
                <a:ea typeface="Arial"/>
              </a:rPr>
              <a:t>patient’s ability to move</a:t>
            </a:r>
            <a:endParaRPr b="0" lang="en-US" sz="1800" spc="-1" strike="noStrike">
              <a:solidFill>
                <a:srgbClr val="000000"/>
              </a:solidFill>
              <a:latin typeface="Arial"/>
            </a:endParaRPr>
          </a:p>
          <a:p>
            <a:pPr>
              <a:lnSpc>
                <a:spcPct val="100000"/>
              </a:lnSpc>
              <a:tabLst>
                <a:tab algn="l" pos="0"/>
              </a:tabLst>
            </a:pPr>
            <a:endParaRPr b="0" lang="en-US" sz="1800" spc="-1" strike="noStrike">
              <a:solidFill>
                <a:srgbClr val="000000"/>
              </a:solidFill>
              <a:latin typeface="Arial"/>
            </a:endParaRPr>
          </a:p>
        </p:txBody>
      </p:sp>
      <p:sp>
        <p:nvSpPr>
          <p:cNvPr id="123" name="Google Shape;215;p20"/>
          <p:cNvSpPr/>
          <p:nvPr/>
        </p:nvSpPr>
        <p:spPr>
          <a:xfrm>
            <a:off x="5169240" y="8415360"/>
            <a:ext cx="8891280" cy="1005480"/>
          </a:xfrm>
          <a:prstGeom prst="rect">
            <a:avLst/>
          </a:prstGeom>
          <a:noFill/>
          <a:ln w="0">
            <a:noFill/>
          </a:ln>
        </p:spPr>
        <p:style>
          <a:lnRef idx="0"/>
          <a:fillRef idx="0"/>
          <a:effectRef idx="0"/>
          <a:fontRef idx="minor"/>
        </p:style>
        <p:txBody>
          <a:bodyPr lIns="90000" rIns="90000" tIns="91440" bIns="91440" anchor="t">
            <a:spAutoFit/>
          </a:bodyPr>
          <a:p>
            <a:pPr>
              <a:lnSpc>
                <a:spcPct val="100000"/>
              </a:lnSpc>
              <a:tabLst>
                <a:tab algn="l" pos="0"/>
              </a:tabLst>
            </a:pPr>
            <a:r>
              <a:rPr b="1" lang="en-US" sz="1800" spc="-1" strike="noStrike">
                <a:solidFill>
                  <a:schemeClr val="dk1"/>
                </a:solidFill>
                <a:latin typeface="Arial"/>
                <a:ea typeface="Arial"/>
              </a:rPr>
              <a:t>Example</a:t>
            </a:r>
            <a:r>
              <a:rPr b="0" lang="en-US" sz="1800" spc="-1" strike="noStrike">
                <a:solidFill>
                  <a:schemeClr val="dk1"/>
                </a:solidFill>
                <a:latin typeface="Arial"/>
                <a:ea typeface="Arial"/>
              </a:rPr>
              <a:t>: Patient’s </a:t>
            </a:r>
            <a:endParaRPr b="0" lang="en-US" sz="1800" spc="-1" strike="noStrike">
              <a:solidFill>
                <a:srgbClr val="000000"/>
              </a:solidFill>
              <a:latin typeface="Arial"/>
            </a:endParaRPr>
          </a:p>
          <a:p>
            <a:pPr>
              <a:lnSpc>
                <a:spcPct val="100000"/>
              </a:lnSpc>
              <a:tabLst>
                <a:tab algn="l" pos="0"/>
              </a:tabLst>
            </a:pPr>
            <a:r>
              <a:rPr b="0" lang="en-US" sz="1800" spc="-1" strike="noStrike">
                <a:solidFill>
                  <a:schemeClr val="dk1"/>
                </a:solidFill>
                <a:latin typeface="Arial"/>
                <a:ea typeface="Arial"/>
              </a:rPr>
              <a:t>physical movement</a:t>
            </a:r>
            <a:endParaRPr b="0" lang="en-US" sz="1800" spc="-1" strike="noStrike">
              <a:solidFill>
                <a:srgbClr val="000000"/>
              </a:solidFill>
              <a:latin typeface="Arial"/>
            </a:endParaRPr>
          </a:p>
          <a:p>
            <a:pPr>
              <a:lnSpc>
                <a:spcPct val="100000"/>
              </a:lnSpc>
              <a:tabLst>
                <a:tab algn="l" pos="0"/>
              </a:tabLst>
            </a:pPr>
            <a:r>
              <a:rPr b="0" lang="en-US" sz="1800" spc="-1" strike="noStrike">
                <a:solidFill>
                  <a:schemeClr val="dk1"/>
                </a:solidFill>
                <a:latin typeface="Arial"/>
                <a:ea typeface="Arial"/>
              </a:rPr>
              <a:t>capacity</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5600160" y="1197720"/>
            <a:ext cx="12493440" cy="1208160"/>
          </a:xfrm>
          <a:prstGeom prst="rect">
            <a:avLst/>
          </a:prstGeom>
          <a:noFill/>
          <a:ln w="0">
            <a:noFill/>
          </a:ln>
        </p:spPr>
        <p:txBody>
          <a:bodyPr lIns="91440" rIns="91440" tIns="45720" bIns="45720" anchor="ctr">
            <a:normAutofit fontScale="62222"/>
          </a:bodyPr>
          <a:p>
            <a:pPr indent="0" algn="ctr">
              <a:lnSpc>
                <a:spcPct val="90000"/>
              </a:lnSpc>
              <a:buNone/>
              <a:tabLst>
                <a:tab algn="l" pos="0"/>
              </a:tabLst>
            </a:pPr>
            <a:r>
              <a:rPr b="1" lang="en-US" sz="6600" spc="-1" strike="noStrike">
                <a:solidFill>
                  <a:srgbClr val="0f0039"/>
                </a:solidFill>
                <a:latin typeface="Arial"/>
                <a:ea typeface="Arial"/>
              </a:rPr>
              <a:t>Step 2 - Value Harmonization &amp; Record Linkage (Local)</a:t>
            </a:r>
            <a:endParaRPr b="0" lang="en-US" sz="6600" spc="-1" strike="noStrike">
              <a:solidFill>
                <a:srgbClr val="000000"/>
              </a:solidFill>
              <a:latin typeface="Arial"/>
            </a:endParaRPr>
          </a:p>
        </p:txBody>
      </p:sp>
      <p:cxnSp>
        <p:nvCxnSpPr>
          <p:cNvPr id="125" name="Google Shape;221;p21"/>
          <p:cNvCxnSpPr>
            <a:stCxn id="126" idx="3"/>
            <a:endCxn id="127" idx="1"/>
          </p:cNvCxnSpPr>
          <p:nvPr/>
        </p:nvCxnSpPr>
        <p:spPr>
          <a:xfrm>
            <a:off x="4653360" y="5169240"/>
            <a:ext cx="935640" cy="1210320"/>
          </a:xfrm>
          <a:prstGeom prst="straightConnector1">
            <a:avLst/>
          </a:prstGeom>
          <a:ln w="49400">
            <a:solidFill>
              <a:srgbClr val="000000"/>
            </a:solidFill>
            <a:miter/>
            <a:tailEnd len="med" type="triangle" w="med"/>
          </a:ln>
        </p:spPr>
      </p:cxnSp>
      <p:sp>
        <p:nvSpPr>
          <p:cNvPr id="127" name="Google Shape;223;p21"/>
          <p:cNvSpPr/>
          <p:nvPr/>
        </p:nvSpPr>
        <p:spPr>
          <a:xfrm>
            <a:off x="5588640" y="5984640"/>
            <a:ext cx="1932120" cy="789480"/>
          </a:xfrm>
          <a:prstGeom prst="roundRect">
            <a:avLst>
              <a:gd name="adj" fmla="val 16667"/>
            </a:avLst>
          </a:prstGeom>
          <a:solidFill>
            <a:srgbClr val="491347"/>
          </a:solidFill>
          <a:ln w="10975">
            <a:solidFill>
              <a:srgbClr val="0f0039"/>
            </a:solidFill>
            <a:miter/>
          </a:ln>
        </p:spPr>
        <p:style>
          <a:lnRef idx="0"/>
          <a:fillRef idx="0"/>
          <a:effectRef idx="0"/>
          <a:fontRef idx="minor"/>
        </p:style>
        <p:txBody>
          <a:bodyPr lIns="78840" rIns="78840" tIns="39600" bIns="39600" anchor="ctr">
            <a:noAutofit/>
          </a:bodyPr>
          <a:p>
            <a:pPr algn="ctr">
              <a:lnSpc>
                <a:spcPct val="100000"/>
              </a:lnSpc>
              <a:tabLst>
                <a:tab algn="l" pos="0"/>
              </a:tabLst>
            </a:pPr>
            <a:r>
              <a:rPr b="1" lang="en-US" sz="2420" spc="-1" strike="noStrike">
                <a:solidFill>
                  <a:schemeClr val="lt1"/>
                </a:solidFill>
                <a:latin typeface="Calibri"/>
                <a:ea typeface="Calibri"/>
              </a:rPr>
              <a:t>Local GUI</a:t>
            </a:r>
            <a:endParaRPr b="0" lang="en-US" sz="2420" spc="-1" strike="noStrike">
              <a:solidFill>
                <a:srgbClr val="ffffff"/>
              </a:solidFill>
              <a:latin typeface="Arial"/>
            </a:endParaRPr>
          </a:p>
        </p:txBody>
      </p:sp>
      <p:pic>
        <p:nvPicPr>
          <p:cNvPr id="128" name="Google Shape;224;p21" descr=""/>
          <p:cNvPicPr/>
          <p:nvPr/>
        </p:nvPicPr>
        <p:blipFill>
          <a:blip r:embed="rId1"/>
          <a:stretch/>
        </p:blipFill>
        <p:spPr>
          <a:xfrm>
            <a:off x="3125520" y="3928680"/>
            <a:ext cx="822240" cy="822240"/>
          </a:xfrm>
          <a:prstGeom prst="rect">
            <a:avLst/>
          </a:prstGeom>
          <a:ln w="0">
            <a:noFill/>
          </a:ln>
        </p:spPr>
      </p:pic>
      <p:sp>
        <p:nvSpPr>
          <p:cNvPr id="126" name="Google Shape;222;p21"/>
          <p:cNvSpPr/>
          <p:nvPr/>
        </p:nvSpPr>
        <p:spPr>
          <a:xfrm>
            <a:off x="2581200" y="4840560"/>
            <a:ext cx="2072160" cy="657720"/>
          </a:xfrm>
          <a:prstGeom prst="rect">
            <a:avLst/>
          </a:prstGeom>
          <a:noFill/>
          <a:ln w="0">
            <a:noFill/>
          </a:ln>
        </p:spPr>
        <p:style>
          <a:lnRef idx="0"/>
          <a:fillRef idx="0"/>
          <a:effectRef idx="0"/>
          <a:fontRef idx="minor"/>
        </p:style>
        <p:txBody>
          <a:bodyPr lIns="78840" rIns="78840" tIns="39600" bIns="39600" anchor="t">
            <a:spAutoFit/>
          </a:bodyPr>
          <a:p>
            <a:pPr algn="ctr">
              <a:lnSpc>
                <a:spcPct val="100000"/>
              </a:lnSpc>
              <a:tabLst>
                <a:tab algn="l" pos="0"/>
              </a:tabLst>
            </a:pPr>
            <a:r>
              <a:rPr b="1" lang="en-US" sz="1900" spc="-1" strike="noStrike">
                <a:solidFill>
                  <a:schemeClr val="dk1"/>
                </a:solidFill>
                <a:latin typeface="Arial"/>
                <a:ea typeface="Arial"/>
              </a:rPr>
              <a:t>Input dataset 1 data</a:t>
            </a:r>
            <a:endParaRPr b="0" lang="en-US" sz="1900" spc="-1" strike="noStrike">
              <a:solidFill>
                <a:srgbClr val="000000"/>
              </a:solidFill>
              <a:latin typeface="Arial"/>
            </a:endParaRPr>
          </a:p>
        </p:txBody>
      </p:sp>
      <p:cxnSp>
        <p:nvCxnSpPr>
          <p:cNvPr id="129" name="Google Shape;225;p21"/>
          <p:cNvCxnSpPr>
            <a:stCxn id="127" idx="3"/>
          </p:cNvCxnSpPr>
          <p:nvPr/>
        </p:nvCxnSpPr>
        <p:spPr>
          <a:xfrm>
            <a:off x="7520760" y="6379200"/>
            <a:ext cx="631080" cy="1080"/>
          </a:xfrm>
          <a:prstGeom prst="straightConnector1">
            <a:avLst/>
          </a:prstGeom>
          <a:ln w="49400">
            <a:solidFill>
              <a:srgbClr val="000000"/>
            </a:solidFill>
            <a:miter/>
            <a:tailEnd len="med" type="triangle" w="med"/>
          </a:ln>
        </p:spPr>
      </p:cxnSp>
      <p:pic>
        <p:nvPicPr>
          <p:cNvPr id="130" name="Google Shape;226;p21" descr="Generative AI – Use Cases and Solutions - AWS"/>
          <p:cNvPicPr/>
          <p:nvPr/>
        </p:nvPicPr>
        <p:blipFill>
          <a:blip r:embed="rId2"/>
          <a:stretch/>
        </p:blipFill>
        <p:spPr>
          <a:xfrm>
            <a:off x="8256240" y="5755680"/>
            <a:ext cx="1321200" cy="1331640"/>
          </a:xfrm>
          <a:prstGeom prst="rect">
            <a:avLst/>
          </a:prstGeom>
          <a:ln w="0">
            <a:noFill/>
          </a:ln>
        </p:spPr>
      </p:pic>
      <p:sp>
        <p:nvSpPr>
          <p:cNvPr id="131" name="Google Shape;227;p21"/>
          <p:cNvSpPr/>
          <p:nvPr/>
        </p:nvSpPr>
        <p:spPr>
          <a:xfrm>
            <a:off x="7543800" y="7229160"/>
            <a:ext cx="2138400" cy="1526040"/>
          </a:xfrm>
          <a:prstGeom prst="rect">
            <a:avLst/>
          </a:prstGeom>
          <a:noFill/>
          <a:ln w="0">
            <a:noFill/>
          </a:ln>
        </p:spPr>
        <p:style>
          <a:lnRef idx="0"/>
          <a:fillRef idx="0"/>
          <a:effectRef idx="0"/>
          <a:fontRef idx="minor"/>
        </p:style>
        <p:txBody>
          <a:bodyPr lIns="78840" rIns="78840" tIns="39600" bIns="39600" anchor="t">
            <a:spAutoFit/>
          </a:bodyPr>
          <a:p>
            <a:pPr algn="ctr">
              <a:lnSpc>
                <a:spcPct val="100000"/>
              </a:lnSpc>
              <a:tabLst>
                <a:tab algn="l" pos="0"/>
              </a:tabLst>
            </a:pPr>
            <a:r>
              <a:rPr b="1" lang="en-US" sz="1900" spc="-1" strike="noStrike">
                <a:solidFill>
                  <a:schemeClr val="dk1"/>
                </a:solidFill>
                <a:latin typeface="Arial"/>
                <a:ea typeface="Arial"/>
              </a:rPr>
              <a:t>LLM performs value level harmonization and data cleaning</a:t>
            </a:r>
            <a:endParaRPr b="0" lang="en-US" sz="1900" spc="-1" strike="noStrike">
              <a:solidFill>
                <a:srgbClr val="000000"/>
              </a:solidFill>
              <a:latin typeface="Arial"/>
            </a:endParaRPr>
          </a:p>
        </p:txBody>
      </p:sp>
      <p:pic>
        <p:nvPicPr>
          <p:cNvPr id="132" name="Google Shape;228;p21" descr=""/>
          <p:cNvPicPr/>
          <p:nvPr/>
        </p:nvPicPr>
        <p:blipFill>
          <a:blip r:embed="rId3"/>
          <a:stretch/>
        </p:blipFill>
        <p:spPr>
          <a:xfrm>
            <a:off x="9229680" y="5173200"/>
            <a:ext cx="540360" cy="540360"/>
          </a:xfrm>
          <a:prstGeom prst="rect">
            <a:avLst/>
          </a:prstGeom>
          <a:ln w="0">
            <a:noFill/>
          </a:ln>
        </p:spPr>
      </p:pic>
      <p:pic>
        <p:nvPicPr>
          <p:cNvPr id="133" name="Google Shape;229;p21" descr="Generative AI – Use Cases and Solutions - AWS"/>
          <p:cNvPicPr/>
          <p:nvPr/>
        </p:nvPicPr>
        <p:blipFill>
          <a:blip r:embed="rId4"/>
          <a:stretch/>
        </p:blipFill>
        <p:spPr>
          <a:xfrm>
            <a:off x="12273480" y="5771520"/>
            <a:ext cx="1321200" cy="1331640"/>
          </a:xfrm>
          <a:prstGeom prst="rect">
            <a:avLst/>
          </a:prstGeom>
          <a:ln w="0">
            <a:noFill/>
          </a:ln>
        </p:spPr>
      </p:pic>
      <p:sp>
        <p:nvSpPr>
          <p:cNvPr id="134" name="Google Shape;230;p21"/>
          <p:cNvSpPr/>
          <p:nvPr/>
        </p:nvSpPr>
        <p:spPr>
          <a:xfrm>
            <a:off x="12105000" y="7087680"/>
            <a:ext cx="1531080" cy="1526040"/>
          </a:xfrm>
          <a:prstGeom prst="rect">
            <a:avLst/>
          </a:prstGeom>
          <a:noFill/>
          <a:ln w="0">
            <a:noFill/>
          </a:ln>
        </p:spPr>
        <p:style>
          <a:lnRef idx="0"/>
          <a:fillRef idx="0"/>
          <a:effectRef idx="0"/>
          <a:fontRef idx="minor"/>
        </p:style>
        <p:txBody>
          <a:bodyPr lIns="78840" rIns="78840" tIns="39600" bIns="39600" anchor="t">
            <a:spAutoFit/>
          </a:bodyPr>
          <a:p>
            <a:pPr algn="ctr">
              <a:lnSpc>
                <a:spcPct val="100000"/>
              </a:lnSpc>
              <a:tabLst>
                <a:tab algn="l" pos="0"/>
              </a:tabLst>
            </a:pPr>
            <a:r>
              <a:rPr b="1" lang="en-US" sz="1900" spc="-1" strike="noStrike">
                <a:solidFill>
                  <a:schemeClr val="dk1"/>
                </a:solidFill>
                <a:latin typeface="Arial"/>
                <a:ea typeface="Arial"/>
              </a:rPr>
              <a:t>Values of the two  dataset are harmonized and linked</a:t>
            </a:r>
            <a:endParaRPr b="0" lang="en-US" sz="1900" spc="-1" strike="noStrike">
              <a:solidFill>
                <a:srgbClr val="000000"/>
              </a:solidFill>
              <a:latin typeface="Arial"/>
            </a:endParaRPr>
          </a:p>
        </p:txBody>
      </p:sp>
      <p:cxnSp>
        <p:nvCxnSpPr>
          <p:cNvPr id="135" name="Google Shape;231;p21"/>
          <p:cNvCxnSpPr>
            <a:stCxn id="133" idx="3"/>
          </p:cNvCxnSpPr>
          <p:nvPr/>
        </p:nvCxnSpPr>
        <p:spPr>
          <a:xfrm flipV="1">
            <a:off x="13594680" y="6421320"/>
            <a:ext cx="650880" cy="16200"/>
          </a:xfrm>
          <a:prstGeom prst="straightConnector1">
            <a:avLst/>
          </a:prstGeom>
          <a:ln w="49400">
            <a:solidFill>
              <a:srgbClr val="000000"/>
            </a:solidFill>
            <a:miter/>
            <a:tailEnd len="med" type="triangle" w="med"/>
          </a:ln>
        </p:spPr>
      </p:cxnSp>
      <p:pic>
        <p:nvPicPr>
          <p:cNvPr id="136" name="Google Shape;232;p21" descr=""/>
          <p:cNvPicPr/>
          <p:nvPr/>
        </p:nvPicPr>
        <p:blipFill>
          <a:blip r:embed="rId5"/>
          <a:stretch/>
        </p:blipFill>
        <p:spPr>
          <a:xfrm>
            <a:off x="14244840" y="6010200"/>
            <a:ext cx="822240" cy="822240"/>
          </a:xfrm>
          <a:prstGeom prst="rect">
            <a:avLst/>
          </a:prstGeom>
          <a:ln w="0">
            <a:noFill/>
          </a:ln>
        </p:spPr>
      </p:pic>
      <p:sp>
        <p:nvSpPr>
          <p:cNvPr id="137" name="Google Shape;233;p21"/>
          <p:cNvSpPr/>
          <p:nvPr/>
        </p:nvSpPr>
        <p:spPr>
          <a:xfrm>
            <a:off x="13714560" y="7059240"/>
            <a:ext cx="2072160" cy="1236600"/>
          </a:xfrm>
          <a:prstGeom prst="rect">
            <a:avLst/>
          </a:prstGeom>
          <a:noFill/>
          <a:ln w="0">
            <a:noFill/>
          </a:ln>
        </p:spPr>
        <p:style>
          <a:lnRef idx="0"/>
          <a:fillRef idx="0"/>
          <a:effectRef idx="0"/>
          <a:fontRef idx="minor"/>
        </p:style>
        <p:txBody>
          <a:bodyPr lIns="78840" rIns="78840" tIns="39600" bIns="39600" anchor="t">
            <a:spAutoFit/>
          </a:bodyPr>
          <a:p>
            <a:pPr algn="ctr">
              <a:lnSpc>
                <a:spcPct val="100000"/>
              </a:lnSpc>
              <a:tabLst>
                <a:tab algn="l" pos="0"/>
              </a:tabLst>
            </a:pPr>
            <a:r>
              <a:rPr b="1" lang="en-US" sz="1900" spc="-1" strike="noStrike">
                <a:solidFill>
                  <a:schemeClr val="dk1"/>
                </a:solidFill>
                <a:latin typeface="Arial"/>
                <a:ea typeface="Arial"/>
              </a:rPr>
              <a:t>Final harmonized and linked dataset stored locally</a:t>
            </a:r>
            <a:endParaRPr b="0" lang="en-US" sz="1900" spc="-1" strike="noStrike">
              <a:solidFill>
                <a:srgbClr val="000000"/>
              </a:solidFill>
              <a:latin typeface="Arial"/>
            </a:endParaRPr>
          </a:p>
        </p:txBody>
      </p:sp>
      <p:cxnSp>
        <p:nvCxnSpPr>
          <p:cNvPr id="138" name="Google Shape;234;p21"/>
          <p:cNvCxnSpPr>
            <a:stCxn id="130" idx="3"/>
          </p:cNvCxnSpPr>
          <p:nvPr/>
        </p:nvCxnSpPr>
        <p:spPr>
          <a:xfrm>
            <a:off x="9577440" y="6421320"/>
            <a:ext cx="640800" cy="360"/>
          </a:xfrm>
          <a:prstGeom prst="straightConnector1">
            <a:avLst/>
          </a:prstGeom>
          <a:ln w="49400">
            <a:solidFill>
              <a:srgbClr val="000000"/>
            </a:solidFill>
            <a:miter/>
            <a:tailEnd len="med" type="triangle" w="med"/>
          </a:ln>
        </p:spPr>
      </p:cxnSp>
      <p:pic>
        <p:nvPicPr>
          <p:cNvPr id="139" name="Google Shape;235;p21" descr=""/>
          <p:cNvPicPr/>
          <p:nvPr/>
        </p:nvPicPr>
        <p:blipFill>
          <a:blip r:embed="rId6"/>
          <a:stretch/>
        </p:blipFill>
        <p:spPr>
          <a:xfrm>
            <a:off x="10217520" y="5849640"/>
            <a:ext cx="1143000" cy="1143000"/>
          </a:xfrm>
          <a:prstGeom prst="rect">
            <a:avLst/>
          </a:prstGeom>
          <a:ln w="0">
            <a:noFill/>
          </a:ln>
        </p:spPr>
      </p:pic>
      <p:sp>
        <p:nvSpPr>
          <p:cNvPr id="140" name="Google Shape;236;p21"/>
          <p:cNvSpPr/>
          <p:nvPr/>
        </p:nvSpPr>
        <p:spPr>
          <a:xfrm>
            <a:off x="9760320" y="7129080"/>
            <a:ext cx="2266560" cy="1236600"/>
          </a:xfrm>
          <a:prstGeom prst="rect">
            <a:avLst/>
          </a:prstGeom>
          <a:noFill/>
          <a:ln w="0">
            <a:noFill/>
          </a:ln>
        </p:spPr>
        <p:style>
          <a:lnRef idx="0"/>
          <a:fillRef idx="0"/>
          <a:effectRef idx="0"/>
          <a:fontRef idx="minor"/>
        </p:style>
        <p:txBody>
          <a:bodyPr lIns="78840" rIns="78840" tIns="39600" bIns="39600" anchor="t">
            <a:spAutoFit/>
          </a:bodyPr>
          <a:p>
            <a:pPr algn="ctr">
              <a:lnSpc>
                <a:spcPct val="100000"/>
              </a:lnSpc>
              <a:tabLst>
                <a:tab algn="l" pos="0"/>
              </a:tabLst>
            </a:pPr>
            <a:r>
              <a:rPr b="1" lang="en-US" sz="1900" spc="-1" strike="noStrike">
                <a:solidFill>
                  <a:schemeClr val="dk1"/>
                </a:solidFill>
                <a:latin typeface="Arial"/>
                <a:ea typeface="Arial"/>
              </a:rPr>
              <a:t>User intervenes to optimally review and revise LLM decisions</a:t>
            </a:r>
            <a:endParaRPr b="0" lang="en-US" sz="1900" spc="-1" strike="noStrike">
              <a:solidFill>
                <a:srgbClr val="000000"/>
              </a:solidFill>
              <a:latin typeface="Arial"/>
            </a:endParaRPr>
          </a:p>
        </p:txBody>
      </p:sp>
      <p:cxnSp>
        <p:nvCxnSpPr>
          <p:cNvPr id="141" name="Google Shape;237;p21"/>
          <p:cNvCxnSpPr>
            <a:stCxn id="139" idx="3"/>
            <a:endCxn id="133" idx="1"/>
          </p:cNvCxnSpPr>
          <p:nvPr/>
        </p:nvCxnSpPr>
        <p:spPr>
          <a:xfrm>
            <a:off x="11360520" y="6420960"/>
            <a:ext cx="913320" cy="16560"/>
          </a:xfrm>
          <a:prstGeom prst="straightConnector1">
            <a:avLst/>
          </a:prstGeom>
          <a:ln w="49400">
            <a:solidFill>
              <a:srgbClr val="000000"/>
            </a:solidFill>
            <a:miter/>
            <a:tailEnd len="med" type="triangle" w="med"/>
          </a:ln>
        </p:spPr>
      </p:cxnSp>
      <p:sp>
        <p:nvSpPr>
          <p:cNvPr id="142" name="Google Shape;238;p21"/>
          <p:cNvSpPr/>
          <p:nvPr/>
        </p:nvSpPr>
        <p:spPr>
          <a:xfrm>
            <a:off x="2500560" y="3307320"/>
            <a:ext cx="2072160" cy="444600"/>
          </a:xfrm>
          <a:prstGeom prst="rect">
            <a:avLst/>
          </a:prstGeom>
          <a:noFill/>
          <a:ln w="0">
            <a:noFill/>
          </a:ln>
        </p:spPr>
        <p:style>
          <a:lnRef idx="0"/>
          <a:fillRef idx="0"/>
          <a:effectRef idx="0"/>
          <a:fontRef idx="minor"/>
        </p:style>
        <p:txBody>
          <a:bodyPr lIns="78840" rIns="78840" tIns="39600" bIns="39600" anchor="t">
            <a:spAutoFit/>
          </a:bodyPr>
          <a:p>
            <a:pPr algn="ctr">
              <a:lnSpc>
                <a:spcPct val="100000"/>
              </a:lnSpc>
              <a:tabLst>
                <a:tab algn="l" pos="0"/>
              </a:tabLst>
            </a:pPr>
            <a:r>
              <a:rPr b="1" lang="en-US" sz="2400" spc="-1" strike="noStrike">
                <a:solidFill>
                  <a:schemeClr val="dk1"/>
                </a:solidFill>
                <a:latin typeface="Arial"/>
                <a:ea typeface="Arial"/>
              </a:rPr>
              <a:t>Step 2:</a:t>
            </a:r>
            <a:endParaRPr b="0" lang="en-US" sz="2400" spc="-1" strike="noStrike">
              <a:solidFill>
                <a:srgbClr val="000000"/>
              </a:solidFill>
              <a:latin typeface="Arial"/>
            </a:endParaRPr>
          </a:p>
        </p:txBody>
      </p:sp>
      <p:pic>
        <p:nvPicPr>
          <p:cNvPr id="143" name="Google Shape;239;p21" descr=""/>
          <p:cNvPicPr/>
          <p:nvPr/>
        </p:nvPicPr>
        <p:blipFill>
          <a:blip r:embed="rId7"/>
          <a:stretch/>
        </p:blipFill>
        <p:spPr>
          <a:xfrm>
            <a:off x="13054320" y="5173200"/>
            <a:ext cx="540360" cy="540360"/>
          </a:xfrm>
          <a:prstGeom prst="rect">
            <a:avLst/>
          </a:prstGeom>
          <a:ln w="0">
            <a:noFill/>
          </a:ln>
        </p:spPr>
      </p:pic>
      <p:pic>
        <p:nvPicPr>
          <p:cNvPr id="144" name="Google Shape;240;p21" descr=""/>
          <p:cNvPicPr/>
          <p:nvPr/>
        </p:nvPicPr>
        <p:blipFill>
          <a:blip r:embed="rId8"/>
          <a:stretch/>
        </p:blipFill>
        <p:spPr>
          <a:xfrm>
            <a:off x="3125520" y="6297120"/>
            <a:ext cx="822240" cy="822240"/>
          </a:xfrm>
          <a:prstGeom prst="rect">
            <a:avLst/>
          </a:prstGeom>
          <a:ln w="0">
            <a:noFill/>
          </a:ln>
        </p:spPr>
      </p:pic>
      <p:sp>
        <p:nvSpPr>
          <p:cNvPr id="145" name="Google Shape;241;p21"/>
          <p:cNvSpPr/>
          <p:nvPr/>
        </p:nvSpPr>
        <p:spPr>
          <a:xfrm>
            <a:off x="2500560" y="7163640"/>
            <a:ext cx="2072160" cy="657720"/>
          </a:xfrm>
          <a:prstGeom prst="rect">
            <a:avLst/>
          </a:prstGeom>
          <a:noFill/>
          <a:ln w="0">
            <a:noFill/>
          </a:ln>
        </p:spPr>
        <p:style>
          <a:lnRef idx="0"/>
          <a:fillRef idx="0"/>
          <a:effectRef idx="0"/>
          <a:fontRef idx="minor"/>
        </p:style>
        <p:txBody>
          <a:bodyPr lIns="78840" rIns="78840" tIns="39600" bIns="39600" anchor="t">
            <a:spAutoFit/>
          </a:bodyPr>
          <a:p>
            <a:pPr algn="ctr">
              <a:lnSpc>
                <a:spcPct val="100000"/>
              </a:lnSpc>
              <a:tabLst>
                <a:tab algn="l" pos="0"/>
              </a:tabLst>
            </a:pPr>
            <a:r>
              <a:rPr b="1" lang="en-US" sz="1900" spc="-1" strike="noStrike">
                <a:solidFill>
                  <a:schemeClr val="dk1"/>
                </a:solidFill>
                <a:latin typeface="Arial"/>
                <a:ea typeface="Arial"/>
              </a:rPr>
              <a:t>Input dataset 2 data</a:t>
            </a:r>
            <a:endParaRPr b="0" lang="en-US" sz="1900" spc="-1" strike="noStrike">
              <a:solidFill>
                <a:srgbClr val="000000"/>
              </a:solidFill>
              <a:latin typeface="Arial"/>
            </a:endParaRPr>
          </a:p>
        </p:txBody>
      </p:sp>
      <p:cxnSp>
        <p:nvCxnSpPr>
          <p:cNvPr id="146" name="Google Shape;242;p21"/>
          <p:cNvCxnSpPr>
            <a:stCxn id="145" idx="3"/>
            <a:endCxn id="127" idx="1"/>
          </p:cNvCxnSpPr>
          <p:nvPr/>
        </p:nvCxnSpPr>
        <p:spPr>
          <a:xfrm flipV="1">
            <a:off x="4572720" y="6379200"/>
            <a:ext cx="1016280" cy="1113480"/>
          </a:xfrm>
          <a:prstGeom prst="straightConnector1">
            <a:avLst/>
          </a:prstGeom>
          <a:ln w="49400">
            <a:solidFill>
              <a:srgbClr val="000000"/>
            </a:solidFill>
            <a:miter/>
            <a:tailEnd len="med" type="triangle" w="med"/>
          </a:ln>
        </p:spPr>
      </p:cxnSp>
      <p:pic>
        <p:nvPicPr>
          <p:cNvPr id="147" name="Google Shape;243;p21" descr=""/>
          <p:cNvPicPr/>
          <p:nvPr/>
        </p:nvPicPr>
        <p:blipFill>
          <a:blip r:embed="rId9"/>
          <a:stretch/>
        </p:blipFill>
        <p:spPr>
          <a:xfrm>
            <a:off x="6046200" y="2986560"/>
            <a:ext cx="822240" cy="822240"/>
          </a:xfrm>
          <a:prstGeom prst="rect">
            <a:avLst/>
          </a:prstGeom>
          <a:ln w="0">
            <a:noFill/>
          </a:ln>
        </p:spPr>
      </p:pic>
      <p:sp>
        <p:nvSpPr>
          <p:cNvPr id="148" name="Google Shape;244;p21"/>
          <p:cNvSpPr/>
          <p:nvPr/>
        </p:nvSpPr>
        <p:spPr>
          <a:xfrm>
            <a:off x="5055120" y="3964320"/>
            <a:ext cx="2999160" cy="761400"/>
          </a:xfrm>
          <a:prstGeom prst="rect">
            <a:avLst/>
          </a:prstGeom>
          <a:noFill/>
          <a:ln w="0">
            <a:noFill/>
          </a:ln>
        </p:spPr>
        <p:style>
          <a:lnRef idx="0"/>
          <a:fillRef idx="0"/>
          <a:effectRef idx="0"/>
          <a:fontRef idx="minor"/>
        </p:style>
        <p:txBody>
          <a:bodyPr lIns="90000" rIns="90000" tIns="91440" bIns="91440" anchor="t">
            <a:spAutoFit/>
          </a:bodyPr>
          <a:p>
            <a:pPr algn="ctr">
              <a:lnSpc>
                <a:spcPct val="100000"/>
              </a:lnSpc>
              <a:tabLst>
                <a:tab algn="l" pos="0"/>
              </a:tabLst>
            </a:pPr>
            <a:r>
              <a:rPr b="1" lang="en-US" sz="1900" spc="-1" strike="noStrike">
                <a:solidFill>
                  <a:schemeClr val="dk1"/>
                </a:solidFill>
                <a:latin typeface="Arial"/>
                <a:ea typeface="Arial"/>
              </a:rPr>
              <a:t>Automatically generated instructions from Step 1</a:t>
            </a:r>
            <a:endParaRPr b="0" lang="en-US" sz="1900" spc="-1" strike="noStrike">
              <a:solidFill>
                <a:srgbClr val="000000"/>
              </a:solidFill>
              <a:latin typeface="Arial"/>
            </a:endParaRPr>
          </a:p>
        </p:txBody>
      </p:sp>
      <p:cxnSp>
        <p:nvCxnSpPr>
          <p:cNvPr id="149" name="Google Shape;245;p21"/>
          <p:cNvCxnSpPr>
            <a:stCxn id="148" idx="2"/>
            <a:endCxn id="127" idx="0"/>
          </p:cNvCxnSpPr>
          <p:nvPr/>
        </p:nvCxnSpPr>
        <p:spPr>
          <a:xfrm>
            <a:off x="6554520" y="4725720"/>
            <a:ext cx="360" cy="1259280"/>
          </a:xfrm>
          <a:prstGeom prst="straightConnector1">
            <a:avLst/>
          </a:prstGeom>
          <a:ln w="49400">
            <a:solidFill>
              <a:srgbClr val="000000"/>
            </a:solidFill>
            <a:miter/>
            <a:tailEnd len="med" type="triangle" w="med"/>
          </a:ln>
        </p:spPr>
      </p:cxn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type="title"/>
          </p:nvPr>
        </p:nvSpPr>
        <p:spPr>
          <a:xfrm>
            <a:off x="5355360" y="691920"/>
            <a:ext cx="11674800" cy="1988280"/>
          </a:xfrm>
          <a:prstGeom prst="rect">
            <a:avLst/>
          </a:prstGeom>
          <a:noFill/>
          <a:ln w="0">
            <a:noFill/>
          </a:ln>
        </p:spPr>
        <p:txBody>
          <a:bodyPr lIns="91440" rIns="91440" tIns="45720" bIns="45720" anchor="ctr">
            <a:normAutofit/>
          </a:bodyPr>
          <a:p>
            <a:pPr indent="0">
              <a:lnSpc>
                <a:spcPct val="90000"/>
              </a:lnSpc>
              <a:buNone/>
              <a:tabLst>
                <a:tab algn="l" pos="0"/>
              </a:tabLst>
            </a:pPr>
            <a:r>
              <a:rPr b="1" lang="en-US" sz="5300" spc="-1" strike="noStrike">
                <a:solidFill>
                  <a:srgbClr val="0f0039"/>
                </a:solidFill>
                <a:latin typeface="Arial"/>
                <a:ea typeface="Arial"/>
              </a:rPr>
              <a:t>Prompts for Value Matching</a:t>
            </a:r>
            <a:br>
              <a:rPr sz="5300"/>
            </a:br>
            <a:r>
              <a:rPr b="1" lang="en-US" sz="5300" spc="-1" strike="noStrike">
                <a:solidFill>
                  <a:srgbClr val="0f0039"/>
                </a:solidFill>
                <a:latin typeface="Arial"/>
                <a:ea typeface="Arial"/>
              </a:rPr>
              <a:t>Record linkage: future</a:t>
            </a:r>
            <a:endParaRPr b="0" lang="en-US" sz="5300" spc="-1" strike="noStrike">
              <a:solidFill>
                <a:srgbClr val="000000"/>
              </a:solidFill>
              <a:latin typeface="Arial"/>
            </a:endParaRPr>
          </a:p>
        </p:txBody>
      </p:sp>
      <p:sp>
        <p:nvSpPr>
          <p:cNvPr id="151" name="PlaceHolder 2"/>
          <p:cNvSpPr>
            <a:spLocks noGrp="1"/>
          </p:cNvSpPr>
          <p:nvPr>
            <p:ph/>
          </p:nvPr>
        </p:nvSpPr>
        <p:spPr>
          <a:xfrm>
            <a:off x="1125000" y="2664000"/>
            <a:ext cx="14939640" cy="7295760"/>
          </a:xfrm>
          <a:prstGeom prst="rect">
            <a:avLst/>
          </a:prstGeom>
          <a:noFill/>
          <a:ln w="0">
            <a:noFill/>
          </a:ln>
        </p:spPr>
        <p:txBody>
          <a:bodyPr lIns="91440" rIns="91440" tIns="45720" bIns="45720" anchor="t">
            <a:normAutofit/>
          </a:bodyPr>
          <a:p>
            <a:pPr indent="0">
              <a:lnSpc>
                <a:spcPct val="70000"/>
              </a:lnSpc>
              <a:spcBef>
                <a:spcPts val="1500"/>
              </a:spcBef>
              <a:buNone/>
              <a:tabLst>
                <a:tab algn="l" pos="0"/>
              </a:tabLst>
            </a:pPr>
            <a:r>
              <a:rPr b="0" lang="en-US" sz="2700" spc="-1" strike="noStrike">
                <a:solidFill>
                  <a:schemeClr val="dk1"/>
                </a:solidFill>
                <a:latin typeface="Arial"/>
                <a:ea typeface="Arial"/>
              </a:rPr>
              <a:t>I have two columns with the following distinct values that need to be harmonized:</a:t>
            </a:r>
            <a:endParaRPr b="0" lang="en-US" sz="2700" spc="-1" strike="noStrike">
              <a:solidFill>
                <a:srgbClr val="000000"/>
              </a:solidFill>
              <a:latin typeface="Arial"/>
            </a:endParaRPr>
          </a:p>
          <a:p>
            <a:pPr indent="0">
              <a:lnSpc>
                <a:spcPct val="70000"/>
              </a:lnSpc>
              <a:spcBef>
                <a:spcPts val="1500"/>
              </a:spcBef>
              <a:buNone/>
              <a:tabLst>
                <a:tab algn="l" pos="0"/>
              </a:tabLst>
            </a:pPr>
            <a:endParaRPr b="0" lang="en-US" sz="2700" spc="-1" strike="noStrike">
              <a:solidFill>
                <a:srgbClr val="000000"/>
              </a:solidFill>
              <a:latin typeface="Arial"/>
            </a:endParaRPr>
          </a:p>
          <a:p>
            <a:pPr indent="0">
              <a:lnSpc>
                <a:spcPct val="70000"/>
              </a:lnSpc>
              <a:spcBef>
                <a:spcPts val="1500"/>
              </a:spcBef>
              <a:buNone/>
              <a:tabLst>
                <a:tab algn="l" pos="0"/>
              </a:tabLst>
            </a:pPr>
            <a:r>
              <a:rPr b="0" lang="en-US" sz="2700" spc="-1" strike="noStrike">
                <a:solidFill>
                  <a:schemeClr val="dk1"/>
                </a:solidFill>
                <a:latin typeface="Arial"/>
                <a:ea typeface="Arial"/>
              </a:rPr>
              <a:t>Table 1 values: {column values}</a:t>
            </a:r>
            <a:endParaRPr b="0" lang="en-US" sz="2700" spc="-1" strike="noStrike">
              <a:solidFill>
                <a:srgbClr val="000000"/>
              </a:solidFill>
              <a:latin typeface="Arial"/>
            </a:endParaRPr>
          </a:p>
          <a:p>
            <a:pPr indent="0">
              <a:lnSpc>
                <a:spcPct val="70000"/>
              </a:lnSpc>
              <a:spcBef>
                <a:spcPts val="1500"/>
              </a:spcBef>
              <a:buNone/>
              <a:tabLst>
                <a:tab algn="l" pos="0"/>
              </a:tabLst>
            </a:pPr>
            <a:r>
              <a:rPr b="0" lang="en-US" sz="2700" spc="-1" strike="noStrike">
                <a:solidFill>
                  <a:schemeClr val="dk1"/>
                </a:solidFill>
                <a:latin typeface="Arial"/>
                <a:ea typeface="Arial"/>
              </a:rPr>
              <a:t>Table 2 values: {column values}</a:t>
            </a:r>
            <a:endParaRPr b="0" lang="en-US" sz="2700" spc="-1" strike="noStrike">
              <a:solidFill>
                <a:srgbClr val="000000"/>
              </a:solidFill>
              <a:latin typeface="Arial"/>
            </a:endParaRPr>
          </a:p>
          <a:p>
            <a:pPr indent="0">
              <a:lnSpc>
                <a:spcPct val="70000"/>
              </a:lnSpc>
              <a:spcBef>
                <a:spcPts val="1500"/>
              </a:spcBef>
              <a:buNone/>
              <a:tabLst>
                <a:tab algn="l" pos="0"/>
              </a:tabLst>
            </a:pPr>
            <a:endParaRPr b="0" lang="en-US" sz="2700" spc="-1" strike="noStrike">
              <a:solidFill>
                <a:srgbClr val="000000"/>
              </a:solidFill>
              <a:latin typeface="Arial"/>
            </a:endParaRPr>
          </a:p>
          <a:p>
            <a:pPr indent="0">
              <a:lnSpc>
                <a:spcPct val="70000"/>
              </a:lnSpc>
              <a:spcBef>
                <a:spcPts val="1500"/>
              </a:spcBef>
              <a:buNone/>
              <a:tabLst>
                <a:tab algn="l" pos="0"/>
              </a:tabLst>
            </a:pPr>
            <a:r>
              <a:rPr b="0" lang="en-US" sz="2700" spc="-1" strike="noStrike">
                <a:solidFill>
                  <a:schemeClr val="dk1"/>
                </a:solidFill>
                <a:latin typeface="Arial"/>
                <a:ea typeface="Arial"/>
              </a:rPr>
              <a:t>Suggest mappings between these values. The goal is to identify which values from Table 1 correspond to which values from Table 2.</a:t>
            </a:r>
            <a:endParaRPr b="0" lang="en-US" sz="2700" spc="-1" strike="noStrike">
              <a:solidFill>
                <a:srgbClr val="000000"/>
              </a:solidFill>
              <a:latin typeface="Arial"/>
            </a:endParaRPr>
          </a:p>
          <a:p>
            <a:pPr indent="0">
              <a:lnSpc>
                <a:spcPct val="70000"/>
              </a:lnSpc>
              <a:spcBef>
                <a:spcPts val="1500"/>
              </a:spcBef>
              <a:buNone/>
              <a:tabLst>
                <a:tab algn="l" pos="0"/>
              </a:tabLst>
            </a:pPr>
            <a:endParaRPr b="0" lang="en-US" sz="2700" spc="-1" strike="noStrike">
              <a:solidFill>
                <a:srgbClr val="000000"/>
              </a:solidFill>
              <a:latin typeface="Arial"/>
            </a:endParaRPr>
          </a:p>
          <a:p>
            <a:pPr indent="0">
              <a:lnSpc>
                <a:spcPct val="70000"/>
              </a:lnSpc>
              <a:spcBef>
                <a:spcPts val="1500"/>
              </a:spcBef>
              <a:buNone/>
              <a:tabLst>
                <a:tab algn="l" pos="0"/>
              </a:tabLst>
            </a:pPr>
            <a:r>
              <a:rPr b="0" lang="en-US" sz="2700" spc="-1" strike="noStrike">
                <a:solidFill>
                  <a:schemeClr val="dk1"/>
                </a:solidFill>
                <a:latin typeface="Arial"/>
                <a:ea typeface="Arial"/>
              </a:rPr>
              <a:t>Format your response as:</a:t>
            </a:r>
            <a:endParaRPr b="0" lang="en-US" sz="2700" spc="-1" strike="noStrike">
              <a:solidFill>
                <a:srgbClr val="000000"/>
              </a:solidFill>
              <a:latin typeface="Arial"/>
            </a:endParaRPr>
          </a:p>
          <a:p>
            <a:pPr indent="0">
              <a:lnSpc>
                <a:spcPct val="70000"/>
              </a:lnSpc>
              <a:spcBef>
                <a:spcPts val="1500"/>
              </a:spcBef>
              <a:buNone/>
              <a:tabLst>
                <a:tab algn="l" pos="0"/>
              </a:tabLst>
            </a:pPr>
            <a:r>
              <a:rPr b="0" lang="en-US" sz="2700" spc="-1" strike="noStrike">
                <a:solidFill>
                  <a:schemeClr val="dk1"/>
                </a:solidFill>
                <a:latin typeface="Arial"/>
                <a:ea typeface="Arial"/>
              </a:rPr>
              <a:t>Table1: &lt;value1&gt;, Table2: &lt;corresponding value2&gt;</a:t>
            </a:r>
            <a:endParaRPr b="0" lang="en-US" sz="2700" spc="-1" strike="noStrike">
              <a:solidFill>
                <a:srgbClr val="000000"/>
              </a:solidFill>
              <a:latin typeface="Arial"/>
            </a:endParaRPr>
          </a:p>
          <a:p>
            <a:pPr indent="0">
              <a:lnSpc>
                <a:spcPct val="70000"/>
              </a:lnSpc>
              <a:spcBef>
                <a:spcPts val="1500"/>
              </a:spcBef>
              <a:buNone/>
              <a:tabLst>
                <a:tab algn="l" pos="0"/>
              </a:tabLst>
            </a:pPr>
            <a:endParaRPr b="0" lang="en-US" sz="2700" spc="-1" strike="noStrike">
              <a:solidFill>
                <a:srgbClr val="000000"/>
              </a:solidFill>
              <a:latin typeface="Arial"/>
            </a:endParaRPr>
          </a:p>
          <a:p>
            <a:pPr indent="0">
              <a:lnSpc>
                <a:spcPct val="70000"/>
              </a:lnSpc>
              <a:spcBef>
                <a:spcPts val="1500"/>
              </a:spcBef>
              <a:buNone/>
              <a:tabLst>
                <a:tab algn="l" pos="0"/>
              </a:tabLst>
            </a:pPr>
            <a:r>
              <a:rPr b="0" lang="en-US" sz="2700" spc="-1" strike="noStrike">
                <a:solidFill>
                  <a:schemeClr val="dk1"/>
                </a:solidFill>
                <a:latin typeface="Arial"/>
                <a:ea typeface="Arial"/>
              </a:rPr>
              <a:t>Only suggest mappings where you are  confident the values represent the same concept. If a value has no precise match, don’t include it</a:t>
            </a:r>
            <a:endParaRPr b="0" lang="en-US" sz="2700" spc="-1" strike="noStrike">
              <a:solidFill>
                <a:srgbClr val="000000"/>
              </a:solidFill>
              <a:latin typeface="Arial"/>
            </a:endParaRPr>
          </a:p>
          <a:p>
            <a:pPr indent="0">
              <a:lnSpc>
                <a:spcPct val="70000"/>
              </a:lnSpc>
              <a:spcBef>
                <a:spcPts val="1500"/>
              </a:spcBef>
              <a:buNone/>
              <a:tabLst>
                <a:tab algn="l" pos="0"/>
              </a:tabLst>
            </a:pPr>
            <a:endParaRPr b="0" lang="en-US" sz="2700" spc="-1" strike="noStrike">
              <a:solidFill>
                <a:srgbClr val="000000"/>
              </a:solidFill>
              <a:latin typeface="Arial"/>
            </a:endParaRPr>
          </a:p>
        </p:txBody>
      </p:sp>
      <p:sp>
        <p:nvSpPr>
          <p:cNvPr id="152" name="PlaceHolder 3"/>
          <p:cNvSpPr>
            <a:spLocks noGrp="1"/>
          </p:cNvSpPr>
          <p:nvPr>
            <p:ph type="sldNum" idx="19"/>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E9A6063C-FE31-4956-B6D5-4051A8C5556A}" type="slidenum">
              <a:rPr b="0" lang="en-US" sz="2400" spc="-1" strike="noStrike">
                <a:solidFill>
                  <a:schemeClr val="dk1"/>
                </a:solidFill>
                <a:latin typeface="Arial"/>
                <a:ea typeface="Arial"/>
              </a:rPr>
              <a:t>13</a:t>
            </a:fld>
            <a:endParaRPr b="0" lang="en-US" sz="2400" spc="-1" strike="noStrike">
              <a:solidFill>
                <a:srgbClr val="000000"/>
              </a:solidFill>
              <a:latin typeface="Times New Roman"/>
            </a:endParaRPr>
          </a:p>
        </p:txBody>
      </p:sp>
      <p:sp>
        <p:nvSpPr>
          <p:cNvPr id="153" name="Google Shape;254;p22"/>
          <p:cNvSpPr/>
          <p:nvPr/>
        </p:nvSpPr>
        <p:spPr>
          <a:xfrm>
            <a:off x="7751520" y="3515040"/>
            <a:ext cx="8891280" cy="456840"/>
          </a:xfrm>
          <a:prstGeom prst="rect">
            <a:avLst/>
          </a:prstGeom>
          <a:noFill/>
          <a:ln w="0">
            <a:noFill/>
          </a:ln>
        </p:spPr>
        <p:style>
          <a:lnRef idx="0"/>
          <a:fillRef idx="0"/>
          <a:effectRef idx="0"/>
          <a:fontRef idx="minor"/>
        </p:style>
        <p:txBody>
          <a:bodyPr lIns="90000" rIns="90000" tIns="91440" bIns="91440" anchor="t">
            <a:spAutoFit/>
          </a:bodyPr>
          <a:p>
            <a:pPr>
              <a:lnSpc>
                <a:spcPct val="100000"/>
              </a:lnSpc>
              <a:tabLst>
                <a:tab algn="l" pos="0"/>
              </a:tabLst>
            </a:pPr>
            <a:r>
              <a:rPr b="1" lang="en-US" sz="1800" spc="-1" strike="noStrike">
                <a:solidFill>
                  <a:schemeClr val="dk1"/>
                </a:solidFill>
                <a:latin typeface="Arial"/>
                <a:ea typeface="Arial"/>
              </a:rPr>
              <a:t>Example Values</a:t>
            </a:r>
            <a:r>
              <a:rPr b="0" lang="en-US" sz="1800" spc="-1" strike="noStrike">
                <a:solidFill>
                  <a:schemeClr val="dk1"/>
                </a:solidFill>
                <a:latin typeface="Arial"/>
                <a:ea typeface="Arial"/>
              </a:rPr>
              <a:t>: Fully Active,  Walks with Help, Wheelchair</a:t>
            </a:r>
            <a:endParaRPr b="0" lang="en-US" sz="1800" spc="-1" strike="noStrike">
              <a:solidFill>
                <a:srgbClr val="000000"/>
              </a:solidFill>
              <a:latin typeface="Arial"/>
            </a:endParaRPr>
          </a:p>
        </p:txBody>
      </p:sp>
      <p:sp>
        <p:nvSpPr>
          <p:cNvPr id="154" name="Google Shape;255;p22"/>
          <p:cNvSpPr/>
          <p:nvPr/>
        </p:nvSpPr>
        <p:spPr>
          <a:xfrm>
            <a:off x="7751520" y="4365720"/>
            <a:ext cx="8891280" cy="456840"/>
          </a:xfrm>
          <a:prstGeom prst="rect">
            <a:avLst/>
          </a:prstGeom>
          <a:noFill/>
          <a:ln w="0">
            <a:noFill/>
          </a:ln>
        </p:spPr>
        <p:style>
          <a:lnRef idx="0"/>
          <a:fillRef idx="0"/>
          <a:effectRef idx="0"/>
          <a:fontRef idx="minor"/>
        </p:style>
        <p:txBody>
          <a:bodyPr lIns="90000" rIns="90000" tIns="91440" bIns="91440" anchor="t">
            <a:spAutoFit/>
          </a:bodyPr>
          <a:p>
            <a:pPr>
              <a:lnSpc>
                <a:spcPct val="100000"/>
              </a:lnSpc>
              <a:tabLst>
                <a:tab algn="l" pos="0"/>
              </a:tabLst>
            </a:pPr>
            <a:r>
              <a:rPr b="1" lang="en-US" sz="1800" spc="-1" strike="noStrike">
                <a:solidFill>
                  <a:schemeClr val="dk1"/>
                </a:solidFill>
                <a:latin typeface="Arial"/>
                <a:ea typeface="Arial"/>
              </a:rPr>
              <a:t>Example Values</a:t>
            </a:r>
            <a:r>
              <a:rPr b="0" lang="en-US" sz="1800" spc="-1" strike="noStrike">
                <a:solidFill>
                  <a:schemeClr val="dk1"/>
                </a:solidFill>
                <a:latin typeface="Arial"/>
                <a:ea typeface="Arial"/>
              </a:rPr>
              <a:t>: Independent, Wheelchair User,  Assisted Walking</a:t>
            </a:r>
            <a:endParaRPr b="0" lang="en-US" sz="1800" spc="-1" strike="noStrike">
              <a:solidFill>
                <a:srgbClr val="000000"/>
              </a:solidFill>
              <a:latin typeface="Arial"/>
            </a:endParaRPr>
          </a:p>
        </p:txBody>
      </p:sp>
      <p:cxnSp>
        <p:nvCxnSpPr>
          <p:cNvPr id="155" name="Google Shape;256;p22"/>
          <p:cNvCxnSpPr>
            <a:stCxn id="156" idx="0"/>
            <a:endCxn id="157" idx="0"/>
          </p:cNvCxnSpPr>
          <p:nvPr/>
        </p:nvCxnSpPr>
        <p:spPr>
          <a:xfrm rot="5400000">
            <a:off x="7034040" y="1545120"/>
            <a:ext cx="140040" cy="4079880"/>
          </a:xfrm>
          <a:prstGeom prst="bentConnector3">
            <a:avLst>
              <a:gd name="adj1" fmla="val -170618"/>
            </a:avLst>
          </a:prstGeom>
          <a:ln w="38100">
            <a:solidFill>
              <a:srgbClr val="632e62"/>
            </a:solidFill>
            <a:round/>
            <a:tailEnd len="med" type="triangle" w="med"/>
          </a:ln>
        </p:spPr>
      </p:cxnSp>
      <p:sp>
        <p:nvSpPr>
          <p:cNvPr id="157" name="Google Shape;258;p22"/>
          <p:cNvSpPr/>
          <p:nvPr/>
        </p:nvSpPr>
        <p:spPr>
          <a:xfrm>
            <a:off x="4515840" y="3654720"/>
            <a:ext cx="1096560" cy="461160"/>
          </a:xfrm>
          <a:prstGeom prst="rect">
            <a:avLst/>
          </a:prstGeom>
          <a:noFill/>
          <a:ln w="0">
            <a:noFill/>
          </a:ln>
        </p:spPr>
        <p:style>
          <a:lnRef idx="0"/>
          <a:fillRef idx="0"/>
          <a:effectRef idx="0"/>
          <a:fontRef idx="minor"/>
        </p:style>
        <p:txBody>
          <a:bodyPr lIns="90000" rIns="90000" tIns="91440" bIns="91440" anchor="ctr">
            <a:noAutofit/>
          </a:bodyPr>
          <a:p>
            <a:pPr algn="ctr">
              <a:lnSpc>
                <a:spcPct val="100000"/>
              </a:lnSpc>
              <a:tabLst>
                <a:tab algn="l" pos="0"/>
              </a:tabLst>
            </a:pPr>
            <a:endParaRPr b="0" lang="en-US" sz="1400" spc="-1" strike="noStrike">
              <a:solidFill>
                <a:srgbClr val="000000"/>
              </a:solidFill>
              <a:latin typeface="Arial"/>
            </a:endParaRPr>
          </a:p>
        </p:txBody>
      </p:sp>
      <p:sp>
        <p:nvSpPr>
          <p:cNvPr id="156" name="Google Shape;257;p22"/>
          <p:cNvSpPr/>
          <p:nvPr/>
        </p:nvSpPr>
        <p:spPr>
          <a:xfrm>
            <a:off x="8595360" y="3515040"/>
            <a:ext cx="1096560" cy="461160"/>
          </a:xfrm>
          <a:prstGeom prst="rect">
            <a:avLst/>
          </a:prstGeom>
          <a:noFill/>
          <a:ln w="0">
            <a:noFill/>
          </a:ln>
        </p:spPr>
        <p:style>
          <a:lnRef idx="0"/>
          <a:fillRef idx="0"/>
          <a:effectRef idx="0"/>
          <a:fontRef idx="minor"/>
        </p:style>
        <p:txBody>
          <a:bodyPr lIns="90000" rIns="90000" tIns="91440" bIns="91440" anchor="ctr">
            <a:noAutofit/>
          </a:bodyPr>
          <a:p>
            <a:pPr algn="ctr">
              <a:lnSpc>
                <a:spcPct val="100000"/>
              </a:lnSpc>
              <a:tabLst>
                <a:tab algn="l" pos="0"/>
              </a:tabLst>
            </a:pPr>
            <a:endParaRPr b="0" lang="en-US" sz="1400" spc="-1" strike="noStrike">
              <a:solidFill>
                <a:srgbClr val="000000"/>
              </a:solidFill>
              <a:latin typeface="Arial"/>
            </a:endParaRPr>
          </a:p>
        </p:txBody>
      </p:sp>
      <p:cxnSp>
        <p:nvCxnSpPr>
          <p:cNvPr id="158" name="Google Shape;259;p22"/>
          <p:cNvCxnSpPr>
            <a:stCxn id="159" idx="2"/>
            <a:endCxn id="160" idx="2"/>
          </p:cNvCxnSpPr>
          <p:nvPr/>
        </p:nvCxnSpPr>
        <p:spPr>
          <a:xfrm flipV="1" rot="16200000">
            <a:off x="7139520" y="2716560"/>
            <a:ext cx="141120" cy="4079880"/>
          </a:xfrm>
          <a:prstGeom prst="bentConnector3">
            <a:avLst>
              <a:gd name="adj1" fmla="val -169565"/>
            </a:avLst>
          </a:prstGeom>
          <a:ln w="38100">
            <a:solidFill>
              <a:srgbClr val="632e62"/>
            </a:solidFill>
            <a:round/>
            <a:tailEnd len="med" type="triangle" w="med"/>
          </a:ln>
        </p:spPr>
      </p:cxnSp>
      <p:sp>
        <p:nvSpPr>
          <p:cNvPr id="159" name="Google Shape;260;p22"/>
          <p:cNvSpPr/>
          <p:nvPr/>
        </p:nvSpPr>
        <p:spPr>
          <a:xfrm>
            <a:off x="8701200" y="4365720"/>
            <a:ext cx="1096560" cy="461160"/>
          </a:xfrm>
          <a:prstGeom prst="rect">
            <a:avLst/>
          </a:prstGeom>
          <a:noFill/>
          <a:ln w="0">
            <a:noFill/>
          </a:ln>
        </p:spPr>
        <p:style>
          <a:lnRef idx="0"/>
          <a:fillRef idx="0"/>
          <a:effectRef idx="0"/>
          <a:fontRef idx="minor"/>
        </p:style>
        <p:txBody>
          <a:bodyPr lIns="90000" rIns="90000" tIns="91440" bIns="91440" anchor="ctr">
            <a:noAutofit/>
          </a:bodyPr>
          <a:p>
            <a:pPr algn="ctr">
              <a:lnSpc>
                <a:spcPct val="100000"/>
              </a:lnSpc>
              <a:tabLst>
                <a:tab algn="l" pos="0"/>
              </a:tabLst>
            </a:pPr>
            <a:endParaRPr b="0" lang="en-US" sz="1400" spc="-1" strike="noStrike">
              <a:solidFill>
                <a:srgbClr val="000000"/>
              </a:solidFill>
              <a:latin typeface="Arial"/>
            </a:endParaRPr>
          </a:p>
        </p:txBody>
      </p:sp>
      <p:sp>
        <p:nvSpPr>
          <p:cNvPr id="160" name="Google Shape;261;p22"/>
          <p:cNvSpPr/>
          <p:nvPr/>
        </p:nvSpPr>
        <p:spPr>
          <a:xfrm>
            <a:off x="4621680" y="4224960"/>
            <a:ext cx="1096560" cy="461160"/>
          </a:xfrm>
          <a:prstGeom prst="rect">
            <a:avLst/>
          </a:prstGeom>
          <a:noFill/>
          <a:ln w="0">
            <a:noFill/>
          </a:ln>
        </p:spPr>
        <p:style>
          <a:lnRef idx="0"/>
          <a:fillRef idx="0"/>
          <a:effectRef idx="0"/>
          <a:fontRef idx="minor"/>
        </p:style>
        <p:txBody>
          <a:bodyPr lIns="90000" rIns="90000" tIns="91440" bIns="91440" anchor="ctr">
            <a:noAutofit/>
          </a:bodyPr>
          <a:p>
            <a:pPr algn="ctr">
              <a:lnSpc>
                <a:spcPct val="100000"/>
              </a:lnSpc>
              <a:tabLst>
                <a:tab algn="l" pos="0"/>
              </a:tabLst>
            </a:pPr>
            <a:endParaRPr b="0" lang="en-US" sz="1400" spc="-1" strike="noStrike">
              <a:solidFill>
                <a:srgbClr val="000000"/>
              </a:solidFill>
              <a:latin typeface="Arial"/>
            </a:endParaRPr>
          </a:p>
        </p:txBody>
      </p:sp>
      <p:sp>
        <p:nvSpPr>
          <p:cNvPr id="161" name="Google Shape;262;p22"/>
          <p:cNvSpPr/>
          <p:nvPr/>
        </p:nvSpPr>
        <p:spPr>
          <a:xfrm>
            <a:off x="239040" y="9415800"/>
            <a:ext cx="16403760" cy="73836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1" lang="en-US" sz="1900" spc="-1" strike="noStrike">
                <a:solidFill>
                  <a:schemeClr val="dk1"/>
                </a:solidFill>
                <a:latin typeface="Arial"/>
                <a:ea typeface="Arial"/>
              </a:rPr>
              <a:t>Note: </a:t>
            </a:r>
            <a:r>
              <a:rPr b="0" lang="en-US" sz="1900" spc="-1" strike="noStrike">
                <a:solidFill>
                  <a:schemeClr val="dk1"/>
                </a:solidFill>
                <a:latin typeface="Arial"/>
                <a:ea typeface="Arial"/>
              </a:rPr>
              <a:t>LLM prompts are considered placeholders, and they may change in future iterations of this work.  Values are used in the slide as a non-PHI illustrative example, intended solely to explain the concept of harmonization. The example has not been evaluated in the study.</a:t>
            </a:r>
            <a:endParaRPr b="0" lang="en-US" sz="1900" spc="-1" strike="noStrike">
              <a:solidFill>
                <a:srgbClr val="000000"/>
              </a:solidFill>
              <a:latin typeface="Arial"/>
            </a:endParaRPr>
          </a:p>
          <a:p>
            <a:pPr>
              <a:lnSpc>
                <a:spcPct val="100000"/>
              </a:lnSpc>
              <a:tabLst>
                <a:tab algn="l" pos="0"/>
              </a:tabLst>
            </a:pPr>
            <a:endParaRPr b="0" lang="en-US" sz="1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type="title"/>
          </p:nvPr>
        </p:nvSpPr>
        <p:spPr>
          <a:xfrm>
            <a:off x="5355360" y="691920"/>
            <a:ext cx="11674800" cy="1988280"/>
          </a:xfrm>
          <a:prstGeom prst="rect">
            <a:avLst/>
          </a:prstGeom>
          <a:noFill/>
          <a:ln w="0">
            <a:noFill/>
          </a:ln>
        </p:spPr>
        <p:txBody>
          <a:bodyPr lIns="91440" rIns="91440" tIns="45720" bIns="45720" anchor="ctr">
            <a:normAutofit/>
          </a:bodyPr>
          <a:p>
            <a:pPr indent="0">
              <a:lnSpc>
                <a:spcPct val="90000"/>
              </a:lnSpc>
              <a:buNone/>
              <a:tabLst>
                <a:tab algn="l" pos="0"/>
              </a:tabLst>
            </a:pPr>
            <a:r>
              <a:rPr b="1" lang="en-US" sz="5300" spc="-1" strike="noStrike">
                <a:solidFill>
                  <a:srgbClr val="0f0039"/>
                </a:solidFill>
                <a:latin typeface="Arial"/>
                <a:ea typeface="Arial"/>
              </a:rPr>
              <a:t>Privacy &amp; (Security) Compliance Alignment</a:t>
            </a:r>
            <a:endParaRPr b="0" lang="en-US" sz="5300" spc="-1" strike="noStrike">
              <a:solidFill>
                <a:srgbClr val="000000"/>
              </a:solidFill>
              <a:latin typeface="Arial"/>
            </a:endParaRPr>
          </a:p>
        </p:txBody>
      </p:sp>
      <p:sp>
        <p:nvSpPr>
          <p:cNvPr id="163" name="PlaceHolder 2"/>
          <p:cNvSpPr>
            <a:spLocks noGrp="1"/>
          </p:cNvSpPr>
          <p:nvPr>
            <p:ph/>
          </p:nvPr>
        </p:nvSpPr>
        <p:spPr>
          <a:xfrm>
            <a:off x="1257480" y="2838600"/>
            <a:ext cx="14939640" cy="7295760"/>
          </a:xfrm>
          <a:prstGeom prst="rect">
            <a:avLst/>
          </a:prstGeom>
          <a:noFill/>
          <a:ln w="0">
            <a:noFill/>
          </a:ln>
        </p:spPr>
        <p:txBody>
          <a:bodyPr lIns="91440" rIns="91440" tIns="45720" bIns="45720" anchor="t">
            <a:normAutofit/>
          </a:bodyPr>
          <a:p>
            <a:pPr marL="457200" indent="-457200">
              <a:lnSpc>
                <a:spcPct val="70000"/>
              </a:lnSpc>
              <a:spcBef>
                <a:spcPts val="1500"/>
              </a:spcBef>
              <a:buClr>
                <a:srgbClr val="000000"/>
              </a:buClr>
              <a:buFont typeface="Arial"/>
              <a:buChar char="•"/>
            </a:pPr>
            <a:r>
              <a:rPr b="0" lang="en-US" sz="3800" spc="-1" strike="noStrike">
                <a:solidFill>
                  <a:schemeClr val="dk1"/>
                </a:solidFill>
                <a:latin typeface="Arial"/>
                <a:ea typeface="Arial"/>
              </a:rPr>
              <a:t>Step 1 uploads only schema metadata (no PHI=protected health info)</a:t>
            </a:r>
            <a:endParaRPr b="0" lang="en-US" sz="3800" spc="-1" strike="noStrike">
              <a:solidFill>
                <a:srgbClr val="000000"/>
              </a:solidFill>
              <a:latin typeface="Arial"/>
            </a:endParaRPr>
          </a:p>
          <a:p>
            <a:pPr marL="457200" indent="0">
              <a:lnSpc>
                <a:spcPct val="70000"/>
              </a:lnSpc>
              <a:spcBef>
                <a:spcPts val="1500"/>
              </a:spcBef>
              <a:buNone/>
              <a:tabLst>
                <a:tab algn="l" pos="0"/>
              </a:tabLst>
            </a:pPr>
            <a:endParaRPr b="0" lang="en-US" sz="3800" spc="-1" strike="noStrike">
              <a:solidFill>
                <a:srgbClr val="000000"/>
              </a:solidFill>
              <a:latin typeface="Arial"/>
            </a:endParaRPr>
          </a:p>
          <a:p>
            <a:pPr marL="457200" indent="-457200">
              <a:lnSpc>
                <a:spcPct val="70000"/>
              </a:lnSpc>
              <a:spcBef>
                <a:spcPts val="1500"/>
              </a:spcBef>
              <a:buClr>
                <a:srgbClr val="000000"/>
              </a:buClr>
              <a:buFont typeface="Arial"/>
              <a:buChar char="•"/>
              <a:tabLst>
                <a:tab algn="l" pos="0"/>
              </a:tabLst>
            </a:pPr>
            <a:r>
              <a:rPr b="0" lang="en-US" sz="3800" spc="-1" strike="noStrike">
                <a:solidFill>
                  <a:schemeClr val="dk1"/>
                </a:solidFill>
                <a:latin typeface="Arial"/>
                <a:ea typeface="Arial"/>
              </a:rPr>
              <a:t>Step 2 processes all PHI locally</a:t>
            </a:r>
            <a:endParaRPr b="0" lang="en-US" sz="3800" spc="-1" strike="noStrike">
              <a:solidFill>
                <a:srgbClr val="000000"/>
              </a:solidFill>
              <a:latin typeface="Arial"/>
            </a:endParaRPr>
          </a:p>
          <a:p>
            <a:pPr marL="457200" indent="0">
              <a:lnSpc>
                <a:spcPct val="70000"/>
              </a:lnSpc>
              <a:spcBef>
                <a:spcPts val="1500"/>
              </a:spcBef>
              <a:buNone/>
              <a:tabLst>
                <a:tab algn="l" pos="0"/>
              </a:tabLst>
            </a:pPr>
            <a:endParaRPr b="0" lang="en-US" sz="3800" spc="-1" strike="noStrike">
              <a:solidFill>
                <a:srgbClr val="000000"/>
              </a:solidFill>
              <a:latin typeface="Arial"/>
            </a:endParaRPr>
          </a:p>
          <a:p>
            <a:pPr marL="457200" indent="-457200">
              <a:lnSpc>
                <a:spcPct val="70000"/>
              </a:lnSpc>
              <a:spcBef>
                <a:spcPts val="1500"/>
              </a:spcBef>
              <a:buClr>
                <a:srgbClr val="000000"/>
              </a:buClr>
              <a:buFont typeface="Arial"/>
              <a:buChar char="•"/>
              <a:tabLst>
                <a:tab algn="l" pos="0"/>
              </a:tabLst>
            </a:pPr>
            <a:r>
              <a:rPr b="0" lang="en-US" sz="3800" spc="-1" strike="noStrike">
                <a:solidFill>
                  <a:schemeClr val="dk1"/>
                </a:solidFill>
                <a:latin typeface="Arial"/>
                <a:ea typeface="Arial"/>
              </a:rPr>
              <a:t>Ollama models: server-side for Step 1, local for Step 2</a:t>
            </a:r>
            <a:endParaRPr b="0" lang="en-US" sz="3800" spc="-1" strike="noStrike">
              <a:solidFill>
                <a:srgbClr val="000000"/>
              </a:solidFill>
              <a:latin typeface="Arial"/>
            </a:endParaRPr>
          </a:p>
          <a:p>
            <a:pPr marL="457200" indent="0">
              <a:lnSpc>
                <a:spcPct val="70000"/>
              </a:lnSpc>
              <a:spcBef>
                <a:spcPts val="1500"/>
              </a:spcBef>
              <a:buNone/>
              <a:tabLst>
                <a:tab algn="l" pos="0"/>
              </a:tabLst>
            </a:pPr>
            <a:endParaRPr b="0" lang="en-US" sz="3800" spc="-1" strike="noStrike">
              <a:solidFill>
                <a:srgbClr val="000000"/>
              </a:solidFill>
              <a:latin typeface="Arial"/>
            </a:endParaRPr>
          </a:p>
          <a:p>
            <a:pPr marL="457200" indent="-457200">
              <a:lnSpc>
                <a:spcPct val="70000"/>
              </a:lnSpc>
              <a:spcBef>
                <a:spcPts val="1500"/>
              </a:spcBef>
              <a:buClr>
                <a:srgbClr val="000000"/>
              </a:buClr>
              <a:buFont typeface="Arial"/>
              <a:buChar char="•"/>
              <a:tabLst>
                <a:tab algn="l" pos="0"/>
              </a:tabLst>
            </a:pPr>
            <a:r>
              <a:rPr b="0" lang="en-US" sz="3800" spc="-1" strike="noStrike">
                <a:solidFill>
                  <a:schemeClr val="dk1"/>
                </a:solidFill>
                <a:latin typeface="Arial"/>
                <a:ea typeface="Arial"/>
              </a:rPr>
              <a:t>HIPAA alignment by design; formal audit pending</a:t>
            </a:r>
            <a:endParaRPr b="0" lang="en-US" sz="3800" spc="-1" strike="noStrike">
              <a:solidFill>
                <a:srgbClr val="000000"/>
              </a:solidFill>
              <a:latin typeface="Arial"/>
            </a:endParaRPr>
          </a:p>
          <a:p>
            <a:pPr indent="0">
              <a:lnSpc>
                <a:spcPct val="70000"/>
              </a:lnSpc>
              <a:spcBef>
                <a:spcPts val="1500"/>
              </a:spcBef>
              <a:buNone/>
              <a:tabLst>
                <a:tab algn="l" pos="0"/>
              </a:tabLst>
            </a:pPr>
            <a:endParaRPr b="0" lang="en-US" sz="2700" spc="-1" strike="noStrike">
              <a:solidFill>
                <a:srgbClr val="000000"/>
              </a:solidFill>
              <a:latin typeface="Arial"/>
            </a:endParaRPr>
          </a:p>
        </p:txBody>
      </p:sp>
      <p:sp>
        <p:nvSpPr>
          <p:cNvPr id="164" name="PlaceHolder 3"/>
          <p:cNvSpPr>
            <a:spLocks noGrp="1"/>
          </p:cNvSpPr>
          <p:nvPr>
            <p:ph type="sldNum" idx="20"/>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DCA18F6A-86F6-44F9-9CC7-8C6A1AAE7BF2}" type="slidenum">
              <a:rPr b="0" lang="en-US" sz="2400" spc="-1" strike="noStrike">
                <a:solidFill>
                  <a:schemeClr val="dk1"/>
                </a:solidFill>
                <a:latin typeface="Arial"/>
                <a:ea typeface="Arial"/>
              </a:rPr>
              <a:t>14</a:t>
            </a:fld>
            <a:endParaRPr b="0" lang="en-US" sz="24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title"/>
          </p:nvPr>
        </p:nvSpPr>
        <p:spPr>
          <a:xfrm>
            <a:off x="5355360" y="691920"/>
            <a:ext cx="12492360" cy="1988280"/>
          </a:xfrm>
          <a:prstGeom prst="rect">
            <a:avLst/>
          </a:prstGeom>
          <a:noFill/>
          <a:ln w="0">
            <a:noFill/>
          </a:ln>
        </p:spPr>
        <p:txBody>
          <a:bodyPr lIns="91440" rIns="91440" tIns="45720" bIns="45720" anchor="ctr">
            <a:normAutofit/>
          </a:bodyPr>
          <a:p>
            <a:pPr indent="0">
              <a:lnSpc>
                <a:spcPct val="90000"/>
              </a:lnSpc>
              <a:buNone/>
              <a:tabLst>
                <a:tab algn="l" pos="0"/>
              </a:tabLst>
            </a:pPr>
            <a:r>
              <a:rPr b="1" lang="en-US" sz="5300" spc="-1" strike="noStrike">
                <a:solidFill>
                  <a:srgbClr val="0f0039"/>
                </a:solidFill>
                <a:latin typeface="Arial"/>
                <a:ea typeface="Arial"/>
              </a:rPr>
              <a:t>Privacy &amp; Compliance Alignment (2)</a:t>
            </a:r>
            <a:endParaRPr b="0" lang="en-US" sz="5300" spc="-1" strike="noStrike">
              <a:solidFill>
                <a:srgbClr val="000000"/>
              </a:solidFill>
              <a:latin typeface="Arial"/>
            </a:endParaRPr>
          </a:p>
        </p:txBody>
      </p:sp>
      <p:sp>
        <p:nvSpPr>
          <p:cNvPr id="166" name="PlaceHolder 2"/>
          <p:cNvSpPr>
            <a:spLocks noGrp="1"/>
          </p:cNvSpPr>
          <p:nvPr>
            <p:ph/>
          </p:nvPr>
        </p:nvSpPr>
        <p:spPr>
          <a:xfrm>
            <a:off x="1257480" y="2838600"/>
            <a:ext cx="14939640" cy="7295760"/>
          </a:xfrm>
          <a:prstGeom prst="rect">
            <a:avLst/>
          </a:prstGeom>
          <a:noFill/>
          <a:ln w="0">
            <a:noFill/>
          </a:ln>
        </p:spPr>
        <p:txBody>
          <a:bodyPr lIns="91440" rIns="91440" tIns="45720" bIns="45720" anchor="t">
            <a:normAutofit/>
          </a:bodyPr>
          <a:p>
            <a:pPr marL="457200" indent="-457200">
              <a:lnSpc>
                <a:spcPct val="70000"/>
              </a:lnSpc>
              <a:spcBef>
                <a:spcPts val="1500"/>
              </a:spcBef>
              <a:buClr>
                <a:srgbClr val="000000"/>
              </a:buClr>
              <a:buFont typeface="Arial"/>
              <a:buChar char="●"/>
            </a:pPr>
            <a:r>
              <a:rPr b="0" lang="en-US" sz="3700" spc="-1" strike="noStrike">
                <a:solidFill>
                  <a:schemeClr val="dk1"/>
                </a:solidFill>
                <a:latin typeface="Arial"/>
                <a:ea typeface="Arial"/>
              </a:rPr>
              <a:t>Since schema metadata are uploaded to the server during step 1, are they considered as Protected Health Information (PHI) under HIPAA?</a:t>
            </a:r>
            <a:endParaRPr b="0" lang="en-US" sz="3700" spc="-1" strike="noStrike">
              <a:solidFill>
                <a:srgbClr val="000000"/>
              </a:solidFill>
              <a:latin typeface="Arial"/>
            </a:endParaRPr>
          </a:p>
          <a:p>
            <a:pPr lvl="1" marL="914400" indent="-431640">
              <a:lnSpc>
                <a:spcPct val="70000"/>
              </a:lnSpc>
              <a:buClr>
                <a:srgbClr val="000000"/>
              </a:buClr>
              <a:buFont typeface="Arial"/>
              <a:buChar char="○"/>
            </a:pPr>
            <a:r>
              <a:rPr b="0" i="1" lang="en-US" sz="3200" spc="-1" strike="noStrike">
                <a:solidFill>
                  <a:schemeClr val="dk1"/>
                </a:solidFill>
                <a:latin typeface="Arial"/>
                <a:ea typeface="Arial"/>
              </a:rPr>
              <a:t>Schema metadata only describes structure and, unless it contains identifiers, it should not qualify as PHI [1-3]</a:t>
            </a:r>
            <a:endParaRPr b="0" lang="en-US" sz="3200" spc="-1" strike="noStrike">
              <a:solidFill>
                <a:srgbClr val="000000"/>
              </a:solidFill>
              <a:latin typeface="Arial"/>
            </a:endParaRPr>
          </a:p>
          <a:p>
            <a:pPr marL="914400" indent="0">
              <a:lnSpc>
                <a:spcPct val="70000"/>
              </a:lnSpc>
              <a:spcBef>
                <a:spcPts val="1500"/>
              </a:spcBef>
              <a:buNone/>
              <a:tabLst>
                <a:tab algn="l" pos="0"/>
              </a:tabLst>
            </a:pPr>
            <a:endParaRPr b="0" lang="en-US" sz="3200" spc="-1" strike="noStrike">
              <a:solidFill>
                <a:srgbClr val="000000"/>
              </a:solidFill>
              <a:latin typeface="Arial"/>
            </a:endParaRPr>
          </a:p>
          <a:p>
            <a:pPr marL="457200" indent="-457200">
              <a:lnSpc>
                <a:spcPct val="70000"/>
              </a:lnSpc>
              <a:spcBef>
                <a:spcPts val="1500"/>
              </a:spcBef>
              <a:buClr>
                <a:srgbClr val="000000"/>
              </a:buClr>
              <a:buFont typeface="Arial"/>
              <a:buChar char="●"/>
              <a:tabLst>
                <a:tab algn="l" pos="0"/>
              </a:tabLst>
            </a:pPr>
            <a:r>
              <a:rPr b="0" lang="en-US" sz="3700" spc="-1" strike="noStrike">
                <a:solidFill>
                  <a:schemeClr val="dk1"/>
                </a:solidFill>
                <a:latin typeface="Arial"/>
                <a:ea typeface="Arial"/>
              </a:rPr>
              <a:t>Our team also presents a trustworthy AI paper related to this topic:</a:t>
            </a:r>
            <a:endParaRPr b="0" lang="en-US" sz="3700" spc="-1" strike="noStrike">
              <a:solidFill>
                <a:srgbClr val="000000"/>
              </a:solidFill>
              <a:latin typeface="Arial"/>
            </a:endParaRPr>
          </a:p>
          <a:p>
            <a:pPr lvl="1" marL="914400" indent="-419040">
              <a:lnSpc>
                <a:spcPct val="70000"/>
              </a:lnSpc>
              <a:buClr>
                <a:srgbClr val="000000"/>
              </a:buClr>
              <a:buFont typeface="Arial"/>
              <a:buChar char="○"/>
              <a:tabLst>
                <a:tab algn="l" pos="0"/>
              </a:tabLst>
            </a:pPr>
            <a:r>
              <a:rPr b="0" i="1" lang="en-US" sz="3000" spc="-1" strike="noStrike">
                <a:solidFill>
                  <a:schemeClr val="dk1"/>
                </a:solidFill>
                <a:latin typeface="Arial"/>
                <a:ea typeface="Arial"/>
              </a:rPr>
              <a:t>Bahiru, T. K., Carlos Ordonez, and Kakadiaris, I. A., "Data Subcard: Evaluating Privacy, Fairness, Quality, and Protection in Tabular Data, as Part of the System Cards Framework" In Proc. IEEE International Conference on Data Science and Advanced Analytics, Birmingham, UK, October 9–13, 2025</a:t>
            </a:r>
            <a:endParaRPr b="0" lang="en-US" sz="3000" spc="-1" strike="noStrike">
              <a:solidFill>
                <a:srgbClr val="000000"/>
              </a:solidFill>
              <a:latin typeface="Arial"/>
            </a:endParaRPr>
          </a:p>
          <a:p>
            <a:pPr indent="0">
              <a:lnSpc>
                <a:spcPct val="70000"/>
              </a:lnSpc>
              <a:spcBef>
                <a:spcPts val="1500"/>
              </a:spcBef>
              <a:buNone/>
              <a:tabLst>
                <a:tab algn="l" pos="0"/>
              </a:tabLst>
            </a:pPr>
            <a:endParaRPr b="0" lang="en-US" sz="2700" spc="-1" strike="noStrike">
              <a:solidFill>
                <a:srgbClr val="000000"/>
              </a:solidFill>
              <a:latin typeface="Arial"/>
            </a:endParaRPr>
          </a:p>
        </p:txBody>
      </p:sp>
      <p:sp>
        <p:nvSpPr>
          <p:cNvPr id="167" name="PlaceHolder 3"/>
          <p:cNvSpPr>
            <a:spLocks noGrp="1"/>
          </p:cNvSpPr>
          <p:nvPr>
            <p:ph type="sldNum" idx="21"/>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37501A80-8DA1-47D4-B3C5-B42C0D8E5EFB}" type="slidenum">
              <a:rPr b="0" lang="en-US" sz="2400" spc="-1" strike="noStrike">
                <a:solidFill>
                  <a:schemeClr val="dk1"/>
                </a:solidFill>
                <a:latin typeface="Arial"/>
                <a:ea typeface="Arial"/>
              </a:rPr>
              <a:t>15</a:t>
            </a:fld>
            <a:endParaRPr b="0" lang="en-US" sz="2400" spc="-1" strike="noStrike">
              <a:solidFill>
                <a:srgbClr val="000000"/>
              </a:solidFill>
              <a:latin typeface="Times New Roman"/>
            </a:endParaRPr>
          </a:p>
        </p:txBody>
      </p:sp>
      <p:sp>
        <p:nvSpPr>
          <p:cNvPr id="168" name="Google Shape;279;p24"/>
          <p:cNvSpPr/>
          <p:nvPr/>
        </p:nvSpPr>
        <p:spPr>
          <a:xfrm>
            <a:off x="2090520" y="8762400"/>
            <a:ext cx="14693760" cy="1463400"/>
          </a:xfrm>
          <a:prstGeom prst="rect">
            <a:avLst/>
          </a:prstGeom>
          <a:noFill/>
          <a:ln w="0">
            <a:noFill/>
          </a:ln>
        </p:spPr>
        <p:style>
          <a:lnRef idx="0"/>
          <a:fillRef idx="0"/>
          <a:effectRef idx="0"/>
          <a:fontRef idx="minor"/>
        </p:style>
        <p:txBody>
          <a:bodyPr lIns="90000" rIns="90000" tIns="91440" bIns="91440" anchor="t">
            <a:spAutoFit/>
          </a:bodyPr>
          <a:p>
            <a:pPr>
              <a:lnSpc>
                <a:spcPct val="100000"/>
              </a:lnSpc>
              <a:tabLst>
                <a:tab algn="l" pos="0"/>
              </a:tabLst>
            </a:pPr>
            <a:r>
              <a:rPr b="0" lang="en-US" sz="1400" spc="-1" strike="noStrike">
                <a:solidFill>
                  <a:srgbClr val="000000"/>
                </a:solidFill>
                <a:latin typeface="Arial"/>
                <a:ea typeface="Arial"/>
              </a:rPr>
              <a:t>[1] U.S. Department of Health and Human Services, 45 C.F.R. § 160.103 – Definitions, U.S. Government Publishing Office, Washington, DC, USA. [Online]. </a:t>
            </a:r>
            <a:endParaRPr b="0" lang="en-US" sz="1400" spc="-1" strike="noStrike">
              <a:solidFill>
                <a:srgbClr val="000000"/>
              </a:solidFill>
              <a:latin typeface="Arial"/>
            </a:endParaRPr>
          </a:p>
          <a:p>
            <a:pPr>
              <a:lnSpc>
                <a:spcPct val="100000"/>
              </a:lnSpc>
              <a:tabLst>
                <a:tab algn="l" pos="0"/>
              </a:tabLst>
            </a:pPr>
            <a:r>
              <a:rPr b="0" lang="en-US" sz="1400" spc="-1" strike="noStrike">
                <a:solidFill>
                  <a:srgbClr val="000000"/>
                </a:solidFill>
                <a:latin typeface="Arial"/>
                <a:ea typeface="Arial"/>
              </a:rPr>
              <a:t>     </a:t>
            </a:r>
            <a:r>
              <a:rPr b="0" lang="en-US" sz="1400" spc="-1" strike="noStrike">
                <a:solidFill>
                  <a:srgbClr val="000000"/>
                </a:solidFill>
                <a:latin typeface="Arial"/>
                <a:ea typeface="Arial"/>
              </a:rPr>
              <a:t>Available: https://www.ecfr.gov/current/title-45/subtitle-A/subchapter-C/part-160/subpart-A/section-160.103</a:t>
            </a:r>
            <a:endParaRPr b="0" lang="en-US" sz="1400" spc="-1" strike="noStrike">
              <a:solidFill>
                <a:srgbClr val="000000"/>
              </a:solidFill>
              <a:latin typeface="Arial"/>
            </a:endParaRPr>
          </a:p>
          <a:p>
            <a:pPr>
              <a:lnSpc>
                <a:spcPct val="100000"/>
              </a:lnSpc>
              <a:tabLst>
                <a:tab algn="l" pos="0"/>
              </a:tabLst>
            </a:pPr>
            <a:r>
              <a:rPr b="0" lang="en-US" sz="1400" spc="-1" strike="noStrike">
                <a:solidFill>
                  <a:srgbClr val="000000"/>
                </a:solidFill>
                <a:latin typeface="Arial"/>
                <a:ea typeface="Arial"/>
              </a:rPr>
              <a:t>[2] U.S. Department of Health and Human Services, 45 C.F.R. § 164.514 – Other requirements relating to uses and disclosures of protected health information, U.S. </a:t>
            </a:r>
            <a:endParaRPr b="0" lang="en-US" sz="1400" spc="-1" strike="noStrike">
              <a:solidFill>
                <a:srgbClr val="000000"/>
              </a:solidFill>
              <a:latin typeface="Arial"/>
            </a:endParaRPr>
          </a:p>
          <a:p>
            <a:pPr>
              <a:lnSpc>
                <a:spcPct val="100000"/>
              </a:lnSpc>
              <a:tabLst>
                <a:tab algn="l" pos="0"/>
              </a:tabLst>
            </a:pPr>
            <a:r>
              <a:rPr b="0" lang="en-US" sz="1400" spc="-1" strike="noStrike">
                <a:solidFill>
                  <a:srgbClr val="000000"/>
                </a:solidFill>
                <a:latin typeface="Arial"/>
                <a:ea typeface="Arial"/>
              </a:rPr>
              <a:t>     </a:t>
            </a:r>
            <a:r>
              <a:rPr b="0" lang="en-US" sz="1400" spc="-1" strike="noStrike">
                <a:solidFill>
                  <a:srgbClr val="000000"/>
                </a:solidFill>
                <a:latin typeface="Arial"/>
                <a:ea typeface="Arial"/>
              </a:rPr>
              <a:t>Government    Publishing Office, Washington, DC, USA. [Online]. Available: </a:t>
            </a:r>
            <a:r>
              <a:rPr b="0" lang="en-US" sz="1400" spc="-1" strike="noStrike" u="sng">
                <a:solidFill>
                  <a:schemeClr val="hlink"/>
                </a:solidFill>
                <a:uFillTx/>
                <a:latin typeface="Arial"/>
                <a:ea typeface="Arial"/>
                <a:hlinkClick r:id="rId1"/>
              </a:rPr>
              <a:t>https://www.ecfr.gov/current/title-45/subtitle-A/subchapter-C/part-164/subpart-E/section-164.514</a:t>
            </a:r>
            <a:endParaRPr b="0" lang="en-US" sz="1400" spc="-1" strike="noStrike">
              <a:solidFill>
                <a:srgbClr val="000000"/>
              </a:solidFill>
              <a:latin typeface="Arial"/>
            </a:endParaRPr>
          </a:p>
          <a:p>
            <a:pPr>
              <a:lnSpc>
                <a:spcPct val="100000"/>
              </a:lnSpc>
              <a:tabLst>
                <a:tab algn="l" pos="0"/>
              </a:tabLst>
            </a:pPr>
            <a:r>
              <a:rPr b="0" lang="en-US" sz="1400" spc="-1" strike="noStrike">
                <a:solidFill>
                  <a:srgbClr val="000000"/>
                </a:solidFill>
                <a:latin typeface="Arial"/>
                <a:ea typeface="Arial"/>
              </a:rPr>
              <a:t>[3] U.S. Department of Health and Human Services, Guidance Regarding Methods for De-identification of Protected Health Information in Accordance with the HIPAA Privacy </a:t>
            </a:r>
            <a:endParaRPr b="0" lang="en-US" sz="1400" spc="-1" strike="noStrike">
              <a:solidFill>
                <a:srgbClr val="000000"/>
              </a:solidFill>
              <a:latin typeface="Arial"/>
            </a:endParaRPr>
          </a:p>
          <a:p>
            <a:pPr>
              <a:lnSpc>
                <a:spcPct val="100000"/>
              </a:lnSpc>
              <a:tabLst>
                <a:tab algn="l" pos="0"/>
              </a:tabLst>
            </a:pPr>
            <a:r>
              <a:rPr b="0" lang="en-US" sz="1400" spc="-1" strike="noStrike">
                <a:solidFill>
                  <a:srgbClr val="000000"/>
                </a:solidFill>
                <a:latin typeface="Arial"/>
                <a:ea typeface="Arial"/>
              </a:rPr>
              <a:t>     </a:t>
            </a:r>
            <a:r>
              <a:rPr b="0" lang="en-US" sz="1400" spc="-1" strike="noStrike">
                <a:solidFill>
                  <a:srgbClr val="000000"/>
                </a:solidFill>
                <a:latin typeface="Arial"/>
                <a:ea typeface="Arial"/>
              </a:rPr>
              <a:t>Rule, Nov. 2012. [Online]. Available:</a:t>
            </a:r>
            <a:r>
              <a:rPr b="0" lang="en-US" sz="1400" spc="-1" strike="noStrike" u="sng">
                <a:solidFill>
                  <a:schemeClr val="hlink"/>
                </a:solidFill>
                <a:uFillTx/>
                <a:latin typeface="Arial"/>
                <a:ea typeface="Arial"/>
                <a:hlinkClick r:id="rId2"/>
              </a:rPr>
              <a:t> https://www.hhs.gov/hipaa/for-professionals/special-topics/de-identification/index.html</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5355360" y="691920"/>
            <a:ext cx="11674800" cy="1988280"/>
          </a:xfrm>
          <a:prstGeom prst="rect">
            <a:avLst/>
          </a:prstGeom>
          <a:noFill/>
          <a:ln w="0">
            <a:noFill/>
          </a:ln>
        </p:spPr>
        <p:txBody>
          <a:bodyPr lIns="91440" rIns="91440" tIns="45720" bIns="45720" anchor="ctr">
            <a:normAutofit/>
          </a:bodyPr>
          <a:p>
            <a:pPr indent="0">
              <a:lnSpc>
                <a:spcPct val="90000"/>
              </a:lnSpc>
              <a:buNone/>
              <a:tabLst>
                <a:tab algn="l" pos="0"/>
              </a:tabLst>
            </a:pPr>
            <a:r>
              <a:rPr b="1" lang="en-US" sz="5300" spc="-1" strike="noStrike">
                <a:solidFill>
                  <a:srgbClr val="0f0039"/>
                </a:solidFill>
                <a:latin typeface="Arial"/>
                <a:ea typeface="Arial"/>
              </a:rPr>
              <a:t>Programming Details</a:t>
            </a:r>
            <a:endParaRPr b="0" lang="en-US" sz="5300" spc="-1" strike="noStrike">
              <a:solidFill>
                <a:srgbClr val="000000"/>
              </a:solidFill>
              <a:latin typeface="Arial"/>
            </a:endParaRPr>
          </a:p>
        </p:txBody>
      </p:sp>
      <p:sp>
        <p:nvSpPr>
          <p:cNvPr id="170" name="PlaceHolder 2"/>
          <p:cNvSpPr>
            <a:spLocks noGrp="1"/>
          </p:cNvSpPr>
          <p:nvPr>
            <p:ph/>
          </p:nvPr>
        </p:nvSpPr>
        <p:spPr>
          <a:xfrm>
            <a:off x="834120" y="2568240"/>
            <a:ext cx="14939640" cy="7295760"/>
          </a:xfrm>
          <a:prstGeom prst="rect">
            <a:avLst/>
          </a:prstGeom>
          <a:noFill/>
          <a:ln w="0">
            <a:noFill/>
          </a:ln>
        </p:spPr>
        <p:txBody>
          <a:bodyPr lIns="91440" rIns="91440" tIns="45720" bIns="45720" anchor="t">
            <a:normAutofit/>
          </a:bodyPr>
          <a:p>
            <a:pPr marL="457200" indent="-399960">
              <a:lnSpc>
                <a:spcPct val="115000"/>
              </a:lnSpc>
              <a:spcBef>
                <a:spcPts val="1199"/>
              </a:spcBef>
              <a:buClr>
                <a:srgbClr val="000000"/>
              </a:buClr>
              <a:buFont typeface="Arial"/>
              <a:buChar char="●"/>
            </a:pPr>
            <a:r>
              <a:rPr b="0" lang="en-US" sz="3200" spc="-1" strike="noStrike">
                <a:solidFill>
                  <a:schemeClr val="dk1"/>
                </a:solidFill>
                <a:latin typeface="Arial"/>
                <a:ea typeface="Arial"/>
              </a:rPr>
              <a:t>Models are available to our proposed pipeline via Ollama (current default: Phi-4, 14 billion parameters, 9.1GB weight file size, context length 16k tokens)</a:t>
            </a:r>
            <a:endParaRPr b="0" lang="en-US" sz="3200" spc="-1" strike="noStrike">
              <a:solidFill>
                <a:srgbClr val="000000"/>
              </a:solidFill>
              <a:latin typeface="Arial"/>
            </a:endParaRPr>
          </a:p>
          <a:p>
            <a:pPr lvl="1" marL="914400" indent="-399960">
              <a:lnSpc>
                <a:spcPct val="115000"/>
              </a:lnSpc>
              <a:buClr>
                <a:srgbClr val="000000"/>
              </a:buClr>
              <a:buFont typeface="Arial"/>
              <a:buChar char="○"/>
            </a:pPr>
            <a:r>
              <a:rPr b="0" lang="en-US" sz="3200" spc="-1" strike="noStrike">
                <a:solidFill>
                  <a:schemeClr val="dk1"/>
                </a:solidFill>
                <a:latin typeface="Arial"/>
                <a:ea typeface="Arial"/>
              </a:rPr>
              <a:t>We chose a small model so that users can use it locally; however, we intend to give users the option to use different models from the Ollama model library in the future</a:t>
            </a:r>
            <a:endParaRPr b="0" lang="en-US" sz="3200" spc="-1" strike="noStrike">
              <a:solidFill>
                <a:srgbClr val="000000"/>
              </a:solidFill>
              <a:latin typeface="Arial"/>
            </a:endParaRPr>
          </a:p>
          <a:p>
            <a:pPr lvl="1" marL="914400" indent="-399960">
              <a:lnSpc>
                <a:spcPct val="115000"/>
              </a:lnSpc>
              <a:buClr>
                <a:srgbClr val="000000"/>
              </a:buClr>
              <a:buFont typeface="Arial"/>
              <a:buChar char="○"/>
            </a:pPr>
            <a:r>
              <a:rPr b="0" lang="en-US" sz="3200" spc="-1" strike="noStrike">
                <a:solidFill>
                  <a:schemeClr val="dk1"/>
                </a:solidFill>
                <a:latin typeface="Arial"/>
                <a:ea typeface="Arial"/>
              </a:rPr>
              <a:t>We consider models to be a placeholder</a:t>
            </a:r>
            <a:endParaRPr b="0" lang="en-US" sz="3200" spc="-1" strike="noStrike">
              <a:solidFill>
                <a:srgbClr val="000000"/>
              </a:solidFill>
              <a:latin typeface="Arial"/>
            </a:endParaRPr>
          </a:p>
          <a:p>
            <a:pPr lvl="1" marL="914400" indent="-399960">
              <a:lnSpc>
                <a:spcPct val="115000"/>
              </a:lnSpc>
              <a:buClr>
                <a:srgbClr val="000000"/>
              </a:buClr>
              <a:buFont typeface="Arial"/>
              <a:buChar char="○"/>
            </a:pPr>
            <a:r>
              <a:rPr b="0" lang="en-US" sz="3200" spc="-1" strike="noStrike">
                <a:solidFill>
                  <a:schemeClr val="dk1"/>
                </a:solidFill>
                <a:latin typeface="Arial"/>
                <a:ea typeface="Arial"/>
              </a:rPr>
              <a:t>The model we currently use is not fine-tuned for specialized tasks</a:t>
            </a:r>
            <a:endParaRPr b="0" lang="en-US" sz="3200" spc="-1" strike="noStrike">
              <a:solidFill>
                <a:srgbClr val="000000"/>
              </a:solidFill>
              <a:latin typeface="Arial"/>
            </a:endParaRPr>
          </a:p>
          <a:p>
            <a:pPr marL="457200" indent="-399960">
              <a:lnSpc>
                <a:spcPct val="115000"/>
              </a:lnSpc>
              <a:buClr>
                <a:srgbClr val="000000"/>
              </a:buClr>
              <a:buFont typeface="Arial"/>
              <a:buChar char="●"/>
            </a:pPr>
            <a:r>
              <a:rPr b="0" lang="en-US" sz="3200" spc="-1" strike="noStrike">
                <a:solidFill>
                  <a:schemeClr val="dk1"/>
                </a:solidFill>
                <a:latin typeface="Arial"/>
                <a:ea typeface="Arial"/>
              </a:rPr>
              <a:t>Languages and Libraries used: Python, Numpy, Langchain, Ollama, Flask, Pandas, and TKinter</a:t>
            </a:r>
            <a:endParaRPr b="0" lang="en-US" sz="3200" spc="-1" strike="noStrike">
              <a:solidFill>
                <a:srgbClr val="000000"/>
              </a:solidFill>
              <a:latin typeface="Arial"/>
            </a:endParaRPr>
          </a:p>
          <a:p>
            <a:pPr marL="457200" indent="-399960">
              <a:lnSpc>
                <a:spcPct val="115000"/>
              </a:lnSpc>
              <a:buClr>
                <a:srgbClr val="000000"/>
              </a:buClr>
              <a:buFont typeface="Arial"/>
              <a:buChar char="●"/>
            </a:pPr>
            <a:r>
              <a:rPr b="0" lang="en-US" sz="3200" spc="-1" strike="noStrike">
                <a:solidFill>
                  <a:schemeClr val="dk1"/>
                </a:solidFill>
                <a:latin typeface="Arial"/>
                <a:ea typeface="Arial"/>
              </a:rPr>
              <a:t>LLM models used can run on either CPU or GPU</a:t>
            </a:r>
            <a:endParaRPr b="0" lang="en-US" sz="3200" spc="-1" strike="noStrike">
              <a:solidFill>
                <a:srgbClr val="000000"/>
              </a:solidFill>
              <a:latin typeface="Arial"/>
            </a:endParaRPr>
          </a:p>
          <a:p>
            <a:pPr marL="457200" indent="-399960">
              <a:lnSpc>
                <a:spcPct val="115000"/>
              </a:lnSpc>
              <a:buClr>
                <a:srgbClr val="000000"/>
              </a:buClr>
              <a:buFont typeface="Arial"/>
              <a:buChar char="●"/>
            </a:pPr>
            <a:r>
              <a:rPr b="0" lang="en-US" sz="3200" spc="-1" strike="noStrike">
                <a:solidFill>
                  <a:schemeClr val="dk1"/>
                </a:solidFill>
                <a:latin typeface="Arial"/>
                <a:ea typeface="Arial"/>
              </a:rPr>
              <a:t>In our implementation, we  used a GPU as it provides faster inference</a:t>
            </a:r>
            <a:endParaRPr b="0" lang="en-US" sz="3200" spc="-1" strike="noStrike">
              <a:solidFill>
                <a:srgbClr val="000000"/>
              </a:solidFill>
              <a:latin typeface="Arial"/>
            </a:endParaRPr>
          </a:p>
          <a:p>
            <a:pPr marL="457200" indent="-399960">
              <a:lnSpc>
                <a:spcPct val="115000"/>
              </a:lnSpc>
              <a:buClr>
                <a:srgbClr val="000000"/>
              </a:buClr>
              <a:buFont typeface="Arial"/>
              <a:buChar char="●"/>
            </a:pPr>
            <a:r>
              <a:rPr b="0" lang="en-US" sz="3200" spc="-1" strike="noStrike">
                <a:solidFill>
                  <a:schemeClr val="dk1"/>
                </a:solidFill>
                <a:latin typeface="Arial"/>
                <a:ea typeface="Arial"/>
              </a:rPr>
              <a:t>Tested on Intel Core i7-10750H, 32GB RAM, NVIDIA RTX 2070 (8GB VRAM)</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title"/>
          </p:nvPr>
        </p:nvSpPr>
        <p:spPr>
          <a:xfrm>
            <a:off x="5355360" y="691920"/>
            <a:ext cx="11674800" cy="1988280"/>
          </a:xfrm>
          <a:prstGeom prst="rect">
            <a:avLst/>
          </a:prstGeom>
          <a:noFill/>
          <a:ln w="0">
            <a:noFill/>
          </a:ln>
        </p:spPr>
        <p:txBody>
          <a:bodyPr lIns="91440" rIns="91440" tIns="45720" bIns="45720" anchor="ctr">
            <a:normAutofit/>
          </a:bodyPr>
          <a:p>
            <a:pPr indent="0">
              <a:lnSpc>
                <a:spcPct val="90000"/>
              </a:lnSpc>
              <a:buNone/>
              <a:tabLst>
                <a:tab algn="l" pos="0"/>
              </a:tabLst>
            </a:pPr>
            <a:r>
              <a:rPr b="1" lang="en-US" sz="5300" spc="-1" strike="noStrike">
                <a:solidFill>
                  <a:srgbClr val="0f0039"/>
                </a:solidFill>
                <a:latin typeface="Arial"/>
                <a:ea typeface="Arial"/>
              </a:rPr>
              <a:t>Planned Evaluation</a:t>
            </a:r>
            <a:endParaRPr b="0" lang="en-US" sz="5300" spc="-1" strike="noStrike">
              <a:solidFill>
                <a:srgbClr val="000000"/>
              </a:solidFill>
              <a:latin typeface="Arial"/>
            </a:endParaRPr>
          </a:p>
        </p:txBody>
      </p:sp>
      <p:sp>
        <p:nvSpPr>
          <p:cNvPr id="172" name="PlaceHolder 2"/>
          <p:cNvSpPr>
            <a:spLocks noGrp="1"/>
          </p:cNvSpPr>
          <p:nvPr>
            <p:ph/>
          </p:nvPr>
        </p:nvSpPr>
        <p:spPr>
          <a:xfrm>
            <a:off x="1257480" y="2838600"/>
            <a:ext cx="14939640" cy="7295760"/>
          </a:xfrm>
          <a:prstGeom prst="rect">
            <a:avLst/>
          </a:prstGeom>
          <a:noFill/>
          <a:ln w="0">
            <a:noFill/>
          </a:ln>
        </p:spPr>
        <p:txBody>
          <a:bodyPr lIns="91440" rIns="91440" tIns="45720" bIns="45720" anchor="t">
            <a:normAutofit/>
          </a:bodyPr>
          <a:p>
            <a:pPr marL="457200" indent="-406440">
              <a:lnSpc>
                <a:spcPct val="50000"/>
              </a:lnSpc>
              <a:spcBef>
                <a:spcPts val="1500"/>
              </a:spcBef>
              <a:buClr>
                <a:srgbClr val="000000"/>
              </a:buClr>
              <a:buFont typeface="Arial"/>
              <a:buChar char="●"/>
            </a:pPr>
            <a:r>
              <a:rPr b="0" lang="en-US" sz="2800" spc="-1" strike="noStrike">
                <a:solidFill>
                  <a:schemeClr val="dk1"/>
                </a:solidFill>
                <a:latin typeface="Arial"/>
                <a:ea typeface="Arial"/>
              </a:rPr>
              <a:t>Dataset: MIMIC-III Demo v1.4 (same schema as full MIMIC III)</a:t>
            </a:r>
            <a:endParaRPr b="0" lang="en-US" sz="2800" spc="-1" strike="noStrike">
              <a:solidFill>
                <a:srgbClr val="000000"/>
              </a:solidFill>
              <a:latin typeface="Arial"/>
            </a:endParaRPr>
          </a:p>
          <a:p>
            <a:pPr marL="457200" indent="0">
              <a:lnSpc>
                <a:spcPct val="50000"/>
              </a:lnSpc>
              <a:spcBef>
                <a:spcPts val="1500"/>
              </a:spcBef>
              <a:buNone/>
              <a:tabLst>
                <a:tab algn="l" pos="0"/>
              </a:tabLst>
            </a:pPr>
            <a:endParaRPr b="0" lang="en-US" sz="2800" spc="-1" strike="noStrike">
              <a:solidFill>
                <a:srgbClr val="000000"/>
              </a:solidFill>
              <a:latin typeface="Arial"/>
            </a:endParaRPr>
          </a:p>
          <a:p>
            <a:pPr marL="457200" indent="-406440">
              <a:lnSpc>
                <a:spcPct val="50000"/>
              </a:lnSpc>
              <a:spcBef>
                <a:spcPts val="1500"/>
              </a:spcBef>
              <a:buClr>
                <a:srgbClr val="000000"/>
              </a:buClr>
              <a:buFont typeface="Arial"/>
              <a:buChar char="●"/>
              <a:tabLst>
                <a:tab algn="l" pos="0"/>
              </a:tabLst>
            </a:pPr>
            <a:r>
              <a:rPr b="0" lang="en-US" sz="2800" spc="-1" strike="noStrike">
                <a:solidFill>
                  <a:schemeClr val="dk1"/>
                </a:solidFill>
                <a:latin typeface="Arial"/>
                <a:ea typeface="Arial"/>
              </a:rPr>
              <a:t>Task: Map toward OMOP CDM</a:t>
            </a:r>
            <a:endParaRPr b="0" lang="en-US" sz="2800" spc="-1" strike="noStrike">
              <a:solidFill>
                <a:srgbClr val="000000"/>
              </a:solidFill>
              <a:latin typeface="Arial"/>
            </a:endParaRPr>
          </a:p>
          <a:p>
            <a:pPr marL="457200" indent="0">
              <a:lnSpc>
                <a:spcPct val="50000"/>
              </a:lnSpc>
              <a:spcBef>
                <a:spcPts val="1500"/>
              </a:spcBef>
              <a:buNone/>
              <a:tabLst>
                <a:tab algn="l" pos="0"/>
              </a:tabLst>
            </a:pPr>
            <a:endParaRPr b="0" lang="en-US" sz="2800" spc="-1" strike="noStrike">
              <a:solidFill>
                <a:srgbClr val="000000"/>
              </a:solidFill>
              <a:latin typeface="Arial"/>
            </a:endParaRPr>
          </a:p>
          <a:p>
            <a:pPr marL="457200" indent="-406440">
              <a:lnSpc>
                <a:spcPct val="50000"/>
              </a:lnSpc>
              <a:spcBef>
                <a:spcPts val="1500"/>
              </a:spcBef>
              <a:buClr>
                <a:srgbClr val="000000"/>
              </a:buClr>
              <a:buFont typeface="Arial"/>
              <a:buChar char="●"/>
              <a:tabLst>
                <a:tab algn="l" pos="0"/>
              </a:tabLst>
            </a:pPr>
            <a:r>
              <a:rPr b="0" lang="en-US" sz="2800" spc="-1" strike="noStrike">
                <a:solidFill>
                  <a:schemeClr val="dk1"/>
                </a:solidFill>
                <a:latin typeface="Arial"/>
                <a:ea typeface="Arial"/>
              </a:rPr>
              <a:t>Metrics:</a:t>
            </a:r>
            <a:endParaRPr b="0" lang="en-US" sz="2800" spc="-1" strike="noStrike">
              <a:solidFill>
                <a:srgbClr val="000000"/>
              </a:solidFill>
              <a:latin typeface="Arial"/>
            </a:endParaRPr>
          </a:p>
          <a:p>
            <a:pPr marL="457200" indent="0">
              <a:lnSpc>
                <a:spcPct val="50000"/>
              </a:lnSpc>
              <a:spcBef>
                <a:spcPts val="1500"/>
              </a:spcBef>
              <a:buNone/>
              <a:tabLst>
                <a:tab algn="l" pos="0"/>
              </a:tabLst>
            </a:pPr>
            <a:endParaRPr b="0" lang="en-US" sz="2800" spc="-1" strike="noStrike">
              <a:solidFill>
                <a:srgbClr val="000000"/>
              </a:solidFill>
              <a:latin typeface="Arial"/>
            </a:endParaRPr>
          </a:p>
          <a:p>
            <a:pPr lvl="1" marL="914400" indent="-406440">
              <a:lnSpc>
                <a:spcPct val="50000"/>
              </a:lnSpc>
              <a:spcBef>
                <a:spcPts val="751"/>
              </a:spcBef>
              <a:buClr>
                <a:srgbClr val="000000"/>
              </a:buClr>
              <a:buFont typeface="Arial"/>
              <a:buChar char="○"/>
              <a:tabLst>
                <a:tab algn="l" pos="0"/>
              </a:tabLst>
            </a:pPr>
            <a:r>
              <a:rPr b="0" lang="en-US" sz="2800" spc="-1" strike="noStrike">
                <a:solidFill>
                  <a:schemeClr val="dk1"/>
                </a:solidFill>
                <a:latin typeface="Arial"/>
                <a:ea typeface="Arial"/>
              </a:rPr>
              <a:t>Domain coverage (source tables mapped)</a:t>
            </a:r>
            <a:endParaRPr b="0" lang="en-US" sz="2800" spc="-1" strike="noStrike">
              <a:solidFill>
                <a:srgbClr val="000000"/>
              </a:solidFill>
              <a:latin typeface="Arial"/>
            </a:endParaRPr>
          </a:p>
          <a:p>
            <a:pPr marL="457200" indent="0">
              <a:lnSpc>
                <a:spcPct val="50000"/>
              </a:lnSpc>
              <a:spcBef>
                <a:spcPts val="1500"/>
              </a:spcBef>
              <a:buNone/>
              <a:tabLst>
                <a:tab algn="l" pos="0"/>
              </a:tabLst>
            </a:pPr>
            <a:endParaRPr b="0" lang="en-US" sz="2800" spc="-1" strike="noStrike">
              <a:solidFill>
                <a:srgbClr val="000000"/>
              </a:solidFill>
              <a:latin typeface="Arial"/>
            </a:endParaRPr>
          </a:p>
          <a:p>
            <a:pPr lvl="1" marL="914400" indent="-406440">
              <a:lnSpc>
                <a:spcPct val="50000"/>
              </a:lnSpc>
              <a:spcBef>
                <a:spcPts val="751"/>
              </a:spcBef>
              <a:buClr>
                <a:srgbClr val="000000"/>
              </a:buClr>
              <a:buFont typeface="Arial"/>
              <a:buChar char="○"/>
              <a:tabLst>
                <a:tab algn="l" pos="0"/>
              </a:tabLst>
            </a:pPr>
            <a:r>
              <a:rPr b="0" lang="en-US" sz="2800" spc="-1" strike="noStrike">
                <a:solidFill>
                  <a:schemeClr val="dk1"/>
                </a:solidFill>
                <a:latin typeface="Arial"/>
                <a:ea typeface="Arial"/>
              </a:rPr>
              <a:t>Column coverage (per table)</a:t>
            </a:r>
            <a:endParaRPr b="0" lang="en-US" sz="2800" spc="-1" strike="noStrike">
              <a:solidFill>
                <a:srgbClr val="000000"/>
              </a:solidFill>
              <a:latin typeface="Arial"/>
            </a:endParaRPr>
          </a:p>
          <a:p>
            <a:pPr marL="457200" indent="0">
              <a:lnSpc>
                <a:spcPct val="50000"/>
              </a:lnSpc>
              <a:spcBef>
                <a:spcPts val="1500"/>
              </a:spcBef>
              <a:buNone/>
              <a:tabLst>
                <a:tab algn="l" pos="0"/>
              </a:tabLst>
            </a:pPr>
            <a:endParaRPr b="0" lang="en-US" sz="2800" spc="-1" strike="noStrike">
              <a:solidFill>
                <a:srgbClr val="000000"/>
              </a:solidFill>
              <a:latin typeface="Arial"/>
            </a:endParaRPr>
          </a:p>
          <a:p>
            <a:pPr lvl="1" marL="914400" indent="-406440">
              <a:lnSpc>
                <a:spcPct val="50000"/>
              </a:lnSpc>
              <a:spcBef>
                <a:spcPts val="751"/>
              </a:spcBef>
              <a:buClr>
                <a:srgbClr val="000000"/>
              </a:buClr>
              <a:buFont typeface="Arial"/>
              <a:buChar char="○"/>
              <a:tabLst>
                <a:tab algn="l" pos="0"/>
              </a:tabLst>
            </a:pPr>
            <a:r>
              <a:rPr b="0" lang="en-US" sz="2800" spc="-1" strike="noStrike">
                <a:solidFill>
                  <a:schemeClr val="dk1"/>
                </a:solidFill>
                <a:latin typeface="Arial"/>
                <a:ea typeface="Arial"/>
              </a:rPr>
              <a:t>Mapping precision &amp; recall</a:t>
            </a:r>
            <a:endParaRPr b="0" lang="en-US" sz="2800" spc="-1" strike="noStrike">
              <a:solidFill>
                <a:srgbClr val="000000"/>
              </a:solidFill>
              <a:latin typeface="Arial"/>
            </a:endParaRPr>
          </a:p>
          <a:p>
            <a:pPr marL="457200" indent="0">
              <a:lnSpc>
                <a:spcPct val="50000"/>
              </a:lnSpc>
              <a:spcBef>
                <a:spcPts val="1500"/>
              </a:spcBef>
              <a:buNone/>
              <a:tabLst>
                <a:tab algn="l" pos="0"/>
              </a:tabLst>
            </a:pPr>
            <a:endParaRPr b="0" lang="en-US" sz="2800" spc="-1" strike="noStrike">
              <a:solidFill>
                <a:srgbClr val="000000"/>
              </a:solidFill>
              <a:latin typeface="Arial"/>
            </a:endParaRPr>
          </a:p>
          <a:p>
            <a:pPr lvl="1" marL="914400" indent="-406440">
              <a:lnSpc>
                <a:spcPct val="50000"/>
              </a:lnSpc>
              <a:spcBef>
                <a:spcPts val="751"/>
              </a:spcBef>
              <a:buClr>
                <a:srgbClr val="000000"/>
              </a:buClr>
              <a:buFont typeface="Arial"/>
              <a:buChar char="○"/>
              <a:tabLst>
                <a:tab algn="l" pos="0"/>
              </a:tabLst>
            </a:pPr>
            <a:r>
              <a:rPr b="0" lang="en-US" sz="2800" spc="-1" strike="noStrike">
                <a:solidFill>
                  <a:schemeClr val="dk1"/>
                </a:solidFill>
                <a:latin typeface="Arial"/>
                <a:ea typeface="Arial"/>
              </a:rPr>
              <a:t>Overall schema coverage (unique OMOP tables used)</a:t>
            </a:r>
            <a:endParaRPr b="0" lang="en-US" sz="2800" spc="-1" strike="noStrike">
              <a:solidFill>
                <a:srgbClr val="000000"/>
              </a:solidFill>
              <a:latin typeface="Arial"/>
            </a:endParaRPr>
          </a:p>
          <a:p>
            <a:pPr marL="457200" indent="0">
              <a:lnSpc>
                <a:spcPct val="50000"/>
              </a:lnSpc>
              <a:spcBef>
                <a:spcPts val="1500"/>
              </a:spcBef>
              <a:buNone/>
              <a:tabLst>
                <a:tab algn="l" pos="0"/>
              </a:tabLst>
            </a:pPr>
            <a:endParaRPr b="0" lang="en-US" sz="2800" spc="-1" strike="noStrike">
              <a:solidFill>
                <a:srgbClr val="000000"/>
              </a:solidFill>
              <a:latin typeface="Arial"/>
            </a:endParaRPr>
          </a:p>
          <a:p>
            <a:pPr lvl="1" marL="914400" indent="-406440">
              <a:lnSpc>
                <a:spcPct val="50000"/>
              </a:lnSpc>
              <a:spcBef>
                <a:spcPts val="751"/>
              </a:spcBef>
              <a:buClr>
                <a:srgbClr val="000000"/>
              </a:buClr>
              <a:buFont typeface="Arial"/>
              <a:buChar char="○"/>
              <a:tabLst>
                <a:tab algn="l" pos="0"/>
              </a:tabLst>
            </a:pPr>
            <a:r>
              <a:rPr b="0" lang="en-US" sz="2800" spc="-1" strike="noStrike">
                <a:solidFill>
                  <a:schemeClr val="dk1"/>
                </a:solidFill>
                <a:latin typeface="Arial"/>
                <a:ea typeface="Arial"/>
              </a:rPr>
              <a:t>Number of user corrections</a:t>
            </a:r>
            <a:endParaRPr b="0" lang="en-US" sz="2800" spc="-1" strike="noStrike">
              <a:solidFill>
                <a:srgbClr val="000000"/>
              </a:solidFill>
              <a:latin typeface="Arial"/>
            </a:endParaRPr>
          </a:p>
          <a:p>
            <a:pPr indent="0">
              <a:lnSpc>
                <a:spcPct val="50000"/>
              </a:lnSpc>
              <a:spcBef>
                <a:spcPts val="1500"/>
              </a:spcBef>
              <a:buNone/>
              <a:tabLst>
                <a:tab algn="l" pos="0"/>
              </a:tabLst>
            </a:pPr>
            <a:endParaRPr b="0" lang="en-US" sz="2800" spc="-1" strike="noStrike">
              <a:solidFill>
                <a:srgbClr val="000000"/>
              </a:solidFill>
              <a:latin typeface="Arial"/>
            </a:endParaRPr>
          </a:p>
          <a:p>
            <a:pPr marL="457200" indent="-406440">
              <a:lnSpc>
                <a:spcPct val="50000"/>
              </a:lnSpc>
              <a:spcBef>
                <a:spcPts val="1500"/>
              </a:spcBef>
              <a:buClr>
                <a:srgbClr val="000000"/>
              </a:buClr>
              <a:buFont typeface="Arial"/>
              <a:buChar char="●"/>
              <a:tabLst>
                <a:tab algn="l" pos="0"/>
              </a:tabLst>
            </a:pPr>
            <a:r>
              <a:rPr b="0" lang="en-US" sz="2800" spc="-1" strike="noStrike">
                <a:solidFill>
                  <a:schemeClr val="dk1"/>
                </a:solidFill>
                <a:latin typeface="Arial"/>
                <a:ea typeface="Arial"/>
              </a:rPr>
              <a:t>Baseline: Prior MIMIC III-OMOP manual mapping [1]</a:t>
            </a:r>
            <a:endParaRPr b="0" lang="en-US" sz="2800" spc="-1" strike="noStrike">
              <a:solidFill>
                <a:srgbClr val="000000"/>
              </a:solidFill>
              <a:latin typeface="Arial"/>
            </a:endParaRPr>
          </a:p>
          <a:p>
            <a:pPr marL="457200" indent="0">
              <a:lnSpc>
                <a:spcPct val="50000"/>
              </a:lnSpc>
              <a:spcBef>
                <a:spcPts val="1500"/>
              </a:spcBef>
              <a:buNone/>
              <a:tabLst>
                <a:tab algn="l" pos="0"/>
              </a:tabLst>
            </a:pPr>
            <a:endParaRPr b="0" lang="en-US" sz="2800" spc="-1" strike="noStrike">
              <a:solidFill>
                <a:srgbClr val="000000"/>
              </a:solidFill>
              <a:latin typeface="Arial"/>
            </a:endParaRPr>
          </a:p>
        </p:txBody>
      </p:sp>
      <p:sp>
        <p:nvSpPr>
          <p:cNvPr id="173" name="PlaceHolder 3"/>
          <p:cNvSpPr>
            <a:spLocks noGrp="1"/>
          </p:cNvSpPr>
          <p:nvPr>
            <p:ph type="sldNum" idx="22"/>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218B7B4A-C384-429D-BC0E-C230265A9159}" type="slidenum">
              <a:rPr b="0" lang="en-US" sz="2400" spc="-1" strike="noStrike">
                <a:solidFill>
                  <a:schemeClr val="dk1"/>
                </a:solidFill>
                <a:latin typeface="Arial"/>
                <a:ea typeface="Arial"/>
              </a:rPr>
              <a:t>17</a:t>
            </a:fld>
            <a:endParaRPr b="0" lang="en-US" sz="2400" spc="-1" strike="noStrike">
              <a:solidFill>
                <a:srgbClr val="000000"/>
              </a:solidFill>
              <a:latin typeface="Times New Roman"/>
            </a:endParaRPr>
          </a:p>
        </p:txBody>
      </p:sp>
      <p:sp>
        <p:nvSpPr>
          <p:cNvPr id="174" name="Google Shape;302;p27"/>
          <p:cNvSpPr/>
          <p:nvPr/>
        </p:nvSpPr>
        <p:spPr>
          <a:xfrm>
            <a:off x="68400" y="9688680"/>
            <a:ext cx="17592840" cy="441720"/>
          </a:xfrm>
          <a:prstGeom prst="rect">
            <a:avLst/>
          </a:prstGeom>
          <a:noFill/>
          <a:ln w="0">
            <a:noFill/>
          </a:ln>
        </p:spPr>
        <p:style>
          <a:lnRef idx="0"/>
          <a:fillRef idx="0"/>
          <a:effectRef idx="0"/>
          <a:fontRef idx="minor"/>
        </p:style>
        <p:txBody>
          <a:bodyPr lIns="90000" rIns="90000" tIns="91440" bIns="91440" anchor="t">
            <a:spAutoFit/>
          </a:bodyPr>
          <a:p>
            <a:pPr algn="just">
              <a:lnSpc>
                <a:spcPct val="100000"/>
              </a:lnSpc>
              <a:tabLst>
                <a:tab algn="l" pos="0"/>
              </a:tabLst>
            </a:pPr>
            <a:r>
              <a:rPr b="0" lang="en-US" sz="1700" spc="-1" strike="noStrike">
                <a:solidFill>
                  <a:schemeClr val="dk1"/>
                </a:solidFill>
                <a:latin typeface="Arial"/>
                <a:ea typeface="Arial"/>
              </a:rPr>
              <a:t>[1] MIT Laboratory for Computational Physiology. “MIMIC-OMOP: Mapping the MIMIC-III database to the OMOP schema”, https://github.com/ MIT-LCP/mimic-omop, 2018.</a:t>
            </a:r>
            <a:endParaRPr b="0" lang="en-US" sz="17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title"/>
          </p:nvPr>
        </p:nvSpPr>
        <p:spPr>
          <a:xfrm>
            <a:off x="5355360" y="691920"/>
            <a:ext cx="11674800" cy="1988280"/>
          </a:xfrm>
          <a:prstGeom prst="rect">
            <a:avLst/>
          </a:prstGeom>
          <a:noFill/>
          <a:ln w="0">
            <a:noFill/>
          </a:ln>
        </p:spPr>
        <p:txBody>
          <a:bodyPr lIns="91440" rIns="91440" tIns="45720" bIns="45720" anchor="ctr">
            <a:normAutofit/>
          </a:bodyPr>
          <a:p>
            <a:pPr indent="0">
              <a:lnSpc>
                <a:spcPct val="90000"/>
              </a:lnSpc>
              <a:buNone/>
              <a:tabLst>
                <a:tab algn="l" pos="0"/>
              </a:tabLst>
            </a:pPr>
            <a:r>
              <a:rPr b="1" lang="en-US" sz="4900" spc="-1" strike="noStrike">
                <a:solidFill>
                  <a:srgbClr val="0f0039"/>
                </a:solidFill>
                <a:latin typeface="Arial"/>
                <a:ea typeface="Arial"/>
              </a:rPr>
              <a:t>Limitations</a:t>
            </a:r>
            <a:endParaRPr b="0" lang="en-US" sz="4900" spc="-1" strike="noStrike">
              <a:solidFill>
                <a:srgbClr val="000000"/>
              </a:solidFill>
              <a:latin typeface="Arial"/>
            </a:endParaRPr>
          </a:p>
        </p:txBody>
      </p:sp>
      <p:sp>
        <p:nvSpPr>
          <p:cNvPr id="176" name="PlaceHolder 2"/>
          <p:cNvSpPr>
            <a:spLocks noGrp="1"/>
          </p:cNvSpPr>
          <p:nvPr>
            <p:ph/>
          </p:nvPr>
        </p:nvSpPr>
        <p:spPr>
          <a:xfrm>
            <a:off x="1257480" y="2838600"/>
            <a:ext cx="15124680" cy="7295760"/>
          </a:xfrm>
          <a:prstGeom prst="rect">
            <a:avLst/>
          </a:prstGeom>
          <a:noFill/>
          <a:ln w="0">
            <a:noFill/>
          </a:ln>
        </p:spPr>
        <p:txBody>
          <a:bodyPr lIns="91440" rIns="91440" tIns="45720" bIns="45720" anchor="t">
            <a:normAutofit fontScale="75000"/>
          </a:bodyPr>
          <a:p>
            <a:pPr marL="457200" indent="-444600">
              <a:lnSpc>
                <a:spcPct val="115000"/>
              </a:lnSpc>
              <a:spcBef>
                <a:spcPts val="1199"/>
              </a:spcBef>
              <a:buClr>
                <a:srgbClr val="000000"/>
              </a:buClr>
              <a:buSzPct val="108000"/>
              <a:buFont typeface="Arial"/>
              <a:buChar char="●"/>
            </a:pPr>
            <a:r>
              <a:rPr b="0" lang="en-US" sz="3400" spc="-1" strike="noStrike">
                <a:solidFill>
                  <a:schemeClr val="dk1"/>
                </a:solidFill>
                <a:latin typeface="Arial"/>
                <a:ea typeface="Arial"/>
              </a:rPr>
              <a:t>Processing </a:t>
            </a:r>
            <a:r>
              <a:rPr b="1" lang="en-US" sz="3400" spc="-1" strike="noStrike">
                <a:solidFill>
                  <a:schemeClr val="dk1"/>
                </a:solidFill>
                <a:latin typeface="Arial"/>
                <a:ea typeface="Arial"/>
              </a:rPr>
              <a:t>two datasets at a time </a:t>
            </a:r>
            <a:r>
              <a:rPr b="0" lang="en-US" sz="3400" spc="-1" strike="noStrike">
                <a:solidFill>
                  <a:schemeClr val="dk1"/>
                </a:solidFill>
                <a:latin typeface="Arial"/>
                <a:ea typeface="Arial"/>
              </a:rPr>
              <a:t>(standardizing each dataset to OMOP format or a similar CDM may be a better solution)</a:t>
            </a:r>
            <a:br>
              <a:rPr sz="3400"/>
            </a:br>
            <a:r>
              <a:rPr b="1" lang="en-US" sz="3400" spc="-1" strike="noStrike">
                <a:solidFill>
                  <a:schemeClr val="dk1"/>
                </a:solidFill>
                <a:latin typeface="Arial"/>
                <a:ea typeface="Arial"/>
              </a:rPr>
              <a:t> </a:t>
            </a:r>
            <a:endParaRPr b="0" lang="en-US" sz="3400" spc="-1" strike="noStrike">
              <a:solidFill>
                <a:srgbClr val="000000"/>
              </a:solidFill>
              <a:latin typeface="Arial"/>
            </a:endParaRPr>
          </a:p>
          <a:p>
            <a:pPr marL="457200" indent="-444600">
              <a:lnSpc>
                <a:spcPct val="115000"/>
              </a:lnSpc>
              <a:buClr>
                <a:srgbClr val="000000"/>
              </a:buClr>
              <a:buSzPct val="108000"/>
              <a:buFont typeface="Arial"/>
              <a:buChar char="●"/>
            </a:pPr>
            <a:r>
              <a:rPr b="0" lang="en-US" sz="3400" spc="-1" strike="noStrike">
                <a:solidFill>
                  <a:schemeClr val="dk1"/>
                </a:solidFill>
                <a:latin typeface="Arial"/>
                <a:ea typeface="Arial"/>
              </a:rPr>
              <a:t>GUI currently supports changing </a:t>
            </a:r>
            <a:r>
              <a:rPr b="1" lang="en-US" sz="3400" spc="-1" strike="noStrike">
                <a:solidFill>
                  <a:schemeClr val="dk1"/>
                </a:solidFill>
                <a:latin typeface="Arial"/>
                <a:ea typeface="Arial"/>
              </a:rPr>
              <a:t>two tables</a:t>
            </a:r>
            <a:r>
              <a:rPr b="0" lang="en-US" sz="3400" spc="-1" strike="noStrike">
                <a:solidFill>
                  <a:schemeClr val="dk1"/>
                </a:solidFill>
                <a:latin typeface="Arial"/>
                <a:ea typeface="Arial"/>
              </a:rPr>
              <a:t> at a time</a:t>
            </a:r>
            <a:endParaRPr b="0" lang="en-US" sz="3400" spc="-1" strike="noStrike">
              <a:solidFill>
                <a:srgbClr val="000000"/>
              </a:solidFill>
              <a:latin typeface="Arial"/>
            </a:endParaRPr>
          </a:p>
          <a:p>
            <a:pPr lvl="1" marL="914400" indent="-444600">
              <a:lnSpc>
                <a:spcPct val="115000"/>
              </a:lnSpc>
              <a:buClr>
                <a:srgbClr val="000000"/>
              </a:buClr>
              <a:buSzPct val="108000"/>
              <a:buFont typeface="Arial"/>
              <a:buChar char="○"/>
            </a:pPr>
            <a:r>
              <a:rPr b="0" lang="en-US" sz="3400" spc="-1" strike="noStrike">
                <a:solidFill>
                  <a:schemeClr val="dk1"/>
                </a:solidFill>
                <a:latin typeface="Arial"/>
                <a:ea typeface="Arial"/>
              </a:rPr>
              <a:t>We may explore ways to enhance the UI to work with a loop for harmonizing table pairs in the future</a:t>
            </a:r>
            <a:br>
              <a:rPr sz="3400"/>
            </a:br>
            <a:r>
              <a:rPr b="0" lang="en-US" sz="3400" spc="-1" strike="noStrike">
                <a:solidFill>
                  <a:schemeClr val="dk1"/>
                </a:solidFill>
                <a:latin typeface="Arial"/>
                <a:ea typeface="Arial"/>
              </a:rPr>
              <a:t> </a:t>
            </a:r>
            <a:endParaRPr b="0" lang="en-US" sz="3400" spc="-1" strike="noStrike">
              <a:solidFill>
                <a:srgbClr val="000000"/>
              </a:solidFill>
              <a:latin typeface="Arial"/>
            </a:endParaRPr>
          </a:p>
          <a:p>
            <a:pPr marL="457200" indent="-444600">
              <a:lnSpc>
                <a:spcPct val="115000"/>
              </a:lnSpc>
              <a:buClr>
                <a:srgbClr val="000000"/>
              </a:buClr>
              <a:buSzPct val="108000"/>
              <a:buFont typeface="Arial"/>
              <a:buChar char="●"/>
            </a:pPr>
            <a:r>
              <a:rPr b="0" lang="en-US" sz="3400" spc="-1" strike="noStrike">
                <a:solidFill>
                  <a:schemeClr val="dk1"/>
                </a:solidFill>
                <a:latin typeface="Arial"/>
                <a:ea typeface="Arial"/>
              </a:rPr>
              <a:t>Python: RAM</a:t>
            </a:r>
            <a:endParaRPr b="0" lang="en-US" sz="3400" spc="-1" strike="noStrike">
              <a:solidFill>
                <a:srgbClr val="000000"/>
              </a:solidFill>
              <a:latin typeface="Arial"/>
            </a:endParaRPr>
          </a:p>
          <a:p>
            <a:pPr marL="457200" indent="-444600">
              <a:lnSpc>
                <a:spcPct val="115000"/>
              </a:lnSpc>
              <a:buClr>
                <a:srgbClr val="000000"/>
              </a:buClr>
              <a:buSzPct val="108000"/>
              <a:buFont typeface="Arial"/>
              <a:buChar char="●"/>
            </a:pPr>
            <a:r>
              <a:rPr b="0" lang="en-US" sz="3400" spc="-1" strike="noStrike">
                <a:solidFill>
                  <a:schemeClr val="dk1"/>
                </a:solidFill>
                <a:latin typeface="Arial"/>
                <a:ea typeface="Arial"/>
              </a:rPr>
              <a:t>The schema harmonization stage may miss cues without value statistics</a:t>
            </a:r>
            <a:endParaRPr b="0" lang="en-US" sz="3400" spc="-1" strike="noStrike">
              <a:solidFill>
                <a:srgbClr val="000000"/>
              </a:solidFill>
              <a:latin typeface="Arial"/>
            </a:endParaRPr>
          </a:p>
          <a:p>
            <a:pPr lvl="1" marL="914400" indent="-444600">
              <a:lnSpc>
                <a:spcPct val="115000"/>
              </a:lnSpc>
              <a:buClr>
                <a:srgbClr val="000000"/>
              </a:buClr>
              <a:buSzPct val="108000"/>
              <a:buFont typeface="Arial"/>
              <a:buChar char="○"/>
            </a:pPr>
            <a:r>
              <a:rPr b="0" lang="en-US" sz="3400" spc="-1" strike="noStrike">
                <a:solidFill>
                  <a:schemeClr val="dk1"/>
                </a:solidFill>
                <a:latin typeface="Arial"/>
                <a:ea typeface="Arial"/>
              </a:rPr>
              <a:t>A human reviewer is responsible for identifying and correcting these issues during the harmonization process</a:t>
            </a:r>
            <a:endParaRPr b="0" lang="en-US" sz="3400" spc="-1" strike="noStrike">
              <a:solidFill>
                <a:srgbClr val="000000"/>
              </a:solidFill>
              <a:latin typeface="Arial"/>
            </a:endParaRPr>
          </a:p>
          <a:p>
            <a:pPr lvl="1" marL="914400" indent="-444600">
              <a:lnSpc>
                <a:spcPct val="115000"/>
              </a:lnSpc>
              <a:buClr>
                <a:srgbClr val="000000"/>
              </a:buClr>
              <a:buSzPct val="108000"/>
              <a:buFont typeface="Arial"/>
              <a:buChar char="○"/>
            </a:pPr>
            <a:r>
              <a:rPr b="0" lang="en-US" sz="3400" spc="-1" strike="noStrike">
                <a:solidFill>
                  <a:schemeClr val="dk1"/>
                </a:solidFill>
                <a:latin typeface="Arial"/>
                <a:ea typeface="Arial"/>
              </a:rPr>
              <a:t>To align with HIPAA requirements, we currently do not upload dataset values to our website for schema harmonization.</a:t>
            </a:r>
            <a:endParaRPr b="0" lang="en-US" sz="3400" spc="-1" strike="noStrike">
              <a:solidFill>
                <a:srgbClr val="000000"/>
              </a:solidFill>
              <a:latin typeface="Arial"/>
            </a:endParaRPr>
          </a:p>
          <a:p>
            <a:pPr marL="914400" indent="0">
              <a:lnSpc>
                <a:spcPct val="115000"/>
              </a:lnSpc>
              <a:spcBef>
                <a:spcPts val="1199"/>
              </a:spcBef>
              <a:buNone/>
              <a:tabLst>
                <a:tab algn="l" pos="0"/>
              </a:tabLst>
            </a:pPr>
            <a:endParaRPr b="0" lang="en-US" sz="3400" spc="-1" strike="noStrike">
              <a:solidFill>
                <a:srgbClr val="000000"/>
              </a:solidFill>
              <a:latin typeface="Arial"/>
            </a:endParaRPr>
          </a:p>
          <a:p>
            <a:pPr marL="457200" indent="-444600">
              <a:lnSpc>
                <a:spcPct val="115000"/>
              </a:lnSpc>
              <a:spcBef>
                <a:spcPts val="1199"/>
              </a:spcBef>
              <a:buClr>
                <a:srgbClr val="000000"/>
              </a:buClr>
              <a:buSzPct val="108000"/>
              <a:buFont typeface="Arial"/>
              <a:buChar char="●"/>
              <a:tabLst>
                <a:tab algn="l" pos="0"/>
              </a:tabLst>
            </a:pPr>
            <a:r>
              <a:rPr b="0" lang="en-US" sz="3400" spc="-1" strike="noStrike">
                <a:solidFill>
                  <a:schemeClr val="dk1"/>
                </a:solidFill>
                <a:latin typeface="Arial"/>
                <a:ea typeface="Arial"/>
              </a:rPr>
              <a:t>HIPAA audit not yet performed</a:t>
            </a:r>
            <a:endParaRPr b="0" lang="en-US" sz="3400" spc="-1" strike="noStrike">
              <a:solidFill>
                <a:srgbClr val="000000"/>
              </a:solidFill>
              <a:latin typeface="Arial"/>
            </a:endParaRPr>
          </a:p>
        </p:txBody>
      </p:sp>
      <p:sp>
        <p:nvSpPr>
          <p:cNvPr id="177" name="PlaceHolder 3"/>
          <p:cNvSpPr>
            <a:spLocks noGrp="1"/>
          </p:cNvSpPr>
          <p:nvPr>
            <p:ph type="sldNum" idx="23"/>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9853BF03-6994-4887-8791-1733B60268D7}" type="slidenum">
              <a:rPr b="0" lang="en-US" sz="2400" spc="-1" strike="noStrike">
                <a:solidFill>
                  <a:schemeClr val="dk1"/>
                </a:solidFill>
                <a:latin typeface="Arial"/>
                <a:ea typeface="Arial"/>
              </a:rPr>
              <a:t>18</a:t>
            </a:fld>
            <a:endParaRPr b="0" lang="en-US" sz="24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5355360" y="691920"/>
            <a:ext cx="11674800" cy="1988280"/>
          </a:xfrm>
          <a:prstGeom prst="rect">
            <a:avLst/>
          </a:prstGeom>
          <a:noFill/>
          <a:ln w="0">
            <a:noFill/>
          </a:ln>
        </p:spPr>
        <p:txBody>
          <a:bodyPr lIns="91440" rIns="91440" tIns="45720" bIns="45720" anchor="ctr">
            <a:normAutofit/>
          </a:bodyPr>
          <a:p>
            <a:pPr indent="0">
              <a:lnSpc>
                <a:spcPct val="90000"/>
              </a:lnSpc>
              <a:buNone/>
              <a:tabLst>
                <a:tab algn="l" pos="0"/>
              </a:tabLst>
            </a:pPr>
            <a:r>
              <a:rPr b="1" lang="en-US" sz="4900" spc="-1" strike="noStrike">
                <a:solidFill>
                  <a:srgbClr val="0f0039"/>
                </a:solidFill>
                <a:latin typeface="Arial"/>
                <a:ea typeface="Arial"/>
              </a:rPr>
              <a:t>Size considerations</a:t>
            </a:r>
            <a:endParaRPr b="0" lang="en-US" sz="4900" spc="-1" strike="noStrike">
              <a:solidFill>
                <a:srgbClr val="000000"/>
              </a:solidFill>
              <a:latin typeface="Arial"/>
            </a:endParaRPr>
          </a:p>
        </p:txBody>
      </p:sp>
      <p:sp>
        <p:nvSpPr>
          <p:cNvPr id="179" name="PlaceHolder 2"/>
          <p:cNvSpPr>
            <a:spLocks noGrp="1"/>
          </p:cNvSpPr>
          <p:nvPr>
            <p:ph/>
          </p:nvPr>
        </p:nvSpPr>
        <p:spPr>
          <a:xfrm>
            <a:off x="1257480" y="2838600"/>
            <a:ext cx="15124680" cy="7295760"/>
          </a:xfrm>
          <a:prstGeom prst="rect">
            <a:avLst/>
          </a:prstGeom>
          <a:noFill/>
          <a:ln w="0">
            <a:noFill/>
          </a:ln>
        </p:spPr>
        <p:txBody>
          <a:bodyPr lIns="91440" rIns="91440" tIns="45720" bIns="45720" anchor="t">
            <a:normAutofit/>
          </a:bodyPr>
          <a:p>
            <a:pPr marL="457200" indent="-444600">
              <a:lnSpc>
                <a:spcPct val="115000"/>
              </a:lnSpc>
              <a:spcBef>
                <a:spcPts val="1199"/>
              </a:spcBef>
              <a:buClr>
                <a:srgbClr val="000000"/>
              </a:buClr>
              <a:buFont typeface="Arial"/>
              <a:buChar char="●"/>
            </a:pPr>
            <a:r>
              <a:rPr b="0" lang="en-US" sz="3400" spc="-1" strike="noStrike">
                <a:solidFill>
                  <a:schemeClr val="dk1"/>
                </a:solidFill>
                <a:latin typeface="Arial"/>
                <a:ea typeface="Arial"/>
              </a:rPr>
              <a:t>The amount of data that can be processed by the LLM is limited by:</a:t>
            </a:r>
            <a:endParaRPr b="0" lang="en-US" sz="3400" spc="-1" strike="noStrike">
              <a:solidFill>
                <a:srgbClr val="000000"/>
              </a:solidFill>
              <a:latin typeface="Arial"/>
            </a:endParaRPr>
          </a:p>
          <a:p>
            <a:pPr lvl="1" marL="914400" indent="-444600">
              <a:lnSpc>
                <a:spcPct val="115000"/>
              </a:lnSpc>
              <a:buClr>
                <a:srgbClr val="000000"/>
              </a:buClr>
              <a:buFont typeface="Arial"/>
              <a:buChar char="○"/>
            </a:pPr>
            <a:r>
              <a:rPr b="0" lang="en-US" sz="3400" spc="-1" strike="noStrike">
                <a:solidFill>
                  <a:schemeClr val="dk1"/>
                </a:solidFill>
                <a:latin typeface="Arial"/>
                <a:ea typeface="Arial"/>
              </a:rPr>
              <a:t>Each of the current prompts</a:t>
            </a:r>
            <a:endParaRPr b="0" lang="en-US" sz="3400" spc="-1" strike="noStrike">
              <a:solidFill>
                <a:srgbClr val="000000"/>
              </a:solidFill>
              <a:latin typeface="Arial"/>
            </a:endParaRPr>
          </a:p>
          <a:p>
            <a:pPr lvl="2" marL="1371600" indent="-444600">
              <a:lnSpc>
                <a:spcPct val="115000"/>
              </a:lnSpc>
              <a:buClr>
                <a:srgbClr val="000000"/>
              </a:buClr>
              <a:buFont typeface="Arial"/>
              <a:buChar char="■"/>
            </a:pPr>
            <a:r>
              <a:rPr b="0" lang="en-US" sz="3400" spc="-1" strike="noStrike">
                <a:solidFill>
                  <a:schemeClr val="dk1"/>
                </a:solidFill>
                <a:latin typeface="Arial"/>
                <a:ea typeface="Arial"/>
              </a:rPr>
              <a:t>Take into account schema metadata from two columns at a time</a:t>
            </a:r>
            <a:endParaRPr b="0" lang="en-US" sz="3400" spc="-1" strike="noStrike">
              <a:solidFill>
                <a:srgbClr val="000000"/>
              </a:solidFill>
              <a:latin typeface="Arial"/>
            </a:endParaRPr>
          </a:p>
          <a:p>
            <a:pPr lvl="2" marL="1371600" indent="-444600">
              <a:lnSpc>
                <a:spcPct val="115000"/>
              </a:lnSpc>
              <a:buClr>
                <a:srgbClr val="000000"/>
              </a:buClr>
              <a:buFont typeface="Arial"/>
              <a:buChar char="■"/>
            </a:pPr>
            <a:r>
              <a:rPr b="0" lang="en-US" sz="3400" spc="-1" strike="noStrike">
                <a:solidFill>
                  <a:schemeClr val="dk1"/>
                </a:solidFill>
                <a:latin typeface="Arial"/>
                <a:ea typeface="Arial"/>
              </a:rPr>
              <a:t>Take into account the distinct values of two columns at a time</a:t>
            </a:r>
            <a:endParaRPr b="0" lang="en-US" sz="3400" spc="-1" strike="noStrike">
              <a:solidFill>
                <a:srgbClr val="000000"/>
              </a:solidFill>
              <a:latin typeface="Arial"/>
            </a:endParaRPr>
          </a:p>
          <a:p>
            <a:pPr lvl="1" marL="914400" indent="-444600">
              <a:lnSpc>
                <a:spcPct val="115000"/>
              </a:lnSpc>
              <a:buClr>
                <a:srgbClr val="000000"/>
              </a:buClr>
              <a:buFont typeface="Arial"/>
              <a:buChar char="○"/>
            </a:pPr>
            <a:r>
              <a:rPr b="0" lang="en-US" sz="3400" spc="-1" strike="noStrike">
                <a:solidFill>
                  <a:schemeClr val="dk1"/>
                </a:solidFill>
                <a:latin typeface="Arial"/>
                <a:ea typeface="Arial"/>
              </a:rPr>
              <a:t>LLM context window length</a:t>
            </a:r>
            <a:endParaRPr b="0" lang="en-US" sz="3400" spc="-1" strike="noStrike">
              <a:solidFill>
                <a:srgbClr val="000000"/>
              </a:solidFill>
              <a:latin typeface="Arial"/>
            </a:endParaRPr>
          </a:p>
          <a:p>
            <a:pPr lvl="2" marL="1371600" indent="-444600">
              <a:lnSpc>
                <a:spcPct val="115000"/>
              </a:lnSpc>
              <a:buClr>
                <a:srgbClr val="000000"/>
              </a:buClr>
              <a:buFont typeface="Arial"/>
              <a:buChar char="■"/>
            </a:pPr>
            <a:r>
              <a:rPr b="0" lang="en-US" sz="3400" spc="-1" strike="noStrike">
                <a:solidFill>
                  <a:schemeClr val="dk1"/>
                </a:solidFill>
                <a:latin typeface="Arial"/>
                <a:ea typeface="Arial"/>
              </a:rPr>
              <a:t>In the case of Phi 4 offered by Ollama, the prompt context window length is 16k tokens</a:t>
            </a:r>
            <a:endParaRPr b="0" lang="en-US" sz="3400" spc="-1" strike="noStrike">
              <a:solidFill>
                <a:srgbClr val="000000"/>
              </a:solidFill>
              <a:latin typeface="Arial"/>
            </a:endParaRPr>
          </a:p>
        </p:txBody>
      </p:sp>
      <p:sp>
        <p:nvSpPr>
          <p:cNvPr id="180" name="PlaceHolder 3"/>
          <p:cNvSpPr>
            <a:spLocks noGrp="1"/>
          </p:cNvSpPr>
          <p:nvPr>
            <p:ph type="sldNum" idx="24"/>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823659D9-9646-4834-82CC-4E275E425489}" type="slidenum">
              <a:rPr b="0" lang="en-US" sz="2400" spc="-1" strike="noStrike">
                <a:solidFill>
                  <a:schemeClr val="dk1"/>
                </a:solidFill>
                <a:latin typeface="Arial"/>
                <a:ea typeface="Arial"/>
              </a:rPr>
              <a:t>19</a:t>
            </a:fld>
            <a:endParaRPr b="0" lang="en-US" sz="24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PlaceHolder 1"/>
          <p:cNvSpPr>
            <a:spLocks noGrp="1"/>
          </p:cNvSpPr>
          <p:nvPr>
            <p:ph type="title"/>
          </p:nvPr>
        </p:nvSpPr>
        <p:spPr>
          <a:xfrm>
            <a:off x="1243080" y="490680"/>
            <a:ext cx="11413800" cy="1988280"/>
          </a:xfrm>
          <a:prstGeom prst="rect">
            <a:avLst/>
          </a:prstGeom>
          <a:noFill/>
          <a:ln w="0">
            <a:noFill/>
          </a:ln>
        </p:spPr>
        <p:txBody>
          <a:bodyPr lIns="91440" rIns="91440" tIns="45720" bIns="45720" anchor="ctr">
            <a:normAutofit/>
          </a:bodyPr>
          <a:p>
            <a:pPr indent="0" algn="ctr">
              <a:lnSpc>
                <a:spcPct val="90000"/>
              </a:lnSpc>
              <a:buNone/>
              <a:tabLst>
                <a:tab algn="l" pos="0"/>
              </a:tabLst>
            </a:pPr>
            <a:r>
              <a:rPr b="1" lang="en-US" sz="6600" spc="-1" strike="noStrike">
                <a:solidFill>
                  <a:srgbClr val="0f0039"/>
                </a:solidFill>
                <a:latin typeface="Arial"/>
                <a:ea typeface="Arial"/>
              </a:rPr>
              <a:t>Overview</a:t>
            </a:r>
            <a:endParaRPr b="0" lang="en-US" sz="6600" spc="-1" strike="noStrike">
              <a:solidFill>
                <a:srgbClr val="000000"/>
              </a:solidFill>
              <a:latin typeface="Arial"/>
            </a:endParaRPr>
          </a:p>
        </p:txBody>
      </p:sp>
      <p:sp>
        <p:nvSpPr>
          <p:cNvPr id="44" name="PlaceHolder 2"/>
          <p:cNvSpPr>
            <a:spLocks noGrp="1"/>
          </p:cNvSpPr>
          <p:nvPr>
            <p:ph type="sldNum" idx="10"/>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lt1"/>
                </a:solidFill>
                <a:latin typeface="Arial"/>
                <a:ea typeface="Arial"/>
              </a:defRPr>
            </a:lvl1pPr>
          </a:lstStyle>
          <a:p>
            <a:pPr indent="0" algn="r">
              <a:lnSpc>
                <a:spcPct val="100000"/>
              </a:lnSpc>
              <a:buNone/>
              <a:tabLst>
                <a:tab algn="l" pos="0"/>
              </a:tabLst>
            </a:pPr>
            <a:fld id="{44FBF84D-8503-49AC-84D0-8BF4B32648B2}" type="slidenum">
              <a:rPr b="0" lang="en-US" sz="2400" spc="-1" strike="noStrike">
                <a:solidFill>
                  <a:schemeClr val="lt1"/>
                </a:solidFill>
                <a:latin typeface="Arial"/>
                <a:ea typeface="Arial"/>
              </a:rPr>
              <a:t>2</a:t>
            </a:fld>
            <a:endParaRPr b="0" lang="en-US" sz="2400" spc="-1" strike="noStrike">
              <a:solidFill>
                <a:srgbClr val="000000"/>
              </a:solidFill>
              <a:latin typeface="Times New Roman"/>
            </a:endParaRPr>
          </a:p>
        </p:txBody>
      </p:sp>
      <p:sp>
        <p:nvSpPr>
          <p:cNvPr id="45" name="PlaceHolder 3"/>
          <p:cNvSpPr>
            <a:spLocks noGrp="1"/>
          </p:cNvSpPr>
          <p:nvPr>
            <p:ph/>
          </p:nvPr>
        </p:nvSpPr>
        <p:spPr>
          <a:xfrm>
            <a:off x="1257480" y="2216880"/>
            <a:ext cx="16648560" cy="7295760"/>
          </a:xfrm>
          <a:prstGeom prst="rect">
            <a:avLst/>
          </a:prstGeom>
          <a:noFill/>
          <a:ln w="0">
            <a:noFill/>
          </a:ln>
        </p:spPr>
        <p:txBody>
          <a:bodyPr lIns="91440" rIns="91440" tIns="45720" bIns="45720" anchor="t">
            <a:normAutofit/>
          </a:bodyPr>
          <a:p>
            <a:pPr marL="457200" indent="-447120">
              <a:lnSpc>
                <a:spcPct val="90000"/>
              </a:lnSpc>
              <a:buClr>
                <a:srgbClr val="0f0039"/>
              </a:buClr>
              <a:buFont typeface="Arial"/>
              <a:buAutoNum type="arabicPeriod"/>
            </a:pPr>
            <a:r>
              <a:rPr b="1" lang="en-US" sz="4400" spc="-1" strike="noStrike">
                <a:solidFill>
                  <a:srgbClr val="0f0039"/>
                </a:solidFill>
                <a:latin typeface="Arial"/>
                <a:ea typeface="Arial"/>
              </a:rPr>
              <a:t>Motivation</a:t>
            </a:r>
            <a:br>
              <a:rPr sz="4400"/>
            </a:br>
            <a:r>
              <a:rPr b="0" lang="en-US" sz="4400" spc="-1" strike="noStrike">
                <a:solidFill>
                  <a:srgbClr val="0f0039"/>
                </a:solidFill>
                <a:latin typeface="Arial"/>
                <a:ea typeface="Arial"/>
              </a:rPr>
              <a:t> </a:t>
            </a:r>
            <a:endParaRPr b="0" lang="en-US" sz="4400" spc="-1" strike="noStrike">
              <a:solidFill>
                <a:srgbClr val="000000"/>
              </a:solidFill>
              <a:latin typeface="Arial"/>
            </a:endParaRPr>
          </a:p>
          <a:p>
            <a:pPr marL="457200" indent="-444600">
              <a:lnSpc>
                <a:spcPct val="90000"/>
              </a:lnSpc>
              <a:buClr>
                <a:srgbClr val="0f0039"/>
              </a:buClr>
              <a:buFont typeface="Arial"/>
              <a:buAutoNum type="arabicPeriod"/>
            </a:pPr>
            <a:r>
              <a:rPr b="0" lang="en-US" sz="4400" spc="-1" strike="noStrike">
                <a:solidFill>
                  <a:srgbClr val="0f0039"/>
                </a:solidFill>
                <a:latin typeface="Arial"/>
                <a:ea typeface="Arial"/>
              </a:rPr>
              <a:t>Problem Statement</a:t>
            </a:r>
            <a:br>
              <a:rPr sz="4400"/>
            </a:br>
            <a:r>
              <a:rPr b="0" lang="en-US" sz="4400" spc="-1" strike="noStrike">
                <a:solidFill>
                  <a:srgbClr val="0f0039"/>
                </a:solidFill>
                <a:latin typeface="Arial"/>
                <a:ea typeface="Arial"/>
              </a:rPr>
              <a:t> </a:t>
            </a:r>
            <a:endParaRPr b="0" lang="en-US" sz="4400" spc="-1" strike="noStrike">
              <a:solidFill>
                <a:srgbClr val="000000"/>
              </a:solidFill>
              <a:latin typeface="Arial"/>
            </a:endParaRPr>
          </a:p>
          <a:p>
            <a:pPr marL="457200" indent="-444600">
              <a:lnSpc>
                <a:spcPct val="90000"/>
              </a:lnSpc>
              <a:buClr>
                <a:srgbClr val="0f0039"/>
              </a:buClr>
              <a:buFont typeface="Arial"/>
              <a:buAutoNum type="arabicPeriod"/>
            </a:pPr>
            <a:r>
              <a:rPr b="0" lang="en-US" sz="4400" spc="-1" strike="noStrike">
                <a:solidFill>
                  <a:srgbClr val="0f0039"/>
                </a:solidFill>
                <a:latin typeface="Arial"/>
                <a:ea typeface="Arial"/>
              </a:rPr>
              <a:t>Methods</a:t>
            </a:r>
            <a:br>
              <a:rPr sz="4400"/>
            </a:br>
            <a:r>
              <a:rPr b="0" lang="en-US" sz="4400" spc="-1" strike="noStrike">
                <a:solidFill>
                  <a:srgbClr val="0f0039"/>
                </a:solidFill>
                <a:latin typeface="Arial"/>
                <a:ea typeface="Arial"/>
              </a:rPr>
              <a:t> </a:t>
            </a:r>
            <a:endParaRPr b="0" lang="en-US" sz="4400" spc="-1" strike="noStrike">
              <a:solidFill>
                <a:srgbClr val="000000"/>
              </a:solidFill>
              <a:latin typeface="Arial"/>
            </a:endParaRPr>
          </a:p>
          <a:p>
            <a:pPr marL="457200" indent="-444600">
              <a:lnSpc>
                <a:spcPct val="90000"/>
              </a:lnSpc>
              <a:buClr>
                <a:srgbClr val="0f0039"/>
              </a:buClr>
              <a:buFont typeface="Arial"/>
              <a:buAutoNum type="arabicPeriod"/>
            </a:pPr>
            <a:r>
              <a:rPr b="0" lang="en-US" sz="4400" spc="-1" strike="noStrike">
                <a:solidFill>
                  <a:srgbClr val="0f0039"/>
                </a:solidFill>
                <a:latin typeface="Arial"/>
                <a:ea typeface="Arial"/>
              </a:rPr>
              <a:t>Planned Evaluation</a:t>
            </a:r>
            <a:br>
              <a:rPr sz="4400"/>
            </a:br>
            <a:r>
              <a:rPr b="0" lang="en-US" sz="4400" spc="-1" strike="noStrike">
                <a:solidFill>
                  <a:srgbClr val="0f0039"/>
                </a:solidFill>
                <a:latin typeface="Arial"/>
                <a:ea typeface="Arial"/>
              </a:rPr>
              <a:t> </a:t>
            </a:r>
            <a:endParaRPr b="0" lang="en-US" sz="4400" spc="-1" strike="noStrike">
              <a:solidFill>
                <a:srgbClr val="000000"/>
              </a:solidFill>
              <a:latin typeface="Arial"/>
            </a:endParaRPr>
          </a:p>
          <a:p>
            <a:pPr marL="457200" indent="-444600">
              <a:lnSpc>
                <a:spcPct val="90000"/>
              </a:lnSpc>
              <a:buClr>
                <a:srgbClr val="0f0039"/>
              </a:buClr>
              <a:buFont typeface="Arial"/>
              <a:buAutoNum type="arabicPeriod"/>
            </a:pPr>
            <a:r>
              <a:rPr b="0" lang="en-US" sz="4400" spc="-1" strike="noStrike">
                <a:solidFill>
                  <a:srgbClr val="0f0039"/>
                </a:solidFill>
                <a:latin typeface="Arial"/>
                <a:ea typeface="Arial"/>
              </a:rPr>
              <a:t>Limitations &amp; Future Work</a:t>
            </a:r>
            <a:endParaRPr b="0" lang="en-US" sz="4400" spc="-1" strike="noStrike">
              <a:solidFill>
                <a:srgbClr val="000000"/>
              </a:solidFill>
              <a:latin typeface="Arial"/>
            </a:endParaRPr>
          </a:p>
          <a:p>
            <a:pPr marL="457200" indent="-228600">
              <a:lnSpc>
                <a:spcPct val="90000"/>
              </a:lnSpc>
              <a:buNone/>
              <a:tabLst>
                <a:tab algn="l" pos="0"/>
              </a:tabLst>
            </a:pPr>
            <a:endParaRPr b="0" lang="en-US" sz="4400" spc="-1" strike="noStrike">
              <a:solidFill>
                <a:srgbClr val="000000"/>
              </a:solidFill>
              <a:latin typeface="Arial"/>
            </a:endParaRPr>
          </a:p>
          <a:p>
            <a:pPr marL="457200" indent="-444600">
              <a:lnSpc>
                <a:spcPct val="90000"/>
              </a:lnSpc>
              <a:buClr>
                <a:srgbClr val="0f0039"/>
              </a:buClr>
              <a:buFont typeface="Arial"/>
              <a:buAutoNum type="arabicPeriod"/>
              <a:tabLst>
                <a:tab algn="l" pos="0"/>
              </a:tabLst>
            </a:pPr>
            <a:r>
              <a:rPr b="0" lang="en-US" sz="4400" spc="-1" strike="noStrike">
                <a:solidFill>
                  <a:srgbClr val="0f0039"/>
                </a:solidFill>
                <a:latin typeface="Arial"/>
                <a:ea typeface="Arial"/>
              </a:rPr>
              <a:t>Conclusion</a:t>
            </a:r>
            <a:endParaRPr b="0" lang="en-US"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5355360" y="691920"/>
            <a:ext cx="11674800" cy="1988280"/>
          </a:xfrm>
          <a:prstGeom prst="rect">
            <a:avLst/>
          </a:prstGeom>
          <a:noFill/>
          <a:ln w="0">
            <a:noFill/>
          </a:ln>
        </p:spPr>
        <p:txBody>
          <a:bodyPr lIns="91440" rIns="91440" tIns="45720" bIns="45720" anchor="ctr">
            <a:normAutofit/>
          </a:bodyPr>
          <a:p>
            <a:pPr indent="0">
              <a:lnSpc>
                <a:spcPct val="90000"/>
              </a:lnSpc>
              <a:buNone/>
              <a:tabLst>
                <a:tab algn="l" pos="0"/>
              </a:tabLst>
            </a:pPr>
            <a:r>
              <a:rPr b="1" lang="en-US" sz="4900" spc="-1" strike="noStrike">
                <a:solidFill>
                  <a:srgbClr val="0f0039"/>
                </a:solidFill>
                <a:latin typeface="Arial"/>
                <a:ea typeface="Arial"/>
              </a:rPr>
              <a:t>Limitations: continuous features</a:t>
            </a:r>
            <a:endParaRPr b="0" lang="en-US" sz="4900" spc="-1" strike="noStrike">
              <a:solidFill>
                <a:srgbClr val="000000"/>
              </a:solidFill>
              <a:latin typeface="Arial"/>
            </a:endParaRPr>
          </a:p>
        </p:txBody>
      </p:sp>
      <p:sp>
        <p:nvSpPr>
          <p:cNvPr id="182" name="PlaceHolder 2"/>
          <p:cNvSpPr>
            <a:spLocks noGrp="1"/>
          </p:cNvSpPr>
          <p:nvPr>
            <p:ph/>
          </p:nvPr>
        </p:nvSpPr>
        <p:spPr>
          <a:xfrm>
            <a:off x="1257480" y="2838600"/>
            <a:ext cx="15124680" cy="7295760"/>
          </a:xfrm>
          <a:prstGeom prst="rect">
            <a:avLst/>
          </a:prstGeom>
          <a:noFill/>
          <a:ln w="0">
            <a:noFill/>
          </a:ln>
        </p:spPr>
        <p:txBody>
          <a:bodyPr lIns="91440" rIns="91440" tIns="45720" bIns="45720" anchor="t">
            <a:normAutofit/>
          </a:bodyPr>
          <a:p>
            <a:pPr marL="457200" indent="-444600">
              <a:lnSpc>
                <a:spcPct val="115000"/>
              </a:lnSpc>
              <a:spcBef>
                <a:spcPts val="1199"/>
              </a:spcBef>
              <a:buClr>
                <a:srgbClr val="000000"/>
              </a:buClr>
              <a:buFont typeface="Arial"/>
              <a:buChar char="●"/>
            </a:pPr>
            <a:r>
              <a:rPr b="0" lang="en-US" sz="3400" spc="-1" strike="noStrike">
                <a:solidFill>
                  <a:schemeClr val="dk1"/>
                </a:solidFill>
                <a:latin typeface="Arial"/>
                <a:ea typeface="Arial"/>
              </a:rPr>
              <a:t>Processing of values coming from continuous variables is needed to perform the harmonization of these values properly</a:t>
            </a:r>
            <a:endParaRPr b="0" lang="en-US" sz="3400" spc="-1" strike="noStrike">
              <a:solidFill>
                <a:srgbClr val="000000"/>
              </a:solidFill>
              <a:latin typeface="Arial"/>
            </a:endParaRPr>
          </a:p>
          <a:p>
            <a:pPr lvl="1" marL="914400" indent="-419040">
              <a:lnSpc>
                <a:spcPct val="115000"/>
              </a:lnSpc>
              <a:buClr>
                <a:srgbClr val="000000"/>
              </a:buClr>
              <a:buFont typeface="Arial"/>
              <a:buChar char="○"/>
            </a:pPr>
            <a:r>
              <a:rPr b="0" lang="en-US" sz="3000" spc="-1" strike="noStrike">
                <a:solidFill>
                  <a:schemeClr val="dk1"/>
                </a:solidFill>
                <a:latin typeface="Arial"/>
                <a:ea typeface="Arial"/>
              </a:rPr>
              <a:t>Ideally, these variables need to be recognized before any harmonization takes place</a:t>
            </a:r>
            <a:endParaRPr b="0" lang="en-US" sz="3000" spc="-1" strike="noStrike">
              <a:solidFill>
                <a:srgbClr val="000000"/>
              </a:solidFill>
              <a:latin typeface="Arial"/>
            </a:endParaRPr>
          </a:p>
          <a:p>
            <a:pPr lvl="2" marL="1371600" indent="-406440">
              <a:lnSpc>
                <a:spcPct val="115000"/>
              </a:lnSpc>
              <a:buClr>
                <a:srgbClr val="000000"/>
              </a:buClr>
              <a:buFont typeface="Arial"/>
              <a:buChar char="■"/>
            </a:pPr>
            <a:r>
              <a:rPr b="0" lang="en-US" sz="2800" spc="-1" strike="noStrike">
                <a:solidFill>
                  <a:schemeClr val="dk1"/>
                </a:solidFill>
                <a:latin typeface="Arial"/>
                <a:ea typeface="Arial"/>
              </a:rPr>
              <a:t>LLMs can be used to understand the semantics of these variables</a:t>
            </a:r>
            <a:endParaRPr b="0" lang="en-US" sz="2800" spc="-1" strike="noStrike">
              <a:solidFill>
                <a:srgbClr val="000000"/>
              </a:solidFill>
              <a:latin typeface="Arial"/>
            </a:endParaRPr>
          </a:p>
          <a:p>
            <a:pPr lvl="2" marL="1371600" indent="-406440">
              <a:lnSpc>
                <a:spcPct val="115000"/>
              </a:lnSpc>
              <a:buClr>
                <a:srgbClr val="000000"/>
              </a:buClr>
              <a:buFont typeface="Arial"/>
              <a:buChar char="■"/>
            </a:pPr>
            <a:r>
              <a:rPr b="0" lang="en-US" sz="2800" spc="-1" strike="noStrike">
                <a:solidFill>
                  <a:schemeClr val="dk1"/>
                </a:solidFill>
                <a:latin typeface="Arial"/>
                <a:ea typeface="Arial"/>
              </a:rPr>
              <a:t>It may be best to resort to deterministic approaches for performing the harmonization of these values</a:t>
            </a:r>
            <a:endParaRPr b="0" lang="en-US" sz="2800" spc="-1" strike="noStrike">
              <a:solidFill>
                <a:srgbClr val="000000"/>
              </a:solidFill>
              <a:latin typeface="Arial"/>
            </a:endParaRPr>
          </a:p>
          <a:p>
            <a:pPr lvl="2" marL="1371600" indent="-406440">
              <a:lnSpc>
                <a:spcPct val="115000"/>
              </a:lnSpc>
              <a:buClr>
                <a:srgbClr val="000000"/>
              </a:buClr>
              <a:buFont typeface="Arial"/>
              <a:buChar char="■"/>
            </a:pPr>
            <a:r>
              <a:rPr b="0" lang="en-US" sz="2800" spc="-1" strike="noStrike">
                <a:solidFill>
                  <a:schemeClr val="dk1"/>
                </a:solidFill>
                <a:latin typeface="Arial"/>
                <a:ea typeface="Arial"/>
              </a:rPr>
              <a:t>It may be best to use LLM-based value harmonization for categorical variables</a:t>
            </a:r>
            <a:endParaRPr b="0" lang="en-US" sz="2800" spc="-1" strike="noStrike">
              <a:solidFill>
                <a:srgbClr val="000000"/>
              </a:solidFill>
              <a:latin typeface="Arial"/>
            </a:endParaRPr>
          </a:p>
          <a:p>
            <a:pPr lvl="1" marL="914400" indent="-419040">
              <a:lnSpc>
                <a:spcPct val="115000"/>
              </a:lnSpc>
              <a:buClr>
                <a:srgbClr val="000000"/>
              </a:buClr>
              <a:buFont typeface="Arial"/>
              <a:buChar char="○"/>
            </a:pPr>
            <a:r>
              <a:rPr b="0" lang="en-US" sz="3000" spc="-1" strike="noStrike">
                <a:solidFill>
                  <a:schemeClr val="dk1"/>
                </a:solidFill>
                <a:latin typeface="Arial"/>
                <a:ea typeface="Arial"/>
              </a:rPr>
              <a:t>This is not currently handled in our current implementation</a:t>
            </a:r>
            <a:endParaRPr b="0" lang="en-US" sz="3000" spc="-1" strike="noStrike">
              <a:solidFill>
                <a:srgbClr val="000000"/>
              </a:solidFill>
              <a:latin typeface="Arial"/>
            </a:endParaRPr>
          </a:p>
          <a:p>
            <a:pPr lvl="2" marL="1371600" indent="-406440">
              <a:lnSpc>
                <a:spcPct val="115000"/>
              </a:lnSpc>
              <a:buClr>
                <a:srgbClr val="000000"/>
              </a:buClr>
              <a:buFont typeface="Arial"/>
              <a:buChar char="■"/>
            </a:pPr>
            <a:r>
              <a:rPr b="0" lang="en-US" sz="2800" spc="-1" strike="noStrike">
                <a:solidFill>
                  <a:schemeClr val="dk1"/>
                </a:solidFill>
                <a:latin typeface="Arial"/>
                <a:ea typeface="Arial"/>
              </a:rPr>
              <a:t>Users need to perform this manually (in case unit conversions or further processing are needed)</a:t>
            </a:r>
            <a:endParaRPr b="0" lang="en-US" sz="2800" spc="-1" strike="noStrike">
              <a:solidFill>
                <a:srgbClr val="000000"/>
              </a:solidFill>
              <a:latin typeface="Arial"/>
            </a:endParaRPr>
          </a:p>
        </p:txBody>
      </p:sp>
      <p:sp>
        <p:nvSpPr>
          <p:cNvPr id="183" name="PlaceHolder 3"/>
          <p:cNvSpPr>
            <a:spLocks noGrp="1"/>
          </p:cNvSpPr>
          <p:nvPr>
            <p:ph type="sldNum" idx="25"/>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FB2F77F9-87EF-4982-9E99-77C5F8506D44}" type="slidenum">
              <a:rPr b="0" lang="en-US" sz="2400" spc="-1" strike="noStrike">
                <a:solidFill>
                  <a:schemeClr val="dk1"/>
                </a:solidFill>
                <a:latin typeface="Arial"/>
                <a:ea typeface="Arial"/>
              </a:rPr>
              <a:t>20</a:t>
            </a:fld>
            <a:endParaRPr b="0" lang="en-US" sz="24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5355360" y="691920"/>
            <a:ext cx="11674800" cy="1988280"/>
          </a:xfrm>
          <a:prstGeom prst="rect">
            <a:avLst/>
          </a:prstGeom>
          <a:noFill/>
          <a:ln w="0">
            <a:noFill/>
          </a:ln>
        </p:spPr>
        <p:txBody>
          <a:bodyPr lIns="91440" rIns="91440" tIns="45720" bIns="45720" anchor="ctr">
            <a:normAutofit/>
          </a:bodyPr>
          <a:p>
            <a:pPr indent="0">
              <a:lnSpc>
                <a:spcPct val="90000"/>
              </a:lnSpc>
              <a:buNone/>
              <a:tabLst>
                <a:tab algn="l" pos="0"/>
              </a:tabLst>
            </a:pPr>
            <a:r>
              <a:rPr b="1" lang="en-US" sz="4900" spc="-1" strike="noStrike">
                <a:solidFill>
                  <a:srgbClr val="0f0039"/>
                </a:solidFill>
                <a:latin typeface="Arial"/>
                <a:ea typeface="Arial"/>
              </a:rPr>
              <a:t>Future work</a:t>
            </a:r>
            <a:endParaRPr b="0" lang="en-US" sz="4900" spc="-1" strike="noStrike">
              <a:solidFill>
                <a:srgbClr val="000000"/>
              </a:solidFill>
              <a:latin typeface="Arial"/>
            </a:endParaRPr>
          </a:p>
        </p:txBody>
      </p:sp>
      <p:sp>
        <p:nvSpPr>
          <p:cNvPr id="185" name="PlaceHolder 2"/>
          <p:cNvSpPr>
            <a:spLocks noGrp="1"/>
          </p:cNvSpPr>
          <p:nvPr>
            <p:ph/>
          </p:nvPr>
        </p:nvSpPr>
        <p:spPr>
          <a:xfrm>
            <a:off x="1257480" y="2838600"/>
            <a:ext cx="15124680" cy="7295760"/>
          </a:xfrm>
          <a:prstGeom prst="rect">
            <a:avLst/>
          </a:prstGeom>
          <a:noFill/>
          <a:ln w="0">
            <a:noFill/>
          </a:ln>
        </p:spPr>
        <p:txBody>
          <a:bodyPr lIns="91440" rIns="91440" tIns="45720" bIns="45720" anchor="t">
            <a:normAutofit/>
          </a:bodyPr>
          <a:p>
            <a:pPr marL="457200" indent="-457200">
              <a:lnSpc>
                <a:spcPct val="115000"/>
              </a:lnSpc>
              <a:spcBef>
                <a:spcPts val="1199"/>
              </a:spcBef>
              <a:buClr>
                <a:srgbClr val="000000"/>
              </a:buClr>
              <a:buFont typeface="Arial"/>
              <a:buChar char="•"/>
            </a:pPr>
            <a:r>
              <a:rPr b="0" lang="en-US" sz="3700" spc="-1" strike="noStrike">
                <a:solidFill>
                  <a:schemeClr val="dk1"/>
                </a:solidFill>
                <a:latin typeface="Arial"/>
                <a:ea typeface="Arial"/>
              </a:rPr>
              <a:t>Direct multi-dataset support, standardizing all datasets using OMOP CDM</a:t>
            </a:r>
            <a:endParaRPr b="0" lang="en-US" sz="3700" spc="-1" strike="noStrike">
              <a:solidFill>
                <a:srgbClr val="000000"/>
              </a:solidFill>
              <a:latin typeface="Arial"/>
            </a:endParaRPr>
          </a:p>
          <a:p>
            <a:pPr marL="457200" indent="-457200">
              <a:lnSpc>
                <a:spcPct val="115000"/>
              </a:lnSpc>
              <a:buClr>
                <a:srgbClr val="000000"/>
              </a:buClr>
              <a:buFont typeface="Arial"/>
              <a:buChar char="•"/>
            </a:pPr>
            <a:r>
              <a:rPr b="0" lang="en-US" sz="3700" spc="-1" strike="noStrike">
                <a:solidFill>
                  <a:schemeClr val="dk1"/>
                </a:solidFill>
                <a:latin typeface="Arial"/>
                <a:ea typeface="Arial"/>
              </a:rPr>
              <a:t>Consider privacy-safe value summaries (e.g., distributions) for better schema harmonization</a:t>
            </a:r>
            <a:endParaRPr b="0" lang="en-US" sz="3700" spc="-1" strike="noStrike">
              <a:solidFill>
                <a:srgbClr val="000000"/>
              </a:solidFill>
              <a:latin typeface="Arial"/>
            </a:endParaRPr>
          </a:p>
          <a:p>
            <a:pPr marL="457200" indent="-457200">
              <a:lnSpc>
                <a:spcPct val="115000"/>
              </a:lnSpc>
              <a:buClr>
                <a:srgbClr val="000000"/>
              </a:buClr>
              <a:buFont typeface="Arial"/>
              <a:buChar char="•"/>
            </a:pPr>
            <a:r>
              <a:rPr b="0" lang="en-US" sz="3700" spc="-1" strike="noStrike">
                <a:solidFill>
                  <a:schemeClr val="dk1"/>
                </a:solidFill>
                <a:latin typeface="Arial"/>
                <a:ea typeface="Arial"/>
              </a:rPr>
              <a:t>Prompt refinements &amp; user-provided custom prompts</a:t>
            </a:r>
            <a:endParaRPr b="0" lang="en-US" sz="3700" spc="-1" strike="noStrike">
              <a:solidFill>
                <a:srgbClr val="000000"/>
              </a:solidFill>
              <a:latin typeface="Arial"/>
            </a:endParaRPr>
          </a:p>
          <a:p>
            <a:pPr marL="457200" indent="-457200">
              <a:lnSpc>
                <a:spcPct val="115000"/>
              </a:lnSpc>
              <a:buClr>
                <a:srgbClr val="000000"/>
              </a:buClr>
              <a:buFont typeface="Arial"/>
              <a:buChar char="•"/>
            </a:pPr>
            <a:r>
              <a:rPr b="0" lang="en-US" sz="3700" spc="-1" strike="noStrike">
                <a:solidFill>
                  <a:schemeClr val="dk1"/>
                </a:solidFill>
                <a:latin typeface="Arial"/>
                <a:ea typeface="Arial"/>
              </a:rPr>
              <a:t>Pipeline evaluation with (private) hospital datasets</a:t>
            </a:r>
            <a:endParaRPr b="0" lang="en-US" sz="3700" spc="-1" strike="noStrike">
              <a:solidFill>
                <a:srgbClr val="000000"/>
              </a:solidFill>
              <a:latin typeface="Arial"/>
            </a:endParaRPr>
          </a:p>
          <a:p>
            <a:pPr marL="457200" indent="-457200">
              <a:lnSpc>
                <a:spcPct val="115000"/>
              </a:lnSpc>
              <a:buClr>
                <a:srgbClr val="000000"/>
              </a:buClr>
              <a:buFont typeface="Arial"/>
              <a:buChar char="•"/>
            </a:pPr>
            <a:r>
              <a:rPr b="0" lang="en-US" sz="3700" spc="-1" strike="noStrike">
                <a:solidFill>
                  <a:schemeClr val="dk1"/>
                </a:solidFill>
                <a:latin typeface="Arial"/>
                <a:ea typeface="Arial"/>
              </a:rPr>
              <a:t>Considering multiple user collaboration for the online schema harmonization stage (Step 1)</a:t>
            </a:r>
            <a:endParaRPr b="0" lang="en-US" sz="3700" spc="-1" strike="noStrike">
              <a:solidFill>
                <a:srgbClr val="000000"/>
              </a:solidFill>
              <a:latin typeface="Arial"/>
            </a:endParaRPr>
          </a:p>
        </p:txBody>
      </p:sp>
      <p:sp>
        <p:nvSpPr>
          <p:cNvPr id="186" name="PlaceHolder 3"/>
          <p:cNvSpPr>
            <a:spLocks noGrp="1"/>
          </p:cNvSpPr>
          <p:nvPr>
            <p:ph type="sldNum" idx="26"/>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663B96D0-CAF6-4E23-807C-50081A35EE11}" type="slidenum">
              <a:rPr b="0" lang="en-US" sz="2400" spc="-1" strike="noStrike">
                <a:solidFill>
                  <a:schemeClr val="dk1"/>
                </a:solidFill>
                <a:latin typeface="Arial"/>
                <a:ea typeface="Arial"/>
              </a:rPr>
              <a:t>21</a:t>
            </a:fld>
            <a:endParaRPr b="0" lang="en-US" sz="24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p:nvPr>
        </p:nvSpPr>
        <p:spPr>
          <a:xfrm>
            <a:off x="1581480" y="2681280"/>
            <a:ext cx="15124680" cy="7295760"/>
          </a:xfrm>
          <a:prstGeom prst="rect">
            <a:avLst/>
          </a:prstGeom>
          <a:noFill/>
          <a:ln w="0">
            <a:noFill/>
          </a:ln>
        </p:spPr>
        <p:txBody>
          <a:bodyPr lIns="91440" rIns="91440" tIns="45720" bIns="45720" anchor="t">
            <a:normAutofit fontScale="96666" lnSpcReduction="10000"/>
          </a:bodyPr>
          <a:p>
            <a:pPr marL="457200" indent="-425520">
              <a:lnSpc>
                <a:spcPct val="115000"/>
              </a:lnSpc>
              <a:spcBef>
                <a:spcPts val="1199"/>
              </a:spcBef>
              <a:buClr>
                <a:srgbClr val="000000"/>
              </a:buClr>
              <a:buFont typeface="Arial"/>
              <a:buChar char="●"/>
            </a:pPr>
            <a:r>
              <a:rPr b="1" lang="en-US" sz="4400" spc="-1" strike="noStrike">
                <a:solidFill>
                  <a:schemeClr val="dk1"/>
                </a:solidFill>
                <a:latin typeface="Arial"/>
                <a:ea typeface="Arial"/>
              </a:rPr>
              <a:t>human-in-the-loop</a:t>
            </a:r>
            <a:r>
              <a:rPr b="0" lang="en-US" sz="4400" spc="-1" strike="noStrike">
                <a:solidFill>
                  <a:schemeClr val="dk1"/>
                </a:solidFill>
                <a:latin typeface="Arial"/>
                <a:ea typeface="Arial"/>
              </a:rPr>
              <a:t> harmonization for EHRs</a:t>
            </a:r>
            <a:br>
              <a:rPr sz="4400"/>
            </a:br>
            <a:r>
              <a:rPr b="0" lang="en-US" sz="4400" spc="-1" strike="noStrike">
                <a:solidFill>
                  <a:schemeClr val="dk1"/>
                </a:solidFill>
                <a:latin typeface="Arial"/>
                <a:ea typeface="Arial"/>
              </a:rPr>
              <a:t> </a:t>
            </a:r>
            <a:endParaRPr b="0" lang="en-US" sz="4400" spc="-1" strike="noStrike">
              <a:solidFill>
                <a:srgbClr val="000000"/>
              </a:solidFill>
              <a:latin typeface="Arial"/>
            </a:endParaRPr>
          </a:p>
          <a:p>
            <a:pPr marL="457200" indent="-425520">
              <a:lnSpc>
                <a:spcPct val="115000"/>
              </a:lnSpc>
              <a:buClr>
                <a:srgbClr val="000000"/>
              </a:buClr>
              <a:buFont typeface="Arial"/>
              <a:buChar char="●"/>
            </a:pPr>
            <a:r>
              <a:rPr b="1" lang="en-US" sz="4400" spc="-1" strike="noStrike">
                <a:solidFill>
                  <a:schemeClr val="dk1"/>
                </a:solidFill>
                <a:latin typeface="Arial"/>
                <a:ea typeface="Arial"/>
              </a:rPr>
              <a:t>Two-phase</a:t>
            </a:r>
            <a:r>
              <a:rPr b="0" lang="en-US" sz="4400" spc="-1" strike="noStrike">
                <a:solidFill>
                  <a:schemeClr val="dk1"/>
                </a:solidFill>
                <a:latin typeface="Arial"/>
                <a:ea typeface="Arial"/>
              </a:rPr>
              <a:t> design balances the level of assistance &amp; privacy</a:t>
            </a:r>
            <a:br>
              <a:rPr sz="4400"/>
            </a:br>
            <a:r>
              <a:rPr b="0" lang="en-US" sz="4400" spc="-1" strike="noStrike">
                <a:solidFill>
                  <a:schemeClr val="dk1"/>
                </a:solidFill>
                <a:latin typeface="Arial"/>
                <a:ea typeface="Arial"/>
              </a:rPr>
              <a:t> </a:t>
            </a:r>
            <a:endParaRPr b="0" lang="en-US" sz="4400" spc="-1" strike="noStrike">
              <a:solidFill>
                <a:srgbClr val="000000"/>
              </a:solidFill>
              <a:latin typeface="Arial"/>
            </a:endParaRPr>
          </a:p>
          <a:p>
            <a:pPr marL="457200" indent="-425520">
              <a:lnSpc>
                <a:spcPct val="115000"/>
              </a:lnSpc>
              <a:buClr>
                <a:srgbClr val="000000"/>
              </a:buClr>
              <a:buFont typeface="Arial"/>
              <a:buChar char="●"/>
            </a:pPr>
            <a:r>
              <a:rPr b="0" lang="en-US" sz="4400" spc="-1" strike="noStrike">
                <a:solidFill>
                  <a:schemeClr val="dk1"/>
                </a:solidFill>
                <a:latin typeface="Arial"/>
                <a:ea typeface="Arial"/>
              </a:rPr>
              <a:t>Produces a </a:t>
            </a:r>
            <a:r>
              <a:rPr b="1" lang="en-US" sz="4400" spc="-1" strike="noStrike">
                <a:solidFill>
                  <a:schemeClr val="dk1"/>
                </a:solidFill>
                <a:latin typeface="Arial"/>
                <a:ea typeface="Arial"/>
              </a:rPr>
              <a:t>harmonization schema + JSON harmonization instructions</a:t>
            </a:r>
            <a:br>
              <a:rPr sz="4400"/>
            </a:br>
            <a:r>
              <a:rPr b="1" lang="en-US" sz="4400" spc="-1" strike="noStrike">
                <a:solidFill>
                  <a:schemeClr val="dk1"/>
                </a:solidFill>
                <a:latin typeface="Arial"/>
                <a:ea typeface="Arial"/>
              </a:rPr>
              <a:t> </a:t>
            </a:r>
            <a:endParaRPr b="0" lang="en-US" sz="4400" spc="-1" strike="noStrike">
              <a:solidFill>
                <a:srgbClr val="000000"/>
              </a:solidFill>
              <a:latin typeface="Arial"/>
            </a:endParaRPr>
          </a:p>
          <a:p>
            <a:pPr marL="457200" indent="-425520">
              <a:lnSpc>
                <a:spcPct val="115000"/>
              </a:lnSpc>
              <a:buClr>
                <a:srgbClr val="000000"/>
              </a:buClr>
              <a:buFont typeface="Arial"/>
              <a:buChar char="●"/>
            </a:pPr>
            <a:r>
              <a:rPr b="0" lang="en-US" sz="4400" spc="-1" strike="noStrike">
                <a:solidFill>
                  <a:schemeClr val="dk1"/>
                </a:solidFill>
                <a:latin typeface="Arial"/>
                <a:ea typeface="Arial"/>
              </a:rPr>
              <a:t>Planning to evaluate on public EHR data (e.g., MIMIC III Demo → OMOP CDM)</a:t>
            </a:r>
            <a:endParaRPr b="0" lang="en-US" sz="4400" spc="-1" strike="noStrike">
              <a:solidFill>
                <a:srgbClr val="000000"/>
              </a:solidFill>
              <a:latin typeface="Arial"/>
            </a:endParaRPr>
          </a:p>
          <a:p>
            <a:pPr marL="457200" indent="0">
              <a:lnSpc>
                <a:spcPct val="115000"/>
              </a:lnSpc>
              <a:spcBef>
                <a:spcPts val="1199"/>
              </a:spcBef>
              <a:spcAft>
                <a:spcPts val="1199"/>
              </a:spcAft>
              <a:buNone/>
              <a:tabLst>
                <a:tab algn="l" pos="0"/>
              </a:tabLst>
            </a:pPr>
            <a:endParaRPr b="0" lang="en-US" sz="3700" spc="-1" strike="noStrike">
              <a:solidFill>
                <a:srgbClr val="000000"/>
              </a:solidFill>
              <a:latin typeface="Arial"/>
            </a:endParaRPr>
          </a:p>
        </p:txBody>
      </p:sp>
      <p:sp>
        <p:nvSpPr>
          <p:cNvPr id="188" name="PlaceHolder 2"/>
          <p:cNvSpPr>
            <a:spLocks noGrp="1"/>
          </p:cNvSpPr>
          <p:nvPr>
            <p:ph type="sldNum" idx="27"/>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E69F2641-D594-415C-A47C-155BA76D7366}" type="slidenum">
              <a:rPr b="0" lang="en-US" sz="2400" spc="-1" strike="noStrike">
                <a:solidFill>
                  <a:schemeClr val="dk1"/>
                </a:solidFill>
                <a:latin typeface="Arial"/>
                <a:ea typeface="Arial"/>
              </a:rPr>
              <a:t>22</a:t>
            </a:fld>
            <a:endParaRPr b="0" lang="en-US" sz="2400" spc="-1" strike="noStrike">
              <a:solidFill>
                <a:srgbClr val="000000"/>
              </a:solidFill>
              <a:latin typeface="Times New Roman"/>
            </a:endParaRPr>
          </a:p>
        </p:txBody>
      </p:sp>
      <p:sp>
        <p:nvSpPr>
          <p:cNvPr id="189" name="PlaceHolder 3"/>
          <p:cNvSpPr>
            <a:spLocks noGrp="1"/>
          </p:cNvSpPr>
          <p:nvPr>
            <p:ph type="title"/>
          </p:nvPr>
        </p:nvSpPr>
        <p:spPr>
          <a:xfrm>
            <a:off x="5355360" y="691920"/>
            <a:ext cx="11674800" cy="1988280"/>
          </a:xfrm>
          <a:prstGeom prst="rect">
            <a:avLst/>
          </a:prstGeom>
          <a:noFill/>
          <a:ln w="0">
            <a:noFill/>
          </a:ln>
        </p:spPr>
        <p:txBody>
          <a:bodyPr lIns="91440" rIns="91440" tIns="45720" bIns="45720" anchor="ctr">
            <a:normAutofit/>
          </a:bodyPr>
          <a:p>
            <a:pPr indent="0">
              <a:lnSpc>
                <a:spcPct val="90000"/>
              </a:lnSpc>
              <a:buNone/>
              <a:tabLst>
                <a:tab algn="l" pos="0"/>
              </a:tabLst>
            </a:pPr>
            <a:r>
              <a:rPr b="1" lang="en-US" sz="6600" spc="-1" strike="noStrike">
                <a:solidFill>
                  <a:srgbClr val="0f0039"/>
                </a:solidFill>
                <a:latin typeface="Arial"/>
                <a:ea typeface="Arial"/>
              </a:rPr>
              <a:t>Conclusions</a:t>
            </a:r>
            <a:endParaRPr b="0" lang="en-US" sz="6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title"/>
          </p:nvPr>
        </p:nvSpPr>
        <p:spPr>
          <a:xfrm>
            <a:off x="5355360" y="691920"/>
            <a:ext cx="11674800" cy="1988280"/>
          </a:xfrm>
          <a:prstGeom prst="rect">
            <a:avLst/>
          </a:prstGeom>
          <a:noFill/>
          <a:ln w="0">
            <a:noFill/>
          </a:ln>
        </p:spPr>
        <p:txBody>
          <a:bodyPr lIns="91440" rIns="91440" tIns="45720" bIns="45720" anchor="ctr">
            <a:normAutofit/>
          </a:bodyPr>
          <a:p>
            <a:pPr indent="0">
              <a:lnSpc>
                <a:spcPct val="90000"/>
              </a:lnSpc>
              <a:buNone/>
              <a:tabLst>
                <a:tab algn="l" pos="0"/>
              </a:tabLst>
            </a:pPr>
            <a:r>
              <a:rPr b="1" lang="en-US" sz="4900" spc="-1" strike="noStrike">
                <a:solidFill>
                  <a:srgbClr val="0f0039"/>
                </a:solidFill>
                <a:latin typeface="Arial"/>
                <a:ea typeface="Arial"/>
              </a:rPr>
              <a:t>Acknowledgment</a:t>
            </a:r>
            <a:endParaRPr b="0" lang="en-US" sz="4900" spc="-1" strike="noStrike">
              <a:solidFill>
                <a:srgbClr val="000000"/>
              </a:solidFill>
              <a:latin typeface="Arial"/>
            </a:endParaRPr>
          </a:p>
        </p:txBody>
      </p:sp>
      <p:sp>
        <p:nvSpPr>
          <p:cNvPr id="191" name="PlaceHolder 2"/>
          <p:cNvSpPr>
            <a:spLocks noGrp="1"/>
          </p:cNvSpPr>
          <p:nvPr>
            <p:ph type="sldNum" idx="28"/>
          </p:nvPr>
        </p:nvSpPr>
        <p:spPr>
          <a:xfrm>
            <a:off x="17190720" y="961020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r>
              <a:rPr b="0" lang="en-US" sz="2400" spc="-1" strike="noStrike">
                <a:solidFill>
                  <a:schemeClr val="dk1"/>
                </a:solidFill>
                <a:latin typeface="Arial"/>
                <a:ea typeface="Arial"/>
              </a:rPr>
              <a:t>2</a:t>
            </a:r>
            <a:endParaRPr b="0" lang="en-US" sz="2400" spc="-1" strike="noStrike">
              <a:solidFill>
                <a:srgbClr val="000000"/>
              </a:solidFill>
              <a:latin typeface="Times New Roman"/>
            </a:endParaRPr>
          </a:p>
        </p:txBody>
      </p:sp>
      <p:sp>
        <p:nvSpPr>
          <p:cNvPr id="192" name="Google Shape;72;p8"/>
          <p:cNvSpPr/>
          <p:nvPr/>
        </p:nvSpPr>
        <p:spPr>
          <a:xfrm>
            <a:off x="1353240" y="2954160"/>
            <a:ext cx="12771360" cy="5036400"/>
          </a:xfrm>
          <a:prstGeom prst="rect">
            <a:avLst/>
          </a:prstGeom>
          <a:noFill/>
          <a:ln w="0">
            <a:noFill/>
          </a:ln>
        </p:spPr>
        <p:style>
          <a:lnRef idx="0"/>
          <a:fillRef idx="0"/>
          <a:effectRef idx="0"/>
          <a:fontRef idx="minor"/>
        </p:style>
        <p:txBody>
          <a:bodyPr lIns="90000" rIns="90000" tIns="45000" bIns="45000" anchor="t">
            <a:noAutofit/>
          </a:bodyPr>
          <a:p>
            <a:pPr marL="343080" indent="-343080" algn="just">
              <a:lnSpc>
                <a:spcPct val="150000"/>
              </a:lnSpc>
              <a:buClr>
                <a:srgbClr val="000000"/>
              </a:buClr>
              <a:buFont typeface="Arial"/>
              <a:buChar char="•"/>
            </a:pPr>
            <a:r>
              <a:rPr b="0" lang="en-US" sz="2800" spc="-1" strike="noStrike">
                <a:solidFill>
                  <a:srgbClr val="000000"/>
                </a:solidFill>
                <a:latin typeface="Arial"/>
                <a:ea typeface="Arial"/>
              </a:rPr>
              <a:t>This paper was partly supported by </a:t>
            </a:r>
            <a:r>
              <a:rPr b="1" lang="en-US" sz="2800" spc="-1" strike="noStrike">
                <a:solidFill>
                  <a:srgbClr val="000000"/>
                </a:solidFill>
                <a:latin typeface="Arial"/>
                <a:ea typeface="Arial"/>
              </a:rPr>
              <a:t>NIH award UM1TR004539</a:t>
            </a:r>
            <a:r>
              <a:rPr b="0" lang="en-US" sz="2800" spc="-1" strike="noStrike">
                <a:solidFill>
                  <a:srgbClr val="000000"/>
                </a:solidFill>
                <a:latin typeface="Arial"/>
                <a:ea typeface="Arial"/>
              </a:rPr>
              <a:t> and the </a:t>
            </a:r>
            <a:r>
              <a:rPr b="1" lang="en-US" sz="2800" spc="-1" strike="noStrike">
                <a:solidFill>
                  <a:srgbClr val="000000"/>
                </a:solidFill>
                <a:latin typeface="Arial"/>
                <a:ea typeface="Arial"/>
              </a:rPr>
              <a:t>Hugh Roy and Lillie Cranz Cullen Endowment Fund</a:t>
            </a:r>
            <a:r>
              <a:rPr b="0" lang="en-US" sz="2800" spc="-1" strike="noStrike">
                <a:solidFill>
                  <a:srgbClr val="000000"/>
                </a:solidFill>
                <a:latin typeface="Arial"/>
                <a:ea typeface="Arial"/>
              </a:rPr>
              <a:t> (University of Houston)</a:t>
            </a:r>
            <a:endParaRPr b="0" lang="en-US" sz="2800" spc="-1" strike="noStrike">
              <a:solidFill>
                <a:srgbClr val="000000"/>
              </a:solidFill>
              <a:latin typeface="Arial"/>
            </a:endParaRPr>
          </a:p>
          <a:p>
            <a:pPr algn="just">
              <a:lnSpc>
                <a:spcPct val="150000"/>
              </a:lnSpc>
              <a:tabLst>
                <a:tab algn="l" pos="0"/>
              </a:tabLst>
            </a:pPr>
            <a:endParaRPr b="0" lang="en-US" sz="2800" spc="-1" strike="noStrike">
              <a:solidFill>
                <a:srgbClr val="000000"/>
              </a:solidFill>
              <a:latin typeface="Arial"/>
            </a:endParaRPr>
          </a:p>
          <a:p>
            <a:pPr marL="457200" indent="-412920">
              <a:lnSpc>
                <a:spcPct val="115000"/>
              </a:lnSpc>
              <a:spcBef>
                <a:spcPts val="1199"/>
              </a:spcBef>
              <a:buClr>
                <a:srgbClr val="000000"/>
              </a:buClr>
              <a:buFont typeface="Arial"/>
              <a:buChar char="●"/>
              <a:tabLst>
                <a:tab algn="l" pos="0"/>
              </a:tabLst>
            </a:pPr>
            <a:r>
              <a:rPr b="0" lang="en-US" sz="2800" spc="-1" strike="noStrike">
                <a:solidFill>
                  <a:srgbClr val="000000"/>
                </a:solidFill>
                <a:latin typeface="Arial"/>
                <a:ea typeface="Arial"/>
              </a:rPr>
              <a:t>AI text-generation tools (ChatGPT and Grammarly) were utilized in this document for editing purposes</a:t>
            </a:r>
            <a:endParaRPr b="0" lang="en-US" sz="2800" spc="-1" strike="noStrike">
              <a:solidFill>
                <a:srgbClr val="000000"/>
              </a:solidFill>
              <a:latin typeface="Arial"/>
            </a:endParaRPr>
          </a:p>
          <a:p>
            <a:pPr marL="457200">
              <a:lnSpc>
                <a:spcPct val="115000"/>
              </a:lnSpc>
              <a:spcBef>
                <a:spcPts val="1199"/>
              </a:spcBef>
              <a:tabLst>
                <a:tab algn="l" pos="0"/>
              </a:tabLst>
            </a:pPr>
            <a:endParaRPr b="0" lang="en-US" sz="2800" spc="-1" strike="noStrike">
              <a:solidFill>
                <a:srgbClr val="000000"/>
              </a:solidFill>
              <a:latin typeface="Arial"/>
            </a:endParaRPr>
          </a:p>
          <a:p>
            <a:pPr marL="343080" indent="-343080" algn="just">
              <a:lnSpc>
                <a:spcPct val="150000"/>
              </a:lnSpc>
              <a:buClr>
                <a:srgbClr val="000000"/>
              </a:buClr>
              <a:buFont typeface="Arial"/>
              <a:buChar char="•"/>
              <a:tabLst>
                <a:tab algn="l" pos="0"/>
              </a:tabLst>
            </a:pPr>
            <a:r>
              <a:rPr b="0" lang="en-US" sz="2800" spc="-1" strike="noStrike">
                <a:solidFill>
                  <a:srgbClr val="000000"/>
                </a:solidFill>
                <a:latin typeface="Arial"/>
                <a:ea typeface="Arial"/>
              </a:rPr>
              <a:t>The views expressed are those of the authors and do not represent the official policies of the sponsors</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PlaceHolder 1"/>
          <p:cNvSpPr>
            <a:spLocks noGrp="1"/>
          </p:cNvSpPr>
          <p:nvPr>
            <p:ph type="title"/>
          </p:nvPr>
        </p:nvSpPr>
        <p:spPr>
          <a:xfrm>
            <a:off x="5355360" y="691920"/>
            <a:ext cx="11674800" cy="1988280"/>
          </a:xfrm>
          <a:prstGeom prst="rect">
            <a:avLst/>
          </a:prstGeom>
          <a:noFill/>
          <a:ln w="0">
            <a:noFill/>
          </a:ln>
        </p:spPr>
        <p:txBody>
          <a:bodyPr lIns="91440" rIns="91440" tIns="45720" bIns="45720" anchor="ctr">
            <a:normAutofit/>
          </a:bodyPr>
          <a:p>
            <a:pPr indent="0">
              <a:lnSpc>
                <a:spcPct val="90000"/>
              </a:lnSpc>
              <a:buNone/>
              <a:tabLst>
                <a:tab algn="l" pos="0"/>
              </a:tabLst>
            </a:pPr>
            <a:r>
              <a:rPr b="1" lang="en-US" sz="6600" spc="-1" strike="noStrike">
                <a:solidFill>
                  <a:srgbClr val="0f0039"/>
                </a:solidFill>
                <a:latin typeface="Arial"/>
                <a:ea typeface="Arial"/>
              </a:rPr>
              <a:t>Motivation</a:t>
            </a:r>
            <a:endParaRPr b="0" lang="en-US" sz="6600" spc="-1" strike="noStrike">
              <a:solidFill>
                <a:srgbClr val="000000"/>
              </a:solidFill>
              <a:latin typeface="Arial"/>
            </a:endParaRPr>
          </a:p>
        </p:txBody>
      </p:sp>
      <p:sp>
        <p:nvSpPr>
          <p:cNvPr id="47" name="PlaceHolder 2"/>
          <p:cNvSpPr>
            <a:spLocks noGrp="1"/>
          </p:cNvSpPr>
          <p:nvPr>
            <p:ph/>
          </p:nvPr>
        </p:nvSpPr>
        <p:spPr>
          <a:xfrm>
            <a:off x="1451880" y="2498040"/>
            <a:ext cx="14861160" cy="7295760"/>
          </a:xfrm>
          <a:prstGeom prst="rect">
            <a:avLst/>
          </a:prstGeom>
          <a:noFill/>
          <a:ln w="0">
            <a:noFill/>
          </a:ln>
        </p:spPr>
        <p:txBody>
          <a:bodyPr lIns="91440" rIns="91440" tIns="45720" bIns="45720" anchor="t">
            <a:normAutofit/>
          </a:bodyPr>
          <a:p>
            <a:pPr marL="457200" indent="-407160">
              <a:lnSpc>
                <a:spcPct val="70000"/>
              </a:lnSpc>
              <a:spcBef>
                <a:spcPts val="1500"/>
              </a:spcBef>
              <a:buClr>
                <a:srgbClr val="000000"/>
              </a:buClr>
              <a:buFont typeface="Arial"/>
              <a:buChar char="●"/>
            </a:pPr>
            <a:r>
              <a:rPr b="0" lang="en-US" sz="3200" spc="-1" strike="noStrike">
                <a:solidFill>
                  <a:schemeClr val="dk1"/>
                </a:solidFill>
                <a:latin typeface="Arial"/>
                <a:ea typeface="Arial"/>
              </a:rPr>
              <a:t>Electronic Health Record datasets come in a variety of heterogeneous schemas and formats (RDBMS/CSV/JSON)</a:t>
            </a:r>
            <a:endParaRPr b="0" lang="en-US" sz="3200" spc="-1" strike="noStrike">
              <a:solidFill>
                <a:srgbClr val="000000"/>
              </a:solidFill>
              <a:latin typeface="Arial"/>
            </a:endParaRPr>
          </a:p>
          <a:p>
            <a:pPr marL="457200" indent="0">
              <a:lnSpc>
                <a:spcPct val="70000"/>
              </a:lnSpc>
              <a:spcBef>
                <a:spcPts val="1500"/>
              </a:spcBef>
              <a:buNone/>
              <a:tabLst>
                <a:tab algn="l" pos="0"/>
              </a:tabLst>
            </a:pPr>
            <a:endParaRPr b="0" lang="en-US" sz="3200" spc="-1" strike="noStrike">
              <a:solidFill>
                <a:srgbClr val="000000"/>
              </a:solidFill>
              <a:latin typeface="Arial"/>
            </a:endParaRPr>
          </a:p>
          <a:p>
            <a:pPr marL="457200" indent="-407160">
              <a:lnSpc>
                <a:spcPct val="70000"/>
              </a:lnSpc>
              <a:spcBef>
                <a:spcPts val="1500"/>
              </a:spcBef>
              <a:buClr>
                <a:srgbClr val="000000"/>
              </a:buClr>
              <a:buFont typeface="Arial"/>
              <a:buChar char="●"/>
              <a:tabLst>
                <a:tab algn="l" pos="0"/>
              </a:tabLst>
            </a:pPr>
            <a:r>
              <a:rPr b="0" lang="en-US" sz="3200" spc="-1" strike="noStrike">
                <a:solidFill>
                  <a:schemeClr val="dk1"/>
                </a:solidFill>
                <a:latin typeface="Arial"/>
                <a:ea typeface="Arial"/>
              </a:rPr>
              <a:t>This means that different datasets can have different semantics for the same type of columns, synonymous but different names, different units &amp; formats for the same type of values</a:t>
            </a:r>
            <a:endParaRPr b="0" lang="en-US" sz="3200" spc="-1" strike="noStrike">
              <a:solidFill>
                <a:srgbClr val="000000"/>
              </a:solidFill>
              <a:latin typeface="Arial"/>
            </a:endParaRPr>
          </a:p>
          <a:p>
            <a:pPr marL="457200" indent="0">
              <a:lnSpc>
                <a:spcPct val="70000"/>
              </a:lnSpc>
              <a:spcBef>
                <a:spcPts val="1500"/>
              </a:spcBef>
              <a:buNone/>
              <a:tabLst>
                <a:tab algn="l" pos="0"/>
              </a:tabLst>
            </a:pPr>
            <a:endParaRPr b="0" lang="en-US" sz="3200" spc="-1" strike="noStrike">
              <a:solidFill>
                <a:srgbClr val="000000"/>
              </a:solidFill>
              <a:latin typeface="Arial"/>
            </a:endParaRPr>
          </a:p>
          <a:p>
            <a:pPr marL="457200" indent="-407160">
              <a:lnSpc>
                <a:spcPct val="70000"/>
              </a:lnSpc>
              <a:spcBef>
                <a:spcPts val="1500"/>
              </a:spcBef>
              <a:buClr>
                <a:srgbClr val="000000"/>
              </a:buClr>
              <a:buFont typeface="Arial"/>
              <a:buChar char="●"/>
              <a:tabLst>
                <a:tab algn="l" pos="0"/>
              </a:tabLst>
            </a:pPr>
            <a:r>
              <a:rPr b="0" lang="en-US" sz="3200" spc="-1" strike="noStrike">
                <a:solidFill>
                  <a:schemeClr val="dk1"/>
                </a:solidFill>
                <a:latin typeface="Arial"/>
                <a:ea typeface="Arial"/>
              </a:rPr>
              <a:t>Without harmonization, it is impossible to merge similar datasets created by different medical organizations</a:t>
            </a:r>
            <a:endParaRPr b="0" lang="en-US" sz="3200" spc="-1" strike="noStrike">
              <a:solidFill>
                <a:srgbClr val="000000"/>
              </a:solidFill>
              <a:latin typeface="Arial"/>
            </a:endParaRPr>
          </a:p>
          <a:p>
            <a:pPr lvl="1" marL="914400" indent="-178560">
              <a:lnSpc>
                <a:spcPct val="70000"/>
              </a:lnSpc>
              <a:buClr>
                <a:srgbClr val="000000"/>
              </a:buClr>
              <a:buFont typeface="Arial"/>
              <a:buChar char="○"/>
              <a:tabLst>
                <a:tab algn="l" pos="0"/>
              </a:tabLst>
            </a:pPr>
            <a:r>
              <a:rPr b="0" lang="en-US" sz="3200" spc="-1" strike="noStrike">
                <a:solidFill>
                  <a:schemeClr val="dk1"/>
                </a:solidFill>
                <a:latin typeface="Arial"/>
                <a:ea typeface="Arial"/>
              </a:rPr>
              <a:t> </a:t>
            </a:r>
            <a:r>
              <a:rPr b="0" lang="en-US" sz="3200" spc="-1" strike="noStrike">
                <a:solidFill>
                  <a:schemeClr val="dk1"/>
                </a:solidFill>
                <a:latin typeface="Arial"/>
                <a:ea typeface="Arial"/>
              </a:rPr>
              <a:t>E.g., for conducting multi-institutional or cross-regional studies</a:t>
            </a:r>
            <a:endParaRPr b="0" lang="en-US" sz="3200" spc="-1" strike="noStrike">
              <a:solidFill>
                <a:srgbClr val="000000"/>
              </a:solidFill>
              <a:latin typeface="Arial"/>
            </a:endParaRPr>
          </a:p>
          <a:p>
            <a:pPr marL="457200" indent="0">
              <a:lnSpc>
                <a:spcPct val="70000"/>
              </a:lnSpc>
              <a:spcBef>
                <a:spcPts val="1500"/>
              </a:spcBef>
              <a:buNone/>
              <a:tabLst>
                <a:tab algn="l" pos="0"/>
              </a:tabLst>
            </a:pPr>
            <a:endParaRPr b="0" lang="en-US" sz="3200" spc="-1" strike="noStrike">
              <a:solidFill>
                <a:srgbClr val="000000"/>
              </a:solidFill>
              <a:latin typeface="Arial"/>
            </a:endParaRPr>
          </a:p>
          <a:p>
            <a:pPr marL="457200" indent="-407160">
              <a:lnSpc>
                <a:spcPct val="70000"/>
              </a:lnSpc>
              <a:spcBef>
                <a:spcPts val="1500"/>
              </a:spcBef>
              <a:buClr>
                <a:srgbClr val="000000"/>
              </a:buClr>
              <a:buFont typeface="Arial"/>
              <a:buChar char="●"/>
              <a:tabLst>
                <a:tab algn="l" pos="0"/>
              </a:tabLst>
            </a:pPr>
            <a:r>
              <a:rPr b="0" lang="en-US" sz="3200" spc="-1" strike="noStrike">
                <a:solidFill>
                  <a:schemeClr val="dk1"/>
                </a:solidFill>
                <a:latin typeface="Arial"/>
                <a:ea typeface="Arial"/>
              </a:rPr>
              <a:t>Linking data after harmonization</a:t>
            </a:r>
            <a:endParaRPr b="0" lang="en-US" sz="3200" spc="-1" strike="noStrike">
              <a:solidFill>
                <a:srgbClr val="000000"/>
              </a:solidFill>
              <a:latin typeface="Arial"/>
            </a:endParaRPr>
          </a:p>
          <a:p>
            <a:pPr marL="457200" indent="0">
              <a:lnSpc>
                <a:spcPct val="70000"/>
              </a:lnSpc>
              <a:spcBef>
                <a:spcPts val="1500"/>
              </a:spcBef>
              <a:buNone/>
              <a:tabLst>
                <a:tab algn="l" pos="0"/>
              </a:tabLst>
            </a:pPr>
            <a:endParaRPr b="0" lang="en-US" sz="3200" spc="-1" strike="noStrike">
              <a:solidFill>
                <a:srgbClr val="000000"/>
              </a:solidFill>
              <a:latin typeface="Arial"/>
            </a:endParaRPr>
          </a:p>
          <a:p>
            <a:pPr marL="457200" indent="-407160">
              <a:lnSpc>
                <a:spcPct val="70000"/>
              </a:lnSpc>
              <a:spcBef>
                <a:spcPts val="1500"/>
              </a:spcBef>
              <a:buClr>
                <a:srgbClr val="000000"/>
              </a:buClr>
              <a:buFont typeface="Arial"/>
              <a:buChar char="●"/>
              <a:tabLst>
                <a:tab algn="l" pos="0"/>
              </a:tabLst>
            </a:pPr>
            <a:r>
              <a:rPr b="0" lang="en-US" sz="3200" spc="-1" strike="noStrike">
                <a:solidFill>
                  <a:schemeClr val="dk1"/>
                </a:solidFill>
                <a:latin typeface="Arial"/>
                <a:ea typeface="Arial"/>
              </a:rPr>
              <a:t>Examples of real-world medical datasets include the “Medical Information Mart for Intensive Care III” (MIMIC III) dataset [1]</a:t>
            </a:r>
            <a:endParaRPr b="0" lang="en-US" sz="3200" spc="-1" strike="noStrike">
              <a:solidFill>
                <a:srgbClr val="000000"/>
              </a:solidFill>
              <a:latin typeface="Arial"/>
            </a:endParaRPr>
          </a:p>
        </p:txBody>
      </p:sp>
      <p:sp>
        <p:nvSpPr>
          <p:cNvPr id="48" name="PlaceHolder 3"/>
          <p:cNvSpPr>
            <a:spLocks noGrp="1"/>
          </p:cNvSpPr>
          <p:nvPr>
            <p:ph type="sldNum" idx="11"/>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8D5760C1-141D-403A-8A01-9012463F6813}" type="slidenum">
              <a:rPr b="0" lang="en-US" sz="2400" spc="-1" strike="noStrike">
                <a:solidFill>
                  <a:schemeClr val="dk1"/>
                </a:solidFill>
                <a:latin typeface="Arial"/>
                <a:ea typeface="Arial"/>
              </a:rPr>
              <a:t>3</a:t>
            </a:fld>
            <a:endParaRPr b="0" lang="en-US" sz="2400" spc="-1" strike="noStrike">
              <a:solidFill>
                <a:srgbClr val="000000"/>
              </a:solidFill>
              <a:latin typeface="Times New Roman"/>
            </a:endParaRPr>
          </a:p>
        </p:txBody>
      </p:sp>
      <p:sp>
        <p:nvSpPr>
          <p:cNvPr id="49" name="Google Shape;88;p10"/>
          <p:cNvSpPr/>
          <p:nvPr/>
        </p:nvSpPr>
        <p:spPr>
          <a:xfrm>
            <a:off x="1815480" y="9611640"/>
            <a:ext cx="15595200" cy="669960"/>
          </a:xfrm>
          <a:prstGeom prst="rect">
            <a:avLst/>
          </a:prstGeom>
          <a:noFill/>
          <a:ln w="0">
            <a:noFill/>
          </a:ln>
        </p:spPr>
        <p:style>
          <a:lnRef idx="0"/>
          <a:fillRef idx="0"/>
          <a:effectRef idx="0"/>
          <a:fontRef idx="minor"/>
        </p:style>
        <p:txBody>
          <a:bodyPr lIns="90000" rIns="90000" tIns="91440" bIns="91440" anchor="t">
            <a:spAutoFit/>
          </a:bodyPr>
          <a:p>
            <a:pPr>
              <a:lnSpc>
                <a:spcPct val="100000"/>
              </a:lnSpc>
              <a:tabLst>
                <a:tab algn="l" pos="0"/>
              </a:tabLst>
            </a:pPr>
            <a:r>
              <a:rPr b="0" lang="en-US" sz="1600" spc="-1" strike="noStrike">
                <a:solidFill>
                  <a:schemeClr val="dk1"/>
                </a:solidFill>
                <a:latin typeface="Arial"/>
                <a:ea typeface="Arial"/>
              </a:rPr>
              <a:t>[1] A. E. W. Johnson, T. J. Pollard, L. Shen, L-W. H. Lehman, M. Feng, M. Ghassemi, B. Moody, P. Szolovits, L. A. Celi, and R. G. Mark, </a:t>
            </a:r>
            <a:endParaRPr b="0" lang="en-US" sz="1600" spc="-1" strike="noStrike">
              <a:solidFill>
                <a:srgbClr val="000000"/>
              </a:solidFill>
              <a:latin typeface="Arial"/>
            </a:endParaRPr>
          </a:p>
          <a:p>
            <a:pPr>
              <a:lnSpc>
                <a:spcPct val="100000"/>
              </a:lnSpc>
              <a:tabLst>
                <a:tab algn="l" pos="0"/>
              </a:tabLst>
            </a:pPr>
            <a:r>
              <a:rPr b="0" lang="en-US" sz="1600" spc="-1" strike="noStrike">
                <a:solidFill>
                  <a:schemeClr val="dk1"/>
                </a:solidFill>
                <a:latin typeface="Arial"/>
                <a:ea typeface="Arial"/>
              </a:rPr>
              <a:t>    “</a:t>
            </a:r>
            <a:r>
              <a:rPr b="0" lang="en-US" sz="1600" spc="-1" strike="noStrike">
                <a:solidFill>
                  <a:schemeClr val="dk1"/>
                </a:solidFill>
                <a:latin typeface="Arial"/>
                <a:ea typeface="Arial"/>
              </a:rPr>
              <a:t>MIMIC-III, a freely accessible critical care database,” </a:t>
            </a:r>
            <a:r>
              <a:rPr b="0" i="1" lang="en-US" sz="1600" spc="-1" strike="noStrike">
                <a:solidFill>
                  <a:schemeClr val="dk1"/>
                </a:solidFill>
                <a:latin typeface="Arial"/>
                <a:ea typeface="Arial"/>
              </a:rPr>
              <a:t>Scientific Data</a:t>
            </a:r>
            <a:r>
              <a:rPr b="0" lang="en-US" sz="1600" spc="-1" strike="noStrike">
                <a:solidFill>
                  <a:schemeClr val="dk1"/>
                </a:solidFill>
                <a:latin typeface="Arial"/>
                <a:ea typeface="Arial"/>
              </a:rPr>
              <a:t>, vol. 3, Art. no. 160035, 2016, doi: 10.1038/sdata.2016.35</a:t>
            </a: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PlaceHolder 1"/>
          <p:cNvSpPr>
            <a:spLocks noGrp="1"/>
          </p:cNvSpPr>
          <p:nvPr>
            <p:ph type="title"/>
          </p:nvPr>
        </p:nvSpPr>
        <p:spPr>
          <a:xfrm>
            <a:off x="5355360" y="691920"/>
            <a:ext cx="11674800" cy="1988280"/>
          </a:xfrm>
          <a:prstGeom prst="rect">
            <a:avLst/>
          </a:prstGeom>
          <a:noFill/>
          <a:ln w="0">
            <a:noFill/>
          </a:ln>
        </p:spPr>
        <p:txBody>
          <a:bodyPr lIns="91440" rIns="91440" tIns="45720" bIns="45720" anchor="ctr">
            <a:normAutofit/>
          </a:bodyPr>
          <a:p>
            <a:pPr indent="0">
              <a:lnSpc>
                <a:spcPct val="90000"/>
              </a:lnSpc>
              <a:buNone/>
              <a:tabLst>
                <a:tab algn="l" pos="0"/>
              </a:tabLst>
            </a:pPr>
            <a:r>
              <a:rPr b="1" lang="en-US" sz="6600" spc="-1" strike="noStrike">
                <a:solidFill>
                  <a:srgbClr val="0f0039"/>
                </a:solidFill>
                <a:latin typeface="Arial"/>
                <a:ea typeface="Arial"/>
              </a:rPr>
              <a:t>Problem Statement</a:t>
            </a:r>
            <a:endParaRPr b="0" lang="en-US" sz="6600" spc="-1" strike="noStrike">
              <a:solidFill>
                <a:srgbClr val="000000"/>
              </a:solidFill>
              <a:latin typeface="Arial"/>
            </a:endParaRPr>
          </a:p>
        </p:txBody>
      </p:sp>
      <p:sp>
        <p:nvSpPr>
          <p:cNvPr id="51" name="PlaceHolder 2"/>
          <p:cNvSpPr>
            <a:spLocks noGrp="1"/>
          </p:cNvSpPr>
          <p:nvPr>
            <p:ph/>
          </p:nvPr>
        </p:nvSpPr>
        <p:spPr>
          <a:xfrm>
            <a:off x="1257480" y="2838600"/>
            <a:ext cx="14861160" cy="7295760"/>
          </a:xfrm>
          <a:prstGeom prst="rect">
            <a:avLst/>
          </a:prstGeom>
          <a:noFill/>
          <a:ln w="0">
            <a:noFill/>
          </a:ln>
        </p:spPr>
        <p:txBody>
          <a:bodyPr lIns="91440" rIns="91440" tIns="45720" bIns="45720" anchor="t">
            <a:normAutofit/>
          </a:bodyPr>
          <a:p>
            <a:pPr marL="457200" indent="-457200">
              <a:lnSpc>
                <a:spcPct val="90000"/>
              </a:lnSpc>
              <a:spcBef>
                <a:spcPts val="1500"/>
              </a:spcBef>
              <a:buClr>
                <a:srgbClr val="000000"/>
              </a:buClr>
              <a:buFont typeface="Arial"/>
              <a:buChar char="●"/>
            </a:pPr>
            <a:r>
              <a:rPr b="0" lang="en-US" sz="4400" spc="-1" strike="noStrike">
                <a:solidFill>
                  <a:schemeClr val="dk1"/>
                </a:solidFill>
                <a:latin typeface="Arial"/>
                <a:ea typeface="Arial"/>
              </a:rPr>
              <a:t>To harmonize different medical datasets, one needs to map tables/columns and align value vocabularies</a:t>
            </a:r>
            <a:endParaRPr b="0" lang="en-US" sz="4400" spc="-1" strike="noStrike">
              <a:solidFill>
                <a:srgbClr val="000000"/>
              </a:solidFill>
              <a:latin typeface="Arial"/>
            </a:endParaRPr>
          </a:p>
          <a:p>
            <a:pPr marL="914400" indent="0">
              <a:lnSpc>
                <a:spcPct val="90000"/>
              </a:lnSpc>
              <a:spcBef>
                <a:spcPts val="1500"/>
              </a:spcBef>
              <a:buNone/>
              <a:tabLst>
                <a:tab algn="l" pos="0"/>
              </a:tabLst>
            </a:pPr>
            <a:endParaRPr b="0" lang="en-US" sz="4400" spc="-1" strike="noStrike">
              <a:solidFill>
                <a:srgbClr val="000000"/>
              </a:solidFill>
              <a:latin typeface="Arial"/>
            </a:endParaRPr>
          </a:p>
          <a:p>
            <a:pPr lvl="3" marL="1828800" indent="-507960">
              <a:lnSpc>
                <a:spcPct val="90000"/>
              </a:lnSpc>
              <a:spcBef>
                <a:spcPts val="1500"/>
              </a:spcBef>
              <a:buClr>
                <a:srgbClr val="000000"/>
              </a:buClr>
              <a:buFont typeface="Courier New"/>
              <a:buChar char="o"/>
              <a:tabLst>
                <a:tab algn="l" pos="0"/>
              </a:tabLst>
            </a:pPr>
            <a:r>
              <a:rPr b="0" lang="en-US" sz="4400" spc="-1" strike="noStrike">
                <a:solidFill>
                  <a:schemeClr val="dk1"/>
                </a:solidFill>
                <a:latin typeface="Arial"/>
                <a:ea typeface="Arial"/>
              </a:rPr>
              <a:t>Manual mapping can be slow (hundreds of hours) and error-prone</a:t>
            </a:r>
            <a:endParaRPr b="0" lang="en-US" sz="4400" spc="-1" strike="noStrike">
              <a:solidFill>
                <a:srgbClr val="000000"/>
              </a:solidFill>
              <a:latin typeface="Arial"/>
            </a:endParaRPr>
          </a:p>
          <a:p>
            <a:pPr marL="1486080" indent="-457200">
              <a:lnSpc>
                <a:spcPct val="90000"/>
              </a:lnSpc>
              <a:spcBef>
                <a:spcPts val="1500"/>
              </a:spcBef>
              <a:buNone/>
              <a:tabLst>
                <a:tab algn="l" pos="0"/>
              </a:tabLst>
            </a:pPr>
            <a:endParaRPr b="0" lang="en-US" sz="4400" spc="-1" strike="noStrike">
              <a:solidFill>
                <a:srgbClr val="000000"/>
              </a:solidFill>
              <a:latin typeface="Arial"/>
            </a:endParaRPr>
          </a:p>
          <a:p>
            <a:pPr lvl="3" marL="1828800" indent="-507960">
              <a:lnSpc>
                <a:spcPct val="90000"/>
              </a:lnSpc>
              <a:spcBef>
                <a:spcPts val="1500"/>
              </a:spcBef>
              <a:buClr>
                <a:srgbClr val="000000"/>
              </a:buClr>
              <a:buFont typeface="Courier New"/>
              <a:buChar char="o"/>
              <a:tabLst>
                <a:tab algn="l" pos="0"/>
              </a:tabLst>
            </a:pPr>
            <a:r>
              <a:rPr b="0" lang="en-US" sz="4400" spc="-1" strike="noStrike">
                <a:solidFill>
                  <a:schemeClr val="dk1"/>
                </a:solidFill>
                <a:latin typeface="Arial"/>
                <a:ea typeface="Arial"/>
              </a:rPr>
              <a:t>Privacy constraints: patient data must not leave the site</a:t>
            </a:r>
            <a:endParaRPr b="0" lang="en-US" sz="4400" spc="-1" strike="noStrike">
              <a:solidFill>
                <a:srgbClr val="000000"/>
              </a:solidFill>
              <a:latin typeface="Arial"/>
            </a:endParaRPr>
          </a:p>
        </p:txBody>
      </p:sp>
      <p:sp>
        <p:nvSpPr>
          <p:cNvPr id="52" name="PlaceHolder 3"/>
          <p:cNvSpPr>
            <a:spLocks noGrp="1"/>
          </p:cNvSpPr>
          <p:nvPr>
            <p:ph type="sldNum" idx="12"/>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CFA10D1F-FC56-4718-8136-0B93D14537FD}" type="slidenum">
              <a:rPr b="0" lang="en-US" sz="2400" spc="-1" strike="noStrike">
                <a:solidFill>
                  <a:schemeClr val="dk1"/>
                </a:solidFill>
                <a:latin typeface="Arial"/>
                <a:ea typeface="Arial"/>
              </a:rPr>
              <a:t>4</a:t>
            </a:fld>
            <a:endParaRPr b="0" lang="en-US" sz="24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PlaceHolder 1"/>
          <p:cNvSpPr>
            <a:spLocks noGrp="1"/>
          </p:cNvSpPr>
          <p:nvPr>
            <p:ph type="title"/>
          </p:nvPr>
        </p:nvSpPr>
        <p:spPr>
          <a:xfrm>
            <a:off x="5355360" y="691920"/>
            <a:ext cx="11674800" cy="1988280"/>
          </a:xfrm>
          <a:prstGeom prst="rect">
            <a:avLst/>
          </a:prstGeom>
          <a:noFill/>
          <a:ln w="0">
            <a:noFill/>
          </a:ln>
        </p:spPr>
        <p:txBody>
          <a:bodyPr lIns="91440" rIns="91440" tIns="45720" bIns="45720" anchor="ctr">
            <a:normAutofit/>
          </a:bodyPr>
          <a:p>
            <a:pPr indent="0">
              <a:lnSpc>
                <a:spcPct val="90000"/>
              </a:lnSpc>
              <a:buNone/>
              <a:tabLst>
                <a:tab algn="l" pos="0"/>
              </a:tabLst>
            </a:pPr>
            <a:r>
              <a:rPr b="1" lang="en-US" sz="5200" spc="-1" strike="noStrike">
                <a:solidFill>
                  <a:srgbClr val="0f0039"/>
                </a:solidFill>
                <a:latin typeface="Arial"/>
                <a:ea typeface="Arial"/>
              </a:rPr>
              <a:t>Harmonization Example</a:t>
            </a:r>
            <a:endParaRPr b="0" lang="en-US" sz="5200" spc="-1" strike="noStrike">
              <a:solidFill>
                <a:srgbClr val="000000"/>
              </a:solidFill>
              <a:latin typeface="Arial"/>
            </a:endParaRPr>
          </a:p>
        </p:txBody>
      </p:sp>
      <p:sp>
        <p:nvSpPr>
          <p:cNvPr id="54" name="PlaceHolder 2"/>
          <p:cNvSpPr>
            <a:spLocks noGrp="1"/>
          </p:cNvSpPr>
          <p:nvPr>
            <p:ph type="sldNum" idx="13"/>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51FB951D-66DC-4A40-96CC-B71D123BE8F6}" type="slidenum">
              <a:rPr b="0" lang="en-US" sz="2400" spc="-1" strike="noStrike">
                <a:solidFill>
                  <a:schemeClr val="dk1"/>
                </a:solidFill>
                <a:latin typeface="Arial"/>
                <a:ea typeface="Arial"/>
              </a:rPr>
              <a:t>5</a:t>
            </a:fld>
            <a:endParaRPr b="0" lang="en-US" sz="2400" spc="-1" strike="noStrike">
              <a:solidFill>
                <a:srgbClr val="000000"/>
              </a:solidFill>
              <a:latin typeface="Times New Roman"/>
            </a:endParaRPr>
          </a:p>
        </p:txBody>
      </p:sp>
      <p:graphicFrame>
        <p:nvGraphicFramePr>
          <p:cNvPr id="55" name="Google Shape;111;p13"/>
          <p:cNvGraphicFramePr/>
          <p:nvPr/>
        </p:nvGraphicFramePr>
        <p:xfrm>
          <a:off x="709200" y="3478680"/>
          <a:ext cx="4645440" cy="1752840"/>
        </p:xfrm>
        <a:graphic>
          <a:graphicData uri="http://schemas.openxmlformats.org/drawingml/2006/table">
            <a:tbl>
              <a:tblPr/>
              <a:tblGrid>
                <a:gridCol w="1267920"/>
                <a:gridCol w="1762920"/>
                <a:gridCol w="1614960"/>
              </a:tblGrid>
              <a:tr h="383040">
                <a:tc>
                  <a:txBody>
                    <a:bodyPr lIns="91080" rIns="91080" anchor="t">
                      <a:noAutofit/>
                    </a:bodyPr>
                    <a:p>
                      <a:pPr>
                        <a:lnSpc>
                          <a:spcPct val="100000"/>
                        </a:lnSpc>
                        <a:tabLst>
                          <a:tab algn="l" pos="0"/>
                        </a:tabLst>
                      </a:pPr>
                      <a:r>
                        <a:rPr b="1" lang="en-US" sz="1800" spc="-1" strike="noStrike">
                          <a:solidFill>
                            <a:srgbClr val="000000"/>
                          </a:solidFill>
                          <a:latin typeface="Arial"/>
                          <a:ea typeface="Arial"/>
                        </a:rPr>
                        <a:t>RecordID</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1" lang="en-US" sz="1800" spc="-1" strike="noStrike">
                          <a:solidFill>
                            <a:srgbClr val="000000"/>
                          </a:solidFill>
                          <a:latin typeface="Arial"/>
                          <a:ea typeface="Arial"/>
                        </a:rPr>
                        <a:t>ActivityLevel</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1" lang="en-US" sz="1800" spc="-1" strike="noStrike">
                          <a:solidFill>
                            <a:srgbClr val="000000"/>
                          </a:solidFill>
                          <a:latin typeface="Arial"/>
                          <a:ea typeface="Arial"/>
                        </a:rPr>
                        <a:t>PainScore</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383040">
                <a:tc>
                  <a:txBody>
                    <a:bodyPr lIns="91080" rIns="91080" anchor="t">
                      <a:noAutofit/>
                    </a:bodyPr>
                    <a:p>
                      <a:pPr>
                        <a:lnSpc>
                          <a:spcPct val="100000"/>
                        </a:lnSpc>
                        <a:tabLst>
                          <a:tab algn="l" pos="0"/>
                        </a:tabLst>
                      </a:pPr>
                      <a:r>
                        <a:rPr b="0" lang="en-US" sz="1800" spc="-1" strike="noStrike">
                          <a:solidFill>
                            <a:srgbClr val="000000"/>
                          </a:solidFill>
                          <a:latin typeface="Arial"/>
                          <a:ea typeface="Arial"/>
                        </a:rPr>
                        <a:t>1</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rgbClr val="000000"/>
                          </a:solidFill>
                          <a:latin typeface="Arial"/>
                          <a:ea typeface="Arial"/>
                        </a:rPr>
                        <a:t>Fully Active</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rgbClr val="000000"/>
                          </a:solidFill>
                          <a:latin typeface="Arial"/>
                          <a:ea typeface="Arial"/>
                        </a:rPr>
                        <a:t>None</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383040">
                <a:tc>
                  <a:txBody>
                    <a:bodyPr lIns="91080" rIns="91080" anchor="t">
                      <a:noAutofit/>
                    </a:bodyPr>
                    <a:p>
                      <a:pPr>
                        <a:lnSpc>
                          <a:spcPct val="100000"/>
                        </a:lnSpc>
                        <a:tabLst>
                          <a:tab algn="l" pos="0"/>
                        </a:tabLst>
                      </a:pPr>
                      <a:r>
                        <a:rPr b="0" lang="en-US" sz="1800" spc="-1" strike="noStrike">
                          <a:solidFill>
                            <a:srgbClr val="000000"/>
                          </a:solidFill>
                          <a:latin typeface="Arial"/>
                          <a:ea typeface="Arial"/>
                        </a:rPr>
                        <a:t>2</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rgbClr val="000000"/>
                          </a:solidFill>
                          <a:latin typeface="Arial"/>
                          <a:ea typeface="Arial"/>
                        </a:rPr>
                        <a:t>Walks with Help</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chemeClr val="dk1"/>
                          </a:solidFill>
                          <a:latin typeface="Arial"/>
                          <a:ea typeface="Arial"/>
                        </a:rPr>
                        <a:t>Mild</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383040">
                <a:tc>
                  <a:txBody>
                    <a:bodyPr lIns="91080" rIns="91080" anchor="t">
                      <a:noAutofit/>
                    </a:bodyPr>
                    <a:p>
                      <a:pPr>
                        <a:lnSpc>
                          <a:spcPct val="100000"/>
                        </a:lnSpc>
                        <a:tabLst>
                          <a:tab algn="l" pos="0"/>
                        </a:tabLst>
                      </a:pPr>
                      <a:r>
                        <a:rPr b="0" lang="en-US" sz="1800" spc="-1" strike="noStrike">
                          <a:solidFill>
                            <a:srgbClr val="000000"/>
                          </a:solidFill>
                          <a:latin typeface="Arial"/>
                          <a:ea typeface="Arial"/>
                        </a:rPr>
                        <a:t>3</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rgbClr val="000000"/>
                          </a:solidFill>
                          <a:latin typeface="Arial"/>
                          <a:ea typeface="Arial"/>
                        </a:rPr>
                        <a:t>Wheelchair</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rgbClr val="000000"/>
                          </a:solidFill>
                          <a:latin typeface="Arial"/>
                          <a:ea typeface="Arial"/>
                        </a:rPr>
                        <a:t>Severe</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bl>
          </a:graphicData>
        </a:graphic>
      </p:graphicFrame>
      <p:sp>
        <p:nvSpPr>
          <p:cNvPr id="56" name="Google Shape;112;p13"/>
          <p:cNvSpPr/>
          <p:nvPr/>
        </p:nvSpPr>
        <p:spPr>
          <a:xfrm>
            <a:off x="709200" y="2924640"/>
            <a:ext cx="3631680" cy="43380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1" lang="en-US" sz="2300" spc="-1" strike="noStrike">
                <a:solidFill>
                  <a:schemeClr val="dk1"/>
                </a:solidFill>
                <a:latin typeface="Arial"/>
                <a:ea typeface="Arial"/>
              </a:rPr>
              <a:t>Data from Medical Site A</a:t>
            </a:r>
            <a:endParaRPr b="0" lang="en-US" sz="2300" spc="-1" strike="noStrike">
              <a:solidFill>
                <a:srgbClr val="000000"/>
              </a:solidFill>
              <a:latin typeface="Arial"/>
            </a:endParaRPr>
          </a:p>
        </p:txBody>
      </p:sp>
      <p:graphicFrame>
        <p:nvGraphicFramePr>
          <p:cNvPr id="57" name="Google Shape;113;p13"/>
          <p:cNvGraphicFramePr/>
          <p:nvPr/>
        </p:nvGraphicFramePr>
        <p:xfrm>
          <a:off x="6495120" y="3478680"/>
          <a:ext cx="4655520" cy="2102400"/>
        </p:xfrm>
        <a:graphic>
          <a:graphicData uri="http://schemas.openxmlformats.org/drawingml/2006/table">
            <a:tbl>
              <a:tblPr/>
              <a:tblGrid>
                <a:gridCol w="1296000"/>
                <a:gridCol w="2008080"/>
                <a:gridCol w="1351800"/>
              </a:tblGrid>
              <a:tr h="525600">
                <a:tc>
                  <a:txBody>
                    <a:bodyPr lIns="91080" rIns="91080" anchor="t">
                      <a:noAutofit/>
                    </a:bodyPr>
                    <a:p>
                      <a:pPr>
                        <a:lnSpc>
                          <a:spcPct val="100000"/>
                        </a:lnSpc>
                        <a:tabLst>
                          <a:tab algn="l" pos="0"/>
                        </a:tabLst>
                      </a:pPr>
                      <a:r>
                        <a:rPr b="1" lang="en-US" sz="1800" spc="-1" strike="noStrike">
                          <a:solidFill>
                            <a:srgbClr val="000000"/>
                          </a:solidFill>
                          <a:latin typeface="Arial"/>
                          <a:ea typeface="Arial"/>
                        </a:rPr>
                        <a:t>RecordID</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1" lang="en-US" sz="1800" spc="-1" strike="noStrike">
                          <a:solidFill>
                            <a:srgbClr val="000000"/>
                          </a:solidFill>
                          <a:latin typeface="Arial"/>
                          <a:ea typeface="Arial"/>
                        </a:rPr>
                        <a:t>MovementLevel</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1" lang="en-US" sz="1800" spc="-1" strike="noStrike">
                          <a:solidFill>
                            <a:srgbClr val="000000"/>
                          </a:solidFill>
                          <a:latin typeface="Arial"/>
                          <a:ea typeface="Arial"/>
                        </a:rPr>
                        <a:t>PainLevel</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525600">
                <a:tc>
                  <a:txBody>
                    <a:bodyPr lIns="91080" rIns="91080" anchor="t">
                      <a:noAutofit/>
                    </a:bodyPr>
                    <a:p>
                      <a:pPr>
                        <a:lnSpc>
                          <a:spcPct val="100000"/>
                        </a:lnSpc>
                        <a:tabLst>
                          <a:tab algn="l" pos="0"/>
                        </a:tabLst>
                      </a:pPr>
                      <a:r>
                        <a:rPr b="0" lang="en-US" sz="1800" spc="-1" strike="noStrike">
                          <a:solidFill>
                            <a:srgbClr val="000000"/>
                          </a:solidFill>
                          <a:latin typeface="Arial"/>
                          <a:ea typeface="Arial"/>
                        </a:rPr>
                        <a:t>B1</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rgbClr val="000000"/>
                          </a:solidFill>
                          <a:latin typeface="Arial"/>
                          <a:ea typeface="Arial"/>
                        </a:rPr>
                        <a:t>Independent</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chemeClr val="dk1"/>
                          </a:solidFill>
                          <a:latin typeface="Arial"/>
                          <a:ea typeface="Arial"/>
                        </a:rPr>
                        <a:t>Mild</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525600">
                <a:tc>
                  <a:txBody>
                    <a:bodyPr lIns="91080" rIns="91080" anchor="t">
                      <a:noAutofit/>
                    </a:bodyPr>
                    <a:p>
                      <a:pPr>
                        <a:lnSpc>
                          <a:spcPct val="100000"/>
                        </a:lnSpc>
                        <a:tabLst>
                          <a:tab algn="l" pos="0"/>
                        </a:tabLst>
                      </a:pPr>
                      <a:r>
                        <a:rPr b="0" lang="en-US" sz="1800" spc="-1" strike="noStrike">
                          <a:solidFill>
                            <a:srgbClr val="000000"/>
                          </a:solidFill>
                          <a:latin typeface="Arial"/>
                          <a:ea typeface="Arial"/>
                        </a:rPr>
                        <a:t>B2</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rgbClr val="000000"/>
                          </a:solidFill>
                          <a:latin typeface="Arial"/>
                          <a:ea typeface="Arial"/>
                        </a:rPr>
                        <a:t>Wheelchair User</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chemeClr val="dk1"/>
                          </a:solidFill>
                          <a:latin typeface="Arial"/>
                          <a:ea typeface="Arial"/>
                        </a:rPr>
                        <a:t>No Pain</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525600">
                <a:tc>
                  <a:txBody>
                    <a:bodyPr lIns="91080" rIns="91080" anchor="t">
                      <a:noAutofit/>
                    </a:bodyPr>
                    <a:p>
                      <a:pPr>
                        <a:lnSpc>
                          <a:spcPct val="100000"/>
                        </a:lnSpc>
                        <a:tabLst>
                          <a:tab algn="l" pos="0"/>
                        </a:tabLst>
                      </a:pPr>
                      <a:r>
                        <a:rPr b="0" lang="en-US" sz="1800" spc="-1" strike="noStrike">
                          <a:solidFill>
                            <a:srgbClr val="000000"/>
                          </a:solidFill>
                          <a:latin typeface="Arial"/>
                          <a:ea typeface="Arial"/>
                        </a:rPr>
                        <a:t>B3</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chemeClr val="dk1"/>
                          </a:solidFill>
                          <a:latin typeface="Arial"/>
                          <a:ea typeface="Arial"/>
                        </a:rPr>
                        <a:t>Assisted Walking</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rgbClr val="000000"/>
                          </a:solidFill>
                          <a:latin typeface="Arial"/>
                          <a:ea typeface="Arial"/>
                        </a:rPr>
                        <a:t>Extreme</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bl>
          </a:graphicData>
        </a:graphic>
      </p:graphicFrame>
      <p:sp>
        <p:nvSpPr>
          <p:cNvPr id="58" name="Google Shape;114;p13"/>
          <p:cNvSpPr/>
          <p:nvPr/>
        </p:nvSpPr>
        <p:spPr>
          <a:xfrm>
            <a:off x="6359400" y="2924640"/>
            <a:ext cx="3631680" cy="43380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1" lang="en-US" sz="2300" spc="-1" strike="noStrike">
                <a:solidFill>
                  <a:schemeClr val="dk1"/>
                </a:solidFill>
                <a:latin typeface="Arial"/>
                <a:ea typeface="Arial"/>
              </a:rPr>
              <a:t>Data from Medical Site B</a:t>
            </a:r>
            <a:endParaRPr b="0" lang="en-US" sz="2300" spc="-1" strike="noStrike">
              <a:solidFill>
                <a:srgbClr val="000000"/>
              </a:solidFill>
              <a:latin typeface="Arial"/>
            </a:endParaRPr>
          </a:p>
        </p:txBody>
      </p:sp>
      <p:graphicFrame>
        <p:nvGraphicFramePr>
          <p:cNvPr id="59" name="Google Shape;115;p13"/>
          <p:cNvGraphicFramePr/>
          <p:nvPr/>
        </p:nvGraphicFramePr>
        <p:xfrm>
          <a:off x="12140280" y="2936880"/>
          <a:ext cx="5820840" cy="2681280"/>
        </p:xfrm>
        <a:graphic>
          <a:graphicData uri="http://schemas.openxmlformats.org/drawingml/2006/table">
            <a:tbl>
              <a:tblPr/>
              <a:tblGrid>
                <a:gridCol w="1497240"/>
                <a:gridCol w="2707920"/>
                <a:gridCol w="1616040"/>
              </a:tblGrid>
              <a:tr h="383040">
                <a:tc>
                  <a:txBody>
                    <a:bodyPr lIns="91080" rIns="91080" anchor="t">
                      <a:noAutofit/>
                    </a:bodyPr>
                    <a:p>
                      <a:pPr>
                        <a:lnSpc>
                          <a:spcPct val="100000"/>
                        </a:lnSpc>
                        <a:tabLst>
                          <a:tab algn="l" pos="0"/>
                        </a:tabLst>
                      </a:pPr>
                      <a:r>
                        <a:rPr b="1" lang="en-US" sz="1800" spc="-1" strike="noStrike">
                          <a:solidFill>
                            <a:srgbClr val="000000"/>
                          </a:solidFill>
                          <a:latin typeface="Arial"/>
                          <a:ea typeface="Arial"/>
                        </a:rPr>
                        <a:t>RecordID</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1" lang="en-US" sz="1800" spc="-1" strike="noStrike">
                          <a:solidFill>
                            <a:schemeClr val="dk1"/>
                          </a:solidFill>
                          <a:latin typeface="Arial"/>
                          <a:ea typeface="Arial"/>
                        </a:rPr>
                        <a:t>ActivityLevel</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1" lang="en-US" sz="1800" spc="-1" strike="noStrike">
                          <a:solidFill>
                            <a:srgbClr val="000000"/>
                          </a:solidFill>
                          <a:latin typeface="Arial"/>
                          <a:ea typeface="Arial"/>
                        </a:rPr>
                        <a:t>PainLevel</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383040">
                <a:tc>
                  <a:txBody>
                    <a:bodyPr lIns="91080" rIns="91080" anchor="t">
                      <a:noAutofit/>
                    </a:bodyPr>
                    <a:p>
                      <a:pPr>
                        <a:lnSpc>
                          <a:spcPct val="100000"/>
                        </a:lnSpc>
                        <a:tabLst>
                          <a:tab algn="l" pos="0"/>
                        </a:tabLst>
                      </a:pPr>
                      <a:r>
                        <a:rPr b="0" lang="en-US" sz="1800" spc="-1" strike="noStrike">
                          <a:solidFill>
                            <a:srgbClr val="000000"/>
                          </a:solidFill>
                          <a:latin typeface="Arial"/>
                          <a:ea typeface="Arial"/>
                        </a:rPr>
                        <a:t>1</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chemeClr val="dk1"/>
                          </a:solidFill>
                          <a:latin typeface="Arial"/>
                          <a:ea typeface="Arial"/>
                        </a:rPr>
                        <a:t>Independent</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rgbClr val="000000"/>
                          </a:solidFill>
                          <a:latin typeface="Arial"/>
                          <a:ea typeface="Arial"/>
                        </a:rPr>
                        <a:t>No Pain</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383040">
                <a:tc>
                  <a:txBody>
                    <a:bodyPr lIns="91080" rIns="91080" anchor="t">
                      <a:noAutofit/>
                    </a:bodyPr>
                    <a:p>
                      <a:pPr>
                        <a:lnSpc>
                          <a:spcPct val="100000"/>
                        </a:lnSpc>
                        <a:tabLst>
                          <a:tab algn="l" pos="0"/>
                        </a:tabLst>
                      </a:pPr>
                      <a:r>
                        <a:rPr b="0" lang="en-US" sz="1800" spc="-1" strike="noStrike">
                          <a:solidFill>
                            <a:srgbClr val="000000"/>
                          </a:solidFill>
                          <a:latin typeface="Arial"/>
                          <a:ea typeface="Arial"/>
                        </a:rPr>
                        <a:t>2</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rgbClr val="000000"/>
                          </a:solidFill>
                          <a:latin typeface="Arial"/>
                          <a:ea typeface="Arial"/>
                        </a:rPr>
                        <a:t>Assisted Walking</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rgbClr val="000000"/>
                          </a:solidFill>
                          <a:latin typeface="Arial"/>
                          <a:ea typeface="Arial"/>
                        </a:rPr>
                        <a:t>Mild</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383040">
                <a:tc>
                  <a:txBody>
                    <a:bodyPr lIns="91080" rIns="91080" anchor="t">
                      <a:noAutofit/>
                    </a:bodyPr>
                    <a:p>
                      <a:pPr>
                        <a:lnSpc>
                          <a:spcPct val="100000"/>
                        </a:lnSpc>
                        <a:tabLst>
                          <a:tab algn="l" pos="0"/>
                        </a:tabLst>
                      </a:pPr>
                      <a:r>
                        <a:rPr b="0" lang="en-US" sz="1800" spc="-1" strike="noStrike">
                          <a:solidFill>
                            <a:srgbClr val="000000"/>
                          </a:solidFill>
                          <a:latin typeface="Arial"/>
                          <a:ea typeface="Arial"/>
                        </a:rPr>
                        <a:t>3</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rgbClr val="000000"/>
                          </a:solidFill>
                          <a:latin typeface="Arial"/>
                          <a:ea typeface="Arial"/>
                        </a:rPr>
                        <a:t>Wheelchair</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chemeClr val="dk1"/>
                          </a:solidFill>
                          <a:latin typeface="Arial"/>
                          <a:ea typeface="Arial"/>
                        </a:rPr>
                        <a:t>Severe</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383040">
                <a:tc>
                  <a:txBody>
                    <a:bodyPr lIns="91080" rIns="91080" anchor="t">
                      <a:noAutofit/>
                    </a:bodyPr>
                    <a:p>
                      <a:pPr>
                        <a:lnSpc>
                          <a:spcPct val="100000"/>
                        </a:lnSpc>
                        <a:tabLst>
                          <a:tab algn="l" pos="0"/>
                        </a:tabLst>
                      </a:pPr>
                      <a:r>
                        <a:rPr b="0" lang="en-US" sz="1800" spc="-1" strike="noStrike">
                          <a:solidFill>
                            <a:srgbClr val="000000"/>
                          </a:solidFill>
                          <a:latin typeface="Arial"/>
                          <a:ea typeface="Arial"/>
                        </a:rPr>
                        <a:t>B1</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rgbClr val="000000"/>
                          </a:solidFill>
                          <a:latin typeface="Arial"/>
                          <a:ea typeface="Arial"/>
                        </a:rPr>
                        <a:t>Independent</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chemeClr val="dk1"/>
                          </a:solidFill>
                          <a:latin typeface="Arial"/>
                          <a:ea typeface="Arial"/>
                        </a:rPr>
                        <a:t>Mild</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383040">
                <a:tc>
                  <a:txBody>
                    <a:bodyPr lIns="91080" rIns="91080" anchor="t">
                      <a:noAutofit/>
                    </a:bodyPr>
                    <a:p>
                      <a:pPr>
                        <a:lnSpc>
                          <a:spcPct val="100000"/>
                        </a:lnSpc>
                        <a:tabLst>
                          <a:tab algn="l" pos="0"/>
                        </a:tabLst>
                      </a:pPr>
                      <a:r>
                        <a:rPr b="0" lang="en-US" sz="1800" spc="-1" strike="noStrike">
                          <a:solidFill>
                            <a:srgbClr val="000000"/>
                          </a:solidFill>
                          <a:latin typeface="Arial"/>
                          <a:ea typeface="Arial"/>
                        </a:rPr>
                        <a:t>B2</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chemeClr val="dk1"/>
                          </a:solidFill>
                          <a:latin typeface="Arial"/>
                          <a:ea typeface="Arial"/>
                        </a:rPr>
                        <a:t>Wheelchair</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chemeClr val="dk1"/>
                          </a:solidFill>
                          <a:latin typeface="Arial"/>
                          <a:ea typeface="Arial"/>
                        </a:rPr>
                        <a:t>No Pain</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r h="383040">
                <a:tc>
                  <a:txBody>
                    <a:bodyPr lIns="91080" rIns="91080" anchor="t">
                      <a:noAutofit/>
                    </a:bodyPr>
                    <a:p>
                      <a:pPr>
                        <a:lnSpc>
                          <a:spcPct val="100000"/>
                        </a:lnSpc>
                        <a:tabLst>
                          <a:tab algn="l" pos="0"/>
                        </a:tabLst>
                      </a:pPr>
                      <a:r>
                        <a:rPr b="0" lang="en-US" sz="1800" spc="-1" strike="noStrike">
                          <a:solidFill>
                            <a:srgbClr val="000000"/>
                          </a:solidFill>
                          <a:latin typeface="Arial"/>
                          <a:ea typeface="Arial"/>
                        </a:rPr>
                        <a:t>B3</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chemeClr val="dk1"/>
                          </a:solidFill>
                          <a:latin typeface="Arial"/>
                          <a:ea typeface="Arial"/>
                        </a:rPr>
                        <a:t>Assisted Walking</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c>
                  <a:txBody>
                    <a:bodyPr lIns="91080" rIns="91080" anchor="t">
                      <a:noAutofit/>
                    </a:bodyPr>
                    <a:p>
                      <a:pPr>
                        <a:lnSpc>
                          <a:spcPct val="100000"/>
                        </a:lnSpc>
                        <a:tabLst>
                          <a:tab algn="l" pos="0"/>
                        </a:tabLst>
                      </a:pPr>
                      <a:r>
                        <a:rPr b="0" lang="en-US" sz="1800" spc="-1" strike="noStrike">
                          <a:solidFill>
                            <a:schemeClr val="dk1"/>
                          </a:solidFill>
                          <a:latin typeface="Arial"/>
                          <a:ea typeface="Arial"/>
                        </a:rPr>
                        <a:t>Severe</a:t>
                      </a:r>
                      <a:endParaRPr b="0" lang="en-US" sz="1800" spc="-1" strike="noStrike">
                        <a:solidFill>
                          <a:srgbClr val="000000"/>
                        </a:solidFill>
                        <a:latin typeface="Arial"/>
                      </a:endParaRPr>
                    </a:p>
                  </a:txBody>
                  <a:tcPr anchor="t" marL="91080" marR="91080">
                    <a:lnL w="9360">
                      <a:solidFill>
                        <a:srgbClr val="9e9e9e"/>
                      </a:solidFill>
                      <a:prstDash val="solid"/>
                    </a:lnL>
                    <a:lnR w="9360">
                      <a:solidFill>
                        <a:srgbClr val="9e9e9e"/>
                      </a:solidFill>
                      <a:prstDash val="solid"/>
                    </a:lnR>
                    <a:lnT w="9360">
                      <a:solidFill>
                        <a:srgbClr val="9e9e9e"/>
                      </a:solidFill>
                      <a:prstDash val="solid"/>
                    </a:lnT>
                    <a:lnB w="9360">
                      <a:solidFill>
                        <a:srgbClr val="9e9e9e"/>
                      </a:solidFill>
                      <a:prstDash val="solid"/>
                    </a:lnB>
                    <a:noFill/>
                  </a:tcPr>
                </a:tc>
              </a:tr>
            </a:tbl>
          </a:graphicData>
        </a:graphic>
      </p:graphicFrame>
      <p:sp>
        <p:nvSpPr>
          <p:cNvPr id="60" name="Google Shape;116;p13"/>
          <p:cNvSpPr/>
          <p:nvPr/>
        </p:nvSpPr>
        <p:spPr>
          <a:xfrm>
            <a:off x="12140280" y="2398320"/>
            <a:ext cx="3631680" cy="43380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1" lang="en-US" sz="2300" spc="-1" strike="noStrike">
                <a:solidFill>
                  <a:schemeClr val="dk1"/>
                </a:solidFill>
                <a:latin typeface="Arial"/>
                <a:ea typeface="Arial"/>
              </a:rPr>
              <a:t>Harmonized Dataset</a:t>
            </a:r>
            <a:endParaRPr b="0" lang="en-US" sz="2300" spc="-1" strike="noStrike">
              <a:solidFill>
                <a:srgbClr val="000000"/>
              </a:solidFill>
              <a:latin typeface="Arial"/>
            </a:endParaRPr>
          </a:p>
        </p:txBody>
      </p:sp>
      <p:sp>
        <p:nvSpPr>
          <p:cNvPr id="61" name="Google Shape;117;p13"/>
          <p:cNvSpPr/>
          <p:nvPr/>
        </p:nvSpPr>
        <p:spPr>
          <a:xfrm>
            <a:off x="709200" y="8807760"/>
            <a:ext cx="7052760" cy="708120"/>
          </a:xfrm>
          <a:prstGeom prst="rect">
            <a:avLst/>
          </a:prstGeom>
          <a:noFill/>
          <a:ln w="9525">
            <a:solidFill>
              <a:srgbClr val="000000"/>
            </a:solidFill>
            <a:round/>
          </a:ln>
        </p:spPr>
        <p:style>
          <a:lnRef idx="0"/>
          <a:fillRef idx="0"/>
          <a:effectRef idx="0"/>
          <a:fontRef idx="minor"/>
        </p:style>
        <p:txBody>
          <a:bodyPr lIns="90000" rIns="90000" tIns="91440" bIns="91440" anchor="t">
            <a:spAutoFit/>
          </a:bodyPr>
          <a:p>
            <a:pPr>
              <a:lnSpc>
                <a:spcPct val="115000"/>
              </a:lnSpc>
              <a:spcBef>
                <a:spcPts val="2299"/>
              </a:spcBef>
              <a:spcAft>
                <a:spcPts val="2299"/>
              </a:spcAft>
              <a:tabLst>
                <a:tab algn="l" pos="0"/>
              </a:tabLst>
            </a:pPr>
            <a:r>
              <a:rPr b="1" lang="en-US" sz="1500" spc="-1" strike="noStrike">
                <a:solidFill>
                  <a:schemeClr val="dk1"/>
                </a:solidFill>
                <a:latin typeface="Arial"/>
                <a:ea typeface="Arial"/>
              </a:rPr>
              <a:t>Note: </a:t>
            </a:r>
            <a:r>
              <a:rPr b="1" i="1" lang="en-US" sz="1500" spc="-1" strike="noStrike">
                <a:solidFill>
                  <a:schemeClr val="dk1"/>
                </a:solidFill>
                <a:latin typeface="Arial"/>
                <a:ea typeface="Arial"/>
              </a:rPr>
              <a:t>This is a simple, non-PHI illustrative example used only to explain the concept of harmonization. It has not been evaluated in the study.</a:t>
            </a:r>
            <a:endParaRPr b="0" lang="en-US" sz="1500" spc="-1" strike="noStrike">
              <a:solidFill>
                <a:srgbClr val="000000"/>
              </a:solidFill>
              <a:latin typeface="Arial"/>
            </a:endParaRPr>
          </a:p>
        </p:txBody>
      </p:sp>
      <p:sp>
        <p:nvSpPr>
          <p:cNvPr id="62" name="Google Shape;118;p13"/>
          <p:cNvSpPr/>
          <p:nvPr/>
        </p:nvSpPr>
        <p:spPr>
          <a:xfrm>
            <a:off x="980640" y="6413040"/>
            <a:ext cx="5543280" cy="502560"/>
          </a:xfrm>
          <a:prstGeom prst="rect">
            <a:avLst/>
          </a:prstGeom>
          <a:noFill/>
          <a:ln w="0">
            <a:noFill/>
          </a:ln>
        </p:spPr>
        <p:style>
          <a:lnRef idx="0"/>
          <a:fillRef idx="0"/>
          <a:effectRef idx="0"/>
          <a:fontRef idx="minor"/>
        </p:style>
        <p:txBody>
          <a:bodyPr lIns="90000" rIns="90000" tIns="91440" bIns="91440" anchor="t">
            <a:spAutoFit/>
          </a:bodyPr>
          <a:p>
            <a:pPr>
              <a:lnSpc>
                <a:spcPct val="100000"/>
              </a:lnSpc>
              <a:tabLst>
                <a:tab algn="l" pos="0"/>
              </a:tabLst>
            </a:pPr>
            <a:r>
              <a:rPr b="1" lang="en-US" sz="2100" spc="-1" strike="noStrike">
                <a:solidFill>
                  <a:schemeClr val="dk1"/>
                </a:solidFill>
                <a:latin typeface="Arial"/>
                <a:ea typeface="Arial"/>
              </a:rPr>
              <a:t>Harmonization Step 1: Column Names</a:t>
            </a:r>
            <a:endParaRPr b="0" lang="en-US" sz="2100" spc="-1" strike="noStrike">
              <a:solidFill>
                <a:srgbClr val="000000"/>
              </a:solidFill>
              <a:latin typeface="Arial"/>
            </a:endParaRPr>
          </a:p>
        </p:txBody>
      </p:sp>
      <p:sp>
        <p:nvSpPr>
          <p:cNvPr id="63" name="Google Shape;119;p13"/>
          <p:cNvSpPr/>
          <p:nvPr/>
        </p:nvSpPr>
        <p:spPr>
          <a:xfrm>
            <a:off x="980640" y="6755040"/>
            <a:ext cx="9888120" cy="918360"/>
          </a:xfrm>
          <a:prstGeom prst="rect">
            <a:avLst/>
          </a:prstGeom>
          <a:noFill/>
          <a:ln w="0">
            <a:noFill/>
          </a:ln>
        </p:spPr>
        <p:style>
          <a:lnRef idx="0"/>
          <a:fillRef idx="0"/>
          <a:effectRef idx="0"/>
          <a:fontRef idx="minor"/>
        </p:style>
        <p:txBody>
          <a:bodyPr lIns="90000" rIns="90000" tIns="91440" bIns="91440" anchor="t">
            <a:spAutoFit/>
          </a:bodyPr>
          <a:p>
            <a:pPr marL="457200" indent="-361800">
              <a:lnSpc>
                <a:spcPct val="115000"/>
              </a:lnSpc>
              <a:spcBef>
                <a:spcPts val="1400"/>
              </a:spcBef>
              <a:buClr>
                <a:srgbClr val="000000"/>
              </a:buClr>
              <a:buFont typeface="Arial"/>
              <a:buChar char="●"/>
            </a:pPr>
            <a:r>
              <a:rPr b="0" lang="en-US" sz="2100" spc="-1" strike="noStrike">
                <a:solidFill>
                  <a:schemeClr val="dk1"/>
                </a:solidFill>
                <a:latin typeface="Arial"/>
                <a:ea typeface="Arial"/>
              </a:rPr>
              <a:t>ActivityLevel/MovementLevel -&gt; ActivityLevel</a:t>
            </a:r>
            <a:endParaRPr b="0" lang="en-US" sz="2100" spc="-1" strike="noStrike">
              <a:solidFill>
                <a:srgbClr val="000000"/>
              </a:solidFill>
              <a:latin typeface="Arial"/>
            </a:endParaRPr>
          </a:p>
          <a:p>
            <a:pPr marL="457200" indent="-361800">
              <a:lnSpc>
                <a:spcPct val="115000"/>
              </a:lnSpc>
              <a:buClr>
                <a:srgbClr val="000000"/>
              </a:buClr>
              <a:buFont typeface="Arial"/>
              <a:buChar char="●"/>
            </a:pPr>
            <a:r>
              <a:rPr b="0" lang="en-US" sz="2100" spc="-1" strike="noStrike">
                <a:solidFill>
                  <a:schemeClr val="dk1"/>
                </a:solidFill>
                <a:latin typeface="Arial"/>
                <a:ea typeface="Arial"/>
              </a:rPr>
              <a:t>PainScore/PainLevel -&gt; PainLevel</a:t>
            </a:r>
            <a:endParaRPr b="0" lang="en-US" sz="2100" spc="-1" strike="noStrike">
              <a:solidFill>
                <a:srgbClr val="000000"/>
              </a:solidFill>
              <a:latin typeface="Arial"/>
            </a:endParaRPr>
          </a:p>
        </p:txBody>
      </p:sp>
      <p:sp>
        <p:nvSpPr>
          <p:cNvPr id="64" name="Google Shape;120;p13"/>
          <p:cNvSpPr/>
          <p:nvPr/>
        </p:nvSpPr>
        <p:spPr>
          <a:xfrm>
            <a:off x="9153360" y="6415560"/>
            <a:ext cx="5543280" cy="502560"/>
          </a:xfrm>
          <a:prstGeom prst="rect">
            <a:avLst/>
          </a:prstGeom>
          <a:noFill/>
          <a:ln w="0">
            <a:noFill/>
          </a:ln>
        </p:spPr>
        <p:style>
          <a:lnRef idx="0"/>
          <a:fillRef idx="0"/>
          <a:effectRef idx="0"/>
          <a:fontRef idx="minor"/>
        </p:style>
        <p:txBody>
          <a:bodyPr lIns="90000" rIns="90000" tIns="91440" bIns="91440" anchor="t">
            <a:spAutoFit/>
          </a:bodyPr>
          <a:p>
            <a:pPr>
              <a:lnSpc>
                <a:spcPct val="100000"/>
              </a:lnSpc>
              <a:tabLst>
                <a:tab algn="l" pos="0"/>
              </a:tabLst>
            </a:pPr>
            <a:r>
              <a:rPr b="1" lang="en-US" sz="2100" spc="-1" strike="noStrike">
                <a:solidFill>
                  <a:schemeClr val="dk1"/>
                </a:solidFill>
                <a:latin typeface="Arial"/>
                <a:ea typeface="Arial"/>
              </a:rPr>
              <a:t>Harmonization Step 2:  Column Values</a:t>
            </a:r>
            <a:endParaRPr b="0" lang="en-US" sz="2100" spc="-1" strike="noStrike">
              <a:solidFill>
                <a:srgbClr val="000000"/>
              </a:solidFill>
              <a:latin typeface="Arial"/>
            </a:endParaRPr>
          </a:p>
        </p:txBody>
      </p:sp>
      <p:sp>
        <p:nvSpPr>
          <p:cNvPr id="65" name="Google Shape;121;p13"/>
          <p:cNvSpPr/>
          <p:nvPr/>
        </p:nvSpPr>
        <p:spPr>
          <a:xfrm>
            <a:off x="9153360" y="6740640"/>
            <a:ext cx="7723080" cy="3125880"/>
          </a:xfrm>
          <a:prstGeom prst="rect">
            <a:avLst/>
          </a:prstGeom>
          <a:noFill/>
          <a:ln w="0">
            <a:noFill/>
          </a:ln>
        </p:spPr>
        <p:style>
          <a:lnRef idx="0"/>
          <a:fillRef idx="0"/>
          <a:effectRef idx="0"/>
          <a:fontRef idx="minor"/>
        </p:style>
        <p:txBody>
          <a:bodyPr lIns="90000" rIns="90000" tIns="91440" bIns="91440" anchor="t">
            <a:spAutoFit/>
          </a:bodyPr>
          <a:p>
            <a:pPr marL="457200" indent="-361800">
              <a:lnSpc>
                <a:spcPct val="115000"/>
              </a:lnSpc>
              <a:spcBef>
                <a:spcPts val="1400"/>
              </a:spcBef>
              <a:buClr>
                <a:srgbClr val="000000"/>
              </a:buClr>
              <a:buFont typeface="Arial"/>
              <a:buChar char="●"/>
            </a:pPr>
            <a:r>
              <a:rPr b="1" lang="en-US" sz="2100" spc="-1" strike="noStrike">
                <a:solidFill>
                  <a:schemeClr val="dk1"/>
                </a:solidFill>
                <a:latin typeface="Arial"/>
                <a:ea typeface="Arial"/>
              </a:rPr>
              <a:t>Column Pair: PainScore / PainLevel</a:t>
            </a:r>
            <a:endParaRPr b="0" lang="en-US" sz="2100" spc="-1" strike="noStrike">
              <a:solidFill>
                <a:srgbClr val="000000"/>
              </a:solidFill>
              <a:latin typeface="Arial"/>
            </a:endParaRPr>
          </a:p>
          <a:p>
            <a:pPr lvl="1" marL="914400" indent="-361800">
              <a:lnSpc>
                <a:spcPct val="115000"/>
              </a:lnSpc>
              <a:buClr>
                <a:srgbClr val="000000"/>
              </a:buClr>
              <a:buFont typeface="Arial"/>
              <a:buChar char="○"/>
            </a:pPr>
            <a:r>
              <a:rPr b="0" lang="en-US" sz="2100" spc="-1" strike="noStrike">
                <a:solidFill>
                  <a:schemeClr val="dk1"/>
                </a:solidFill>
                <a:latin typeface="Arial"/>
                <a:ea typeface="Arial"/>
              </a:rPr>
              <a:t>None/No Pain -&gt; No Pain</a:t>
            </a:r>
            <a:endParaRPr b="0" lang="en-US" sz="2100" spc="-1" strike="noStrike">
              <a:solidFill>
                <a:srgbClr val="000000"/>
              </a:solidFill>
              <a:latin typeface="Arial"/>
            </a:endParaRPr>
          </a:p>
          <a:p>
            <a:pPr lvl="1" marL="914400" indent="-361800">
              <a:lnSpc>
                <a:spcPct val="115000"/>
              </a:lnSpc>
              <a:buClr>
                <a:srgbClr val="000000"/>
              </a:buClr>
              <a:buFont typeface="Arial"/>
              <a:buChar char="○"/>
            </a:pPr>
            <a:r>
              <a:rPr b="0" lang="en-US" sz="2100" spc="-1" strike="noStrike">
                <a:solidFill>
                  <a:schemeClr val="dk1"/>
                </a:solidFill>
                <a:latin typeface="Arial"/>
                <a:ea typeface="Arial"/>
              </a:rPr>
              <a:t>Mild/Mild -&gt; Mild</a:t>
            </a:r>
            <a:endParaRPr b="0" lang="en-US" sz="2100" spc="-1" strike="noStrike">
              <a:solidFill>
                <a:srgbClr val="000000"/>
              </a:solidFill>
              <a:latin typeface="Arial"/>
            </a:endParaRPr>
          </a:p>
          <a:p>
            <a:pPr lvl="1" marL="914400" indent="-361800">
              <a:lnSpc>
                <a:spcPct val="115000"/>
              </a:lnSpc>
              <a:buClr>
                <a:srgbClr val="000000"/>
              </a:buClr>
              <a:buFont typeface="Arial"/>
              <a:buChar char="○"/>
            </a:pPr>
            <a:r>
              <a:rPr b="0" lang="en-US" sz="2100" spc="-1" strike="noStrike">
                <a:solidFill>
                  <a:schemeClr val="dk1"/>
                </a:solidFill>
                <a:latin typeface="Arial"/>
                <a:ea typeface="Arial"/>
              </a:rPr>
              <a:t>Severe/Extreme -&gt; Severe</a:t>
            </a:r>
            <a:endParaRPr b="0" lang="en-US" sz="2100" spc="-1" strike="noStrike">
              <a:solidFill>
                <a:srgbClr val="000000"/>
              </a:solidFill>
              <a:latin typeface="Arial"/>
            </a:endParaRPr>
          </a:p>
          <a:p>
            <a:pPr marL="457200" indent="-361800">
              <a:lnSpc>
                <a:spcPct val="115000"/>
              </a:lnSpc>
              <a:buClr>
                <a:srgbClr val="000000"/>
              </a:buClr>
              <a:buFont typeface="Arial"/>
              <a:buChar char="●"/>
            </a:pPr>
            <a:r>
              <a:rPr b="1" lang="en-US" sz="2100" spc="-1" strike="noStrike">
                <a:solidFill>
                  <a:schemeClr val="dk1"/>
                </a:solidFill>
                <a:latin typeface="Arial"/>
                <a:ea typeface="Arial"/>
              </a:rPr>
              <a:t>Column Pair: ActivityLevel/MovementLevel</a:t>
            </a:r>
            <a:endParaRPr b="0" lang="en-US" sz="2100" spc="-1" strike="noStrike">
              <a:solidFill>
                <a:srgbClr val="000000"/>
              </a:solidFill>
              <a:latin typeface="Arial"/>
            </a:endParaRPr>
          </a:p>
          <a:p>
            <a:pPr lvl="1" marL="914400" indent="-361800">
              <a:lnSpc>
                <a:spcPct val="115000"/>
              </a:lnSpc>
              <a:buClr>
                <a:srgbClr val="000000"/>
              </a:buClr>
              <a:buFont typeface="Arial"/>
              <a:buChar char="○"/>
            </a:pPr>
            <a:r>
              <a:rPr b="0" lang="en-US" sz="2100" spc="-1" strike="noStrike">
                <a:solidFill>
                  <a:schemeClr val="dk1"/>
                </a:solidFill>
                <a:latin typeface="Arial"/>
                <a:ea typeface="Arial"/>
              </a:rPr>
              <a:t>Fully Active/Independent -&gt; Independent</a:t>
            </a:r>
            <a:endParaRPr b="0" lang="en-US" sz="2100" spc="-1" strike="noStrike">
              <a:solidFill>
                <a:srgbClr val="000000"/>
              </a:solidFill>
              <a:latin typeface="Arial"/>
            </a:endParaRPr>
          </a:p>
          <a:p>
            <a:pPr lvl="1" marL="914400" indent="-361800">
              <a:lnSpc>
                <a:spcPct val="115000"/>
              </a:lnSpc>
              <a:buClr>
                <a:srgbClr val="000000"/>
              </a:buClr>
              <a:buFont typeface="Arial"/>
              <a:buChar char="○"/>
            </a:pPr>
            <a:r>
              <a:rPr b="0" lang="en-US" sz="2100" spc="-1" strike="noStrike">
                <a:solidFill>
                  <a:schemeClr val="dk1"/>
                </a:solidFill>
                <a:latin typeface="Arial"/>
                <a:ea typeface="Arial"/>
              </a:rPr>
              <a:t>Walks with Help/Assisted Walking -&gt; Assisted Walking</a:t>
            </a:r>
            <a:endParaRPr b="0" lang="en-US" sz="2100" spc="-1" strike="noStrike">
              <a:solidFill>
                <a:srgbClr val="000000"/>
              </a:solidFill>
              <a:latin typeface="Arial"/>
            </a:endParaRPr>
          </a:p>
          <a:p>
            <a:pPr lvl="1" marL="914400" indent="-361800">
              <a:lnSpc>
                <a:spcPct val="115000"/>
              </a:lnSpc>
              <a:buClr>
                <a:srgbClr val="000000"/>
              </a:buClr>
              <a:buFont typeface="Arial"/>
              <a:buChar char="○"/>
            </a:pPr>
            <a:r>
              <a:rPr b="0" lang="en-US" sz="2100" spc="-1" strike="noStrike">
                <a:solidFill>
                  <a:schemeClr val="dk1"/>
                </a:solidFill>
                <a:latin typeface="Arial"/>
                <a:ea typeface="Arial"/>
              </a:rPr>
              <a:t>Wheelchair/Wheelchair User -&gt; Wheelchair</a:t>
            </a:r>
            <a:endParaRPr b="0" lang="en-US" sz="2100" spc="-1" strike="noStrike">
              <a:solidFill>
                <a:srgbClr val="000000"/>
              </a:solidFill>
              <a:latin typeface="Arial"/>
            </a:endParaRPr>
          </a:p>
        </p:txBody>
      </p:sp>
      <p:sp>
        <p:nvSpPr>
          <p:cNvPr id="66" name="Google Shape;122;p13"/>
          <p:cNvSpPr/>
          <p:nvPr/>
        </p:nvSpPr>
        <p:spPr>
          <a:xfrm>
            <a:off x="5491080" y="4095000"/>
            <a:ext cx="867960" cy="869040"/>
          </a:xfrm>
          <a:prstGeom prst="mathPlus">
            <a:avLst>
              <a:gd name="adj1" fmla="val 23520"/>
            </a:avLst>
          </a:prstGeom>
          <a:solidFill>
            <a:schemeClr val="dk2"/>
          </a:solidFill>
          <a:ln w="9525">
            <a:solidFill>
              <a:srgbClr val="632e62"/>
            </a:solidFill>
            <a:round/>
          </a:ln>
        </p:spPr>
        <p:style>
          <a:lnRef idx="0"/>
          <a:fillRef idx="0"/>
          <a:effectRef idx="0"/>
          <a:fontRef idx="minor"/>
        </p:style>
        <p:txBody>
          <a:bodyPr lIns="90000" rIns="90000" tIns="91440" bIns="91440" anchor="ctr">
            <a:noAutofit/>
          </a:bodyPr>
          <a:p>
            <a:pPr algn="ctr">
              <a:lnSpc>
                <a:spcPct val="100000"/>
              </a:lnSpc>
              <a:tabLst>
                <a:tab algn="l" pos="0"/>
              </a:tabLst>
            </a:pPr>
            <a:endParaRPr b="0" lang="en-US" sz="1400" spc="-1" strike="noStrike">
              <a:solidFill>
                <a:srgbClr val="ffffff"/>
              </a:solidFill>
              <a:latin typeface="Arial"/>
            </a:endParaRPr>
          </a:p>
        </p:txBody>
      </p:sp>
      <p:sp>
        <p:nvSpPr>
          <p:cNvPr id="67" name="Google Shape;123;p13"/>
          <p:cNvSpPr/>
          <p:nvPr/>
        </p:nvSpPr>
        <p:spPr>
          <a:xfrm>
            <a:off x="11293560" y="4207680"/>
            <a:ext cx="704160" cy="680400"/>
          </a:xfrm>
          <a:prstGeom prst="rightArrow">
            <a:avLst>
              <a:gd name="adj1" fmla="val 50000"/>
              <a:gd name="adj2" fmla="val 50000"/>
            </a:avLst>
          </a:prstGeom>
          <a:solidFill>
            <a:schemeClr val="dk2"/>
          </a:solidFill>
          <a:ln w="9525">
            <a:solidFill>
              <a:srgbClr val="632e62"/>
            </a:solidFill>
            <a:round/>
          </a:ln>
        </p:spPr>
        <p:style>
          <a:lnRef idx="0"/>
          <a:fillRef idx="0"/>
          <a:effectRef idx="0"/>
          <a:fontRef idx="minor"/>
        </p:style>
        <p:txBody>
          <a:bodyPr lIns="90000" rIns="90000" tIns="91440" bIns="91440" anchor="ctr">
            <a:noAutofit/>
          </a:bodyPr>
          <a:p>
            <a:pPr algn="ctr">
              <a:lnSpc>
                <a:spcPct val="100000"/>
              </a:lnSpc>
              <a:tabLst>
                <a:tab algn="l" pos="0"/>
              </a:tabLst>
            </a:pPr>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PlaceHolder 1"/>
          <p:cNvSpPr>
            <a:spLocks noGrp="1"/>
          </p:cNvSpPr>
          <p:nvPr>
            <p:ph type="title"/>
          </p:nvPr>
        </p:nvSpPr>
        <p:spPr>
          <a:xfrm>
            <a:off x="5355360" y="691920"/>
            <a:ext cx="11674800" cy="1988280"/>
          </a:xfrm>
          <a:prstGeom prst="rect">
            <a:avLst/>
          </a:prstGeom>
          <a:noFill/>
          <a:ln w="0">
            <a:noFill/>
          </a:ln>
        </p:spPr>
        <p:txBody>
          <a:bodyPr lIns="91440" rIns="91440" tIns="45720" bIns="45720" anchor="ctr">
            <a:normAutofit/>
          </a:bodyPr>
          <a:p>
            <a:pPr indent="0">
              <a:lnSpc>
                <a:spcPct val="90000"/>
              </a:lnSpc>
              <a:buNone/>
              <a:tabLst>
                <a:tab algn="l" pos="0"/>
              </a:tabLst>
            </a:pPr>
            <a:r>
              <a:rPr b="1" lang="en-US" sz="6600" spc="-1" strike="noStrike">
                <a:solidFill>
                  <a:srgbClr val="0f0039"/>
                </a:solidFill>
                <a:latin typeface="Arial"/>
                <a:ea typeface="Arial"/>
              </a:rPr>
              <a:t>Key Idea</a:t>
            </a:r>
            <a:endParaRPr b="0" lang="en-US" sz="6600" spc="-1" strike="noStrike">
              <a:solidFill>
                <a:srgbClr val="000000"/>
              </a:solidFill>
              <a:latin typeface="Arial"/>
            </a:endParaRPr>
          </a:p>
        </p:txBody>
      </p:sp>
      <p:sp>
        <p:nvSpPr>
          <p:cNvPr id="69" name="PlaceHolder 2"/>
          <p:cNvSpPr>
            <a:spLocks noGrp="1"/>
          </p:cNvSpPr>
          <p:nvPr>
            <p:ph/>
          </p:nvPr>
        </p:nvSpPr>
        <p:spPr>
          <a:xfrm>
            <a:off x="1257480" y="2838600"/>
            <a:ext cx="14861160" cy="7295760"/>
          </a:xfrm>
          <a:prstGeom prst="rect">
            <a:avLst/>
          </a:prstGeom>
          <a:noFill/>
          <a:ln w="0">
            <a:noFill/>
          </a:ln>
        </p:spPr>
        <p:txBody>
          <a:bodyPr lIns="91440" rIns="91440" tIns="45720" bIns="45720" anchor="t">
            <a:normAutofit/>
          </a:bodyPr>
          <a:p>
            <a:pPr marL="184680" indent="0">
              <a:lnSpc>
                <a:spcPct val="90000"/>
              </a:lnSpc>
              <a:buNone/>
              <a:tabLst>
                <a:tab algn="l" pos="0"/>
              </a:tabLst>
            </a:pPr>
            <a:r>
              <a:rPr b="0" lang="en-US" sz="4590" spc="-1" strike="noStrike">
                <a:solidFill>
                  <a:schemeClr val="dk1"/>
                </a:solidFill>
                <a:latin typeface="Arial"/>
                <a:ea typeface="Arial"/>
              </a:rPr>
              <a:t>We designed the system to reduce manual effort </a:t>
            </a:r>
            <a:endParaRPr b="0" lang="en-US" sz="4590" spc="-1" strike="noStrike">
              <a:solidFill>
                <a:srgbClr val="000000"/>
              </a:solidFill>
              <a:latin typeface="Arial"/>
            </a:endParaRPr>
          </a:p>
          <a:p>
            <a:pPr lvl="1" marL="1055160" indent="-571680">
              <a:lnSpc>
                <a:spcPct val="90000"/>
              </a:lnSpc>
              <a:buClr>
                <a:srgbClr val="000000"/>
              </a:buClr>
              <a:buFont typeface="Arial"/>
              <a:buChar char="•"/>
              <a:tabLst>
                <a:tab algn="l" pos="0"/>
              </a:tabLst>
            </a:pPr>
            <a:r>
              <a:rPr b="0" lang="en-US" sz="4340" spc="-1" strike="noStrike">
                <a:solidFill>
                  <a:schemeClr val="dk1"/>
                </a:solidFill>
                <a:latin typeface="Arial"/>
                <a:ea typeface="Arial"/>
              </a:rPr>
              <a:t>We have not measured time savings directly yet</a:t>
            </a:r>
            <a:br>
              <a:rPr sz="4340"/>
            </a:br>
            <a:r>
              <a:rPr b="0" lang="en-US" sz="4340" spc="-1" strike="noStrike">
                <a:solidFill>
                  <a:schemeClr val="dk1"/>
                </a:solidFill>
                <a:latin typeface="Arial"/>
                <a:ea typeface="Arial"/>
              </a:rPr>
              <a:t> </a:t>
            </a:r>
            <a:endParaRPr b="0" lang="en-US" sz="4340" spc="-1" strike="noStrike">
              <a:solidFill>
                <a:srgbClr val="000000"/>
              </a:solidFill>
              <a:latin typeface="Arial"/>
            </a:endParaRPr>
          </a:p>
          <a:p>
            <a:pPr lvl="1" marL="1055160" indent="-571680">
              <a:lnSpc>
                <a:spcPct val="90000"/>
              </a:lnSpc>
              <a:buClr>
                <a:srgbClr val="000000"/>
              </a:buClr>
              <a:buFont typeface="Arial"/>
              <a:buChar char="•"/>
              <a:tabLst>
                <a:tab algn="l" pos="0"/>
              </a:tabLst>
            </a:pPr>
            <a:r>
              <a:rPr b="0" lang="en-US" sz="4340" spc="-1" strike="noStrike">
                <a:solidFill>
                  <a:schemeClr val="dk1"/>
                </a:solidFill>
                <a:latin typeface="Arial"/>
                <a:ea typeface="Arial"/>
              </a:rPr>
              <a:t>However, our interface and LLM suggestions are intended to make the process less labor-intensive than traditional manual harmonization</a:t>
            </a:r>
            <a:br>
              <a:rPr sz="4340"/>
            </a:br>
            <a:r>
              <a:rPr b="0" lang="en-US" sz="4340" spc="-1" strike="noStrike">
                <a:solidFill>
                  <a:schemeClr val="dk1"/>
                </a:solidFill>
                <a:latin typeface="Arial"/>
                <a:ea typeface="Arial"/>
              </a:rPr>
              <a:t> </a:t>
            </a:r>
            <a:endParaRPr b="0" lang="en-US" sz="4340" spc="-1" strike="noStrike">
              <a:solidFill>
                <a:srgbClr val="000000"/>
              </a:solidFill>
              <a:latin typeface="Arial"/>
            </a:endParaRPr>
          </a:p>
          <a:p>
            <a:pPr lvl="1" marL="1055160" indent="-571680">
              <a:lnSpc>
                <a:spcPct val="90000"/>
              </a:lnSpc>
              <a:buClr>
                <a:srgbClr val="000000"/>
              </a:buClr>
              <a:buFont typeface="Arial"/>
              <a:buChar char="•"/>
              <a:tabLst>
                <a:tab algn="l" pos="0"/>
              </a:tabLst>
            </a:pPr>
            <a:r>
              <a:rPr b="0" lang="en-US" sz="4340" spc="-1" strike="noStrike">
                <a:solidFill>
                  <a:schemeClr val="dk1"/>
                </a:solidFill>
                <a:latin typeface="Arial"/>
                <a:ea typeface="Arial"/>
              </a:rPr>
              <a:t>Our tool reduces the barrier to data integration entry</a:t>
            </a:r>
            <a:endParaRPr b="0" lang="en-US" sz="4340" spc="-1" strike="noStrike">
              <a:solidFill>
                <a:srgbClr val="000000"/>
              </a:solidFill>
              <a:latin typeface="Arial"/>
            </a:endParaRPr>
          </a:p>
          <a:p>
            <a:pPr marL="457200" indent="0">
              <a:lnSpc>
                <a:spcPct val="90000"/>
              </a:lnSpc>
              <a:spcBef>
                <a:spcPts val="1500"/>
              </a:spcBef>
              <a:buNone/>
              <a:tabLst>
                <a:tab algn="l" pos="0"/>
              </a:tabLst>
            </a:pPr>
            <a:endParaRPr b="0" lang="en-US" sz="5140" spc="-1" strike="noStrike">
              <a:solidFill>
                <a:srgbClr val="000000"/>
              </a:solidFill>
              <a:latin typeface="Arial"/>
            </a:endParaRPr>
          </a:p>
          <a:p>
            <a:pPr marL="457200" indent="0">
              <a:lnSpc>
                <a:spcPct val="90000"/>
              </a:lnSpc>
              <a:spcBef>
                <a:spcPts val="1500"/>
              </a:spcBef>
              <a:buNone/>
              <a:tabLst>
                <a:tab algn="l" pos="0"/>
              </a:tabLst>
            </a:pPr>
            <a:endParaRPr b="0" lang="en-US" sz="4400" spc="-1" strike="noStrike">
              <a:solidFill>
                <a:srgbClr val="000000"/>
              </a:solidFill>
              <a:latin typeface="Arial"/>
            </a:endParaRPr>
          </a:p>
          <a:p>
            <a:pPr marL="457200" indent="0">
              <a:lnSpc>
                <a:spcPct val="90000"/>
              </a:lnSpc>
              <a:spcBef>
                <a:spcPts val="1500"/>
              </a:spcBef>
              <a:buNone/>
              <a:tabLst>
                <a:tab algn="l" pos="0"/>
              </a:tabLst>
            </a:pPr>
            <a:endParaRPr b="0" lang="en-US" sz="4400" spc="-1" strike="noStrike">
              <a:solidFill>
                <a:srgbClr val="000000"/>
              </a:solidFill>
              <a:latin typeface="Arial"/>
            </a:endParaRPr>
          </a:p>
        </p:txBody>
      </p:sp>
      <p:sp>
        <p:nvSpPr>
          <p:cNvPr id="70" name="PlaceHolder 3"/>
          <p:cNvSpPr>
            <a:spLocks noGrp="1"/>
          </p:cNvSpPr>
          <p:nvPr>
            <p:ph type="sldNum" idx="14"/>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FC930D33-B7CA-4A14-BDAA-484140E22FE2}" type="slidenum">
              <a:rPr b="0" lang="en-US" sz="2400" spc="-1" strike="noStrike">
                <a:solidFill>
                  <a:schemeClr val="dk1"/>
                </a:solidFill>
                <a:latin typeface="Arial"/>
                <a:ea typeface="Arial"/>
              </a:rPr>
              <a:t>6</a:t>
            </a:fld>
            <a:endParaRPr b="0" lang="en-US" sz="24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PlaceHolder 1"/>
          <p:cNvSpPr>
            <a:spLocks noGrp="1"/>
          </p:cNvSpPr>
          <p:nvPr>
            <p:ph type="title"/>
          </p:nvPr>
        </p:nvSpPr>
        <p:spPr>
          <a:xfrm>
            <a:off x="5355360" y="691920"/>
            <a:ext cx="11674800" cy="1988280"/>
          </a:xfrm>
          <a:prstGeom prst="rect">
            <a:avLst/>
          </a:prstGeom>
          <a:noFill/>
          <a:ln w="0">
            <a:noFill/>
          </a:ln>
        </p:spPr>
        <p:txBody>
          <a:bodyPr lIns="91440" rIns="91440" tIns="45720" bIns="45720" anchor="ctr">
            <a:normAutofit/>
          </a:bodyPr>
          <a:p>
            <a:pPr indent="0">
              <a:lnSpc>
                <a:spcPct val="90000"/>
              </a:lnSpc>
              <a:buNone/>
              <a:tabLst>
                <a:tab algn="l" pos="0"/>
              </a:tabLst>
            </a:pPr>
            <a:r>
              <a:rPr b="1" lang="en-US" sz="6600" spc="-1" strike="noStrike">
                <a:solidFill>
                  <a:srgbClr val="0f0039"/>
                </a:solidFill>
                <a:latin typeface="Arial"/>
                <a:ea typeface="Arial"/>
              </a:rPr>
              <a:t>Contributions</a:t>
            </a:r>
            <a:endParaRPr b="0" lang="en-US" sz="6600" spc="-1" strike="noStrike">
              <a:solidFill>
                <a:srgbClr val="000000"/>
              </a:solidFill>
              <a:latin typeface="Arial"/>
            </a:endParaRPr>
          </a:p>
        </p:txBody>
      </p:sp>
      <p:sp>
        <p:nvSpPr>
          <p:cNvPr id="72" name="PlaceHolder 2"/>
          <p:cNvSpPr>
            <a:spLocks noGrp="1"/>
          </p:cNvSpPr>
          <p:nvPr>
            <p:ph/>
          </p:nvPr>
        </p:nvSpPr>
        <p:spPr>
          <a:xfrm>
            <a:off x="1071000" y="2432160"/>
            <a:ext cx="15772680" cy="6757200"/>
          </a:xfrm>
          <a:prstGeom prst="rect">
            <a:avLst/>
          </a:prstGeom>
          <a:noFill/>
          <a:ln w="0">
            <a:noFill/>
          </a:ln>
        </p:spPr>
        <p:txBody>
          <a:bodyPr lIns="91440" rIns="91440" tIns="45720" bIns="45720" anchor="t">
            <a:noAutofit/>
          </a:bodyPr>
          <a:p>
            <a:pPr marL="870480" indent="-685800">
              <a:lnSpc>
                <a:spcPct val="90000"/>
              </a:lnSpc>
              <a:buClr>
                <a:srgbClr val="000000"/>
              </a:buClr>
              <a:buFont typeface="Arial"/>
              <a:buChar char="•"/>
            </a:pPr>
            <a:r>
              <a:rPr b="0" lang="en-US" sz="4400" spc="-1" strike="noStrike">
                <a:solidFill>
                  <a:schemeClr val="dk1"/>
                </a:solidFill>
                <a:latin typeface="Arial"/>
                <a:ea typeface="Arial"/>
              </a:rPr>
              <a:t>Two-stage, human-in-the-loop pipeline with LLM suggestions</a:t>
            </a:r>
            <a:endParaRPr b="0" lang="en-US" sz="4400" spc="-1" strike="noStrike">
              <a:solidFill>
                <a:srgbClr val="000000"/>
              </a:solidFill>
              <a:latin typeface="Arial"/>
            </a:endParaRPr>
          </a:p>
          <a:p>
            <a:pPr lvl="2" marL="1637640" indent="-685800">
              <a:lnSpc>
                <a:spcPct val="90000"/>
              </a:lnSpc>
              <a:buClr>
                <a:srgbClr val="000000"/>
              </a:buClr>
              <a:buFont typeface="Courier New"/>
              <a:buChar char="o"/>
            </a:pPr>
            <a:r>
              <a:rPr b="0" lang="en-US" sz="4400" spc="-1" strike="noStrike">
                <a:solidFill>
                  <a:schemeClr val="dk1"/>
                </a:solidFill>
                <a:latin typeface="Arial"/>
                <a:ea typeface="Arial"/>
              </a:rPr>
              <a:t>The LLM assists, while the user approves or edits LLM suggestions</a:t>
            </a:r>
            <a:endParaRPr b="0" lang="en-US" sz="4400" spc="-1" strike="noStrike">
              <a:solidFill>
                <a:srgbClr val="000000"/>
              </a:solidFill>
              <a:latin typeface="Arial"/>
            </a:endParaRPr>
          </a:p>
          <a:p>
            <a:pPr lvl="2" marL="1637640" indent="-685800">
              <a:lnSpc>
                <a:spcPct val="90000"/>
              </a:lnSpc>
              <a:buClr>
                <a:srgbClr val="000000"/>
              </a:buClr>
              <a:buFont typeface="Courier New"/>
              <a:buChar char="o"/>
            </a:pPr>
            <a:r>
              <a:rPr b="0" lang="en-US" sz="4400" spc="-1" strike="noStrike">
                <a:solidFill>
                  <a:schemeClr val="dk1"/>
                </a:solidFill>
                <a:latin typeface="Arial"/>
                <a:ea typeface="Arial"/>
              </a:rPr>
              <a:t>LLMs can prove very useful for this use case as they can perform textual matching beyond actual string matching to synonym detection</a:t>
            </a:r>
            <a:endParaRPr b="0" lang="en-US" sz="4400" spc="-1" strike="noStrike">
              <a:solidFill>
                <a:srgbClr val="000000"/>
              </a:solidFill>
              <a:latin typeface="Arial"/>
            </a:endParaRPr>
          </a:p>
          <a:p>
            <a:pPr lvl="2" marL="1784880" indent="-685800">
              <a:lnSpc>
                <a:spcPct val="90000"/>
              </a:lnSpc>
              <a:buClr>
                <a:srgbClr val="000000"/>
              </a:buClr>
              <a:buFont typeface="Courier New"/>
              <a:buChar char="o"/>
            </a:pPr>
            <a:r>
              <a:rPr b="0" lang="en-US" sz="4400" spc="-1" strike="noStrike">
                <a:solidFill>
                  <a:schemeClr val="dk1"/>
                </a:solidFill>
                <a:latin typeface="Arial"/>
                <a:ea typeface="Arial"/>
              </a:rPr>
              <a:t>Step 1 (online): schema harmonization on anonymized metadata</a:t>
            </a:r>
            <a:endParaRPr b="0" lang="en-US" sz="4400" spc="-1" strike="noStrike">
              <a:solidFill>
                <a:srgbClr val="000000"/>
              </a:solidFill>
              <a:latin typeface="Arial"/>
            </a:endParaRPr>
          </a:p>
          <a:p>
            <a:pPr lvl="2" marL="1784880" indent="-685800">
              <a:lnSpc>
                <a:spcPct val="90000"/>
              </a:lnSpc>
              <a:buClr>
                <a:srgbClr val="000000"/>
              </a:buClr>
              <a:buFont typeface="Courier New"/>
              <a:buChar char="o"/>
            </a:pPr>
            <a:r>
              <a:rPr b="0" lang="en-US" sz="4400" spc="-1" strike="noStrike">
                <a:solidFill>
                  <a:schemeClr val="dk1"/>
                </a:solidFill>
                <a:latin typeface="Arial"/>
                <a:ea typeface="Arial"/>
              </a:rPr>
              <a:t>Step 2 (local): value harmonization &amp; linking on patient-level data</a:t>
            </a:r>
            <a:endParaRPr b="0" lang="en-US" sz="4400" spc="-1" strike="noStrike">
              <a:solidFill>
                <a:srgbClr val="000000"/>
              </a:solidFill>
              <a:latin typeface="Arial"/>
            </a:endParaRPr>
          </a:p>
          <a:p>
            <a:pPr lvl="2" marL="1784880" indent="-685800">
              <a:lnSpc>
                <a:spcPct val="90000"/>
              </a:lnSpc>
              <a:buClr>
                <a:srgbClr val="000000"/>
              </a:buClr>
              <a:buFont typeface="Courier New"/>
              <a:buChar char="o"/>
            </a:pPr>
            <a:r>
              <a:rPr b="0" lang="en-US" sz="4400" spc="-1" strike="noStrike">
                <a:solidFill>
                  <a:schemeClr val="dk1"/>
                </a:solidFill>
                <a:latin typeface="Arial"/>
                <a:ea typeface="Arial"/>
              </a:rPr>
              <a:t>Web UI + Local GUI; Ollama-served models; HIPAA-aligned design</a:t>
            </a:r>
            <a:endParaRPr b="0" lang="en-US" sz="4400" spc="-1" strike="noStrike">
              <a:solidFill>
                <a:srgbClr val="000000"/>
              </a:solidFill>
              <a:latin typeface="Arial"/>
            </a:endParaRPr>
          </a:p>
        </p:txBody>
      </p:sp>
      <p:sp>
        <p:nvSpPr>
          <p:cNvPr id="73" name="PlaceHolder 3"/>
          <p:cNvSpPr>
            <a:spLocks noGrp="1"/>
          </p:cNvSpPr>
          <p:nvPr>
            <p:ph type="sldNum" idx="15"/>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2CD21D72-BC2D-47C9-97B7-DD0826D30D05}" type="slidenum">
              <a:rPr b="0" lang="en-US" sz="2400" spc="-1" strike="noStrike">
                <a:solidFill>
                  <a:schemeClr val="dk1"/>
                </a:solidFill>
                <a:latin typeface="Arial"/>
                <a:ea typeface="Arial"/>
              </a:rPr>
              <a:t>7</a:t>
            </a:fld>
            <a:endParaRPr b="0" lang="en-US" sz="24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PlaceHolder 1"/>
          <p:cNvSpPr>
            <a:spLocks noGrp="1"/>
          </p:cNvSpPr>
          <p:nvPr>
            <p:ph type="title"/>
          </p:nvPr>
        </p:nvSpPr>
        <p:spPr>
          <a:xfrm>
            <a:off x="5355360" y="691920"/>
            <a:ext cx="11674800" cy="1988280"/>
          </a:xfrm>
          <a:prstGeom prst="rect">
            <a:avLst/>
          </a:prstGeom>
          <a:noFill/>
          <a:ln w="0">
            <a:noFill/>
          </a:ln>
        </p:spPr>
        <p:txBody>
          <a:bodyPr lIns="91440" rIns="91440" tIns="45720" bIns="45720" anchor="ctr">
            <a:normAutofit/>
          </a:bodyPr>
          <a:p>
            <a:pPr indent="0">
              <a:lnSpc>
                <a:spcPct val="90000"/>
              </a:lnSpc>
              <a:buNone/>
              <a:tabLst>
                <a:tab algn="l" pos="0"/>
              </a:tabLst>
            </a:pPr>
            <a:r>
              <a:rPr b="1" lang="en-US" sz="6600" spc="-1" strike="noStrike">
                <a:solidFill>
                  <a:srgbClr val="0f0039"/>
                </a:solidFill>
                <a:latin typeface="Arial"/>
                <a:ea typeface="Arial"/>
              </a:rPr>
              <a:t>Related work: Limitations</a:t>
            </a:r>
            <a:endParaRPr b="0" lang="en-US" sz="6600" spc="-1" strike="noStrike">
              <a:solidFill>
                <a:srgbClr val="000000"/>
              </a:solidFill>
              <a:latin typeface="Arial"/>
            </a:endParaRPr>
          </a:p>
        </p:txBody>
      </p:sp>
      <p:sp>
        <p:nvSpPr>
          <p:cNvPr id="75" name="PlaceHolder 2"/>
          <p:cNvSpPr>
            <a:spLocks noGrp="1"/>
          </p:cNvSpPr>
          <p:nvPr>
            <p:ph/>
          </p:nvPr>
        </p:nvSpPr>
        <p:spPr>
          <a:xfrm>
            <a:off x="1257480" y="2838600"/>
            <a:ext cx="14861160" cy="7295760"/>
          </a:xfrm>
          <a:prstGeom prst="rect">
            <a:avLst/>
          </a:prstGeom>
          <a:noFill/>
          <a:ln w="0">
            <a:noFill/>
          </a:ln>
        </p:spPr>
        <p:txBody>
          <a:bodyPr lIns="91440" rIns="91440" tIns="45720" bIns="45720" anchor="t">
            <a:normAutofit/>
          </a:bodyPr>
          <a:p>
            <a:pPr marL="457200" indent="-457200">
              <a:lnSpc>
                <a:spcPct val="90000"/>
              </a:lnSpc>
              <a:spcBef>
                <a:spcPts val="1500"/>
              </a:spcBef>
              <a:buClr>
                <a:srgbClr val="000000"/>
              </a:buClr>
              <a:buFont typeface="Arial"/>
              <a:buChar char="●"/>
            </a:pPr>
            <a:r>
              <a:rPr b="0" lang="en-US" sz="4400" spc="-1" strike="noStrike">
                <a:solidFill>
                  <a:schemeClr val="dk1"/>
                </a:solidFill>
                <a:latin typeface="Arial"/>
                <a:ea typeface="Arial"/>
              </a:rPr>
              <a:t>Previous work on LLM+NLP methods emphasizes harmonization on either the schema or only the values</a:t>
            </a:r>
            <a:endParaRPr b="0" lang="en-US" sz="4400" spc="-1" strike="noStrike">
              <a:solidFill>
                <a:srgbClr val="000000"/>
              </a:solidFill>
              <a:latin typeface="Arial"/>
            </a:endParaRPr>
          </a:p>
          <a:p>
            <a:pPr lvl="1" marL="1085760" indent="-419040">
              <a:lnSpc>
                <a:spcPct val="90000"/>
              </a:lnSpc>
              <a:buClr>
                <a:srgbClr val="000000"/>
              </a:buClr>
              <a:buFont typeface="Arial"/>
              <a:buChar char="○"/>
            </a:pPr>
            <a:r>
              <a:rPr b="0" i="1" lang="en-US" sz="4400" spc="-1" strike="noStrike">
                <a:solidFill>
                  <a:schemeClr val="dk1"/>
                </a:solidFill>
                <a:latin typeface="Arial"/>
                <a:ea typeface="Arial"/>
              </a:rPr>
              <a:t>Our work instead proposes a holistic pipeline that was built based on privacy-aware ideas</a:t>
            </a:r>
            <a:br>
              <a:rPr sz="4400"/>
            </a:br>
            <a:r>
              <a:rPr b="0" lang="en-US" sz="4400" spc="-1" strike="noStrike">
                <a:solidFill>
                  <a:schemeClr val="dk1"/>
                </a:solidFill>
                <a:latin typeface="Arial"/>
                <a:ea typeface="Arial"/>
              </a:rPr>
              <a:t> </a:t>
            </a:r>
            <a:endParaRPr b="0" lang="en-US" sz="4400" spc="-1" strike="noStrike">
              <a:solidFill>
                <a:srgbClr val="000000"/>
              </a:solidFill>
              <a:latin typeface="Arial"/>
            </a:endParaRPr>
          </a:p>
          <a:p>
            <a:pPr marL="457200" indent="-457200">
              <a:lnSpc>
                <a:spcPct val="90000"/>
              </a:lnSpc>
              <a:buClr>
                <a:srgbClr val="000000"/>
              </a:buClr>
              <a:buFont typeface="Arial"/>
              <a:buChar char="●"/>
            </a:pPr>
            <a:r>
              <a:rPr b="0" lang="en-US" sz="4400" spc="-1" strike="noStrike">
                <a:solidFill>
                  <a:schemeClr val="dk1"/>
                </a:solidFill>
                <a:latin typeface="Arial"/>
                <a:ea typeface="Arial"/>
              </a:rPr>
              <a:t>there have been attempts to manually convert the MIMIC III dataset to the Observational Medical Outcomes Partnership (OMOP) Common Data Model (CDM) [1]</a:t>
            </a:r>
            <a:endParaRPr b="0" lang="en-US" sz="4400" spc="-1" strike="noStrike">
              <a:solidFill>
                <a:srgbClr val="000000"/>
              </a:solidFill>
              <a:latin typeface="Arial"/>
            </a:endParaRPr>
          </a:p>
          <a:p>
            <a:pPr lvl="1" marL="1085760" indent="-419040">
              <a:lnSpc>
                <a:spcPct val="90000"/>
              </a:lnSpc>
              <a:buClr>
                <a:srgbClr val="000000"/>
              </a:buClr>
              <a:buFont typeface="Arial"/>
              <a:buChar char="○"/>
            </a:pPr>
            <a:r>
              <a:rPr b="0" i="1" lang="en-US" sz="4400" spc="-1" strike="noStrike">
                <a:solidFill>
                  <a:schemeClr val="dk1"/>
                </a:solidFill>
                <a:latin typeface="Arial"/>
                <a:ea typeface="Arial"/>
              </a:rPr>
              <a:t>However, these attempts were very time-intensive, taking hundreds of hours</a:t>
            </a:r>
            <a:endParaRPr b="0" lang="en-US" sz="4400" spc="-1" strike="noStrike">
              <a:solidFill>
                <a:srgbClr val="000000"/>
              </a:solidFill>
              <a:latin typeface="Arial"/>
            </a:endParaRPr>
          </a:p>
          <a:p>
            <a:pPr marL="457200" indent="0">
              <a:lnSpc>
                <a:spcPct val="90000"/>
              </a:lnSpc>
              <a:spcBef>
                <a:spcPts val="1500"/>
              </a:spcBef>
              <a:buNone/>
              <a:tabLst>
                <a:tab algn="l" pos="0"/>
              </a:tabLst>
            </a:pPr>
            <a:endParaRPr b="0" lang="en-US" sz="4400" spc="-1" strike="noStrike">
              <a:solidFill>
                <a:srgbClr val="000000"/>
              </a:solidFill>
              <a:latin typeface="Arial"/>
            </a:endParaRPr>
          </a:p>
        </p:txBody>
      </p:sp>
      <p:sp>
        <p:nvSpPr>
          <p:cNvPr id="76" name="PlaceHolder 3"/>
          <p:cNvSpPr>
            <a:spLocks noGrp="1"/>
          </p:cNvSpPr>
          <p:nvPr>
            <p:ph type="sldNum" idx="16"/>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AEC71332-B9EF-47AC-8B84-99E2F9214898}" type="slidenum">
              <a:rPr b="0" lang="en-US" sz="2400" spc="-1" strike="noStrike">
                <a:solidFill>
                  <a:schemeClr val="dk1"/>
                </a:solidFill>
                <a:latin typeface="Arial"/>
                <a:ea typeface="Arial"/>
              </a:rPr>
              <a:t>8</a:t>
            </a:fld>
            <a:endParaRPr b="0" lang="en-US" sz="2400" spc="-1" strike="noStrike">
              <a:solidFill>
                <a:srgbClr val="000000"/>
              </a:solidFill>
              <a:latin typeface="Times New Roman"/>
            </a:endParaRPr>
          </a:p>
        </p:txBody>
      </p:sp>
      <p:sp>
        <p:nvSpPr>
          <p:cNvPr id="77" name="Google Shape;148;p16"/>
          <p:cNvSpPr/>
          <p:nvPr/>
        </p:nvSpPr>
        <p:spPr>
          <a:xfrm>
            <a:off x="179280" y="9777960"/>
            <a:ext cx="17481960" cy="441720"/>
          </a:xfrm>
          <a:prstGeom prst="rect">
            <a:avLst/>
          </a:prstGeom>
          <a:noFill/>
          <a:ln w="0">
            <a:noFill/>
          </a:ln>
        </p:spPr>
        <p:style>
          <a:lnRef idx="0"/>
          <a:fillRef idx="0"/>
          <a:effectRef idx="0"/>
          <a:fontRef idx="minor"/>
        </p:style>
        <p:txBody>
          <a:bodyPr lIns="90000" rIns="90000" tIns="91440" bIns="91440" anchor="t">
            <a:spAutoFit/>
          </a:bodyPr>
          <a:p>
            <a:pPr algn="just">
              <a:lnSpc>
                <a:spcPct val="100000"/>
              </a:lnSpc>
              <a:tabLst>
                <a:tab algn="l" pos="0"/>
              </a:tabLst>
            </a:pPr>
            <a:r>
              <a:rPr b="0" lang="en-US" sz="1700" spc="-1" strike="noStrike">
                <a:solidFill>
                  <a:schemeClr val="dk1"/>
                </a:solidFill>
                <a:latin typeface="Arial"/>
                <a:ea typeface="Arial"/>
              </a:rPr>
              <a:t>[1] MIT Laboratory for Computational Physiology. “MIMIC-OMOP: Mapping the MIMIC-III database to the OMOP schema”, https://github.com/ MIT-LCP/mimic-omop, 2018.</a:t>
            </a:r>
            <a:endParaRPr b="0" lang="en-US" sz="17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title"/>
          </p:nvPr>
        </p:nvSpPr>
        <p:spPr>
          <a:xfrm>
            <a:off x="5355360" y="691920"/>
            <a:ext cx="11674800" cy="1988280"/>
          </a:xfrm>
          <a:prstGeom prst="rect">
            <a:avLst/>
          </a:prstGeom>
          <a:noFill/>
          <a:ln w="0">
            <a:noFill/>
          </a:ln>
        </p:spPr>
        <p:txBody>
          <a:bodyPr lIns="91440" rIns="91440" tIns="45720" bIns="45720" anchor="ctr">
            <a:normAutofit/>
          </a:bodyPr>
          <a:p>
            <a:pPr indent="0">
              <a:lnSpc>
                <a:spcPct val="90000"/>
              </a:lnSpc>
              <a:buNone/>
              <a:tabLst>
                <a:tab algn="l" pos="0"/>
              </a:tabLst>
            </a:pPr>
            <a:r>
              <a:rPr b="1" lang="en-US" sz="6600" spc="-1" strike="noStrike">
                <a:solidFill>
                  <a:srgbClr val="0f0039"/>
                </a:solidFill>
                <a:latin typeface="Arial"/>
                <a:ea typeface="Arial"/>
              </a:rPr>
              <a:t>Methods: Pipeline overview</a:t>
            </a:r>
            <a:endParaRPr b="0" lang="en-US" sz="6600" spc="-1" strike="noStrike">
              <a:solidFill>
                <a:srgbClr val="000000"/>
              </a:solidFill>
              <a:latin typeface="Arial"/>
            </a:endParaRPr>
          </a:p>
        </p:txBody>
      </p:sp>
      <p:sp>
        <p:nvSpPr>
          <p:cNvPr id="79" name="PlaceHolder 2"/>
          <p:cNvSpPr>
            <a:spLocks noGrp="1"/>
          </p:cNvSpPr>
          <p:nvPr>
            <p:ph/>
          </p:nvPr>
        </p:nvSpPr>
        <p:spPr>
          <a:xfrm>
            <a:off x="1257480" y="2838600"/>
            <a:ext cx="14861160" cy="7295760"/>
          </a:xfrm>
          <a:prstGeom prst="rect">
            <a:avLst/>
          </a:prstGeom>
          <a:noFill/>
          <a:ln w="0">
            <a:noFill/>
          </a:ln>
        </p:spPr>
        <p:txBody>
          <a:bodyPr lIns="91440" rIns="91440" tIns="45720" bIns="45720" anchor="t">
            <a:normAutofit/>
          </a:bodyPr>
          <a:p>
            <a:pPr marL="457200" indent="-457200">
              <a:lnSpc>
                <a:spcPct val="90000"/>
              </a:lnSpc>
              <a:spcBef>
                <a:spcPts val="1500"/>
              </a:spcBef>
              <a:buClr>
                <a:srgbClr val="000000"/>
              </a:buClr>
              <a:buFont typeface="Arial"/>
              <a:buChar char="●"/>
            </a:pPr>
            <a:r>
              <a:rPr b="0" lang="en-US" sz="4400" spc="-1" strike="noStrike">
                <a:solidFill>
                  <a:schemeClr val="dk1"/>
                </a:solidFill>
                <a:latin typeface="Arial"/>
                <a:ea typeface="Arial"/>
              </a:rPr>
              <a:t>Step 1 - Schema Matching (Online, browser, web)</a:t>
            </a:r>
            <a:endParaRPr b="0" lang="en-US" sz="4400" spc="-1" strike="noStrike">
              <a:solidFill>
                <a:srgbClr val="000000"/>
              </a:solidFill>
              <a:latin typeface="Arial"/>
            </a:endParaRPr>
          </a:p>
          <a:p>
            <a:pPr lvl="1" marL="1085760" indent="-447840">
              <a:lnSpc>
                <a:spcPct val="90000"/>
              </a:lnSpc>
              <a:buClr>
                <a:srgbClr val="000000"/>
              </a:buClr>
              <a:buFont typeface="Arial"/>
              <a:buChar char="○"/>
            </a:pPr>
            <a:r>
              <a:rPr b="0" lang="en-US" sz="3450" spc="-1" strike="noStrike">
                <a:solidFill>
                  <a:schemeClr val="dk1"/>
                </a:solidFill>
                <a:latin typeface="Arial"/>
                <a:ea typeface="Arial"/>
              </a:rPr>
              <a:t>Upload two schema files</a:t>
            </a:r>
            <a:endParaRPr b="0" lang="en-US" sz="3450" spc="-1" strike="noStrike">
              <a:solidFill>
                <a:srgbClr val="000000"/>
              </a:solidFill>
              <a:latin typeface="Arial"/>
            </a:endParaRPr>
          </a:p>
          <a:p>
            <a:pPr lvl="1" marL="1085760" indent="-447840">
              <a:lnSpc>
                <a:spcPct val="90000"/>
              </a:lnSpc>
              <a:buClr>
                <a:srgbClr val="000000"/>
              </a:buClr>
              <a:buFont typeface="Arial"/>
              <a:buChar char="○"/>
            </a:pPr>
            <a:r>
              <a:rPr b="0" lang="en-US" sz="3450" spc="-1" strike="noStrike">
                <a:solidFill>
                  <a:schemeClr val="dk1"/>
                </a:solidFill>
                <a:latin typeface="Arial"/>
                <a:ea typeface="Arial"/>
              </a:rPr>
              <a:t>LLM reviews schema files and makes suggestions</a:t>
            </a:r>
            <a:endParaRPr b="0" lang="en-US" sz="3450" spc="-1" strike="noStrike">
              <a:solidFill>
                <a:srgbClr val="000000"/>
              </a:solidFill>
              <a:latin typeface="Arial"/>
            </a:endParaRPr>
          </a:p>
          <a:p>
            <a:pPr lvl="1" marL="1085760" indent="-447840">
              <a:lnSpc>
                <a:spcPct val="90000"/>
              </a:lnSpc>
              <a:buClr>
                <a:srgbClr val="000000"/>
              </a:buClr>
              <a:buFont typeface="Arial"/>
              <a:buChar char="○"/>
            </a:pPr>
            <a:r>
              <a:rPr b="0" lang="en-US" sz="3450" spc="-1" strike="noStrike">
                <a:solidFill>
                  <a:schemeClr val="dk1"/>
                </a:solidFill>
                <a:latin typeface="Arial"/>
                <a:ea typeface="Arial"/>
              </a:rPr>
              <a:t>Review/approve LLM schema matches</a:t>
            </a:r>
            <a:endParaRPr b="0" lang="en-US" sz="3450" spc="-1" strike="noStrike">
              <a:solidFill>
                <a:srgbClr val="000000"/>
              </a:solidFill>
              <a:latin typeface="Arial"/>
            </a:endParaRPr>
          </a:p>
          <a:p>
            <a:pPr lvl="1" marL="1085760" indent="-447840">
              <a:lnSpc>
                <a:spcPct val="90000"/>
              </a:lnSpc>
              <a:buClr>
                <a:srgbClr val="000000"/>
              </a:buClr>
              <a:buFont typeface="Arial"/>
              <a:buChar char="○"/>
            </a:pPr>
            <a:r>
              <a:rPr b="0" lang="en-US" sz="3450" spc="-1" strike="noStrike">
                <a:solidFill>
                  <a:schemeClr val="dk1"/>
                </a:solidFill>
                <a:latin typeface="Arial"/>
                <a:ea typeface="Arial"/>
              </a:rPr>
              <a:t>Download harmonized schema + JSON harmonization instructions</a:t>
            </a:r>
            <a:endParaRPr b="0" lang="en-US" sz="3450" spc="-1" strike="noStrike">
              <a:solidFill>
                <a:srgbClr val="000000"/>
              </a:solidFill>
              <a:latin typeface="Arial"/>
            </a:endParaRPr>
          </a:p>
          <a:p>
            <a:pPr marL="1371600" indent="0">
              <a:lnSpc>
                <a:spcPct val="90000"/>
              </a:lnSpc>
              <a:spcBef>
                <a:spcPts val="1500"/>
              </a:spcBef>
              <a:buNone/>
              <a:tabLst>
                <a:tab algn="l" pos="0"/>
              </a:tabLst>
            </a:pPr>
            <a:endParaRPr b="0" lang="en-US" sz="4400" spc="-1" strike="noStrike">
              <a:solidFill>
                <a:srgbClr val="000000"/>
              </a:solidFill>
              <a:latin typeface="Arial"/>
            </a:endParaRPr>
          </a:p>
          <a:p>
            <a:pPr marL="457200" indent="-457200">
              <a:lnSpc>
                <a:spcPct val="90000"/>
              </a:lnSpc>
              <a:spcBef>
                <a:spcPts val="1500"/>
              </a:spcBef>
              <a:buClr>
                <a:srgbClr val="000000"/>
              </a:buClr>
              <a:buFont typeface="Arial"/>
              <a:buChar char="●"/>
              <a:tabLst>
                <a:tab algn="l" pos="0"/>
              </a:tabLst>
            </a:pPr>
            <a:r>
              <a:rPr b="0" lang="en-US" sz="4400" spc="-1" strike="noStrike">
                <a:solidFill>
                  <a:schemeClr val="dk1"/>
                </a:solidFill>
                <a:latin typeface="Arial"/>
                <a:ea typeface="Arial"/>
              </a:rPr>
              <a:t>Step 2 - Value Matching (Local, browser)</a:t>
            </a:r>
            <a:endParaRPr b="0" lang="en-US" sz="4400" spc="-1" strike="noStrike">
              <a:solidFill>
                <a:srgbClr val="000000"/>
              </a:solidFill>
              <a:latin typeface="Arial"/>
            </a:endParaRPr>
          </a:p>
          <a:p>
            <a:pPr lvl="1" marL="1085760" indent="-450360">
              <a:lnSpc>
                <a:spcPct val="90000"/>
              </a:lnSpc>
              <a:buClr>
                <a:srgbClr val="000000"/>
              </a:buClr>
              <a:buFont typeface="Arial"/>
              <a:buChar char="○"/>
              <a:tabLst>
                <a:tab algn="l" pos="0"/>
              </a:tabLst>
            </a:pPr>
            <a:r>
              <a:rPr b="0" lang="en-US" sz="3490" spc="-1" strike="noStrike">
                <a:solidFill>
                  <a:schemeClr val="dk1"/>
                </a:solidFill>
                <a:latin typeface="Arial"/>
                <a:ea typeface="Arial"/>
              </a:rPr>
              <a:t>Open local GUI</a:t>
            </a:r>
            <a:endParaRPr b="0" lang="en-US" sz="3490" spc="-1" strike="noStrike">
              <a:solidFill>
                <a:srgbClr val="000000"/>
              </a:solidFill>
              <a:latin typeface="Arial"/>
            </a:endParaRPr>
          </a:p>
          <a:p>
            <a:pPr lvl="1" marL="1085760" indent="-450360">
              <a:lnSpc>
                <a:spcPct val="90000"/>
              </a:lnSpc>
              <a:buClr>
                <a:srgbClr val="000000"/>
              </a:buClr>
              <a:buFont typeface="Arial"/>
              <a:buChar char="○"/>
              <a:tabLst>
                <a:tab algn="l" pos="0"/>
              </a:tabLst>
            </a:pPr>
            <a:r>
              <a:rPr b="0" lang="en-US" sz="3490" spc="-1" strike="noStrike">
                <a:solidFill>
                  <a:schemeClr val="dk1"/>
                </a:solidFill>
                <a:latin typeface="Arial"/>
                <a:ea typeface="Arial"/>
              </a:rPr>
              <a:t>Provide access to local data and the  JSON harmonization instructions from Step 1</a:t>
            </a:r>
            <a:endParaRPr b="0" lang="en-US" sz="3490" spc="-1" strike="noStrike">
              <a:solidFill>
                <a:srgbClr val="000000"/>
              </a:solidFill>
              <a:latin typeface="Arial"/>
            </a:endParaRPr>
          </a:p>
          <a:p>
            <a:pPr lvl="1" marL="1085760" indent="-450360">
              <a:lnSpc>
                <a:spcPct val="90000"/>
              </a:lnSpc>
              <a:buClr>
                <a:srgbClr val="000000"/>
              </a:buClr>
              <a:buFont typeface="Arial"/>
              <a:buChar char="○"/>
              <a:tabLst>
                <a:tab algn="l" pos="0"/>
              </a:tabLst>
            </a:pPr>
            <a:r>
              <a:rPr b="0" lang="en-US" sz="3490" spc="-1" strike="noStrike">
                <a:solidFill>
                  <a:schemeClr val="dk1"/>
                </a:solidFill>
                <a:latin typeface="Arial"/>
                <a:ea typeface="Arial"/>
              </a:rPr>
              <a:t>A local LLM provides value harmonization suggestions</a:t>
            </a:r>
            <a:endParaRPr b="0" lang="en-US" sz="3490" spc="-1" strike="noStrike">
              <a:solidFill>
                <a:srgbClr val="000000"/>
              </a:solidFill>
              <a:latin typeface="Arial"/>
            </a:endParaRPr>
          </a:p>
          <a:p>
            <a:pPr lvl="1" marL="1085760" indent="-450360">
              <a:lnSpc>
                <a:spcPct val="90000"/>
              </a:lnSpc>
              <a:buClr>
                <a:srgbClr val="000000"/>
              </a:buClr>
              <a:buFont typeface="Arial"/>
              <a:buChar char="○"/>
              <a:tabLst>
                <a:tab algn="l" pos="0"/>
              </a:tabLst>
            </a:pPr>
            <a:r>
              <a:rPr b="0" lang="en-US" sz="3490" spc="-1" strike="noStrike">
                <a:solidFill>
                  <a:schemeClr val="dk1"/>
                </a:solidFill>
                <a:latin typeface="Arial"/>
                <a:ea typeface="Arial"/>
              </a:rPr>
              <a:t>The user can edit the LLM suggestions</a:t>
            </a:r>
            <a:endParaRPr b="0" lang="en-US" sz="3490" spc="-1" strike="noStrike">
              <a:solidFill>
                <a:srgbClr val="000000"/>
              </a:solidFill>
              <a:latin typeface="Arial"/>
            </a:endParaRPr>
          </a:p>
          <a:p>
            <a:pPr lvl="1" marL="1085760" indent="-450360">
              <a:lnSpc>
                <a:spcPct val="90000"/>
              </a:lnSpc>
              <a:buClr>
                <a:srgbClr val="000000"/>
              </a:buClr>
              <a:buFont typeface="Arial"/>
              <a:buChar char="○"/>
              <a:tabLst>
                <a:tab algn="l" pos="0"/>
              </a:tabLst>
            </a:pPr>
            <a:r>
              <a:rPr b="0" lang="en-US" sz="3490" spc="-1" strike="noStrike">
                <a:solidFill>
                  <a:schemeClr val="dk1"/>
                </a:solidFill>
                <a:latin typeface="Arial"/>
                <a:ea typeface="Arial"/>
              </a:rPr>
              <a:t>The two datasets are harmonized and linked</a:t>
            </a:r>
            <a:endParaRPr b="0" lang="en-US" sz="3490" spc="-1" strike="noStrike">
              <a:solidFill>
                <a:srgbClr val="000000"/>
              </a:solidFill>
              <a:latin typeface="Arial"/>
            </a:endParaRPr>
          </a:p>
          <a:p>
            <a:pPr marL="914400" indent="0">
              <a:lnSpc>
                <a:spcPct val="90000"/>
              </a:lnSpc>
              <a:spcBef>
                <a:spcPts val="1500"/>
              </a:spcBef>
              <a:buNone/>
              <a:tabLst>
                <a:tab algn="l" pos="0"/>
              </a:tabLst>
            </a:pPr>
            <a:endParaRPr b="0" lang="en-US" sz="4400" spc="-1" strike="noStrike">
              <a:solidFill>
                <a:srgbClr val="000000"/>
              </a:solidFill>
              <a:latin typeface="Arial"/>
            </a:endParaRPr>
          </a:p>
        </p:txBody>
      </p:sp>
      <p:sp>
        <p:nvSpPr>
          <p:cNvPr id="80" name="PlaceHolder 3"/>
          <p:cNvSpPr>
            <a:spLocks noGrp="1"/>
          </p:cNvSpPr>
          <p:nvPr>
            <p:ph type="sldNum" idx="17"/>
          </p:nvPr>
        </p:nvSpPr>
        <p:spPr>
          <a:xfrm>
            <a:off x="17113680" y="9501120"/>
            <a:ext cx="1096560" cy="786960"/>
          </a:xfrm>
          <a:prstGeom prst="rect">
            <a:avLst/>
          </a:prstGeom>
          <a:noFill/>
          <a:ln w="0">
            <a:noFill/>
          </a:ln>
        </p:spPr>
        <p:txBody>
          <a:bodyPr lIns="167760" rIns="167760" tIns="167760" bIns="167760" anchor="t">
            <a:noAutofit/>
          </a:bodyPr>
          <a:lstStyle>
            <a:lvl1pPr indent="0" algn="r">
              <a:lnSpc>
                <a:spcPct val="100000"/>
              </a:lnSpc>
              <a:buNone/>
              <a:tabLst>
                <a:tab algn="l" pos="0"/>
              </a:tabLst>
              <a:defRPr b="0" lang="en-US" sz="2400" spc="-1" strike="noStrike">
                <a:solidFill>
                  <a:schemeClr val="dk1"/>
                </a:solidFill>
                <a:latin typeface="Arial"/>
                <a:ea typeface="Arial"/>
              </a:defRPr>
            </a:lvl1pPr>
          </a:lstStyle>
          <a:p>
            <a:pPr indent="0" algn="r">
              <a:lnSpc>
                <a:spcPct val="100000"/>
              </a:lnSpc>
              <a:buNone/>
              <a:tabLst>
                <a:tab algn="l" pos="0"/>
              </a:tabLst>
            </a:pPr>
            <a:fld id="{AC361957-D498-4F0F-9AAE-9BB1301BFD6C}" type="slidenum">
              <a:rPr b="0" lang="en-US" sz="2400" spc="-1" strike="noStrike">
                <a:solidFill>
                  <a:schemeClr val="dk1"/>
                </a:solidFill>
                <a:latin typeface="Arial"/>
                <a:ea typeface="Arial"/>
              </a:rPr>
              <a:t>9</a:t>
            </a:fld>
            <a:endParaRPr b="0" lang="en-US" sz="24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Custom 4">
      <a:dk1>
        <a:srgbClr val="000000"/>
      </a:dk1>
      <a:lt1>
        <a:srgbClr val="ffffff"/>
      </a:lt1>
      <a:dk2>
        <a:srgbClr val="632e62"/>
      </a:dk2>
      <a:lt2>
        <a:srgbClr val="eae5eb"/>
      </a:lt2>
      <a:accent1>
        <a:srgbClr val="92278f"/>
      </a:accent1>
      <a:accent2>
        <a:srgbClr val="170e3e"/>
      </a:accent2>
      <a:accent3>
        <a:srgbClr val="7030a0"/>
      </a:accent3>
      <a:accent4>
        <a:srgbClr val="4a2249"/>
      </a:accent4>
      <a:accent5>
        <a:srgbClr val="ffc000"/>
      </a:accent5>
      <a:accent6>
        <a:srgbClr val="45a5ed"/>
      </a:accent6>
      <a:hlink>
        <a:srgbClr val="0066ff"/>
      </a:hlink>
      <a:folHlink>
        <a:srgbClr val="666699"/>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4">
      <a:dk1>
        <a:srgbClr val="000000"/>
      </a:dk1>
      <a:lt1>
        <a:srgbClr val="ffffff"/>
      </a:lt1>
      <a:dk2>
        <a:srgbClr val="632e62"/>
      </a:dk2>
      <a:lt2>
        <a:srgbClr val="eae5eb"/>
      </a:lt2>
      <a:accent1>
        <a:srgbClr val="92278f"/>
      </a:accent1>
      <a:accent2>
        <a:srgbClr val="170e3e"/>
      </a:accent2>
      <a:accent3>
        <a:srgbClr val="7030a0"/>
      </a:accent3>
      <a:accent4>
        <a:srgbClr val="4a2249"/>
      </a:accent4>
      <a:accent5>
        <a:srgbClr val="ffc000"/>
      </a:accent5>
      <a:accent6>
        <a:srgbClr val="45a5ed"/>
      </a:accent6>
      <a:hlink>
        <a:srgbClr val="0066ff"/>
      </a:hlink>
      <a:folHlink>
        <a:srgbClr val="666699"/>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4">
      <a:dk1>
        <a:srgbClr val="000000"/>
      </a:dk1>
      <a:lt1>
        <a:srgbClr val="ffffff"/>
      </a:lt1>
      <a:dk2>
        <a:srgbClr val="632e62"/>
      </a:dk2>
      <a:lt2>
        <a:srgbClr val="eae5eb"/>
      </a:lt2>
      <a:accent1>
        <a:srgbClr val="92278f"/>
      </a:accent1>
      <a:accent2>
        <a:srgbClr val="170e3e"/>
      </a:accent2>
      <a:accent3>
        <a:srgbClr val="7030a0"/>
      </a:accent3>
      <a:accent4>
        <a:srgbClr val="4a2249"/>
      </a:accent4>
      <a:accent5>
        <a:srgbClr val="ffc000"/>
      </a:accent5>
      <a:accent6>
        <a:srgbClr val="45a5ed"/>
      </a:accent6>
      <a:hlink>
        <a:srgbClr val="0066ff"/>
      </a:hlink>
      <a:folHlink>
        <a:srgbClr val="666699"/>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Custom 4">
      <a:dk1>
        <a:srgbClr val="000000"/>
      </a:dk1>
      <a:lt1>
        <a:srgbClr val="ffffff"/>
      </a:lt1>
      <a:dk2>
        <a:srgbClr val="632e62"/>
      </a:dk2>
      <a:lt2>
        <a:srgbClr val="eae5eb"/>
      </a:lt2>
      <a:accent1>
        <a:srgbClr val="92278f"/>
      </a:accent1>
      <a:accent2>
        <a:srgbClr val="170e3e"/>
      </a:accent2>
      <a:accent3>
        <a:srgbClr val="7030a0"/>
      </a:accent3>
      <a:accent4>
        <a:srgbClr val="4a2249"/>
      </a:accent4>
      <a:accent5>
        <a:srgbClr val="ffc000"/>
      </a:accent5>
      <a:accent6>
        <a:srgbClr val="45a5ed"/>
      </a:accent6>
      <a:hlink>
        <a:srgbClr val="0066ff"/>
      </a:hlink>
      <a:folHlink>
        <a:srgbClr val="666699"/>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Custom 4">
      <a:dk1>
        <a:srgbClr val="000000"/>
      </a:dk1>
      <a:lt1>
        <a:srgbClr val="ffffff"/>
      </a:lt1>
      <a:dk2>
        <a:srgbClr val="632e62"/>
      </a:dk2>
      <a:lt2>
        <a:srgbClr val="eae5eb"/>
      </a:lt2>
      <a:accent1>
        <a:srgbClr val="92278f"/>
      </a:accent1>
      <a:accent2>
        <a:srgbClr val="170e3e"/>
      </a:accent2>
      <a:accent3>
        <a:srgbClr val="7030a0"/>
      </a:accent3>
      <a:accent4>
        <a:srgbClr val="4a2249"/>
      </a:accent4>
      <a:accent5>
        <a:srgbClr val="ffc000"/>
      </a:accent5>
      <a:accent6>
        <a:srgbClr val="45a5ed"/>
      </a:accent6>
      <a:hlink>
        <a:srgbClr val="0066ff"/>
      </a:hlink>
      <a:folHlink>
        <a:srgbClr val="666699"/>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22</TotalTime>
  <Application>LibreOffice/24.2.4.2$Linux_X86_64 LibreOffice_project/420$Build-2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dcterms:modified xsi:type="dcterms:W3CDTF">2025-10-09T05:11:23Z</dcterms:modified>
  <cp:revision>7</cp:revision>
  <dc:subject/>
  <dc:title/>
</cp:coreProperties>
</file>

<file path=docProps/custom.xml><?xml version="1.0" encoding="utf-8"?>
<Properties xmlns="http://schemas.openxmlformats.org/officeDocument/2006/custom-properties" xmlns:vt="http://schemas.openxmlformats.org/officeDocument/2006/docPropsVTypes"/>
</file>