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10.png" ContentType="image/png"/>
  <Override PartName="/ppt/media/image7.png" ContentType="image/png"/>
  <Override PartName="/ppt/media/image11.png" ContentType="image/png"/>
  <Override PartName="/ppt/media/image8.png" ContentType="image/png"/>
  <Override PartName="/ppt/media/image12.png" ContentType="image/png"/>
  <Override PartName="/ppt/media/image9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_rels/slide5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.xml.rels" ContentType="application/vnd.openxmlformats-package.relationships+xml"/>
  <Override PartName="/ppt/slides/_rels/slide16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notesSlides/_rels/notesSlide4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5.xml.rels" ContentType="application/vnd.openxmlformats-package.relationships+xml"/>
  <Override PartName="/ppt/notesSlides/_rels/notesSlide20.xml.rels" ContentType="application/vnd.openxmlformats-package.relationships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"/>
          <p:cNvSpPr/>
          <p:nvPr/>
        </p:nvSpPr>
        <p:spPr>
          <a:xfrm>
            <a:off x="0" y="0"/>
            <a:ext cx="6858000" cy="9144000"/>
          </a:xfrm>
          <a:custGeom>
            <a:avLst/>
            <a:gdLst>
              <a:gd name="textAreaLeft" fmla="*/ 360 w 6858000"/>
              <a:gd name="textAreaRight" fmla="*/ 6857640 w 6858000"/>
              <a:gd name="textAreaTop" fmla="*/ 360 h 9144000"/>
              <a:gd name="textAreaBottom" fmla="*/ 9143640 h 9144000"/>
            </a:gdLst>
            <a:ahLst/>
            <a:rect l="textAreaLeft" t="textAreaTop" r="textAreaRight" b="textAreaBottom"/>
            <a:pathLst>
              <a:path w="21600" h="28800">
                <a:moveTo>
                  <a:pt x="5" y="0"/>
                </a:moveTo>
                <a:arcTo wR="5" hR="5" stAng="16200000" swAng="-5400000"/>
                <a:lnTo>
                  <a:pt x="0" y="28795"/>
                </a:lnTo>
                <a:arcTo wR="5" hR="5" stAng="10800000" swAng="-5400000"/>
                <a:lnTo>
                  <a:pt x="21595" y="28800"/>
                </a:lnTo>
                <a:arcTo wR="5" hR="5" stAng="5400000" swAng="-5400000"/>
                <a:lnTo>
                  <a:pt x="21600" y="5"/>
                </a:lnTo>
                <a:arcTo wR="5" hR="5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"/>
          <p:cNvSpPr/>
          <p:nvPr/>
        </p:nvSpPr>
        <p:spPr>
          <a:xfrm>
            <a:off x="0" y="0"/>
            <a:ext cx="6858000" cy="9144000"/>
          </a:xfrm>
          <a:custGeom>
            <a:avLst/>
            <a:gdLst>
              <a:gd name="textAreaLeft" fmla="*/ 360 w 6858000"/>
              <a:gd name="textAreaRight" fmla="*/ 6857640 w 6858000"/>
              <a:gd name="textAreaTop" fmla="*/ 360 h 9144000"/>
              <a:gd name="textAreaBottom" fmla="*/ 9143640 h 9144000"/>
            </a:gdLst>
            <a:ahLst/>
            <a:rect l="textAreaLeft" t="textAreaTop" r="textAreaRight" b="textAreaBottom"/>
            <a:pathLst>
              <a:path w="21600" h="28800">
                <a:moveTo>
                  <a:pt x="5" y="0"/>
                </a:moveTo>
                <a:arcTo wR="5" hR="5" stAng="16200000" swAng="-5400000"/>
                <a:lnTo>
                  <a:pt x="0" y="28795"/>
                </a:lnTo>
                <a:arcTo wR="5" hR="5" stAng="10800000" swAng="-5400000"/>
                <a:lnTo>
                  <a:pt x="21595" y="28800"/>
                </a:lnTo>
                <a:arcTo wR="5" hR="5" stAng="5400000" swAng="-5400000"/>
                <a:lnTo>
                  <a:pt x="21600" y="5"/>
                </a:lnTo>
                <a:arcTo wR="5" hR="5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"/>
          <p:cNvSpPr/>
          <p:nvPr/>
        </p:nvSpPr>
        <p:spPr>
          <a:xfrm>
            <a:off x="0" y="0"/>
            <a:ext cx="6858000" cy="9144000"/>
          </a:xfrm>
          <a:custGeom>
            <a:avLst/>
            <a:gdLst>
              <a:gd name="textAreaLeft" fmla="*/ 360 w 6858000"/>
              <a:gd name="textAreaRight" fmla="*/ 6857640 w 6858000"/>
              <a:gd name="textAreaTop" fmla="*/ 360 h 9144000"/>
              <a:gd name="textAreaBottom" fmla="*/ 9143640 h 9144000"/>
            </a:gdLst>
            <a:ahLst/>
            <a:rect l="textAreaLeft" t="textAreaTop" r="textAreaRight" b="textAreaBottom"/>
            <a:pathLst>
              <a:path w="21600" h="28800">
                <a:moveTo>
                  <a:pt x="5" y="0"/>
                </a:moveTo>
                <a:arcTo wR="5" hR="5" stAng="16200000" swAng="-5400000"/>
                <a:lnTo>
                  <a:pt x="0" y="28795"/>
                </a:lnTo>
                <a:arcTo wR="5" hR="5" stAng="10800000" swAng="-5400000"/>
                <a:lnTo>
                  <a:pt x="21595" y="28800"/>
                </a:lnTo>
                <a:arcTo wR="5" hR="5" stAng="5400000" swAng="-5400000"/>
                <a:lnTo>
                  <a:pt x="21600" y="5"/>
                </a:lnTo>
                <a:arcTo wR="5" hR="5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" name=""/>
          <p:cNvSpPr/>
          <p:nvPr/>
        </p:nvSpPr>
        <p:spPr>
          <a:xfrm>
            <a:off x="0" y="0"/>
            <a:ext cx="2971800" cy="45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"/>
          <p:cNvSpPr/>
          <p:nvPr/>
        </p:nvSpPr>
        <p:spPr>
          <a:xfrm>
            <a:off x="3884760" y="0"/>
            <a:ext cx="2968560" cy="45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" name="PlaceHolder 1"/>
          <p:cNvSpPr>
            <a:spLocks noGrp="1"/>
          </p:cNvSpPr>
          <p:nvPr>
            <p:ph type="sldImg"/>
          </p:nvPr>
        </p:nvSpPr>
        <p:spPr>
          <a:xfrm>
            <a:off x="1371240" y="1142640"/>
            <a:ext cx="4110120" cy="3081240"/>
          </a:xfrm>
          <a:prstGeom prst="rect">
            <a:avLst/>
          </a:prstGeom>
          <a:noFill/>
          <a:ln cap="sq"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algn="ct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</a:rPr>
              <a:t>Click to move the slide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85440" y="4400640"/>
            <a:ext cx="5481720" cy="3595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Click to edit the notes format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"/>
          <p:cNvSpPr/>
          <p:nvPr/>
        </p:nvSpPr>
        <p:spPr>
          <a:xfrm>
            <a:off x="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indent="0">
              <a:spcBef>
                <a:spcPts val="11"/>
              </a:spcBef>
              <a:spcAft>
                <a:spcPts val="11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sldNum" idx="2"/>
          </p:nvPr>
        </p:nvSpPr>
        <p:spPr>
          <a:xfrm>
            <a:off x="3884400" y="8685000"/>
            <a:ext cx="2966760" cy="45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spcBef>
                <a:spcPts val="11"/>
              </a:spcBef>
              <a:spcAft>
                <a:spcPts val="11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  <a:defRPr b="0" lang="en-US" sz="1200" spc="-1" strike="noStrike">
                <a:solidFill>
                  <a:srgbClr val="000000"/>
                </a:solidFill>
                <a:latin typeface="Calibri"/>
                <a:ea typeface="DejaVu Sans"/>
              </a:defRPr>
            </a:lvl1pPr>
          </a:lstStyle>
          <a:p>
            <a:pPr indent="0" algn="r">
              <a:spcBef>
                <a:spcPts val="11"/>
              </a:spcBef>
              <a:spcAft>
                <a:spcPts val="11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5E5F9FF5-7AF5-48E7-8B13-235636DEA205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0E0D1906-A9A7-4364-B040-09517E668D13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5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091F02D9-DF04-42EC-95DC-A4AB26E6E3DE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2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AD788EBF-7D3F-462A-91B0-0DC50F15CADE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5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D1FCCB7A-335D-411C-98F6-E05972938A3F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8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64AE6A74-1BA2-4C5C-BD4E-C3A6F9F60B58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1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CEA52253-3704-4512-9A33-101BB848EF1C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4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ACD363F3-7EFA-4539-B6B2-D4BB8D04B1F1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7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08DFF160-FE2B-4FE0-8CD7-183F7CA08F03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0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9D45C441-F4AA-4D1C-96C7-569F94ABDE08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3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D801D7D2-7148-4C60-A369-A5197ADC0F08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6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E8C48379-A7FC-456B-B3B8-4BFF16C24EDB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9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701FB1D6-EBFF-4580-80EB-6CA1CDAB553A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8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D8290D6F-E33C-4E20-A6F6-5ED84383B1E2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2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9C6EEA2A-5551-469E-8F6E-EC46F977A93F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5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00C65DC9-D7EC-486F-B566-916EBE608D2D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AB4C5F58-529D-498B-8397-F84E215C73FF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1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FED84D7D-B139-49C1-AA7A-13BE69AFED85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4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3EAD3E31-F00E-439D-8D34-39479F11C56F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7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7D157752-C017-4948-A1FF-FE4817B6BA20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0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35A06D5D-1076-4113-BA30-1E76D9DACF23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3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B8C85554-6FA2-48B0-BC1D-7CB3B1B091DD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6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"/>
          <p:cNvSpPr/>
          <p:nvPr/>
        </p:nvSpPr>
        <p:spPr>
          <a:xfrm>
            <a:off x="3884760" y="8685360"/>
            <a:ext cx="2968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6D53E144-E19D-49DB-994B-CC84AC749601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9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20BD479-106D-4468-9D41-E724E4643382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 rot="10800000">
            <a:off x="0" y="4680"/>
            <a:ext cx="9144000" cy="6359760"/>
          </a:xfrm>
          <a:prstGeom prst="rect">
            <a:avLst/>
          </a:prstGeom>
          <a:solidFill>
            <a:srgbClr val="f2f2f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 rot="10800000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" name=""/>
          <p:cNvSpPr/>
          <p:nvPr/>
        </p:nvSpPr>
        <p:spPr>
          <a:xfrm>
            <a:off x="0" y="6408720"/>
            <a:ext cx="9144000" cy="160200"/>
          </a:xfrm>
          <a:prstGeom prst="rect">
            <a:avLst/>
          </a:prstGeom>
          <a:gradFill rotWithShape="0">
            <a:gsLst>
              <a:gs pos="0">
                <a:srgbClr val="ff2400"/>
              </a:gs>
              <a:gs pos="100000">
                <a:srgbClr val="ffffff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"/>
          <p:cNvSpPr/>
          <p:nvPr/>
        </p:nvSpPr>
        <p:spPr>
          <a:xfrm>
            <a:off x="0" y="6361200"/>
            <a:ext cx="9144000" cy="1440"/>
          </a:xfrm>
          <a:prstGeom prst="line">
            <a:avLst/>
          </a:prstGeom>
          <a:ln cap="sq" w="9360">
            <a:solidFill>
              <a:srgbClr val="ff24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"/>
          <p:cNvSpPr/>
          <p:nvPr/>
        </p:nvSpPr>
        <p:spPr>
          <a:xfrm>
            <a:off x="0" y="6400800"/>
            <a:ext cx="9144000" cy="763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99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29520" bIns="2952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4" name="" descr=""/>
          <p:cNvPicPr/>
          <p:nvPr/>
        </p:nvPicPr>
        <p:blipFill>
          <a:blip r:embed="rId2"/>
          <a:stretch/>
        </p:blipFill>
        <p:spPr>
          <a:xfrm>
            <a:off x="141120" y="6556320"/>
            <a:ext cx="2203560" cy="243000"/>
          </a:xfrm>
          <a:prstGeom prst="rect">
            <a:avLst/>
          </a:prstGeom>
          <a:ln w="0">
            <a:noFill/>
          </a:ln>
        </p:spPr>
      </p:pic>
      <p:sp>
        <p:nvSpPr>
          <p:cNvPr id="5" name=""/>
          <p:cNvSpPr/>
          <p:nvPr/>
        </p:nvSpPr>
        <p:spPr>
          <a:xfrm>
            <a:off x="0" y="6396120"/>
            <a:ext cx="9144000" cy="104760"/>
          </a:xfrm>
          <a:prstGeom prst="rect">
            <a:avLst/>
          </a:prstGeom>
          <a:gradFill rotWithShape="0">
            <a:gsLst>
              <a:gs pos="0">
                <a:srgbClr val="a00800"/>
              </a:gs>
              <a:gs pos="100000">
                <a:srgbClr val="ff1600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440" y="609480"/>
            <a:ext cx="7767720" cy="1138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spcBef>
                <a:spcPts val="11"/>
              </a:spcBef>
              <a:spcAft>
                <a:spcPts val="11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</a:rPr>
              <a:t>Click to edit the title text format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85440" y="1980720"/>
            <a:ext cx="7767720" cy="411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343080" indent="-343080"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343080" indent="-343080"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Third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3" marL="343080" indent="-343080"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Fourth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4" marL="343080" indent="-343080"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Fifth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5" marL="343080" indent="-343080"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Sixth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6" marL="343080" indent="-343080"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Seventh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sldNum" idx="1"/>
          </p:nvPr>
        </p:nvSpPr>
        <p:spPr>
          <a:xfrm>
            <a:off x="7009920" y="6553080"/>
            <a:ext cx="1900440" cy="223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spcBef>
                <a:spcPts val="11"/>
              </a:spcBef>
              <a:spcAft>
                <a:spcPts val="11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  <a:defRPr b="0" lang="en-US" sz="1000" spc="-1" strike="noStrike">
                <a:solidFill>
                  <a:srgbClr val="000000"/>
                </a:solidFill>
                <a:latin typeface="Calibri"/>
                <a:ea typeface="DejaVu Sans"/>
              </a:defRPr>
            </a:lvl1pPr>
          </a:lstStyle>
          <a:p>
            <a:pPr indent="0" algn="r">
              <a:spcBef>
                <a:spcPts val="11"/>
              </a:spcBef>
              <a:spcAft>
                <a:spcPts val="11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571D2735-AA59-4E4D-9AD4-DD0CEC7D3B91}" type="slidenum">
              <a:rPr b="0" lang="en-US" sz="10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DejaVu Sans"/>
              </a:rPr>
              <a:t>/79</a:t>
            </a:r>
            <a:endParaRPr b="0" lang="en-US" sz="1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"/>
          <p:cNvSpPr/>
          <p:nvPr/>
        </p:nvSpPr>
        <p:spPr>
          <a:xfrm>
            <a:off x="4680" y="533520"/>
            <a:ext cx="9144000" cy="131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PAID: Power-efficient 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AI-optimized Databases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"/>
          <p:cNvSpPr/>
          <p:nvPr/>
        </p:nvSpPr>
        <p:spPr>
          <a:xfrm>
            <a:off x="647712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C5C2231E-9C24-4C32-8DFD-A06DA7A60F7F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" name=""/>
          <p:cNvSpPr/>
          <p:nvPr/>
        </p:nvSpPr>
        <p:spPr>
          <a:xfrm>
            <a:off x="6858000" y="2803680"/>
            <a:ext cx="2362320" cy="95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Carlos Ordonez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algn="ct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University of Houston, Houston, USA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" name=""/>
          <p:cNvSpPr/>
          <p:nvPr/>
        </p:nvSpPr>
        <p:spPr>
          <a:xfrm>
            <a:off x="2286000" y="2793960"/>
            <a:ext cx="2133720" cy="95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Ladjel Bellatreche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algn="ct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LIAS/ISAE-ENSMA, Poitiers, France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3" name=""/>
          <p:cNvSpPr/>
          <p:nvPr/>
        </p:nvSpPr>
        <p:spPr>
          <a:xfrm>
            <a:off x="4343400" y="2803680"/>
            <a:ext cx="2646360" cy="95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El Hassan Abdelwahed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algn="ct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Cadi Ayyad University, Marrakech, Morocco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"/>
          <p:cNvSpPr/>
          <p:nvPr/>
        </p:nvSpPr>
        <p:spPr>
          <a:xfrm>
            <a:off x="0" y="2803680"/>
            <a:ext cx="2352600" cy="95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Ayoub Bouhatous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algn="ct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Cadi Ayyad University, Marrakech, Morocco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25" name="" descr=""/>
          <p:cNvPicPr/>
          <p:nvPr/>
        </p:nvPicPr>
        <p:blipFill>
          <a:blip r:embed="rId1"/>
          <a:stretch/>
        </p:blipFill>
        <p:spPr>
          <a:xfrm>
            <a:off x="7137360" y="3930480"/>
            <a:ext cx="1625760" cy="1098720"/>
          </a:xfrm>
          <a:prstGeom prst="rect">
            <a:avLst/>
          </a:prstGeom>
          <a:ln w="0">
            <a:noFill/>
          </a:ln>
        </p:spPr>
      </p:pic>
      <p:pic>
        <p:nvPicPr>
          <p:cNvPr id="26" name="" descr=""/>
          <p:cNvPicPr/>
          <p:nvPr/>
        </p:nvPicPr>
        <p:blipFill>
          <a:blip r:embed="rId2"/>
          <a:stretch/>
        </p:blipFill>
        <p:spPr>
          <a:xfrm>
            <a:off x="2687760" y="3946680"/>
            <a:ext cx="1350720" cy="961920"/>
          </a:xfrm>
          <a:prstGeom prst="rect">
            <a:avLst/>
          </a:prstGeom>
          <a:ln w="0">
            <a:noFill/>
          </a:ln>
        </p:spPr>
      </p:pic>
      <p:pic>
        <p:nvPicPr>
          <p:cNvPr id="27" name="" descr=""/>
          <p:cNvPicPr/>
          <p:nvPr/>
        </p:nvPicPr>
        <p:blipFill>
          <a:blip r:embed="rId3"/>
          <a:stretch/>
        </p:blipFill>
        <p:spPr>
          <a:xfrm>
            <a:off x="533520" y="3946680"/>
            <a:ext cx="1361880" cy="961920"/>
          </a:xfrm>
          <a:prstGeom prst="rect">
            <a:avLst/>
          </a:prstGeom>
          <a:ln w="0">
            <a:noFill/>
          </a:ln>
        </p:spPr>
      </p:pic>
      <p:pic>
        <p:nvPicPr>
          <p:cNvPr id="28" name="" descr=""/>
          <p:cNvPicPr/>
          <p:nvPr/>
        </p:nvPicPr>
        <p:blipFill>
          <a:blip r:embed="rId4"/>
          <a:stretch/>
        </p:blipFill>
        <p:spPr>
          <a:xfrm>
            <a:off x="4876920" y="3946680"/>
            <a:ext cx="1361880" cy="961920"/>
          </a:xfrm>
          <a:prstGeom prst="rect">
            <a:avLst/>
          </a:prstGeom>
          <a:ln w="0">
            <a:noFill/>
          </a:ln>
        </p:spPr>
      </p:pic>
      <p:sp>
        <p:nvSpPr>
          <p:cNvPr id="29" name=""/>
          <p:cNvSpPr/>
          <p:nvPr/>
        </p:nvSpPr>
        <p:spPr>
          <a:xfrm>
            <a:off x="1066680" y="5562720"/>
            <a:ext cx="75438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Prepared By: Dipta Chandra Paul, University of Houston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"/>
          <p:cNvSpPr/>
          <p:nvPr/>
        </p:nvSpPr>
        <p:spPr>
          <a:xfrm>
            <a:off x="685800" y="-7632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Query and System Features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6" name=""/>
          <p:cNvSpPr/>
          <p:nvPr/>
        </p:nvSpPr>
        <p:spPr>
          <a:xfrm>
            <a:off x="762120" y="990720"/>
            <a:ext cx="7467480" cy="495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Query Vector: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CPU Configuration Vector: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Where,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lvl="2" marL="1257480" indent="-457200" algn="just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COST_CPU: estimated CPU instructions.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2" marL="1257480" indent="-457200" algn="just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COST_IO: disk read/write operations.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2" marL="1257480" indent="-457200" algn="just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COST_MEM: memory access cost.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2" marL="1257480" indent="-457200" algn="just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DBSize: size of the database.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2" marL="1257480" indent="-457200" algn="just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Frequency: CPU clock rate.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2" marL="1257480" indent="-457200" algn="just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NumCores: number of CPU cores allocated.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44C3A17A-BDB7-4435-8FCB-6F16370E308E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58" name="" descr=""/>
          <p:cNvPicPr/>
          <p:nvPr/>
        </p:nvPicPr>
        <p:blipFill>
          <a:blip r:embed="rId1"/>
          <a:stretch/>
        </p:blipFill>
        <p:spPr>
          <a:xfrm>
            <a:off x="2776680" y="1523880"/>
            <a:ext cx="5681520" cy="457200"/>
          </a:xfrm>
          <a:prstGeom prst="rect">
            <a:avLst/>
          </a:prstGeom>
          <a:ln w="0">
            <a:noFill/>
          </a:ln>
        </p:spPr>
      </p:pic>
      <p:pic>
        <p:nvPicPr>
          <p:cNvPr id="59" name="" descr=""/>
          <p:cNvPicPr/>
          <p:nvPr/>
        </p:nvPicPr>
        <p:blipFill>
          <a:blip r:embed="rId2"/>
          <a:stretch/>
        </p:blipFill>
        <p:spPr>
          <a:xfrm>
            <a:off x="2895480" y="2619360"/>
            <a:ext cx="4267440" cy="504720"/>
          </a:xfrm>
          <a:prstGeom prst="rect">
            <a:avLst/>
          </a:prstGeom>
          <a:ln w="0">
            <a:noFill/>
          </a:ln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"/>
          <p:cNvSpPr/>
          <p:nvPr/>
        </p:nvSpPr>
        <p:spPr>
          <a:xfrm>
            <a:off x="685800" y="-7632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Neural Network Design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"/>
          <p:cNvSpPr/>
          <p:nvPr/>
        </p:nvSpPr>
        <p:spPr>
          <a:xfrm>
            <a:off x="685800" y="914400"/>
            <a:ext cx="8001000" cy="541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Input Layer: 6 neurons (query + system features)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3 Hidden layers, ReLU activation.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Output Layer: 2 neurons (power, time), linear activation.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Optimizer: Adam.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Loss Function: Mean Absolute Error (MAE).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601A7484-0442-43D3-A7BD-2B75F8BA2EE3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63" name=""/>
          <p:cNvGraphicFramePr/>
          <p:nvPr/>
        </p:nvGraphicFramePr>
        <p:xfrm>
          <a:off x="1676520" y="3962520"/>
          <a:ext cx="6096960" cy="1449000"/>
        </p:xfrm>
        <a:graphic>
          <a:graphicData uri="http://schemas.openxmlformats.org/drawingml/2006/table">
            <a:tbl>
              <a:tblPr/>
              <a:tblGrid>
                <a:gridCol w="3048120"/>
                <a:gridCol w="3048840"/>
              </a:tblGrid>
              <a:tr h="14490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1" lang="en-U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Power prediction:</a:t>
                      </a:r>
                      <a:endParaRPr b="0" lang="en-US" sz="24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1" lang="en-U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Time prediction:</a:t>
                      </a:r>
                      <a:endParaRPr b="0" lang="en-US" sz="24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4" name="" descr=""/>
          <p:cNvPicPr/>
          <p:nvPr/>
        </p:nvPicPr>
        <p:blipFill>
          <a:blip r:embed="rId1"/>
          <a:stretch/>
        </p:blipFill>
        <p:spPr>
          <a:xfrm>
            <a:off x="2097000" y="4495680"/>
            <a:ext cx="2322720" cy="371520"/>
          </a:xfrm>
          <a:prstGeom prst="rect">
            <a:avLst/>
          </a:prstGeom>
          <a:ln w="0">
            <a:noFill/>
          </a:ln>
        </p:spPr>
      </p:pic>
      <p:pic>
        <p:nvPicPr>
          <p:cNvPr id="65" name="" descr=""/>
          <p:cNvPicPr/>
          <p:nvPr/>
        </p:nvPicPr>
        <p:blipFill>
          <a:blip r:embed="rId2"/>
          <a:stretch/>
        </p:blipFill>
        <p:spPr>
          <a:xfrm>
            <a:off x="5756400" y="4495680"/>
            <a:ext cx="2320920" cy="360360"/>
          </a:xfrm>
          <a:prstGeom prst="rect">
            <a:avLst/>
          </a:prstGeom>
          <a:ln w="0">
            <a:noFill/>
          </a:ln>
        </p:spPr>
      </p:pic>
      <p:pic>
        <p:nvPicPr>
          <p:cNvPr id="66" name="" descr=""/>
          <p:cNvPicPr/>
          <p:nvPr/>
        </p:nvPicPr>
        <p:blipFill>
          <a:blip r:embed="rId3"/>
          <a:stretch/>
        </p:blipFill>
        <p:spPr>
          <a:xfrm>
            <a:off x="3124080" y="1576440"/>
            <a:ext cx="3200400" cy="785880"/>
          </a:xfrm>
          <a:prstGeom prst="rect">
            <a:avLst/>
          </a:prstGeom>
          <a:ln w="0">
            <a:noFill/>
          </a:ln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"/>
          <p:cNvSpPr/>
          <p:nvPr/>
        </p:nvSpPr>
        <p:spPr>
          <a:xfrm>
            <a:off x="0" y="152280"/>
            <a:ext cx="91440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Why Neural Networks?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8" name=""/>
          <p:cNvSpPr/>
          <p:nvPr/>
        </p:nvSpPr>
        <p:spPr>
          <a:xfrm>
            <a:off x="380880" y="1447920"/>
            <a:ext cx="8382240" cy="525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Capable of capturing nonlinear relationships.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More accurate than regression or decision trees.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Generalizes better on complex workloads.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9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20521CE7-9AA7-4E17-8A33-876AF362A4CF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Genetic Algorithm: Overview &amp; Process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"/>
          <p:cNvSpPr/>
          <p:nvPr/>
        </p:nvSpPr>
        <p:spPr>
          <a:xfrm>
            <a:off x="380880" y="1066680"/>
            <a:ext cx="8382240" cy="525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Bio-inspired search algorithm.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Fitness = Energy X Time (lower is better).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Evolution via crossover and mutation.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Execution Steps: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Initialize population with random CPU settings.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Evaluate fitness of each using NN predictions.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Select top-performing configurations.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Apply crossover and mutation.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Iterate until an optimal configuration is found.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AD6B7101-7209-4949-B49B-98EAF804B45B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"/>
          <p:cNvSpPr/>
          <p:nvPr/>
        </p:nvSpPr>
        <p:spPr>
          <a:xfrm>
            <a:off x="685800" y="60948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Optimization Objective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4" name=""/>
          <p:cNvSpPr/>
          <p:nvPr/>
        </p:nvSpPr>
        <p:spPr>
          <a:xfrm>
            <a:off x="457200" y="1981080"/>
            <a:ext cx="82296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Minimize product of power and execution time.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Optimization Goal: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Constraints: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lvl="1" marL="85716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Frequency ∈ [0.8 GHz – 3.4 GHz].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lvl="1" marL="85716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Cores ∈ [1 – 4].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5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586A6883-DF9F-4DEF-96D3-A7D3BB95FEC2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1523880" y="3276720"/>
            <a:ext cx="6701040" cy="761760"/>
          </a:xfrm>
          <a:prstGeom prst="rect">
            <a:avLst/>
          </a:prstGeom>
          <a:ln w="0">
            <a:noFill/>
          </a:ln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"/>
          <p:cNvSpPr/>
          <p:nvPr/>
        </p:nvSpPr>
        <p:spPr>
          <a:xfrm>
            <a:off x="685800" y="60948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Experiment Setup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"/>
          <p:cNvSpPr/>
          <p:nvPr/>
        </p:nvSpPr>
        <p:spPr>
          <a:xfrm>
            <a:off x="457200" y="1981080"/>
            <a:ext cx="82296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DBMS: PostgreSQL 14.1.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Server: Dell Precision Tower 3620.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Hardware: Intel Core i7 (4 cores, 8 threads), 16 GB DDR4 RAM and a 256 GB SSD.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Benchmarks: TPC-H with 10GB, 30GB, 50GB data.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Energy measurements using Yocto-Watt sensor.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9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E8BCC214-9DAA-40BE-A1FC-63501A8E83CF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"/>
          <p:cNvSpPr/>
          <p:nvPr/>
        </p:nvSpPr>
        <p:spPr>
          <a:xfrm>
            <a:off x="152280" y="76320"/>
            <a:ext cx="8915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Performance Comparison (NN vs RFR)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"/>
          <p:cNvSpPr/>
          <p:nvPr/>
        </p:nvSpPr>
        <p:spPr>
          <a:xfrm>
            <a:off x="380880" y="1371600"/>
            <a:ext cx="84582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NN significantly improves time prediction accuracy.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82" name=""/>
          <p:cNvGraphicFramePr/>
          <p:nvPr/>
        </p:nvGraphicFramePr>
        <p:xfrm>
          <a:off x="1371600" y="2133720"/>
          <a:ext cx="6478200" cy="3201480"/>
        </p:xfrm>
        <a:graphic>
          <a:graphicData uri="http://schemas.openxmlformats.org/drawingml/2006/table">
            <a:tbl>
              <a:tblPr/>
              <a:tblGrid>
                <a:gridCol w="1619280"/>
                <a:gridCol w="1619640"/>
                <a:gridCol w="1619640"/>
                <a:gridCol w="1619640"/>
              </a:tblGrid>
              <a:tr h="63972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Metric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Model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MAE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R²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40080">
                <a:tc rowSpan="2"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Power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RFR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2.3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63.8%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4152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NN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2.5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64.2%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40440">
                <a:tc rowSpan="2"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Time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RFR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54.7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47.5%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3972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NN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13.8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spcBef>
                          <a:spcPts val="11"/>
                        </a:spcBef>
                        <a:spcAft>
                          <a:spcPts val="1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  <a:tab algn="l" pos="1051560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83.6%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 marL="90000" marR="90000">
                    <a:lnL w="2880">
                      <a:solidFill>
                        <a:srgbClr val="000000"/>
                      </a:solidFill>
                      <a:prstDash val="solid"/>
                    </a:lnL>
                    <a:lnR w="2880">
                      <a:solidFill>
                        <a:srgbClr val="000000"/>
                      </a:solidFill>
                      <a:prstDash val="solid"/>
                    </a:lnR>
                    <a:lnT w="2880">
                      <a:solidFill>
                        <a:srgbClr val="000000"/>
                      </a:solidFill>
                      <a:prstDash val="solid"/>
                    </a:lnT>
                    <a:lnB w="28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3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EE31FE4E-3AD8-4A53-B1CC-B79CFF8E36C2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4" name=""/>
          <p:cNvSpPr/>
          <p:nvPr/>
        </p:nvSpPr>
        <p:spPr>
          <a:xfrm>
            <a:off x="1447920" y="5418000"/>
            <a:ext cx="655308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Table: Evaluation results of RFR and NN in predicting power consumption and time of queries.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"/>
          <p:cNvSpPr/>
          <p:nvPr/>
        </p:nvSpPr>
        <p:spPr>
          <a:xfrm>
            <a:off x="685800" y="60948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Impact of CPU Configuration (case studies)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6" name=""/>
          <p:cNvSpPr/>
          <p:nvPr/>
        </p:nvSpPr>
        <p:spPr>
          <a:xfrm>
            <a:off x="685800" y="1981080"/>
            <a:ext cx="746748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Q1: Simple SELECT query.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Q11: Joins and aggregates.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Q22: Highly nested and complex query.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Observations: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lvl="1" marL="9144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More cores reduce time.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lvl="1" marL="9144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Frequency effect is non-linear.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7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8B933288-34C5-4837-8553-7BF1FB58D74D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"/>
          <p:cNvSpPr/>
          <p:nvPr/>
        </p:nvSpPr>
        <p:spPr>
          <a:xfrm>
            <a:off x="685800" y="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Visualization of Query Results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9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AD461214-9C6F-4C2D-BC54-6B6C2E54189C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0" y="990720"/>
            <a:ext cx="9144000" cy="4876560"/>
          </a:xfrm>
          <a:prstGeom prst="rect">
            <a:avLst/>
          </a:prstGeom>
          <a:ln w="0">
            <a:noFill/>
          </a:ln>
        </p:spPr>
      </p:pic>
      <p:sp>
        <p:nvSpPr>
          <p:cNvPr id="91" name=""/>
          <p:cNvSpPr/>
          <p:nvPr/>
        </p:nvSpPr>
        <p:spPr>
          <a:xfrm>
            <a:off x="600120" y="5924520"/>
            <a:ext cx="799128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Fig: Impact of variation of CPU configuration on queries Q1, Q11, and Q22.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"/>
          <p:cNvSpPr/>
          <p:nvPr/>
        </p:nvSpPr>
        <p:spPr>
          <a:xfrm>
            <a:off x="685800" y="60948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Key Takeaways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3" name=""/>
          <p:cNvSpPr/>
          <p:nvPr/>
        </p:nvSpPr>
        <p:spPr>
          <a:xfrm>
            <a:off x="685800" y="1981080"/>
            <a:ext cx="80010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Up to 30% reduction in energy consumption.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NN offers strong prediction accuracy.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GA selects efficient hardware settings dynamically.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NN + GA combo outperforms static settings.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4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673FCC43-B4EB-4A22-A4F1-3CCB5A8BE7CE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"/>
          <p:cNvSpPr/>
          <p:nvPr/>
        </p:nvSpPr>
        <p:spPr>
          <a:xfrm>
            <a:off x="685800" y="60948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Motivation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" name=""/>
          <p:cNvSpPr/>
          <p:nvPr/>
        </p:nvSpPr>
        <p:spPr>
          <a:xfrm>
            <a:off x="228600" y="1905120"/>
            <a:ext cx="86868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39840" indent="-33984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•"/>
              <a:tabLst>
                <a:tab algn="l" pos="339840"/>
                <a:tab algn="l" pos="797040"/>
                <a:tab algn="l" pos="1254240"/>
                <a:tab algn="l" pos="1711440"/>
                <a:tab algn="l" pos="2168640"/>
                <a:tab algn="l" pos="2625840"/>
                <a:tab algn="l" pos="3083040"/>
                <a:tab algn="l" pos="3540240"/>
                <a:tab algn="l" pos="3997440"/>
                <a:tab algn="l" pos="4454640"/>
                <a:tab algn="l" pos="4911840"/>
                <a:tab algn="l" pos="5369040"/>
                <a:tab algn="l" pos="5826240"/>
                <a:tab algn="l" pos="6283440"/>
                <a:tab algn="l" pos="6740640"/>
                <a:tab algn="l" pos="7197840"/>
                <a:tab algn="l" pos="7655040"/>
                <a:tab algn="l" pos="8112240"/>
                <a:tab algn="l" pos="8569440"/>
                <a:tab algn="l" pos="9026640"/>
                <a:tab algn="l" pos="948384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As people run more and more queries daily, DBMS power demands are rising.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39840" indent="-33984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•"/>
              <a:tabLst>
                <a:tab algn="l" pos="339840"/>
                <a:tab algn="l" pos="797040"/>
                <a:tab algn="l" pos="1254240"/>
                <a:tab algn="l" pos="1711440"/>
                <a:tab algn="l" pos="2168640"/>
                <a:tab algn="l" pos="2625840"/>
                <a:tab algn="l" pos="3083040"/>
                <a:tab algn="l" pos="3540240"/>
                <a:tab algn="l" pos="3997440"/>
                <a:tab algn="l" pos="4454640"/>
                <a:tab algn="l" pos="4911840"/>
                <a:tab algn="l" pos="5369040"/>
                <a:tab algn="l" pos="5826240"/>
                <a:tab algn="l" pos="6283440"/>
                <a:tab algn="l" pos="6740640"/>
                <a:tab algn="l" pos="7197840"/>
                <a:tab algn="l" pos="7655040"/>
                <a:tab algn="l" pos="8112240"/>
                <a:tab algn="l" pos="8569440"/>
                <a:tab algn="l" pos="9026640"/>
                <a:tab algn="l" pos="948384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Energy consumption in data centers is rising rapidly.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39840" indent="-33984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•"/>
              <a:tabLst>
                <a:tab algn="l" pos="339840"/>
                <a:tab algn="l" pos="797040"/>
                <a:tab algn="l" pos="1254240"/>
                <a:tab algn="l" pos="1711440"/>
                <a:tab algn="l" pos="2168640"/>
                <a:tab algn="l" pos="2625840"/>
                <a:tab algn="l" pos="3083040"/>
                <a:tab algn="l" pos="3540240"/>
                <a:tab algn="l" pos="3997440"/>
                <a:tab algn="l" pos="4454640"/>
                <a:tab algn="l" pos="4911840"/>
                <a:tab algn="l" pos="5369040"/>
                <a:tab algn="l" pos="5826240"/>
                <a:tab algn="l" pos="6283440"/>
                <a:tab algn="l" pos="6740640"/>
                <a:tab algn="l" pos="7197840"/>
                <a:tab algn="l" pos="7655040"/>
                <a:tab algn="l" pos="8112240"/>
                <a:tab algn="l" pos="8569440"/>
                <a:tab algn="l" pos="9026640"/>
                <a:tab algn="l" pos="948384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Query execution consumes significant CPU power.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39840" indent="-33984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•"/>
              <a:tabLst>
                <a:tab algn="l" pos="339840"/>
                <a:tab algn="l" pos="797040"/>
                <a:tab algn="l" pos="1254240"/>
                <a:tab algn="l" pos="1711440"/>
                <a:tab algn="l" pos="2168640"/>
                <a:tab algn="l" pos="2625840"/>
                <a:tab algn="l" pos="3083040"/>
                <a:tab algn="l" pos="3540240"/>
                <a:tab algn="l" pos="3997440"/>
                <a:tab algn="l" pos="4454640"/>
                <a:tab algn="l" pos="4911840"/>
                <a:tab algn="l" pos="5369040"/>
                <a:tab algn="l" pos="5826240"/>
                <a:tab algn="l" pos="6283440"/>
                <a:tab algn="l" pos="6740640"/>
                <a:tab algn="l" pos="7197840"/>
                <a:tab algn="l" pos="7655040"/>
                <a:tab algn="l" pos="8112240"/>
                <a:tab algn="l" pos="8569440"/>
                <a:tab algn="l" pos="9026640"/>
                <a:tab algn="l" pos="948384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The ICT sector contributes between 1.8%–2.8% of global CO₂ emissions.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39840" indent="-33984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•"/>
              <a:tabLst>
                <a:tab algn="l" pos="339840"/>
                <a:tab algn="l" pos="797040"/>
                <a:tab algn="l" pos="1254240"/>
                <a:tab algn="l" pos="1711440"/>
                <a:tab algn="l" pos="2168640"/>
                <a:tab algn="l" pos="2625840"/>
                <a:tab algn="l" pos="3083040"/>
                <a:tab algn="l" pos="3540240"/>
                <a:tab algn="l" pos="3997440"/>
                <a:tab algn="l" pos="4454640"/>
                <a:tab algn="l" pos="4911840"/>
                <a:tab algn="l" pos="5369040"/>
                <a:tab algn="l" pos="5826240"/>
                <a:tab algn="l" pos="6283440"/>
                <a:tab algn="l" pos="6740640"/>
                <a:tab algn="l" pos="7197840"/>
                <a:tab algn="l" pos="7655040"/>
                <a:tab algn="l" pos="8112240"/>
                <a:tab algn="l" pos="8569440"/>
                <a:tab algn="l" pos="9026640"/>
                <a:tab algn="l" pos="948384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There's a growing need for energy-aware and eco-friendly(green) query optimization strategies.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34DF7C58-7E23-47D7-B4FF-53E35E3B33D6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"/>
          <p:cNvSpPr/>
          <p:nvPr/>
        </p:nvSpPr>
        <p:spPr>
          <a:xfrm>
            <a:off x="685800" y="60948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Limitations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6" name=""/>
          <p:cNvSpPr/>
          <p:nvPr/>
        </p:nvSpPr>
        <p:spPr>
          <a:xfrm>
            <a:off x="990720" y="1981080"/>
            <a:ext cx="769608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4308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Requires accurate training data.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NN training consumes energy, but periodically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GA introduces extra computation.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Optimization may be slower for very complex queries.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7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5B7BB8C0-983F-4296-B08B-24804D032C8E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"/>
          <p:cNvSpPr/>
          <p:nvPr/>
        </p:nvSpPr>
        <p:spPr>
          <a:xfrm>
            <a:off x="685800" y="4572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Conclusions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9" name=""/>
          <p:cNvSpPr/>
          <p:nvPr/>
        </p:nvSpPr>
        <p:spPr>
          <a:xfrm>
            <a:off x="76320" y="1828800"/>
            <a:ext cx="883908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PAID improves query efficiency through smart tuning.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It highlights the critical trade-off between execution time and energy use in query processing.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The framework demonstrates how machine learning can guide hardware-aware query optimization.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0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8C64773D-C6BF-4E15-8841-4233143943BD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"/>
          <p:cNvSpPr/>
          <p:nvPr/>
        </p:nvSpPr>
        <p:spPr>
          <a:xfrm>
            <a:off x="685800" y="4572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Future work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2" name=""/>
          <p:cNvSpPr/>
          <p:nvPr/>
        </p:nvSpPr>
        <p:spPr>
          <a:xfrm>
            <a:off x="101520" y="1828800"/>
            <a:ext cx="8839440" cy="434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Extend model to support GPU tuning.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Handle distributed database environments.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Add more layers to the neural network for improved prediction.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Measure the power consumed by the neural network itself.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42160EBD-BF86-492F-AED4-2F39456FF79B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"/>
          <p:cNvSpPr/>
          <p:nvPr/>
        </p:nvSpPr>
        <p:spPr>
          <a:xfrm>
            <a:off x="685800" y="60948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Our contributions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" name=""/>
          <p:cNvSpPr/>
          <p:nvPr/>
        </p:nvSpPr>
        <p:spPr>
          <a:xfrm>
            <a:off x="685800" y="1981080"/>
            <a:ext cx="807732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First to integrate new AI and old AI: NN and GA in query optimization for energy.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New I/O + energy cost model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Opens a new direction in green DBMS development.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5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E10FE108-7A0D-44CF-8F79-0DE6A0955184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"/>
          <p:cNvSpPr/>
          <p:nvPr/>
        </p:nvSpPr>
        <p:spPr>
          <a:xfrm>
            <a:off x="685800" y="60948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The Problem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" name=""/>
          <p:cNvSpPr/>
          <p:nvPr/>
        </p:nvSpPr>
        <p:spPr>
          <a:xfrm>
            <a:off x="380880" y="1981080"/>
            <a:ext cx="853452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39840" indent="-33984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•"/>
              <a:tabLst>
                <a:tab algn="l" pos="339840"/>
                <a:tab algn="l" pos="452520"/>
                <a:tab algn="l" pos="909720"/>
                <a:tab algn="l" pos="1366920"/>
                <a:tab algn="l" pos="1824120"/>
                <a:tab algn="l" pos="2281320"/>
                <a:tab algn="l" pos="2738520"/>
                <a:tab algn="l" pos="3195720"/>
                <a:tab algn="l" pos="3652920"/>
                <a:tab algn="l" pos="4110120"/>
                <a:tab algn="l" pos="4567320"/>
                <a:tab algn="l" pos="5024520"/>
                <a:tab algn="l" pos="5481720"/>
                <a:tab algn="l" pos="5938920"/>
                <a:tab algn="l" pos="6396120"/>
                <a:tab algn="l" pos="6853320"/>
                <a:tab algn="l" pos="7310520"/>
                <a:tab algn="l" pos="7767720"/>
                <a:tab algn="l" pos="8224920"/>
                <a:tab algn="l" pos="8682120"/>
                <a:tab algn="l" pos="913932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Most database optimizers only target response time.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39840" indent="-33984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•"/>
              <a:tabLst>
                <a:tab algn="l" pos="339840"/>
                <a:tab algn="l" pos="452520"/>
                <a:tab algn="l" pos="909720"/>
                <a:tab algn="l" pos="1366920"/>
                <a:tab algn="l" pos="1824120"/>
                <a:tab algn="l" pos="2281320"/>
                <a:tab algn="l" pos="2738520"/>
                <a:tab algn="l" pos="3195720"/>
                <a:tab algn="l" pos="3652920"/>
                <a:tab algn="l" pos="4110120"/>
                <a:tab algn="l" pos="4567320"/>
                <a:tab algn="l" pos="5024520"/>
                <a:tab algn="l" pos="5481720"/>
                <a:tab algn="l" pos="5938920"/>
                <a:tab algn="l" pos="6396120"/>
                <a:tab algn="l" pos="6853320"/>
                <a:tab algn="l" pos="7310520"/>
                <a:tab algn="l" pos="7767720"/>
                <a:tab algn="l" pos="8224920"/>
                <a:tab algn="l" pos="8682120"/>
                <a:tab algn="l" pos="913932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They use static CPU configurations without adapting to query characteristics.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39840" indent="-33984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•"/>
              <a:tabLst>
                <a:tab algn="l" pos="339840"/>
                <a:tab algn="l" pos="452520"/>
                <a:tab algn="l" pos="909720"/>
                <a:tab algn="l" pos="1366920"/>
                <a:tab algn="l" pos="1824120"/>
                <a:tab algn="l" pos="2281320"/>
                <a:tab algn="l" pos="2738520"/>
                <a:tab algn="l" pos="3195720"/>
                <a:tab algn="l" pos="3652920"/>
                <a:tab algn="l" pos="4110120"/>
                <a:tab algn="l" pos="4567320"/>
                <a:tab algn="l" pos="5024520"/>
                <a:tab algn="l" pos="5481720"/>
                <a:tab algn="l" pos="5938920"/>
                <a:tab algn="l" pos="6396120"/>
                <a:tab algn="l" pos="6853320"/>
                <a:tab algn="l" pos="7310520"/>
                <a:tab algn="l" pos="7767720"/>
                <a:tab algn="l" pos="8224920"/>
                <a:tab algn="l" pos="8682120"/>
                <a:tab algn="l" pos="913932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No consideration of the power-performance trade-off.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39840" indent="-33984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Times New Roman"/>
              <a:buChar char="•"/>
              <a:tabLst>
                <a:tab algn="l" pos="339840"/>
                <a:tab algn="l" pos="452520"/>
                <a:tab algn="l" pos="909720"/>
                <a:tab algn="l" pos="1366920"/>
                <a:tab algn="l" pos="1824120"/>
                <a:tab algn="l" pos="2281320"/>
                <a:tab algn="l" pos="2738520"/>
                <a:tab algn="l" pos="3195720"/>
                <a:tab algn="l" pos="3652920"/>
                <a:tab algn="l" pos="4110120"/>
                <a:tab algn="l" pos="4567320"/>
                <a:tab algn="l" pos="5024520"/>
                <a:tab algn="l" pos="5481720"/>
                <a:tab algn="l" pos="5938920"/>
                <a:tab algn="l" pos="6396120"/>
                <a:tab algn="l" pos="6853320"/>
                <a:tab algn="l" pos="7310520"/>
                <a:tab algn="l" pos="7767720"/>
                <a:tab algn="l" pos="8224920"/>
                <a:tab algn="l" pos="8682120"/>
                <a:tab algn="l" pos="913932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High energy waste occurs in large-scale workloads.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2CBFE2BB-847B-42F5-A8FD-3B66533A7920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"/>
          <p:cNvSpPr/>
          <p:nvPr/>
        </p:nvSpPr>
        <p:spPr>
          <a:xfrm>
            <a:off x="685800" y="60948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Previous Approaches to Energy Efficiency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"/>
          <p:cNvSpPr/>
          <p:nvPr/>
        </p:nvSpPr>
        <p:spPr>
          <a:xfrm>
            <a:off x="685800" y="1981080"/>
            <a:ext cx="782964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Dynamic Voltage and Frequency Scaling (DVFS).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Use of hardware accelerators (GPU, FPGA).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ML models: linear regression, random forests.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Limitations: inaccurate modeling, no dynamic hardware adjustment (number of cores and CPU frequency)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EF732D65-AD17-45B0-ACB4-03C2284CB930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"/>
          <p:cNvSpPr/>
          <p:nvPr/>
        </p:nvSpPr>
        <p:spPr>
          <a:xfrm>
            <a:off x="685800" y="60948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Gaps in Existing Work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"/>
          <p:cNvSpPr/>
          <p:nvPr/>
        </p:nvSpPr>
        <p:spPr>
          <a:xfrm>
            <a:off x="685800" y="1981080"/>
            <a:ext cx="746748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Machine learning models only predict energy, without acting on results.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No dynamic tuning of CPU settings per query.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Lack of integration with database query optimizers.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4" name=""/>
          <p:cNvSpPr/>
          <p:nvPr/>
        </p:nvSpPr>
        <p:spPr>
          <a:xfrm>
            <a:off x="647712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66FF723C-32F7-43EB-A209-CA0EF2BAAF5F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Solution Overview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"/>
          <p:cNvSpPr/>
          <p:nvPr/>
        </p:nvSpPr>
        <p:spPr>
          <a:xfrm>
            <a:off x="228600" y="1295280"/>
            <a:ext cx="8686800" cy="495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Propose PAID: a subsystem that integrates machine learning into query optimization.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Combines old AI (Genetic Algorithms) with new AI (Neural Networks).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Neural Network (NN) to predict power and time.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Genetic Algorithm (GA) to optimize CPU configuration.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Dynamically selects cores (1,2,4,8) and CPU frequency (0.4GHz – 3.4GHz)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 trade-off between energy and speed.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7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08D7AC04-6F65-43DD-8249-F32A5802C3B7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Architecture of PAID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"/>
          <p:cNvSpPr/>
          <p:nvPr/>
        </p:nvSpPr>
        <p:spPr>
          <a:xfrm>
            <a:off x="685800" y="1600200"/>
            <a:ext cx="7467480" cy="312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339840"/>
                <a:tab algn="l" pos="452520"/>
                <a:tab algn="l" pos="909720"/>
                <a:tab algn="l" pos="1366920"/>
                <a:tab algn="l" pos="1824120"/>
                <a:tab algn="l" pos="2281320"/>
                <a:tab algn="l" pos="2738520"/>
                <a:tab algn="l" pos="3195720"/>
                <a:tab algn="l" pos="3652920"/>
                <a:tab algn="l" pos="4110120"/>
                <a:tab algn="l" pos="4567320"/>
                <a:tab algn="l" pos="5024520"/>
                <a:tab algn="l" pos="5481720"/>
                <a:tab algn="l" pos="5938920"/>
                <a:tab algn="l" pos="6396120"/>
                <a:tab algn="l" pos="6853320"/>
                <a:tab algn="l" pos="7310520"/>
                <a:tab algn="l" pos="7767720"/>
                <a:tab algn="l" pos="8224920"/>
                <a:tab algn="l" pos="8682120"/>
                <a:tab algn="l" pos="913932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Input: SQL query + initial CPU configuration.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339840"/>
                <a:tab algn="l" pos="452520"/>
                <a:tab algn="l" pos="909720"/>
                <a:tab algn="l" pos="1366920"/>
                <a:tab algn="l" pos="1824120"/>
                <a:tab algn="l" pos="2281320"/>
                <a:tab algn="l" pos="2738520"/>
                <a:tab algn="l" pos="3195720"/>
                <a:tab algn="l" pos="3652920"/>
                <a:tab algn="l" pos="4110120"/>
                <a:tab algn="l" pos="4567320"/>
                <a:tab algn="l" pos="5024520"/>
                <a:tab algn="l" pos="5481720"/>
                <a:tab algn="l" pos="5938920"/>
                <a:tab algn="l" pos="6396120"/>
                <a:tab algn="l" pos="6853320"/>
                <a:tab algn="l" pos="7310520"/>
                <a:tab algn="l" pos="7767720"/>
                <a:tab algn="l" pos="8224920"/>
                <a:tab algn="l" pos="8682120"/>
                <a:tab algn="l" pos="913932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NN model estimates power and execution time.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339840"/>
                <a:tab algn="l" pos="452520"/>
                <a:tab algn="l" pos="909720"/>
                <a:tab algn="l" pos="1366920"/>
                <a:tab algn="l" pos="1824120"/>
                <a:tab algn="l" pos="2281320"/>
                <a:tab algn="l" pos="2738520"/>
                <a:tab algn="l" pos="3195720"/>
                <a:tab algn="l" pos="3652920"/>
                <a:tab algn="l" pos="4110120"/>
                <a:tab algn="l" pos="4567320"/>
                <a:tab algn="l" pos="5024520"/>
                <a:tab algn="l" pos="5481720"/>
                <a:tab algn="l" pos="5938920"/>
                <a:tab algn="l" pos="6396120"/>
                <a:tab algn="l" pos="6853320"/>
                <a:tab algn="l" pos="7310520"/>
                <a:tab algn="l" pos="7767720"/>
                <a:tab algn="l" pos="8224920"/>
                <a:tab algn="l" pos="8682120"/>
                <a:tab algn="l" pos="913932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GA searches for optimal settings to minimize energy and delay.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339840"/>
                <a:tab algn="l" pos="452520"/>
                <a:tab algn="l" pos="909720"/>
                <a:tab algn="l" pos="1366920"/>
                <a:tab algn="l" pos="1824120"/>
                <a:tab algn="l" pos="2281320"/>
                <a:tab algn="l" pos="2738520"/>
                <a:tab algn="l" pos="3195720"/>
                <a:tab algn="l" pos="3652920"/>
                <a:tab algn="l" pos="4110120"/>
                <a:tab algn="l" pos="4567320"/>
                <a:tab algn="l" pos="5024520"/>
                <a:tab algn="l" pos="5481720"/>
                <a:tab algn="l" pos="5938920"/>
                <a:tab algn="l" pos="6396120"/>
                <a:tab algn="l" pos="6853320"/>
                <a:tab algn="l" pos="7310520"/>
                <a:tab algn="l" pos="7767720"/>
                <a:tab algn="l" pos="8224920"/>
                <a:tab algn="l" pos="8682120"/>
                <a:tab algn="l" pos="913932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Feedback loop for iterative refinement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53D59929-DFEC-4F9E-9268-D6FFC61E2AC5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"/>
          <p:cNvSpPr/>
          <p:nvPr/>
        </p:nvSpPr>
        <p:spPr>
          <a:xfrm>
            <a:off x="752400" y="792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</a:rPr>
              <a:t>Diagram of PAID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"/>
          <p:cNvSpPr/>
          <p:nvPr/>
        </p:nvSpPr>
        <p:spPr>
          <a:xfrm>
            <a:off x="6458040" y="6492960"/>
            <a:ext cx="20574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B6689412-525E-498F-9F65-05732D0733D5}" type="slidenum">
              <a:rPr b="0" lang="en-US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53" name="" descr=""/>
          <p:cNvPicPr/>
          <p:nvPr/>
        </p:nvPicPr>
        <p:blipFill>
          <a:blip r:embed="rId1"/>
          <a:stretch/>
        </p:blipFill>
        <p:spPr>
          <a:xfrm>
            <a:off x="380880" y="1085760"/>
            <a:ext cx="8391600" cy="4857840"/>
          </a:xfrm>
          <a:prstGeom prst="rect">
            <a:avLst/>
          </a:prstGeom>
          <a:ln w="0">
            <a:noFill/>
          </a:ln>
        </p:spPr>
      </p:pic>
      <p:sp>
        <p:nvSpPr>
          <p:cNvPr id="54" name=""/>
          <p:cNvSpPr/>
          <p:nvPr/>
        </p:nvSpPr>
        <p:spPr>
          <a:xfrm>
            <a:off x="3429000" y="5943600"/>
            <a:ext cx="35053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Fig: The PAID Subsystem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7744</TotalTime>
  <Application>LibreOffice/24.2.4.2$Linux_X86_64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2014-08-04T11:55:44Z</dcterms:created>
  <dc:creator>yzhang</dc:creator>
  <dc:description/>
  <dc:language>en-US</dc:language>
  <cp:lastModifiedBy/>
  <dcterms:modified xsi:type="dcterms:W3CDTF">2025-08-01T21:49:20Z</dcterms:modified>
  <cp:revision>207</cp:revision>
  <dc:subject/>
  <dc:title>PowerPoint Presentation</dc:title>
</cp:coreProperties>
</file>