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1.svg" ContentType="image/svg"/>
  <Override PartName="/ppt/media/image10.png" ContentType="image/png"/>
  <Override PartName="/ppt/media/image6.jpeg" ContentType="image/jpeg"/>
  <Override PartName="/ppt/media/image1.png" ContentType="image/png"/>
  <Override PartName="/ppt/media/image12.png" ContentType="image/png"/>
  <Override PartName="/ppt/media/image8.png" ContentType="image/png"/>
  <Override PartName="/ppt/media/image17.png" ContentType="image/png"/>
  <Override PartName="/ppt/media/image5.png" ContentType="image/png"/>
  <Override PartName="/ppt/media/image21.png" ContentType="image/png"/>
  <Override PartName="/ppt/media/image19.png" ContentType="image/png"/>
  <Override PartName="/ppt/media/image2.png" ContentType="image/png"/>
  <Override PartName="/ppt/media/image14.svg" ContentType="image/svg"/>
  <Override PartName="/ppt/media/image3.jpeg" ContentType="image/jpeg"/>
  <Override PartName="/ppt/media/image15.png" ContentType="image/png"/>
  <Override PartName="/ppt/media/image20.png" ContentType="image/png"/>
  <Override PartName="/ppt/media/image18.png" ContentType="image/png"/>
  <Override PartName="/ppt/media/image9.png" ContentType="image/png"/>
  <Override PartName="/ppt/media/image4.png" ContentType="image/png"/>
  <Override PartName="/ppt/media/image13.png" ContentType="image/png"/>
  <Override PartName="/ppt/media/image7.png" ContentType="image/png"/>
  <Override PartName="/ppt/media/image1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9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8288000" cy="10288588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dt" idx="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ftr" idx="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sldNum" idx="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E0A081D-2EBE-4456-B641-1545E9019DD6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541"/>
              </a:spcBef>
              <a:buNone/>
              <a:tabLst>
                <a:tab algn="l" pos="0"/>
              </a:tabLst>
            </a:pPr>
            <a:r>
              <a:rPr b="0" lang="en-US" sz="1810" spc="-1" strike="noStrike">
                <a:solidFill>
                  <a:schemeClr val="dk1"/>
                </a:solidFill>
                <a:latin typeface="Calibri"/>
                <a:ea typeface="Calibri"/>
              </a:rPr>
              <a:t>Welcome to the presentation</a:t>
            </a:r>
            <a:endParaRPr b="0" lang="en-US" sz="18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CC52E15-8160-4091-BF23-60E9ECB0DFD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1AAC3C1-C2AC-4EF4-A4DB-4A9B66860CA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9ABCFE-B611-4317-A3E3-ADDCA6E7A50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CF186E-A410-46B4-8B64-A276A845FF1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B3A890-A1EB-4CDD-815D-FB955BE7FAEB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8F242F9-88D9-4F2F-B834-6758741F2272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336899-CE6A-43B7-B467-6DC2D3F5B7C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5478291-CF76-4742-84A9-1F9A79655832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962394-C57D-4E00-8B90-0E14251E3518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D3B680-2290-4455-9993-8FBAAFD18C3E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477D8DB-67B8-4EAF-BBE2-72E7BCDF0352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2B492AF-F26B-407F-B9D5-A62F7A88B57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8A1754D-F512-45ED-B7B5-E97A8504594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48C309C-8C9D-49AE-AFED-1D6531CD4287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C0F10F-094D-4C27-BBD2-DA573F563B3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9961D1E-104A-4326-8444-39EFC36708A0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CAC433A-A793-4E59-BDF1-91DC8129B81B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8984CAB-B2C5-42CE-AC96-89E34D042C1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C522AE5-3CA4-4AFA-9AEC-4E45EE25CEB5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82800" cy="3085920"/>
          </a:xfrm>
          <a:prstGeom prst="rect">
            <a:avLst/>
          </a:prstGeom>
          <a:ln w="0">
            <a:noFill/>
          </a:ln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1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D181396-A40B-4F71-A5CA-1B9C6B681DDD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7755076-1F2E-491F-A97A-355420E94886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Opening (16-02-24)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BD442D-7EFB-4B02-833C-417D833647B2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Opening (16-02-24)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329DFB-34F5-4068-B58C-FC745B1EF8E3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Opening (16-02-24)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2D6023A-FA0E-4A77-BFEC-D44E6F7BB25E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8287640" cy="596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17113680" y="950112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9943B2E-F6D2-4536-89CD-F35FF6BA3455}" type="slidenum"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b="0" lang="en-US" sz="6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257480" y="2838600"/>
            <a:ext cx="7333920" cy="729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8744040" y="2838600"/>
            <a:ext cx="8438760" cy="729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Google Shape;27;p4"/>
          <p:cNvSpPr/>
          <p:nvPr/>
        </p:nvSpPr>
        <p:spPr>
          <a:xfrm>
            <a:off x="0" y="-5760"/>
            <a:ext cx="18287640" cy="1015200"/>
          </a:xfrm>
          <a:prstGeom prst="rect">
            <a:avLst/>
          </a:prstGeom>
          <a:solidFill>
            <a:srgbClr val="0f00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pic>
        <p:nvPicPr>
          <p:cNvPr id="7" name="Google Shape;28;p4" descr="A blue background with white text&#10;&#10;Description automatically generated"/>
          <p:cNvPicPr/>
          <p:nvPr/>
        </p:nvPicPr>
        <p:blipFill>
          <a:blip r:embed="rId2"/>
          <a:stretch/>
        </p:blipFill>
        <p:spPr>
          <a:xfrm>
            <a:off x="379080" y="412200"/>
            <a:ext cx="4975920" cy="1966680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</p:pic>
      <p:sp>
        <p:nvSpPr>
          <p:cNvPr id="8" name="Google Shape;29;p4"/>
          <p:cNvSpPr/>
          <p:nvPr/>
        </p:nvSpPr>
        <p:spPr>
          <a:xfrm>
            <a:off x="16537320" y="9049320"/>
            <a:ext cx="1356840" cy="1033200"/>
          </a:xfrm>
          <a:custGeom>
            <a:avLst/>
            <a:gdLst>
              <a:gd name="textAreaLeft" fmla="*/ 0 w 1356840"/>
              <a:gd name="textAreaRight" fmla="*/ 1357200 w 1356840"/>
              <a:gd name="textAreaTop" fmla="*/ 0 h 1033200"/>
              <a:gd name="textAreaBottom" fmla="*/ 1033560 h 1033200"/>
            </a:gdLst>
            <a:ahLst/>
            <a:rect l="textAreaLeft" t="textAreaTop" r="textAreaRight" b="textAreaBottom"/>
            <a:pathLst>
              <a:path w="6857580" h="5222289">
                <a:moveTo>
                  <a:pt x="5188024" y="1801802"/>
                </a:moveTo>
                <a:lnTo>
                  <a:pt x="6857580" y="3510915"/>
                </a:lnTo>
                <a:lnTo>
                  <a:pt x="5188024" y="5222289"/>
                </a:lnTo>
                <a:lnTo>
                  <a:pt x="3516253" y="3510915"/>
                </a:lnTo>
                <a:close/>
                <a:moveTo>
                  <a:pt x="1669555" y="1801802"/>
                </a:moveTo>
                <a:lnTo>
                  <a:pt x="3341326" y="3510915"/>
                </a:lnTo>
                <a:lnTo>
                  <a:pt x="1669555" y="5222289"/>
                </a:lnTo>
                <a:lnTo>
                  <a:pt x="0" y="3510915"/>
                </a:lnTo>
                <a:close/>
                <a:moveTo>
                  <a:pt x="3429896" y="0"/>
                </a:moveTo>
                <a:lnTo>
                  <a:pt x="5099452" y="1711373"/>
                </a:lnTo>
                <a:lnTo>
                  <a:pt x="3429896" y="3420486"/>
                </a:lnTo>
                <a:lnTo>
                  <a:pt x="1758126" y="1711373"/>
                </a:lnTo>
                <a:close/>
              </a:path>
            </a:pathLst>
          </a:custGeom>
          <a:solidFill>
            <a:srgbClr val="0f00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2"/>
          </p:nvPr>
        </p:nvSpPr>
        <p:spPr>
          <a:xfrm>
            <a:off x="17113680" y="950112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C7B1DF-D49C-47FE-9BFB-04CCF309298A}" type="slidenum"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43080" y="490680"/>
            <a:ext cx="1141380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8195" lnSpcReduction="10000"/>
          </a:bodyPr>
          <a:p>
            <a:pPr indent="0">
              <a:buNone/>
            </a:pPr>
            <a:r>
              <a:rPr b="0" lang="en-US" sz="6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257480" y="2838600"/>
            <a:ext cx="7333920" cy="729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8744040" y="2838600"/>
            <a:ext cx="8438760" cy="729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Google Shape;35;p5"/>
          <p:cNvSpPr/>
          <p:nvPr/>
        </p:nvSpPr>
        <p:spPr>
          <a:xfrm>
            <a:off x="0" y="9272880"/>
            <a:ext cx="18287640" cy="1015200"/>
          </a:xfrm>
          <a:prstGeom prst="rect">
            <a:avLst/>
          </a:prstGeom>
          <a:solidFill>
            <a:srgbClr val="0f00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3"/>
          </p:nvPr>
        </p:nvSpPr>
        <p:spPr>
          <a:xfrm>
            <a:off x="17113680" y="950112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506FEA-395D-4C27-9716-3ADCACB311F0}" type="slidenum"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43080" y="490680"/>
            <a:ext cx="1141380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8195" lnSpcReduction="10000"/>
          </a:bodyPr>
          <a:p>
            <a:pPr indent="0">
              <a:buNone/>
            </a:pPr>
            <a:r>
              <a:rPr b="0" lang="en-US" sz="6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57120" y="2838600"/>
            <a:ext cx="16144560" cy="62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Google Shape;40;p6"/>
          <p:cNvSpPr/>
          <p:nvPr/>
        </p:nvSpPr>
        <p:spPr>
          <a:xfrm>
            <a:off x="0" y="9272880"/>
            <a:ext cx="18287640" cy="1015200"/>
          </a:xfrm>
          <a:prstGeom prst="rect">
            <a:avLst/>
          </a:prstGeom>
          <a:solidFill>
            <a:srgbClr val="0f00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pic>
        <p:nvPicPr>
          <p:cNvPr id="18" name="Google Shape;41;p6" descr="A blue background with white text&#10;&#10;Description automatically generated"/>
          <p:cNvPicPr/>
          <p:nvPr/>
        </p:nvPicPr>
        <p:blipFill>
          <a:blip r:embed="rId2"/>
          <a:stretch/>
        </p:blipFill>
        <p:spPr>
          <a:xfrm>
            <a:off x="13444560" y="707400"/>
            <a:ext cx="3738240" cy="1477440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</p:pic>
      <p:sp>
        <p:nvSpPr>
          <p:cNvPr id="19" name="PlaceHolder 3"/>
          <p:cNvSpPr>
            <a:spLocks noGrp="1"/>
          </p:cNvSpPr>
          <p:nvPr>
            <p:ph type="sldNum" idx="4"/>
          </p:nvPr>
        </p:nvSpPr>
        <p:spPr>
          <a:xfrm>
            <a:off x="17113680" y="950112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56199BD-73ED-4E84-AE3E-23CC601A4212}" type="slidenum"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sv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image" Target="../media/image15.png"/><Relationship Id="rId7" Type="http://schemas.openxmlformats.org/officeDocument/2006/relationships/image" Target="../media/image15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47;p7" descr="A room with a table and chairs&#10;&#10;Description automatically generated"/>
          <p:cNvPicPr/>
          <p:nvPr/>
        </p:nvPicPr>
        <p:blipFill>
          <a:blip r:embed="rId1"/>
          <a:srcRect l="0" t="1080" r="0" b="1080"/>
          <a:stretch/>
        </p:blipFill>
        <p:spPr>
          <a:xfrm>
            <a:off x="3960" y="619920"/>
            <a:ext cx="18287640" cy="3431880"/>
          </a:xfrm>
          <a:prstGeom prst="rect">
            <a:avLst/>
          </a:prstGeom>
          <a:ln w="0">
            <a:noFill/>
          </a:ln>
        </p:spPr>
      </p:pic>
      <p:sp>
        <p:nvSpPr>
          <p:cNvPr id="27" name="Google Shape;48;p7"/>
          <p:cNvSpPr/>
          <p:nvPr/>
        </p:nvSpPr>
        <p:spPr>
          <a:xfrm>
            <a:off x="0" y="660960"/>
            <a:ext cx="18287640" cy="3548520"/>
          </a:xfrm>
          <a:prstGeom prst="rect">
            <a:avLst/>
          </a:prstGeom>
          <a:solidFill>
            <a:schemeClr val="accent2">
              <a:alpha val="77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28" name="Google Shape;49;p7"/>
          <p:cNvSpPr/>
          <p:nvPr/>
        </p:nvSpPr>
        <p:spPr>
          <a:xfrm>
            <a:off x="2072160" y="1949760"/>
            <a:ext cx="14274000" cy="13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chemeClr val="lt1"/>
                </a:solidFill>
                <a:latin typeface="Arial"/>
                <a:ea typeface="Arial"/>
              </a:rPr>
              <a:t>The Consortium for Translational &amp; Precision Health (CTPH)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" name="Google Shape;50;p7"/>
          <p:cNvCxnSpPr/>
          <p:nvPr/>
        </p:nvCxnSpPr>
        <p:spPr>
          <a:xfrm>
            <a:off x="2496960" y="10076040"/>
            <a:ext cx="13294080" cy="360"/>
          </a:xfrm>
          <a:prstGeom prst="straightConnector1">
            <a:avLst/>
          </a:prstGeom>
          <a:ln w="38100">
            <a:solidFill>
              <a:srgbClr val="d8d8d8"/>
            </a:solidFill>
            <a:miter/>
          </a:ln>
        </p:spPr>
      </p:cxnSp>
      <p:pic>
        <p:nvPicPr>
          <p:cNvPr id="30" name="Google Shape;51;p7" descr="A blue background with white text&#10;&#10;Description automatically generated"/>
          <p:cNvPicPr/>
          <p:nvPr/>
        </p:nvPicPr>
        <p:blipFill>
          <a:blip r:embed="rId2"/>
          <a:srcRect l="1660" t="25689" r="78679" b="24901"/>
          <a:stretch/>
        </p:blipFill>
        <p:spPr>
          <a:xfrm>
            <a:off x="8292960" y="-155160"/>
            <a:ext cx="1701360" cy="1690560"/>
          </a:xfrm>
          <a:prstGeom prst="rect">
            <a:avLst/>
          </a:prstGeom>
          <a:ln w="0">
            <a:noFill/>
          </a:ln>
        </p:spPr>
      </p:pic>
      <p:grpSp>
        <p:nvGrpSpPr>
          <p:cNvPr id="31" name="Google Shape;52;p7"/>
          <p:cNvGrpSpPr/>
          <p:nvPr/>
        </p:nvGrpSpPr>
        <p:grpSpPr>
          <a:xfrm>
            <a:off x="7367760" y="3660840"/>
            <a:ext cx="3552120" cy="1173240"/>
            <a:chOff x="7367760" y="3660840"/>
            <a:chExt cx="3552120" cy="1173240"/>
          </a:xfrm>
        </p:grpSpPr>
        <p:sp>
          <p:nvSpPr>
            <p:cNvPr id="32" name="Google Shape;53;p7"/>
            <p:cNvSpPr/>
            <p:nvPr/>
          </p:nvSpPr>
          <p:spPr>
            <a:xfrm>
              <a:off x="7367760" y="3660840"/>
              <a:ext cx="1145160" cy="1173240"/>
            </a:xfrm>
            <a:custGeom>
              <a:avLst/>
              <a:gdLst>
                <a:gd name="textAreaLeft" fmla="*/ 0 w 1145160"/>
                <a:gd name="textAreaRight" fmla="*/ 1145520 w 1145160"/>
                <a:gd name="textAreaTop" fmla="*/ 0 h 1173240"/>
                <a:gd name="textAreaBottom" fmla="*/ 1173600 h 1173240"/>
              </a:gdLst>
              <a:ahLst/>
              <a:rect l="textAreaLeft" t="textAreaTop" r="textAreaRight" b="textAreaBottom"/>
              <a:pathLst>
                <a:path w="3339112" h="3420486">
                  <a:moveTo>
                    <a:pt x="1669556" y="0"/>
                  </a:moveTo>
                  <a:lnTo>
                    <a:pt x="3339112" y="1711373"/>
                  </a:lnTo>
                  <a:lnTo>
                    <a:pt x="1669556" y="3420486"/>
                  </a:lnTo>
                  <a:lnTo>
                    <a:pt x="0" y="1711373"/>
                  </a:lnTo>
                  <a:lnTo>
                    <a:pt x="1669556" y="0"/>
                  </a:lnTo>
                  <a:close/>
                </a:path>
              </a:pathLst>
            </a:custGeom>
            <a:solidFill>
              <a:srgbClr val="0f0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lt1"/>
                </a:solidFill>
                <a:latin typeface="Calibri"/>
                <a:ea typeface="Calibri"/>
              </a:endParaRPr>
            </a:p>
          </p:txBody>
        </p:sp>
        <p:sp>
          <p:nvSpPr>
            <p:cNvPr id="33" name="Google Shape;54;p7"/>
            <p:cNvSpPr/>
            <p:nvPr/>
          </p:nvSpPr>
          <p:spPr>
            <a:xfrm>
              <a:off x="8169840" y="3660840"/>
              <a:ext cx="1145160" cy="1173240"/>
            </a:xfrm>
            <a:custGeom>
              <a:avLst/>
              <a:gdLst>
                <a:gd name="textAreaLeft" fmla="*/ 0 w 1145160"/>
                <a:gd name="textAreaRight" fmla="*/ 1145520 w 1145160"/>
                <a:gd name="textAreaTop" fmla="*/ 0 h 1173240"/>
                <a:gd name="textAreaBottom" fmla="*/ 1173600 h 1173240"/>
              </a:gdLst>
              <a:ahLst/>
              <a:rect l="textAreaLeft" t="textAreaTop" r="textAreaRight" b="textAreaBottom"/>
              <a:pathLst>
                <a:path w="3339112" h="3420486">
                  <a:moveTo>
                    <a:pt x="1669556" y="0"/>
                  </a:moveTo>
                  <a:lnTo>
                    <a:pt x="3339112" y="1711373"/>
                  </a:lnTo>
                  <a:lnTo>
                    <a:pt x="1669556" y="3420486"/>
                  </a:lnTo>
                  <a:lnTo>
                    <a:pt x="0" y="1711373"/>
                  </a:lnTo>
                  <a:lnTo>
                    <a:pt x="1669556" y="0"/>
                  </a:lnTo>
                  <a:close/>
                </a:path>
              </a:pathLst>
            </a:custGeom>
            <a:solidFill>
              <a:srgbClr val="7e648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lt1"/>
                </a:solidFill>
                <a:latin typeface="Calibri"/>
                <a:ea typeface="Calibri"/>
              </a:endParaRPr>
            </a:p>
          </p:txBody>
        </p:sp>
        <p:sp>
          <p:nvSpPr>
            <p:cNvPr id="34" name="Google Shape;55;p7"/>
            <p:cNvSpPr/>
            <p:nvPr/>
          </p:nvSpPr>
          <p:spPr>
            <a:xfrm>
              <a:off x="8972280" y="3660840"/>
              <a:ext cx="1145160" cy="1173240"/>
            </a:xfrm>
            <a:custGeom>
              <a:avLst/>
              <a:gdLst>
                <a:gd name="textAreaLeft" fmla="*/ 0 w 1145160"/>
                <a:gd name="textAreaRight" fmla="*/ 1145520 w 1145160"/>
                <a:gd name="textAreaTop" fmla="*/ 0 h 1173240"/>
                <a:gd name="textAreaBottom" fmla="*/ 1173600 h 1173240"/>
              </a:gdLst>
              <a:ahLst/>
              <a:rect l="textAreaLeft" t="textAreaTop" r="textAreaRight" b="textAreaBottom"/>
              <a:pathLst>
                <a:path w="3339112" h="3420486">
                  <a:moveTo>
                    <a:pt x="1669556" y="0"/>
                  </a:moveTo>
                  <a:lnTo>
                    <a:pt x="3339112" y="1711373"/>
                  </a:lnTo>
                  <a:lnTo>
                    <a:pt x="1669556" y="3420486"/>
                  </a:lnTo>
                  <a:lnTo>
                    <a:pt x="0" y="1711373"/>
                  </a:lnTo>
                  <a:lnTo>
                    <a:pt x="1669556" y="0"/>
                  </a:lnTo>
                  <a:close/>
                </a:path>
              </a:pathLst>
            </a:custGeom>
            <a:solidFill>
              <a:srgbClr val="25a5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lt1"/>
                </a:solidFill>
                <a:latin typeface="Calibri"/>
                <a:ea typeface="Calibri"/>
              </a:endParaRPr>
            </a:p>
          </p:txBody>
        </p:sp>
        <p:sp>
          <p:nvSpPr>
            <p:cNvPr id="35" name="Google Shape;56;p7"/>
            <p:cNvSpPr/>
            <p:nvPr/>
          </p:nvSpPr>
          <p:spPr>
            <a:xfrm>
              <a:off x="9774720" y="3660840"/>
              <a:ext cx="1145160" cy="1173240"/>
            </a:xfrm>
            <a:custGeom>
              <a:avLst/>
              <a:gdLst>
                <a:gd name="textAreaLeft" fmla="*/ 0 w 1145160"/>
                <a:gd name="textAreaRight" fmla="*/ 1145520 w 1145160"/>
                <a:gd name="textAreaTop" fmla="*/ 0 h 1173240"/>
                <a:gd name="textAreaBottom" fmla="*/ 1173600 h 1173240"/>
              </a:gdLst>
              <a:ahLst/>
              <a:rect l="textAreaLeft" t="textAreaTop" r="textAreaRight" b="textAreaBottom"/>
              <a:pathLst>
                <a:path w="3339112" h="3420486">
                  <a:moveTo>
                    <a:pt x="1669556" y="0"/>
                  </a:moveTo>
                  <a:lnTo>
                    <a:pt x="3339112" y="1711373"/>
                  </a:lnTo>
                  <a:lnTo>
                    <a:pt x="1669556" y="3420486"/>
                  </a:lnTo>
                  <a:lnTo>
                    <a:pt x="0" y="1711373"/>
                  </a:lnTo>
                  <a:lnTo>
                    <a:pt x="1669556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chemeClr val="lt1"/>
                </a:solidFill>
                <a:latin typeface="Calibri"/>
                <a:ea typeface="Calibri"/>
              </a:endParaRPr>
            </a:p>
          </p:txBody>
        </p:sp>
      </p:grpSp>
      <p:sp>
        <p:nvSpPr>
          <p:cNvPr id="36" name="Google Shape;57;p7"/>
          <p:cNvSpPr/>
          <p:nvPr/>
        </p:nvSpPr>
        <p:spPr>
          <a:xfrm>
            <a:off x="661320" y="5204160"/>
            <a:ext cx="17250480" cy="78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0840" rIns="60840" tIns="30600" bIns="30600" anchor="t">
            <a:noAutofit/>
          </a:bodyPr>
          <a:p>
            <a:pPr algn="ctr">
              <a:lnSpc>
                <a:spcPct val="90000"/>
              </a:lnSpc>
            </a:pPr>
            <a:r>
              <a:rPr b="1" lang="en-US" sz="4400" spc="-1" strike="noStrike">
                <a:solidFill>
                  <a:srgbClr val="0f0039"/>
                </a:solidFill>
                <a:latin typeface="Arial"/>
                <a:ea typeface="Arial"/>
              </a:rPr>
              <a:t>Data Subcard: Evaluating Privacy, Fairness, Quality, and Protection in Tabular Data, as Part of System Card Framework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" name="Picture 5" descr="A person with a beard and mustache&#10;&#10;AI-generated content may be incorrect."/>
          <p:cNvPicPr/>
          <p:nvPr/>
        </p:nvPicPr>
        <p:blipFill>
          <a:blip r:embed="rId3"/>
          <a:stretch/>
        </p:blipFill>
        <p:spPr>
          <a:xfrm>
            <a:off x="3257640" y="6797520"/>
            <a:ext cx="2138760" cy="2202840"/>
          </a:xfrm>
          <a:prstGeom prst="rect">
            <a:avLst/>
          </a:prstGeom>
          <a:ln w="0">
            <a:noFill/>
          </a:ln>
        </p:spPr>
      </p:pic>
      <p:pic>
        <p:nvPicPr>
          <p:cNvPr id="38" name="Google Shape;69;p8" descr=""/>
          <p:cNvPicPr/>
          <p:nvPr/>
        </p:nvPicPr>
        <p:blipFill>
          <a:blip r:embed="rId4"/>
          <a:stretch/>
        </p:blipFill>
        <p:spPr>
          <a:xfrm>
            <a:off x="7705440" y="6874920"/>
            <a:ext cx="2297160" cy="2202840"/>
          </a:xfrm>
          <a:prstGeom prst="rect">
            <a:avLst/>
          </a:prstGeom>
          <a:ln w="0">
            <a:noFill/>
          </a:ln>
        </p:spPr>
      </p:pic>
      <p:pic>
        <p:nvPicPr>
          <p:cNvPr id="39" name="Google Shape;64;p8" descr="A person in a suit and tie&#10;&#10;AI-generated content may be incorrect."/>
          <p:cNvPicPr/>
          <p:nvPr/>
        </p:nvPicPr>
        <p:blipFill>
          <a:blip r:embed="rId5"/>
          <a:stretch/>
        </p:blipFill>
        <p:spPr>
          <a:xfrm>
            <a:off x="12654720" y="6825600"/>
            <a:ext cx="2375280" cy="2202840"/>
          </a:xfrm>
          <a:prstGeom prst="rect">
            <a:avLst/>
          </a:prstGeom>
          <a:ln w="0">
            <a:noFill/>
          </a:ln>
        </p:spPr>
      </p:pic>
      <p:sp>
        <p:nvSpPr>
          <p:cNvPr id="40" name="Google Shape;66;p8"/>
          <p:cNvSpPr/>
          <p:nvPr/>
        </p:nvSpPr>
        <p:spPr>
          <a:xfrm>
            <a:off x="3175920" y="9097200"/>
            <a:ext cx="379080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160" rIns="83160" tIns="41400" bIns="41400" anchor="t">
            <a:spAutoFit/>
          </a:bodyPr>
          <a:p>
            <a:pPr>
              <a:lnSpc>
                <a:spcPct val="100000"/>
              </a:lnSpc>
            </a:pPr>
            <a:r>
              <a:rPr b="1" lang="en-US" sz="1810" spc="-1" strike="noStrike">
                <a:solidFill>
                  <a:srgbClr val="0f0039"/>
                </a:solidFill>
                <a:latin typeface="Arial"/>
                <a:ea typeface="Arial"/>
              </a:rPr>
              <a:t>Tadesse K Bahiru</a:t>
            </a:r>
            <a:endParaRPr b="0" lang="en-US" sz="18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10" spc="-1" strike="noStrike">
                <a:solidFill>
                  <a:srgbClr val="0f0039"/>
                </a:solidFill>
                <a:latin typeface="Arial"/>
                <a:ea typeface="Arial"/>
              </a:rPr>
              <a:t>Computational Biomedicine Lab</a:t>
            </a:r>
            <a:endParaRPr b="0" lang="en-US" sz="18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10" spc="-1" strike="noStrike">
                <a:solidFill>
                  <a:srgbClr val="0f0039"/>
                </a:solidFill>
                <a:latin typeface="Arial"/>
                <a:ea typeface="Arial"/>
              </a:rPr>
              <a:t>University of Houston</a:t>
            </a:r>
            <a:endParaRPr b="0" lang="en-US" sz="18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Google Shape;70;p8"/>
          <p:cNvSpPr/>
          <p:nvPr/>
        </p:nvSpPr>
        <p:spPr>
          <a:xfrm>
            <a:off x="7569000" y="9114840"/>
            <a:ext cx="481176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160" rIns="83160" tIns="41400" bIns="41400" anchor="t">
            <a:spAutoFit/>
          </a:bodyPr>
          <a:p>
            <a:pPr>
              <a:lnSpc>
                <a:spcPct val="100000"/>
              </a:lnSpc>
            </a:pPr>
            <a:r>
              <a:rPr b="1" lang="en-US" sz="1810" spc="-1" strike="noStrike">
                <a:solidFill>
                  <a:srgbClr val="0f0039"/>
                </a:solidFill>
                <a:latin typeface="Arial"/>
                <a:ea typeface="Arial"/>
              </a:rPr>
              <a:t>Carlos Ordonez, Ph.D.</a:t>
            </a:r>
            <a:endParaRPr b="0" lang="en-US" sz="18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10" spc="-1" strike="noStrike">
                <a:solidFill>
                  <a:srgbClr val="0f0039"/>
                </a:solidFill>
                <a:latin typeface="Arial"/>
                <a:ea typeface="Arial"/>
              </a:rPr>
              <a:t>Data-Intensive Parallel Algorithms for AI</a:t>
            </a:r>
            <a:endParaRPr b="0" lang="en-US" sz="18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10" spc="-1" strike="noStrike">
                <a:solidFill>
                  <a:srgbClr val="0f0039"/>
                </a:solidFill>
                <a:latin typeface="Arial"/>
                <a:ea typeface="Arial"/>
              </a:rPr>
              <a:t>University of Houston</a:t>
            </a:r>
            <a:endParaRPr b="0" lang="en-US" sz="18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Google Shape;65;p8"/>
          <p:cNvSpPr/>
          <p:nvPr/>
        </p:nvSpPr>
        <p:spPr>
          <a:xfrm>
            <a:off x="12555360" y="9072360"/>
            <a:ext cx="379080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160" rIns="83160" tIns="41400" bIns="41400" anchor="t">
            <a:spAutoFit/>
          </a:bodyPr>
          <a:p>
            <a:pPr>
              <a:lnSpc>
                <a:spcPct val="100000"/>
              </a:lnSpc>
            </a:pPr>
            <a:r>
              <a:rPr b="1" lang="en-US" sz="1810" spc="-1" strike="noStrike">
                <a:solidFill>
                  <a:srgbClr val="0f0039"/>
                </a:solidFill>
                <a:latin typeface="Arial"/>
                <a:ea typeface="Arial"/>
              </a:rPr>
              <a:t>Ioannis A. Kakadiaris, Ph.D.</a:t>
            </a:r>
            <a:endParaRPr b="0" lang="en-US" sz="18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10" spc="-1" strike="noStrike">
                <a:solidFill>
                  <a:srgbClr val="0f0039"/>
                </a:solidFill>
                <a:latin typeface="Arial"/>
                <a:ea typeface="Arial"/>
              </a:rPr>
              <a:t>Computational Biomedicine Lab</a:t>
            </a:r>
            <a:endParaRPr b="0" lang="en-US" sz="18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10" spc="-1" strike="noStrike">
                <a:solidFill>
                  <a:srgbClr val="0f0039"/>
                </a:solidFill>
                <a:latin typeface="Arial"/>
                <a:ea typeface="Arial"/>
              </a:rPr>
              <a:t>University of Houston</a:t>
            </a:r>
            <a:endParaRPr b="0" lang="en-US" sz="18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sldNum" idx="8"/>
          </p:nvPr>
        </p:nvSpPr>
        <p:spPr>
          <a:xfrm>
            <a:off x="17190720" y="950112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1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n-US" sz="5300" spc="-1" strike="noStrike">
                <a:solidFill>
                  <a:srgbClr val="0f0039"/>
                </a:solidFill>
                <a:latin typeface="Arial"/>
                <a:ea typeface="Arial"/>
              </a:rPr>
              <a:t>Method: </a:t>
            </a:r>
            <a:r>
              <a:rPr b="1" lang="en-US" sz="5400" spc="-1" strike="noStrike">
                <a:solidFill>
                  <a:srgbClr val="0f0039"/>
                </a:solidFill>
                <a:latin typeface="Arial"/>
                <a:ea typeface="Arial"/>
              </a:rPr>
              <a:t>Fairness, Data (C212)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ldNum" idx="17"/>
          </p:nvPr>
        </p:nvSpPr>
        <p:spPr>
          <a:xfrm>
            <a:off x="17055720" y="970596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10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TextBox 4"/>
          <p:cNvSpPr/>
          <p:nvPr/>
        </p:nvSpPr>
        <p:spPr>
          <a:xfrm>
            <a:off x="840240" y="2585160"/>
            <a:ext cx="15018120" cy="71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We employed established dataset fairness evaluation methods to assess Fairness, Data (C212)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Data-level Fairness Metrics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Representational rate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measures the share of each demographic group in the dataset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Outcome rate</a:t>
            </a:r>
            <a:r>
              <a:rPr b="0" lang="en-US" sz="2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[1]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checks how outcomes are distributed within each group (e.g., disease vs. no disease across genders)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Intersectional outcome rate</a:t>
            </a:r>
            <a:r>
              <a:rPr b="0" lang="en-US" sz="2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[2]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evaluates fairness at intersections of attributes (e.g., young women, older men)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Box 6"/>
          <p:cNvSpPr/>
          <p:nvPr/>
        </p:nvSpPr>
        <p:spPr>
          <a:xfrm>
            <a:off x="683640" y="9571680"/>
            <a:ext cx="15759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M. Feldman, S. A. Friedler, J. Moeller, C. Scheidegger, and S. Venkatasubramanian, “Certifying and removing disparate impact,” in 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Proc. 21st ACM SIGKDD Int. Conf. Knowledge Discovery and Data Mining (KDD)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, Sydney, Australia, Aug. 2015, pp. 259–268.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M. Kearns, S. Neel, A. Roth, and Z. S. Wu, “Preventing fairness gerrymandering: Auditing and learning for subgroup fairness,” in 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Proc. 35th Int. Conf. Machine Learning (ICML)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, Stockholm, Sweden, Jul. 2018, pp. 2564–2572.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n-US" sz="4800" spc="-1" strike="noStrike">
                <a:solidFill>
                  <a:srgbClr val="0f0039"/>
                </a:solidFill>
                <a:latin typeface="Arial"/>
                <a:ea typeface="Arial"/>
              </a:rPr>
              <a:t>Method: Fairness, Data (C212) (2)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ldNum" idx="18"/>
          </p:nvPr>
        </p:nvSpPr>
        <p:spPr>
          <a:xfrm>
            <a:off x="17467920" y="9642240"/>
            <a:ext cx="7513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11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TextBox 4"/>
          <p:cNvSpPr/>
          <p:nvPr/>
        </p:nvSpPr>
        <p:spPr>
          <a:xfrm>
            <a:off x="1060920" y="2297880"/>
            <a:ext cx="13582800" cy="58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Model-based Fairness Metrics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Demographic Disparity (DD)</a:t>
            </a:r>
            <a:r>
              <a:rPr b="0" lang="en-US" sz="2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[1]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maximum difference in predicted outcomes between groups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Equalized Opportunity Deviation (EOD)</a:t>
            </a:r>
            <a:r>
              <a:rPr b="0" lang="en-US" sz="2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[2]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difference in true positive rates between groups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SHAP-based sensitive influence (SI)</a:t>
            </a:r>
            <a:r>
              <a:rPr b="0" lang="en-US" sz="2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[3]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quantifies the degree to which sensitive attributes drive predictions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4"/>
          <p:cNvSpPr/>
          <p:nvPr/>
        </p:nvSpPr>
        <p:spPr>
          <a:xfrm>
            <a:off x="828720" y="9501120"/>
            <a:ext cx="15319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C. Dwork, M. Hardt, T. Pitassi, O. Reingold, and R. Zemel, “Fairness through awareness,” 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Proc. 3rd Innovations in Theoretical Computer Science Conf. (ITCS)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, Cambridge, MA, USA, Jan. 2012, pp. 214–226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M. Hardt, E. Price, and N. Srebro, “Equality of opportunity in supervised learning,” 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Advances in Neural Information Processing Systems (NeurIPS)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, Barcelona, Spain, Dec. 2016, pp. 3315–3323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S. M. Lundberg and S.-I. Lee, “A unified approach to interpreting model predictions,” </a:t>
            </a: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Advances in Neural Information Processing Systems (NeurIPS)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, Long Beach, CA, USA, Dec. 2017, pp. 4765–4774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5300" spc="-1" strike="noStrike">
                <a:solidFill>
                  <a:srgbClr val="0f0039"/>
                </a:solidFill>
                <a:latin typeface="Arial"/>
                <a:ea typeface="Arial"/>
              </a:rPr>
              <a:t>Method: Quality, Data (C213*)</a:t>
            </a:r>
            <a:endParaRPr b="0" lang="en-US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ldNum" idx="19"/>
          </p:nvPr>
        </p:nvSpPr>
        <p:spPr>
          <a:xfrm>
            <a:off x="17174160" y="961776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12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Rectangle 1"/>
          <p:cNvSpPr/>
          <p:nvPr/>
        </p:nvSpPr>
        <p:spPr>
          <a:xfrm>
            <a:off x="709560" y="2671920"/>
            <a:ext cx="13442760" cy="649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We applied existing statistical methods to evaluate dataset quality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The Subcard broadens this by assessing the quality of the entire dataset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Metrics include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Completeness: missing values across features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Data-type validation: consistency with clinical formats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Duplicate detection: identifying repeated records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Correlation checks: multicollinearity among features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Outlier detection: univariate and multivariate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Class imbalance: distribution of outcome variables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Box 4"/>
          <p:cNvSpPr/>
          <p:nvPr/>
        </p:nvSpPr>
        <p:spPr>
          <a:xfrm>
            <a:off x="1707840" y="9617760"/>
            <a:ext cx="72943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* indicates our modification of the system card quality criteria to full dataset evaluation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5300" spc="-1" strike="noStrike">
                <a:solidFill>
                  <a:srgbClr val="0f0039"/>
                </a:solidFill>
                <a:latin typeface="Arial"/>
                <a:ea typeface="Arial"/>
              </a:rPr>
              <a:t>Method: Protection, Data (C411)</a:t>
            </a:r>
            <a:endParaRPr b="0" lang="en-US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ldNum" idx="20"/>
          </p:nvPr>
        </p:nvSpPr>
        <p:spPr>
          <a:xfrm>
            <a:off x="17190720" y="965124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13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TextBox 4"/>
          <p:cNvSpPr/>
          <p:nvPr/>
        </p:nvSpPr>
        <p:spPr>
          <a:xfrm>
            <a:off x="967320" y="2480040"/>
            <a:ext cx="12734640" cy="74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Approach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Use a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local LLM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for privacy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Add a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lightweight RAG pipeline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that retrieves relevant clauses from compliance and privacy documents before inference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Inputs to Retrieval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GDPR Articles and Recitals that apply to datasets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HIPAA Privacy Rule and Security Rule guidance PDFs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Dataset package documents: IRB approval letter, informed consent form, data use agreement, security policy, data provenance log, data subject rights policy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5300" spc="-1" strike="noStrike">
                <a:solidFill>
                  <a:srgbClr val="0f0039"/>
                </a:solidFill>
                <a:latin typeface="Arial"/>
                <a:ea typeface="Arial"/>
              </a:rPr>
              <a:t>Method: Protection, Data (C411) (2)</a:t>
            </a:r>
            <a:endParaRPr b="0" lang="en-US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ldNum" idx="21"/>
          </p:nvPr>
        </p:nvSpPr>
        <p:spPr>
          <a:xfrm>
            <a:off x="17190720" y="965124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14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TextBox 4"/>
          <p:cNvSpPr/>
          <p:nvPr/>
        </p:nvSpPr>
        <p:spPr>
          <a:xfrm>
            <a:off x="967320" y="2680920"/>
            <a:ext cx="12734640" cy="58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Evaluation Criteria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457200" algn="just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Institutional Review Board (IRB) Approval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457200" algn="just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Informed Consent Documentation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457200" algn="just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Data Use Agreements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457200" algn="just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Security Measures for Data Handling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457200" algn="just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Data Provenance and Traceability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457200" algn="just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Data Subject Rights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57480" indent="-34308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Score: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1 if met, 0 if not met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57480" indent="-34308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Also return: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brief justification and the citation of retrieved snippet(s)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n-US" sz="5300" spc="-1" strike="noStrike">
                <a:solidFill>
                  <a:srgbClr val="0f0039"/>
                </a:solidFill>
                <a:latin typeface="Arial"/>
                <a:ea typeface="Arial"/>
              </a:rPr>
              <a:t>Method: Protection, Data (C411) (3)</a:t>
            </a:r>
            <a:endParaRPr b="0" lang="en-US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ldNum" idx="22"/>
          </p:nvPr>
        </p:nvSpPr>
        <p:spPr>
          <a:xfrm>
            <a:off x="17190720" y="965772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15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TextBox 4"/>
          <p:cNvSpPr/>
          <p:nvPr/>
        </p:nvSpPr>
        <p:spPr>
          <a:xfrm>
            <a:off x="1257120" y="2624040"/>
            <a:ext cx="12582360" cy="67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Sample Data Protection Evaluation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Criterion 1. IRB Approval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Input: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Check if dataset has IRB approval (protocol ID + date)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Output: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Score = 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3" marL="17146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Approval letter found (UH-2025-014, Jan 10, 2025)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146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Improvement: track renewal dates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Criterion 2. Informed Consent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Input: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Check if dataset includes informed consent forms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Output: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Score = 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3" marL="17146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Consent forms specify voluntary use, withdrawal rights, anonymization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14680" indent="-3430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Improvement: add machine-readable consent summary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5300" spc="-1" strike="noStrike">
                <a:solidFill>
                  <a:srgbClr val="0f0039"/>
                </a:solidFill>
                <a:latin typeface="Arial"/>
                <a:ea typeface="Arial"/>
              </a:rPr>
              <a:t>Method: Data Subcard</a:t>
            </a:r>
            <a:endParaRPr b="0" lang="en-US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ldNum" idx="23"/>
          </p:nvPr>
        </p:nvSpPr>
        <p:spPr>
          <a:xfrm>
            <a:off x="17190720" y="959652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16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Rectangle 1"/>
          <p:cNvSpPr/>
          <p:nvPr/>
        </p:nvSpPr>
        <p:spPr>
          <a:xfrm>
            <a:off x="1134720" y="2518560"/>
            <a:ext cx="1142100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primary outcome is of the method is a card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It consolidated report that translates complex diagnostics into an actionable summary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5"/>
          <p:cNvSpPr/>
          <p:nvPr/>
        </p:nvSpPr>
        <p:spPr>
          <a:xfrm>
            <a:off x="1134720" y="4885920"/>
            <a:ext cx="6171840" cy="26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Scoring thresholds (Likert style):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≥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0.80 → Green (Strong)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0.60–0.79 → Yellow (Adequate)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&lt; 0.60 → Red (Deficient)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Picture 5" descr="A white and black text with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7560720" y="4213800"/>
            <a:ext cx="4792680" cy="374832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7" descr="A circular diagram with different colored squares&#10;&#10;AI-generated content may be incorrect."/>
          <p:cNvPicPr/>
          <p:nvPr/>
        </p:nvPicPr>
        <p:blipFill>
          <a:blip r:embed="rId2"/>
          <a:stretch/>
        </p:blipFill>
        <p:spPr>
          <a:xfrm>
            <a:off x="12704760" y="4322880"/>
            <a:ext cx="4041000" cy="3483360"/>
          </a:xfrm>
          <a:prstGeom prst="rect">
            <a:avLst/>
          </a:prstGeom>
          <a:ln w="0">
            <a:noFill/>
          </a:ln>
        </p:spPr>
      </p:pic>
      <p:sp>
        <p:nvSpPr>
          <p:cNvPr id="128" name="TextBox 6"/>
          <p:cNvSpPr/>
          <p:nvPr/>
        </p:nvSpPr>
        <p:spPr>
          <a:xfrm>
            <a:off x="12595320" y="8126280"/>
            <a:ext cx="5615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System card framework sample visualization</a:t>
            </a:r>
            <a:r>
              <a:rPr b="0" lang="en-US" sz="20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 [1]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8"/>
          <p:cNvSpPr/>
          <p:nvPr/>
        </p:nvSpPr>
        <p:spPr>
          <a:xfrm>
            <a:off x="8463600" y="8133480"/>
            <a:ext cx="3532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Data subcard Template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2"/>
          <p:cNvSpPr/>
          <p:nvPr/>
        </p:nvSpPr>
        <p:spPr>
          <a:xfrm>
            <a:off x="1404720" y="9596520"/>
            <a:ext cx="10578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1.  F. Gursoy and I. A Kakadiaris. System cards for AI-based decision-making for public policy. </a:t>
            </a:r>
            <a:r>
              <a:rPr b="0" i="1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arXiv preprint arXiv:2203.04754</a:t>
            </a: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, 2022.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900" spc="-1" strike="noStrike">
                <a:solidFill>
                  <a:srgbClr val="0f0039"/>
                </a:solidFill>
                <a:latin typeface="Arial"/>
                <a:ea typeface="Arial"/>
              </a:rPr>
              <a:t>Experimental Setup </a:t>
            </a:r>
            <a:br>
              <a:rPr sz="4900"/>
            </a:br>
            <a:r>
              <a:rPr b="1" lang="en-US" sz="4900" spc="-1" strike="noStrike">
                <a:solidFill>
                  <a:srgbClr val="0f0039"/>
                </a:solidFill>
                <a:latin typeface="Arial"/>
                <a:ea typeface="Arial"/>
              </a:rPr>
              <a:t>Datasets</a:t>
            </a:r>
            <a:endParaRPr b="0" lang="en-US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ldNum" idx="24"/>
          </p:nvPr>
        </p:nvSpPr>
        <p:spPr>
          <a:xfrm>
            <a:off x="17190720" y="965124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17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Rectangle 6"/>
          <p:cNvSpPr/>
          <p:nvPr/>
        </p:nvSpPr>
        <p:spPr>
          <a:xfrm>
            <a:off x="1044720" y="2554920"/>
            <a:ext cx="10148040" cy="32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Developed in Python with popular libraries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Pandas for data handling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NumPy for numerical operations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scikit-learn for model training and evaluation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Matplotlib and Seaborn for visualization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Rectangle 1"/>
          <p:cNvSpPr/>
          <p:nvPr/>
        </p:nvSpPr>
        <p:spPr>
          <a:xfrm>
            <a:off x="1044720" y="6557400"/>
            <a:ext cx="1014804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Public Datasets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UCI Diabetes Readmission (~100K records)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UCI Heart Disease (303 records)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900" spc="-1" strike="noStrike">
                <a:solidFill>
                  <a:srgbClr val="0f0039"/>
                </a:solidFill>
                <a:latin typeface="Arial"/>
                <a:ea typeface="Arial"/>
              </a:rPr>
              <a:t>Results</a:t>
            </a:r>
            <a:endParaRPr b="0" lang="en-US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ldNum" idx="25"/>
          </p:nvPr>
        </p:nvSpPr>
        <p:spPr>
          <a:xfrm>
            <a:off x="17190720" y="966132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18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Rectangle 2"/>
          <p:cNvSpPr/>
          <p:nvPr/>
        </p:nvSpPr>
        <p:spPr>
          <a:xfrm>
            <a:off x="1314000" y="2654280"/>
            <a:ext cx="8252640" cy="26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Privacy, Data (C211)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 direct identifiers detected in either dataset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Attribute-level risk negligible (age unique in 0.003% of Heart records)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4"/>
          <p:cNvSpPr/>
          <p:nvPr/>
        </p:nvSpPr>
        <p:spPr>
          <a:xfrm>
            <a:off x="1314000" y="5821920"/>
            <a:ext cx="9303480" cy="32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Fairness, Data (C212)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Diabetes dataset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: age drives outcome disparities, minimal gender/race gaps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Heart dataset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: strong disparities across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gender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Picture 8" descr="A table with numbers and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10959120" y="3316320"/>
            <a:ext cx="6591600" cy="196200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5" descr="A table with numbers and text&#10;&#10;AI-generated content may be incorrect."/>
          <p:cNvPicPr/>
          <p:nvPr/>
        </p:nvPicPr>
        <p:blipFill>
          <a:blip r:embed="rId2"/>
          <a:stretch/>
        </p:blipFill>
        <p:spPr>
          <a:xfrm>
            <a:off x="11095560" y="6428160"/>
            <a:ext cx="6388920" cy="247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900" spc="-1" strike="noStrike">
                <a:solidFill>
                  <a:srgbClr val="0f0039"/>
                </a:solidFill>
                <a:latin typeface="Arial"/>
                <a:ea typeface="Arial"/>
              </a:rPr>
              <a:t>Results (2)</a:t>
            </a:r>
            <a:endParaRPr b="0" lang="en-US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ldNum" idx="26"/>
          </p:nvPr>
        </p:nvSpPr>
        <p:spPr>
          <a:xfrm>
            <a:off x="17190720" y="959652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19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Rectangle 2"/>
          <p:cNvSpPr/>
          <p:nvPr/>
        </p:nvSpPr>
        <p:spPr>
          <a:xfrm>
            <a:off x="1298160" y="2337480"/>
            <a:ext cx="8989920" cy="777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Quality, Data (C213*)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Diabetes dataset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Heavily imbalanced (readmission “No” &gt; 50%)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Outliers concentrated in encounter frequency variables (especially outpatient visits)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Fewer anomalies in labs/medications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Heart Disease dataset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Nearly complete, but missing values in vessel count and thalassemia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Outliers in cholesterol and blood pressure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Moderate class imbalance (disease vs. no disease)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Picture 2" descr="A graph of a patient&#10;&#10;AI-generated content may be incorrect."/>
          <p:cNvPicPr/>
          <p:nvPr/>
        </p:nvPicPr>
        <p:blipFill>
          <a:blip r:embed="rId1"/>
          <a:stretch/>
        </p:blipFill>
        <p:spPr>
          <a:xfrm>
            <a:off x="10802880" y="3331440"/>
            <a:ext cx="6024600" cy="607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900" spc="-1" strike="noStrike">
                <a:solidFill>
                  <a:srgbClr val="0f0039"/>
                </a:solidFill>
                <a:latin typeface="Arial"/>
                <a:ea typeface="Arial"/>
              </a:rPr>
              <a:t>Acknowledgment</a:t>
            </a:r>
            <a:endParaRPr b="0" lang="en-US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9"/>
          </p:nvPr>
        </p:nvSpPr>
        <p:spPr>
          <a:xfrm>
            <a:off x="17190720" y="961020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2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TextBox 5"/>
          <p:cNvSpPr/>
          <p:nvPr/>
        </p:nvSpPr>
        <p:spPr>
          <a:xfrm>
            <a:off x="1353240" y="2954160"/>
            <a:ext cx="12771720" cy="32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This paper was partly supported by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NIH award UM1TR004539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and the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Hugh Roy and Lillie Cranz Cullen Endowment Fund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(University of Houston)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views expressed are those of the authors and do not represent the official policies of the sponsors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900" spc="-1" strike="noStrike">
                <a:solidFill>
                  <a:srgbClr val="0f0039"/>
                </a:solidFill>
                <a:latin typeface="Arial"/>
                <a:ea typeface="Arial"/>
              </a:rPr>
              <a:t>Strengths of our approach</a:t>
            </a:r>
            <a:endParaRPr b="0" lang="en-US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ldNum" idx="27"/>
          </p:nvPr>
        </p:nvSpPr>
        <p:spPr>
          <a:xfrm>
            <a:off x="17190720" y="968616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20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Rectangle 1"/>
          <p:cNvSpPr/>
          <p:nvPr/>
        </p:nvSpPr>
        <p:spPr>
          <a:xfrm>
            <a:off x="1257120" y="3028320"/>
            <a:ext cx="14221800" cy="594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marL="571680" indent="-5716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Privacy (C211):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 No direct identifiers, but group-level risks emerged from attribute combinations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Fairness (C212):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 Strong age and gender effects in Heart; Diabetes showed skewness despite minimal gender/race bias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Quality (C213):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 Missing values, outliers, and imbalance highlighted Subcard’s ability to capture multi-dimensional issues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Overall: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 Subcard framework delivers structured, interpretable insights beyond isolated metrics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900" spc="-1" strike="noStrike">
                <a:solidFill>
                  <a:srgbClr val="0f0039"/>
                </a:solidFill>
                <a:latin typeface="Arial"/>
                <a:ea typeface="Arial"/>
              </a:rPr>
              <a:t>Limitations</a:t>
            </a:r>
            <a:endParaRPr b="0" lang="en-US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ldNum" idx="28"/>
          </p:nvPr>
        </p:nvSpPr>
        <p:spPr>
          <a:xfrm>
            <a:off x="17190720" y="971964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21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Rectangle 1"/>
          <p:cNvSpPr/>
          <p:nvPr/>
        </p:nvSpPr>
        <p:spPr>
          <a:xfrm>
            <a:off x="1425600" y="2664720"/>
            <a:ext cx="13628880" cy="594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marL="571680" indent="-57168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Arial"/>
                <a:ea typeface="Arial"/>
              </a:rPr>
              <a:t>Heart and Diabetes are useful testbeds, but relatively clean and only moderately challenging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Arial"/>
                <a:ea typeface="Arial"/>
              </a:rPr>
              <a:t>Real clinical datasets are messy, with missing records, inconsistent formats, and hidden biases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Arial"/>
                <a:ea typeface="Arial"/>
              </a:rPr>
              <a:t>The data subcard generalizes beyond benchmarks to handle complex medical data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Arial"/>
                <a:ea typeface="Arial"/>
              </a:rPr>
              <a:t>In real-world settings, fairness and protection remain the most challenging criteria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900" spc="-1" strike="noStrike">
                <a:solidFill>
                  <a:srgbClr val="0f0039"/>
                </a:solidFill>
                <a:latin typeface="Arial"/>
                <a:ea typeface="Arial"/>
              </a:rPr>
              <a:t>Conclusions</a:t>
            </a:r>
            <a:endParaRPr b="0" lang="en-US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ldNum" idx="29"/>
          </p:nvPr>
        </p:nvSpPr>
        <p:spPr>
          <a:xfrm>
            <a:off x="17190720" y="966708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22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Rectangle 1"/>
          <p:cNvSpPr/>
          <p:nvPr/>
        </p:nvSpPr>
        <p:spPr>
          <a:xfrm>
            <a:off x="1730880" y="2607120"/>
            <a:ext cx="13748400" cy="667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457200" indent="-45720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Data Subcard extends the System Cards framework to audit tabular medical datasets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Runs locally, preserving confidentiality while ensuring robust assessment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Combines data-level and model-based diagnostics for interpretable results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Provides scores, subcards, and recommendations to identify risks before training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Paves the way for dataset certification, supporting responsible and accountable AI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900" spc="-1" strike="noStrike">
                <a:solidFill>
                  <a:srgbClr val="0f0039"/>
                </a:solidFill>
                <a:latin typeface="Arial"/>
                <a:ea typeface="Arial"/>
              </a:rPr>
              <a:t>Future Work</a:t>
            </a:r>
            <a:endParaRPr b="0" lang="en-US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ldNum" idx="30"/>
          </p:nvPr>
        </p:nvSpPr>
        <p:spPr>
          <a:xfrm>
            <a:off x="17190720" y="965124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23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Rectangle 1"/>
          <p:cNvSpPr/>
          <p:nvPr/>
        </p:nvSpPr>
        <p:spPr>
          <a:xfrm>
            <a:off x="1473120" y="2273400"/>
            <a:ext cx="14920560" cy="777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Protection, Data (C411)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Add compliance checks and verify documents such as IRB and consent forms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Refining Scoring Methods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Calibrate thresholds for more accurate scoring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Incorporate uncertainty quantification to reflect confidence levels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Expanding Dataset Coverage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Extend evaluation to longitudinal datasets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Include heterogeneous and multi-source clinical data for external validity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Evaluation and Certification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Release the Subcard as downloadable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object code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Owners evaluate their datasets locally to preserve privacy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Results are uploaded back to the System Cards framework for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certification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6600" spc="-1" strike="noStrike">
                <a:solidFill>
                  <a:srgbClr val="0f0039"/>
                </a:solidFill>
                <a:latin typeface="Arial"/>
                <a:ea typeface="Arial"/>
              </a:rPr>
              <a:t>Introduction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10"/>
          </p:nvPr>
        </p:nvSpPr>
        <p:spPr>
          <a:xfrm>
            <a:off x="17043120" y="966492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3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Rectangle 1"/>
          <p:cNvSpPr/>
          <p:nvPr/>
        </p:nvSpPr>
        <p:spPr>
          <a:xfrm>
            <a:off x="799920" y="2854800"/>
            <a:ext cx="10727640" cy="649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AI is revolutionizing healthcare: aiding in diagnosis, predicting patient outcomes, and optimizing hospital operations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However, it relies on high-quality, fair, and privacy-compliant datasets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Current datasets suffer from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Missing values, duplicates, inconsistencies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Biases across demographic groups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Privacy risks due to quasi-identifiers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Weak documentation and compliance practices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11" descr="A collage of a doctor and a computer&#10;&#10;AI-generated content may be incorrect."/>
          <p:cNvPicPr/>
          <p:nvPr/>
        </p:nvPicPr>
        <p:blipFill>
          <a:blip r:embed="rId1"/>
          <a:stretch/>
        </p:blipFill>
        <p:spPr>
          <a:xfrm>
            <a:off x="11809800" y="3123000"/>
            <a:ext cx="5971680" cy="5710320"/>
          </a:xfrm>
          <a:prstGeom prst="rect">
            <a:avLst/>
          </a:prstGeom>
          <a:ln w="0">
            <a:noFill/>
          </a:ln>
        </p:spPr>
      </p:pic>
      <p:sp>
        <p:nvSpPr>
          <p:cNvPr id="51" name="TextBox 1"/>
          <p:cNvSpPr/>
          <p:nvPr/>
        </p:nvSpPr>
        <p:spPr>
          <a:xfrm>
            <a:off x="12180960" y="9748800"/>
            <a:ext cx="42940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Image source: Generated with Google Gemini Pro (2025)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6600" spc="-1" strike="noStrike">
                <a:solidFill>
                  <a:srgbClr val="0f0039"/>
                </a:solidFill>
                <a:latin typeface="Arial"/>
                <a:ea typeface="Arial"/>
              </a:rPr>
              <a:t>Related Work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ldNum" idx="11"/>
          </p:nvPr>
        </p:nvSpPr>
        <p:spPr>
          <a:xfrm>
            <a:off x="17030880" y="967356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4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TextBox 3"/>
          <p:cNvSpPr/>
          <p:nvPr/>
        </p:nvSpPr>
        <p:spPr>
          <a:xfrm>
            <a:off x="1661760" y="2512800"/>
            <a:ext cx="14339880" cy="71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Accountability Frameworks and Documentation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System Cards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(Gursoy &amp; Kakadiaris,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arXiv’22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): accountability framework for AI decision systems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Datasheets for Datasets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(Gebru et al.,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CACM’21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): structured data documentation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Data Readiness and Quality Auditing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Data Readiness Report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(Sambasivan et al.,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FAccT’21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): data quality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AIDRIN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(Hiniduma et al.,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SSDBM’24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): integrates quality and  privacy evaluation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Data Quality Toolkit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(Gupta et al.,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arXiv’21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): label purity, outliers, feature relevance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Fairness Auditing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AI Fairness 360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(Bellamy et al., 2019,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IBM Journal of Research &amp; Development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Fairlearn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(Bird et al.,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AIES’20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): fairness metrics &amp; mitigation tools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6600" spc="-1" strike="noStrike">
                <a:solidFill>
                  <a:srgbClr val="0f0039"/>
                </a:solidFill>
                <a:latin typeface="Arial"/>
                <a:ea typeface="Arial"/>
              </a:rPr>
              <a:t>Research Gaps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ldNum" idx="12"/>
          </p:nvPr>
        </p:nvSpPr>
        <p:spPr>
          <a:xfrm>
            <a:off x="17042760" y="965124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5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Rectangle 3"/>
          <p:cNvSpPr/>
          <p:nvPr/>
        </p:nvSpPr>
        <p:spPr>
          <a:xfrm>
            <a:off x="1257120" y="2422800"/>
            <a:ext cx="10212120" cy="64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marL="343080" indent="-343080" algn="just" defTabSz="91440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Fragmented Evaluation Approaches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Existing tools address single aspects and lack unified multi-dimensional evaluation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Limited Compliance (Security and Privacy) Integration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Few methods incorporate regulatory requirements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Low Interpretability and Usability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Outputs are raw metrics without practitioner-friendly insights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 defTabSz="91440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External Data Privacy Risks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Many tools require moving data off the owner’s machine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Picture 10" descr=""/>
          <p:cNvPicPr/>
          <p:nvPr/>
        </p:nvPicPr>
        <p:blipFill>
          <a:blip r:embed="rId1"/>
          <a:stretch/>
        </p:blipFill>
        <p:spPr>
          <a:xfrm>
            <a:off x="11832480" y="2847240"/>
            <a:ext cx="6068880" cy="6060960"/>
          </a:xfrm>
          <a:prstGeom prst="rect">
            <a:avLst/>
          </a:prstGeom>
          <a:ln w="0">
            <a:noFill/>
          </a:ln>
        </p:spPr>
      </p:pic>
      <p:sp>
        <p:nvSpPr>
          <p:cNvPr id="59" name="TextBox 1"/>
          <p:cNvSpPr/>
          <p:nvPr/>
        </p:nvSpPr>
        <p:spPr>
          <a:xfrm>
            <a:off x="12148560" y="9564840"/>
            <a:ext cx="42940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Image source: Generated with Google Gemini Pro (2025)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6600" spc="-1" strike="noStrike">
                <a:solidFill>
                  <a:srgbClr val="0f0039"/>
                </a:solidFill>
                <a:latin typeface="Arial"/>
                <a:ea typeface="Arial"/>
              </a:rPr>
              <a:t>Method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ldNum" idx="13"/>
          </p:nvPr>
        </p:nvSpPr>
        <p:spPr>
          <a:xfrm>
            <a:off x="17030880" y="959652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6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Rectangle 5"/>
          <p:cNvSpPr/>
          <p:nvPr/>
        </p:nvSpPr>
        <p:spPr>
          <a:xfrm>
            <a:off x="605160" y="2841840"/>
            <a:ext cx="1379304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Data subcard is a part of the System Cards framework to evaluate tabular medical datasets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Picture 6" descr=""/>
          <p:cNvPicPr/>
          <p:nvPr/>
        </p:nvPicPr>
        <p:blipFill>
          <a:blip r:embed="rId1"/>
          <a:stretch/>
        </p:blipFill>
        <p:spPr>
          <a:xfrm>
            <a:off x="6050160" y="4766400"/>
            <a:ext cx="10285560" cy="4401720"/>
          </a:xfrm>
          <a:prstGeom prst="rect">
            <a:avLst/>
          </a:prstGeom>
          <a:ln w="0">
            <a:noFill/>
          </a:ln>
        </p:spPr>
      </p:pic>
      <p:sp>
        <p:nvSpPr>
          <p:cNvPr id="64" name="TextBox 5"/>
          <p:cNvSpPr/>
          <p:nvPr/>
        </p:nvSpPr>
        <p:spPr>
          <a:xfrm>
            <a:off x="605160" y="4179960"/>
            <a:ext cx="6041160" cy="41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It focuses on four criteria from the framework: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Privacy, Data (C211)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Fairness, Data (C212)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Quality, Data (C213*)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Protection, Data (C411)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Box 1"/>
          <p:cNvSpPr/>
          <p:nvPr/>
        </p:nvSpPr>
        <p:spPr>
          <a:xfrm>
            <a:off x="10483560" y="9179640"/>
            <a:ext cx="414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System Accountability Benchmark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[1]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Box 2"/>
          <p:cNvSpPr/>
          <p:nvPr/>
        </p:nvSpPr>
        <p:spPr>
          <a:xfrm>
            <a:off x="1143720" y="9698760"/>
            <a:ext cx="105789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1.  F. Gursoy and I. A Kakadiaris. System cards for AI-based decision-making for public policy. </a:t>
            </a:r>
            <a:r>
              <a:rPr b="0" i="1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arXiv preprint arXiv:2203.04754</a:t>
            </a: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, 2022. 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55360" y="691920"/>
            <a:ext cx="11675160" cy="198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6600" spc="-1" strike="noStrike">
                <a:solidFill>
                  <a:srgbClr val="0f0039"/>
                </a:solidFill>
                <a:latin typeface="Arial"/>
                <a:ea typeface="Arial"/>
              </a:rPr>
              <a:t>Method (2)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ldNum" idx="14"/>
          </p:nvPr>
        </p:nvSpPr>
        <p:spPr>
          <a:xfrm>
            <a:off x="17030880" y="970596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7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Rectangle 2"/>
          <p:cNvSpPr/>
          <p:nvPr/>
        </p:nvSpPr>
        <p:spPr>
          <a:xfrm>
            <a:off x="595440" y="2453040"/>
            <a:ext cx="13065840" cy="32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It is a unified method that evaluates four aspects directly on the user machine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Two stages evaluation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Data-level evaluation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Model-based diagnostics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Output: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Structured Data Subcard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→ JSON + visual dashboard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Picture 4" descr="A diagram of a data flow&#10;&#10;AI-generated content may be incorrect."/>
          <p:cNvPicPr/>
          <p:nvPr/>
        </p:nvPicPr>
        <p:blipFill>
          <a:blip r:embed="rId1"/>
          <a:stretch/>
        </p:blipFill>
        <p:spPr>
          <a:xfrm>
            <a:off x="1787760" y="5892480"/>
            <a:ext cx="14166720" cy="430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551200" y="1132560"/>
            <a:ext cx="12493800" cy="12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6600" spc="-1" strike="noStrike">
                <a:solidFill>
                  <a:srgbClr val="0f0039"/>
                </a:solidFill>
                <a:latin typeface="Arial"/>
                <a:ea typeface="Arial"/>
              </a:rPr>
              <a:t>Method (3)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Graphic 25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2908520" y="7131960"/>
            <a:ext cx="1682280" cy="1682280"/>
          </a:xfrm>
          <a:prstGeom prst="rect">
            <a:avLst/>
          </a:prstGeom>
          <a:ln w="0">
            <a:noFill/>
          </a:ln>
        </p:spPr>
      </p:pic>
      <p:grpSp>
        <p:nvGrpSpPr>
          <p:cNvPr id="73" name="Group 3"/>
          <p:cNvGrpSpPr/>
          <p:nvPr/>
        </p:nvGrpSpPr>
        <p:grpSpPr>
          <a:xfrm>
            <a:off x="3757680" y="2814840"/>
            <a:ext cx="11345760" cy="6338880"/>
            <a:chOff x="3757680" y="2814840"/>
            <a:chExt cx="11345760" cy="6338880"/>
          </a:xfrm>
        </p:grpSpPr>
        <p:cxnSp>
          <p:nvCxnSpPr>
            <p:cNvPr id="74" name="Google Shape;239;p24"/>
            <p:cNvCxnSpPr/>
            <p:nvPr/>
          </p:nvCxnSpPr>
          <p:spPr>
            <a:xfrm>
              <a:off x="10137240" y="4503600"/>
              <a:ext cx="360" cy="623880"/>
            </a:xfrm>
            <a:prstGeom prst="straightConnector1">
              <a:avLst/>
            </a:prstGeom>
            <a:ln w="49400">
              <a:solidFill>
                <a:srgbClr val="000000"/>
              </a:solidFill>
              <a:miter/>
              <a:tailEnd len="med" type="triangle" w="med"/>
            </a:ln>
          </p:spPr>
        </p:cxnSp>
        <p:grpSp>
          <p:nvGrpSpPr>
            <p:cNvPr id="75" name="Group 1"/>
            <p:cNvGrpSpPr/>
            <p:nvPr/>
          </p:nvGrpSpPr>
          <p:grpSpPr>
            <a:xfrm>
              <a:off x="3757680" y="2814840"/>
              <a:ext cx="11345760" cy="6338880"/>
              <a:chOff x="3757680" y="2814840"/>
              <a:chExt cx="11345760" cy="6338880"/>
            </a:xfrm>
          </p:grpSpPr>
          <p:sp>
            <p:nvSpPr>
              <p:cNvPr id="76" name="Rectangle: Rounded Corners 38"/>
              <p:cNvSpPr/>
              <p:nvPr/>
            </p:nvSpPr>
            <p:spPr>
              <a:xfrm>
                <a:off x="3967920" y="4286520"/>
                <a:ext cx="3200760" cy="343656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solidFill>
                  <a:srgbClr val="92278f"/>
                </a:solidFill>
                <a:rou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400" spc="-1" strike="noStrike">
                  <a:solidFill>
                    <a:schemeClr val="dk1"/>
                  </a:solidFill>
                  <a:latin typeface="Arial"/>
                  <a:ea typeface="Arial"/>
                </a:endParaRPr>
              </a:p>
            </p:txBody>
          </p:sp>
          <p:sp>
            <p:nvSpPr>
              <p:cNvPr id="77" name="Google Shape;216;p24"/>
              <p:cNvSpPr/>
              <p:nvPr/>
            </p:nvSpPr>
            <p:spPr>
              <a:xfrm>
                <a:off x="8653680" y="5119200"/>
                <a:ext cx="2999520" cy="1362960"/>
              </a:xfrm>
              <a:prstGeom prst="roundRect">
                <a:avLst>
                  <a:gd name="adj" fmla="val 16667"/>
                </a:avLst>
              </a:prstGeom>
              <a:solidFill>
                <a:srgbClr val="491347"/>
              </a:solidFill>
              <a:ln w="10975">
                <a:solidFill>
                  <a:srgbClr val="0f003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78840" rIns="78840" tIns="39600" bIns="396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3200" spc="-1" strike="noStrike">
                    <a:solidFill>
                      <a:schemeClr val="lt1"/>
                    </a:solidFill>
                    <a:latin typeface="Calibri"/>
                    <a:ea typeface="Calibri"/>
                  </a:rPr>
                  <a:t>Subcard Local GUI</a:t>
                </a:r>
                <a:endParaRPr b="0" lang="en-US" sz="32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8" name="Google Shape;218;p24"/>
              <p:cNvCxnSpPr/>
              <p:nvPr/>
            </p:nvCxnSpPr>
            <p:spPr>
              <a:xfrm>
                <a:off x="11637360" y="5767920"/>
                <a:ext cx="1229760" cy="360"/>
              </a:xfrm>
              <a:prstGeom prst="straightConnector1">
                <a:avLst/>
              </a:prstGeom>
              <a:ln w="49400">
                <a:solidFill>
                  <a:srgbClr val="000000"/>
                </a:solidFill>
                <a:miter/>
                <a:tailEnd len="med" type="triangle" w="med"/>
              </a:ln>
            </p:spPr>
          </p:cxnSp>
          <p:pic>
            <p:nvPicPr>
              <p:cNvPr id="79" name="Google Shape;220;p24" descr="Generative AI – Use Cases and Solutions - AWS"/>
              <p:cNvPicPr/>
              <p:nvPr/>
            </p:nvPicPr>
            <p:blipFill>
              <a:blip r:embed="rId3"/>
              <a:stretch/>
            </p:blipFill>
            <p:spPr>
              <a:xfrm>
                <a:off x="9529920" y="2814840"/>
                <a:ext cx="1321560" cy="13320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80" name="Google Shape;238;p24"/>
              <p:cNvSpPr/>
              <p:nvPr/>
            </p:nvSpPr>
            <p:spPr>
              <a:xfrm>
                <a:off x="8637480" y="4113000"/>
                <a:ext cx="2999520" cy="47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1440" bIns="9144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900" spc="-1" strike="noStrike">
                    <a:solidFill>
                      <a:schemeClr val="dk1"/>
                    </a:solidFill>
                    <a:latin typeface="Arial"/>
                    <a:ea typeface="Arial"/>
                  </a:rPr>
                  <a:t>LLM with RAG </a:t>
                </a:r>
                <a:endParaRPr b="0" lang="en-US" sz="19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81" name="Graphic 27" descr=""/>
              <p:cNvPicPr/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/>
            </p:blipFill>
            <p:spPr>
              <a:xfrm>
                <a:off x="12801600" y="5184360"/>
                <a:ext cx="1604520" cy="1604520"/>
              </a:xfrm>
              <a:prstGeom prst="rect">
                <a:avLst/>
              </a:prstGeom>
              <a:ln w="0">
                <a:noFill/>
              </a:ln>
            </p:spPr>
          </p:pic>
          <p:cxnSp>
            <p:nvCxnSpPr>
              <p:cNvPr id="82" name="Google Shape;239;p24"/>
              <p:cNvCxnSpPr/>
              <p:nvPr/>
            </p:nvCxnSpPr>
            <p:spPr>
              <a:xfrm>
                <a:off x="13643280" y="6726960"/>
                <a:ext cx="360" cy="472320"/>
              </a:xfrm>
              <a:prstGeom prst="straightConnector1">
                <a:avLst/>
              </a:prstGeom>
              <a:ln w="49400">
                <a:solidFill>
                  <a:srgbClr val="000000"/>
                </a:solidFill>
                <a:miter/>
                <a:tailEnd len="med" type="triangle" w="med"/>
              </a:ln>
            </p:spPr>
          </p:cxnSp>
          <p:grpSp>
            <p:nvGrpSpPr>
              <p:cNvPr id="83" name="Group 37"/>
              <p:cNvGrpSpPr/>
              <p:nvPr/>
            </p:nvGrpSpPr>
            <p:grpSpPr>
              <a:xfrm>
                <a:off x="3757680" y="4598640"/>
                <a:ext cx="3550680" cy="2930040"/>
                <a:chOff x="3757680" y="4598640"/>
                <a:chExt cx="3550680" cy="2930040"/>
              </a:xfrm>
            </p:grpSpPr>
            <p:pic>
              <p:nvPicPr>
                <p:cNvPr id="84" name="Google Shape;234;p24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4378680" y="4598640"/>
                  <a:ext cx="822600" cy="822600"/>
                </a:xfrm>
                <a:prstGeom prst="rect">
                  <a:avLst/>
                </a:prstGeom>
                <a:ln w="0">
                  <a:noFill/>
                </a:ln>
              </p:spPr>
            </p:pic>
            <p:grpSp>
              <p:nvGrpSpPr>
                <p:cNvPr id="85" name="Group 36"/>
                <p:cNvGrpSpPr/>
                <p:nvPr/>
              </p:nvGrpSpPr>
              <p:grpSpPr>
                <a:xfrm>
                  <a:off x="3757680" y="4626720"/>
                  <a:ext cx="3550680" cy="2901960"/>
                  <a:chOff x="3757680" y="4626720"/>
                  <a:chExt cx="3550680" cy="2901960"/>
                </a:xfrm>
              </p:grpSpPr>
              <p:pic>
                <p:nvPicPr>
                  <p:cNvPr id="86" name="Google Shape;217;p24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5786280" y="4626720"/>
                    <a:ext cx="822600" cy="822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sp>
                <p:nvSpPr>
                  <p:cNvPr id="87" name="Google Shape;215;p24"/>
                  <p:cNvSpPr/>
                  <p:nvPr/>
                </p:nvSpPr>
                <p:spPr>
                  <a:xfrm>
                    <a:off x="3757680" y="6870960"/>
                    <a:ext cx="2028240" cy="657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78840" rIns="78840" tIns="39600" bIns="3960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</a:tabLst>
                    </a:pPr>
                    <a:r>
                      <a:rPr b="1" lang="en-US" sz="1900" spc="-1" strike="noStrike">
                        <a:solidFill>
                          <a:schemeClr val="dk1"/>
                        </a:solidFill>
                        <a:latin typeface="Arial"/>
                        <a:ea typeface="Arial"/>
                      </a:rPr>
                      <a:t>Dataset Schemas</a:t>
                    </a:r>
                    <a:endParaRPr b="0" lang="en-US" sz="19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pic>
                <p:nvPicPr>
                  <p:cNvPr id="88" name="Google Shape;237;p24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450680" y="6008400"/>
                    <a:ext cx="822600" cy="822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sp>
                <p:nvSpPr>
                  <p:cNvPr id="89" name="Google Shape;215;p24"/>
                  <p:cNvSpPr/>
                  <p:nvPr/>
                </p:nvSpPr>
                <p:spPr>
                  <a:xfrm>
                    <a:off x="3889440" y="5410800"/>
                    <a:ext cx="2072520" cy="36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78840" rIns="78840" tIns="39600" bIns="3960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</a:tabLst>
                    </a:pPr>
                    <a:r>
                      <a:rPr b="1" lang="en-US" sz="1900" spc="-1" strike="noStrike">
                        <a:solidFill>
                          <a:schemeClr val="dk1"/>
                        </a:solidFill>
                        <a:latin typeface="Arial"/>
                        <a:ea typeface="Arial"/>
                      </a:rPr>
                      <a:t>Dataset 1 </a:t>
                    </a:r>
                    <a:endParaRPr b="0" lang="en-US" sz="19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0" name="Google Shape;215;p24"/>
                  <p:cNvSpPr/>
                  <p:nvPr/>
                </p:nvSpPr>
                <p:spPr>
                  <a:xfrm>
                    <a:off x="5161320" y="5424840"/>
                    <a:ext cx="2072520" cy="36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78840" rIns="78840" tIns="39600" bIns="3960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</a:tabLst>
                    </a:pPr>
                    <a:r>
                      <a:rPr b="1" lang="en-US" sz="1900" spc="-1" strike="noStrike">
                        <a:solidFill>
                          <a:schemeClr val="dk1"/>
                        </a:solidFill>
                        <a:latin typeface="Arial"/>
                        <a:ea typeface="Arial"/>
                      </a:rPr>
                      <a:t>Dataset 2</a:t>
                    </a:r>
                    <a:endParaRPr b="0" lang="en-US" sz="19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pic>
                <p:nvPicPr>
                  <p:cNvPr id="91" name="Picture 34" descr="A black background with a black square&#10;&#10;AI-generated content may be incorrect.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5772600" y="5998680"/>
                    <a:ext cx="999000" cy="9990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sp>
                <p:nvSpPr>
                  <p:cNvPr id="92" name="Google Shape;215;p24"/>
                  <p:cNvSpPr/>
                  <p:nvPr/>
                </p:nvSpPr>
                <p:spPr>
                  <a:xfrm>
                    <a:off x="5235840" y="7013160"/>
                    <a:ext cx="2072520" cy="36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78840" rIns="78840" tIns="39600" bIns="3960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</a:tabLst>
                    </a:pPr>
                    <a:r>
                      <a:rPr b="1" lang="en-US" sz="1900" spc="-1" strike="noStrike">
                        <a:solidFill>
                          <a:schemeClr val="dk1"/>
                        </a:solidFill>
                        <a:latin typeface="Arial"/>
                        <a:ea typeface="Arial"/>
                      </a:rPr>
                      <a:t>Documents</a:t>
                    </a:r>
                    <a:endParaRPr b="0" lang="en-US" sz="1900" spc="-1" strike="noStrike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cxnSp>
            <p:nvCxnSpPr>
              <p:cNvPr id="93" name="Google Shape;218;p24"/>
              <p:cNvCxnSpPr/>
              <p:nvPr/>
            </p:nvCxnSpPr>
            <p:spPr>
              <a:xfrm flipV="1">
                <a:off x="7161840" y="5800680"/>
                <a:ext cx="1492200" cy="5760"/>
              </a:xfrm>
              <a:prstGeom prst="straightConnector1">
                <a:avLst/>
              </a:prstGeom>
              <a:ln w="49400">
                <a:solidFill>
                  <a:srgbClr val="000000"/>
                </a:solidFill>
                <a:miter/>
                <a:tailEnd len="med" type="triangle" w="med"/>
              </a:ln>
            </p:spPr>
          </p:cxnSp>
          <p:sp>
            <p:nvSpPr>
              <p:cNvPr id="94" name="Google Shape;238;p24"/>
              <p:cNvSpPr/>
              <p:nvPr/>
            </p:nvSpPr>
            <p:spPr>
              <a:xfrm>
                <a:off x="12103920" y="4719600"/>
                <a:ext cx="2999520" cy="47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1440" bIns="9144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900" spc="-1" strike="noStrike">
                    <a:solidFill>
                      <a:schemeClr val="dk1"/>
                    </a:solidFill>
                    <a:latin typeface="Arial"/>
                    <a:ea typeface="Arial"/>
                  </a:rPr>
                  <a:t>Visualization</a:t>
                </a:r>
                <a:endParaRPr b="0" lang="en-US" sz="19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" name="Google Shape;238;p24"/>
              <p:cNvSpPr/>
              <p:nvPr/>
            </p:nvSpPr>
            <p:spPr>
              <a:xfrm>
                <a:off x="12465360" y="8681760"/>
                <a:ext cx="2291400" cy="47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1440" bIns="9144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900" spc="-1" strike="noStrike">
                    <a:solidFill>
                      <a:schemeClr val="dk1"/>
                    </a:solidFill>
                    <a:latin typeface="Arial"/>
                    <a:ea typeface="Arial"/>
                  </a:rPr>
                  <a:t>Subcard</a:t>
                </a:r>
                <a:endParaRPr b="0" lang="en-US" sz="19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96" name="TextBox 4"/>
          <p:cNvSpPr/>
          <p:nvPr/>
        </p:nvSpPr>
        <p:spPr>
          <a:xfrm>
            <a:off x="5963400" y="9013320"/>
            <a:ext cx="70664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High level overview of method workflow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ldNum" idx="15"/>
          </p:nvPr>
        </p:nvSpPr>
        <p:spPr>
          <a:xfrm>
            <a:off x="17030880" y="970596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8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600160" y="1197720"/>
            <a:ext cx="11414160" cy="12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668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6600" spc="-1" strike="noStrike">
                <a:solidFill>
                  <a:srgbClr val="0f0039"/>
                </a:solidFill>
                <a:latin typeface="Arial"/>
                <a:ea typeface="Arial"/>
              </a:rPr>
              <a:t>Method: Privacy, Data (C211)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1"/>
          <p:cNvSpPr/>
          <p:nvPr/>
        </p:nvSpPr>
        <p:spPr>
          <a:xfrm>
            <a:off x="1137600" y="2400480"/>
            <a:ext cx="14720760" cy="713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algn="just">
              <a:lnSpc>
                <a:spcPct val="15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Privacy risk is assessed along three complementary dimensions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Protected Health Information (PHI) Detection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Microsoft Presidio used to flag identifiers under HIPAA’s Safe Harbor rule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Attribute-Level Re-Identification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Each quasi-identifier (e.g., age, race, gender) examined for unique or rare values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Rare values increase the chance of isolating an individual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Group-Level Re-Identification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Re-identification probability estimated by combining quasi-identifiers into equivalence classes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 Monte Carlo procedure simulates different attacker knowledge levels, providing mean, max, and variance of re-ID risk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ldNum" idx="16"/>
          </p:nvPr>
        </p:nvSpPr>
        <p:spPr>
          <a:xfrm>
            <a:off x="17030880" y="9705960"/>
            <a:ext cx="1096920" cy="787320"/>
          </a:xfrm>
          <a:prstGeom prst="rect">
            <a:avLst/>
          </a:prstGeom>
          <a:noFill/>
          <a:ln w="0">
            <a:noFill/>
          </a:ln>
        </p:spPr>
        <p:txBody>
          <a:bodyPr lIns="167760" rIns="167760" tIns="167760" bIns="16776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4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9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4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170e3e"/>
      </a:accent2>
      <a:accent3>
        <a:srgbClr val="7030a0"/>
      </a:accent3>
      <a:accent4>
        <a:srgbClr val="4a2249"/>
      </a:accent4>
      <a:accent5>
        <a:srgbClr val="ffc000"/>
      </a:accent5>
      <a:accent6>
        <a:srgbClr val="45a5ed"/>
      </a:accent6>
      <a:hlink>
        <a:srgbClr val="0066ff"/>
      </a:hlink>
      <a:folHlink>
        <a:srgbClr val="666699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4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170e3e"/>
      </a:accent2>
      <a:accent3>
        <a:srgbClr val="7030a0"/>
      </a:accent3>
      <a:accent4>
        <a:srgbClr val="4a2249"/>
      </a:accent4>
      <a:accent5>
        <a:srgbClr val="ffc000"/>
      </a:accent5>
      <a:accent6>
        <a:srgbClr val="45a5ed"/>
      </a:accent6>
      <a:hlink>
        <a:srgbClr val="0066ff"/>
      </a:hlink>
      <a:folHlink>
        <a:srgbClr val="666699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4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170e3e"/>
      </a:accent2>
      <a:accent3>
        <a:srgbClr val="7030a0"/>
      </a:accent3>
      <a:accent4>
        <a:srgbClr val="4a2249"/>
      </a:accent4>
      <a:accent5>
        <a:srgbClr val="ffc000"/>
      </a:accent5>
      <a:accent6>
        <a:srgbClr val="45a5ed"/>
      </a:accent6>
      <a:hlink>
        <a:srgbClr val="0066ff"/>
      </a:hlink>
      <a:folHlink>
        <a:srgbClr val="666699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Custom 4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170e3e"/>
      </a:accent2>
      <a:accent3>
        <a:srgbClr val="7030a0"/>
      </a:accent3>
      <a:accent4>
        <a:srgbClr val="4a2249"/>
      </a:accent4>
      <a:accent5>
        <a:srgbClr val="ffc000"/>
      </a:accent5>
      <a:accent6>
        <a:srgbClr val="45a5ed"/>
      </a:accent6>
      <a:hlink>
        <a:srgbClr val="0066ff"/>
      </a:hlink>
      <a:folHlink>
        <a:srgbClr val="666699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Application>LibreOffice/24.2.4.2$Linux_X86_64 LibreOffice_project/420$Build-2</Application>
  <AppVersion>15.0000</AppVersion>
  <Words>1895</Words>
  <Paragraphs>254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Tade K</dc:creator>
  <dc:description/>
  <dc:language>en-US</dc:language>
  <cp:lastModifiedBy/>
  <dcterms:modified xsi:type="dcterms:W3CDTF">2025-09-30T21:04:21Z</dcterms:modified>
  <cp:revision>27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23</vt:i4>
  </property>
  <property fmtid="{D5CDD505-2E9C-101B-9397-08002B2CF9AE}" pid="3" name="PresentationFormat">
    <vt:lpwstr>Custom</vt:lpwstr>
  </property>
  <property fmtid="{D5CDD505-2E9C-101B-9397-08002B2CF9AE}" pid="4" name="Slides">
    <vt:i4>23</vt:i4>
  </property>
</Properties>
</file>