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Lst>
  <p:notesMasterIdLst>
    <p:notesMasterId r:id="rId22"/>
  </p:notesMasterIdLst>
  <p:sldIdLst>
    <p:sldId id="256" r:id="rId2"/>
    <p:sldId id="257" r:id="rId3"/>
    <p:sldId id="259" r:id="rId4"/>
    <p:sldId id="260" r:id="rId5"/>
    <p:sldId id="261" r:id="rId6"/>
    <p:sldId id="263" r:id="rId7"/>
    <p:sldId id="264" r:id="rId8"/>
    <p:sldId id="265" r:id="rId9"/>
    <p:sldId id="266" r:id="rId10"/>
    <p:sldId id="268" r:id="rId11"/>
    <p:sldId id="269" r:id="rId12"/>
    <p:sldId id="270" r:id="rId13"/>
    <p:sldId id="271" r:id="rId14"/>
    <p:sldId id="272" r:id="rId15"/>
    <p:sldId id="273" r:id="rId16"/>
    <p:sldId id="274" r:id="rId17"/>
    <p:sldId id="275" r:id="rId18"/>
    <p:sldId id="277" r:id="rId19"/>
    <p:sldId id="279" r:id="rId20"/>
    <p:sldId id="280" r:id="rId21"/>
  </p:sldIdLst>
  <p:sldSz cx="9144000" cy="6858000" type="screen4x3"/>
  <p:notesSz cx="68580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p:scale>
          <a:sx n="100" d="100"/>
          <a:sy n="100" d="100"/>
        </p:scale>
        <p:origin x="-1944" y="-43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706609-9B48-4FF9-811F-75F5399EE221}" type="datetimeFigureOut">
              <a:rPr lang="en-US" smtClean="0"/>
              <a:t>6/23/2026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866B34-7FCA-4BFD-9F52-B1A339C64C2F}" type="slidenum">
              <a:rPr lang="en-US" smtClean="0"/>
              <a:t>‹#›</a:t>
            </a:fld>
            <a:endParaRPr lang="en-US"/>
          </a:p>
        </p:txBody>
      </p:sp>
    </p:spTree>
    <p:extLst>
      <p:ext uri="{BB962C8B-B14F-4D97-AF65-F5344CB8AC3E}">
        <p14:creationId xmlns:p14="http://schemas.microsoft.com/office/powerpoint/2010/main" val="2586044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(~20s)  Good morning/afternoon. I'm Dipta Chandra Paul from the University of Houston. This is joint work with Hashirul Quadir, Nicholas Anderson, and my advisor Carlos Ordonez. Our paper, 'Inspecting Neural Networks with Queries,' is about one idea: monitoring a neural network while it trains using ordinary SQL, instead of custom Python instrumentation.</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(~60s)  Query one finds oscillating neurons: units whose activation keeps flipping across iterations, meaning they haven't settled on a stable decision boundary. We use the window function LAG, partition by neuron and data point, order by iteration, so each row sees the same neuron's activation in the previous iteration, and we count the flips. For the analyst, a high flip count is an immediate signal to intervene, usually by lowering the learning rate, with no custom Python.</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(~60s)  Query two asks which neurons drive the errors. We join activation with prediction, restrict to the final iteration and the last hidden layer, and keep only misclassified points. The CASE splits errors into false positives and false negatives, and we compute each neuron's firing rate on those mistakes. The output is a short list of the last-layer neurons that systematically light up during errors, which, in our runs, exposed neurons memorizing a spurious shortcut.</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(~60s)  Query three connects the bias distribution to behavior. We use NTILE to bucket neurons into an equi-depth histogram by bias value, then label each neuron Active, Inactive, or Oscillating from its activations, and report the mix per bucket. This shows where in the bias space the network is actually doing work, and where it failed to place a boundary.</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(~60s)  Complexity, and I've separated this cleanly into two cases, one variable fixed in each. Note I use D for depth and W for width. With the dataset fixed and the architecture varying, there is no n at all: a bias snapshot is order D-times-W, and excluding the weights removes what would be the dominant term. With the architecture fixed and the dataset varying, storage grows linearly in n, and storing a bit instead of a float keeps that from becoming a bottleneck. The nicest result: the misclassification query touches only the last hidden layer, so with an index it's order W, independent of depth D.</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(~40s)  The evaluation ran on a single local server, not the cloud, an Intel i7-4770 with 32 gigabytes of main memory and a local SSD, using PyTorch 2.9 and PostgreSQL 17. We used three diverse public datasets: KDD network traffic, the largest at nearly half a million rows; Adult Income, financial; and Pima Indians Diabetes, a small medical set. So we span large to small across three domains.</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(~55s)  What did the queries reveal? On oscillation: on Adult Income, more than 91 percent of the 224 hidden neurons oscillated, some groups at 100 percent, a clear sign training was unstable, fixable by lowering the learning rate. On Pima, the small set, oscillation was also widespread. On KDD, with far more data, it was much lower; more data stabilizes activation patterns. So the oscillation rate is an immediate, code-free convergence diagnostic.</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(~55s)  Two more insights, and here's the bias histogram. On Adult Income the inactive neurons appeared only in the negative-middle bucket, at about nine percent, and the fully active ones only in the top bucket, at three and a half percent; the network used only a narrow slice of its bias space, with the rest oscillating. On the misclassification side: on Adult, a few last-layer neurons fired far more on errors, a fingerprint of a spurious shortcut; on KDD, false positives and negatives were driven by different neuron sets. This is neuron-level auditing you can't get from aggregate metrics.</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(~50s)  And the efficiency result. Across the three datasets, the database transfer added about 16 to 22 percent on top of PyTorch's own compute. I'll be measured here; I wouldn't call 16 to 22 percent 'very low', it's reasonable and modest, and it stays modest precisely because we move only biases and binary activations, never the full weight matrices. The primary criticism of in-database ML is the I/O bottleneck, and this keeps it well in hand.</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(~50s)  Limitations, honestly stated. It's currently MLPs for binary classification; multi-class and CNN, recurrent, or attention layers need schema extensions. Binary activations drop magnitude, so no saturation or gradient-flow analysis. Storage scales with depth D, width W, and data size n, on a single PostgreSQL node. Choosing the refresh frequency f is open. And to be precise about scope: this is a monitoring aid, not a formal explainability method like SHAP, which is Shapley-value attribution, or LIME. We do not compute Shapley values.</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(~50s)  Let me position us directly and be upfront about scope, because these are fair questions. Compared to others, we're per-neuron and per-iteration, we don't store weights, our overhead is modest, and we run on an off-the-shelf database. Two honest disclaimers: we are not the only system that monitors networks, we occupy a deliberately narrow, low-overhead niche, and we don't yet compare experimentally against other systems, which is a planned next step. On weights specifically: internal-layer weights are too numerous and need careful per-neuron interpretation, whereas bias, activation, and misclassification answer the key questions at a fraction of the cost. That's a deliberate design choice we can defend.</a:t>
            </a:r>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(~55s)  Deep networks are powerful but opaque. In practice, when we train one, the only thing most people watch is a single loss curve. If you want to look deeper, the standard move is to dump the full weights and raw tensors to disk, and that creates an unsustainable I/O bottleneck. Storing the entire network state can take longer than the PyTorch computations themselves, and analyzing it means writing custom, low-level Python scripts that you rewrite for every new question. That's the gap we close.</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(~45s)  To conclude: a lightweight relational system monitors a network during training by storing binary activations, biases, and predictions, never the weights, and standard SQL traces misclassifications, studies bias, and finds oscillating neurons at a modest 16 to 22 percent overhead. Going forward: scale to CNNs and transformers, capture continuous activation cheaply, log weights at a low frequency, and move from passive monitoring to active, query-triggered interventions. Thank you, I'm happy to take questions.</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(~55s)  Our contributions. First, the conceptual shift: treat a training network as a data source and query its state with standard SQL. Second, store only three compact primitives, binary activations, floating-point biases, and predictions, leaving the weights out. Third, three efficient SQL queries that find oscillating neurons, the bias distribution, and the neurons behind misclassifications. Fourth, a buffered pipeline that keeps overhead to a modest 16 to 22 percent.</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(~55s)  This slide is our approach, and why we chose it. I want to defend it directly, because someone will ask why not just do this with plain Python calls. The answer: SQL is declarative, so a new diagnostic question becomes a new query, not new instrumentation code. And we deliberately keep monitoring separate from PyTorch; it runs in its own space, with plenty of CPU and memory, so there's no reason to couple it to training. The queries are also portable across any SQL engine. The one cost is reshaping the state into tables, and our schema is built to make that cheap.</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(~45s)  Quick background, and a stronger claim than it first appears. The MLP is the foundational building block of deep learning, yet it is still not well understood, even by many who've taken AI courses. So we focus squarely on understanding the MLP; you can't understand larger networks without it. I want to be explicit and cautious: we do NOT claim to understand transformers, that would be too ambitious. On the math: each hidden layer computes a pre-activation, then a non-linearity, ReLU in the hidden layers, sigmoid at the output, with a cutoff producing the binary label.</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(~60s)  This is the heart of the storage decision, and I want to make one thing explicit up front: we observe only the FORWARD pass, not the backward pass, not gradients, not backpropagation. Tied to the equation: we exclude the weights W, which are the largest and hardest to interpret, and we exclude the continuous pre-activations. We store the bias b, which is small and interpretable, and the activation x, as a single bit, just whether the neuron fired, plus the predictions. If someone asks 'what about the gradient, what about backprop?', the honest answer is that's the backward pass, it's differential-equation territory, and we don't claim it. What we can understand from the forward pass is bias, activation, and misclassification.</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(~60s)  Why binary activations? The information content of an activation is one bit, fired or not, versus a 32-bit float, so up to 32 times less to move per activation. Now an honest clarification, because it matters: SQL has no native bit operations. So we store the activations as compact byte-level values, a boolean or a packed bitfield, and the queries read bytes. The saving comes from the information being binary, not from doing bit-level tricks inside SQL. Biases, by the way, stay as compact floats; only the activation collapses to a bit. The other two reasons: our queries only need whether a neuron fired, and binary states bulk-insert cleanly in one transaction.</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(~50s)  The schema is five normalized tables, organized hierarchically: experiment, iteration, then down to neuron and data point. Experiment holds metadata, Iteration holds per-step loss and accuracy, Prediction holds actual versus predicted class, Bias holds one float per neuron. And Activation, highlighted, is the large one: one row per iteration, per neuron, per data point, so it dominates storage by orders of magnitude.</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(~55s)  The transfer pipeline keeps us efficient. The key point: the dominant cost is parameter transfer, not query evaluation. So activations are buffered and bulk-inserted only when the buffer fills. Biases are handled separately, they barely change between iterations, so we only move them every f iterations instead of every step. The user controls the buffer size and that frequency f, trading freshness against overhead.</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Default">
    <p:spTree>
      <p:nvGrpSpPr>
        <p:cNvPr id="1" name=""/>
        <p:cNvGrpSpPr/>
        <p:nvPr/>
      </p:nvGrpSpPr>
      <p:grpSpPr>
        <a:xfrm>
          <a:off x="0" y="0"/>
          <a:ext cx="0" cy="0"/>
          <a:chOff x="0" y="0"/>
          <a:chExt cx="0" cy="0"/>
        </a:xfrm>
      </p:grpSpPr>
      <p:sp>
        <p:nvSpPr>
          <p:cNvPr id="2" name="PlaceHolder 1"/>
          <p:cNvSpPr>
            <a:spLocks noGrp="1"/>
          </p:cNvSpPr>
          <p:nvPr>
            <p:ph type="sldNum" idx="1"/>
          </p:nvPr>
        </p:nvSpPr>
        <p:spPr/>
        <p:txBody>
          <a:bodyPr/>
          <a:lstStyle/>
          <a:p>
            <a:fld id="{F20BD479-106D-4468-9D41-E724E4643382}" type="slidenum">
              <a:rPr/>
              <a:pPr/>
              <a:t>‹#›</a:t>
            </a:fld>
            <a:endParaRPr/>
          </a:p>
        </p:txBody>
      </p:sp>
    </p:spTree>
    <p:extLst>
      <p:ext uri="{BB962C8B-B14F-4D97-AF65-F5344CB8AC3E}">
        <p14:creationId xmlns:p14="http://schemas.microsoft.com/office/powerpoint/2010/main" val="12933039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1F1F1"/>
        </a:solidFill>
        <a:effectLst/>
      </p:bgPr>
    </p:bg>
    <p:spTree>
      <p:nvGrpSpPr>
        <p:cNvPr id="1" name=""/>
        <p:cNvGrpSpPr/>
        <p:nvPr/>
      </p:nvGrpSpPr>
      <p:grpSpPr>
        <a:xfrm>
          <a:off x="0" y="0"/>
          <a:ext cx="0" cy="0"/>
          <a:chOff x="0" y="0"/>
          <a:chExt cx="0" cy="0"/>
        </a:xfrm>
      </p:grpSpPr>
      <p:sp>
        <p:nvSpPr>
          <p:cNvPr id="9" name="Rectangle 8"/>
          <p:cNvSpPr/>
          <p:nvPr/>
        </p:nvSpPr>
        <p:spPr>
          <a:xfrm rot="10800000">
            <a:off x="0" y="4680"/>
            <a:ext cx="9144000" cy="6359760"/>
          </a:xfrm>
          <a:prstGeom prst="rect">
            <a:avLst/>
          </a:prstGeom>
          <a:solidFill>
            <a:srgbClr val="F2F2F2"/>
          </a:solidFill>
          <a:ln w="0">
            <a:noFill/>
          </a:ln>
        </p:spPr>
        <p:style>
          <a:lnRef idx="0">
            <a:scrgbClr r="0" g="0" b="0"/>
          </a:lnRef>
          <a:fillRef idx="0">
            <a:scrgbClr r="0" g="0" b="0"/>
          </a:fillRef>
          <a:effectRef idx="0">
            <a:scrgbClr r="0" g="0" b="0"/>
          </a:effectRef>
          <a:fontRef idx="minor"/>
        </p:style>
        <p:txBody>
          <a:bodyPr rot="10800000" wrap="none" lIns="90000" tIns="46800" rIns="90000" bIns="46800" anchor="ctr">
            <a:noAutofit/>
          </a:bodyPr>
          <a:lstStyle/>
          <a:p>
            <a:endParaRPr lang="en-US" spc="-1">
              <a:solidFill>
                <a:srgbClr val="FFFFFF"/>
              </a:solidFill>
              <a:latin typeface="Calibri"/>
            </a:endParaRPr>
          </a:p>
        </p:txBody>
      </p:sp>
      <p:sp>
        <p:nvSpPr>
          <p:cNvPr id="10" name="Rectangle 9"/>
          <p:cNvSpPr/>
          <p:nvPr/>
        </p:nvSpPr>
        <p:spPr>
          <a:xfrm>
            <a:off x="0" y="6408720"/>
            <a:ext cx="9144000" cy="160200"/>
          </a:xfrm>
          <a:prstGeom prst="rect">
            <a:avLst/>
          </a:prstGeom>
          <a:gradFill rotWithShape="0">
            <a:gsLst>
              <a:gs pos="0">
                <a:srgbClr val="FF2400"/>
              </a:gs>
              <a:gs pos="100000">
                <a:srgbClr val="FFFFFF"/>
              </a:gs>
            </a:gsLst>
            <a:lin ang="5400000"/>
          </a:grad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en-US" spc="-1">
              <a:solidFill>
                <a:srgbClr val="FFFFFF"/>
              </a:solidFill>
              <a:latin typeface="Calibri"/>
            </a:endParaRPr>
          </a:p>
        </p:txBody>
      </p:sp>
      <p:sp>
        <p:nvSpPr>
          <p:cNvPr id="2" name="Straight Connector 1"/>
          <p:cNvSpPr/>
          <p:nvPr/>
        </p:nvSpPr>
        <p:spPr>
          <a:xfrm>
            <a:off x="0" y="6361200"/>
            <a:ext cx="9144000" cy="1440"/>
          </a:xfrm>
          <a:prstGeom prst="line">
            <a:avLst/>
          </a:prstGeom>
          <a:ln w="9360" cap="sq">
            <a:solidFill>
              <a:srgbClr val="FF2400"/>
            </a:solidFill>
            <a:miter/>
          </a:ln>
        </p:spPr>
        <p:style>
          <a:lnRef idx="0">
            <a:scrgbClr r="0" g="0" b="0"/>
          </a:lnRef>
          <a:fillRef idx="0">
            <a:scrgbClr r="0" g="0" b="0"/>
          </a:fillRef>
          <a:effectRef idx="0">
            <a:scrgbClr r="0" g="0" b="0"/>
          </a:effectRef>
          <a:fontRef idx="minor"/>
        </p:style>
        <p:txBody>
          <a:bodyPr lIns="90000" tIns="-45360" rIns="90000" bIns="-45360" anchor="t">
            <a:noAutofit/>
          </a:bodyPr>
          <a:lstStyle/>
          <a:p>
            <a:endParaRPr lang="en-US" spc="-1">
              <a:solidFill>
                <a:srgbClr val="FFFFFF"/>
              </a:solidFill>
              <a:latin typeface="Calibri"/>
            </a:endParaRPr>
          </a:p>
        </p:txBody>
      </p:sp>
      <p:sp>
        <p:nvSpPr>
          <p:cNvPr id="3" name="Rectangle 2"/>
          <p:cNvSpPr/>
          <p:nvPr/>
        </p:nvSpPr>
        <p:spPr>
          <a:xfrm>
            <a:off x="0" y="6400800"/>
            <a:ext cx="9144000" cy="76320"/>
          </a:xfrm>
          <a:prstGeom prst="rect">
            <a:avLst/>
          </a:prstGeom>
          <a:gradFill rotWithShape="0">
            <a:gsLst>
              <a:gs pos="0">
                <a:srgbClr val="FFFFFF"/>
              </a:gs>
              <a:gs pos="100000">
                <a:srgbClr val="00CC99"/>
              </a:gs>
            </a:gsLst>
            <a:lin ang="5400000"/>
          </a:gradFill>
          <a:ln w="0">
            <a:noFill/>
          </a:ln>
        </p:spPr>
        <p:style>
          <a:lnRef idx="0">
            <a:scrgbClr r="0" g="0" b="0"/>
          </a:lnRef>
          <a:fillRef idx="0">
            <a:scrgbClr r="0" g="0" b="0"/>
          </a:fillRef>
          <a:effectRef idx="0">
            <a:scrgbClr r="0" g="0" b="0"/>
          </a:effectRef>
          <a:fontRef idx="minor"/>
        </p:style>
        <p:txBody>
          <a:bodyPr wrap="none" lIns="90000" tIns="29520" rIns="90000" bIns="29520" anchor="ctr">
            <a:noAutofit/>
          </a:bodyPr>
          <a:lstStyle/>
          <a:p>
            <a:endParaRPr lang="en-US" spc="-1">
              <a:solidFill>
                <a:srgbClr val="FFFFFF"/>
              </a:solidFill>
              <a:latin typeface="Calibri"/>
            </a:endParaRPr>
          </a:p>
        </p:txBody>
      </p:sp>
      <p:pic>
        <p:nvPicPr>
          <p:cNvPr id="4" name="Picture 3"/>
          <p:cNvPicPr/>
          <p:nvPr/>
        </p:nvPicPr>
        <p:blipFill>
          <a:blip r:embed="rId3"/>
          <a:stretch/>
        </p:blipFill>
        <p:spPr>
          <a:xfrm>
            <a:off x="141120" y="6556320"/>
            <a:ext cx="2203560" cy="243000"/>
          </a:xfrm>
          <a:prstGeom prst="rect">
            <a:avLst/>
          </a:prstGeom>
          <a:ln w="0">
            <a:noFill/>
          </a:ln>
        </p:spPr>
      </p:pic>
      <p:sp>
        <p:nvSpPr>
          <p:cNvPr id="5" name="Rectangle 4"/>
          <p:cNvSpPr/>
          <p:nvPr/>
        </p:nvSpPr>
        <p:spPr>
          <a:xfrm>
            <a:off x="0" y="6396120"/>
            <a:ext cx="9144000" cy="104760"/>
          </a:xfrm>
          <a:prstGeom prst="rect">
            <a:avLst/>
          </a:prstGeom>
          <a:gradFill rotWithShape="0">
            <a:gsLst>
              <a:gs pos="0">
                <a:srgbClr val="A00800"/>
              </a:gs>
              <a:gs pos="100000">
                <a:srgbClr val="FF1600"/>
              </a:gs>
            </a:gsLst>
            <a:lin ang="5400000"/>
          </a:gradFill>
          <a:ln w="0">
            <a:noFill/>
          </a:ln>
        </p:spPr>
        <p:style>
          <a:lnRef idx="0">
            <a:scrgbClr r="0" g="0" b="0"/>
          </a:lnRef>
          <a:fillRef idx="0">
            <a:scrgbClr r="0" g="0" b="0"/>
          </a:fillRef>
          <a:effectRef idx="0">
            <a:scrgbClr r="0" g="0" b="0"/>
          </a:effectRef>
          <a:fontRef idx="minor"/>
        </p:style>
        <p:txBody>
          <a:bodyPr wrap="none" lIns="90000" tIns="46800" rIns="90000" bIns="46800" anchor="ctr">
            <a:noAutofit/>
          </a:bodyPr>
          <a:lstStyle/>
          <a:p>
            <a:endParaRPr lang="en-US" spc="-1">
              <a:solidFill>
                <a:srgbClr val="FFFFFF"/>
              </a:solidFill>
              <a:latin typeface="Calibri"/>
            </a:endParaRPr>
          </a:p>
        </p:txBody>
      </p:sp>
      <p:sp>
        <p:nvSpPr>
          <p:cNvPr id="6" name="PlaceHolder 1"/>
          <p:cNvSpPr>
            <a:spLocks noGrp="1"/>
          </p:cNvSpPr>
          <p:nvPr>
            <p:ph type="title"/>
          </p:nvPr>
        </p:nvSpPr>
        <p:spPr>
          <a:xfrm>
            <a:off x="685440" y="609480"/>
            <a:ext cx="7767720" cy="1138320"/>
          </a:xfrm>
          <a:prstGeom prst="rect">
            <a:avLst/>
          </a:prstGeom>
          <a:noFill/>
          <a:ln w="0">
            <a:noFill/>
          </a:ln>
        </p:spPr>
        <p:txBody>
          <a:bodyPr lIns="90000" tIns="46800" rIns="90000" bIns="46800" anchor="ctr">
            <a:noAutofit/>
          </a:bodyPr>
          <a:lstStyle/>
          <a:p>
            <a:pPr indent="0" algn="ctr">
              <a:spcBef>
                <a:spcPts val="11"/>
              </a:spcBef>
              <a:spcAft>
                <a:spcPts val="11"/>
              </a:spcAft>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b="0" strike="noStrike" spc="-1">
                <a:solidFill>
                  <a:srgbClr val="000000"/>
                </a:solidFill>
                <a:latin typeface="Times New Roman"/>
              </a:rPr>
              <a:t>Click to edit the title text format</a:t>
            </a:r>
          </a:p>
        </p:txBody>
      </p:sp>
      <p:sp>
        <p:nvSpPr>
          <p:cNvPr id="7" name="PlaceHolder 2"/>
          <p:cNvSpPr>
            <a:spLocks noGrp="1"/>
          </p:cNvSpPr>
          <p:nvPr>
            <p:ph type="body"/>
          </p:nvPr>
        </p:nvSpPr>
        <p:spPr>
          <a:xfrm>
            <a:off x="685440" y="1980720"/>
            <a:ext cx="7767720" cy="4110120"/>
          </a:xfrm>
          <a:prstGeom prst="rect">
            <a:avLst/>
          </a:prstGeom>
          <a:noFill/>
          <a:ln w="0">
            <a:noFill/>
          </a:ln>
        </p:spPr>
        <p:txBody>
          <a:bodyPr lIns="90000" tIns="46800" rIns="90000" bIns="46800" anchor="t">
            <a:normAutofit/>
          </a:bodyPr>
          <a:lstStyle/>
          <a:p>
            <a:pPr marL="343080" indent="-343080">
              <a:spcBef>
                <a:spcPts val="711"/>
              </a:spcBef>
              <a:spcAft>
                <a:spcPts val="11"/>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0" strike="noStrike" spc="-1">
                <a:solidFill>
                  <a:srgbClr val="000000"/>
                </a:solidFill>
                <a:latin typeface="Times New Roman"/>
              </a:rPr>
              <a:t>Click to edit the outline text format</a:t>
            </a:r>
          </a:p>
          <a:p>
            <a:pPr marL="343080" lvl="1" indent="-343080">
              <a:spcBef>
                <a:spcPts val="711"/>
              </a:spcBef>
              <a:spcAft>
                <a:spcPts val="11"/>
              </a:spcAft>
              <a:buClr>
                <a:srgbClr val="000000"/>
              </a:buClr>
              <a:buFont typeface="Times New Roman"/>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0" strike="noStrike" spc="-1">
                <a:solidFill>
                  <a:srgbClr val="000000"/>
                </a:solidFill>
                <a:latin typeface="Times New Roman"/>
              </a:rPr>
              <a:t>Second Outline Level</a:t>
            </a:r>
          </a:p>
          <a:p>
            <a:pPr marL="343080" lvl="2" indent="-343080">
              <a:spcBef>
                <a:spcPts val="711"/>
              </a:spcBef>
              <a:spcAft>
                <a:spcPts val="11"/>
              </a:spcAft>
              <a:buClr>
                <a:srgbClr val="000000"/>
              </a:buClr>
              <a:buFont typeface="Times New Roman"/>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0" strike="noStrike" spc="-1">
                <a:solidFill>
                  <a:srgbClr val="000000"/>
                </a:solidFill>
                <a:latin typeface="Times New Roman"/>
              </a:rPr>
              <a:t>Third Outline Level</a:t>
            </a:r>
          </a:p>
          <a:p>
            <a:pPr marL="343080" lvl="3" indent="-343080">
              <a:spcBef>
                <a:spcPts val="711"/>
              </a:spcBef>
              <a:spcAft>
                <a:spcPts val="11"/>
              </a:spcAft>
              <a:buClr>
                <a:srgbClr val="000000"/>
              </a:buClr>
              <a:buFont typeface="Times New Roman"/>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0" strike="noStrike" spc="-1">
                <a:solidFill>
                  <a:srgbClr val="000000"/>
                </a:solidFill>
                <a:latin typeface="Times New Roman"/>
              </a:rPr>
              <a:t>Fourth Outline Level</a:t>
            </a:r>
          </a:p>
          <a:p>
            <a:pPr marL="343080" lvl="4" indent="-343080">
              <a:spcBef>
                <a:spcPts val="711"/>
              </a:spcBef>
              <a:spcAft>
                <a:spcPts val="11"/>
              </a:spcAft>
              <a:buClr>
                <a:srgbClr val="000000"/>
              </a:buClr>
              <a:buFont typeface="Times New Roman"/>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0" strike="noStrike" spc="-1">
                <a:solidFill>
                  <a:srgbClr val="000000"/>
                </a:solidFill>
                <a:latin typeface="Times New Roman"/>
              </a:rPr>
              <a:t>Fifth Outline Level</a:t>
            </a:r>
          </a:p>
          <a:p>
            <a:pPr marL="343080" lvl="5" indent="-343080">
              <a:spcBef>
                <a:spcPts val="711"/>
              </a:spcBef>
              <a:spcAft>
                <a:spcPts val="11"/>
              </a:spcAft>
              <a:buClr>
                <a:srgbClr val="000000"/>
              </a:buClr>
              <a:buFont typeface="Times New Roman"/>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0" strike="noStrike" spc="-1">
                <a:solidFill>
                  <a:srgbClr val="000000"/>
                </a:solidFill>
                <a:latin typeface="Times New Roman"/>
              </a:rPr>
              <a:t>Sixth Outline Level</a:t>
            </a:r>
          </a:p>
          <a:p>
            <a:pPr marL="343080" lvl="6" indent="-343080">
              <a:spcBef>
                <a:spcPts val="711"/>
              </a:spcBef>
              <a:spcAft>
                <a:spcPts val="11"/>
              </a:spcAft>
              <a:buClr>
                <a:srgbClr val="000000"/>
              </a:buClr>
              <a:buFont typeface="Times New Roman"/>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b="0" strike="noStrike" spc="-1">
                <a:solidFill>
                  <a:srgbClr val="000000"/>
                </a:solidFill>
                <a:latin typeface="Times New Roman"/>
              </a:rPr>
              <a:t>Seventh Outline Level</a:t>
            </a:r>
          </a:p>
        </p:txBody>
      </p:sp>
      <p:sp>
        <p:nvSpPr>
          <p:cNvPr id="8" name="PlaceHolder 3"/>
          <p:cNvSpPr>
            <a:spLocks noGrp="1"/>
          </p:cNvSpPr>
          <p:nvPr>
            <p:ph type="sldNum" idx="1"/>
          </p:nvPr>
        </p:nvSpPr>
        <p:spPr>
          <a:xfrm>
            <a:off x="7009920" y="6553080"/>
            <a:ext cx="1900440" cy="223920"/>
          </a:xfrm>
          <a:prstGeom prst="rect">
            <a:avLst/>
          </a:prstGeom>
          <a:noFill/>
          <a:ln w="0">
            <a:noFill/>
          </a:ln>
        </p:spPr>
        <p:txBody>
          <a:bodyPr lIns="90000" tIns="46800" rIns="90000" bIns="46800" anchor="t">
            <a:noAutofit/>
          </a:bodyPr>
          <a:lstStyle>
            <a:lvl1pPr indent="0" algn="r">
              <a:spcBef>
                <a:spcPts val="11"/>
              </a:spcBef>
              <a:spcAft>
                <a:spcPts val="11"/>
              </a:spcAft>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lang="en-US" sz="1000" b="0" strike="noStrike" spc="-1">
                <a:solidFill>
                  <a:srgbClr val="000000"/>
                </a:solidFill>
                <a:latin typeface="Calibri"/>
                <a:ea typeface="DejaVu Sans"/>
              </a:defRPr>
            </a:lvl1pPr>
          </a:lstStyle>
          <a:p>
            <a:fld id="{571D2735-AA59-4E4D-9AD4-DD0CEC7D3B91}" type="slidenum">
              <a:rPr/>
              <a:pPr/>
              <a:t>‹#›</a:t>
            </a:fld>
            <a:r>
              <a:t>/79</a:t>
            </a:r>
            <a:endParaRPr>
              <a:solidFill>
                <a:srgbClr val="FFFFFF"/>
              </a:solidFill>
            </a:endParaRPr>
          </a:p>
        </p:txBody>
      </p:sp>
    </p:spTree>
    <p:extLst>
      <p:ext uri="{BB962C8B-B14F-4D97-AF65-F5344CB8AC3E}">
        <p14:creationId xmlns:p14="http://schemas.microsoft.com/office/powerpoint/2010/main" val="677067592"/>
      </p:ext>
    </p:extLst>
  </p:cSld>
  <p:clrMap bg1="lt1" tx1="dk1" bg2="lt2" tx2="dk2" accent1="accent1" accent2="accent2" accent3="accent3" accent4="accent4" accent5="accent5" accent6="accent6" hlink="hlink" folHlink="folHlink"/>
  <p:sldLayoutIdLst>
    <p:sldLayoutId id="2147483651" r:id="rId1"/>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Text 0"/>
          <p:cNvSpPr/>
          <p:nvPr/>
        </p:nvSpPr>
        <p:spPr>
          <a:xfrm>
            <a:off x="457200" y="1501002"/>
            <a:ext cx="8229600" cy="1554480"/>
          </a:xfrm>
          <a:prstGeom prst="rect">
            <a:avLst/>
          </a:prstGeom>
          <a:noFill/>
          <a:ln/>
        </p:spPr>
        <p:txBody>
          <a:bodyPr wrap="square" rtlCol="0" anchor="ctr"/>
          <a:lstStyle/>
          <a:p>
            <a:pPr marL="0" indent="0" algn="ctr">
              <a:lnSpc>
                <a:spcPct val="100000"/>
              </a:lnSpc>
              <a:buNone/>
            </a:pPr>
            <a:r>
              <a:rPr lang="en-US" sz="4400" b="1" dirty="0">
                <a:solidFill>
                  <a:srgbClr val="1A1A1A"/>
                </a:solidFill>
                <a:latin typeface="Times New Roman" pitchFamily="34" charset="0"/>
                <a:ea typeface="Times New Roman" pitchFamily="34" charset="-122"/>
                <a:cs typeface="Times New Roman" pitchFamily="34" charset="-120"/>
              </a:rPr>
              <a:t>Inspecting Neural Networks</a:t>
            </a:r>
            <a:endParaRPr lang="en-US" sz="4400" dirty="0"/>
          </a:p>
          <a:p>
            <a:pPr marL="0" indent="0" algn="ctr">
              <a:lnSpc>
                <a:spcPct val="100000"/>
              </a:lnSpc>
              <a:buNone/>
            </a:pPr>
            <a:r>
              <a:rPr lang="en-US" sz="4400" b="1" dirty="0">
                <a:solidFill>
                  <a:srgbClr val="1A1A1A"/>
                </a:solidFill>
                <a:latin typeface="Times New Roman" pitchFamily="34" charset="0"/>
                <a:ea typeface="Times New Roman" pitchFamily="34" charset="-122"/>
                <a:cs typeface="Times New Roman" pitchFamily="34" charset="-120"/>
              </a:rPr>
              <a:t>with Queries</a:t>
            </a:r>
            <a:endParaRPr lang="en-US" sz="4400" dirty="0"/>
          </a:p>
        </p:txBody>
      </p:sp>
      <p:sp>
        <p:nvSpPr>
          <p:cNvPr id="3" name="Text 1"/>
          <p:cNvSpPr/>
          <p:nvPr/>
        </p:nvSpPr>
        <p:spPr>
          <a:xfrm>
            <a:off x="274320" y="3843873"/>
            <a:ext cx="8595360" cy="365760"/>
          </a:xfrm>
          <a:prstGeom prst="rect">
            <a:avLst/>
          </a:prstGeom>
          <a:noFill/>
          <a:ln/>
        </p:spPr>
        <p:txBody>
          <a:bodyPr wrap="square" rtlCol="0" anchor="ctr"/>
          <a:lstStyle/>
          <a:p>
            <a:pPr marL="0" indent="0" algn="ctr">
              <a:buNone/>
            </a:pPr>
            <a:r>
              <a:rPr lang="en-US" b="1" dirty="0">
                <a:solidFill>
                  <a:srgbClr val="2B3A55"/>
                </a:solidFill>
                <a:latin typeface="Times New Roman" pitchFamily="34" charset="0"/>
                <a:ea typeface="Times New Roman" pitchFamily="34" charset="-122"/>
                <a:cs typeface="Times New Roman" pitchFamily="34" charset="-120"/>
              </a:rPr>
              <a:t>Dipta Chandra Paul  ·  Hashirul Quadir  ·  Nicholas Anderson  ·  Carlos Ordonez</a:t>
            </a:r>
            <a:endParaRPr lang="en-US" dirty="0"/>
          </a:p>
        </p:txBody>
      </p:sp>
      <p:sp>
        <p:nvSpPr>
          <p:cNvPr id="4" name="Text 2"/>
          <p:cNvSpPr/>
          <p:nvPr/>
        </p:nvSpPr>
        <p:spPr>
          <a:xfrm>
            <a:off x="457200" y="4437144"/>
            <a:ext cx="8229600" cy="320040"/>
          </a:xfrm>
          <a:prstGeom prst="rect">
            <a:avLst/>
          </a:prstGeom>
          <a:noFill/>
          <a:ln/>
        </p:spPr>
        <p:txBody>
          <a:bodyPr wrap="square" rtlCol="0" anchor="ctr"/>
          <a:lstStyle/>
          <a:p>
            <a:pPr marL="0" indent="0" algn="ctr">
              <a:buNone/>
            </a:pPr>
            <a:r>
              <a:rPr lang="en-US" i="1" dirty="0">
                <a:solidFill>
                  <a:srgbClr val="5B6066"/>
                </a:solidFill>
                <a:latin typeface="Times New Roman" pitchFamily="34" charset="0"/>
                <a:ea typeface="Times New Roman" pitchFamily="34" charset="-122"/>
                <a:cs typeface="Times New Roman" pitchFamily="34" charset="-120"/>
              </a:rPr>
              <a:t>Department of Computer Science, University of Houston, USA</a:t>
            </a:r>
            <a:endParaRPr lang="en-US" dirty="0"/>
          </a:p>
        </p:txBody>
      </p:sp>
      <p:sp>
        <p:nvSpPr>
          <p:cNvPr id="11" name="Text 9"/>
          <p:cNvSpPr/>
          <p:nvPr/>
        </p:nvSpPr>
        <p:spPr>
          <a:xfrm>
            <a:off x="7863840" y="6528816"/>
            <a:ext cx="731520" cy="274320"/>
          </a:xfrm>
          <a:prstGeom prst="rect">
            <a:avLst/>
          </a:prstGeom>
          <a:noFill/>
          <a:ln/>
        </p:spPr>
        <p:txBody>
          <a:bodyPr wrap="square" rtlCol="0" anchor="ctr"/>
          <a:lstStyle/>
          <a:p>
            <a:pPr marL="0" indent="0" algn="r">
              <a:buNone/>
            </a:pPr>
            <a:r>
              <a:rPr lang="en-US" sz="1200" dirty="0" smtClean="0">
                <a:solidFill>
                  <a:srgbClr val="5B6066"/>
                </a:solidFill>
                <a:latin typeface="Times New Roman" pitchFamily="34" charset="0"/>
                <a:ea typeface="Times New Roman" pitchFamily="34" charset="-122"/>
                <a:cs typeface="Times New Roman" pitchFamily="34" charset="-120"/>
              </a:rPr>
              <a:t>1/20</a:t>
            </a:r>
            <a:endParaRPr lang="en-US" sz="1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Text 0"/>
          <p:cNvSpPr/>
          <p:nvPr/>
        </p:nvSpPr>
        <p:spPr>
          <a:xfrm>
            <a:off x="365760" y="256032"/>
            <a:ext cx="8412480" cy="868680"/>
          </a:xfrm>
          <a:prstGeom prst="rect">
            <a:avLst/>
          </a:prstGeom>
          <a:noFill/>
          <a:ln/>
        </p:spPr>
        <p:txBody>
          <a:bodyPr wrap="square" lIns="0" tIns="0" rIns="0" bIns="0" rtlCol="0" anchor="ctr"/>
          <a:lstStyle/>
          <a:p>
            <a:pPr algn="ctr"/>
            <a:r>
              <a:rPr lang="en-US" sz="3400" b="1" dirty="0">
                <a:solidFill>
                  <a:srgbClr val="1A1A1A"/>
                </a:solidFill>
                <a:latin typeface="Times New Roman" pitchFamily="34" charset="0"/>
                <a:ea typeface="Times New Roman" pitchFamily="34" charset="-122"/>
                <a:cs typeface="Times New Roman" pitchFamily="34" charset="-120"/>
              </a:rPr>
              <a:t>Our </a:t>
            </a:r>
            <a:r>
              <a:rPr lang="en-US" sz="3400" b="1" dirty="0" smtClean="0">
                <a:solidFill>
                  <a:srgbClr val="1A1A1A"/>
                </a:solidFill>
                <a:latin typeface="Times New Roman" pitchFamily="34" charset="0"/>
                <a:ea typeface="Times New Roman" pitchFamily="34" charset="-122"/>
                <a:cs typeface="Times New Roman" pitchFamily="34" charset="-120"/>
              </a:rPr>
              <a:t>Proposed Queries - 1: </a:t>
            </a:r>
            <a:r>
              <a:rPr lang="en-US" sz="3400" b="1" dirty="0">
                <a:solidFill>
                  <a:srgbClr val="1A1A1A"/>
                </a:solidFill>
                <a:latin typeface="Times New Roman" pitchFamily="34" charset="0"/>
                <a:ea typeface="Times New Roman" pitchFamily="34" charset="-122"/>
                <a:cs typeface="Times New Roman" pitchFamily="34" charset="-120"/>
              </a:rPr>
              <a:t>Neuron </a:t>
            </a:r>
            <a:r>
              <a:rPr lang="en-US" sz="3400" b="1" dirty="0" smtClean="0">
                <a:solidFill>
                  <a:srgbClr val="1A1A1A"/>
                </a:solidFill>
                <a:latin typeface="Times New Roman" pitchFamily="34" charset="0"/>
                <a:ea typeface="Times New Roman" pitchFamily="34" charset="-122"/>
                <a:cs typeface="Times New Roman" pitchFamily="34" charset="-120"/>
              </a:rPr>
              <a:t>Activation</a:t>
            </a:r>
            <a:endParaRPr lang="en-US" sz="3400" dirty="0"/>
          </a:p>
        </p:txBody>
      </p:sp>
      <p:sp>
        <p:nvSpPr>
          <p:cNvPr id="3" name="Text 1"/>
          <p:cNvSpPr/>
          <p:nvPr/>
        </p:nvSpPr>
        <p:spPr>
          <a:xfrm>
            <a:off x="548640" y="1188720"/>
            <a:ext cx="8046720" cy="1371600"/>
          </a:xfrm>
          <a:prstGeom prst="rect">
            <a:avLst/>
          </a:prstGeom>
          <a:noFill/>
          <a:ln/>
        </p:spPr>
        <p:txBody>
          <a:bodyPr wrap="square" rtlCol="0" anchor="t"/>
          <a:lstStyle/>
          <a:p>
            <a:pPr marL="228600" indent="-228600" algn="l">
              <a:spcAft>
                <a:spcPts val="600"/>
              </a:spcAft>
              <a:buSzPct val="100000"/>
              <a:buChar char="•"/>
            </a:pPr>
            <a:r>
              <a:rPr lang="en-US" sz="1700" dirty="0">
                <a:solidFill>
                  <a:srgbClr val="1A1A1A"/>
                </a:solidFill>
                <a:latin typeface="Times New Roman" pitchFamily="34" charset="0"/>
                <a:ea typeface="Times New Roman" pitchFamily="34" charset="-122"/>
                <a:cs typeface="Times New Roman" pitchFamily="34" charset="-120"/>
              </a:rPr>
              <a:t>Identify neurons whose activation flips repeatedly across consecutive iterations — they have not converged.</a:t>
            </a:r>
            <a:endParaRPr lang="en-US" sz="1700" dirty="0"/>
          </a:p>
          <a:p>
            <a:pPr marL="228600" indent="-228600" algn="l">
              <a:spcAft>
                <a:spcPts val="600"/>
              </a:spcAft>
              <a:buSzPct val="100000"/>
              <a:buChar char="•"/>
            </a:pPr>
            <a:r>
              <a:rPr lang="en-US" sz="1700" dirty="0">
                <a:solidFill>
                  <a:srgbClr val="1A1A1A"/>
                </a:solidFill>
                <a:latin typeface="Times New Roman" pitchFamily="34" charset="0"/>
                <a:ea typeface="Times New Roman" pitchFamily="34" charset="-122"/>
                <a:cs typeface="Times New Roman" pitchFamily="34" charset="-120"/>
              </a:rPr>
              <a:t>Uses the OLAP window function LAG to compare each neuron’s activation to its previous iteration, then counts the flips.</a:t>
            </a:r>
            <a:endParaRPr lang="en-US" sz="1700" dirty="0"/>
          </a:p>
        </p:txBody>
      </p:sp>
      <p:sp>
        <p:nvSpPr>
          <p:cNvPr id="4" name="Shape 2"/>
          <p:cNvSpPr/>
          <p:nvPr/>
        </p:nvSpPr>
        <p:spPr>
          <a:xfrm>
            <a:off x="548640" y="2697480"/>
            <a:ext cx="8046720" cy="3200400"/>
          </a:xfrm>
          <a:prstGeom prst="roundRect">
            <a:avLst>
              <a:gd name="adj" fmla="val 1143"/>
            </a:avLst>
          </a:prstGeom>
          <a:solidFill>
            <a:srgbClr val="ECEFF3"/>
          </a:solidFill>
          <a:ln w="12700">
            <a:solidFill>
              <a:srgbClr val="D4D8DE"/>
            </a:solidFill>
            <a:prstDash val="solid"/>
          </a:ln>
        </p:spPr>
      </p:sp>
      <p:sp>
        <p:nvSpPr>
          <p:cNvPr id="5" name="Text 3"/>
          <p:cNvSpPr/>
          <p:nvPr/>
        </p:nvSpPr>
        <p:spPr>
          <a:xfrm>
            <a:off x="749808" y="2843784"/>
            <a:ext cx="7644384" cy="2907792"/>
          </a:xfrm>
          <a:prstGeom prst="rect">
            <a:avLst/>
          </a:prstGeom>
          <a:noFill/>
          <a:ln/>
        </p:spPr>
        <p:txBody>
          <a:bodyPr wrap="square" lIns="0" tIns="0" rIns="0" bIns="0" rtlCol="0" anchor="t"/>
          <a:lstStyle/>
          <a:p>
            <a:pPr marL="0" indent="0" algn="l">
              <a:lnSpc>
                <a:spcPct val="104000"/>
              </a:lnSpc>
              <a:buNone/>
            </a:pPr>
            <a:r>
              <a:rPr lang="en-US" sz="1400" b="1" dirty="0">
                <a:solidFill>
                  <a:srgbClr val="1746A2"/>
                </a:solidFill>
                <a:latin typeface="Courier New" pitchFamily="34" charset="0"/>
                <a:ea typeface="Courier New" pitchFamily="34" charset="-122"/>
                <a:cs typeface="Courier New" pitchFamily="34" charset="-120"/>
              </a:rPr>
              <a:t>WITH</a:t>
            </a:r>
            <a:r>
              <a:rPr lang="en-US" sz="1400" dirty="0">
                <a:solidFill>
                  <a:srgbClr val="24292E"/>
                </a:solidFill>
                <a:latin typeface="Courier New" pitchFamily="34" charset="0"/>
                <a:ea typeface="Courier New" pitchFamily="34" charset="-122"/>
                <a:cs typeface="Courier New" pitchFamily="34" charset="-120"/>
              </a:rPr>
              <a:t> Flips </a:t>
            </a:r>
            <a:r>
              <a:rPr lang="en-US" sz="1400" b="1" dirty="0">
                <a:solidFill>
                  <a:srgbClr val="1746A2"/>
                </a:solidFill>
                <a:latin typeface="Courier New" pitchFamily="34" charset="0"/>
                <a:ea typeface="Courier New" pitchFamily="34" charset="-122"/>
                <a:cs typeface="Courier New" pitchFamily="34" charset="-120"/>
              </a:rPr>
              <a:t>AS</a:t>
            </a:r>
            <a:r>
              <a:rPr lang="en-US" sz="1400" dirty="0">
                <a:solidFill>
                  <a:srgbClr val="24292E"/>
                </a:solidFill>
                <a:latin typeface="Courier New" pitchFamily="34" charset="0"/>
                <a:ea typeface="Courier New" pitchFamily="34" charset="-122"/>
                <a:cs typeface="Courier New" pitchFamily="34" charset="-120"/>
              </a:rPr>
              <a:t> (</a:t>
            </a:r>
            <a:endParaRPr lang="en-US" sz="1400" dirty="0"/>
          </a:p>
          <a:p>
            <a:pPr marL="0" indent="0" algn="l">
              <a:lnSpc>
                <a:spcPct val="104000"/>
              </a:lnSpc>
              <a:buNone/>
            </a:pPr>
            <a:r>
              <a:rPr lang="en-US" sz="1400" dirty="0">
                <a:solidFill>
                  <a:srgbClr val="24292E"/>
                </a:solidFill>
                <a:latin typeface="Courier New" pitchFamily="34" charset="0"/>
                <a:ea typeface="Courier New" pitchFamily="34" charset="-122"/>
                <a:cs typeface="Courier New" pitchFamily="34" charset="-120"/>
              </a:rPr>
              <a:t>  </a:t>
            </a:r>
            <a:r>
              <a:rPr lang="en-US" sz="1400" b="1" dirty="0">
                <a:solidFill>
                  <a:srgbClr val="1746A2"/>
                </a:solidFill>
                <a:latin typeface="Courier New" pitchFamily="34" charset="0"/>
                <a:ea typeface="Courier New" pitchFamily="34" charset="-122"/>
                <a:cs typeface="Courier New" pitchFamily="34" charset="-120"/>
              </a:rPr>
              <a:t>SELECT</a:t>
            </a:r>
            <a:r>
              <a:rPr lang="en-US" sz="1400" dirty="0">
                <a:solidFill>
                  <a:srgbClr val="24292E"/>
                </a:solidFill>
                <a:latin typeface="Courier New" pitchFamily="34" charset="0"/>
                <a:ea typeface="Courier New" pitchFamily="34" charset="-122"/>
                <a:cs typeface="Courier New" pitchFamily="34" charset="-120"/>
              </a:rPr>
              <a:t> layer_id, neuron_id, point_id, is_triggered,</a:t>
            </a:r>
            <a:endParaRPr lang="en-US" sz="1400" dirty="0"/>
          </a:p>
          <a:p>
            <a:pPr marL="0" indent="0" algn="l">
              <a:lnSpc>
                <a:spcPct val="104000"/>
              </a:lnSpc>
              <a:buNone/>
            </a:pPr>
            <a:r>
              <a:rPr lang="en-US" sz="1400" dirty="0">
                <a:solidFill>
                  <a:srgbClr val="24292E"/>
                </a:solidFill>
                <a:latin typeface="Courier New" pitchFamily="34" charset="0"/>
                <a:ea typeface="Courier New" pitchFamily="34" charset="-122"/>
                <a:cs typeface="Courier New" pitchFamily="34" charset="-120"/>
              </a:rPr>
              <a:t>    </a:t>
            </a:r>
            <a:r>
              <a:rPr lang="en-US" sz="1400" b="1" dirty="0">
                <a:solidFill>
                  <a:srgbClr val="1746A2"/>
                </a:solidFill>
                <a:latin typeface="Courier New" pitchFamily="34" charset="0"/>
                <a:ea typeface="Courier New" pitchFamily="34" charset="-122"/>
                <a:cs typeface="Courier New" pitchFamily="34" charset="-120"/>
              </a:rPr>
              <a:t>LAG</a:t>
            </a:r>
            <a:r>
              <a:rPr lang="en-US" sz="1400" dirty="0">
                <a:solidFill>
                  <a:srgbClr val="24292E"/>
                </a:solidFill>
                <a:latin typeface="Courier New" pitchFamily="34" charset="0"/>
                <a:ea typeface="Courier New" pitchFamily="34" charset="-122"/>
                <a:cs typeface="Courier New" pitchFamily="34" charset="-120"/>
              </a:rPr>
              <a:t>(is_triggered) </a:t>
            </a:r>
            <a:r>
              <a:rPr lang="en-US" sz="1400" b="1" dirty="0">
                <a:solidFill>
                  <a:srgbClr val="1746A2"/>
                </a:solidFill>
                <a:latin typeface="Courier New" pitchFamily="34" charset="0"/>
                <a:ea typeface="Courier New" pitchFamily="34" charset="-122"/>
                <a:cs typeface="Courier New" pitchFamily="34" charset="-120"/>
              </a:rPr>
              <a:t>OVER</a:t>
            </a:r>
            <a:r>
              <a:rPr lang="en-US" sz="1400" dirty="0">
                <a:solidFill>
                  <a:srgbClr val="24292E"/>
                </a:solidFill>
                <a:latin typeface="Courier New" pitchFamily="34" charset="0"/>
                <a:ea typeface="Courier New" pitchFamily="34" charset="-122"/>
                <a:cs typeface="Courier New" pitchFamily="34" charset="-120"/>
              </a:rPr>
              <a:t> (</a:t>
            </a:r>
            <a:endParaRPr lang="en-US" sz="1400" dirty="0"/>
          </a:p>
          <a:p>
            <a:pPr marL="0" indent="0" algn="l">
              <a:lnSpc>
                <a:spcPct val="104000"/>
              </a:lnSpc>
              <a:buNone/>
            </a:pPr>
            <a:r>
              <a:rPr lang="en-US" sz="1400" dirty="0">
                <a:solidFill>
                  <a:srgbClr val="24292E"/>
                </a:solidFill>
                <a:latin typeface="Courier New" pitchFamily="34" charset="0"/>
                <a:ea typeface="Courier New" pitchFamily="34" charset="-122"/>
                <a:cs typeface="Courier New" pitchFamily="34" charset="-120"/>
              </a:rPr>
              <a:t>      </a:t>
            </a:r>
            <a:r>
              <a:rPr lang="en-US" sz="1400" b="1" dirty="0">
                <a:solidFill>
                  <a:srgbClr val="1746A2"/>
                </a:solidFill>
                <a:latin typeface="Courier New" pitchFamily="34" charset="0"/>
                <a:ea typeface="Courier New" pitchFamily="34" charset="-122"/>
                <a:cs typeface="Courier New" pitchFamily="34" charset="-120"/>
              </a:rPr>
              <a:t>PARTITION BY</a:t>
            </a:r>
            <a:r>
              <a:rPr lang="en-US" sz="1400" dirty="0">
                <a:solidFill>
                  <a:srgbClr val="24292E"/>
                </a:solidFill>
                <a:latin typeface="Courier New" pitchFamily="34" charset="0"/>
                <a:ea typeface="Courier New" pitchFamily="34" charset="-122"/>
                <a:cs typeface="Courier New" pitchFamily="34" charset="-120"/>
              </a:rPr>
              <a:t> layer_id, neuron_id, point_id</a:t>
            </a:r>
            <a:endParaRPr lang="en-US" sz="1400" dirty="0"/>
          </a:p>
          <a:p>
            <a:pPr marL="0" indent="0" algn="l">
              <a:lnSpc>
                <a:spcPct val="104000"/>
              </a:lnSpc>
              <a:buNone/>
            </a:pPr>
            <a:r>
              <a:rPr lang="en-US" sz="1400" dirty="0">
                <a:solidFill>
                  <a:srgbClr val="24292E"/>
                </a:solidFill>
                <a:latin typeface="Courier New" pitchFamily="34" charset="0"/>
                <a:ea typeface="Courier New" pitchFamily="34" charset="-122"/>
                <a:cs typeface="Courier New" pitchFamily="34" charset="-120"/>
              </a:rPr>
              <a:t>      </a:t>
            </a:r>
            <a:r>
              <a:rPr lang="en-US" sz="1400" b="1" dirty="0">
                <a:solidFill>
                  <a:srgbClr val="1746A2"/>
                </a:solidFill>
                <a:latin typeface="Courier New" pitchFamily="34" charset="0"/>
                <a:ea typeface="Courier New" pitchFamily="34" charset="-122"/>
                <a:cs typeface="Courier New" pitchFamily="34" charset="-120"/>
              </a:rPr>
              <a:t>ORDER BY</a:t>
            </a:r>
            <a:r>
              <a:rPr lang="en-US" sz="1400" dirty="0">
                <a:solidFill>
                  <a:srgbClr val="24292E"/>
                </a:solidFill>
                <a:latin typeface="Courier New" pitchFamily="34" charset="0"/>
                <a:ea typeface="Courier New" pitchFamily="34" charset="-122"/>
                <a:cs typeface="Courier New" pitchFamily="34" charset="-120"/>
              </a:rPr>
              <a:t> iteration_id) </a:t>
            </a:r>
            <a:r>
              <a:rPr lang="en-US" sz="1400" b="1" dirty="0">
                <a:solidFill>
                  <a:srgbClr val="1746A2"/>
                </a:solidFill>
                <a:latin typeface="Courier New" pitchFamily="34" charset="0"/>
                <a:ea typeface="Courier New" pitchFamily="34" charset="-122"/>
                <a:cs typeface="Courier New" pitchFamily="34" charset="-120"/>
              </a:rPr>
              <a:t>AS</a:t>
            </a:r>
            <a:r>
              <a:rPr lang="en-US" sz="1400" dirty="0">
                <a:solidFill>
                  <a:srgbClr val="24292E"/>
                </a:solidFill>
                <a:latin typeface="Courier New" pitchFamily="34" charset="0"/>
                <a:ea typeface="Courier New" pitchFamily="34" charset="-122"/>
                <a:cs typeface="Courier New" pitchFamily="34" charset="-120"/>
              </a:rPr>
              <a:t> prev</a:t>
            </a:r>
            <a:endParaRPr lang="en-US" sz="1400" dirty="0"/>
          </a:p>
          <a:p>
            <a:pPr marL="0" indent="0" algn="l">
              <a:lnSpc>
                <a:spcPct val="104000"/>
              </a:lnSpc>
              <a:buNone/>
            </a:pPr>
            <a:r>
              <a:rPr lang="en-US" sz="1400" dirty="0">
                <a:solidFill>
                  <a:srgbClr val="24292E"/>
                </a:solidFill>
                <a:latin typeface="Courier New" pitchFamily="34" charset="0"/>
                <a:ea typeface="Courier New" pitchFamily="34" charset="-122"/>
                <a:cs typeface="Courier New" pitchFamily="34" charset="-120"/>
              </a:rPr>
              <a:t>  </a:t>
            </a:r>
            <a:r>
              <a:rPr lang="en-US" sz="1400" b="1" dirty="0">
                <a:solidFill>
                  <a:srgbClr val="1746A2"/>
                </a:solidFill>
                <a:latin typeface="Courier New" pitchFamily="34" charset="0"/>
                <a:ea typeface="Courier New" pitchFamily="34" charset="-122"/>
                <a:cs typeface="Courier New" pitchFamily="34" charset="-120"/>
              </a:rPr>
              <a:t>FROM</a:t>
            </a:r>
            <a:r>
              <a:rPr lang="en-US" sz="1400" dirty="0">
                <a:solidFill>
                  <a:srgbClr val="24292E"/>
                </a:solidFill>
                <a:latin typeface="Courier New" pitchFamily="34" charset="0"/>
                <a:ea typeface="Courier New" pitchFamily="34" charset="-122"/>
                <a:cs typeface="Courier New" pitchFamily="34" charset="-120"/>
              </a:rPr>
              <a:t> activation </a:t>
            </a:r>
            <a:r>
              <a:rPr lang="en-US" sz="1400" b="1" dirty="0">
                <a:solidFill>
                  <a:srgbClr val="1746A2"/>
                </a:solidFill>
                <a:latin typeface="Courier New" pitchFamily="34" charset="0"/>
                <a:ea typeface="Courier New" pitchFamily="34" charset="-122"/>
                <a:cs typeface="Courier New" pitchFamily="34" charset="-120"/>
              </a:rPr>
              <a:t>WHERE</a:t>
            </a:r>
            <a:r>
              <a:rPr lang="en-US" sz="1400" dirty="0">
                <a:solidFill>
                  <a:srgbClr val="24292E"/>
                </a:solidFill>
                <a:latin typeface="Courier New" pitchFamily="34" charset="0"/>
                <a:ea typeface="Courier New" pitchFamily="34" charset="-122"/>
                <a:cs typeface="Courier New" pitchFamily="34" charset="-120"/>
              </a:rPr>
              <a:t> experiment_id = %d )</a:t>
            </a:r>
            <a:endParaRPr lang="en-US" sz="1400" dirty="0"/>
          </a:p>
          <a:p>
            <a:pPr marL="0" indent="0" algn="l">
              <a:lnSpc>
                <a:spcPct val="104000"/>
              </a:lnSpc>
              <a:buNone/>
            </a:pPr>
            <a:r>
              <a:rPr lang="en-US" sz="1400" b="1" dirty="0">
                <a:solidFill>
                  <a:srgbClr val="1746A2"/>
                </a:solidFill>
                <a:latin typeface="Courier New" pitchFamily="34" charset="0"/>
                <a:ea typeface="Courier New" pitchFamily="34" charset="-122"/>
                <a:cs typeface="Courier New" pitchFamily="34" charset="-120"/>
              </a:rPr>
              <a:t>SELECT</a:t>
            </a:r>
            <a:r>
              <a:rPr lang="en-US" sz="1400" dirty="0">
                <a:solidFill>
                  <a:srgbClr val="24292E"/>
                </a:solidFill>
                <a:latin typeface="Courier New" pitchFamily="34" charset="0"/>
                <a:ea typeface="Courier New" pitchFamily="34" charset="-122"/>
                <a:cs typeface="Courier New" pitchFamily="34" charset="-120"/>
              </a:rPr>
              <a:t> layer_id, neuron_id, </a:t>
            </a:r>
            <a:r>
              <a:rPr lang="en-US" sz="1400" b="1" dirty="0">
                <a:solidFill>
                  <a:srgbClr val="1746A2"/>
                </a:solidFill>
                <a:latin typeface="Courier New" pitchFamily="34" charset="0"/>
                <a:ea typeface="Courier New" pitchFamily="34" charset="-122"/>
                <a:cs typeface="Courier New" pitchFamily="34" charset="-120"/>
              </a:rPr>
              <a:t>COUNT</a:t>
            </a:r>
            <a:r>
              <a:rPr lang="en-US" sz="1400" dirty="0">
                <a:solidFill>
                  <a:srgbClr val="24292E"/>
                </a:solidFill>
                <a:latin typeface="Courier New" pitchFamily="34" charset="0"/>
                <a:ea typeface="Courier New" pitchFamily="34" charset="-122"/>
                <a:cs typeface="Courier New" pitchFamily="34" charset="-120"/>
              </a:rPr>
              <a:t>(*) </a:t>
            </a:r>
            <a:r>
              <a:rPr lang="en-US" sz="1400" b="1" dirty="0">
                <a:solidFill>
                  <a:srgbClr val="1746A2"/>
                </a:solidFill>
                <a:latin typeface="Courier New" pitchFamily="34" charset="0"/>
                <a:ea typeface="Courier New" pitchFamily="34" charset="-122"/>
                <a:cs typeface="Courier New" pitchFamily="34" charset="-120"/>
              </a:rPr>
              <a:t>AS</a:t>
            </a:r>
            <a:r>
              <a:rPr lang="en-US" sz="1400" dirty="0">
                <a:solidFill>
                  <a:srgbClr val="24292E"/>
                </a:solidFill>
                <a:latin typeface="Courier New" pitchFamily="34" charset="0"/>
                <a:ea typeface="Courier New" pitchFamily="34" charset="-122"/>
                <a:cs typeface="Courier New" pitchFamily="34" charset="-120"/>
              </a:rPr>
              <a:t> total_flips</a:t>
            </a:r>
            <a:endParaRPr lang="en-US" sz="1400" dirty="0"/>
          </a:p>
          <a:p>
            <a:pPr marL="0" indent="0" algn="l">
              <a:lnSpc>
                <a:spcPct val="104000"/>
              </a:lnSpc>
              <a:buNone/>
            </a:pPr>
            <a:r>
              <a:rPr lang="en-US" sz="1400" b="1" dirty="0">
                <a:solidFill>
                  <a:srgbClr val="1746A2"/>
                </a:solidFill>
                <a:latin typeface="Courier New" pitchFamily="34" charset="0"/>
                <a:ea typeface="Courier New" pitchFamily="34" charset="-122"/>
                <a:cs typeface="Courier New" pitchFamily="34" charset="-120"/>
              </a:rPr>
              <a:t>FROM</a:t>
            </a:r>
            <a:r>
              <a:rPr lang="en-US" sz="1400" dirty="0">
                <a:solidFill>
                  <a:srgbClr val="24292E"/>
                </a:solidFill>
                <a:latin typeface="Courier New" pitchFamily="34" charset="0"/>
                <a:ea typeface="Courier New" pitchFamily="34" charset="-122"/>
                <a:cs typeface="Courier New" pitchFamily="34" charset="-120"/>
              </a:rPr>
              <a:t> Flips</a:t>
            </a:r>
            <a:endParaRPr lang="en-US" sz="1400" dirty="0"/>
          </a:p>
          <a:p>
            <a:pPr marL="0" indent="0" algn="l">
              <a:lnSpc>
                <a:spcPct val="104000"/>
              </a:lnSpc>
              <a:buNone/>
            </a:pPr>
            <a:r>
              <a:rPr lang="en-US" sz="1400" b="1" dirty="0">
                <a:solidFill>
                  <a:srgbClr val="1746A2"/>
                </a:solidFill>
                <a:latin typeface="Courier New" pitchFamily="34" charset="0"/>
                <a:ea typeface="Courier New" pitchFamily="34" charset="-122"/>
                <a:cs typeface="Courier New" pitchFamily="34" charset="-120"/>
              </a:rPr>
              <a:t>WHERE</a:t>
            </a:r>
            <a:r>
              <a:rPr lang="en-US" sz="1400" dirty="0">
                <a:solidFill>
                  <a:srgbClr val="24292E"/>
                </a:solidFill>
                <a:latin typeface="Courier New" pitchFamily="34" charset="0"/>
                <a:ea typeface="Courier New" pitchFamily="34" charset="-122"/>
                <a:cs typeface="Courier New" pitchFamily="34" charset="-120"/>
              </a:rPr>
              <a:t> prev </a:t>
            </a:r>
            <a:r>
              <a:rPr lang="en-US" sz="1400" b="1" dirty="0">
                <a:solidFill>
                  <a:srgbClr val="1746A2"/>
                </a:solidFill>
                <a:latin typeface="Courier New" pitchFamily="34" charset="0"/>
                <a:ea typeface="Courier New" pitchFamily="34" charset="-122"/>
                <a:cs typeface="Courier New" pitchFamily="34" charset="-120"/>
              </a:rPr>
              <a:t>IS NOT NULL</a:t>
            </a:r>
            <a:r>
              <a:rPr lang="en-US" sz="1400" dirty="0">
                <a:solidFill>
                  <a:srgbClr val="24292E"/>
                </a:solidFill>
                <a:latin typeface="Courier New" pitchFamily="34" charset="0"/>
                <a:ea typeface="Courier New" pitchFamily="34" charset="-122"/>
                <a:cs typeface="Courier New" pitchFamily="34" charset="-120"/>
              </a:rPr>
              <a:t> </a:t>
            </a:r>
            <a:r>
              <a:rPr lang="en-US" sz="1400" b="1" dirty="0">
                <a:solidFill>
                  <a:srgbClr val="1746A2"/>
                </a:solidFill>
                <a:latin typeface="Courier New" pitchFamily="34" charset="0"/>
                <a:ea typeface="Courier New" pitchFamily="34" charset="-122"/>
                <a:cs typeface="Courier New" pitchFamily="34" charset="-120"/>
              </a:rPr>
              <a:t>AND</a:t>
            </a:r>
            <a:r>
              <a:rPr lang="en-US" sz="1400" dirty="0">
                <a:solidFill>
                  <a:srgbClr val="24292E"/>
                </a:solidFill>
                <a:latin typeface="Courier New" pitchFamily="34" charset="0"/>
                <a:ea typeface="Courier New" pitchFamily="34" charset="-122"/>
                <a:cs typeface="Courier New" pitchFamily="34" charset="-120"/>
              </a:rPr>
              <a:t> is_triggered &lt;&gt; prev</a:t>
            </a:r>
            <a:endParaRPr lang="en-US" sz="1400" dirty="0"/>
          </a:p>
          <a:p>
            <a:pPr marL="0" indent="0" algn="l">
              <a:lnSpc>
                <a:spcPct val="104000"/>
              </a:lnSpc>
              <a:buNone/>
            </a:pPr>
            <a:r>
              <a:rPr lang="en-US" sz="1400" b="1" dirty="0">
                <a:solidFill>
                  <a:srgbClr val="1746A2"/>
                </a:solidFill>
                <a:latin typeface="Courier New" pitchFamily="34" charset="0"/>
                <a:ea typeface="Courier New" pitchFamily="34" charset="-122"/>
                <a:cs typeface="Courier New" pitchFamily="34" charset="-120"/>
              </a:rPr>
              <a:t>GROUP BY</a:t>
            </a:r>
            <a:r>
              <a:rPr lang="en-US" sz="1400" dirty="0">
                <a:solidFill>
                  <a:srgbClr val="24292E"/>
                </a:solidFill>
                <a:latin typeface="Courier New" pitchFamily="34" charset="0"/>
                <a:ea typeface="Courier New" pitchFamily="34" charset="-122"/>
                <a:cs typeface="Courier New" pitchFamily="34" charset="-120"/>
              </a:rPr>
              <a:t> layer_id, neuron_id</a:t>
            </a:r>
            <a:endParaRPr lang="en-US" sz="1400" dirty="0"/>
          </a:p>
          <a:p>
            <a:pPr marL="0" indent="0" algn="l">
              <a:lnSpc>
                <a:spcPct val="104000"/>
              </a:lnSpc>
              <a:buNone/>
            </a:pPr>
            <a:r>
              <a:rPr lang="en-US" sz="1400" b="1" dirty="0">
                <a:solidFill>
                  <a:srgbClr val="1746A2"/>
                </a:solidFill>
                <a:latin typeface="Courier New" pitchFamily="34" charset="0"/>
                <a:ea typeface="Courier New" pitchFamily="34" charset="-122"/>
                <a:cs typeface="Courier New" pitchFamily="34" charset="-120"/>
              </a:rPr>
              <a:t>ORDER BY</a:t>
            </a:r>
            <a:r>
              <a:rPr lang="en-US" sz="1400" dirty="0">
                <a:solidFill>
                  <a:srgbClr val="24292E"/>
                </a:solidFill>
                <a:latin typeface="Courier New" pitchFamily="34" charset="0"/>
                <a:ea typeface="Courier New" pitchFamily="34" charset="-122"/>
                <a:cs typeface="Courier New" pitchFamily="34" charset="-120"/>
              </a:rPr>
              <a:t> total_flips </a:t>
            </a:r>
            <a:r>
              <a:rPr lang="en-US" sz="1400" b="1" dirty="0">
                <a:solidFill>
                  <a:srgbClr val="1746A2"/>
                </a:solidFill>
                <a:latin typeface="Courier New" pitchFamily="34" charset="0"/>
                <a:ea typeface="Courier New" pitchFamily="34" charset="-122"/>
                <a:cs typeface="Courier New" pitchFamily="34" charset="-120"/>
              </a:rPr>
              <a:t>DESC</a:t>
            </a:r>
            <a:r>
              <a:rPr lang="en-US" sz="1400" dirty="0">
                <a:solidFill>
                  <a:srgbClr val="24292E"/>
                </a:solidFill>
                <a:latin typeface="Courier New" pitchFamily="34" charset="0"/>
                <a:ea typeface="Courier New" pitchFamily="34" charset="-122"/>
                <a:cs typeface="Courier New" pitchFamily="34" charset="-120"/>
              </a:rPr>
              <a:t>;</a:t>
            </a:r>
            <a:endParaRPr lang="en-US" sz="1400" dirty="0"/>
          </a:p>
        </p:txBody>
      </p:sp>
      <p:sp>
        <p:nvSpPr>
          <p:cNvPr id="9" name="Text 7"/>
          <p:cNvSpPr/>
          <p:nvPr/>
        </p:nvSpPr>
        <p:spPr>
          <a:xfrm>
            <a:off x="7863840" y="6528816"/>
            <a:ext cx="731520" cy="274320"/>
          </a:xfrm>
          <a:prstGeom prst="rect">
            <a:avLst/>
          </a:prstGeom>
          <a:noFill/>
          <a:ln/>
        </p:spPr>
        <p:txBody>
          <a:bodyPr wrap="square" rtlCol="0" anchor="ctr"/>
          <a:lstStyle/>
          <a:p>
            <a:pPr marL="0" indent="0" algn="r">
              <a:buNone/>
            </a:pPr>
            <a:r>
              <a:rPr lang="en-US" sz="1200" dirty="0" smtClean="0">
                <a:solidFill>
                  <a:srgbClr val="5B6066"/>
                </a:solidFill>
                <a:latin typeface="Times New Roman" pitchFamily="34" charset="0"/>
                <a:ea typeface="Times New Roman" pitchFamily="34" charset="-122"/>
                <a:cs typeface="Times New Roman" pitchFamily="34" charset="-120"/>
              </a:rPr>
              <a:t>10/20</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Text 0"/>
          <p:cNvSpPr/>
          <p:nvPr/>
        </p:nvSpPr>
        <p:spPr>
          <a:xfrm>
            <a:off x="365760" y="256032"/>
            <a:ext cx="8412480" cy="868680"/>
          </a:xfrm>
          <a:prstGeom prst="rect">
            <a:avLst/>
          </a:prstGeom>
          <a:noFill/>
          <a:ln/>
        </p:spPr>
        <p:txBody>
          <a:bodyPr wrap="square" lIns="0" tIns="0" rIns="0" bIns="0" rtlCol="0" anchor="ctr"/>
          <a:lstStyle/>
          <a:p>
            <a:pPr algn="ctr"/>
            <a:r>
              <a:rPr lang="en-US" sz="3400" b="1" dirty="0">
                <a:solidFill>
                  <a:srgbClr val="1A1A1A"/>
                </a:solidFill>
                <a:latin typeface="Times New Roman" pitchFamily="34" charset="0"/>
                <a:ea typeface="Times New Roman" pitchFamily="34" charset="-122"/>
                <a:cs typeface="Times New Roman" pitchFamily="34" charset="-120"/>
              </a:rPr>
              <a:t>Our Proposed Queries - </a:t>
            </a:r>
            <a:r>
              <a:rPr lang="en-US" sz="3400" b="1" dirty="0" smtClean="0">
                <a:solidFill>
                  <a:srgbClr val="1A1A1A"/>
                </a:solidFill>
                <a:latin typeface="Times New Roman" pitchFamily="34" charset="0"/>
                <a:ea typeface="Times New Roman" pitchFamily="34" charset="-122"/>
                <a:cs typeface="Times New Roman" pitchFamily="34" charset="-120"/>
              </a:rPr>
              <a:t>2: </a:t>
            </a:r>
            <a:r>
              <a:rPr lang="en-US" sz="3400" b="1" dirty="0">
                <a:solidFill>
                  <a:srgbClr val="1A1A1A"/>
                </a:solidFill>
                <a:latin typeface="Times New Roman" pitchFamily="34" charset="0"/>
                <a:ea typeface="Times New Roman" pitchFamily="34" charset="-122"/>
                <a:cs typeface="Times New Roman" pitchFamily="34" charset="-120"/>
              </a:rPr>
              <a:t>Misclassification</a:t>
            </a:r>
            <a:endParaRPr lang="en-US" sz="3400" dirty="0"/>
          </a:p>
        </p:txBody>
      </p:sp>
      <p:sp>
        <p:nvSpPr>
          <p:cNvPr id="3" name="Text 1"/>
          <p:cNvSpPr/>
          <p:nvPr/>
        </p:nvSpPr>
        <p:spPr>
          <a:xfrm>
            <a:off x="548640" y="1188720"/>
            <a:ext cx="8046720" cy="1371600"/>
          </a:xfrm>
          <a:prstGeom prst="rect">
            <a:avLst/>
          </a:prstGeom>
          <a:noFill/>
          <a:ln/>
        </p:spPr>
        <p:txBody>
          <a:bodyPr wrap="square" rtlCol="0" anchor="t"/>
          <a:lstStyle/>
          <a:p>
            <a:pPr marL="228600" indent="-228600" algn="l">
              <a:spcAft>
                <a:spcPts val="600"/>
              </a:spcAft>
              <a:buSzPct val="100000"/>
              <a:buChar char="•"/>
            </a:pPr>
            <a:r>
              <a:rPr lang="en-US" sz="1700" dirty="0">
                <a:solidFill>
                  <a:srgbClr val="1A1A1A"/>
                </a:solidFill>
                <a:latin typeface="Times New Roman" pitchFamily="34" charset="0"/>
                <a:ea typeface="Times New Roman" pitchFamily="34" charset="-122"/>
                <a:cs typeface="Times New Roman" pitchFamily="34" charset="-120"/>
              </a:rPr>
              <a:t>Find which last-hidden-layer neurons fire systematically during false positives and false negatives.</a:t>
            </a:r>
            <a:endParaRPr lang="en-US" sz="1700" dirty="0"/>
          </a:p>
          <a:p>
            <a:pPr marL="228600" indent="-228600" algn="l">
              <a:spcAft>
                <a:spcPts val="600"/>
              </a:spcAft>
              <a:buSzPct val="100000"/>
              <a:buChar char="•"/>
            </a:pPr>
            <a:r>
              <a:rPr lang="en-US" sz="1700" dirty="0">
                <a:solidFill>
                  <a:srgbClr val="1A1A1A"/>
                </a:solidFill>
                <a:latin typeface="Times New Roman" pitchFamily="34" charset="0"/>
                <a:ea typeface="Times New Roman" pitchFamily="34" charset="-122"/>
                <a:cs typeface="Times New Roman" pitchFamily="34" charset="-120"/>
              </a:rPr>
              <a:t>Joins activation with prediction at the final iteration, restricted to misclassified points.</a:t>
            </a:r>
            <a:endParaRPr lang="en-US" sz="1700" dirty="0"/>
          </a:p>
        </p:txBody>
      </p:sp>
      <p:sp>
        <p:nvSpPr>
          <p:cNvPr id="4" name="Shape 2"/>
          <p:cNvSpPr/>
          <p:nvPr/>
        </p:nvSpPr>
        <p:spPr>
          <a:xfrm>
            <a:off x="548640" y="2697480"/>
            <a:ext cx="8046720" cy="3200400"/>
          </a:xfrm>
          <a:prstGeom prst="roundRect">
            <a:avLst>
              <a:gd name="adj" fmla="val 1143"/>
            </a:avLst>
          </a:prstGeom>
          <a:solidFill>
            <a:srgbClr val="ECEFF3"/>
          </a:solidFill>
          <a:ln w="12700">
            <a:solidFill>
              <a:srgbClr val="D4D8DE"/>
            </a:solidFill>
            <a:prstDash val="solid"/>
          </a:ln>
        </p:spPr>
      </p:sp>
      <p:sp>
        <p:nvSpPr>
          <p:cNvPr id="5" name="Text 3"/>
          <p:cNvSpPr/>
          <p:nvPr/>
        </p:nvSpPr>
        <p:spPr>
          <a:xfrm>
            <a:off x="749808" y="2843784"/>
            <a:ext cx="7644384" cy="2907792"/>
          </a:xfrm>
          <a:prstGeom prst="rect">
            <a:avLst/>
          </a:prstGeom>
          <a:noFill/>
          <a:ln/>
        </p:spPr>
        <p:txBody>
          <a:bodyPr wrap="square" lIns="0" tIns="0" rIns="0" bIns="0" rtlCol="0" anchor="t"/>
          <a:lstStyle/>
          <a:p>
            <a:pPr marL="0" indent="0" algn="l">
              <a:lnSpc>
                <a:spcPct val="104000"/>
              </a:lnSpc>
              <a:buNone/>
            </a:pPr>
            <a:r>
              <a:rPr lang="en-US" sz="1250" b="1" dirty="0">
                <a:solidFill>
                  <a:srgbClr val="1746A2"/>
                </a:solidFill>
                <a:latin typeface="Courier New" pitchFamily="34" charset="0"/>
                <a:ea typeface="Courier New" pitchFamily="34" charset="-122"/>
                <a:cs typeface="Courier New" pitchFamily="34" charset="-120"/>
              </a:rPr>
              <a:t>SELECT</a:t>
            </a:r>
            <a:r>
              <a:rPr lang="en-US" sz="1250" dirty="0">
                <a:solidFill>
                  <a:srgbClr val="24292E"/>
                </a:solidFill>
                <a:latin typeface="Courier New" pitchFamily="34" charset="0"/>
                <a:ea typeface="Courier New" pitchFamily="34" charset="-122"/>
                <a:cs typeface="Courier New" pitchFamily="34" charset="-120"/>
              </a:rPr>
              <a:t> a.layer_id, a.neuron_id,</a:t>
            </a:r>
            <a:endParaRPr lang="en-US" sz="1250" dirty="0"/>
          </a:p>
          <a:p>
            <a:pPr marL="0" indent="0" algn="l">
              <a:lnSpc>
                <a:spcPct val="104000"/>
              </a:lnSpc>
              <a:buNone/>
            </a:pPr>
            <a:r>
              <a:rPr lang="en-US" sz="1250" dirty="0">
                <a:solidFill>
                  <a:srgbClr val="24292E"/>
                </a:solidFill>
                <a:latin typeface="Courier New" pitchFamily="34" charset="0"/>
                <a:ea typeface="Courier New" pitchFamily="34" charset="-122"/>
                <a:cs typeface="Courier New" pitchFamily="34" charset="-120"/>
              </a:rPr>
              <a:t>  </a:t>
            </a:r>
            <a:r>
              <a:rPr lang="en-US" sz="1250" b="1" dirty="0">
                <a:solidFill>
                  <a:srgbClr val="1746A2"/>
                </a:solidFill>
                <a:latin typeface="Courier New" pitchFamily="34" charset="0"/>
                <a:ea typeface="Courier New" pitchFamily="34" charset="-122"/>
                <a:cs typeface="Courier New" pitchFamily="34" charset="-120"/>
              </a:rPr>
              <a:t>CASE</a:t>
            </a:r>
            <a:r>
              <a:rPr lang="en-US" sz="1250" dirty="0">
                <a:solidFill>
                  <a:srgbClr val="24292E"/>
                </a:solidFill>
                <a:latin typeface="Courier New" pitchFamily="34" charset="0"/>
                <a:ea typeface="Courier New" pitchFamily="34" charset="-122"/>
                <a:cs typeface="Courier New" pitchFamily="34" charset="-120"/>
              </a:rPr>
              <a:t> </a:t>
            </a:r>
            <a:r>
              <a:rPr lang="en-US" sz="1250" b="1" dirty="0">
                <a:solidFill>
                  <a:srgbClr val="1746A2"/>
                </a:solidFill>
                <a:latin typeface="Courier New" pitchFamily="34" charset="0"/>
                <a:ea typeface="Courier New" pitchFamily="34" charset="-122"/>
                <a:cs typeface="Courier New" pitchFamily="34" charset="-120"/>
              </a:rPr>
              <a:t>WHEN</a:t>
            </a:r>
            <a:r>
              <a:rPr lang="en-US" sz="1250" dirty="0">
                <a:solidFill>
                  <a:srgbClr val="24292E"/>
                </a:solidFill>
                <a:latin typeface="Courier New" pitchFamily="34" charset="0"/>
                <a:ea typeface="Courier New" pitchFamily="34" charset="-122"/>
                <a:cs typeface="Courier New" pitchFamily="34" charset="-120"/>
              </a:rPr>
              <a:t> p.actual_class=0 </a:t>
            </a:r>
            <a:r>
              <a:rPr lang="en-US" sz="1250" b="1" dirty="0">
                <a:solidFill>
                  <a:srgbClr val="1746A2"/>
                </a:solidFill>
                <a:latin typeface="Courier New" pitchFamily="34" charset="0"/>
                <a:ea typeface="Courier New" pitchFamily="34" charset="-122"/>
                <a:cs typeface="Courier New" pitchFamily="34" charset="-120"/>
              </a:rPr>
              <a:t>AND</a:t>
            </a:r>
            <a:r>
              <a:rPr lang="en-US" sz="1250" dirty="0">
                <a:solidFill>
                  <a:srgbClr val="24292E"/>
                </a:solidFill>
                <a:latin typeface="Courier New" pitchFamily="34" charset="0"/>
                <a:ea typeface="Courier New" pitchFamily="34" charset="-122"/>
                <a:cs typeface="Courier New" pitchFamily="34" charset="-120"/>
              </a:rPr>
              <a:t> p.predicted_class=1</a:t>
            </a:r>
            <a:endParaRPr lang="en-US" sz="1250" dirty="0"/>
          </a:p>
          <a:p>
            <a:pPr marL="0" indent="0" algn="l">
              <a:lnSpc>
                <a:spcPct val="104000"/>
              </a:lnSpc>
              <a:buNone/>
            </a:pPr>
            <a:r>
              <a:rPr lang="en-US" sz="1250" dirty="0">
                <a:solidFill>
                  <a:srgbClr val="24292E"/>
                </a:solidFill>
                <a:latin typeface="Courier New" pitchFamily="34" charset="0"/>
                <a:ea typeface="Courier New" pitchFamily="34" charset="-122"/>
                <a:cs typeface="Courier New" pitchFamily="34" charset="-120"/>
              </a:rPr>
              <a:t>         </a:t>
            </a:r>
            <a:r>
              <a:rPr lang="en-US" sz="1250" b="1" dirty="0">
                <a:solidFill>
                  <a:srgbClr val="1746A2"/>
                </a:solidFill>
                <a:latin typeface="Courier New" pitchFamily="34" charset="0"/>
                <a:ea typeface="Courier New" pitchFamily="34" charset="-122"/>
                <a:cs typeface="Courier New" pitchFamily="34" charset="-120"/>
              </a:rPr>
              <a:t>THEN</a:t>
            </a:r>
            <a:r>
              <a:rPr lang="en-US" sz="1250" dirty="0">
                <a:solidFill>
                  <a:srgbClr val="24292E"/>
                </a:solidFill>
                <a:latin typeface="Courier New" pitchFamily="34" charset="0"/>
                <a:ea typeface="Courier New" pitchFamily="34" charset="-122"/>
                <a:cs typeface="Courier New" pitchFamily="34" charset="-120"/>
              </a:rPr>
              <a:t> 'False Positive'</a:t>
            </a:r>
            <a:endParaRPr lang="en-US" sz="1250" dirty="0"/>
          </a:p>
          <a:p>
            <a:pPr marL="0" indent="0" algn="l">
              <a:lnSpc>
                <a:spcPct val="104000"/>
              </a:lnSpc>
              <a:buNone/>
            </a:pPr>
            <a:r>
              <a:rPr lang="en-US" sz="1250" dirty="0">
                <a:solidFill>
                  <a:srgbClr val="24292E"/>
                </a:solidFill>
                <a:latin typeface="Courier New" pitchFamily="34" charset="0"/>
                <a:ea typeface="Courier New" pitchFamily="34" charset="-122"/>
                <a:cs typeface="Courier New" pitchFamily="34" charset="-120"/>
              </a:rPr>
              <a:t>       </a:t>
            </a:r>
            <a:r>
              <a:rPr lang="en-US" sz="1250" b="1" dirty="0">
                <a:solidFill>
                  <a:srgbClr val="1746A2"/>
                </a:solidFill>
                <a:latin typeface="Courier New" pitchFamily="34" charset="0"/>
                <a:ea typeface="Courier New" pitchFamily="34" charset="-122"/>
                <a:cs typeface="Courier New" pitchFamily="34" charset="-120"/>
              </a:rPr>
              <a:t>WHEN</a:t>
            </a:r>
            <a:r>
              <a:rPr lang="en-US" sz="1250" dirty="0">
                <a:solidFill>
                  <a:srgbClr val="24292E"/>
                </a:solidFill>
                <a:latin typeface="Courier New" pitchFamily="34" charset="0"/>
                <a:ea typeface="Courier New" pitchFamily="34" charset="-122"/>
                <a:cs typeface="Courier New" pitchFamily="34" charset="-120"/>
              </a:rPr>
              <a:t> p.actual_class=1 </a:t>
            </a:r>
            <a:r>
              <a:rPr lang="en-US" sz="1250" b="1" dirty="0">
                <a:solidFill>
                  <a:srgbClr val="1746A2"/>
                </a:solidFill>
                <a:latin typeface="Courier New" pitchFamily="34" charset="0"/>
                <a:ea typeface="Courier New" pitchFamily="34" charset="-122"/>
                <a:cs typeface="Courier New" pitchFamily="34" charset="-120"/>
              </a:rPr>
              <a:t>AND</a:t>
            </a:r>
            <a:r>
              <a:rPr lang="en-US" sz="1250" dirty="0">
                <a:solidFill>
                  <a:srgbClr val="24292E"/>
                </a:solidFill>
                <a:latin typeface="Courier New" pitchFamily="34" charset="0"/>
                <a:ea typeface="Courier New" pitchFamily="34" charset="-122"/>
                <a:cs typeface="Courier New" pitchFamily="34" charset="-120"/>
              </a:rPr>
              <a:t> p.predicted_class=0</a:t>
            </a:r>
            <a:endParaRPr lang="en-US" sz="1250" dirty="0"/>
          </a:p>
          <a:p>
            <a:pPr marL="0" indent="0" algn="l">
              <a:lnSpc>
                <a:spcPct val="104000"/>
              </a:lnSpc>
              <a:buNone/>
            </a:pPr>
            <a:r>
              <a:rPr lang="en-US" sz="1250" dirty="0">
                <a:solidFill>
                  <a:srgbClr val="24292E"/>
                </a:solidFill>
                <a:latin typeface="Courier New" pitchFamily="34" charset="0"/>
                <a:ea typeface="Courier New" pitchFamily="34" charset="-122"/>
                <a:cs typeface="Courier New" pitchFamily="34" charset="-120"/>
              </a:rPr>
              <a:t>         </a:t>
            </a:r>
            <a:r>
              <a:rPr lang="en-US" sz="1250" b="1" dirty="0">
                <a:solidFill>
                  <a:srgbClr val="1746A2"/>
                </a:solidFill>
                <a:latin typeface="Courier New" pitchFamily="34" charset="0"/>
                <a:ea typeface="Courier New" pitchFamily="34" charset="-122"/>
                <a:cs typeface="Courier New" pitchFamily="34" charset="-120"/>
              </a:rPr>
              <a:t>THEN</a:t>
            </a:r>
            <a:r>
              <a:rPr lang="en-US" sz="1250" dirty="0">
                <a:solidFill>
                  <a:srgbClr val="24292E"/>
                </a:solidFill>
                <a:latin typeface="Courier New" pitchFamily="34" charset="0"/>
                <a:ea typeface="Courier New" pitchFamily="34" charset="-122"/>
                <a:cs typeface="Courier New" pitchFamily="34" charset="-120"/>
              </a:rPr>
              <a:t> 'False Negative' </a:t>
            </a:r>
            <a:r>
              <a:rPr lang="en-US" sz="1250" b="1" dirty="0">
                <a:solidFill>
                  <a:srgbClr val="1746A2"/>
                </a:solidFill>
                <a:latin typeface="Courier New" pitchFamily="34" charset="0"/>
                <a:ea typeface="Courier New" pitchFamily="34" charset="-122"/>
                <a:cs typeface="Courier New" pitchFamily="34" charset="-120"/>
              </a:rPr>
              <a:t>END</a:t>
            </a:r>
            <a:r>
              <a:rPr lang="en-US" sz="1250" dirty="0">
                <a:solidFill>
                  <a:srgbClr val="24292E"/>
                </a:solidFill>
                <a:latin typeface="Courier New" pitchFamily="34" charset="0"/>
                <a:ea typeface="Courier New" pitchFamily="34" charset="-122"/>
                <a:cs typeface="Courier New" pitchFamily="34" charset="-120"/>
              </a:rPr>
              <a:t> </a:t>
            </a:r>
            <a:r>
              <a:rPr lang="en-US" sz="1250" b="1" dirty="0">
                <a:solidFill>
                  <a:srgbClr val="1746A2"/>
                </a:solidFill>
                <a:latin typeface="Courier New" pitchFamily="34" charset="0"/>
                <a:ea typeface="Courier New" pitchFamily="34" charset="-122"/>
                <a:cs typeface="Courier New" pitchFamily="34" charset="-120"/>
              </a:rPr>
              <a:t>AS</a:t>
            </a:r>
            <a:r>
              <a:rPr lang="en-US" sz="1250" dirty="0">
                <a:solidFill>
                  <a:srgbClr val="24292E"/>
                </a:solidFill>
                <a:latin typeface="Courier New" pitchFamily="34" charset="0"/>
                <a:ea typeface="Courier New" pitchFamily="34" charset="-122"/>
                <a:cs typeface="Courier New" pitchFamily="34" charset="-120"/>
              </a:rPr>
              <a:t> mistake_type,</a:t>
            </a:r>
            <a:endParaRPr lang="en-US" sz="1250" dirty="0"/>
          </a:p>
          <a:p>
            <a:pPr marL="0" indent="0" algn="l">
              <a:lnSpc>
                <a:spcPct val="104000"/>
              </a:lnSpc>
              <a:buNone/>
            </a:pPr>
            <a:r>
              <a:rPr lang="en-US" sz="1250" dirty="0">
                <a:solidFill>
                  <a:srgbClr val="24292E"/>
                </a:solidFill>
                <a:latin typeface="Courier New" pitchFamily="34" charset="0"/>
                <a:ea typeface="Courier New" pitchFamily="34" charset="-122"/>
                <a:cs typeface="Courier New" pitchFamily="34" charset="-120"/>
              </a:rPr>
              <a:t>  </a:t>
            </a:r>
            <a:r>
              <a:rPr lang="en-US" sz="1250" b="1" dirty="0">
                <a:solidFill>
                  <a:srgbClr val="1746A2"/>
                </a:solidFill>
                <a:latin typeface="Courier New" pitchFamily="34" charset="0"/>
                <a:ea typeface="Courier New" pitchFamily="34" charset="-122"/>
                <a:cs typeface="Courier New" pitchFamily="34" charset="-120"/>
              </a:rPr>
              <a:t>ROUND</a:t>
            </a:r>
            <a:r>
              <a:rPr lang="en-US" sz="1250" dirty="0">
                <a:solidFill>
                  <a:srgbClr val="24292E"/>
                </a:solidFill>
                <a:latin typeface="Courier New" pitchFamily="34" charset="0"/>
                <a:ea typeface="Courier New" pitchFamily="34" charset="-122"/>
                <a:cs typeface="Courier New" pitchFamily="34" charset="-120"/>
              </a:rPr>
              <a:t>(</a:t>
            </a:r>
            <a:r>
              <a:rPr lang="en-US" sz="1250" b="1" dirty="0">
                <a:solidFill>
                  <a:srgbClr val="1746A2"/>
                </a:solidFill>
                <a:latin typeface="Courier New" pitchFamily="34" charset="0"/>
                <a:ea typeface="Courier New" pitchFamily="34" charset="-122"/>
                <a:cs typeface="Courier New" pitchFamily="34" charset="-120"/>
              </a:rPr>
              <a:t>AVG</a:t>
            </a:r>
            <a:r>
              <a:rPr lang="en-US" sz="1250" dirty="0">
                <a:solidFill>
                  <a:srgbClr val="24292E"/>
                </a:solidFill>
                <a:latin typeface="Courier New" pitchFamily="34" charset="0"/>
                <a:ea typeface="Courier New" pitchFamily="34" charset="-122"/>
                <a:cs typeface="Courier New" pitchFamily="34" charset="-120"/>
              </a:rPr>
              <a:t>(a.is_triggered)*100, 2) </a:t>
            </a:r>
            <a:r>
              <a:rPr lang="en-US" sz="1250" b="1" dirty="0">
                <a:solidFill>
                  <a:srgbClr val="1746A2"/>
                </a:solidFill>
                <a:latin typeface="Courier New" pitchFamily="34" charset="0"/>
                <a:ea typeface="Courier New" pitchFamily="34" charset="-122"/>
                <a:cs typeface="Courier New" pitchFamily="34" charset="-120"/>
              </a:rPr>
              <a:t>AS</a:t>
            </a:r>
            <a:r>
              <a:rPr lang="en-US" sz="1250" dirty="0">
                <a:solidFill>
                  <a:srgbClr val="24292E"/>
                </a:solidFill>
                <a:latin typeface="Courier New" pitchFamily="34" charset="0"/>
                <a:ea typeface="Courier New" pitchFamily="34" charset="-122"/>
                <a:cs typeface="Courier New" pitchFamily="34" charset="-120"/>
              </a:rPr>
              <a:t> fire_rate_pct</a:t>
            </a:r>
            <a:endParaRPr lang="en-US" sz="1250" dirty="0"/>
          </a:p>
          <a:p>
            <a:pPr marL="0" indent="0" algn="l">
              <a:lnSpc>
                <a:spcPct val="104000"/>
              </a:lnSpc>
              <a:buNone/>
            </a:pPr>
            <a:r>
              <a:rPr lang="en-US" sz="1250" b="1" dirty="0">
                <a:solidFill>
                  <a:srgbClr val="1746A2"/>
                </a:solidFill>
                <a:latin typeface="Courier New" pitchFamily="34" charset="0"/>
                <a:ea typeface="Courier New" pitchFamily="34" charset="-122"/>
                <a:cs typeface="Courier New" pitchFamily="34" charset="-120"/>
              </a:rPr>
              <a:t>FROM</a:t>
            </a:r>
            <a:r>
              <a:rPr lang="en-US" sz="1250" dirty="0">
                <a:solidFill>
                  <a:srgbClr val="24292E"/>
                </a:solidFill>
                <a:latin typeface="Courier New" pitchFamily="34" charset="0"/>
                <a:ea typeface="Courier New" pitchFamily="34" charset="-122"/>
                <a:cs typeface="Courier New" pitchFamily="34" charset="-120"/>
              </a:rPr>
              <a:t> activation a </a:t>
            </a:r>
            <a:r>
              <a:rPr lang="en-US" sz="1250" b="1" dirty="0">
                <a:solidFill>
                  <a:srgbClr val="1746A2"/>
                </a:solidFill>
                <a:latin typeface="Courier New" pitchFamily="34" charset="0"/>
                <a:ea typeface="Courier New" pitchFamily="34" charset="-122"/>
                <a:cs typeface="Courier New" pitchFamily="34" charset="-120"/>
              </a:rPr>
              <a:t>JOIN</a:t>
            </a:r>
            <a:r>
              <a:rPr lang="en-US" sz="1250" dirty="0">
                <a:solidFill>
                  <a:srgbClr val="24292E"/>
                </a:solidFill>
                <a:latin typeface="Courier New" pitchFamily="34" charset="0"/>
                <a:ea typeface="Courier New" pitchFamily="34" charset="-122"/>
                <a:cs typeface="Courier New" pitchFamily="34" charset="-120"/>
              </a:rPr>
              <a:t> prediction p</a:t>
            </a:r>
            <a:endParaRPr lang="en-US" sz="1250" dirty="0"/>
          </a:p>
          <a:p>
            <a:pPr marL="0" indent="0" algn="l">
              <a:lnSpc>
                <a:spcPct val="104000"/>
              </a:lnSpc>
              <a:buNone/>
            </a:pPr>
            <a:r>
              <a:rPr lang="en-US" sz="1250" dirty="0">
                <a:solidFill>
                  <a:srgbClr val="24292E"/>
                </a:solidFill>
                <a:latin typeface="Courier New" pitchFamily="34" charset="0"/>
                <a:ea typeface="Courier New" pitchFamily="34" charset="-122"/>
                <a:cs typeface="Courier New" pitchFamily="34" charset="-120"/>
              </a:rPr>
              <a:t>  </a:t>
            </a:r>
            <a:r>
              <a:rPr lang="en-US" sz="1250" b="1" dirty="0">
                <a:solidFill>
                  <a:srgbClr val="1746A2"/>
                </a:solidFill>
                <a:latin typeface="Courier New" pitchFamily="34" charset="0"/>
                <a:ea typeface="Courier New" pitchFamily="34" charset="-122"/>
                <a:cs typeface="Courier New" pitchFamily="34" charset="-120"/>
              </a:rPr>
              <a:t>ON</a:t>
            </a:r>
            <a:r>
              <a:rPr lang="en-US" sz="1250" dirty="0">
                <a:solidFill>
                  <a:srgbClr val="24292E"/>
                </a:solidFill>
                <a:latin typeface="Courier New" pitchFamily="34" charset="0"/>
                <a:ea typeface="Courier New" pitchFamily="34" charset="-122"/>
                <a:cs typeface="Courier New" pitchFamily="34" charset="-120"/>
              </a:rPr>
              <a:t> a.point_id=p.point_id </a:t>
            </a:r>
            <a:r>
              <a:rPr lang="en-US" sz="1250" b="1" dirty="0">
                <a:solidFill>
                  <a:srgbClr val="1746A2"/>
                </a:solidFill>
                <a:latin typeface="Courier New" pitchFamily="34" charset="0"/>
                <a:ea typeface="Courier New" pitchFamily="34" charset="-122"/>
                <a:cs typeface="Courier New" pitchFamily="34" charset="-120"/>
              </a:rPr>
              <a:t>AND</a:t>
            </a:r>
            <a:r>
              <a:rPr lang="en-US" sz="1250" dirty="0">
                <a:solidFill>
                  <a:srgbClr val="24292E"/>
                </a:solidFill>
                <a:latin typeface="Courier New" pitchFamily="34" charset="0"/>
                <a:ea typeface="Courier New" pitchFamily="34" charset="-122"/>
                <a:cs typeface="Courier New" pitchFamily="34" charset="-120"/>
              </a:rPr>
              <a:t> a.experiment_id=p.experiment_id</a:t>
            </a:r>
            <a:endParaRPr lang="en-US" sz="1250" dirty="0"/>
          </a:p>
          <a:p>
            <a:pPr marL="0" indent="0" algn="l">
              <a:lnSpc>
                <a:spcPct val="104000"/>
              </a:lnSpc>
              <a:buNone/>
            </a:pPr>
            <a:r>
              <a:rPr lang="en-US" sz="1250" b="1" dirty="0">
                <a:solidFill>
                  <a:srgbClr val="1746A2"/>
                </a:solidFill>
                <a:latin typeface="Courier New" pitchFamily="34" charset="0"/>
                <a:ea typeface="Courier New" pitchFamily="34" charset="-122"/>
                <a:cs typeface="Courier New" pitchFamily="34" charset="-120"/>
              </a:rPr>
              <a:t>WHERE</a:t>
            </a:r>
            <a:r>
              <a:rPr lang="en-US" sz="1250" dirty="0">
                <a:solidFill>
                  <a:srgbClr val="24292E"/>
                </a:solidFill>
                <a:latin typeface="Courier New" pitchFamily="34" charset="0"/>
                <a:ea typeface="Courier New" pitchFamily="34" charset="-122"/>
                <a:cs typeface="Courier New" pitchFamily="34" charset="-120"/>
              </a:rPr>
              <a:t> p.actual_class &lt;&gt; p.predicted_class</a:t>
            </a:r>
            <a:endParaRPr lang="en-US" sz="1250" dirty="0"/>
          </a:p>
          <a:p>
            <a:pPr marL="0" indent="0" algn="l">
              <a:lnSpc>
                <a:spcPct val="104000"/>
              </a:lnSpc>
              <a:buNone/>
            </a:pPr>
            <a:r>
              <a:rPr lang="en-US" sz="1250" dirty="0">
                <a:solidFill>
                  <a:srgbClr val="24292E"/>
                </a:solidFill>
                <a:latin typeface="Courier New" pitchFamily="34" charset="0"/>
                <a:ea typeface="Courier New" pitchFamily="34" charset="-122"/>
                <a:cs typeface="Courier New" pitchFamily="34" charset="-120"/>
              </a:rPr>
              <a:t>  </a:t>
            </a:r>
            <a:r>
              <a:rPr lang="en-US" sz="1250" b="1" dirty="0">
                <a:solidFill>
                  <a:srgbClr val="1746A2"/>
                </a:solidFill>
                <a:latin typeface="Courier New" pitchFamily="34" charset="0"/>
                <a:ea typeface="Courier New" pitchFamily="34" charset="-122"/>
                <a:cs typeface="Courier New" pitchFamily="34" charset="-120"/>
              </a:rPr>
              <a:t>AND</a:t>
            </a:r>
            <a:r>
              <a:rPr lang="en-US" sz="1250" dirty="0">
                <a:solidFill>
                  <a:srgbClr val="24292E"/>
                </a:solidFill>
                <a:latin typeface="Courier New" pitchFamily="34" charset="0"/>
                <a:ea typeface="Courier New" pitchFamily="34" charset="-122"/>
                <a:cs typeface="Courier New" pitchFamily="34" charset="-120"/>
              </a:rPr>
              <a:t> a.iteration_id = (</a:t>
            </a:r>
            <a:r>
              <a:rPr lang="en-US" sz="1250" b="1" dirty="0">
                <a:solidFill>
                  <a:srgbClr val="1746A2"/>
                </a:solidFill>
                <a:latin typeface="Courier New" pitchFamily="34" charset="0"/>
                <a:ea typeface="Courier New" pitchFamily="34" charset="-122"/>
                <a:cs typeface="Courier New" pitchFamily="34" charset="-120"/>
              </a:rPr>
              <a:t>SELECT MAX</a:t>
            </a:r>
            <a:r>
              <a:rPr lang="en-US" sz="1250" dirty="0">
                <a:solidFill>
                  <a:srgbClr val="24292E"/>
                </a:solidFill>
                <a:latin typeface="Courier New" pitchFamily="34" charset="0"/>
                <a:ea typeface="Courier New" pitchFamily="34" charset="-122"/>
                <a:cs typeface="Courier New" pitchFamily="34" charset="-120"/>
              </a:rPr>
              <a:t>(iteration_id) ...)</a:t>
            </a:r>
            <a:endParaRPr lang="en-US" sz="1250" dirty="0"/>
          </a:p>
          <a:p>
            <a:pPr marL="0" indent="0" algn="l">
              <a:lnSpc>
                <a:spcPct val="104000"/>
              </a:lnSpc>
              <a:buNone/>
            </a:pPr>
            <a:r>
              <a:rPr lang="en-US" sz="1250" dirty="0">
                <a:solidFill>
                  <a:srgbClr val="24292E"/>
                </a:solidFill>
                <a:latin typeface="Courier New" pitchFamily="34" charset="0"/>
                <a:ea typeface="Courier New" pitchFamily="34" charset="-122"/>
                <a:cs typeface="Courier New" pitchFamily="34" charset="-120"/>
              </a:rPr>
              <a:t>  </a:t>
            </a:r>
            <a:r>
              <a:rPr lang="en-US" sz="1250" b="1" dirty="0">
                <a:solidFill>
                  <a:srgbClr val="1746A2"/>
                </a:solidFill>
                <a:latin typeface="Courier New" pitchFamily="34" charset="0"/>
                <a:ea typeface="Courier New" pitchFamily="34" charset="-122"/>
                <a:cs typeface="Courier New" pitchFamily="34" charset="-120"/>
              </a:rPr>
              <a:t>AND</a:t>
            </a:r>
            <a:r>
              <a:rPr lang="en-US" sz="1250" dirty="0">
                <a:solidFill>
                  <a:srgbClr val="24292E"/>
                </a:solidFill>
                <a:latin typeface="Courier New" pitchFamily="34" charset="0"/>
                <a:ea typeface="Courier New" pitchFamily="34" charset="-122"/>
                <a:cs typeface="Courier New" pitchFamily="34" charset="-120"/>
              </a:rPr>
              <a:t> a.layer_id     = (</a:t>
            </a:r>
            <a:r>
              <a:rPr lang="en-US" sz="1250" b="1" dirty="0">
                <a:solidFill>
                  <a:srgbClr val="1746A2"/>
                </a:solidFill>
                <a:latin typeface="Courier New" pitchFamily="34" charset="0"/>
                <a:ea typeface="Courier New" pitchFamily="34" charset="-122"/>
                <a:cs typeface="Courier New" pitchFamily="34" charset="-120"/>
              </a:rPr>
              <a:t>SELECT MAX</a:t>
            </a:r>
            <a:r>
              <a:rPr lang="en-US" sz="1250" dirty="0">
                <a:solidFill>
                  <a:srgbClr val="24292E"/>
                </a:solidFill>
                <a:latin typeface="Courier New" pitchFamily="34" charset="0"/>
                <a:ea typeface="Courier New" pitchFamily="34" charset="-122"/>
                <a:cs typeface="Courier New" pitchFamily="34" charset="-120"/>
              </a:rPr>
              <a:t>(layer_id)-1 ...)</a:t>
            </a:r>
            <a:endParaRPr lang="en-US" sz="1250" dirty="0"/>
          </a:p>
          <a:p>
            <a:pPr marL="0" indent="0" algn="l">
              <a:lnSpc>
                <a:spcPct val="104000"/>
              </a:lnSpc>
              <a:buNone/>
            </a:pPr>
            <a:r>
              <a:rPr lang="en-US" sz="1250" b="1" dirty="0">
                <a:solidFill>
                  <a:srgbClr val="1746A2"/>
                </a:solidFill>
                <a:latin typeface="Courier New" pitchFamily="34" charset="0"/>
                <a:ea typeface="Courier New" pitchFamily="34" charset="-122"/>
                <a:cs typeface="Courier New" pitchFamily="34" charset="-120"/>
              </a:rPr>
              <a:t>GROUP BY</a:t>
            </a:r>
            <a:r>
              <a:rPr lang="en-US" sz="1250" dirty="0">
                <a:solidFill>
                  <a:srgbClr val="24292E"/>
                </a:solidFill>
                <a:latin typeface="Courier New" pitchFamily="34" charset="0"/>
                <a:ea typeface="Courier New" pitchFamily="34" charset="-122"/>
                <a:cs typeface="Courier New" pitchFamily="34" charset="-120"/>
              </a:rPr>
              <a:t> a.layer_id, a.neuron_id, p.actual_class, p.predicted_class</a:t>
            </a:r>
            <a:endParaRPr lang="en-US" sz="1250" dirty="0"/>
          </a:p>
          <a:p>
            <a:pPr marL="0" indent="0" algn="l">
              <a:lnSpc>
                <a:spcPct val="104000"/>
              </a:lnSpc>
              <a:buNone/>
            </a:pPr>
            <a:r>
              <a:rPr lang="en-US" sz="1250" b="1" dirty="0">
                <a:solidFill>
                  <a:srgbClr val="1746A2"/>
                </a:solidFill>
                <a:latin typeface="Courier New" pitchFamily="34" charset="0"/>
                <a:ea typeface="Courier New" pitchFamily="34" charset="-122"/>
                <a:cs typeface="Courier New" pitchFamily="34" charset="-120"/>
              </a:rPr>
              <a:t>HAVING</a:t>
            </a:r>
            <a:r>
              <a:rPr lang="en-US" sz="1250" dirty="0">
                <a:solidFill>
                  <a:srgbClr val="24292E"/>
                </a:solidFill>
                <a:latin typeface="Courier New" pitchFamily="34" charset="0"/>
                <a:ea typeface="Courier New" pitchFamily="34" charset="-122"/>
                <a:cs typeface="Courier New" pitchFamily="34" charset="-120"/>
              </a:rPr>
              <a:t> </a:t>
            </a:r>
            <a:r>
              <a:rPr lang="en-US" sz="1250" b="1" dirty="0">
                <a:solidFill>
                  <a:srgbClr val="1746A2"/>
                </a:solidFill>
                <a:latin typeface="Courier New" pitchFamily="34" charset="0"/>
                <a:ea typeface="Courier New" pitchFamily="34" charset="-122"/>
                <a:cs typeface="Courier New" pitchFamily="34" charset="-120"/>
              </a:rPr>
              <a:t>AVG</a:t>
            </a:r>
            <a:r>
              <a:rPr lang="en-US" sz="1250" dirty="0">
                <a:solidFill>
                  <a:srgbClr val="24292E"/>
                </a:solidFill>
                <a:latin typeface="Courier New" pitchFamily="34" charset="0"/>
                <a:ea typeface="Courier New" pitchFamily="34" charset="-122"/>
                <a:cs typeface="Courier New" pitchFamily="34" charset="-120"/>
              </a:rPr>
              <a:t>(a.is_triggered) &gt; 0.5</a:t>
            </a:r>
            <a:endParaRPr lang="en-US" sz="1250" dirty="0"/>
          </a:p>
          <a:p>
            <a:pPr marL="0" indent="0" algn="l">
              <a:lnSpc>
                <a:spcPct val="104000"/>
              </a:lnSpc>
              <a:buNone/>
            </a:pPr>
            <a:r>
              <a:rPr lang="en-US" sz="1250" b="1" dirty="0">
                <a:solidFill>
                  <a:srgbClr val="1746A2"/>
                </a:solidFill>
                <a:latin typeface="Courier New" pitchFamily="34" charset="0"/>
                <a:ea typeface="Courier New" pitchFamily="34" charset="-122"/>
                <a:cs typeface="Courier New" pitchFamily="34" charset="-120"/>
              </a:rPr>
              <a:t>ORDER BY</a:t>
            </a:r>
            <a:r>
              <a:rPr lang="en-US" sz="1250" dirty="0">
                <a:solidFill>
                  <a:srgbClr val="24292E"/>
                </a:solidFill>
                <a:latin typeface="Courier New" pitchFamily="34" charset="0"/>
                <a:ea typeface="Courier New" pitchFamily="34" charset="-122"/>
                <a:cs typeface="Courier New" pitchFamily="34" charset="-120"/>
              </a:rPr>
              <a:t> mistake_type, fire_rate_pct </a:t>
            </a:r>
            <a:r>
              <a:rPr lang="en-US" sz="1250" b="1" dirty="0">
                <a:solidFill>
                  <a:srgbClr val="1746A2"/>
                </a:solidFill>
                <a:latin typeface="Courier New" pitchFamily="34" charset="0"/>
                <a:ea typeface="Courier New" pitchFamily="34" charset="-122"/>
                <a:cs typeface="Courier New" pitchFamily="34" charset="-120"/>
              </a:rPr>
              <a:t>DESC</a:t>
            </a:r>
            <a:r>
              <a:rPr lang="en-US" sz="1250" dirty="0">
                <a:solidFill>
                  <a:srgbClr val="24292E"/>
                </a:solidFill>
                <a:latin typeface="Courier New" pitchFamily="34" charset="0"/>
                <a:ea typeface="Courier New" pitchFamily="34" charset="-122"/>
                <a:cs typeface="Courier New" pitchFamily="34" charset="-120"/>
              </a:rPr>
              <a:t>;</a:t>
            </a:r>
            <a:endParaRPr lang="en-US" sz="1250" dirty="0"/>
          </a:p>
        </p:txBody>
      </p:sp>
      <p:sp>
        <p:nvSpPr>
          <p:cNvPr id="9" name="Text 7"/>
          <p:cNvSpPr/>
          <p:nvPr/>
        </p:nvSpPr>
        <p:spPr>
          <a:xfrm>
            <a:off x="7863840" y="6528816"/>
            <a:ext cx="731520" cy="274320"/>
          </a:xfrm>
          <a:prstGeom prst="rect">
            <a:avLst/>
          </a:prstGeom>
          <a:noFill/>
          <a:ln/>
        </p:spPr>
        <p:txBody>
          <a:bodyPr wrap="square" rtlCol="0" anchor="ctr"/>
          <a:lstStyle/>
          <a:p>
            <a:pPr marL="0" indent="0" algn="r">
              <a:buNone/>
            </a:pPr>
            <a:r>
              <a:rPr lang="en-US" sz="1200" dirty="0" smtClean="0">
                <a:solidFill>
                  <a:srgbClr val="5B6066"/>
                </a:solidFill>
                <a:latin typeface="Times New Roman" pitchFamily="34" charset="0"/>
                <a:ea typeface="Times New Roman" pitchFamily="34" charset="-122"/>
                <a:cs typeface="Times New Roman" pitchFamily="34" charset="-120"/>
              </a:rPr>
              <a:t>11/20</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2" name="Text 0"/>
          <p:cNvSpPr/>
          <p:nvPr/>
        </p:nvSpPr>
        <p:spPr>
          <a:xfrm>
            <a:off x="365760" y="256032"/>
            <a:ext cx="8412480" cy="868680"/>
          </a:xfrm>
          <a:prstGeom prst="rect">
            <a:avLst/>
          </a:prstGeom>
          <a:noFill/>
          <a:ln/>
        </p:spPr>
        <p:txBody>
          <a:bodyPr wrap="square" lIns="0" tIns="0" rIns="0" bIns="0" rtlCol="0" anchor="ctr"/>
          <a:lstStyle/>
          <a:p>
            <a:pPr algn="ctr"/>
            <a:r>
              <a:rPr lang="en-US" sz="3400" b="1" dirty="0">
                <a:solidFill>
                  <a:srgbClr val="1A1A1A"/>
                </a:solidFill>
                <a:latin typeface="Times New Roman" pitchFamily="34" charset="0"/>
                <a:ea typeface="Times New Roman" pitchFamily="34" charset="-122"/>
                <a:cs typeface="Times New Roman" pitchFamily="34" charset="-120"/>
              </a:rPr>
              <a:t>Our Proposed Queries - </a:t>
            </a:r>
            <a:r>
              <a:rPr lang="en-US" sz="3400" b="1" dirty="0" smtClean="0">
                <a:solidFill>
                  <a:srgbClr val="1A1A1A"/>
                </a:solidFill>
                <a:latin typeface="Times New Roman" pitchFamily="34" charset="0"/>
                <a:ea typeface="Times New Roman" pitchFamily="34" charset="-122"/>
                <a:cs typeface="Times New Roman" pitchFamily="34" charset="-120"/>
              </a:rPr>
              <a:t>3: </a:t>
            </a:r>
            <a:r>
              <a:rPr lang="en-US" sz="3400" b="1" dirty="0">
                <a:solidFill>
                  <a:srgbClr val="1A1A1A"/>
                </a:solidFill>
                <a:latin typeface="Times New Roman" pitchFamily="34" charset="0"/>
                <a:ea typeface="Times New Roman" pitchFamily="34" charset="-122"/>
                <a:cs typeface="Times New Roman" pitchFamily="34" charset="-120"/>
              </a:rPr>
              <a:t>Bias Histogram</a:t>
            </a:r>
            <a:endParaRPr lang="en-US" sz="3400" dirty="0"/>
          </a:p>
        </p:txBody>
      </p:sp>
      <p:sp>
        <p:nvSpPr>
          <p:cNvPr id="3" name="Text 1"/>
          <p:cNvSpPr/>
          <p:nvPr/>
        </p:nvSpPr>
        <p:spPr>
          <a:xfrm>
            <a:off x="548640" y="1188720"/>
            <a:ext cx="8046720" cy="1371600"/>
          </a:xfrm>
          <a:prstGeom prst="rect">
            <a:avLst/>
          </a:prstGeom>
          <a:noFill/>
          <a:ln/>
        </p:spPr>
        <p:txBody>
          <a:bodyPr wrap="square" rtlCol="0" anchor="t"/>
          <a:lstStyle/>
          <a:p>
            <a:pPr marL="228600" indent="-228600" algn="l">
              <a:spcAft>
                <a:spcPts val="600"/>
              </a:spcAft>
              <a:buSzPct val="100000"/>
              <a:buChar char="•"/>
            </a:pPr>
            <a:r>
              <a:rPr lang="en-US" sz="1700" dirty="0">
                <a:solidFill>
                  <a:srgbClr val="1A1A1A"/>
                </a:solidFill>
                <a:latin typeface="Times New Roman" pitchFamily="34" charset="0"/>
                <a:ea typeface="Times New Roman" pitchFamily="34" charset="-122"/>
                <a:cs typeface="Times New Roman" pitchFamily="34" charset="-120"/>
              </a:rPr>
              <a:t>Connect the distribution of biases to neuron behavior — exposing where the network places its decision boundary.</a:t>
            </a:r>
            <a:endParaRPr lang="en-US" sz="1700" dirty="0"/>
          </a:p>
          <a:p>
            <a:pPr marL="228600" indent="-228600" algn="l">
              <a:spcAft>
                <a:spcPts val="600"/>
              </a:spcAft>
              <a:buSzPct val="100000"/>
              <a:buChar char="•"/>
            </a:pPr>
            <a:r>
              <a:rPr lang="en-US" sz="1700" dirty="0">
                <a:solidFill>
                  <a:srgbClr val="1A1A1A"/>
                </a:solidFill>
                <a:latin typeface="Times New Roman" pitchFamily="34" charset="0"/>
                <a:ea typeface="Times New Roman" pitchFamily="34" charset="-122"/>
                <a:cs typeface="Times New Roman" pitchFamily="34" charset="-120"/>
              </a:rPr>
              <a:t>Buckets biases with NTILE(4) (equi-depth, quantile-based); per bucket reports % active / inactive / oscillating.</a:t>
            </a:r>
            <a:endParaRPr lang="en-US" sz="1700" dirty="0"/>
          </a:p>
        </p:txBody>
      </p:sp>
      <p:sp>
        <p:nvSpPr>
          <p:cNvPr id="4" name="Shape 2"/>
          <p:cNvSpPr/>
          <p:nvPr/>
        </p:nvSpPr>
        <p:spPr>
          <a:xfrm>
            <a:off x="548640" y="2697480"/>
            <a:ext cx="8046720" cy="3200400"/>
          </a:xfrm>
          <a:prstGeom prst="roundRect">
            <a:avLst>
              <a:gd name="adj" fmla="val 1143"/>
            </a:avLst>
          </a:prstGeom>
          <a:solidFill>
            <a:srgbClr val="ECEFF3"/>
          </a:solidFill>
          <a:ln w="12700">
            <a:solidFill>
              <a:srgbClr val="D4D8DE"/>
            </a:solidFill>
            <a:prstDash val="solid"/>
          </a:ln>
        </p:spPr>
      </p:sp>
      <p:sp>
        <p:nvSpPr>
          <p:cNvPr id="5" name="Text 3"/>
          <p:cNvSpPr/>
          <p:nvPr/>
        </p:nvSpPr>
        <p:spPr>
          <a:xfrm>
            <a:off x="749808" y="2843784"/>
            <a:ext cx="7644384" cy="2907792"/>
          </a:xfrm>
          <a:prstGeom prst="rect">
            <a:avLst/>
          </a:prstGeom>
          <a:noFill/>
          <a:ln/>
        </p:spPr>
        <p:txBody>
          <a:bodyPr wrap="square" lIns="0" tIns="0" rIns="0" bIns="0" rtlCol="0" anchor="t"/>
          <a:lstStyle/>
          <a:p>
            <a:pPr marL="0" indent="0" algn="l">
              <a:lnSpc>
                <a:spcPct val="104000"/>
              </a:lnSpc>
              <a:buNone/>
            </a:pPr>
            <a:r>
              <a:rPr lang="en-US" sz="1300" b="1" dirty="0">
                <a:solidFill>
                  <a:srgbClr val="1746A2"/>
                </a:solidFill>
                <a:latin typeface="Courier New" pitchFamily="34" charset="0"/>
                <a:ea typeface="Courier New" pitchFamily="34" charset="-122"/>
                <a:cs typeface="Courier New" pitchFamily="34" charset="-120"/>
              </a:rPr>
              <a:t>WITH</a:t>
            </a:r>
            <a:r>
              <a:rPr lang="en-US" sz="1300" dirty="0">
                <a:solidFill>
                  <a:srgbClr val="24292E"/>
                </a:solidFill>
                <a:latin typeface="Courier New" pitchFamily="34" charset="0"/>
                <a:ea typeface="Courier New" pitchFamily="34" charset="-122"/>
                <a:cs typeface="Courier New" pitchFamily="34" charset="-120"/>
              </a:rPr>
              <a:t> NeuronStats </a:t>
            </a:r>
            <a:r>
              <a:rPr lang="en-US" sz="1300" b="1" dirty="0">
                <a:solidFill>
                  <a:srgbClr val="1746A2"/>
                </a:solidFill>
                <a:latin typeface="Courier New" pitchFamily="34" charset="0"/>
                <a:ea typeface="Courier New" pitchFamily="34" charset="-122"/>
                <a:cs typeface="Courier New" pitchFamily="34" charset="-120"/>
              </a:rPr>
              <a:t>AS</a:t>
            </a:r>
            <a:r>
              <a:rPr lang="en-US" sz="1300" dirty="0">
                <a:solidFill>
                  <a:srgbClr val="24292E"/>
                </a:solidFill>
                <a:latin typeface="Courier New" pitchFamily="34" charset="0"/>
                <a:ea typeface="Courier New" pitchFamily="34" charset="-122"/>
                <a:cs typeface="Courier New" pitchFamily="34" charset="-120"/>
              </a:rPr>
              <a:t> (</a:t>
            </a:r>
            <a:endParaRPr lang="en-US" sz="1300" dirty="0"/>
          </a:p>
          <a:p>
            <a:pPr marL="0" indent="0" algn="l">
              <a:lnSpc>
                <a:spcPct val="104000"/>
              </a:lnSpc>
              <a:buNone/>
            </a:pPr>
            <a:r>
              <a:rPr lang="en-US" sz="1300" dirty="0">
                <a:solidFill>
                  <a:srgbClr val="24292E"/>
                </a:solidFill>
                <a:latin typeface="Courier New" pitchFamily="34" charset="0"/>
                <a:ea typeface="Courier New" pitchFamily="34" charset="-122"/>
                <a:cs typeface="Courier New" pitchFamily="34" charset="-120"/>
              </a:rPr>
              <a:t>  </a:t>
            </a:r>
            <a:r>
              <a:rPr lang="en-US" sz="1300" b="1" dirty="0">
                <a:solidFill>
                  <a:srgbClr val="1746A2"/>
                </a:solidFill>
                <a:latin typeface="Courier New" pitchFamily="34" charset="0"/>
                <a:ea typeface="Courier New" pitchFamily="34" charset="-122"/>
                <a:cs typeface="Courier New" pitchFamily="34" charset="-120"/>
              </a:rPr>
              <a:t>SELECT</a:t>
            </a:r>
            <a:r>
              <a:rPr lang="en-US" sz="1300" dirty="0">
                <a:solidFill>
                  <a:srgbClr val="24292E"/>
                </a:solidFill>
                <a:latin typeface="Courier New" pitchFamily="34" charset="0"/>
                <a:ea typeface="Courier New" pitchFamily="34" charset="-122"/>
                <a:cs typeface="Courier New" pitchFamily="34" charset="-120"/>
              </a:rPr>
              <a:t> b.layer_id, b.neuron_id, b.bias,</a:t>
            </a:r>
            <a:endParaRPr lang="en-US" sz="1300" dirty="0"/>
          </a:p>
          <a:p>
            <a:pPr marL="0" indent="0" algn="l">
              <a:lnSpc>
                <a:spcPct val="104000"/>
              </a:lnSpc>
              <a:buNone/>
            </a:pPr>
            <a:r>
              <a:rPr lang="en-US" sz="1300" dirty="0">
                <a:solidFill>
                  <a:srgbClr val="24292E"/>
                </a:solidFill>
                <a:latin typeface="Courier New" pitchFamily="34" charset="0"/>
                <a:ea typeface="Courier New" pitchFamily="34" charset="-122"/>
                <a:cs typeface="Courier New" pitchFamily="34" charset="-120"/>
              </a:rPr>
              <a:t>    </a:t>
            </a:r>
            <a:r>
              <a:rPr lang="en-US" sz="1300" b="1" dirty="0">
                <a:solidFill>
                  <a:srgbClr val="1746A2"/>
                </a:solidFill>
                <a:latin typeface="Courier New" pitchFamily="34" charset="0"/>
                <a:ea typeface="Courier New" pitchFamily="34" charset="-122"/>
                <a:cs typeface="Courier New" pitchFamily="34" charset="-120"/>
              </a:rPr>
              <a:t>NTILE</a:t>
            </a:r>
            <a:r>
              <a:rPr lang="en-US" sz="1300" dirty="0">
                <a:solidFill>
                  <a:srgbClr val="24292E"/>
                </a:solidFill>
                <a:latin typeface="Courier New" pitchFamily="34" charset="0"/>
                <a:ea typeface="Courier New" pitchFamily="34" charset="-122"/>
                <a:cs typeface="Courier New" pitchFamily="34" charset="-120"/>
              </a:rPr>
              <a:t>(4) </a:t>
            </a:r>
            <a:r>
              <a:rPr lang="en-US" sz="1300" b="1" dirty="0">
                <a:solidFill>
                  <a:srgbClr val="1746A2"/>
                </a:solidFill>
                <a:latin typeface="Courier New" pitchFamily="34" charset="0"/>
                <a:ea typeface="Courier New" pitchFamily="34" charset="-122"/>
                <a:cs typeface="Courier New" pitchFamily="34" charset="-120"/>
              </a:rPr>
              <a:t>OVER</a:t>
            </a:r>
            <a:r>
              <a:rPr lang="en-US" sz="1300" dirty="0">
                <a:solidFill>
                  <a:srgbClr val="24292E"/>
                </a:solidFill>
                <a:latin typeface="Courier New" pitchFamily="34" charset="0"/>
                <a:ea typeface="Courier New" pitchFamily="34" charset="-122"/>
                <a:cs typeface="Courier New" pitchFamily="34" charset="-120"/>
              </a:rPr>
              <a:t> (</a:t>
            </a:r>
            <a:r>
              <a:rPr lang="en-US" sz="1300" b="1" dirty="0">
                <a:solidFill>
                  <a:srgbClr val="1746A2"/>
                </a:solidFill>
                <a:latin typeface="Courier New" pitchFamily="34" charset="0"/>
                <a:ea typeface="Courier New" pitchFamily="34" charset="-122"/>
                <a:cs typeface="Courier New" pitchFamily="34" charset="-120"/>
              </a:rPr>
              <a:t>ORDER BY</a:t>
            </a:r>
            <a:r>
              <a:rPr lang="en-US" sz="1300" dirty="0">
                <a:solidFill>
                  <a:srgbClr val="24292E"/>
                </a:solidFill>
                <a:latin typeface="Courier New" pitchFamily="34" charset="0"/>
                <a:ea typeface="Courier New" pitchFamily="34" charset="-122"/>
                <a:cs typeface="Courier New" pitchFamily="34" charset="-120"/>
              </a:rPr>
              <a:t> b.bias </a:t>
            </a:r>
            <a:r>
              <a:rPr lang="en-US" sz="1300" b="1" dirty="0">
                <a:solidFill>
                  <a:srgbClr val="1746A2"/>
                </a:solidFill>
                <a:latin typeface="Courier New" pitchFamily="34" charset="0"/>
                <a:ea typeface="Courier New" pitchFamily="34" charset="-122"/>
                <a:cs typeface="Courier New" pitchFamily="34" charset="-120"/>
              </a:rPr>
              <a:t>ASC</a:t>
            </a:r>
            <a:r>
              <a:rPr lang="en-US" sz="1300" dirty="0">
                <a:solidFill>
                  <a:srgbClr val="24292E"/>
                </a:solidFill>
                <a:latin typeface="Courier New" pitchFamily="34" charset="0"/>
                <a:ea typeface="Courier New" pitchFamily="34" charset="-122"/>
                <a:cs typeface="Courier New" pitchFamily="34" charset="-120"/>
              </a:rPr>
              <a:t>) </a:t>
            </a:r>
            <a:r>
              <a:rPr lang="en-US" sz="1300" b="1" dirty="0">
                <a:solidFill>
                  <a:srgbClr val="1746A2"/>
                </a:solidFill>
                <a:latin typeface="Courier New" pitchFamily="34" charset="0"/>
                <a:ea typeface="Courier New" pitchFamily="34" charset="-122"/>
                <a:cs typeface="Courier New" pitchFamily="34" charset="-120"/>
              </a:rPr>
              <a:t>AS</a:t>
            </a:r>
            <a:r>
              <a:rPr lang="en-US" sz="1300" dirty="0">
                <a:solidFill>
                  <a:srgbClr val="24292E"/>
                </a:solidFill>
                <a:latin typeface="Courier New" pitchFamily="34" charset="0"/>
                <a:ea typeface="Courier New" pitchFamily="34" charset="-122"/>
                <a:cs typeface="Courier New" pitchFamily="34" charset="-120"/>
              </a:rPr>
              <a:t> bucket,</a:t>
            </a:r>
            <a:endParaRPr lang="en-US" sz="1300" dirty="0"/>
          </a:p>
          <a:p>
            <a:pPr marL="0" indent="0" algn="l">
              <a:lnSpc>
                <a:spcPct val="104000"/>
              </a:lnSpc>
              <a:buNone/>
            </a:pPr>
            <a:r>
              <a:rPr lang="en-US" sz="1300" dirty="0">
                <a:solidFill>
                  <a:srgbClr val="24292E"/>
                </a:solidFill>
                <a:latin typeface="Courier New" pitchFamily="34" charset="0"/>
                <a:ea typeface="Courier New" pitchFamily="34" charset="-122"/>
                <a:cs typeface="Courier New" pitchFamily="34" charset="-120"/>
              </a:rPr>
              <a:t>    </a:t>
            </a:r>
            <a:r>
              <a:rPr lang="en-US" sz="1300" b="1" dirty="0">
                <a:solidFill>
                  <a:srgbClr val="1746A2"/>
                </a:solidFill>
                <a:latin typeface="Courier New" pitchFamily="34" charset="0"/>
                <a:ea typeface="Courier New" pitchFamily="34" charset="-122"/>
                <a:cs typeface="Courier New" pitchFamily="34" charset="-120"/>
              </a:rPr>
              <a:t>CASE WHEN</a:t>
            </a:r>
            <a:r>
              <a:rPr lang="en-US" sz="1300" dirty="0">
                <a:solidFill>
                  <a:srgbClr val="24292E"/>
                </a:solidFill>
                <a:latin typeface="Courier New" pitchFamily="34" charset="0"/>
                <a:ea typeface="Courier New" pitchFamily="34" charset="-122"/>
                <a:cs typeface="Courier New" pitchFamily="34" charset="-120"/>
              </a:rPr>
              <a:t> </a:t>
            </a:r>
            <a:r>
              <a:rPr lang="en-US" sz="1300" b="1" dirty="0">
                <a:solidFill>
                  <a:srgbClr val="1746A2"/>
                </a:solidFill>
                <a:latin typeface="Courier New" pitchFamily="34" charset="0"/>
                <a:ea typeface="Courier New" pitchFamily="34" charset="-122"/>
                <a:cs typeface="Courier New" pitchFamily="34" charset="-120"/>
              </a:rPr>
              <a:t>SUM</a:t>
            </a:r>
            <a:r>
              <a:rPr lang="en-US" sz="1300" dirty="0">
                <a:solidFill>
                  <a:srgbClr val="24292E"/>
                </a:solidFill>
                <a:latin typeface="Courier New" pitchFamily="34" charset="0"/>
                <a:ea typeface="Courier New" pitchFamily="34" charset="-122"/>
                <a:cs typeface="Courier New" pitchFamily="34" charset="-120"/>
              </a:rPr>
              <a:t>(a.is_triggered) &lt;  </a:t>
            </a:r>
            <a:r>
              <a:rPr lang="en-US" sz="1300" b="1" dirty="0">
                <a:solidFill>
                  <a:srgbClr val="1746A2"/>
                </a:solidFill>
                <a:latin typeface="Courier New" pitchFamily="34" charset="0"/>
                <a:ea typeface="Courier New" pitchFamily="34" charset="-122"/>
                <a:cs typeface="Courier New" pitchFamily="34" charset="-120"/>
              </a:rPr>
              <a:t>COUNT</a:t>
            </a:r>
            <a:r>
              <a:rPr lang="en-US" sz="1300" dirty="0">
                <a:solidFill>
                  <a:srgbClr val="24292E"/>
                </a:solidFill>
                <a:latin typeface="Courier New" pitchFamily="34" charset="0"/>
                <a:ea typeface="Courier New" pitchFamily="34" charset="-122"/>
                <a:cs typeface="Courier New" pitchFamily="34" charset="-120"/>
              </a:rPr>
              <a:t>(*)*0.10 </a:t>
            </a:r>
            <a:r>
              <a:rPr lang="en-US" sz="1300" b="1" dirty="0">
                <a:solidFill>
                  <a:srgbClr val="1746A2"/>
                </a:solidFill>
                <a:latin typeface="Courier New" pitchFamily="34" charset="0"/>
                <a:ea typeface="Courier New" pitchFamily="34" charset="-122"/>
                <a:cs typeface="Courier New" pitchFamily="34" charset="-120"/>
              </a:rPr>
              <a:t>THEN</a:t>
            </a:r>
            <a:r>
              <a:rPr lang="en-US" sz="1300" dirty="0">
                <a:solidFill>
                  <a:srgbClr val="24292E"/>
                </a:solidFill>
                <a:latin typeface="Courier New" pitchFamily="34" charset="0"/>
                <a:ea typeface="Courier New" pitchFamily="34" charset="-122"/>
                <a:cs typeface="Courier New" pitchFamily="34" charset="-120"/>
              </a:rPr>
              <a:t> 'Inactive'</a:t>
            </a:r>
            <a:endParaRPr lang="en-US" sz="1300" dirty="0"/>
          </a:p>
          <a:p>
            <a:pPr marL="0" indent="0" algn="l">
              <a:lnSpc>
                <a:spcPct val="104000"/>
              </a:lnSpc>
              <a:buNone/>
            </a:pPr>
            <a:r>
              <a:rPr lang="en-US" sz="1300" dirty="0">
                <a:solidFill>
                  <a:srgbClr val="24292E"/>
                </a:solidFill>
                <a:latin typeface="Courier New" pitchFamily="34" charset="0"/>
                <a:ea typeface="Courier New" pitchFamily="34" charset="-122"/>
                <a:cs typeface="Courier New" pitchFamily="34" charset="-120"/>
              </a:rPr>
              <a:t>         </a:t>
            </a:r>
            <a:r>
              <a:rPr lang="en-US" sz="1300" b="1" dirty="0">
                <a:solidFill>
                  <a:srgbClr val="1746A2"/>
                </a:solidFill>
                <a:latin typeface="Courier New" pitchFamily="34" charset="0"/>
                <a:ea typeface="Courier New" pitchFamily="34" charset="-122"/>
                <a:cs typeface="Courier New" pitchFamily="34" charset="-120"/>
              </a:rPr>
              <a:t>WHEN</a:t>
            </a:r>
            <a:r>
              <a:rPr lang="en-US" sz="1300" dirty="0">
                <a:solidFill>
                  <a:srgbClr val="24292E"/>
                </a:solidFill>
                <a:latin typeface="Courier New" pitchFamily="34" charset="0"/>
                <a:ea typeface="Courier New" pitchFamily="34" charset="-122"/>
                <a:cs typeface="Courier New" pitchFamily="34" charset="-120"/>
              </a:rPr>
              <a:t> </a:t>
            </a:r>
            <a:r>
              <a:rPr lang="en-US" sz="1300" b="1" dirty="0">
                <a:solidFill>
                  <a:srgbClr val="1746A2"/>
                </a:solidFill>
                <a:latin typeface="Courier New" pitchFamily="34" charset="0"/>
                <a:ea typeface="Courier New" pitchFamily="34" charset="-122"/>
                <a:cs typeface="Courier New" pitchFamily="34" charset="-120"/>
              </a:rPr>
              <a:t>SUM</a:t>
            </a:r>
            <a:r>
              <a:rPr lang="en-US" sz="1300" dirty="0">
                <a:solidFill>
                  <a:srgbClr val="24292E"/>
                </a:solidFill>
                <a:latin typeface="Courier New" pitchFamily="34" charset="0"/>
                <a:ea typeface="Courier New" pitchFamily="34" charset="-122"/>
                <a:cs typeface="Courier New" pitchFamily="34" charset="-120"/>
              </a:rPr>
              <a:t>(a.is_triggered) &gt;= </a:t>
            </a:r>
            <a:r>
              <a:rPr lang="en-US" sz="1300" b="1" dirty="0">
                <a:solidFill>
                  <a:srgbClr val="1746A2"/>
                </a:solidFill>
                <a:latin typeface="Courier New" pitchFamily="34" charset="0"/>
                <a:ea typeface="Courier New" pitchFamily="34" charset="-122"/>
                <a:cs typeface="Courier New" pitchFamily="34" charset="-120"/>
              </a:rPr>
              <a:t>COUNT</a:t>
            </a:r>
            <a:r>
              <a:rPr lang="en-US" sz="1300" dirty="0">
                <a:solidFill>
                  <a:srgbClr val="24292E"/>
                </a:solidFill>
                <a:latin typeface="Courier New" pitchFamily="34" charset="0"/>
                <a:ea typeface="Courier New" pitchFamily="34" charset="-122"/>
                <a:cs typeface="Courier New" pitchFamily="34" charset="-120"/>
              </a:rPr>
              <a:t>(*)*0.90 </a:t>
            </a:r>
            <a:r>
              <a:rPr lang="en-US" sz="1300" b="1" dirty="0">
                <a:solidFill>
                  <a:srgbClr val="1746A2"/>
                </a:solidFill>
                <a:latin typeface="Courier New" pitchFamily="34" charset="0"/>
                <a:ea typeface="Courier New" pitchFamily="34" charset="-122"/>
                <a:cs typeface="Courier New" pitchFamily="34" charset="-120"/>
              </a:rPr>
              <a:t>THEN</a:t>
            </a:r>
            <a:r>
              <a:rPr lang="en-US" sz="1300" dirty="0">
                <a:solidFill>
                  <a:srgbClr val="24292E"/>
                </a:solidFill>
                <a:latin typeface="Courier New" pitchFamily="34" charset="0"/>
                <a:ea typeface="Courier New" pitchFamily="34" charset="-122"/>
                <a:cs typeface="Courier New" pitchFamily="34" charset="-120"/>
              </a:rPr>
              <a:t> 'Active'</a:t>
            </a:r>
            <a:endParaRPr lang="en-US" sz="1300" dirty="0"/>
          </a:p>
          <a:p>
            <a:pPr marL="0" indent="0" algn="l">
              <a:lnSpc>
                <a:spcPct val="104000"/>
              </a:lnSpc>
              <a:buNone/>
            </a:pPr>
            <a:r>
              <a:rPr lang="en-US" sz="1300" dirty="0">
                <a:solidFill>
                  <a:srgbClr val="24292E"/>
                </a:solidFill>
                <a:latin typeface="Courier New" pitchFamily="34" charset="0"/>
                <a:ea typeface="Courier New" pitchFamily="34" charset="-122"/>
                <a:cs typeface="Courier New" pitchFamily="34" charset="-120"/>
              </a:rPr>
              <a:t>         </a:t>
            </a:r>
            <a:r>
              <a:rPr lang="en-US" sz="1300" b="1" dirty="0">
                <a:solidFill>
                  <a:srgbClr val="1746A2"/>
                </a:solidFill>
                <a:latin typeface="Courier New" pitchFamily="34" charset="0"/>
                <a:ea typeface="Courier New" pitchFamily="34" charset="-122"/>
                <a:cs typeface="Courier New" pitchFamily="34" charset="-120"/>
              </a:rPr>
              <a:t>ELSE</a:t>
            </a:r>
            <a:r>
              <a:rPr lang="en-US" sz="1300" dirty="0">
                <a:solidFill>
                  <a:srgbClr val="24292E"/>
                </a:solidFill>
                <a:latin typeface="Courier New" pitchFamily="34" charset="0"/>
                <a:ea typeface="Courier New" pitchFamily="34" charset="-122"/>
                <a:cs typeface="Courier New" pitchFamily="34" charset="-120"/>
              </a:rPr>
              <a:t> 'Oscillating' </a:t>
            </a:r>
            <a:r>
              <a:rPr lang="en-US" sz="1300" b="1" dirty="0">
                <a:solidFill>
                  <a:srgbClr val="1746A2"/>
                </a:solidFill>
                <a:latin typeface="Courier New" pitchFamily="34" charset="0"/>
                <a:ea typeface="Courier New" pitchFamily="34" charset="-122"/>
                <a:cs typeface="Courier New" pitchFamily="34" charset="-120"/>
              </a:rPr>
              <a:t>END</a:t>
            </a:r>
            <a:r>
              <a:rPr lang="en-US" sz="1300" dirty="0">
                <a:solidFill>
                  <a:srgbClr val="24292E"/>
                </a:solidFill>
                <a:latin typeface="Courier New" pitchFamily="34" charset="0"/>
                <a:ea typeface="Courier New" pitchFamily="34" charset="-122"/>
                <a:cs typeface="Courier New" pitchFamily="34" charset="-120"/>
              </a:rPr>
              <a:t> </a:t>
            </a:r>
            <a:r>
              <a:rPr lang="en-US" sz="1300" b="1" dirty="0">
                <a:solidFill>
                  <a:srgbClr val="1746A2"/>
                </a:solidFill>
                <a:latin typeface="Courier New" pitchFamily="34" charset="0"/>
                <a:ea typeface="Courier New" pitchFamily="34" charset="-122"/>
                <a:cs typeface="Courier New" pitchFamily="34" charset="-120"/>
              </a:rPr>
              <a:t>AS</a:t>
            </a:r>
            <a:r>
              <a:rPr lang="en-US" sz="1300" dirty="0">
                <a:solidFill>
                  <a:srgbClr val="24292E"/>
                </a:solidFill>
                <a:latin typeface="Courier New" pitchFamily="34" charset="0"/>
                <a:ea typeface="Courier New" pitchFamily="34" charset="-122"/>
                <a:cs typeface="Courier New" pitchFamily="34" charset="-120"/>
              </a:rPr>
              <a:t> behavior</a:t>
            </a:r>
            <a:endParaRPr lang="en-US" sz="1300" dirty="0"/>
          </a:p>
          <a:p>
            <a:pPr marL="0" indent="0" algn="l">
              <a:lnSpc>
                <a:spcPct val="104000"/>
              </a:lnSpc>
              <a:buNone/>
            </a:pPr>
            <a:r>
              <a:rPr lang="en-US" sz="1300" dirty="0">
                <a:solidFill>
                  <a:srgbClr val="24292E"/>
                </a:solidFill>
                <a:latin typeface="Courier New" pitchFamily="34" charset="0"/>
                <a:ea typeface="Courier New" pitchFamily="34" charset="-122"/>
                <a:cs typeface="Courier New" pitchFamily="34" charset="-120"/>
              </a:rPr>
              <a:t>  </a:t>
            </a:r>
            <a:r>
              <a:rPr lang="en-US" sz="1300" b="1" dirty="0">
                <a:solidFill>
                  <a:srgbClr val="1746A2"/>
                </a:solidFill>
                <a:latin typeface="Courier New" pitchFamily="34" charset="0"/>
                <a:ea typeface="Courier New" pitchFamily="34" charset="-122"/>
                <a:cs typeface="Courier New" pitchFamily="34" charset="-120"/>
              </a:rPr>
              <a:t>FROM</a:t>
            </a:r>
            <a:r>
              <a:rPr lang="en-US" sz="1300" dirty="0">
                <a:solidFill>
                  <a:srgbClr val="24292E"/>
                </a:solidFill>
                <a:latin typeface="Courier New" pitchFamily="34" charset="0"/>
                <a:ea typeface="Courier New" pitchFamily="34" charset="-122"/>
                <a:cs typeface="Courier New" pitchFamily="34" charset="-120"/>
              </a:rPr>
              <a:t> bias b </a:t>
            </a:r>
            <a:r>
              <a:rPr lang="en-US" sz="1300" b="1" dirty="0">
                <a:solidFill>
                  <a:srgbClr val="1746A2"/>
                </a:solidFill>
                <a:latin typeface="Courier New" pitchFamily="34" charset="0"/>
                <a:ea typeface="Courier New" pitchFamily="34" charset="-122"/>
                <a:cs typeface="Courier New" pitchFamily="34" charset="-120"/>
              </a:rPr>
              <a:t>JOIN</a:t>
            </a:r>
            <a:r>
              <a:rPr lang="en-US" sz="1300" dirty="0">
                <a:solidFill>
                  <a:srgbClr val="24292E"/>
                </a:solidFill>
                <a:latin typeface="Courier New" pitchFamily="34" charset="0"/>
                <a:ea typeface="Courier New" pitchFamily="34" charset="-122"/>
                <a:cs typeface="Courier New" pitchFamily="34" charset="-120"/>
              </a:rPr>
              <a:t> activation a </a:t>
            </a:r>
            <a:r>
              <a:rPr lang="en-US" sz="1300" b="1" dirty="0">
                <a:solidFill>
                  <a:srgbClr val="1746A2"/>
                </a:solidFill>
                <a:latin typeface="Courier New" pitchFamily="34" charset="0"/>
                <a:ea typeface="Courier New" pitchFamily="34" charset="-122"/>
                <a:cs typeface="Courier New" pitchFamily="34" charset="-120"/>
              </a:rPr>
              <a:t>USING</a:t>
            </a:r>
            <a:r>
              <a:rPr lang="en-US" sz="1300" dirty="0">
                <a:solidFill>
                  <a:srgbClr val="24292E"/>
                </a:solidFill>
                <a:latin typeface="Courier New" pitchFamily="34" charset="0"/>
                <a:ea typeface="Courier New" pitchFamily="34" charset="-122"/>
                <a:cs typeface="Courier New" pitchFamily="34" charset="-120"/>
              </a:rPr>
              <a:t> (...)</a:t>
            </a:r>
            <a:endParaRPr lang="en-US" sz="1300" dirty="0"/>
          </a:p>
          <a:p>
            <a:pPr marL="0" indent="0" algn="l">
              <a:lnSpc>
                <a:spcPct val="104000"/>
              </a:lnSpc>
              <a:buNone/>
            </a:pPr>
            <a:r>
              <a:rPr lang="en-US" sz="1300" dirty="0">
                <a:solidFill>
                  <a:srgbClr val="24292E"/>
                </a:solidFill>
                <a:latin typeface="Courier New" pitchFamily="34" charset="0"/>
                <a:ea typeface="Courier New" pitchFamily="34" charset="-122"/>
                <a:cs typeface="Courier New" pitchFamily="34" charset="-120"/>
              </a:rPr>
              <a:t>  </a:t>
            </a:r>
            <a:r>
              <a:rPr lang="en-US" sz="1300" b="1" dirty="0">
                <a:solidFill>
                  <a:srgbClr val="1746A2"/>
                </a:solidFill>
                <a:latin typeface="Courier New" pitchFamily="34" charset="0"/>
                <a:ea typeface="Courier New" pitchFamily="34" charset="-122"/>
                <a:cs typeface="Courier New" pitchFamily="34" charset="-120"/>
              </a:rPr>
              <a:t>WHERE</a:t>
            </a:r>
            <a:r>
              <a:rPr lang="en-US" sz="1300" dirty="0">
                <a:solidFill>
                  <a:srgbClr val="24292E"/>
                </a:solidFill>
                <a:latin typeface="Courier New" pitchFamily="34" charset="0"/>
                <a:ea typeface="Courier New" pitchFamily="34" charset="-122"/>
                <a:cs typeface="Courier New" pitchFamily="34" charset="-120"/>
              </a:rPr>
              <a:t> b.experiment_id=%d </a:t>
            </a:r>
            <a:r>
              <a:rPr lang="en-US" sz="1300" b="1" dirty="0">
                <a:solidFill>
                  <a:srgbClr val="1746A2"/>
                </a:solidFill>
                <a:latin typeface="Courier New" pitchFamily="34" charset="0"/>
                <a:ea typeface="Courier New" pitchFamily="34" charset="-122"/>
                <a:cs typeface="Courier New" pitchFamily="34" charset="-120"/>
              </a:rPr>
              <a:t>AND</a:t>
            </a:r>
            <a:r>
              <a:rPr lang="en-US" sz="1300" dirty="0">
                <a:solidFill>
                  <a:srgbClr val="24292E"/>
                </a:solidFill>
                <a:latin typeface="Courier New" pitchFamily="34" charset="0"/>
                <a:ea typeface="Courier New" pitchFamily="34" charset="-122"/>
                <a:cs typeface="Courier New" pitchFamily="34" charset="-120"/>
              </a:rPr>
              <a:t> b.iteration_id=%d</a:t>
            </a:r>
            <a:endParaRPr lang="en-US" sz="1300" dirty="0"/>
          </a:p>
          <a:p>
            <a:pPr marL="0" indent="0" algn="l">
              <a:lnSpc>
                <a:spcPct val="104000"/>
              </a:lnSpc>
              <a:buNone/>
            </a:pPr>
            <a:r>
              <a:rPr lang="en-US" sz="1300" dirty="0">
                <a:solidFill>
                  <a:srgbClr val="24292E"/>
                </a:solidFill>
                <a:latin typeface="Courier New" pitchFamily="34" charset="0"/>
                <a:ea typeface="Courier New" pitchFamily="34" charset="-122"/>
                <a:cs typeface="Courier New" pitchFamily="34" charset="-120"/>
              </a:rPr>
              <a:t>  </a:t>
            </a:r>
            <a:r>
              <a:rPr lang="en-US" sz="1300" b="1" dirty="0">
                <a:solidFill>
                  <a:srgbClr val="1746A2"/>
                </a:solidFill>
                <a:latin typeface="Courier New" pitchFamily="34" charset="0"/>
                <a:ea typeface="Courier New" pitchFamily="34" charset="-122"/>
                <a:cs typeface="Courier New" pitchFamily="34" charset="-120"/>
              </a:rPr>
              <a:t>GROUP BY</a:t>
            </a:r>
            <a:r>
              <a:rPr lang="en-US" sz="1300" dirty="0">
                <a:solidFill>
                  <a:srgbClr val="24292E"/>
                </a:solidFill>
                <a:latin typeface="Courier New" pitchFamily="34" charset="0"/>
                <a:ea typeface="Courier New" pitchFamily="34" charset="-122"/>
                <a:cs typeface="Courier New" pitchFamily="34" charset="-120"/>
              </a:rPr>
              <a:t> b.layer_id, b.neuron_id, b.bias )</a:t>
            </a:r>
            <a:endParaRPr lang="en-US" sz="1300" dirty="0"/>
          </a:p>
          <a:p>
            <a:pPr marL="0" indent="0" algn="l">
              <a:lnSpc>
                <a:spcPct val="104000"/>
              </a:lnSpc>
              <a:buNone/>
            </a:pPr>
            <a:r>
              <a:rPr lang="en-US" sz="1300" b="1" dirty="0">
                <a:solidFill>
                  <a:srgbClr val="1746A2"/>
                </a:solidFill>
                <a:latin typeface="Courier New" pitchFamily="34" charset="0"/>
                <a:ea typeface="Courier New" pitchFamily="34" charset="-122"/>
                <a:cs typeface="Courier New" pitchFamily="34" charset="-120"/>
              </a:rPr>
              <a:t>SELECT</a:t>
            </a:r>
            <a:r>
              <a:rPr lang="en-US" sz="1300" dirty="0">
                <a:solidFill>
                  <a:srgbClr val="24292E"/>
                </a:solidFill>
                <a:latin typeface="Courier New" pitchFamily="34" charset="0"/>
                <a:ea typeface="Courier New" pitchFamily="34" charset="-122"/>
                <a:cs typeface="Courier New" pitchFamily="34" charset="-120"/>
              </a:rPr>
              <a:t> bucket, </a:t>
            </a:r>
            <a:r>
              <a:rPr lang="en-US" sz="1300" b="1" dirty="0">
                <a:solidFill>
                  <a:srgbClr val="1746A2"/>
                </a:solidFill>
                <a:latin typeface="Courier New" pitchFamily="34" charset="0"/>
                <a:ea typeface="Courier New" pitchFamily="34" charset="-122"/>
                <a:cs typeface="Courier New" pitchFamily="34" charset="-120"/>
              </a:rPr>
              <a:t>COUNT</a:t>
            </a:r>
            <a:r>
              <a:rPr lang="en-US" sz="1300" dirty="0">
                <a:solidFill>
                  <a:srgbClr val="24292E"/>
                </a:solidFill>
                <a:latin typeface="Courier New" pitchFamily="34" charset="0"/>
                <a:ea typeface="Courier New" pitchFamily="34" charset="-122"/>
                <a:cs typeface="Courier New" pitchFamily="34" charset="-120"/>
              </a:rPr>
              <a:t>(*) </a:t>
            </a:r>
            <a:r>
              <a:rPr lang="en-US" sz="1300" b="1" dirty="0">
                <a:solidFill>
                  <a:srgbClr val="1746A2"/>
                </a:solidFill>
                <a:latin typeface="Courier New" pitchFamily="34" charset="0"/>
                <a:ea typeface="Courier New" pitchFamily="34" charset="-122"/>
                <a:cs typeface="Courier New" pitchFamily="34" charset="-120"/>
              </a:rPr>
              <a:t>AS</a:t>
            </a:r>
            <a:r>
              <a:rPr lang="en-US" sz="1300" dirty="0">
                <a:solidFill>
                  <a:srgbClr val="24292E"/>
                </a:solidFill>
                <a:latin typeface="Courier New" pitchFamily="34" charset="0"/>
                <a:ea typeface="Courier New" pitchFamily="34" charset="-122"/>
                <a:cs typeface="Courier New" pitchFamily="34" charset="-120"/>
              </a:rPr>
              <a:t> neurons,</a:t>
            </a:r>
            <a:endParaRPr lang="en-US" sz="1300" dirty="0"/>
          </a:p>
          <a:p>
            <a:pPr marL="0" indent="0" algn="l">
              <a:lnSpc>
                <a:spcPct val="104000"/>
              </a:lnSpc>
              <a:buNone/>
            </a:pPr>
            <a:r>
              <a:rPr lang="en-US" sz="1300" dirty="0">
                <a:solidFill>
                  <a:srgbClr val="24292E"/>
                </a:solidFill>
                <a:latin typeface="Courier New" pitchFamily="34" charset="0"/>
                <a:ea typeface="Courier New" pitchFamily="34" charset="-122"/>
                <a:cs typeface="Courier New" pitchFamily="34" charset="-120"/>
              </a:rPr>
              <a:t>  pct_active, pct_inactive, pct_oscillating</a:t>
            </a:r>
            <a:endParaRPr lang="en-US" sz="1300" dirty="0"/>
          </a:p>
          <a:p>
            <a:pPr marL="0" indent="0" algn="l">
              <a:lnSpc>
                <a:spcPct val="104000"/>
              </a:lnSpc>
              <a:buNone/>
            </a:pPr>
            <a:r>
              <a:rPr lang="en-US" sz="1300" b="1" dirty="0">
                <a:solidFill>
                  <a:srgbClr val="1746A2"/>
                </a:solidFill>
                <a:latin typeface="Courier New" pitchFamily="34" charset="0"/>
                <a:ea typeface="Courier New" pitchFamily="34" charset="-122"/>
                <a:cs typeface="Courier New" pitchFamily="34" charset="-120"/>
              </a:rPr>
              <a:t>FROM</a:t>
            </a:r>
            <a:r>
              <a:rPr lang="en-US" sz="1300" dirty="0">
                <a:solidFill>
                  <a:srgbClr val="24292E"/>
                </a:solidFill>
                <a:latin typeface="Courier New" pitchFamily="34" charset="0"/>
                <a:ea typeface="Courier New" pitchFamily="34" charset="-122"/>
                <a:cs typeface="Courier New" pitchFamily="34" charset="-120"/>
              </a:rPr>
              <a:t> NeuronStats </a:t>
            </a:r>
            <a:r>
              <a:rPr lang="en-US" sz="1300" b="1" dirty="0">
                <a:solidFill>
                  <a:srgbClr val="1746A2"/>
                </a:solidFill>
                <a:latin typeface="Courier New" pitchFamily="34" charset="0"/>
                <a:ea typeface="Courier New" pitchFamily="34" charset="-122"/>
                <a:cs typeface="Courier New" pitchFamily="34" charset="-120"/>
              </a:rPr>
              <a:t>GROUP BY</a:t>
            </a:r>
            <a:r>
              <a:rPr lang="en-US" sz="1300" dirty="0">
                <a:solidFill>
                  <a:srgbClr val="24292E"/>
                </a:solidFill>
                <a:latin typeface="Courier New" pitchFamily="34" charset="0"/>
                <a:ea typeface="Courier New" pitchFamily="34" charset="-122"/>
                <a:cs typeface="Courier New" pitchFamily="34" charset="-120"/>
              </a:rPr>
              <a:t> bucket </a:t>
            </a:r>
            <a:r>
              <a:rPr lang="en-US" sz="1300" b="1" dirty="0">
                <a:solidFill>
                  <a:srgbClr val="1746A2"/>
                </a:solidFill>
                <a:latin typeface="Courier New" pitchFamily="34" charset="0"/>
                <a:ea typeface="Courier New" pitchFamily="34" charset="-122"/>
                <a:cs typeface="Courier New" pitchFamily="34" charset="-120"/>
              </a:rPr>
              <a:t>ORDER BY</a:t>
            </a:r>
            <a:r>
              <a:rPr lang="en-US" sz="1300" dirty="0">
                <a:solidFill>
                  <a:srgbClr val="24292E"/>
                </a:solidFill>
                <a:latin typeface="Courier New" pitchFamily="34" charset="0"/>
                <a:ea typeface="Courier New" pitchFamily="34" charset="-122"/>
                <a:cs typeface="Courier New" pitchFamily="34" charset="-120"/>
              </a:rPr>
              <a:t> bucket;</a:t>
            </a:r>
            <a:endParaRPr lang="en-US" sz="1300" dirty="0"/>
          </a:p>
        </p:txBody>
      </p:sp>
      <p:sp>
        <p:nvSpPr>
          <p:cNvPr id="9" name="Text 7"/>
          <p:cNvSpPr/>
          <p:nvPr/>
        </p:nvSpPr>
        <p:spPr>
          <a:xfrm>
            <a:off x="7863840" y="6528816"/>
            <a:ext cx="731520" cy="274320"/>
          </a:xfrm>
          <a:prstGeom prst="rect">
            <a:avLst/>
          </a:prstGeom>
          <a:noFill/>
          <a:ln/>
        </p:spPr>
        <p:txBody>
          <a:bodyPr wrap="square" rtlCol="0" anchor="ctr"/>
          <a:lstStyle/>
          <a:p>
            <a:pPr marL="0" indent="0" algn="r">
              <a:buNone/>
            </a:pPr>
            <a:r>
              <a:rPr lang="en-US" sz="1200" dirty="0" smtClean="0">
                <a:solidFill>
                  <a:srgbClr val="5B6066"/>
                </a:solidFill>
                <a:latin typeface="Times New Roman" pitchFamily="34" charset="0"/>
                <a:ea typeface="Times New Roman" pitchFamily="34" charset="-122"/>
                <a:cs typeface="Times New Roman" pitchFamily="34" charset="-120"/>
              </a:rPr>
              <a:t>12/20</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6">
    <p:spTree>
      <p:nvGrpSpPr>
        <p:cNvPr id="1" name=""/>
        <p:cNvGrpSpPr/>
        <p:nvPr/>
      </p:nvGrpSpPr>
      <p:grpSpPr>
        <a:xfrm>
          <a:off x="0" y="0"/>
          <a:ext cx="0" cy="0"/>
          <a:chOff x="0" y="0"/>
          <a:chExt cx="0" cy="0"/>
        </a:xfrm>
      </p:grpSpPr>
      <p:sp>
        <p:nvSpPr>
          <p:cNvPr id="2" name="Text 0"/>
          <p:cNvSpPr/>
          <p:nvPr/>
        </p:nvSpPr>
        <p:spPr>
          <a:xfrm>
            <a:off x="365760" y="256032"/>
            <a:ext cx="8412480" cy="868680"/>
          </a:xfrm>
          <a:prstGeom prst="rect">
            <a:avLst/>
          </a:prstGeom>
          <a:noFill/>
          <a:ln/>
        </p:spPr>
        <p:txBody>
          <a:bodyPr wrap="square" lIns="0" tIns="0" rIns="0" bIns="0" rtlCol="0" anchor="ctr"/>
          <a:lstStyle/>
          <a:p>
            <a:pPr marL="0" indent="0" algn="ctr">
              <a:buNone/>
            </a:pPr>
            <a:r>
              <a:rPr lang="en-US" sz="3400" b="1" dirty="0">
                <a:solidFill>
                  <a:srgbClr val="1A1A1A"/>
                </a:solidFill>
                <a:latin typeface="Times New Roman" pitchFamily="34" charset="0"/>
                <a:ea typeface="Times New Roman" pitchFamily="34" charset="-122"/>
                <a:cs typeface="Times New Roman" pitchFamily="34" charset="-120"/>
              </a:rPr>
              <a:t>Time &amp; Space Complexity</a:t>
            </a:r>
            <a:endParaRPr lang="en-US" sz="3400" dirty="0"/>
          </a:p>
        </p:txBody>
      </p:sp>
      <p:sp>
        <p:nvSpPr>
          <p:cNvPr id="3" name="Text 1"/>
          <p:cNvSpPr/>
          <p:nvPr/>
        </p:nvSpPr>
        <p:spPr>
          <a:xfrm>
            <a:off x="548640" y="1188720"/>
            <a:ext cx="8046720" cy="365760"/>
          </a:xfrm>
          <a:prstGeom prst="rect">
            <a:avLst/>
          </a:prstGeom>
          <a:noFill/>
          <a:ln/>
        </p:spPr>
        <p:txBody>
          <a:bodyPr wrap="square" rtlCol="0" anchor="ctr"/>
          <a:lstStyle/>
          <a:p>
            <a:pPr marL="0" indent="0" algn="ctr">
              <a:buNone/>
            </a:pPr>
            <a:r>
              <a:rPr lang="en-US" sz="1600" dirty="0">
                <a:solidFill>
                  <a:srgbClr val="1A1A1A"/>
                </a:solidFill>
                <a:latin typeface="Times New Roman" pitchFamily="34" charset="0"/>
                <a:ea typeface="Times New Roman" pitchFamily="34" charset="-122"/>
                <a:cs typeface="Times New Roman" pitchFamily="34" charset="-120"/>
              </a:rPr>
              <a:t>Network depth </a:t>
            </a:r>
            <a:r>
              <a:rPr lang="en-US" sz="1600" b="1" i="1" dirty="0">
                <a:solidFill>
                  <a:srgbClr val="C8102E"/>
                </a:solidFill>
                <a:latin typeface="Times New Roman" pitchFamily="34" charset="0"/>
                <a:ea typeface="Times New Roman" pitchFamily="34" charset="-122"/>
                <a:cs typeface="Times New Roman" pitchFamily="34" charset="-120"/>
              </a:rPr>
              <a:t>D</a:t>
            </a:r>
            <a:r>
              <a:rPr lang="en-US" sz="1600" dirty="0">
                <a:solidFill>
                  <a:srgbClr val="1A1A1A"/>
                </a:solidFill>
                <a:latin typeface="Times New Roman" pitchFamily="34" charset="0"/>
                <a:ea typeface="Times New Roman" pitchFamily="34" charset="-122"/>
                <a:cs typeface="Times New Roman" pitchFamily="34" charset="-120"/>
              </a:rPr>
              <a:t>, average width </a:t>
            </a:r>
            <a:r>
              <a:rPr lang="en-US" sz="1600" b="1" i="1" dirty="0">
                <a:solidFill>
                  <a:srgbClr val="C8102E"/>
                </a:solidFill>
                <a:latin typeface="Times New Roman" pitchFamily="34" charset="0"/>
                <a:ea typeface="Times New Roman" pitchFamily="34" charset="-122"/>
                <a:cs typeface="Times New Roman" pitchFamily="34" charset="-120"/>
              </a:rPr>
              <a:t>W</a:t>
            </a:r>
            <a:r>
              <a:rPr lang="en-US" sz="1600" dirty="0">
                <a:solidFill>
                  <a:srgbClr val="1A1A1A"/>
                </a:solidFill>
                <a:latin typeface="Times New Roman" pitchFamily="34" charset="0"/>
                <a:ea typeface="Times New Roman" pitchFamily="34" charset="-122"/>
                <a:cs typeface="Times New Roman" pitchFamily="34" charset="-120"/>
              </a:rPr>
              <a:t>, data points </a:t>
            </a:r>
            <a:r>
              <a:rPr lang="en-US" sz="1600" b="1" i="1" dirty="0">
                <a:solidFill>
                  <a:srgbClr val="C8102E"/>
                </a:solidFill>
                <a:latin typeface="Times New Roman" pitchFamily="34" charset="0"/>
                <a:ea typeface="Times New Roman" pitchFamily="34" charset="-122"/>
                <a:cs typeface="Times New Roman" pitchFamily="34" charset="-120"/>
              </a:rPr>
              <a:t>n</a:t>
            </a:r>
            <a:r>
              <a:rPr lang="en-US" sz="1600" dirty="0">
                <a:solidFill>
                  <a:srgbClr val="1A1A1A"/>
                </a:solidFill>
                <a:latin typeface="Times New Roman" pitchFamily="34" charset="0"/>
                <a:ea typeface="Times New Roman" pitchFamily="34" charset="-122"/>
                <a:cs typeface="Times New Roman" pitchFamily="34" charset="-120"/>
              </a:rPr>
              <a:t>.  We analyze the two cases separately — one variable held fixed in each.</a:t>
            </a:r>
            <a:endParaRPr lang="en-US" sz="1600" dirty="0"/>
          </a:p>
        </p:txBody>
      </p:sp>
      <p:graphicFrame>
        <p:nvGraphicFramePr>
          <p:cNvPr id="17" name="Table 0"/>
          <p:cNvGraphicFramePr>
            <a:graphicFrameLocks noGrp="1"/>
          </p:cNvGraphicFramePr>
          <p:nvPr>
            <p:extLst>
              <p:ext uri="{D42A27DB-BD31-4B8C-83A1-F6EECF244321}">
                <p14:modId xmlns:p14="http://schemas.microsoft.com/office/powerpoint/2010/main" val="2151481759"/>
              </p:ext>
            </p:extLst>
          </p:nvPr>
        </p:nvGraphicFramePr>
        <p:xfrm>
          <a:off x="548640" y="1691640"/>
          <a:ext cx="8046720" cy="2962656"/>
        </p:xfrm>
        <a:graphic>
          <a:graphicData uri="http://schemas.openxmlformats.org/drawingml/2006/table">
            <a:tbl>
              <a:tblPr/>
              <a:tblGrid>
                <a:gridCol w="2651760"/>
                <a:gridCol w="2743200"/>
                <a:gridCol w="2651760"/>
              </a:tblGrid>
              <a:tr h="566928">
                <a:tc>
                  <a:txBody>
                    <a:bodyPr/>
                    <a:lstStyle/>
                    <a:p>
                      <a:pPr marL="0" indent="0" algn="ctr">
                        <a:buNone/>
                      </a:pPr>
                      <a:r>
                        <a:rPr lang="en-US" sz="1500" b="1" dirty="0">
                          <a:solidFill>
                            <a:srgbClr val="FFFFFF"/>
                          </a:solidFill>
                          <a:latin typeface="Times New Roman" pitchFamily="34" charset="0"/>
                          <a:ea typeface="Times New Roman" pitchFamily="34" charset="-122"/>
                          <a:cs typeface="Times New Roman" pitchFamily="34" charset="-120"/>
                        </a:rPr>
                        <a:t>Quantity</a:t>
                      </a:r>
                      <a:endParaRPr lang="en-US" sz="15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2B3A55"/>
                    </a:solidFill>
                  </a:tcPr>
                </a:tc>
                <a:tc>
                  <a:txBody>
                    <a:bodyPr/>
                    <a:lstStyle/>
                    <a:p>
                      <a:pPr marL="0" indent="0" algn="ctr">
                        <a:buNone/>
                      </a:pPr>
                      <a:r>
                        <a:rPr lang="en-US" sz="1500" b="1" dirty="0">
                          <a:solidFill>
                            <a:srgbClr val="FFFFFF"/>
                          </a:solidFill>
                          <a:latin typeface="Times New Roman" pitchFamily="34" charset="0"/>
                          <a:ea typeface="Times New Roman" pitchFamily="34" charset="-122"/>
                          <a:cs typeface="Times New Roman" pitchFamily="34" charset="-120"/>
                        </a:rPr>
                        <a:t>Fixed dataset</a:t>
                      </a:r>
                      <a:endParaRPr lang="en-US" sz="1500" dirty="0">
                        <a:latin typeface="Times New Roman" charset="0"/>
                        <a:ea typeface="Times New Roman" charset="0"/>
                        <a:cs typeface="Times New Roman" charset="0"/>
                      </a:endParaRPr>
                    </a:p>
                    <a:p>
                      <a:pPr marL="0" indent="0" algn="ctr">
                        <a:buNone/>
                      </a:pPr>
                      <a:r>
                        <a:rPr lang="en-US" sz="1500" b="1" dirty="0">
                          <a:solidFill>
                            <a:srgbClr val="FFFFFF"/>
                          </a:solidFill>
                          <a:latin typeface="Times New Roman" pitchFamily="34" charset="0"/>
                          <a:ea typeface="Times New Roman" pitchFamily="34" charset="-122"/>
                          <a:cs typeface="Times New Roman" pitchFamily="34" charset="-120"/>
                        </a:rPr>
                        <a:t>(vary architecture)</a:t>
                      </a:r>
                      <a:endParaRPr lang="en-US" sz="15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2B3A55"/>
                    </a:solidFill>
                  </a:tcPr>
                </a:tc>
                <a:tc>
                  <a:txBody>
                    <a:bodyPr/>
                    <a:lstStyle/>
                    <a:p>
                      <a:pPr marL="0" indent="0" algn="ctr">
                        <a:buNone/>
                      </a:pPr>
                      <a:r>
                        <a:rPr lang="en-US" sz="1500" b="1" dirty="0">
                          <a:solidFill>
                            <a:srgbClr val="FFFFFF"/>
                          </a:solidFill>
                          <a:latin typeface="Times New Roman" pitchFamily="34" charset="0"/>
                          <a:ea typeface="Times New Roman" pitchFamily="34" charset="-122"/>
                          <a:cs typeface="Times New Roman" pitchFamily="34" charset="-120"/>
                        </a:rPr>
                        <a:t>Fixed architecture</a:t>
                      </a:r>
                      <a:endParaRPr lang="en-US" sz="1500" dirty="0">
                        <a:latin typeface="Times New Roman" charset="0"/>
                        <a:ea typeface="Times New Roman" charset="0"/>
                        <a:cs typeface="Times New Roman" charset="0"/>
                      </a:endParaRPr>
                    </a:p>
                    <a:p>
                      <a:pPr marL="0" indent="0" algn="ctr">
                        <a:buNone/>
                      </a:pPr>
                      <a:r>
                        <a:rPr lang="en-US" sz="1500" b="1" dirty="0">
                          <a:solidFill>
                            <a:srgbClr val="FFFFFF"/>
                          </a:solidFill>
                          <a:latin typeface="Times New Roman" pitchFamily="34" charset="0"/>
                          <a:ea typeface="Times New Roman" pitchFamily="34" charset="-122"/>
                          <a:cs typeface="Times New Roman" pitchFamily="34" charset="-120"/>
                        </a:rPr>
                        <a:t>(vary dataset)</a:t>
                      </a:r>
                      <a:endParaRPr lang="en-US" sz="15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2B3A55"/>
                    </a:solidFill>
                  </a:tcPr>
                </a:tc>
              </a:tr>
              <a:tr h="457200">
                <a:tc>
                  <a:txBody>
                    <a:bodyPr/>
                    <a:lstStyle/>
                    <a:p>
                      <a:pPr marL="0" indent="0" algn="l">
                        <a:buNone/>
                      </a:pPr>
                      <a:r>
                        <a:rPr lang="en-US" sz="1400" b="1" dirty="0">
                          <a:solidFill>
                            <a:srgbClr val="1A1A1A"/>
                          </a:solidFill>
                          <a:latin typeface="Times New Roman" pitchFamily="34" charset="0"/>
                          <a:ea typeface="Times New Roman" pitchFamily="34" charset="-122"/>
                          <a:cs typeface="Times New Roman" pitchFamily="34" charset="-120"/>
                        </a:rPr>
                        <a:t>Bias snapshot</a:t>
                      </a:r>
                      <a:endParaRPr lang="en-US" sz="14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ctr">
                        <a:buNone/>
                      </a:pPr>
                      <a:r>
                        <a:rPr lang="en-US" sz="1400" dirty="0">
                          <a:solidFill>
                            <a:srgbClr val="1A1A1A"/>
                          </a:solidFill>
                          <a:latin typeface="Times New Roman" pitchFamily="34" charset="0"/>
                          <a:ea typeface="Times New Roman" pitchFamily="34" charset="-122"/>
                          <a:cs typeface="Times New Roman" pitchFamily="34" charset="-120"/>
                        </a:rPr>
                        <a:t>O(D · W) floats</a:t>
                      </a:r>
                      <a:endParaRPr lang="en-US" sz="14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ctr">
                        <a:buNone/>
                      </a:pPr>
                      <a:r>
                        <a:rPr lang="en-US" sz="1400" dirty="0">
                          <a:solidFill>
                            <a:srgbClr val="1A1A1A"/>
                          </a:solidFill>
                          <a:latin typeface="Times New Roman" pitchFamily="34" charset="0"/>
                          <a:ea typeface="Times New Roman" pitchFamily="34" charset="-122"/>
                          <a:cs typeface="Times New Roman" pitchFamily="34" charset="-120"/>
                        </a:rPr>
                        <a:t>O(1)</a:t>
                      </a:r>
                      <a:endParaRPr lang="en-US" sz="14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r>
              <a:tr h="457200">
                <a:tc>
                  <a:txBody>
                    <a:bodyPr/>
                    <a:lstStyle/>
                    <a:p>
                      <a:pPr marL="0" indent="0" algn="l">
                        <a:buNone/>
                      </a:pPr>
                      <a:r>
                        <a:rPr lang="en-US" sz="1400" b="1" dirty="0">
                          <a:solidFill>
                            <a:srgbClr val="1A1A1A"/>
                          </a:solidFill>
                          <a:latin typeface="Times New Roman" pitchFamily="34" charset="0"/>
                          <a:ea typeface="Times New Roman" pitchFamily="34" charset="-122"/>
                          <a:cs typeface="Times New Roman" pitchFamily="34" charset="-120"/>
                        </a:rPr>
                        <a:t>Activation snapshot</a:t>
                      </a:r>
                      <a:endParaRPr lang="en-US" sz="14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ctr">
                        <a:buNone/>
                      </a:pPr>
                      <a:r>
                        <a:rPr lang="en-US" sz="1400" dirty="0">
                          <a:solidFill>
                            <a:srgbClr val="1A1A1A"/>
                          </a:solidFill>
                          <a:latin typeface="Times New Roman" pitchFamily="34" charset="0"/>
                          <a:ea typeface="Times New Roman" pitchFamily="34" charset="-122"/>
                          <a:cs typeface="Times New Roman" pitchFamily="34" charset="-120"/>
                        </a:rPr>
                        <a:t>O(D · W) bits</a:t>
                      </a:r>
                      <a:endParaRPr lang="en-US" sz="14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ctr">
                        <a:buNone/>
                      </a:pPr>
                      <a:r>
                        <a:rPr lang="en-US" sz="1400" dirty="0">
                          <a:solidFill>
                            <a:srgbClr val="1A1A1A"/>
                          </a:solidFill>
                          <a:latin typeface="Times New Roman" pitchFamily="34" charset="0"/>
                          <a:ea typeface="Times New Roman" pitchFamily="34" charset="-122"/>
                          <a:cs typeface="Times New Roman" pitchFamily="34" charset="-120"/>
                        </a:rPr>
                        <a:t>O(n) bits</a:t>
                      </a:r>
                      <a:endParaRPr lang="en-US" sz="14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r>
              <a:tr h="457200">
                <a:tc>
                  <a:txBody>
                    <a:bodyPr/>
                    <a:lstStyle/>
                    <a:p>
                      <a:pPr marL="0" indent="0" algn="l">
                        <a:buNone/>
                      </a:pPr>
                      <a:r>
                        <a:rPr lang="en-US" sz="1400" b="1" dirty="0" smtClean="0">
                          <a:solidFill>
                            <a:srgbClr val="1A1A1A"/>
                          </a:solidFill>
                          <a:latin typeface="Times New Roman" pitchFamily="34" charset="0"/>
                          <a:ea typeface="Times New Roman" pitchFamily="34" charset="-122"/>
                          <a:cs typeface="Times New Roman" pitchFamily="34" charset="-120"/>
                        </a:rPr>
                        <a:t>Neuron Activation </a:t>
                      </a:r>
                      <a:r>
                        <a:rPr lang="en-US" sz="1400" b="1" dirty="0">
                          <a:solidFill>
                            <a:srgbClr val="1A1A1A"/>
                          </a:solidFill>
                          <a:latin typeface="Times New Roman" pitchFamily="34" charset="0"/>
                          <a:ea typeface="Times New Roman" pitchFamily="34" charset="-122"/>
                          <a:cs typeface="Times New Roman" pitchFamily="34" charset="-120"/>
                        </a:rPr>
                        <a:t>query</a:t>
                      </a:r>
                      <a:endParaRPr lang="en-US" sz="14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ctr">
                        <a:buNone/>
                      </a:pPr>
                      <a:r>
                        <a:rPr lang="en-US" sz="1400" dirty="0">
                          <a:solidFill>
                            <a:srgbClr val="1A1A1A"/>
                          </a:solidFill>
                          <a:latin typeface="Times New Roman" pitchFamily="34" charset="0"/>
                          <a:ea typeface="Times New Roman" pitchFamily="34" charset="-122"/>
                          <a:cs typeface="Times New Roman" pitchFamily="34" charset="-120"/>
                        </a:rPr>
                        <a:t>O(D · W)</a:t>
                      </a:r>
                      <a:endParaRPr lang="en-US" sz="14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ctr">
                        <a:buNone/>
                      </a:pPr>
                      <a:r>
                        <a:rPr lang="en-US" sz="1400" dirty="0">
                          <a:solidFill>
                            <a:srgbClr val="1A1A1A"/>
                          </a:solidFill>
                          <a:latin typeface="Times New Roman" pitchFamily="34" charset="0"/>
                          <a:ea typeface="Times New Roman" pitchFamily="34" charset="-122"/>
                          <a:cs typeface="Times New Roman" pitchFamily="34" charset="-120"/>
                        </a:rPr>
                        <a:t>O(n)</a:t>
                      </a:r>
                      <a:endParaRPr lang="en-US" sz="14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r>
              <a:tr h="457200">
                <a:tc>
                  <a:txBody>
                    <a:bodyPr/>
                    <a:lstStyle/>
                    <a:p>
                      <a:pPr marL="0" indent="0" algn="l">
                        <a:buNone/>
                      </a:pPr>
                      <a:r>
                        <a:rPr lang="en-US" sz="1400" b="1" dirty="0">
                          <a:solidFill>
                            <a:srgbClr val="1A1A1A"/>
                          </a:solidFill>
                          <a:latin typeface="Times New Roman" pitchFamily="34" charset="0"/>
                          <a:ea typeface="Times New Roman" pitchFamily="34" charset="-122"/>
                          <a:cs typeface="Times New Roman" pitchFamily="34" charset="-120"/>
                        </a:rPr>
                        <a:t>Bias-histogram query</a:t>
                      </a:r>
                      <a:endParaRPr lang="en-US" sz="14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ctr">
                        <a:buNone/>
                      </a:pPr>
                      <a:r>
                        <a:rPr lang="en-US" sz="1400" dirty="0">
                          <a:solidFill>
                            <a:srgbClr val="1A1A1A"/>
                          </a:solidFill>
                          <a:latin typeface="Times New Roman" pitchFamily="34" charset="0"/>
                          <a:ea typeface="Times New Roman" pitchFamily="34" charset="-122"/>
                          <a:cs typeface="Times New Roman" pitchFamily="34" charset="-120"/>
                        </a:rPr>
                        <a:t>O(D · W)</a:t>
                      </a:r>
                      <a:endParaRPr lang="en-US" sz="14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ctr">
                        <a:buNone/>
                      </a:pPr>
                      <a:r>
                        <a:rPr lang="en-US" sz="1400" dirty="0">
                          <a:solidFill>
                            <a:srgbClr val="1A1A1A"/>
                          </a:solidFill>
                          <a:latin typeface="Times New Roman" pitchFamily="34" charset="0"/>
                          <a:ea typeface="Times New Roman" pitchFamily="34" charset="-122"/>
                          <a:cs typeface="Times New Roman" pitchFamily="34" charset="-120"/>
                        </a:rPr>
                        <a:t>O(n)</a:t>
                      </a:r>
                      <a:endParaRPr lang="en-US" sz="14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r>
              <a:tr h="566928">
                <a:tc>
                  <a:txBody>
                    <a:bodyPr/>
                    <a:lstStyle/>
                    <a:p>
                      <a:pPr marL="0" indent="0" algn="l">
                        <a:buNone/>
                      </a:pPr>
                      <a:r>
                        <a:rPr lang="en-US" sz="1400" b="1" dirty="0">
                          <a:solidFill>
                            <a:srgbClr val="1A1A1A"/>
                          </a:solidFill>
                          <a:latin typeface="Times New Roman" pitchFamily="34" charset="0"/>
                          <a:ea typeface="Times New Roman" pitchFamily="34" charset="-122"/>
                          <a:cs typeface="Times New Roman" pitchFamily="34" charset="-120"/>
                        </a:rPr>
                        <a:t>Misclassification query</a:t>
                      </a:r>
                      <a:endParaRPr lang="en-US" sz="14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ctr">
                        <a:buNone/>
                      </a:pPr>
                      <a:r>
                        <a:rPr lang="en-US" sz="1400" dirty="0">
                          <a:solidFill>
                            <a:srgbClr val="1A1A1A"/>
                          </a:solidFill>
                          <a:latin typeface="Times New Roman" pitchFamily="34" charset="0"/>
                          <a:ea typeface="Times New Roman" pitchFamily="34" charset="-122"/>
                          <a:cs typeface="Times New Roman" pitchFamily="34" charset="-120"/>
                        </a:rPr>
                        <a:t>O(W) — no depth penalty</a:t>
                      </a:r>
                      <a:endParaRPr lang="en-US" sz="14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ctr">
                        <a:buNone/>
                      </a:pPr>
                      <a:r>
                        <a:rPr lang="en-US" sz="1400" dirty="0">
                          <a:solidFill>
                            <a:srgbClr val="1A1A1A"/>
                          </a:solidFill>
                          <a:latin typeface="Times New Roman" pitchFamily="34" charset="0"/>
                          <a:ea typeface="Times New Roman" pitchFamily="34" charset="-122"/>
                          <a:cs typeface="Times New Roman" pitchFamily="34" charset="-120"/>
                        </a:rPr>
                        <a:t>O(n)</a:t>
                      </a:r>
                      <a:endParaRPr lang="en-US" sz="14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r>
            </a:tbl>
          </a:graphicData>
        </a:graphic>
      </p:graphicFrame>
      <p:sp>
        <p:nvSpPr>
          <p:cNvPr id="5" name="Text 2"/>
          <p:cNvSpPr/>
          <p:nvPr/>
        </p:nvSpPr>
        <p:spPr>
          <a:xfrm>
            <a:off x="548640" y="5440680"/>
            <a:ext cx="8046720" cy="731520"/>
          </a:xfrm>
          <a:prstGeom prst="rect">
            <a:avLst/>
          </a:prstGeom>
          <a:noFill/>
          <a:ln/>
        </p:spPr>
        <p:txBody>
          <a:bodyPr wrap="square" rtlCol="0" anchor="ctr"/>
          <a:lstStyle/>
          <a:p>
            <a:pPr marL="0" indent="0" algn="ctr">
              <a:buNone/>
            </a:pPr>
            <a:r>
              <a:rPr lang="en-US" sz="1500" b="1" dirty="0">
                <a:solidFill>
                  <a:srgbClr val="C8102E"/>
                </a:solidFill>
                <a:latin typeface="Times New Roman" pitchFamily="34" charset="0"/>
                <a:ea typeface="Times New Roman" pitchFamily="34" charset="-122"/>
                <a:cs typeface="Times New Roman" pitchFamily="34" charset="-120"/>
              </a:rPr>
              <a:t>Key insight:  </a:t>
            </a:r>
            <a:r>
              <a:rPr lang="en-US" sz="1500" dirty="0">
                <a:solidFill>
                  <a:srgbClr val="1A1A1A"/>
                </a:solidFill>
                <a:latin typeface="Times New Roman" pitchFamily="34" charset="0"/>
                <a:ea typeface="Times New Roman" pitchFamily="34" charset="-122"/>
                <a:cs typeface="Times New Roman" pitchFamily="34" charset="-120"/>
              </a:rPr>
              <a:t>with the dataset fixed there is no n at all; excluding weights removes the dominant storage term, and an index lets misclassification auditing scale independently of depth D.</a:t>
            </a:r>
            <a:endParaRPr lang="en-US" sz="1500" dirty="0"/>
          </a:p>
        </p:txBody>
      </p:sp>
      <p:sp>
        <p:nvSpPr>
          <p:cNvPr id="9" name="Text 6"/>
          <p:cNvSpPr/>
          <p:nvPr/>
        </p:nvSpPr>
        <p:spPr>
          <a:xfrm>
            <a:off x="7863840" y="6528816"/>
            <a:ext cx="731520" cy="274320"/>
          </a:xfrm>
          <a:prstGeom prst="rect">
            <a:avLst/>
          </a:prstGeom>
          <a:noFill/>
          <a:ln/>
        </p:spPr>
        <p:txBody>
          <a:bodyPr wrap="square" rtlCol="0" anchor="ctr"/>
          <a:lstStyle/>
          <a:p>
            <a:pPr marL="0" indent="0" algn="r">
              <a:buNone/>
            </a:pPr>
            <a:r>
              <a:rPr lang="en-US" sz="1200" dirty="0" smtClean="0">
                <a:solidFill>
                  <a:srgbClr val="5B6066"/>
                </a:solidFill>
                <a:latin typeface="Times New Roman" pitchFamily="34" charset="0"/>
                <a:ea typeface="Times New Roman" pitchFamily="34" charset="-122"/>
                <a:cs typeface="Times New Roman" pitchFamily="34" charset="-120"/>
              </a:rPr>
              <a:t>13/20</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7">
    <p:spTree>
      <p:nvGrpSpPr>
        <p:cNvPr id="1" name=""/>
        <p:cNvGrpSpPr/>
        <p:nvPr/>
      </p:nvGrpSpPr>
      <p:grpSpPr>
        <a:xfrm>
          <a:off x="0" y="0"/>
          <a:ext cx="0" cy="0"/>
          <a:chOff x="0" y="0"/>
          <a:chExt cx="0" cy="0"/>
        </a:xfrm>
      </p:grpSpPr>
      <p:sp>
        <p:nvSpPr>
          <p:cNvPr id="2" name="Text 0"/>
          <p:cNvSpPr/>
          <p:nvPr/>
        </p:nvSpPr>
        <p:spPr>
          <a:xfrm>
            <a:off x="365760" y="256032"/>
            <a:ext cx="8412480" cy="868680"/>
          </a:xfrm>
          <a:prstGeom prst="rect">
            <a:avLst/>
          </a:prstGeom>
          <a:noFill/>
          <a:ln/>
        </p:spPr>
        <p:txBody>
          <a:bodyPr wrap="square" lIns="0" tIns="0" rIns="0" bIns="0" rtlCol="0" anchor="ctr"/>
          <a:lstStyle/>
          <a:p>
            <a:pPr marL="0" indent="0" algn="ctr">
              <a:buNone/>
            </a:pPr>
            <a:r>
              <a:rPr lang="en-US" sz="3400" b="1" dirty="0">
                <a:solidFill>
                  <a:srgbClr val="1A1A1A"/>
                </a:solidFill>
                <a:latin typeface="Times New Roman" pitchFamily="34" charset="0"/>
                <a:ea typeface="Times New Roman" pitchFamily="34" charset="-122"/>
                <a:cs typeface="Times New Roman" pitchFamily="34" charset="-120"/>
              </a:rPr>
              <a:t>Experiment Setup</a:t>
            </a:r>
            <a:endParaRPr lang="en-US" sz="3400" dirty="0"/>
          </a:p>
        </p:txBody>
      </p:sp>
      <p:sp>
        <p:nvSpPr>
          <p:cNvPr id="3" name="Text 1"/>
          <p:cNvSpPr/>
          <p:nvPr/>
        </p:nvSpPr>
        <p:spPr>
          <a:xfrm>
            <a:off x="548640" y="1371600"/>
            <a:ext cx="8046720" cy="2011680"/>
          </a:xfrm>
          <a:prstGeom prst="rect">
            <a:avLst/>
          </a:prstGeom>
          <a:noFill/>
          <a:ln/>
        </p:spPr>
        <p:txBody>
          <a:bodyPr wrap="square" rtlCol="0" anchor="t"/>
          <a:lstStyle/>
          <a:p>
            <a:pPr marL="228600" indent="-228600" algn="l">
              <a:spcAft>
                <a:spcPts val="900"/>
              </a:spcAft>
              <a:buSzPct val="100000"/>
              <a:buChar char="•"/>
            </a:pPr>
            <a:r>
              <a:rPr lang="en-US" sz="1900" b="1" dirty="0">
                <a:solidFill>
                  <a:srgbClr val="2B3A55"/>
                </a:solidFill>
                <a:latin typeface="Times New Roman" pitchFamily="34" charset="0"/>
                <a:ea typeface="Times New Roman" pitchFamily="34" charset="-122"/>
                <a:cs typeface="Times New Roman" pitchFamily="34" charset="-120"/>
              </a:rPr>
              <a:t>Evaluated on a single local server (not the cloud):</a:t>
            </a:r>
            <a:endParaRPr lang="en-US" sz="1900" dirty="0"/>
          </a:p>
          <a:p>
            <a:pPr marL="457200" lvl="1" indent="-228600" algn="l">
              <a:spcAft>
                <a:spcPts val="900"/>
              </a:spcAft>
              <a:buSzPct val="100000"/>
              <a:buChar char="•"/>
            </a:pPr>
            <a:r>
              <a:rPr lang="en-US" sz="1900" dirty="0">
                <a:solidFill>
                  <a:srgbClr val="1A1A1A"/>
                </a:solidFill>
                <a:latin typeface="Times New Roman" pitchFamily="34" charset="0"/>
                <a:ea typeface="Times New Roman" pitchFamily="34" charset="-122"/>
                <a:cs typeface="Times New Roman" pitchFamily="34" charset="-120"/>
              </a:rPr>
              <a:t>Intel i7-4770 · 32 GB main memory · </a:t>
            </a:r>
            <a:r>
              <a:rPr lang="en-US" sz="1900" dirty="0" smtClean="0">
                <a:solidFill>
                  <a:srgbClr val="1A1A1A"/>
                </a:solidFill>
                <a:latin typeface="Times New Roman" pitchFamily="34" charset="0"/>
                <a:ea typeface="Times New Roman" pitchFamily="34" charset="-122"/>
                <a:cs typeface="Times New Roman" pitchFamily="34" charset="-120"/>
              </a:rPr>
              <a:t>6 TB locally </a:t>
            </a:r>
            <a:r>
              <a:rPr lang="en-US" sz="1900" dirty="0">
                <a:solidFill>
                  <a:srgbClr val="1A1A1A"/>
                </a:solidFill>
                <a:latin typeface="Times New Roman" pitchFamily="34" charset="0"/>
                <a:ea typeface="Times New Roman" pitchFamily="34" charset="-122"/>
                <a:cs typeface="Times New Roman" pitchFamily="34" charset="-120"/>
              </a:rPr>
              <a:t>attached </a:t>
            </a:r>
            <a:r>
              <a:rPr lang="en-US" sz="1900" dirty="0" smtClean="0">
                <a:solidFill>
                  <a:srgbClr val="1A1A1A"/>
                </a:solidFill>
                <a:latin typeface="Times New Roman" pitchFamily="34" charset="0"/>
                <a:ea typeface="Times New Roman" pitchFamily="34" charset="-122"/>
                <a:cs typeface="Times New Roman" pitchFamily="34" charset="-120"/>
              </a:rPr>
              <a:t>HDD.</a:t>
            </a:r>
            <a:endParaRPr lang="en-US" sz="1900" dirty="0"/>
          </a:p>
          <a:p>
            <a:pPr marL="228600" indent="-228600" algn="l">
              <a:spcAft>
                <a:spcPts val="900"/>
              </a:spcAft>
              <a:buSzPct val="100000"/>
              <a:buChar char="•"/>
            </a:pPr>
            <a:r>
              <a:rPr lang="en-US" sz="1900" b="1" dirty="0">
                <a:solidFill>
                  <a:srgbClr val="2B3A55"/>
                </a:solidFill>
                <a:latin typeface="Times New Roman" pitchFamily="34" charset="0"/>
                <a:ea typeface="Times New Roman" pitchFamily="34" charset="-122"/>
                <a:cs typeface="Times New Roman" pitchFamily="34" charset="-120"/>
              </a:rPr>
              <a:t>Software:</a:t>
            </a:r>
            <a:endParaRPr lang="en-US" sz="1900" dirty="0"/>
          </a:p>
          <a:p>
            <a:pPr marL="457200" lvl="1" indent="-228600" algn="l">
              <a:spcAft>
                <a:spcPts val="900"/>
              </a:spcAft>
              <a:buSzPct val="100000"/>
              <a:buChar char="•"/>
            </a:pPr>
            <a:r>
              <a:rPr lang="en-US" sz="1900" dirty="0">
                <a:solidFill>
                  <a:srgbClr val="1A1A1A"/>
                </a:solidFill>
                <a:latin typeface="Times New Roman" pitchFamily="34" charset="0"/>
                <a:ea typeface="Times New Roman" pitchFamily="34" charset="-122"/>
                <a:cs typeface="Times New Roman" pitchFamily="34" charset="-120"/>
              </a:rPr>
              <a:t>Python 3.13 · PyTorch 2.9.1 · PostgreSQL 17.9 · Pandas / NumPy / Scikit-learn.</a:t>
            </a:r>
            <a:endParaRPr lang="en-US" sz="1900" dirty="0"/>
          </a:p>
        </p:txBody>
      </p:sp>
      <p:sp>
        <p:nvSpPr>
          <p:cNvPr id="4" name="Text 2"/>
          <p:cNvSpPr/>
          <p:nvPr/>
        </p:nvSpPr>
        <p:spPr>
          <a:xfrm>
            <a:off x="548640" y="3383280"/>
            <a:ext cx="8046720" cy="365760"/>
          </a:xfrm>
          <a:prstGeom prst="rect">
            <a:avLst/>
          </a:prstGeom>
          <a:noFill/>
          <a:ln/>
        </p:spPr>
        <p:txBody>
          <a:bodyPr wrap="square" rtlCol="0" anchor="ctr"/>
          <a:lstStyle/>
          <a:p>
            <a:pPr marL="0" indent="0" algn="ctr">
              <a:buNone/>
            </a:pPr>
            <a:r>
              <a:rPr lang="en-US" sz="1800" b="1" dirty="0">
                <a:solidFill>
                  <a:srgbClr val="2B3A55"/>
                </a:solidFill>
                <a:latin typeface="Times New Roman" pitchFamily="34" charset="0"/>
                <a:ea typeface="Times New Roman" pitchFamily="34" charset="-122"/>
                <a:cs typeface="Times New Roman" pitchFamily="34" charset="-120"/>
              </a:rPr>
              <a:t>Evaluation datasets (Table 1)</a:t>
            </a:r>
            <a:endParaRPr lang="en-US" sz="1800" dirty="0"/>
          </a:p>
        </p:txBody>
      </p:sp>
      <p:graphicFrame>
        <p:nvGraphicFramePr>
          <p:cNvPr id="18" name="Table 0"/>
          <p:cNvGraphicFramePr>
            <a:graphicFrameLocks noGrp="1"/>
          </p:cNvGraphicFramePr>
          <p:nvPr>
            <p:extLst>
              <p:ext uri="{D42A27DB-BD31-4B8C-83A1-F6EECF244321}">
                <p14:modId xmlns:p14="http://schemas.microsoft.com/office/powerpoint/2010/main" val="1579011935"/>
              </p:ext>
            </p:extLst>
          </p:nvPr>
        </p:nvGraphicFramePr>
        <p:xfrm>
          <a:off x="1005840" y="3840480"/>
          <a:ext cx="7132320" cy="2087880"/>
        </p:xfrm>
        <a:graphic>
          <a:graphicData uri="http://schemas.openxmlformats.org/drawingml/2006/table">
            <a:tbl>
              <a:tblPr/>
              <a:tblGrid>
                <a:gridCol w="2468880"/>
                <a:gridCol w="1920240"/>
                <a:gridCol w="1463040"/>
                <a:gridCol w="1280160"/>
              </a:tblGrid>
              <a:tr h="502920">
                <a:tc>
                  <a:txBody>
                    <a:bodyPr/>
                    <a:lstStyle/>
                    <a:p>
                      <a:pPr marL="0" indent="0" algn="l">
                        <a:buNone/>
                      </a:pPr>
                      <a:r>
                        <a:rPr lang="en-US" sz="1600" b="1" dirty="0">
                          <a:solidFill>
                            <a:srgbClr val="FFFFFF"/>
                          </a:solidFill>
                          <a:latin typeface="Times New Roman" pitchFamily="34" charset="0"/>
                          <a:ea typeface="Times New Roman" pitchFamily="34" charset="-122"/>
                          <a:cs typeface="Times New Roman" pitchFamily="34" charset="-120"/>
                        </a:rPr>
                        <a:t>Dataset</a:t>
                      </a:r>
                      <a:endParaRPr lang="en-US" sz="16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2B3A55"/>
                    </a:solidFill>
                  </a:tcPr>
                </a:tc>
                <a:tc>
                  <a:txBody>
                    <a:bodyPr/>
                    <a:lstStyle/>
                    <a:p>
                      <a:pPr marL="0" indent="0" algn="ctr">
                        <a:buNone/>
                      </a:pPr>
                      <a:r>
                        <a:rPr lang="en-US" sz="1600" b="1" dirty="0">
                          <a:solidFill>
                            <a:srgbClr val="FFFFFF"/>
                          </a:solidFill>
                          <a:latin typeface="Times New Roman" pitchFamily="34" charset="0"/>
                          <a:ea typeface="Times New Roman" pitchFamily="34" charset="-122"/>
                          <a:cs typeface="Times New Roman" pitchFamily="34" charset="-120"/>
                        </a:rPr>
                        <a:t>Domain</a:t>
                      </a:r>
                      <a:endParaRPr lang="en-US" sz="16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2B3A55"/>
                    </a:solidFill>
                  </a:tcPr>
                </a:tc>
                <a:tc>
                  <a:txBody>
                    <a:bodyPr/>
                    <a:lstStyle/>
                    <a:p>
                      <a:pPr marL="0" indent="0" algn="r">
                        <a:buNone/>
                      </a:pPr>
                      <a:r>
                        <a:rPr lang="en-US" sz="1600" b="1" dirty="0">
                          <a:solidFill>
                            <a:srgbClr val="FFFFFF"/>
                          </a:solidFill>
                          <a:latin typeface="Times New Roman" pitchFamily="34" charset="0"/>
                          <a:ea typeface="Times New Roman" pitchFamily="34" charset="-122"/>
                          <a:cs typeface="Times New Roman" pitchFamily="34" charset="-120"/>
                        </a:rPr>
                        <a:t>Rows (n)</a:t>
                      </a:r>
                      <a:endParaRPr lang="en-US" sz="16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2B3A55"/>
                    </a:solidFill>
                  </a:tcPr>
                </a:tc>
                <a:tc>
                  <a:txBody>
                    <a:bodyPr/>
                    <a:lstStyle/>
                    <a:p>
                      <a:pPr marL="0" indent="0" algn="r">
                        <a:buNone/>
                      </a:pPr>
                      <a:r>
                        <a:rPr lang="en-US" sz="1600" b="1" dirty="0">
                          <a:solidFill>
                            <a:srgbClr val="FFFFFF"/>
                          </a:solidFill>
                          <a:latin typeface="Times New Roman" pitchFamily="34" charset="0"/>
                          <a:ea typeface="Times New Roman" pitchFamily="34" charset="-122"/>
                          <a:cs typeface="Times New Roman" pitchFamily="34" charset="-120"/>
                        </a:rPr>
                        <a:t>Dimensions (d)</a:t>
                      </a:r>
                      <a:endParaRPr lang="en-US" sz="16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2B3A55"/>
                    </a:solidFill>
                  </a:tcPr>
                </a:tc>
              </a:tr>
              <a:tr h="502920">
                <a:tc>
                  <a:txBody>
                    <a:bodyPr/>
                    <a:lstStyle/>
                    <a:p>
                      <a:pPr marL="0" indent="0" algn="l">
                        <a:buNone/>
                      </a:pPr>
                      <a:r>
                        <a:rPr lang="en-US" sz="1600" dirty="0">
                          <a:solidFill>
                            <a:srgbClr val="1A1A1A"/>
                          </a:solidFill>
                          <a:latin typeface="Times New Roman" pitchFamily="34" charset="0"/>
                          <a:ea typeface="Times New Roman" pitchFamily="34" charset="-122"/>
                          <a:cs typeface="Times New Roman" pitchFamily="34" charset="-120"/>
                        </a:rPr>
                        <a:t>KDD</a:t>
                      </a:r>
                      <a:endParaRPr lang="en-US" sz="16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ctr">
                        <a:buNone/>
                      </a:pPr>
                      <a:r>
                        <a:rPr lang="en-US" sz="1600" dirty="0">
                          <a:solidFill>
                            <a:srgbClr val="1A1A1A"/>
                          </a:solidFill>
                          <a:latin typeface="Times New Roman" pitchFamily="34" charset="0"/>
                          <a:ea typeface="Times New Roman" pitchFamily="34" charset="-122"/>
                          <a:cs typeface="Times New Roman" pitchFamily="34" charset="-120"/>
                        </a:rPr>
                        <a:t>Network traffic</a:t>
                      </a:r>
                      <a:endParaRPr lang="en-US" sz="16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r">
                        <a:buNone/>
                      </a:pPr>
                      <a:r>
                        <a:rPr lang="en-US" sz="1600" dirty="0">
                          <a:solidFill>
                            <a:srgbClr val="1A1A1A"/>
                          </a:solidFill>
                          <a:latin typeface="Times New Roman" pitchFamily="34" charset="0"/>
                          <a:ea typeface="Times New Roman" pitchFamily="34" charset="-122"/>
                          <a:cs typeface="Times New Roman" pitchFamily="34" charset="-120"/>
                        </a:rPr>
                        <a:t>494,021</a:t>
                      </a:r>
                      <a:endParaRPr lang="en-US" sz="16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r">
                        <a:buNone/>
                      </a:pPr>
                      <a:r>
                        <a:rPr lang="en-US" sz="1600" dirty="0">
                          <a:solidFill>
                            <a:srgbClr val="1A1A1A"/>
                          </a:solidFill>
                          <a:latin typeface="Times New Roman" pitchFamily="34" charset="0"/>
                          <a:ea typeface="Times New Roman" pitchFamily="34" charset="-122"/>
                          <a:cs typeface="Times New Roman" pitchFamily="34" charset="-120"/>
                        </a:rPr>
                        <a:t>42</a:t>
                      </a:r>
                      <a:endParaRPr lang="en-US" sz="16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r>
              <a:tr h="502920">
                <a:tc>
                  <a:txBody>
                    <a:bodyPr/>
                    <a:lstStyle/>
                    <a:p>
                      <a:pPr marL="0" indent="0" algn="l">
                        <a:buNone/>
                      </a:pPr>
                      <a:r>
                        <a:rPr lang="en-US" sz="1600" dirty="0">
                          <a:solidFill>
                            <a:srgbClr val="1A1A1A"/>
                          </a:solidFill>
                          <a:latin typeface="Times New Roman" pitchFamily="34" charset="0"/>
                          <a:ea typeface="Times New Roman" pitchFamily="34" charset="-122"/>
                          <a:cs typeface="Times New Roman" pitchFamily="34" charset="-120"/>
                        </a:rPr>
                        <a:t>Adult Income</a:t>
                      </a:r>
                      <a:endParaRPr lang="en-US" sz="16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ctr">
                        <a:buNone/>
                      </a:pPr>
                      <a:r>
                        <a:rPr lang="en-US" sz="1600" dirty="0">
                          <a:solidFill>
                            <a:srgbClr val="1A1A1A"/>
                          </a:solidFill>
                          <a:latin typeface="Times New Roman" pitchFamily="34" charset="0"/>
                          <a:ea typeface="Times New Roman" pitchFamily="34" charset="-122"/>
                          <a:cs typeface="Times New Roman" pitchFamily="34" charset="-120"/>
                        </a:rPr>
                        <a:t>Financial</a:t>
                      </a:r>
                      <a:endParaRPr lang="en-US" sz="16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r">
                        <a:buNone/>
                      </a:pPr>
                      <a:r>
                        <a:rPr lang="en-US" sz="1600" dirty="0">
                          <a:solidFill>
                            <a:srgbClr val="1A1A1A"/>
                          </a:solidFill>
                          <a:latin typeface="Times New Roman" pitchFamily="34" charset="0"/>
                          <a:ea typeface="Times New Roman" pitchFamily="34" charset="-122"/>
                          <a:cs typeface="Times New Roman" pitchFamily="34" charset="-120"/>
                        </a:rPr>
                        <a:t>32,561</a:t>
                      </a:r>
                      <a:endParaRPr lang="en-US" sz="16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r">
                        <a:buNone/>
                      </a:pPr>
                      <a:r>
                        <a:rPr lang="en-US" sz="1600" dirty="0">
                          <a:solidFill>
                            <a:srgbClr val="1A1A1A"/>
                          </a:solidFill>
                          <a:latin typeface="Times New Roman" pitchFamily="34" charset="0"/>
                          <a:ea typeface="Times New Roman" pitchFamily="34" charset="-122"/>
                          <a:cs typeface="Times New Roman" pitchFamily="34" charset="-120"/>
                        </a:rPr>
                        <a:t>14</a:t>
                      </a:r>
                      <a:endParaRPr lang="en-US" sz="16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r>
              <a:tr h="502920">
                <a:tc>
                  <a:txBody>
                    <a:bodyPr/>
                    <a:lstStyle/>
                    <a:p>
                      <a:pPr marL="0" indent="0" algn="l">
                        <a:buNone/>
                      </a:pPr>
                      <a:r>
                        <a:rPr lang="en-US" sz="1600" dirty="0">
                          <a:solidFill>
                            <a:srgbClr val="1A1A1A"/>
                          </a:solidFill>
                          <a:latin typeface="Times New Roman" pitchFamily="34" charset="0"/>
                          <a:ea typeface="Times New Roman" pitchFamily="34" charset="-122"/>
                          <a:cs typeface="Times New Roman" pitchFamily="34" charset="-120"/>
                        </a:rPr>
                        <a:t>Pima Indians Diabetes</a:t>
                      </a:r>
                      <a:endParaRPr lang="en-US" sz="16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ctr">
                        <a:buNone/>
                      </a:pPr>
                      <a:r>
                        <a:rPr lang="en-US" sz="1600" dirty="0">
                          <a:solidFill>
                            <a:srgbClr val="1A1A1A"/>
                          </a:solidFill>
                          <a:latin typeface="Times New Roman" pitchFamily="34" charset="0"/>
                          <a:ea typeface="Times New Roman" pitchFamily="34" charset="-122"/>
                          <a:cs typeface="Times New Roman" pitchFamily="34" charset="-120"/>
                        </a:rPr>
                        <a:t>Medical</a:t>
                      </a:r>
                      <a:endParaRPr lang="en-US" sz="16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r">
                        <a:buNone/>
                      </a:pPr>
                      <a:r>
                        <a:rPr lang="en-US" sz="1600" dirty="0">
                          <a:solidFill>
                            <a:srgbClr val="1A1A1A"/>
                          </a:solidFill>
                          <a:latin typeface="Times New Roman" pitchFamily="34" charset="0"/>
                          <a:ea typeface="Times New Roman" pitchFamily="34" charset="-122"/>
                          <a:cs typeface="Times New Roman" pitchFamily="34" charset="-120"/>
                        </a:rPr>
                        <a:t>768</a:t>
                      </a:r>
                      <a:endParaRPr lang="en-US" sz="16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r">
                        <a:buNone/>
                      </a:pPr>
                      <a:r>
                        <a:rPr lang="en-US" sz="1600" dirty="0">
                          <a:solidFill>
                            <a:srgbClr val="1A1A1A"/>
                          </a:solidFill>
                          <a:latin typeface="Times New Roman" pitchFamily="34" charset="0"/>
                          <a:ea typeface="Times New Roman" pitchFamily="34" charset="-122"/>
                          <a:cs typeface="Times New Roman" pitchFamily="34" charset="-120"/>
                        </a:rPr>
                        <a:t>8</a:t>
                      </a:r>
                      <a:endParaRPr lang="en-US" sz="16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r>
            </a:tbl>
          </a:graphicData>
        </a:graphic>
      </p:graphicFrame>
      <p:sp>
        <p:nvSpPr>
          <p:cNvPr id="6" name="Text 3"/>
          <p:cNvSpPr/>
          <p:nvPr/>
        </p:nvSpPr>
        <p:spPr>
          <a:xfrm>
            <a:off x="548640" y="5806440"/>
            <a:ext cx="8046720" cy="365760"/>
          </a:xfrm>
          <a:prstGeom prst="rect">
            <a:avLst/>
          </a:prstGeom>
          <a:noFill/>
          <a:ln/>
        </p:spPr>
        <p:txBody>
          <a:bodyPr wrap="square" rtlCol="0" anchor="ctr"/>
          <a:lstStyle/>
          <a:p>
            <a:pPr marL="0" indent="0" algn="ctr">
              <a:buNone/>
            </a:pPr>
            <a:r>
              <a:rPr lang="en-US" sz="1400" i="1" dirty="0">
                <a:solidFill>
                  <a:srgbClr val="5B6066"/>
                </a:solidFill>
                <a:latin typeface="Times New Roman" pitchFamily="34" charset="0"/>
                <a:ea typeface="Times New Roman" pitchFamily="34" charset="-122"/>
                <a:cs typeface="Times New Roman" pitchFamily="34" charset="-120"/>
              </a:rPr>
              <a:t>Three diverse, public datasets spanning network, financial, and medical domains.</a:t>
            </a:r>
            <a:endParaRPr lang="en-US" sz="1400" dirty="0"/>
          </a:p>
        </p:txBody>
      </p:sp>
      <p:sp>
        <p:nvSpPr>
          <p:cNvPr id="10" name="Text 7"/>
          <p:cNvSpPr/>
          <p:nvPr/>
        </p:nvSpPr>
        <p:spPr>
          <a:xfrm>
            <a:off x="7863840" y="6528816"/>
            <a:ext cx="731520" cy="274320"/>
          </a:xfrm>
          <a:prstGeom prst="rect">
            <a:avLst/>
          </a:prstGeom>
          <a:noFill/>
          <a:ln/>
        </p:spPr>
        <p:txBody>
          <a:bodyPr wrap="square" rtlCol="0" anchor="ctr"/>
          <a:lstStyle/>
          <a:p>
            <a:pPr marL="0" indent="0" algn="r">
              <a:buNone/>
            </a:pPr>
            <a:r>
              <a:rPr lang="en-US" sz="1200" dirty="0" smtClean="0">
                <a:solidFill>
                  <a:srgbClr val="5B6066"/>
                </a:solidFill>
                <a:latin typeface="Times New Roman" pitchFamily="34" charset="0"/>
                <a:ea typeface="Times New Roman" pitchFamily="34" charset="-122"/>
                <a:cs typeface="Times New Roman" pitchFamily="34" charset="-120"/>
              </a:rPr>
              <a:t>14/20</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8">
    <p:spTree>
      <p:nvGrpSpPr>
        <p:cNvPr id="1" name=""/>
        <p:cNvGrpSpPr/>
        <p:nvPr/>
      </p:nvGrpSpPr>
      <p:grpSpPr>
        <a:xfrm>
          <a:off x="0" y="0"/>
          <a:ext cx="0" cy="0"/>
          <a:chOff x="0" y="0"/>
          <a:chExt cx="0" cy="0"/>
        </a:xfrm>
      </p:grpSpPr>
      <p:sp>
        <p:nvSpPr>
          <p:cNvPr id="2" name="Text 0"/>
          <p:cNvSpPr/>
          <p:nvPr/>
        </p:nvSpPr>
        <p:spPr>
          <a:xfrm>
            <a:off x="365760" y="256032"/>
            <a:ext cx="8412480" cy="868680"/>
          </a:xfrm>
          <a:prstGeom prst="rect">
            <a:avLst/>
          </a:prstGeom>
          <a:noFill/>
          <a:ln/>
        </p:spPr>
        <p:txBody>
          <a:bodyPr wrap="square" lIns="0" tIns="0" rIns="0" bIns="0" rtlCol="0" anchor="ctr"/>
          <a:lstStyle/>
          <a:p>
            <a:pPr marL="0" indent="0" algn="ctr">
              <a:buNone/>
            </a:pPr>
            <a:r>
              <a:rPr lang="en-US" sz="3400" b="1" dirty="0">
                <a:solidFill>
                  <a:srgbClr val="1A1A1A"/>
                </a:solidFill>
                <a:latin typeface="Times New Roman" pitchFamily="34" charset="0"/>
                <a:ea typeface="Times New Roman" pitchFamily="34" charset="-122"/>
                <a:cs typeface="Times New Roman" pitchFamily="34" charset="-120"/>
              </a:rPr>
              <a:t>Insight 1: Neuron </a:t>
            </a:r>
            <a:r>
              <a:rPr lang="en-US" sz="3400" b="1" dirty="0" smtClean="0">
                <a:solidFill>
                  <a:srgbClr val="1A1A1A"/>
                </a:solidFill>
                <a:latin typeface="Times New Roman" pitchFamily="34" charset="0"/>
                <a:ea typeface="Times New Roman" pitchFamily="34" charset="-122"/>
                <a:cs typeface="Times New Roman" pitchFamily="34" charset="-120"/>
              </a:rPr>
              <a:t>Activation</a:t>
            </a:r>
            <a:endParaRPr lang="en-US" sz="3400" dirty="0"/>
          </a:p>
        </p:txBody>
      </p:sp>
      <p:sp>
        <p:nvSpPr>
          <p:cNvPr id="3" name="Text 1"/>
          <p:cNvSpPr/>
          <p:nvPr/>
        </p:nvSpPr>
        <p:spPr>
          <a:xfrm>
            <a:off x="548640" y="1600200"/>
            <a:ext cx="3200400" cy="1828800"/>
          </a:xfrm>
          <a:prstGeom prst="rect">
            <a:avLst/>
          </a:prstGeom>
          <a:noFill/>
          <a:ln/>
        </p:spPr>
        <p:txBody>
          <a:bodyPr wrap="square" lIns="0" tIns="0" rIns="0" bIns="0" rtlCol="0" anchor="ctr"/>
          <a:lstStyle/>
          <a:p>
            <a:pPr marL="0" indent="0" algn="ctr">
              <a:buNone/>
            </a:pPr>
            <a:r>
              <a:rPr lang="en-US" sz="9600" b="1" dirty="0">
                <a:solidFill>
                  <a:srgbClr val="C8102E"/>
                </a:solidFill>
                <a:latin typeface="Times New Roman" pitchFamily="34" charset="0"/>
                <a:ea typeface="Times New Roman" pitchFamily="34" charset="-122"/>
                <a:cs typeface="Times New Roman" pitchFamily="34" charset="-120"/>
              </a:rPr>
              <a:t>&gt;91</a:t>
            </a:r>
            <a:r>
              <a:rPr lang="en-US" sz="6000" b="1" dirty="0">
                <a:solidFill>
                  <a:srgbClr val="C8102E"/>
                </a:solidFill>
                <a:latin typeface="Times New Roman" pitchFamily="34" charset="0"/>
                <a:ea typeface="Times New Roman" pitchFamily="34" charset="-122"/>
                <a:cs typeface="Times New Roman" pitchFamily="34" charset="-120"/>
              </a:rPr>
              <a:t>%</a:t>
            </a:r>
            <a:endParaRPr lang="en-US" sz="9600" dirty="0"/>
          </a:p>
        </p:txBody>
      </p:sp>
      <p:sp>
        <p:nvSpPr>
          <p:cNvPr id="4" name="Text 2"/>
          <p:cNvSpPr/>
          <p:nvPr/>
        </p:nvSpPr>
        <p:spPr>
          <a:xfrm>
            <a:off x="548640" y="3383280"/>
            <a:ext cx="3200400" cy="1188720"/>
          </a:xfrm>
          <a:prstGeom prst="rect">
            <a:avLst/>
          </a:prstGeom>
          <a:noFill/>
          <a:ln/>
        </p:spPr>
        <p:txBody>
          <a:bodyPr wrap="square" rtlCol="0" anchor="t"/>
          <a:lstStyle/>
          <a:p>
            <a:pPr marL="0" indent="0" algn="ctr">
              <a:buNone/>
            </a:pPr>
            <a:r>
              <a:rPr lang="en-US" sz="1600" i="1" dirty="0">
                <a:solidFill>
                  <a:srgbClr val="5B6066"/>
                </a:solidFill>
                <a:latin typeface="Times New Roman" pitchFamily="34" charset="0"/>
                <a:ea typeface="Times New Roman" pitchFamily="34" charset="-122"/>
                <a:cs typeface="Times New Roman" pitchFamily="34" charset="-120"/>
              </a:rPr>
              <a:t>of 224 hidden neurons oscillated on Adult Income — some groups at 100%</a:t>
            </a:r>
            <a:endParaRPr lang="en-US" sz="1600" dirty="0"/>
          </a:p>
        </p:txBody>
      </p:sp>
      <p:sp>
        <p:nvSpPr>
          <p:cNvPr id="5" name="Text 3"/>
          <p:cNvSpPr/>
          <p:nvPr/>
        </p:nvSpPr>
        <p:spPr>
          <a:xfrm>
            <a:off x="4023360" y="1554480"/>
            <a:ext cx="4663440" cy="4206240"/>
          </a:xfrm>
          <a:prstGeom prst="rect">
            <a:avLst/>
          </a:prstGeom>
          <a:noFill/>
          <a:ln/>
        </p:spPr>
        <p:txBody>
          <a:bodyPr wrap="square" rtlCol="0" anchor="t"/>
          <a:lstStyle/>
          <a:p>
            <a:pPr marL="228600" indent="-228600" algn="l">
              <a:spcAft>
                <a:spcPts val="800"/>
              </a:spcAft>
              <a:buSzPct val="100000"/>
              <a:buChar char="•"/>
            </a:pPr>
            <a:r>
              <a:rPr lang="en-US" sz="1700" b="1" dirty="0">
                <a:solidFill>
                  <a:srgbClr val="2B3A55"/>
                </a:solidFill>
                <a:latin typeface="Times New Roman" pitchFamily="34" charset="0"/>
                <a:ea typeface="Times New Roman" pitchFamily="34" charset="-122"/>
                <a:cs typeface="Times New Roman" pitchFamily="34" charset="-120"/>
              </a:rPr>
              <a:t>Adult Income:</a:t>
            </a:r>
            <a:endParaRPr lang="en-US" sz="1700" dirty="0"/>
          </a:p>
          <a:p>
            <a:pPr marL="457200" lvl="1" indent="-228600" algn="l">
              <a:spcAft>
                <a:spcPts val="800"/>
              </a:spcAft>
              <a:buSzPct val="100000"/>
              <a:buChar char="•"/>
            </a:pPr>
            <a:r>
              <a:rPr lang="en-US" sz="1700" dirty="0">
                <a:solidFill>
                  <a:srgbClr val="1A1A1A"/>
                </a:solidFill>
                <a:latin typeface="Times New Roman" pitchFamily="34" charset="0"/>
                <a:ea typeface="Times New Roman" pitchFamily="34" charset="-122"/>
                <a:cs typeface="Times New Roman" pitchFamily="34" charset="-120"/>
              </a:rPr>
              <a:t>A major training issue — a clear signal to intervene, e.g. by lowering the learning rate.</a:t>
            </a:r>
            <a:endParaRPr lang="en-US" sz="1700" dirty="0"/>
          </a:p>
          <a:p>
            <a:pPr marL="228600" indent="-228600" algn="l">
              <a:spcAft>
                <a:spcPts val="800"/>
              </a:spcAft>
              <a:buSzPct val="100000"/>
              <a:buChar char="•"/>
            </a:pPr>
            <a:r>
              <a:rPr lang="en-US" sz="1700" b="1" dirty="0">
                <a:solidFill>
                  <a:srgbClr val="2B3A55"/>
                </a:solidFill>
                <a:latin typeface="Times New Roman" pitchFamily="34" charset="0"/>
                <a:ea typeface="Times New Roman" pitchFamily="34" charset="-122"/>
                <a:cs typeface="Times New Roman" pitchFamily="34" charset="-120"/>
              </a:rPr>
              <a:t>Pima Diabetes:</a:t>
            </a:r>
            <a:endParaRPr lang="en-US" sz="1700" dirty="0"/>
          </a:p>
          <a:p>
            <a:pPr marL="457200" lvl="1" indent="-228600" algn="l">
              <a:spcAft>
                <a:spcPts val="800"/>
              </a:spcAft>
              <a:buSzPct val="100000"/>
              <a:buChar char="•"/>
            </a:pPr>
            <a:r>
              <a:rPr lang="en-US" sz="1700" dirty="0">
                <a:solidFill>
                  <a:srgbClr val="1A1A1A"/>
                </a:solidFill>
                <a:latin typeface="Times New Roman" pitchFamily="34" charset="0"/>
                <a:ea typeface="Times New Roman" pitchFamily="34" charset="-122"/>
                <a:cs typeface="Times New Roman" pitchFamily="34" charset="-120"/>
              </a:rPr>
              <a:t>Oscillation also widespread — the small dataset destabilized learning.</a:t>
            </a:r>
            <a:endParaRPr lang="en-US" sz="1700" dirty="0"/>
          </a:p>
          <a:p>
            <a:pPr marL="228600" indent="-228600" algn="l">
              <a:spcAft>
                <a:spcPts val="800"/>
              </a:spcAft>
              <a:buSzPct val="100000"/>
              <a:buChar char="•"/>
            </a:pPr>
            <a:r>
              <a:rPr lang="en-US" sz="1700" b="1" dirty="0">
                <a:solidFill>
                  <a:srgbClr val="2B3A55"/>
                </a:solidFill>
                <a:latin typeface="Times New Roman" pitchFamily="34" charset="0"/>
                <a:ea typeface="Times New Roman" pitchFamily="34" charset="-122"/>
                <a:cs typeface="Times New Roman" pitchFamily="34" charset="-120"/>
              </a:rPr>
              <a:t>KDD:</a:t>
            </a:r>
            <a:endParaRPr lang="en-US" sz="1700" dirty="0"/>
          </a:p>
          <a:p>
            <a:pPr marL="457200" lvl="1" indent="-228600" algn="l">
              <a:spcAft>
                <a:spcPts val="800"/>
              </a:spcAft>
              <a:buSzPct val="100000"/>
              <a:buChar char="•"/>
            </a:pPr>
            <a:r>
              <a:rPr lang="en-US" sz="1700" dirty="0">
                <a:solidFill>
                  <a:srgbClr val="1A1A1A"/>
                </a:solidFill>
                <a:latin typeface="Times New Roman" pitchFamily="34" charset="0"/>
                <a:ea typeface="Times New Roman" pitchFamily="34" charset="-122"/>
                <a:cs typeface="Times New Roman" pitchFamily="34" charset="-120"/>
              </a:rPr>
              <a:t>With far more data, oscillation was lower — more data stabilizes activation patterns.</a:t>
            </a:r>
            <a:endParaRPr lang="en-US" sz="1700" dirty="0"/>
          </a:p>
        </p:txBody>
      </p:sp>
      <p:sp>
        <p:nvSpPr>
          <p:cNvPr id="6" name="Text 4"/>
          <p:cNvSpPr/>
          <p:nvPr/>
        </p:nvSpPr>
        <p:spPr>
          <a:xfrm>
            <a:off x="4023360" y="5623560"/>
            <a:ext cx="4663440" cy="457200"/>
          </a:xfrm>
          <a:prstGeom prst="rect">
            <a:avLst/>
          </a:prstGeom>
          <a:noFill/>
          <a:ln/>
        </p:spPr>
        <p:txBody>
          <a:bodyPr wrap="square" rtlCol="0" anchor="ctr"/>
          <a:lstStyle/>
          <a:p>
            <a:pPr marL="0" indent="0" algn="l">
              <a:buNone/>
            </a:pPr>
            <a:r>
              <a:rPr lang="en-US" sz="1450" b="1" i="1" dirty="0">
                <a:solidFill>
                  <a:srgbClr val="C8102E"/>
                </a:solidFill>
                <a:latin typeface="Times New Roman" pitchFamily="34" charset="0"/>
                <a:ea typeface="Times New Roman" pitchFamily="34" charset="-122"/>
                <a:cs typeface="Times New Roman" pitchFamily="34" charset="-120"/>
              </a:rPr>
              <a:t>Oscillation rate is an immediate, code-free convergence diagnostic.</a:t>
            </a:r>
            <a:endParaRPr lang="en-US" sz="1450" dirty="0"/>
          </a:p>
        </p:txBody>
      </p:sp>
      <p:sp>
        <p:nvSpPr>
          <p:cNvPr id="10" name="Text 8"/>
          <p:cNvSpPr/>
          <p:nvPr/>
        </p:nvSpPr>
        <p:spPr>
          <a:xfrm>
            <a:off x="7863840" y="6528816"/>
            <a:ext cx="731520" cy="274320"/>
          </a:xfrm>
          <a:prstGeom prst="rect">
            <a:avLst/>
          </a:prstGeom>
          <a:noFill/>
          <a:ln/>
        </p:spPr>
        <p:txBody>
          <a:bodyPr wrap="square" rtlCol="0" anchor="ctr"/>
          <a:lstStyle/>
          <a:p>
            <a:pPr marL="0" indent="0" algn="r">
              <a:buNone/>
            </a:pPr>
            <a:r>
              <a:rPr lang="en-US" sz="1200" dirty="0" smtClean="0">
                <a:solidFill>
                  <a:srgbClr val="5B6066"/>
                </a:solidFill>
                <a:latin typeface="Times New Roman" pitchFamily="34" charset="0"/>
                <a:ea typeface="Times New Roman" pitchFamily="34" charset="-122"/>
                <a:cs typeface="Times New Roman" pitchFamily="34" charset="-120"/>
              </a:rPr>
              <a:t>15/20</a:t>
            </a:r>
            <a:endParaRPr lang="en-US" sz="12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Slide 19">
    <p:spTree>
      <p:nvGrpSpPr>
        <p:cNvPr id="1" name=""/>
        <p:cNvGrpSpPr/>
        <p:nvPr/>
      </p:nvGrpSpPr>
      <p:grpSpPr>
        <a:xfrm>
          <a:off x="0" y="0"/>
          <a:ext cx="0" cy="0"/>
          <a:chOff x="0" y="0"/>
          <a:chExt cx="0" cy="0"/>
        </a:xfrm>
      </p:grpSpPr>
      <p:sp>
        <p:nvSpPr>
          <p:cNvPr id="2" name="Text 0"/>
          <p:cNvSpPr/>
          <p:nvPr/>
        </p:nvSpPr>
        <p:spPr>
          <a:xfrm>
            <a:off x="365760" y="256032"/>
            <a:ext cx="8412480" cy="868680"/>
          </a:xfrm>
          <a:prstGeom prst="rect">
            <a:avLst/>
          </a:prstGeom>
          <a:noFill/>
          <a:ln/>
        </p:spPr>
        <p:txBody>
          <a:bodyPr wrap="square" lIns="0" tIns="0" rIns="0" bIns="0" rtlCol="0" anchor="ctr"/>
          <a:lstStyle/>
          <a:p>
            <a:pPr marL="0" indent="0" algn="ctr">
              <a:buNone/>
            </a:pPr>
            <a:r>
              <a:rPr lang="en-US" sz="3400" b="1" dirty="0">
                <a:solidFill>
                  <a:srgbClr val="1A1A1A"/>
                </a:solidFill>
                <a:latin typeface="Times New Roman" pitchFamily="34" charset="0"/>
                <a:ea typeface="Times New Roman" pitchFamily="34" charset="-122"/>
                <a:cs typeface="Times New Roman" pitchFamily="34" charset="-120"/>
              </a:rPr>
              <a:t>Insights: Bias &amp; Misclassification</a:t>
            </a:r>
            <a:endParaRPr lang="en-US" sz="3400" dirty="0"/>
          </a:p>
        </p:txBody>
      </p:sp>
      <p:sp>
        <p:nvSpPr>
          <p:cNvPr id="3" name="Shape 1"/>
          <p:cNvSpPr/>
          <p:nvPr/>
        </p:nvSpPr>
        <p:spPr>
          <a:xfrm>
            <a:off x="548640" y="1371600"/>
            <a:ext cx="3950208" cy="4754880"/>
          </a:xfrm>
          <a:prstGeom prst="roundRect">
            <a:avLst>
              <a:gd name="adj" fmla="val 1389"/>
            </a:avLst>
          </a:prstGeom>
          <a:solidFill>
            <a:srgbClr val="FFFFFF"/>
          </a:solidFill>
          <a:ln w="12700">
            <a:solidFill>
              <a:srgbClr val="C9CDD3"/>
            </a:solidFill>
            <a:prstDash val="solid"/>
          </a:ln>
          <a:effectLst>
            <a:outerShdw blurRad="76200" dist="25400" dir="5400000" algn="bl" rotWithShape="0">
              <a:srgbClr val="000000">
                <a:alpha val="10000"/>
              </a:srgbClr>
            </a:outerShdw>
          </a:effectLst>
        </p:spPr>
      </p:sp>
      <p:sp>
        <p:nvSpPr>
          <p:cNvPr id="4" name="Text 2"/>
          <p:cNvSpPr/>
          <p:nvPr/>
        </p:nvSpPr>
        <p:spPr>
          <a:xfrm>
            <a:off x="822960" y="1536192"/>
            <a:ext cx="3401568" cy="365760"/>
          </a:xfrm>
          <a:prstGeom prst="rect">
            <a:avLst/>
          </a:prstGeom>
          <a:noFill/>
          <a:ln/>
        </p:spPr>
        <p:txBody>
          <a:bodyPr wrap="square" lIns="0" tIns="0" rIns="0" bIns="0" rtlCol="0" anchor="ctr"/>
          <a:lstStyle/>
          <a:p>
            <a:pPr marL="0" indent="0">
              <a:buNone/>
            </a:pPr>
            <a:r>
              <a:rPr lang="en-US" sz="1800" b="1" dirty="0">
                <a:solidFill>
                  <a:srgbClr val="C8102E"/>
                </a:solidFill>
                <a:latin typeface="Times New Roman" pitchFamily="34" charset="0"/>
                <a:ea typeface="Times New Roman" pitchFamily="34" charset="-122"/>
                <a:cs typeface="Times New Roman" pitchFamily="34" charset="-120"/>
              </a:rPr>
              <a:t>Bias Distribution</a:t>
            </a:r>
            <a:endParaRPr lang="en-US" sz="1800" dirty="0"/>
          </a:p>
        </p:txBody>
      </p:sp>
      <p:sp>
        <p:nvSpPr>
          <p:cNvPr id="6" name="Text 3"/>
          <p:cNvSpPr/>
          <p:nvPr/>
        </p:nvSpPr>
        <p:spPr>
          <a:xfrm>
            <a:off x="638175" y="4047065"/>
            <a:ext cx="3762375" cy="1280160"/>
          </a:xfrm>
          <a:prstGeom prst="rect">
            <a:avLst/>
          </a:prstGeom>
          <a:noFill/>
          <a:ln/>
        </p:spPr>
        <p:txBody>
          <a:bodyPr wrap="square" lIns="0" tIns="0" rIns="0" bIns="0" rtlCol="0" anchor="t"/>
          <a:lstStyle/>
          <a:p>
            <a:pPr marL="285750" indent="-285750">
              <a:buFont typeface="Arial" pitchFamily="34" charset="0"/>
              <a:buChar char="•"/>
            </a:pPr>
            <a:r>
              <a:rPr lang="en-US" sz="1550" dirty="0">
                <a:solidFill>
                  <a:srgbClr val="1A1A1A"/>
                </a:solidFill>
                <a:latin typeface="Times New Roman" pitchFamily="34" charset="0"/>
                <a:ea typeface="Times New Roman" pitchFamily="34" charset="-122"/>
                <a:cs typeface="Times New Roman" pitchFamily="34" charset="-120"/>
              </a:rPr>
              <a:t>Across all four bias buckets, neurons are overwhelmingly oscillating — the network settled almost no firm decision boundaries. </a:t>
            </a:r>
            <a:endParaRPr lang="en-US" sz="1550" dirty="0" smtClean="0">
              <a:solidFill>
                <a:srgbClr val="1A1A1A"/>
              </a:solidFill>
              <a:latin typeface="Times New Roman" pitchFamily="34" charset="0"/>
              <a:ea typeface="Times New Roman" pitchFamily="34" charset="-122"/>
              <a:cs typeface="Times New Roman" pitchFamily="34" charset="-120"/>
            </a:endParaRPr>
          </a:p>
          <a:p>
            <a:pPr marL="285750" indent="-285750">
              <a:buFont typeface="Arial" pitchFamily="34" charset="0"/>
              <a:buChar char="•"/>
            </a:pPr>
            <a:r>
              <a:rPr lang="en-US" sz="1550" dirty="0" smtClean="0">
                <a:solidFill>
                  <a:srgbClr val="1A1A1A"/>
                </a:solidFill>
                <a:latin typeface="Times New Roman" pitchFamily="34" charset="0"/>
                <a:ea typeface="Times New Roman" pitchFamily="34" charset="-122"/>
                <a:cs typeface="Times New Roman" pitchFamily="34" charset="-120"/>
              </a:rPr>
              <a:t>Fully </a:t>
            </a:r>
            <a:r>
              <a:rPr lang="en-US" sz="1550" dirty="0">
                <a:solidFill>
                  <a:srgbClr val="1A1A1A"/>
                </a:solidFill>
                <a:latin typeface="Times New Roman" pitchFamily="34" charset="0"/>
                <a:ea typeface="Times New Roman" pitchFamily="34" charset="-122"/>
                <a:cs typeface="Times New Roman" pitchFamily="34" charset="-120"/>
              </a:rPr>
              <a:t>inactive neurons appear only in Q2 (8.93%); fully active only in Q4 (3.57%). </a:t>
            </a:r>
            <a:endParaRPr lang="en-US" sz="1550" dirty="0" smtClean="0">
              <a:solidFill>
                <a:srgbClr val="1A1A1A"/>
              </a:solidFill>
              <a:latin typeface="Times New Roman" pitchFamily="34" charset="0"/>
              <a:ea typeface="Times New Roman" pitchFamily="34" charset="-122"/>
              <a:cs typeface="Times New Roman" pitchFamily="34" charset="-120"/>
            </a:endParaRPr>
          </a:p>
          <a:p>
            <a:pPr marL="285750" indent="-285750">
              <a:buFont typeface="Arial" pitchFamily="34" charset="0"/>
              <a:buChar char="•"/>
            </a:pPr>
            <a:r>
              <a:rPr lang="en-US" sz="1550" dirty="0" smtClean="0">
                <a:solidFill>
                  <a:srgbClr val="1A1A1A"/>
                </a:solidFill>
                <a:latin typeface="Times New Roman" pitchFamily="34" charset="0"/>
                <a:ea typeface="Times New Roman" pitchFamily="34" charset="-122"/>
                <a:cs typeface="Times New Roman" pitchFamily="34" charset="-120"/>
              </a:rPr>
              <a:t>So </a:t>
            </a:r>
            <a:r>
              <a:rPr lang="en-US" sz="1550" dirty="0">
                <a:solidFill>
                  <a:srgbClr val="1A1A1A"/>
                </a:solidFill>
                <a:latin typeface="Times New Roman" pitchFamily="34" charset="0"/>
                <a:ea typeface="Times New Roman" pitchFamily="34" charset="-122"/>
                <a:cs typeface="Times New Roman" pitchFamily="34" charset="-120"/>
              </a:rPr>
              <a:t>the network uses only a narrow slice of its bias space, leaving broad input regions </a:t>
            </a:r>
            <a:r>
              <a:rPr lang="en-US" sz="1550" dirty="0" err="1">
                <a:solidFill>
                  <a:srgbClr val="1A1A1A"/>
                </a:solidFill>
                <a:latin typeface="Times New Roman" pitchFamily="34" charset="0"/>
                <a:ea typeface="Times New Roman" pitchFamily="34" charset="-122"/>
                <a:cs typeface="Times New Roman" pitchFamily="34" charset="-120"/>
              </a:rPr>
              <a:t>unserved</a:t>
            </a:r>
            <a:r>
              <a:rPr lang="en-US" sz="1550" dirty="0" smtClean="0">
                <a:solidFill>
                  <a:srgbClr val="1A1A1A"/>
                </a:solidFill>
                <a:latin typeface="Times New Roman" pitchFamily="34" charset="0"/>
                <a:ea typeface="Times New Roman" pitchFamily="34" charset="-122"/>
                <a:cs typeface="Times New Roman" pitchFamily="34" charset="-120"/>
              </a:rPr>
              <a:t>.</a:t>
            </a:r>
            <a:endParaRPr lang="en-US" sz="1550" dirty="0">
              <a:solidFill>
                <a:srgbClr val="1A1A1A"/>
              </a:solidFill>
              <a:latin typeface="Times New Roman" pitchFamily="34" charset="0"/>
              <a:ea typeface="Times New Roman" pitchFamily="34" charset="-122"/>
              <a:cs typeface="Times New Roman" pitchFamily="34" charset="-120"/>
            </a:endParaRPr>
          </a:p>
        </p:txBody>
      </p:sp>
      <p:sp>
        <p:nvSpPr>
          <p:cNvPr id="7" name="Shape 4"/>
          <p:cNvSpPr/>
          <p:nvPr/>
        </p:nvSpPr>
        <p:spPr>
          <a:xfrm>
            <a:off x="4645152" y="1371600"/>
            <a:ext cx="3950208" cy="4754880"/>
          </a:xfrm>
          <a:prstGeom prst="roundRect">
            <a:avLst>
              <a:gd name="adj" fmla="val 1389"/>
            </a:avLst>
          </a:prstGeom>
          <a:solidFill>
            <a:srgbClr val="FFFFFF"/>
          </a:solidFill>
          <a:ln w="12700">
            <a:solidFill>
              <a:srgbClr val="C9CDD3"/>
            </a:solidFill>
            <a:prstDash val="solid"/>
          </a:ln>
          <a:effectLst>
            <a:outerShdw blurRad="76200" dist="25400" dir="5400000" algn="bl" rotWithShape="0">
              <a:srgbClr val="000000">
                <a:alpha val="10000"/>
              </a:srgbClr>
            </a:outerShdw>
          </a:effectLst>
        </p:spPr>
      </p:sp>
      <p:sp>
        <p:nvSpPr>
          <p:cNvPr id="8" name="Text 5"/>
          <p:cNvSpPr/>
          <p:nvPr/>
        </p:nvSpPr>
        <p:spPr>
          <a:xfrm>
            <a:off x="4919472" y="1536192"/>
            <a:ext cx="3401568" cy="365760"/>
          </a:xfrm>
          <a:prstGeom prst="rect">
            <a:avLst/>
          </a:prstGeom>
          <a:noFill/>
          <a:ln/>
        </p:spPr>
        <p:txBody>
          <a:bodyPr wrap="square" lIns="0" tIns="0" rIns="0" bIns="0" rtlCol="0" anchor="ctr"/>
          <a:lstStyle/>
          <a:p>
            <a:pPr marL="0" indent="0">
              <a:buNone/>
            </a:pPr>
            <a:r>
              <a:rPr lang="en-US" sz="1800" b="1" dirty="0">
                <a:solidFill>
                  <a:srgbClr val="C8102E"/>
                </a:solidFill>
                <a:latin typeface="Times New Roman" pitchFamily="34" charset="0"/>
                <a:ea typeface="Times New Roman" pitchFamily="34" charset="-122"/>
                <a:cs typeface="Times New Roman" pitchFamily="34" charset="-120"/>
              </a:rPr>
              <a:t>Misclassification</a:t>
            </a:r>
            <a:endParaRPr lang="en-US" sz="1800" dirty="0"/>
          </a:p>
        </p:txBody>
      </p:sp>
      <p:sp>
        <p:nvSpPr>
          <p:cNvPr id="9" name="Text 6"/>
          <p:cNvSpPr/>
          <p:nvPr/>
        </p:nvSpPr>
        <p:spPr>
          <a:xfrm>
            <a:off x="4919472" y="2057400"/>
            <a:ext cx="3401568" cy="3886200"/>
          </a:xfrm>
          <a:prstGeom prst="rect">
            <a:avLst/>
          </a:prstGeom>
          <a:noFill/>
          <a:ln/>
        </p:spPr>
        <p:txBody>
          <a:bodyPr wrap="square" rtlCol="0" anchor="t"/>
          <a:lstStyle/>
          <a:p>
            <a:pPr marL="228600" indent="-228600" algn="l">
              <a:spcAft>
                <a:spcPts val="1300"/>
              </a:spcAft>
              <a:buSzPct val="100000"/>
              <a:buChar char="•"/>
            </a:pPr>
            <a:r>
              <a:rPr lang="en-US" sz="1550" dirty="0">
                <a:solidFill>
                  <a:srgbClr val="1A1A1A"/>
                </a:solidFill>
                <a:latin typeface="Times New Roman" pitchFamily="34" charset="0"/>
                <a:ea typeface="Times New Roman" pitchFamily="34" charset="-122"/>
                <a:cs typeface="Times New Roman" pitchFamily="34" charset="-120"/>
              </a:rPr>
              <a:t>Adult Income: a few last-layer neurons fired far more on errors — memorizing a spurious shortcut.</a:t>
            </a:r>
            <a:endParaRPr lang="en-US" sz="1550" dirty="0"/>
          </a:p>
          <a:p>
            <a:pPr marL="228600" indent="-228600" algn="l">
              <a:spcAft>
                <a:spcPts val="1300"/>
              </a:spcAft>
              <a:buSzPct val="100000"/>
              <a:buChar char="•"/>
            </a:pPr>
            <a:r>
              <a:rPr lang="en-US" sz="1550" dirty="0">
                <a:solidFill>
                  <a:srgbClr val="1A1A1A"/>
                </a:solidFill>
                <a:latin typeface="Times New Roman" pitchFamily="34" charset="0"/>
                <a:ea typeface="Times New Roman" pitchFamily="34" charset="-122"/>
                <a:cs typeface="Times New Roman" pitchFamily="34" charset="-120"/>
              </a:rPr>
              <a:t>KDD: false positives and false negatives were driven by different neuron sets.</a:t>
            </a:r>
            <a:endParaRPr lang="en-US" sz="1550" dirty="0"/>
          </a:p>
          <a:p>
            <a:pPr marL="228600" indent="-228600" algn="l">
              <a:spcAft>
                <a:spcPts val="1300"/>
              </a:spcAft>
              <a:buSzPct val="100000"/>
              <a:buChar char="•"/>
            </a:pPr>
            <a:r>
              <a:rPr lang="en-US" sz="1550" dirty="0">
                <a:solidFill>
                  <a:srgbClr val="1A1A1A"/>
                </a:solidFill>
                <a:latin typeface="Times New Roman" pitchFamily="34" charset="0"/>
                <a:ea typeface="Times New Roman" pitchFamily="34" charset="-122"/>
                <a:cs typeface="Times New Roman" pitchFamily="34" charset="-120"/>
              </a:rPr>
              <a:t>Pima: noisier, but the query still isolated the neurons most correlated with errors.</a:t>
            </a:r>
            <a:endParaRPr lang="en-US" sz="1550" dirty="0"/>
          </a:p>
          <a:p>
            <a:pPr marL="228600" indent="-228600" algn="l">
              <a:spcAft>
                <a:spcPts val="1300"/>
              </a:spcAft>
              <a:buSzPct val="100000"/>
              <a:buChar char="•"/>
            </a:pPr>
            <a:r>
              <a:rPr lang="en-US" sz="1550" dirty="0">
                <a:solidFill>
                  <a:srgbClr val="1A1A1A"/>
                </a:solidFill>
                <a:latin typeface="Times New Roman" pitchFamily="34" charset="0"/>
                <a:ea typeface="Times New Roman" pitchFamily="34" charset="-122"/>
                <a:cs typeface="Times New Roman" pitchFamily="34" charset="-120"/>
              </a:rPr>
              <a:t>A high concentration of error neurons may signal the network lacks capacity.</a:t>
            </a:r>
            <a:endParaRPr lang="en-US" sz="1550" dirty="0"/>
          </a:p>
        </p:txBody>
      </p:sp>
      <p:sp>
        <p:nvSpPr>
          <p:cNvPr id="13" name="Text 10"/>
          <p:cNvSpPr/>
          <p:nvPr/>
        </p:nvSpPr>
        <p:spPr>
          <a:xfrm>
            <a:off x="7863840" y="6528816"/>
            <a:ext cx="731520" cy="274320"/>
          </a:xfrm>
          <a:prstGeom prst="rect">
            <a:avLst/>
          </a:prstGeom>
          <a:noFill/>
          <a:ln/>
        </p:spPr>
        <p:txBody>
          <a:bodyPr wrap="square" rtlCol="0" anchor="ctr"/>
          <a:lstStyle/>
          <a:p>
            <a:pPr marL="0" indent="0" algn="r">
              <a:buNone/>
            </a:pPr>
            <a:r>
              <a:rPr lang="en-US" sz="1200" dirty="0" smtClean="0">
                <a:solidFill>
                  <a:srgbClr val="5B6066"/>
                </a:solidFill>
                <a:latin typeface="Times New Roman" pitchFamily="34" charset="0"/>
                <a:ea typeface="Times New Roman" pitchFamily="34" charset="-122"/>
                <a:cs typeface="Times New Roman" pitchFamily="34" charset="-120"/>
              </a:rPr>
              <a:t>16/20</a:t>
            </a:r>
            <a:endParaRPr lang="en-US" sz="1200" dirty="0"/>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5360" y="1810973"/>
            <a:ext cx="3198197" cy="2226567"/>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Slide 20">
    <p:spTree>
      <p:nvGrpSpPr>
        <p:cNvPr id="1" name=""/>
        <p:cNvGrpSpPr/>
        <p:nvPr/>
      </p:nvGrpSpPr>
      <p:grpSpPr>
        <a:xfrm>
          <a:off x="0" y="0"/>
          <a:ext cx="0" cy="0"/>
          <a:chOff x="0" y="0"/>
          <a:chExt cx="0" cy="0"/>
        </a:xfrm>
      </p:grpSpPr>
      <p:sp>
        <p:nvSpPr>
          <p:cNvPr id="2" name="Text 0"/>
          <p:cNvSpPr/>
          <p:nvPr/>
        </p:nvSpPr>
        <p:spPr>
          <a:xfrm>
            <a:off x="365760" y="256032"/>
            <a:ext cx="8412480" cy="868680"/>
          </a:xfrm>
          <a:prstGeom prst="rect">
            <a:avLst/>
          </a:prstGeom>
          <a:noFill/>
          <a:ln/>
        </p:spPr>
        <p:txBody>
          <a:bodyPr wrap="square" lIns="0" tIns="0" rIns="0" bIns="0" rtlCol="0" anchor="ctr"/>
          <a:lstStyle/>
          <a:p>
            <a:pPr marL="0" indent="0" algn="ctr">
              <a:buNone/>
            </a:pPr>
            <a:r>
              <a:rPr lang="en-US" sz="3400" b="1" dirty="0">
                <a:solidFill>
                  <a:srgbClr val="1A1A1A"/>
                </a:solidFill>
                <a:latin typeface="Times New Roman" pitchFamily="34" charset="0"/>
                <a:ea typeface="Times New Roman" pitchFamily="34" charset="-122"/>
                <a:cs typeface="Times New Roman" pitchFamily="34" charset="-120"/>
              </a:rPr>
              <a:t>Database I/O Overhead</a:t>
            </a:r>
            <a:endParaRPr lang="en-US" sz="3400" dirty="0"/>
          </a:p>
        </p:txBody>
      </p:sp>
      <p:sp>
        <p:nvSpPr>
          <p:cNvPr id="3" name="Text 1"/>
          <p:cNvSpPr/>
          <p:nvPr/>
        </p:nvSpPr>
        <p:spPr>
          <a:xfrm>
            <a:off x="457200" y="1920240"/>
            <a:ext cx="3108960" cy="1280160"/>
          </a:xfrm>
          <a:prstGeom prst="rect">
            <a:avLst/>
          </a:prstGeom>
          <a:noFill/>
          <a:ln/>
        </p:spPr>
        <p:txBody>
          <a:bodyPr wrap="square" lIns="0" tIns="0" rIns="0" bIns="0" rtlCol="0" anchor="ctr"/>
          <a:lstStyle/>
          <a:p>
            <a:pPr marL="0" indent="0" algn="ctr">
              <a:buNone/>
            </a:pPr>
            <a:r>
              <a:rPr lang="en-US" sz="6000" b="1" dirty="0">
                <a:solidFill>
                  <a:srgbClr val="C8102E"/>
                </a:solidFill>
                <a:latin typeface="Times New Roman" pitchFamily="34" charset="0"/>
                <a:ea typeface="Times New Roman" pitchFamily="34" charset="-122"/>
                <a:cs typeface="Times New Roman" pitchFamily="34" charset="-120"/>
              </a:rPr>
              <a:t>16–22</a:t>
            </a:r>
            <a:r>
              <a:rPr lang="en-US" sz="4000" b="1" dirty="0">
                <a:solidFill>
                  <a:srgbClr val="C8102E"/>
                </a:solidFill>
                <a:latin typeface="Times New Roman" pitchFamily="34" charset="0"/>
                <a:ea typeface="Times New Roman" pitchFamily="34" charset="-122"/>
                <a:cs typeface="Times New Roman" pitchFamily="34" charset="-120"/>
              </a:rPr>
              <a:t>%</a:t>
            </a:r>
            <a:endParaRPr lang="en-US" sz="6000" dirty="0"/>
          </a:p>
        </p:txBody>
      </p:sp>
      <p:sp>
        <p:nvSpPr>
          <p:cNvPr id="4" name="Text 2"/>
          <p:cNvSpPr/>
          <p:nvPr/>
        </p:nvSpPr>
        <p:spPr>
          <a:xfrm>
            <a:off x="457200" y="3200400"/>
            <a:ext cx="3108960" cy="822960"/>
          </a:xfrm>
          <a:prstGeom prst="rect">
            <a:avLst/>
          </a:prstGeom>
          <a:noFill/>
          <a:ln/>
        </p:spPr>
        <p:txBody>
          <a:bodyPr wrap="square" rtlCol="0" anchor="t"/>
          <a:lstStyle/>
          <a:p>
            <a:pPr marL="0" indent="0" algn="ctr">
              <a:buNone/>
            </a:pPr>
            <a:r>
              <a:rPr lang="en-US" sz="1600" i="1" dirty="0">
                <a:solidFill>
                  <a:srgbClr val="5B6066"/>
                </a:solidFill>
                <a:latin typeface="Times New Roman" pitchFamily="34" charset="0"/>
                <a:ea typeface="Times New Roman" pitchFamily="34" charset="-122"/>
                <a:cs typeface="Times New Roman" pitchFamily="34" charset="-120"/>
              </a:rPr>
              <a:t>time overhead added to the training loop</a:t>
            </a:r>
            <a:endParaRPr lang="en-US" sz="1600" dirty="0"/>
          </a:p>
        </p:txBody>
      </p:sp>
      <p:graphicFrame>
        <p:nvGraphicFramePr>
          <p:cNvPr id="21" name="Table 0"/>
          <p:cNvGraphicFramePr>
            <a:graphicFrameLocks noGrp="1"/>
          </p:cNvGraphicFramePr>
          <p:nvPr>
            <p:extLst>
              <p:ext uri="{D42A27DB-BD31-4B8C-83A1-F6EECF244321}">
                <p14:modId xmlns:p14="http://schemas.microsoft.com/office/powerpoint/2010/main" val="2157666145"/>
              </p:ext>
            </p:extLst>
          </p:nvPr>
        </p:nvGraphicFramePr>
        <p:xfrm>
          <a:off x="3977640" y="1965960"/>
          <a:ext cx="4709160" cy="2026920"/>
        </p:xfrm>
        <a:graphic>
          <a:graphicData uri="http://schemas.openxmlformats.org/drawingml/2006/table">
            <a:tbl>
              <a:tblPr/>
              <a:tblGrid>
                <a:gridCol w="1600200"/>
                <a:gridCol w="1005840"/>
                <a:gridCol w="1005840"/>
                <a:gridCol w="1097280"/>
              </a:tblGrid>
              <a:tr h="502920">
                <a:tc>
                  <a:txBody>
                    <a:bodyPr/>
                    <a:lstStyle/>
                    <a:p>
                      <a:pPr marL="0" indent="0" algn="l">
                        <a:buNone/>
                      </a:pPr>
                      <a:r>
                        <a:rPr lang="en-US" sz="1400" b="1" dirty="0">
                          <a:solidFill>
                            <a:srgbClr val="FFFFFF"/>
                          </a:solidFill>
                          <a:latin typeface="Times New Roman" pitchFamily="34" charset="0"/>
                          <a:ea typeface="Times New Roman" pitchFamily="34" charset="-122"/>
                          <a:cs typeface="Times New Roman" pitchFamily="34" charset="-120"/>
                        </a:rPr>
                        <a:t>Dataset</a:t>
                      </a:r>
                      <a:endParaRPr lang="en-US" sz="14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2B3A55"/>
                    </a:solidFill>
                  </a:tcPr>
                </a:tc>
                <a:tc>
                  <a:txBody>
                    <a:bodyPr/>
                    <a:lstStyle/>
                    <a:p>
                      <a:pPr marL="0" indent="0" algn="r">
                        <a:buNone/>
                      </a:pPr>
                      <a:r>
                        <a:rPr lang="en-US" sz="1400" b="1" dirty="0">
                          <a:solidFill>
                            <a:srgbClr val="FFFFFF"/>
                          </a:solidFill>
                          <a:latin typeface="Times New Roman" pitchFamily="34" charset="0"/>
                          <a:ea typeface="Times New Roman" pitchFamily="34" charset="-122"/>
                          <a:cs typeface="Times New Roman" pitchFamily="34" charset="-120"/>
                        </a:rPr>
                        <a:t>PyTorch (s)</a:t>
                      </a:r>
                      <a:endParaRPr lang="en-US" sz="14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2B3A55"/>
                    </a:solidFill>
                  </a:tcPr>
                </a:tc>
                <a:tc>
                  <a:txBody>
                    <a:bodyPr/>
                    <a:lstStyle/>
                    <a:p>
                      <a:pPr marL="0" indent="0" algn="r">
                        <a:buNone/>
                      </a:pPr>
                      <a:r>
                        <a:rPr lang="en-US" sz="1400" b="1" dirty="0">
                          <a:solidFill>
                            <a:srgbClr val="FFFFFF"/>
                          </a:solidFill>
                          <a:latin typeface="Times New Roman" pitchFamily="34" charset="0"/>
                          <a:ea typeface="Times New Roman" pitchFamily="34" charset="-122"/>
                          <a:cs typeface="Times New Roman" pitchFamily="34" charset="-120"/>
                        </a:rPr>
                        <a:t>Transfer (s)</a:t>
                      </a:r>
                      <a:endParaRPr lang="en-US" sz="14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2B3A55"/>
                    </a:solidFill>
                  </a:tcPr>
                </a:tc>
                <a:tc>
                  <a:txBody>
                    <a:bodyPr/>
                    <a:lstStyle/>
                    <a:p>
                      <a:pPr marL="0" indent="0" algn="r">
                        <a:buNone/>
                      </a:pPr>
                      <a:r>
                        <a:rPr lang="en-US" sz="1400" b="1" dirty="0">
                          <a:solidFill>
                            <a:srgbClr val="FFFFFF"/>
                          </a:solidFill>
                          <a:latin typeface="Times New Roman" pitchFamily="34" charset="0"/>
                          <a:ea typeface="Times New Roman" pitchFamily="34" charset="-122"/>
                          <a:cs typeface="Times New Roman" pitchFamily="34" charset="-120"/>
                        </a:rPr>
                        <a:t>Overhead</a:t>
                      </a:r>
                      <a:endParaRPr lang="en-US" sz="14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2B3A55"/>
                    </a:solidFill>
                  </a:tcPr>
                </a:tc>
              </a:tr>
              <a:tr h="502920">
                <a:tc>
                  <a:txBody>
                    <a:bodyPr/>
                    <a:lstStyle/>
                    <a:p>
                      <a:pPr marL="0" indent="0" algn="l">
                        <a:buNone/>
                      </a:pPr>
                      <a:r>
                        <a:rPr lang="en-US" sz="1500" dirty="0">
                          <a:solidFill>
                            <a:srgbClr val="1A1A1A"/>
                          </a:solidFill>
                          <a:latin typeface="Times New Roman" pitchFamily="34" charset="0"/>
                          <a:ea typeface="Times New Roman" pitchFamily="34" charset="-122"/>
                          <a:cs typeface="Times New Roman" pitchFamily="34" charset="-120"/>
                        </a:rPr>
                        <a:t>KDD</a:t>
                      </a:r>
                      <a:endParaRPr lang="en-US" sz="15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r">
                        <a:buNone/>
                      </a:pPr>
                      <a:r>
                        <a:rPr lang="en-US" sz="1500" dirty="0">
                          <a:solidFill>
                            <a:srgbClr val="1A1A1A"/>
                          </a:solidFill>
                          <a:latin typeface="Times New Roman" pitchFamily="34" charset="0"/>
                          <a:ea typeface="Times New Roman" pitchFamily="34" charset="-122"/>
                          <a:cs typeface="Times New Roman" pitchFamily="34" charset="-120"/>
                        </a:rPr>
                        <a:t>1329.0</a:t>
                      </a:r>
                      <a:endParaRPr lang="en-US" sz="15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r">
                        <a:buNone/>
                      </a:pPr>
                      <a:r>
                        <a:rPr lang="en-US" sz="1500" dirty="0">
                          <a:solidFill>
                            <a:srgbClr val="1A1A1A"/>
                          </a:solidFill>
                          <a:latin typeface="Times New Roman" pitchFamily="34" charset="0"/>
                          <a:ea typeface="Times New Roman" pitchFamily="34" charset="-122"/>
                          <a:cs typeface="Times New Roman" pitchFamily="34" charset="-120"/>
                        </a:rPr>
                        <a:t>208.0</a:t>
                      </a:r>
                      <a:endParaRPr lang="en-US" sz="15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r">
                        <a:buNone/>
                      </a:pPr>
                      <a:r>
                        <a:rPr lang="en-US" sz="1500" b="1" dirty="0">
                          <a:solidFill>
                            <a:srgbClr val="C8102E"/>
                          </a:solidFill>
                          <a:latin typeface="Times New Roman" pitchFamily="34" charset="0"/>
                          <a:ea typeface="Times New Roman" pitchFamily="34" charset="-122"/>
                          <a:cs typeface="Times New Roman" pitchFamily="34" charset="-120"/>
                        </a:rPr>
                        <a:t>16%</a:t>
                      </a:r>
                      <a:endParaRPr lang="en-US" sz="15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BF1F1"/>
                    </a:solidFill>
                  </a:tcPr>
                </a:tc>
              </a:tr>
              <a:tr h="502920">
                <a:tc>
                  <a:txBody>
                    <a:bodyPr/>
                    <a:lstStyle/>
                    <a:p>
                      <a:pPr marL="0" indent="0" algn="l">
                        <a:buNone/>
                      </a:pPr>
                      <a:r>
                        <a:rPr lang="en-US" sz="1500" dirty="0">
                          <a:solidFill>
                            <a:srgbClr val="1A1A1A"/>
                          </a:solidFill>
                          <a:latin typeface="Times New Roman" pitchFamily="34" charset="0"/>
                          <a:ea typeface="Times New Roman" pitchFamily="34" charset="-122"/>
                          <a:cs typeface="Times New Roman" pitchFamily="34" charset="-120"/>
                        </a:rPr>
                        <a:t>Adult Income</a:t>
                      </a:r>
                      <a:endParaRPr lang="en-US" sz="15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r">
                        <a:buNone/>
                      </a:pPr>
                      <a:r>
                        <a:rPr lang="en-US" sz="1500" dirty="0">
                          <a:solidFill>
                            <a:srgbClr val="1A1A1A"/>
                          </a:solidFill>
                          <a:latin typeface="Times New Roman" pitchFamily="34" charset="0"/>
                          <a:ea typeface="Times New Roman" pitchFamily="34" charset="-122"/>
                          <a:cs typeface="Times New Roman" pitchFamily="34" charset="-120"/>
                        </a:rPr>
                        <a:t>100.0</a:t>
                      </a:r>
                      <a:endParaRPr lang="en-US" sz="15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r">
                        <a:buNone/>
                      </a:pPr>
                      <a:r>
                        <a:rPr lang="en-US" sz="1500" dirty="0">
                          <a:solidFill>
                            <a:srgbClr val="1A1A1A"/>
                          </a:solidFill>
                          <a:latin typeface="Times New Roman" pitchFamily="34" charset="0"/>
                          <a:ea typeface="Times New Roman" pitchFamily="34" charset="-122"/>
                          <a:cs typeface="Times New Roman" pitchFamily="34" charset="-120"/>
                        </a:rPr>
                        <a:t>22.0</a:t>
                      </a:r>
                      <a:endParaRPr lang="en-US" sz="15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r">
                        <a:buNone/>
                      </a:pPr>
                      <a:r>
                        <a:rPr lang="en-US" sz="1500" b="1" dirty="0">
                          <a:solidFill>
                            <a:srgbClr val="C8102E"/>
                          </a:solidFill>
                          <a:latin typeface="Times New Roman" pitchFamily="34" charset="0"/>
                          <a:ea typeface="Times New Roman" pitchFamily="34" charset="-122"/>
                          <a:cs typeface="Times New Roman" pitchFamily="34" charset="-120"/>
                        </a:rPr>
                        <a:t>22%</a:t>
                      </a:r>
                      <a:endParaRPr lang="en-US" sz="15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BF1F1"/>
                    </a:solidFill>
                  </a:tcPr>
                </a:tc>
              </a:tr>
              <a:tr h="502920">
                <a:tc>
                  <a:txBody>
                    <a:bodyPr/>
                    <a:lstStyle/>
                    <a:p>
                      <a:pPr marL="0" indent="0" algn="l">
                        <a:buNone/>
                      </a:pPr>
                      <a:r>
                        <a:rPr lang="en-US" sz="1500" dirty="0">
                          <a:solidFill>
                            <a:srgbClr val="1A1A1A"/>
                          </a:solidFill>
                          <a:latin typeface="Times New Roman" pitchFamily="34" charset="0"/>
                          <a:ea typeface="Times New Roman" pitchFamily="34" charset="-122"/>
                          <a:cs typeface="Times New Roman" pitchFamily="34" charset="-120"/>
                        </a:rPr>
                        <a:t>Pima Diabetes</a:t>
                      </a:r>
                      <a:endParaRPr lang="en-US" sz="15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r">
                        <a:buNone/>
                      </a:pPr>
                      <a:r>
                        <a:rPr lang="en-US" sz="1500" dirty="0">
                          <a:solidFill>
                            <a:srgbClr val="1A1A1A"/>
                          </a:solidFill>
                          <a:latin typeface="Times New Roman" pitchFamily="34" charset="0"/>
                          <a:ea typeface="Times New Roman" pitchFamily="34" charset="-122"/>
                          <a:cs typeface="Times New Roman" pitchFamily="34" charset="-120"/>
                        </a:rPr>
                        <a:t>2.7</a:t>
                      </a:r>
                      <a:endParaRPr lang="en-US" sz="15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r">
                        <a:buNone/>
                      </a:pPr>
                      <a:r>
                        <a:rPr lang="en-US" sz="1500" dirty="0">
                          <a:solidFill>
                            <a:srgbClr val="1A1A1A"/>
                          </a:solidFill>
                          <a:latin typeface="Times New Roman" pitchFamily="34" charset="0"/>
                          <a:ea typeface="Times New Roman" pitchFamily="34" charset="-122"/>
                          <a:cs typeface="Times New Roman" pitchFamily="34" charset="-120"/>
                        </a:rPr>
                        <a:t>0.6</a:t>
                      </a:r>
                      <a:endParaRPr lang="en-US" sz="15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r">
                        <a:buNone/>
                      </a:pPr>
                      <a:r>
                        <a:rPr lang="en-US" sz="1500" b="1" dirty="0">
                          <a:solidFill>
                            <a:srgbClr val="C8102E"/>
                          </a:solidFill>
                          <a:latin typeface="Times New Roman" pitchFamily="34" charset="0"/>
                          <a:ea typeface="Times New Roman" pitchFamily="34" charset="-122"/>
                          <a:cs typeface="Times New Roman" pitchFamily="34" charset="-120"/>
                        </a:rPr>
                        <a:t>22%</a:t>
                      </a:r>
                      <a:endParaRPr lang="en-US" sz="15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BF1F1"/>
                    </a:solidFill>
                  </a:tcPr>
                </a:tc>
              </a:tr>
            </a:tbl>
          </a:graphicData>
        </a:graphic>
      </p:graphicFrame>
      <p:sp>
        <p:nvSpPr>
          <p:cNvPr id="6" name="Text 3"/>
          <p:cNvSpPr/>
          <p:nvPr/>
        </p:nvSpPr>
        <p:spPr>
          <a:xfrm>
            <a:off x="3977640" y="4114800"/>
            <a:ext cx="4709160" cy="1463040"/>
          </a:xfrm>
          <a:prstGeom prst="rect">
            <a:avLst/>
          </a:prstGeom>
          <a:noFill/>
          <a:ln/>
        </p:spPr>
        <p:txBody>
          <a:bodyPr wrap="square" rtlCol="0" anchor="t"/>
          <a:lstStyle/>
          <a:p>
            <a:pPr marL="0" indent="0" algn="l">
              <a:buNone/>
            </a:pPr>
            <a:r>
              <a:rPr lang="en-US" sz="1500" b="1" dirty="0">
                <a:solidFill>
                  <a:srgbClr val="C8102E"/>
                </a:solidFill>
                <a:latin typeface="Times New Roman" pitchFamily="34" charset="0"/>
                <a:ea typeface="Times New Roman" pitchFamily="34" charset="-122"/>
                <a:cs typeface="Times New Roman" pitchFamily="34" charset="-120"/>
              </a:rPr>
              <a:t>Why it stays modest:  </a:t>
            </a:r>
            <a:r>
              <a:rPr lang="en-US" sz="1500" dirty="0">
                <a:solidFill>
                  <a:srgbClr val="1A1A1A"/>
                </a:solidFill>
                <a:latin typeface="Times New Roman" pitchFamily="34" charset="0"/>
                <a:ea typeface="Times New Roman" pitchFamily="34" charset="-122"/>
                <a:cs typeface="Times New Roman" pitchFamily="34" charset="-120"/>
              </a:rPr>
              <a:t>only biases and binary activations are stored — never full weight matrices — keeping extraction well below the cost of the PyTorch computations themselves.</a:t>
            </a:r>
            <a:endParaRPr lang="en-US" sz="1500" dirty="0"/>
          </a:p>
        </p:txBody>
      </p:sp>
      <p:sp>
        <p:nvSpPr>
          <p:cNvPr id="10" name="Text 7"/>
          <p:cNvSpPr/>
          <p:nvPr/>
        </p:nvSpPr>
        <p:spPr>
          <a:xfrm>
            <a:off x="7863840" y="6528816"/>
            <a:ext cx="731520" cy="274320"/>
          </a:xfrm>
          <a:prstGeom prst="rect">
            <a:avLst/>
          </a:prstGeom>
          <a:noFill/>
          <a:ln/>
        </p:spPr>
        <p:txBody>
          <a:bodyPr wrap="square" rtlCol="0" anchor="ctr"/>
          <a:lstStyle/>
          <a:p>
            <a:pPr marL="0" indent="0" algn="r">
              <a:buNone/>
            </a:pPr>
            <a:r>
              <a:rPr lang="en-US" sz="1200" dirty="0" smtClean="0">
                <a:solidFill>
                  <a:srgbClr val="5B6066"/>
                </a:solidFill>
                <a:latin typeface="Times New Roman" pitchFamily="34" charset="0"/>
                <a:ea typeface="Times New Roman" pitchFamily="34" charset="-122"/>
                <a:cs typeface="Times New Roman" pitchFamily="34" charset="-120"/>
              </a:rPr>
              <a:t>17/20</a:t>
            </a:r>
            <a:endParaRPr lang="en-US" sz="12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Slide 22">
    <p:spTree>
      <p:nvGrpSpPr>
        <p:cNvPr id="1" name=""/>
        <p:cNvGrpSpPr/>
        <p:nvPr/>
      </p:nvGrpSpPr>
      <p:grpSpPr>
        <a:xfrm>
          <a:off x="0" y="0"/>
          <a:ext cx="0" cy="0"/>
          <a:chOff x="0" y="0"/>
          <a:chExt cx="0" cy="0"/>
        </a:xfrm>
      </p:grpSpPr>
      <p:sp>
        <p:nvSpPr>
          <p:cNvPr id="2" name="Text 0"/>
          <p:cNvSpPr/>
          <p:nvPr/>
        </p:nvSpPr>
        <p:spPr>
          <a:xfrm>
            <a:off x="365760" y="256032"/>
            <a:ext cx="8412480" cy="868680"/>
          </a:xfrm>
          <a:prstGeom prst="rect">
            <a:avLst/>
          </a:prstGeom>
          <a:noFill/>
          <a:ln/>
        </p:spPr>
        <p:txBody>
          <a:bodyPr wrap="square" lIns="0" tIns="0" rIns="0" bIns="0" rtlCol="0" anchor="ctr"/>
          <a:lstStyle/>
          <a:p>
            <a:pPr marL="0" indent="0" algn="ctr">
              <a:buNone/>
            </a:pPr>
            <a:r>
              <a:rPr lang="en-US" sz="3400" b="1" dirty="0">
                <a:solidFill>
                  <a:srgbClr val="1A1A1A"/>
                </a:solidFill>
                <a:latin typeface="Times New Roman" pitchFamily="34" charset="0"/>
                <a:ea typeface="Times New Roman" pitchFamily="34" charset="-122"/>
                <a:cs typeface="Times New Roman" pitchFamily="34" charset="-120"/>
              </a:rPr>
              <a:t>Limitations</a:t>
            </a:r>
            <a:endParaRPr lang="en-US" sz="3400" dirty="0"/>
          </a:p>
        </p:txBody>
      </p:sp>
      <p:sp>
        <p:nvSpPr>
          <p:cNvPr id="3" name="Text 1"/>
          <p:cNvSpPr/>
          <p:nvPr/>
        </p:nvSpPr>
        <p:spPr>
          <a:xfrm>
            <a:off x="548640" y="1417320"/>
            <a:ext cx="8046720" cy="4480560"/>
          </a:xfrm>
          <a:prstGeom prst="rect">
            <a:avLst/>
          </a:prstGeom>
          <a:noFill/>
          <a:ln/>
        </p:spPr>
        <p:txBody>
          <a:bodyPr wrap="square" rtlCol="0" anchor="t"/>
          <a:lstStyle/>
          <a:p>
            <a:pPr marL="228600" indent="-228600" algn="l">
              <a:spcAft>
                <a:spcPts val="1400"/>
              </a:spcAft>
              <a:buSzPct val="100000"/>
              <a:buChar char="•"/>
            </a:pPr>
            <a:r>
              <a:rPr lang="en-US" sz="2000" dirty="0">
                <a:solidFill>
                  <a:srgbClr val="1A1A1A"/>
                </a:solidFill>
                <a:latin typeface="Times New Roman" pitchFamily="34" charset="0"/>
                <a:ea typeface="Times New Roman" pitchFamily="34" charset="-122"/>
                <a:cs typeface="Times New Roman" pitchFamily="34" charset="-120"/>
              </a:rPr>
              <a:t>Currently targets MLPs for binary classification — multi-class and CNN / RNN / attention layers need schema extensions.</a:t>
            </a:r>
            <a:endParaRPr lang="en-US" sz="2000" dirty="0"/>
          </a:p>
          <a:p>
            <a:pPr marL="228600" indent="-228600" algn="l">
              <a:spcAft>
                <a:spcPts val="1400"/>
              </a:spcAft>
              <a:buSzPct val="100000"/>
              <a:buChar char="•"/>
            </a:pPr>
            <a:r>
              <a:rPr lang="en-US" sz="2000" dirty="0">
                <a:solidFill>
                  <a:srgbClr val="1A1A1A"/>
                </a:solidFill>
                <a:latin typeface="Times New Roman" pitchFamily="34" charset="0"/>
                <a:ea typeface="Times New Roman" pitchFamily="34" charset="-122"/>
                <a:cs typeface="Times New Roman" pitchFamily="34" charset="-120"/>
              </a:rPr>
              <a:t>Binary activations discard magnitude, so saturation and gradient-flow analysis fall outside the current schema.</a:t>
            </a:r>
            <a:endParaRPr lang="en-US" sz="2000" dirty="0"/>
          </a:p>
          <a:p>
            <a:pPr marL="228600" indent="-228600" algn="l">
              <a:spcAft>
                <a:spcPts val="1400"/>
              </a:spcAft>
              <a:buSzPct val="100000"/>
              <a:buChar char="•"/>
            </a:pPr>
            <a:r>
              <a:rPr lang="en-US" sz="2000" dirty="0">
                <a:solidFill>
                  <a:srgbClr val="1A1A1A"/>
                </a:solidFill>
                <a:latin typeface="Times New Roman" pitchFamily="34" charset="0"/>
                <a:ea typeface="Times New Roman" pitchFamily="34" charset="-122"/>
                <a:cs typeface="Times New Roman" pitchFamily="34" charset="-120"/>
              </a:rPr>
              <a:t>Storage still scales jointly with depth D, width W, and data size n; tested on three tabular datasets, single-node PostgreSQL.</a:t>
            </a:r>
            <a:endParaRPr lang="en-US" sz="2000" dirty="0"/>
          </a:p>
          <a:p>
            <a:pPr marL="228600" indent="-228600" algn="l">
              <a:spcAft>
                <a:spcPts val="1400"/>
              </a:spcAft>
              <a:buSzPct val="100000"/>
              <a:buChar char="•"/>
            </a:pPr>
            <a:r>
              <a:rPr lang="en-US" sz="2000" dirty="0">
                <a:solidFill>
                  <a:srgbClr val="1A1A1A"/>
                </a:solidFill>
                <a:latin typeface="Times New Roman" pitchFamily="34" charset="0"/>
                <a:ea typeface="Times New Roman" pitchFamily="34" charset="-122"/>
                <a:cs typeface="Times New Roman" pitchFamily="34" charset="-120"/>
              </a:rPr>
              <a:t>Choosing the refresh frequency f in a principled way is an open problem — SGD converges non-linearly.</a:t>
            </a:r>
            <a:endParaRPr lang="en-US" sz="2000" dirty="0"/>
          </a:p>
          <a:p>
            <a:pPr marL="228600" indent="-228600" algn="l">
              <a:spcAft>
                <a:spcPts val="1400"/>
              </a:spcAft>
              <a:buSzPct val="100000"/>
              <a:buChar char="•"/>
            </a:pPr>
            <a:r>
              <a:rPr lang="en-US" sz="2000" b="1" dirty="0">
                <a:solidFill>
                  <a:srgbClr val="2B3A55"/>
                </a:solidFill>
                <a:latin typeface="Times New Roman" pitchFamily="34" charset="0"/>
                <a:ea typeface="Times New Roman" pitchFamily="34" charset="-122"/>
                <a:cs typeface="Times New Roman" pitchFamily="34" charset="-120"/>
              </a:rPr>
              <a:t>Results are qualitative — a monitoring aid, not a formal explainability method like SHAP (Shapley-value attribution) or LIME (local surrogate models). We do not compute Shapley values.</a:t>
            </a:r>
            <a:endParaRPr lang="en-US" sz="2000" dirty="0"/>
          </a:p>
        </p:txBody>
      </p:sp>
      <p:sp>
        <p:nvSpPr>
          <p:cNvPr id="7" name="Text 5"/>
          <p:cNvSpPr/>
          <p:nvPr/>
        </p:nvSpPr>
        <p:spPr>
          <a:xfrm>
            <a:off x="7863840" y="6528816"/>
            <a:ext cx="731520" cy="274320"/>
          </a:xfrm>
          <a:prstGeom prst="rect">
            <a:avLst/>
          </a:prstGeom>
          <a:noFill/>
          <a:ln/>
        </p:spPr>
        <p:txBody>
          <a:bodyPr wrap="square" rtlCol="0" anchor="ctr"/>
          <a:lstStyle/>
          <a:p>
            <a:pPr marL="0" indent="0" algn="r">
              <a:buNone/>
            </a:pPr>
            <a:r>
              <a:rPr lang="en-US" sz="1200" dirty="0" smtClean="0">
                <a:solidFill>
                  <a:srgbClr val="5B6066"/>
                </a:solidFill>
                <a:latin typeface="Times New Roman" pitchFamily="34" charset="0"/>
                <a:ea typeface="Times New Roman" pitchFamily="34" charset="-122"/>
                <a:cs typeface="Times New Roman" pitchFamily="34" charset="-120"/>
              </a:rPr>
              <a:t>18/20</a:t>
            </a:r>
            <a:endParaRPr lang="en-US" sz="12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Slide 24">
    <p:spTree>
      <p:nvGrpSpPr>
        <p:cNvPr id="1" name=""/>
        <p:cNvGrpSpPr/>
        <p:nvPr/>
      </p:nvGrpSpPr>
      <p:grpSpPr>
        <a:xfrm>
          <a:off x="0" y="0"/>
          <a:ext cx="0" cy="0"/>
          <a:chOff x="0" y="0"/>
          <a:chExt cx="0" cy="0"/>
        </a:xfrm>
      </p:grpSpPr>
      <p:sp>
        <p:nvSpPr>
          <p:cNvPr id="2" name="Text 0"/>
          <p:cNvSpPr/>
          <p:nvPr/>
        </p:nvSpPr>
        <p:spPr>
          <a:xfrm>
            <a:off x="365760" y="94107"/>
            <a:ext cx="8412480" cy="868680"/>
          </a:xfrm>
          <a:prstGeom prst="rect">
            <a:avLst/>
          </a:prstGeom>
          <a:noFill/>
          <a:ln/>
        </p:spPr>
        <p:txBody>
          <a:bodyPr wrap="square" lIns="0" tIns="0" rIns="0" bIns="0" rtlCol="0" anchor="ctr"/>
          <a:lstStyle/>
          <a:p>
            <a:pPr marL="0" indent="0" algn="ctr">
              <a:buNone/>
            </a:pPr>
            <a:r>
              <a:rPr lang="en-US" sz="3400" b="1" dirty="0" smtClean="0">
                <a:solidFill>
                  <a:srgbClr val="1A1A1A"/>
                </a:solidFill>
                <a:latin typeface="Times New Roman" pitchFamily="34" charset="0"/>
                <a:ea typeface="Times New Roman" pitchFamily="34" charset="-122"/>
                <a:cs typeface="Times New Roman" pitchFamily="34" charset="-120"/>
              </a:rPr>
              <a:t>Related Work &amp; Positioning</a:t>
            </a:r>
            <a:endParaRPr lang="en-US" sz="3400" dirty="0"/>
          </a:p>
        </p:txBody>
      </p:sp>
      <p:graphicFrame>
        <p:nvGraphicFramePr>
          <p:cNvPr id="25" name="Table 0"/>
          <p:cNvGraphicFramePr>
            <a:graphicFrameLocks noGrp="1"/>
          </p:cNvGraphicFramePr>
          <p:nvPr>
            <p:extLst>
              <p:ext uri="{D42A27DB-BD31-4B8C-83A1-F6EECF244321}">
                <p14:modId xmlns:p14="http://schemas.microsoft.com/office/powerpoint/2010/main" val="3876366935"/>
              </p:ext>
            </p:extLst>
          </p:nvPr>
        </p:nvGraphicFramePr>
        <p:xfrm>
          <a:off x="548640" y="1756410"/>
          <a:ext cx="8046720" cy="2651760"/>
        </p:xfrm>
        <a:graphic>
          <a:graphicData uri="http://schemas.openxmlformats.org/drawingml/2006/table">
            <a:tbl>
              <a:tblPr/>
              <a:tblGrid>
                <a:gridCol w="1920240"/>
                <a:gridCol w="1691640"/>
                <a:gridCol w="1783080"/>
                <a:gridCol w="1143000"/>
                <a:gridCol w="1508760"/>
              </a:tblGrid>
              <a:tr h="457200">
                <a:tc>
                  <a:txBody>
                    <a:bodyPr/>
                    <a:lstStyle/>
                    <a:p>
                      <a:pPr marL="0" indent="0" algn="l">
                        <a:buNone/>
                      </a:pPr>
                      <a:r>
                        <a:rPr lang="en-US" sz="1300" b="1" dirty="0">
                          <a:solidFill>
                            <a:srgbClr val="FFFFFF"/>
                          </a:solidFill>
                          <a:latin typeface="Times New Roman" pitchFamily="34" charset="0"/>
                          <a:ea typeface="Times New Roman" pitchFamily="34" charset="-122"/>
                          <a:cs typeface="Times New Roman" pitchFamily="34" charset="-120"/>
                        </a:rPr>
                        <a:t>System / class</a:t>
                      </a:r>
                      <a:endParaRPr lang="en-US" sz="13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2B3A55"/>
                    </a:solidFill>
                  </a:tcPr>
                </a:tc>
                <a:tc>
                  <a:txBody>
                    <a:bodyPr/>
                    <a:lstStyle/>
                    <a:p>
                      <a:pPr marL="0" indent="0" algn="ctr">
                        <a:buNone/>
                      </a:pPr>
                      <a:r>
                        <a:rPr lang="en-US" sz="1300" b="1" dirty="0">
                          <a:solidFill>
                            <a:srgbClr val="FFFFFF"/>
                          </a:solidFill>
                          <a:latin typeface="Times New Roman" pitchFamily="34" charset="0"/>
                          <a:ea typeface="Times New Roman" pitchFamily="34" charset="-122"/>
                          <a:cs typeface="Times New Roman" pitchFamily="34" charset="-120"/>
                        </a:rPr>
                        <a:t>Granularity</a:t>
                      </a:r>
                      <a:endParaRPr lang="en-US" sz="13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2B3A55"/>
                    </a:solidFill>
                  </a:tcPr>
                </a:tc>
                <a:tc>
                  <a:txBody>
                    <a:bodyPr/>
                    <a:lstStyle/>
                    <a:p>
                      <a:pPr marL="0" indent="0" algn="ctr">
                        <a:buNone/>
                      </a:pPr>
                      <a:r>
                        <a:rPr lang="en-US" sz="1300" b="1" dirty="0">
                          <a:solidFill>
                            <a:srgbClr val="FFFFFF"/>
                          </a:solidFill>
                          <a:latin typeface="Times New Roman" pitchFamily="34" charset="0"/>
                          <a:ea typeface="Times New Roman" pitchFamily="34" charset="-122"/>
                          <a:cs typeface="Times New Roman" pitchFamily="34" charset="-120"/>
                        </a:rPr>
                        <a:t>Stores weights?</a:t>
                      </a:r>
                      <a:endParaRPr lang="en-US" sz="13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2B3A55"/>
                    </a:solidFill>
                  </a:tcPr>
                </a:tc>
                <a:tc>
                  <a:txBody>
                    <a:bodyPr/>
                    <a:lstStyle/>
                    <a:p>
                      <a:pPr marL="0" indent="0" algn="ctr">
                        <a:buNone/>
                      </a:pPr>
                      <a:r>
                        <a:rPr lang="en-US" sz="1300" b="1" dirty="0">
                          <a:solidFill>
                            <a:srgbClr val="FFFFFF"/>
                          </a:solidFill>
                          <a:latin typeface="Times New Roman" pitchFamily="34" charset="0"/>
                          <a:ea typeface="Times New Roman" pitchFamily="34" charset="-122"/>
                          <a:cs typeface="Times New Roman" pitchFamily="34" charset="-120"/>
                        </a:rPr>
                        <a:t>Overhead</a:t>
                      </a:r>
                      <a:endParaRPr lang="en-US" sz="13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2B3A55"/>
                    </a:solidFill>
                  </a:tcPr>
                </a:tc>
                <a:tc>
                  <a:txBody>
                    <a:bodyPr/>
                    <a:lstStyle/>
                    <a:p>
                      <a:pPr marL="0" indent="0" algn="ctr">
                        <a:buNone/>
                      </a:pPr>
                      <a:r>
                        <a:rPr lang="en-US" sz="1300" b="1" dirty="0">
                          <a:solidFill>
                            <a:srgbClr val="FFFFFF"/>
                          </a:solidFill>
                          <a:latin typeface="Times New Roman" pitchFamily="34" charset="0"/>
                          <a:ea typeface="Times New Roman" pitchFamily="34" charset="-122"/>
                          <a:cs typeface="Times New Roman" pitchFamily="34" charset="-120"/>
                        </a:rPr>
                        <a:t>Off-the-shelf DB</a:t>
                      </a:r>
                      <a:endParaRPr lang="en-US" sz="130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2B3A55"/>
                    </a:solidFill>
                  </a:tcPr>
                </a:tc>
              </a:tr>
              <a:tr h="640080">
                <a:tc>
                  <a:txBody>
                    <a:bodyPr/>
                    <a:lstStyle/>
                    <a:p>
                      <a:pPr marL="0" indent="0" algn="l">
                        <a:buNone/>
                      </a:pPr>
                      <a:r>
                        <a:rPr lang="en-US" sz="1250" b="1" dirty="0">
                          <a:solidFill>
                            <a:srgbClr val="1A1A1A"/>
                          </a:solidFill>
                          <a:latin typeface="Times New Roman" pitchFamily="34" charset="0"/>
                          <a:ea typeface="Times New Roman" pitchFamily="34" charset="-122"/>
                          <a:cs typeface="Times New Roman" pitchFamily="34" charset="-120"/>
                        </a:rPr>
                        <a:t>NNQuery (ours)</a:t>
                      </a:r>
                      <a:endParaRPr lang="en-US" sz="125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EEF6F0"/>
                    </a:solidFill>
                  </a:tcPr>
                </a:tc>
                <a:tc>
                  <a:txBody>
                    <a:bodyPr/>
                    <a:lstStyle/>
                    <a:p>
                      <a:pPr marL="0" indent="0" algn="ctr">
                        <a:buNone/>
                      </a:pPr>
                      <a:r>
                        <a:rPr lang="en-US" sz="1250" dirty="0">
                          <a:solidFill>
                            <a:srgbClr val="1A1A1A"/>
                          </a:solidFill>
                          <a:latin typeface="Times New Roman" pitchFamily="34" charset="0"/>
                          <a:ea typeface="Times New Roman" pitchFamily="34" charset="-122"/>
                          <a:cs typeface="Times New Roman" pitchFamily="34" charset="-120"/>
                        </a:rPr>
                        <a:t>per-neuron,</a:t>
                      </a:r>
                      <a:endParaRPr lang="en-US" sz="1250" dirty="0">
                        <a:latin typeface="Times New Roman" charset="0"/>
                        <a:ea typeface="Times New Roman" charset="0"/>
                        <a:cs typeface="Times New Roman" charset="0"/>
                      </a:endParaRPr>
                    </a:p>
                    <a:p>
                      <a:pPr marL="0" indent="0" algn="ctr">
                        <a:buNone/>
                      </a:pPr>
                      <a:r>
                        <a:rPr lang="en-US" sz="1250" dirty="0">
                          <a:solidFill>
                            <a:srgbClr val="1A1A1A"/>
                          </a:solidFill>
                          <a:latin typeface="Times New Roman" pitchFamily="34" charset="0"/>
                          <a:ea typeface="Times New Roman" pitchFamily="34" charset="-122"/>
                          <a:cs typeface="Times New Roman" pitchFamily="34" charset="-120"/>
                        </a:rPr>
                        <a:t>per-iteration</a:t>
                      </a:r>
                      <a:endParaRPr lang="en-US" sz="125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EEF6F0"/>
                    </a:solidFill>
                  </a:tcPr>
                </a:tc>
                <a:tc>
                  <a:txBody>
                    <a:bodyPr/>
                    <a:lstStyle/>
                    <a:p>
                      <a:pPr marL="0" indent="0" algn="ctr">
                        <a:buNone/>
                      </a:pPr>
                      <a:r>
                        <a:rPr lang="en-US" sz="1250" dirty="0">
                          <a:solidFill>
                            <a:srgbClr val="1A1A1A"/>
                          </a:solidFill>
                          <a:latin typeface="Times New Roman" pitchFamily="34" charset="0"/>
                          <a:ea typeface="Times New Roman" pitchFamily="34" charset="-122"/>
                          <a:cs typeface="Times New Roman" pitchFamily="34" charset="-120"/>
                        </a:rPr>
                        <a:t>No — binary </a:t>
                      </a:r>
                      <a:r>
                        <a:rPr lang="en-US" sz="1250" dirty="0" smtClean="0">
                          <a:solidFill>
                            <a:srgbClr val="1A1A1A"/>
                          </a:solidFill>
                          <a:latin typeface="Times New Roman" pitchFamily="34" charset="0"/>
                          <a:ea typeface="Times New Roman" pitchFamily="34" charset="-122"/>
                          <a:cs typeface="Times New Roman" pitchFamily="34" charset="-120"/>
                        </a:rPr>
                        <a:t>activations</a:t>
                      </a:r>
                      <a:endParaRPr lang="en-US" sz="1250" dirty="0">
                        <a:latin typeface="Times New Roman" charset="0"/>
                        <a:ea typeface="Times New Roman" charset="0"/>
                        <a:cs typeface="Times New Roman" charset="0"/>
                      </a:endParaRPr>
                    </a:p>
                    <a:p>
                      <a:pPr marL="0" indent="0" algn="ctr">
                        <a:buNone/>
                      </a:pPr>
                      <a:r>
                        <a:rPr lang="en-US" sz="1250" dirty="0">
                          <a:solidFill>
                            <a:srgbClr val="1A1A1A"/>
                          </a:solidFill>
                          <a:latin typeface="Times New Roman" pitchFamily="34" charset="0"/>
                          <a:ea typeface="Times New Roman" pitchFamily="34" charset="-122"/>
                          <a:cs typeface="Times New Roman" pitchFamily="34" charset="-120"/>
                        </a:rPr>
                        <a:t>+ biases</a:t>
                      </a:r>
                      <a:endParaRPr lang="en-US" sz="125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EEF6F0"/>
                    </a:solidFill>
                  </a:tcPr>
                </a:tc>
                <a:tc>
                  <a:txBody>
                    <a:bodyPr/>
                    <a:lstStyle/>
                    <a:p>
                      <a:pPr marL="0" indent="0" algn="ctr">
                        <a:buNone/>
                      </a:pPr>
                      <a:r>
                        <a:rPr lang="en-US" sz="1250" dirty="0">
                          <a:solidFill>
                            <a:srgbClr val="1A1A1A"/>
                          </a:solidFill>
                          <a:latin typeface="Times New Roman" pitchFamily="34" charset="0"/>
                          <a:ea typeface="Times New Roman" pitchFamily="34" charset="-122"/>
                          <a:cs typeface="Times New Roman" pitchFamily="34" charset="-120"/>
                        </a:rPr>
                        <a:t>modest</a:t>
                      </a:r>
                      <a:endParaRPr lang="en-US" sz="125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EEF6F0"/>
                    </a:solidFill>
                  </a:tcPr>
                </a:tc>
                <a:tc>
                  <a:txBody>
                    <a:bodyPr/>
                    <a:lstStyle/>
                    <a:p>
                      <a:pPr marL="0" indent="0" algn="ctr">
                        <a:buNone/>
                      </a:pPr>
                      <a:r>
                        <a:rPr lang="en-US" sz="1250" dirty="0">
                          <a:solidFill>
                            <a:srgbClr val="1A1A1A"/>
                          </a:solidFill>
                          <a:latin typeface="Times New Roman" pitchFamily="34" charset="0"/>
                          <a:ea typeface="Times New Roman" pitchFamily="34" charset="-122"/>
                          <a:cs typeface="Times New Roman" pitchFamily="34" charset="-120"/>
                        </a:rPr>
                        <a:t>Yes (PostgreSQL)</a:t>
                      </a:r>
                      <a:endParaRPr lang="en-US" sz="125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EEF6F0"/>
                    </a:solidFill>
                  </a:tcPr>
                </a:tc>
              </a:tr>
              <a:tr h="457200">
                <a:tc>
                  <a:txBody>
                    <a:bodyPr/>
                    <a:lstStyle/>
                    <a:p>
                      <a:pPr marL="0" indent="0" algn="l">
                        <a:buNone/>
                      </a:pPr>
                      <a:r>
                        <a:rPr lang="en-US" sz="1250" dirty="0">
                          <a:solidFill>
                            <a:srgbClr val="1A1A1A"/>
                          </a:solidFill>
                          <a:latin typeface="Times New Roman" pitchFamily="34" charset="0"/>
                          <a:ea typeface="Times New Roman" pitchFamily="34" charset="-122"/>
                          <a:cs typeface="Times New Roman" pitchFamily="34" charset="-120"/>
                        </a:rPr>
                        <a:t>MLflow / W&amp;B</a:t>
                      </a:r>
                      <a:endParaRPr lang="en-US" sz="125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ctr">
                        <a:buNone/>
                      </a:pPr>
                      <a:r>
                        <a:rPr lang="en-US" sz="1250" dirty="0">
                          <a:solidFill>
                            <a:srgbClr val="1A1A1A"/>
                          </a:solidFill>
                          <a:latin typeface="Times New Roman" pitchFamily="34" charset="0"/>
                          <a:ea typeface="Times New Roman" pitchFamily="34" charset="-122"/>
                          <a:cs typeface="Times New Roman" pitchFamily="34" charset="-120"/>
                        </a:rPr>
                        <a:t>run-level</a:t>
                      </a:r>
                      <a:endParaRPr lang="en-US" sz="125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ctr">
                        <a:buNone/>
                      </a:pPr>
                      <a:r>
                        <a:rPr lang="en-US" sz="1250" dirty="0">
                          <a:solidFill>
                            <a:srgbClr val="1A1A1A"/>
                          </a:solidFill>
                          <a:latin typeface="Times New Roman" pitchFamily="34" charset="0"/>
                          <a:ea typeface="Times New Roman" pitchFamily="34" charset="-122"/>
                          <a:cs typeface="Times New Roman" pitchFamily="34" charset="-120"/>
                        </a:rPr>
                        <a:t>artifacts only</a:t>
                      </a:r>
                      <a:endParaRPr lang="en-US" sz="125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ctr">
                        <a:buNone/>
                      </a:pPr>
                      <a:r>
                        <a:rPr lang="en-US" sz="1250" dirty="0">
                          <a:solidFill>
                            <a:srgbClr val="1A1A1A"/>
                          </a:solidFill>
                          <a:latin typeface="Times New Roman" pitchFamily="34" charset="0"/>
                          <a:ea typeface="Times New Roman" pitchFamily="34" charset="-122"/>
                          <a:cs typeface="Times New Roman" pitchFamily="34" charset="-120"/>
                        </a:rPr>
                        <a:t>low</a:t>
                      </a:r>
                      <a:endParaRPr lang="en-US" sz="125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ctr">
                        <a:buNone/>
                      </a:pPr>
                      <a:r>
                        <a:rPr lang="en-US" sz="1250" dirty="0">
                          <a:solidFill>
                            <a:srgbClr val="1A1A1A"/>
                          </a:solidFill>
                          <a:latin typeface="Times New Roman" pitchFamily="34" charset="0"/>
                          <a:ea typeface="Times New Roman" pitchFamily="34" charset="-122"/>
                          <a:cs typeface="Times New Roman" pitchFamily="34" charset="-120"/>
                        </a:rPr>
                        <a:t>platforms</a:t>
                      </a:r>
                      <a:endParaRPr lang="en-US" sz="125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r>
              <a:tr h="640080">
                <a:tc>
                  <a:txBody>
                    <a:bodyPr/>
                    <a:lstStyle/>
                    <a:p>
                      <a:pPr marL="0" indent="0" algn="l">
                        <a:buNone/>
                      </a:pPr>
                      <a:r>
                        <a:rPr lang="en-US" sz="1250" dirty="0">
                          <a:solidFill>
                            <a:srgbClr val="1A1A1A"/>
                          </a:solidFill>
                          <a:latin typeface="Times New Roman" pitchFamily="34" charset="0"/>
                          <a:ea typeface="Times New Roman" pitchFamily="34" charset="-122"/>
                          <a:cs typeface="Times New Roman" pitchFamily="34" charset="-120"/>
                        </a:rPr>
                        <a:t>DeepBase / NeurDB</a:t>
                      </a:r>
                      <a:endParaRPr lang="en-US" sz="125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ctr">
                        <a:buNone/>
                      </a:pPr>
                      <a:r>
                        <a:rPr lang="en-US" sz="1250" dirty="0">
                          <a:solidFill>
                            <a:srgbClr val="1A1A1A"/>
                          </a:solidFill>
                          <a:latin typeface="Times New Roman" pitchFamily="34" charset="0"/>
                          <a:ea typeface="Times New Roman" pitchFamily="34" charset="-122"/>
                          <a:cs typeface="Times New Roman" pitchFamily="34" charset="-120"/>
                        </a:rPr>
                        <a:t>per-unit /</a:t>
                      </a:r>
                      <a:endParaRPr lang="en-US" sz="1250" dirty="0">
                        <a:latin typeface="Times New Roman" charset="0"/>
                        <a:ea typeface="Times New Roman" charset="0"/>
                        <a:cs typeface="Times New Roman" charset="0"/>
                      </a:endParaRPr>
                    </a:p>
                    <a:p>
                      <a:pPr marL="0" indent="0" algn="ctr">
                        <a:buNone/>
                      </a:pPr>
                      <a:r>
                        <a:rPr lang="en-US" sz="1250" dirty="0">
                          <a:solidFill>
                            <a:srgbClr val="1A1A1A"/>
                          </a:solidFill>
                          <a:latin typeface="Times New Roman" pitchFamily="34" charset="0"/>
                          <a:ea typeface="Times New Roman" pitchFamily="34" charset="-122"/>
                          <a:cs typeface="Times New Roman" pitchFamily="34" charset="-120"/>
                        </a:rPr>
                        <a:t>representations</a:t>
                      </a:r>
                      <a:endParaRPr lang="en-US" sz="125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ctr">
                        <a:buNone/>
                      </a:pPr>
                      <a:r>
                        <a:rPr lang="en-US" sz="1250" dirty="0">
                          <a:solidFill>
                            <a:srgbClr val="1A1A1A"/>
                          </a:solidFill>
                          <a:latin typeface="Times New Roman" pitchFamily="34" charset="0"/>
                          <a:ea typeface="Times New Roman" pitchFamily="34" charset="-122"/>
                          <a:cs typeface="Times New Roman" pitchFamily="34" charset="-120"/>
                        </a:rPr>
                        <a:t>often yes</a:t>
                      </a:r>
                      <a:endParaRPr lang="en-US" sz="125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ctr">
                        <a:buNone/>
                      </a:pPr>
                      <a:r>
                        <a:rPr lang="en-US" sz="1250" dirty="0">
                          <a:solidFill>
                            <a:srgbClr val="1A1A1A"/>
                          </a:solidFill>
                          <a:latin typeface="Times New Roman" pitchFamily="34" charset="0"/>
                          <a:ea typeface="Times New Roman" pitchFamily="34" charset="-122"/>
                          <a:cs typeface="Times New Roman" pitchFamily="34" charset="-120"/>
                        </a:rPr>
                        <a:t>higher</a:t>
                      </a:r>
                      <a:endParaRPr lang="en-US" sz="125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ctr">
                        <a:buNone/>
                      </a:pPr>
                      <a:r>
                        <a:rPr lang="en-US" sz="1250" dirty="0">
                          <a:solidFill>
                            <a:srgbClr val="1A1A1A"/>
                          </a:solidFill>
                          <a:latin typeface="Times New Roman" pitchFamily="34" charset="0"/>
                          <a:ea typeface="Times New Roman" pitchFamily="34" charset="-122"/>
                          <a:cs typeface="Times New Roman" pitchFamily="34" charset="-120"/>
                        </a:rPr>
                        <a:t>custom engines</a:t>
                      </a:r>
                      <a:endParaRPr lang="en-US" sz="125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r>
              <a:tr h="457200">
                <a:tc>
                  <a:txBody>
                    <a:bodyPr/>
                    <a:lstStyle/>
                    <a:p>
                      <a:pPr marL="0" indent="0" algn="l">
                        <a:buNone/>
                      </a:pPr>
                      <a:r>
                        <a:rPr lang="en-US" sz="1250" dirty="0">
                          <a:solidFill>
                            <a:srgbClr val="1A1A1A"/>
                          </a:solidFill>
                          <a:latin typeface="Times New Roman" pitchFamily="34" charset="0"/>
                          <a:ea typeface="Times New Roman" pitchFamily="34" charset="-122"/>
                          <a:cs typeface="Times New Roman" pitchFamily="34" charset="-120"/>
                        </a:rPr>
                        <a:t>SQL4NN / ICDT</a:t>
                      </a:r>
                      <a:endParaRPr lang="en-US" sz="125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ctr">
                        <a:buNone/>
                      </a:pPr>
                      <a:r>
                        <a:rPr lang="en-US" sz="1250" dirty="0">
                          <a:solidFill>
                            <a:srgbClr val="1A1A1A"/>
                          </a:solidFill>
                          <a:latin typeface="Times New Roman" pitchFamily="34" charset="0"/>
                          <a:ea typeface="Times New Roman" pitchFamily="34" charset="-122"/>
                          <a:cs typeface="Times New Roman" pitchFamily="34" charset="-120"/>
                        </a:rPr>
                        <a:t>models-as-data</a:t>
                      </a:r>
                      <a:endParaRPr lang="en-US" sz="125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ctr">
                        <a:buNone/>
                      </a:pPr>
                      <a:r>
                        <a:rPr lang="en-US" sz="1250" dirty="0">
                          <a:solidFill>
                            <a:srgbClr val="1A1A1A"/>
                          </a:solidFill>
                          <a:latin typeface="Times New Roman" pitchFamily="34" charset="0"/>
                          <a:ea typeface="Times New Roman" pitchFamily="34" charset="-122"/>
                          <a:cs typeface="Times New Roman" pitchFamily="34" charset="-120"/>
                        </a:rPr>
                        <a:t>—</a:t>
                      </a:r>
                      <a:endParaRPr lang="en-US" sz="125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ctr">
                        <a:buNone/>
                      </a:pPr>
                      <a:r>
                        <a:rPr lang="en-US" sz="1250" dirty="0">
                          <a:solidFill>
                            <a:srgbClr val="1A1A1A"/>
                          </a:solidFill>
                          <a:latin typeface="Times New Roman" pitchFamily="34" charset="0"/>
                          <a:ea typeface="Times New Roman" pitchFamily="34" charset="-122"/>
                          <a:cs typeface="Times New Roman" pitchFamily="34" charset="-120"/>
                        </a:rPr>
                        <a:t>—</a:t>
                      </a:r>
                      <a:endParaRPr lang="en-US" sz="125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c>
                  <a:txBody>
                    <a:bodyPr/>
                    <a:lstStyle/>
                    <a:p>
                      <a:pPr marL="0" indent="0" algn="ctr">
                        <a:buNone/>
                      </a:pPr>
                      <a:r>
                        <a:rPr lang="en-US" sz="1250" dirty="0">
                          <a:solidFill>
                            <a:srgbClr val="1A1A1A"/>
                          </a:solidFill>
                          <a:latin typeface="Times New Roman" pitchFamily="34" charset="0"/>
                          <a:ea typeface="Times New Roman" pitchFamily="34" charset="-122"/>
                          <a:cs typeface="Times New Roman" pitchFamily="34" charset="-120"/>
                        </a:rPr>
                        <a:t>language design</a:t>
                      </a:r>
                      <a:endParaRPr lang="en-US" sz="1250" dirty="0">
                        <a:latin typeface="Times New Roman" charset="0"/>
                        <a:ea typeface="Times New Roman" charset="0"/>
                        <a:cs typeface="Times New Roman" charset="0"/>
                      </a:endParaRPr>
                    </a:p>
                  </a:txBody>
                  <a:tcPr anchor="ctr">
                    <a:lnL w="12700" cap="flat" cmpd="sng" algn="ctr">
                      <a:solidFill>
                        <a:srgbClr val="C9CDD3"/>
                      </a:solidFill>
                      <a:prstDash val="solid"/>
                      <a:round/>
                      <a:headEnd type="none" w="med" len="med"/>
                      <a:tailEnd type="none" w="med" len="med"/>
                    </a:lnL>
                    <a:lnR w="12700" cap="flat" cmpd="sng" algn="ctr">
                      <a:solidFill>
                        <a:srgbClr val="C9CDD3"/>
                      </a:solidFill>
                      <a:prstDash val="solid"/>
                      <a:round/>
                      <a:headEnd type="none" w="med" len="med"/>
                      <a:tailEnd type="none" w="med" len="med"/>
                    </a:lnR>
                    <a:lnT w="12700" cap="flat" cmpd="sng" algn="ctr">
                      <a:solidFill>
                        <a:srgbClr val="C9CDD3"/>
                      </a:solidFill>
                      <a:prstDash val="solid"/>
                      <a:round/>
                      <a:headEnd type="none" w="med" len="med"/>
                      <a:tailEnd type="none" w="med" len="med"/>
                    </a:lnT>
                    <a:lnB w="12700" cap="flat" cmpd="sng" algn="ctr">
                      <a:solidFill>
                        <a:srgbClr val="C9CDD3"/>
                      </a:solidFill>
                      <a:prstDash val="solid"/>
                      <a:round/>
                      <a:headEnd type="none" w="med" len="med"/>
                      <a:tailEnd type="none" w="med" len="med"/>
                    </a:lnB>
                    <a:solidFill>
                      <a:srgbClr val="FFFFFF"/>
                    </a:solidFill>
                  </a:tcPr>
                </a:tc>
              </a:tr>
            </a:tbl>
          </a:graphicData>
        </a:graphic>
      </p:graphicFrame>
      <p:sp>
        <p:nvSpPr>
          <p:cNvPr id="4" name="Text 1"/>
          <p:cNvSpPr/>
          <p:nvPr/>
        </p:nvSpPr>
        <p:spPr>
          <a:xfrm>
            <a:off x="548640" y="4543425"/>
            <a:ext cx="8046720" cy="320040"/>
          </a:xfrm>
          <a:prstGeom prst="rect">
            <a:avLst/>
          </a:prstGeom>
          <a:noFill/>
          <a:ln/>
        </p:spPr>
        <p:txBody>
          <a:bodyPr wrap="square" rtlCol="0" anchor="ctr"/>
          <a:lstStyle/>
          <a:p>
            <a:pPr marL="0" indent="0" algn="l">
              <a:buNone/>
            </a:pPr>
            <a:r>
              <a:rPr lang="en-US" sz="1600" b="1" dirty="0">
                <a:solidFill>
                  <a:srgbClr val="C8102E"/>
                </a:solidFill>
                <a:latin typeface="Times New Roman" pitchFamily="34" charset="0"/>
                <a:ea typeface="Times New Roman" pitchFamily="34" charset="-122"/>
                <a:cs typeface="Times New Roman" pitchFamily="34" charset="-120"/>
              </a:rPr>
              <a:t>Honest scope</a:t>
            </a:r>
            <a:endParaRPr lang="en-US" sz="1600" dirty="0"/>
          </a:p>
        </p:txBody>
      </p:sp>
      <p:sp>
        <p:nvSpPr>
          <p:cNvPr id="5" name="Text 2"/>
          <p:cNvSpPr/>
          <p:nvPr/>
        </p:nvSpPr>
        <p:spPr>
          <a:xfrm>
            <a:off x="548640" y="4861560"/>
            <a:ext cx="8046720" cy="1405890"/>
          </a:xfrm>
          <a:prstGeom prst="rect">
            <a:avLst/>
          </a:prstGeom>
          <a:noFill/>
          <a:ln/>
        </p:spPr>
        <p:txBody>
          <a:bodyPr wrap="square" rtlCol="0" anchor="t"/>
          <a:lstStyle/>
          <a:p>
            <a:pPr marL="228600" indent="-228600" algn="l">
              <a:spcAft>
                <a:spcPts val="800"/>
              </a:spcAft>
              <a:buSzPct val="100000"/>
              <a:buChar char="•"/>
            </a:pPr>
            <a:r>
              <a:rPr lang="en-US" sz="1450" dirty="0">
                <a:solidFill>
                  <a:srgbClr val="1A1A1A"/>
                </a:solidFill>
                <a:latin typeface="Times New Roman" pitchFamily="34" charset="0"/>
                <a:ea typeface="Times New Roman" pitchFamily="34" charset="-122"/>
                <a:cs typeface="Times New Roman" pitchFamily="34" charset="-120"/>
              </a:rPr>
              <a:t>We are not the only system that monitors neural networks — we occupy a deliberately narrow, low-overhead niche.</a:t>
            </a:r>
            <a:endParaRPr lang="en-US" sz="1450" dirty="0"/>
          </a:p>
          <a:p>
            <a:pPr marL="228600" indent="-228600" algn="l">
              <a:spcAft>
                <a:spcPts val="800"/>
              </a:spcAft>
              <a:buSzPct val="100000"/>
              <a:buChar char="•"/>
            </a:pPr>
            <a:r>
              <a:rPr lang="en-US" sz="1450" dirty="0">
                <a:solidFill>
                  <a:srgbClr val="1A1A1A"/>
                </a:solidFill>
                <a:latin typeface="Times New Roman" pitchFamily="34" charset="0"/>
                <a:ea typeface="Times New Roman" pitchFamily="34" charset="-122"/>
                <a:cs typeface="Times New Roman" pitchFamily="34" charset="-120"/>
              </a:rPr>
              <a:t>We do not yet compare experimentally against other systems; that is a planned next step</a:t>
            </a:r>
            <a:r>
              <a:rPr lang="en-US" sz="1450" dirty="0" smtClean="0">
                <a:solidFill>
                  <a:srgbClr val="1A1A1A"/>
                </a:solidFill>
                <a:latin typeface="Times New Roman" pitchFamily="34" charset="0"/>
                <a:ea typeface="Times New Roman" pitchFamily="34" charset="-122"/>
                <a:cs typeface="Times New Roman" pitchFamily="34" charset="-120"/>
              </a:rPr>
              <a:t>.</a:t>
            </a:r>
            <a:endParaRPr lang="en-US" sz="1450" b="1" dirty="0" smtClean="0">
              <a:solidFill>
                <a:srgbClr val="2B3A55"/>
              </a:solidFill>
              <a:latin typeface="Times New Roman" pitchFamily="34" charset="0"/>
              <a:ea typeface="Times New Roman" pitchFamily="34" charset="-122"/>
              <a:cs typeface="Times New Roman" pitchFamily="34" charset="-120"/>
            </a:endParaRPr>
          </a:p>
          <a:p>
            <a:pPr marL="228600" indent="-228600">
              <a:spcAft>
                <a:spcPts val="800"/>
              </a:spcAft>
              <a:buSzPct val="100000"/>
              <a:buChar char="•"/>
            </a:pPr>
            <a:r>
              <a:rPr lang="en-US" sz="1450" b="1" dirty="0">
                <a:solidFill>
                  <a:srgbClr val="2B3A55"/>
                </a:solidFill>
                <a:latin typeface="Times New Roman" pitchFamily="34" charset="0"/>
                <a:ea typeface="Times New Roman" pitchFamily="34" charset="-122"/>
                <a:cs typeface="Times New Roman" pitchFamily="34" charset="-120"/>
              </a:rPr>
              <a:t>Why no weights: internal-layer weights are too many to interpret; bias, activation, and misclassification answer the key questions far more </a:t>
            </a:r>
            <a:r>
              <a:rPr lang="en-US" sz="1450" b="1" dirty="0" smtClean="0">
                <a:solidFill>
                  <a:srgbClr val="2B3A55"/>
                </a:solidFill>
                <a:latin typeface="Times New Roman" pitchFamily="34" charset="0"/>
                <a:ea typeface="Times New Roman" pitchFamily="34" charset="-122"/>
                <a:cs typeface="Times New Roman" pitchFamily="34" charset="-120"/>
              </a:rPr>
              <a:t>cheaply.</a:t>
            </a:r>
            <a:endParaRPr lang="en-US" sz="1450" b="1" dirty="0">
              <a:solidFill>
                <a:srgbClr val="2B3A55"/>
              </a:solidFill>
              <a:latin typeface="Times New Roman" pitchFamily="34" charset="0"/>
              <a:ea typeface="Times New Roman" pitchFamily="34" charset="-122"/>
              <a:cs typeface="Times New Roman" pitchFamily="34" charset="-120"/>
            </a:endParaRPr>
          </a:p>
        </p:txBody>
      </p:sp>
      <p:sp>
        <p:nvSpPr>
          <p:cNvPr id="9" name="Text 6"/>
          <p:cNvSpPr/>
          <p:nvPr/>
        </p:nvSpPr>
        <p:spPr>
          <a:xfrm>
            <a:off x="7863840" y="6528816"/>
            <a:ext cx="731520" cy="274320"/>
          </a:xfrm>
          <a:prstGeom prst="rect">
            <a:avLst/>
          </a:prstGeom>
          <a:noFill/>
          <a:ln/>
        </p:spPr>
        <p:txBody>
          <a:bodyPr wrap="square" rtlCol="0" anchor="ctr"/>
          <a:lstStyle/>
          <a:p>
            <a:pPr marL="0" indent="0" algn="r">
              <a:buNone/>
            </a:pPr>
            <a:r>
              <a:rPr lang="en-US" sz="1200" dirty="0" smtClean="0">
                <a:solidFill>
                  <a:srgbClr val="5B6066"/>
                </a:solidFill>
                <a:latin typeface="Times New Roman" pitchFamily="34" charset="0"/>
                <a:ea typeface="Times New Roman" pitchFamily="34" charset="-122"/>
                <a:cs typeface="Times New Roman" pitchFamily="34" charset="-120"/>
              </a:rPr>
              <a:t>19/20</a:t>
            </a:r>
          </a:p>
        </p:txBody>
      </p:sp>
      <p:sp>
        <p:nvSpPr>
          <p:cNvPr id="3" name="Rectangle 2"/>
          <p:cNvSpPr/>
          <p:nvPr/>
        </p:nvSpPr>
        <p:spPr>
          <a:xfrm>
            <a:off x="548640" y="924178"/>
            <a:ext cx="8046720" cy="646331"/>
          </a:xfrm>
          <a:prstGeom prst="rect">
            <a:avLst/>
          </a:prstGeom>
        </p:spPr>
        <p:txBody>
          <a:bodyPr wrap="square">
            <a:spAutoFit/>
          </a:bodyPr>
          <a:lstStyle/>
          <a:p>
            <a:pPr marL="285750" indent="-285750">
              <a:buFont typeface="Arial" pitchFamily="34" charset="0"/>
              <a:buChar char="•"/>
            </a:pPr>
            <a:r>
              <a:rPr lang="en-US" dirty="0">
                <a:solidFill>
                  <a:srgbClr val="1A1A1A"/>
                </a:solidFill>
                <a:latin typeface="Times New Roman" pitchFamily="34" charset="0"/>
                <a:ea typeface="Times New Roman" pitchFamily="34" charset="-122"/>
                <a:cs typeface="Times New Roman" pitchFamily="34" charset="-120"/>
              </a:rPr>
              <a:t>Prior work — </a:t>
            </a:r>
            <a:r>
              <a:rPr lang="en-US" dirty="0" err="1">
                <a:solidFill>
                  <a:srgbClr val="1A1A1A"/>
                </a:solidFill>
                <a:latin typeface="Times New Roman" pitchFamily="34" charset="0"/>
                <a:ea typeface="Times New Roman" pitchFamily="34" charset="-122"/>
                <a:cs typeface="Times New Roman" pitchFamily="34" charset="-120"/>
              </a:rPr>
              <a:t>MLflow</a:t>
            </a:r>
            <a:r>
              <a:rPr lang="en-US" dirty="0">
                <a:solidFill>
                  <a:srgbClr val="1A1A1A"/>
                </a:solidFill>
                <a:latin typeface="Times New Roman" pitchFamily="34" charset="0"/>
                <a:ea typeface="Times New Roman" pitchFamily="34" charset="-122"/>
                <a:cs typeface="Times New Roman" pitchFamily="34" charset="-120"/>
              </a:rPr>
              <a:t>/W&amp;B (run-level), </a:t>
            </a:r>
            <a:r>
              <a:rPr lang="en-US" dirty="0" err="1">
                <a:solidFill>
                  <a:srgbClr val="1A1A1A"/>
                </a:solidFill>
                <a:latin typeface="Times New Roman" pitchFamily="34" charset="0"/>
                <a:ea typeface="Times New Roman" pitchFamily="34" charset="-122"/>
                <a:cs typeface="Times New Roman" pitchFamily="34" charset="-120"/>
              </a:rPr>
              <a:t>DeepBase</a:t>
            </a:r>
            <a:r>
              <a:rPr lang="en-US" dirty="0">
                <a:solidFill>
                  <a:srgbClr val="1A1A1A"/>
                </a:solidFill>
                <a:latin typeface="Times New Roman" pitchFamily="34" charset="0"/>
                <a:ea typeface="Times New Roman" pitchFamily="34" charset="-122"/>
                <a:cs typeface="Times New Roman" pitchFamily="34" charset="-120"/>
              </a:rPr>
              <a:t>/</a:t>
            </a:r>
            <a:r>
              <a:rPr lang="en-US" dirty="0" err="1">
                <a:solidFill>
                  <a:srgbClr val="1A1A1A"/>
                </a:solidFill>
                <a:latin typeface="Times New Roman" pitchFamily="34" charset="0"/>
                <a:ea typeface="Times New Roman" pitchFamily="34" charset="-122"/>
                <a:cs typeface="Times New Roman" pitchFamily="34" charset="-120"/>
              </a:rPr>
              <a:t>NeurDB</a:t>
            </a:r>
            <a:r>
              <a:rPr lang="en-US" dirty="0">
                <a:solidFill>
                  <a:srgbClr val="1A1A1A"/>
                </a:solidFill>
                <a:latin typeface="Times New Roman" pitchFamily="34" charset="0"/>
                <a:ea typeface="Times New Roman" pitchFamily="34" charset="-122"/>
                <a:cs typeface="Times New Roman" pitchFamily="34" charset="-120"/>
              </a:rPr>
              <a:t> (DB-for-NN), SQL4NN/ICDT (query languages) — stores far more network state than we do</a:t>
            </a:r>
            <a:r>
              <a:rPr lang="en-US" dirty="0" smtClean="0">
                <a:solidFill>
                  <a:srgbClr val="1A1A1A"/>
                </a:solidFill>
                <a:latin typeface="Times New Roman" pitchFamily="34" charset="0"/>
                <a:ea typeface="Times New Roman" pitchFamily="34" charset="-122"/>
                <a:cs typeface="Times New Roman" pitchFamily="34" charset="-120"/>
              </a:rPr>
              <a:t>.</a:t>
            </a:r>
            <a:endParaRPr lang="en-US" dirty="0">
              <a:solidFill>
                <a:srgbClr val="1A1A1A"/>
              </a:solidFill>
              <a:latin typeface="Times New Roman" pitchFamily="34" charset="0"/>
              <a:ea typeface="Times New Roman" pitchFamily="34" charset="-122"/>
              <a:cs typeface="Times New Roman" pitchFamily="34" charset="-12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365760" y="256032"/>
            <a:ext cx="8412480" cy="868680"/>
          </a:xfrm>
          <a:prstGeom prst="rect">
            <a:avLst/>
          </a:prstGeom>
          <a:noFill/>
          <a:ln/>
        </p:spPr>
        <p:txBody>
          <a:bodyPr wrap="square" lIns="0" tIns="0" rIns="0" bIns="0" rtlCol="0" anchor="ctr"/>
          <a:lstStyle/>
          <a:p>
            <a:pPr marL="0" indent="0" algn="ctr">
              <a:buNone/>
            </a:pPr>
            <a:r>
              <a:rPr lang="en-US" sz="3400" b="1" dirty="0" smtClean="0">
                <a:solidFill>
                  <a:srgbClr val="1A1A1A"/>
                </a:solidFill>
                <a:latin typeface="Times New Roman" pitchFamily="34" charset="0"/>
                <a:ea typeface="Times New Roman" pitchFamily="34" charset="-122"/>
                <a:cs typeface="Times New Roman" pitchFamily="34" charset="-120"/>
              </a:rPr>
              <a:t>Motivation &amp; The Problem</a:t>
            </a:r>
            <a:endParaRPr lang="en-US" sz="3400" dirty="0"/>
          </a:p>
        </p:txBody>
      </p:sp>
      <p:sp>
        <p:nvSpPr>
          <p:cNvPr id="3" name="Text 1"/>
          <p:cNvSpPr/>
          <p:nvPr/>
        </p:nvSpPr>
        <p:spPr>
          <a:xfrm>
            <a:off x="548640" y="1417319"/>
            <a:ext cx="8046720" cy="4745355"/>
          </a:xfrm>
          <a:prstGeom prst="rect">
            <a:avLst/>
          </a:prstGeom>
          <a:noFill/>
          <a:ln/>
        </p:spPr>
        <p:txBody>
          <a:bodyPr wrap="square" rtlCol="0" anchor="t"/>
          <a:lstStyle/>
          <a:p>
            <a:pPr marL="228600" indent="-228600">
              <a:spcAft>
                <a:spcPts val="1600"/>
              </a:spcAft>
              <a:buSzPct val="100000"/>
              <a:buChar char="•"/>
            </a:pPr>
            <a:r>
              <a:rPr lang="en-US" sz="2200" dirty="0" smtClean="0">
                <a:solidFill>
                  <a:srgbClr val="1A1A1A"/>
                </a:solidFill>
                <a:latin typeface="Times New Roman" pitchFamily="34" charset="0"/>
                <a:ea typeface="Times New Roman" pitchFamily="34" charset="-122"/>
                <a:cs typeface="Times New Roman" pitchFamily="34" charset="-120"/>
              </a:rPr>
              <a:t>Deep </a:t>
            </a:r>
            <a:r>
              <a:rPr lang="en-US" sz="2200" dirty="0">
                <a:solidFill>
                  <a:srgbClr val="1A1A1A"/>
                </a:solidFill>
                <a:latin typeface="Times New Roman" pitchFamily="34" charset="0"/>
                <a:ea typeface="Times New Roman" pitchFamily="34" charset="-122"/>
                <a:cs typeface="Times New Roman" pitchFamily="34" charset="-120"/>
              </a:rPr>
              <a:t>neural networks are powerful but opaque "black boxes" — and in practice, diagnosing a training run is usually limited to watching a single loss curve.</a:t>
            </a:r>
          </a:p>
          <a:p>
            <a:pPr marL="228600" indent="-228600">
              <a:spcAft>
                <a:spcPts val="1600"/>
              </a:spcAft>
              <a:buSzPct val="100000"/>
              <a:buChar char="•"/>
            </a:pPr>
            <a:r>
              <a:rPr lang="en-US" sz="2200" dirty="0">
                <a:solidFill>
                  <a:srgbClr val="1A1A1A"/>
                </a:solidFill>
                <a:latin typeface="Times New Roman" pitchFamily="34" charset="0"/>
                <a:ea typeface="Times New Roman" pitchFamily="34" charset="-122"/>
                <a:cs typeface="Times New Roman" pitchFamily="34" charset="-120"/>
              </a:rPr>
              <a:t>The usual way to look deeper — dumping full weights and raw tensors to disk — creates an unsustainable I/O bottleneck; storing the full state can take longer than the </a:t>
            </a:r>
            <a:r>
              <a:rPr lang="en-US" sz="2200" dirty="0" err="1">
                <a:solidFill>
                  <a:srgbClr val="1A1A1A"/>
                </a:solidFill>
                <a:latin typeface="Times New Roman" pitchFamily="34" charset="0"/>
                <a:ea typeface="Times New Roman" pitchFamily="34" charset="-122"/>
                <a:cs typeface="Times New Roman" pitchFamily="34" charset="-120"/>
              </a:rPr>
              <a:t>PyTorch</a:t>
            </a:r>
            <a:r>
              <a:rPr lang="en-US" sz="2200" dirty="0">
                <a:solidFill>
                  <a:srgbClr val="1A1A1A"/>
                </a:solidFill>
                <a:latin typeface="Times New Roman" pitchFamily="34" charset="0"/>
                <a:ea typeface="Times New Roman" pitchFamily="34" charset="-122"/>
                <a:cs typeface="Times New Roman" pitchFamily="34" charset="-120"/>
              </a:rPr>
              <a:t> computation itself.</a:t>
            </a:r>
          </a:p>
          <a:p>
            <a:pPr marL="228600" indent="-228600">
              <a:spcAft>
                <a:spcPts val="1600"/>
              </a:spcAft>
              <a:buSzPct val="100000"/>
              <a:buChar char="•"/>
            </a:pPr>
            <a:r>
              <a:rPr lang="en-US" sz="2200" dirty="0">
                <a:solidFill>
                  <a:srgbClr val="1A1A1A"/>
                </a:solidFill>
                <a:latin typeface="Times New Roman" pitchFamily="34" charset="0"/>
                <a:ea typeface="Times New Roman" pitchFamily="34" charset="-122"/>
                <a:cs typeface="Times New Roman" pitchFamily="34" charset="-120"/>
              </a:rPr>
              <a:t>Weights are the largest and most redundant part of that state — they barely change between iterations and are hard to interpret alone — yet every new question still means new low-level Python instrumentation.</a:t>
            </a:r>
          </a:p>
          <a:p>
            <a:pPr marL="228600" indent="-228600">
              <a:spcAft>
                <a:spcPts val="1600"/>
              </a:spcAft>
              <a:buSzPct val="100000"/>
              <a:buChar char="•"/>
            </a:pPr>
            <a:r>
              <a:rPr lang="en-US" sz="2200" dirty="0">
                <a:solidFill>
                  <a:srgbClr val="1A1A1A"/>
                </a:solidFill>
                <a:latin typeface="Times New Roman" pitchFamily="34" charset="0"/>
                <a:ea typeface="Times New Roman" pitchFamily="34" charset="-122"/>
                <a:cs typeface="Times New Roman" pitchFamily="34" charset="-120"/>
              </a:rPr>
              <a:t>The result is a dilemma: monitoring is either too shallow (loss only) or too costly (full-state dumps).</a:t>
            </a:r>
          </a:p>
        </p:txBody>
      </p:sp>
      <p:sp>
        <p:nvSpPr>
          <p:cNvPr id="7" name="Text 5"/>
          <p:cNvSpPr/>
          <p:nvPr/>
        </p:nvSpPr>
        <p:spPr>
          <a:xfrm>
            <a:off x="7863840" y="6528816"/>
            <a:ext cx="731520" cy="274320"/>
          </a:xfrm>
          <a:prstGeom prst="rect">
            <a:avLst/>
          </a:prstGeom>
          <a:noFill/>
          <a:ln/>
        </p:spPr>
        <p:txBody>
          <a:bodyPr wrap="square" rtlCol="0" anchor="ctr"/>
          <a:lstStyle/>
          <a:p>
            <a:pPr marL="0" indent="0" algn="r">
              <a:buNone/>
            </a:pPr>
            <a:r>
              <a:rPr lang="en-US" sz="1200" dirty="0" smtClean="0">
                <a:solidFill>
                  <a:srgbClr val="5B6066"/>
                </a:solidFill>
                <a:latin typeface="Times New Roman" pitchFamily="34" charset="0"/>
                <a:ea typeface="Times New Roman" pitchFamily="34" charset="-122"/>
                <a:cs typeface="Times New Roman" pitchFamily="34" charset="-120"/>
              </a:rPr>
              <a:t>2/20</a:t>
            </a:r>
            <a:endParaRPr lang="en-US" sz="12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Slide 25">
    <p:spTree>
      <p:nvGrpSpPr>
        <p:cNvPr id="1" name=""/>
        <p:cNvGrpSpPr/>
        <p:nvPr/>
      </p:nvGrpSpPr>
      <p:grpSpPr>
        <a:xfrm>
          <a:off x="0" y="0"/>
          <a:ext cx="0" cy="0"/>
          <a:chOff x="0" y="0"/>
          <a:chExt cx="0" cy="0"/>
        </a:xfrm>
      </p:grpSpPr>
      <p:sp>
        <p:nvSpPr>
          <p:cNvPr id="2" name="Text 0"/>
          <p:cNvSpPr/>
          <p:nvPr/>
        </p:nvSpPr>
        <p:spPr>
          <a:xfrm>
            <a:off x="365760" y="256032"/>
            <a:ext cx="8412480" cy="868680"/>
          </a:xfrm>
          <a:prstGeom prst="rect">
            <a:avLst/>
          </a:prstGeom>
          <a:noFill/>
          <a:ln/>
        </p:spPr>
        <p:txBody>
          <a:bodyPr wrap="square" lIns="0" tIns="0" rIns="0" bIns="0" rtlCol="0" anchor="ctr"/>
          <a:lstStyle/>
          <a:p>
            <a:pPr marL="0" indent="0" algn="ctr">
              <a:buNone/>
            </a:pPr>
            <a:r>
              <a:rPr lang="en-US" sz="3400" b="1" dirty="0">
                <a:solidFill>
                  <a:srgbClr val="1A1A1A"/>
                </a:solidFill>
                <a:latin typeface="Times New Roman" pitchFamily="34" charset="0"/>
                <a:ea typeface="Times New Roman" pitchFamily="34" charset="-122"/>
                <a:cs typeface="Times New Roman" pitchFamily="34" charset="-120"/>
              </a:rPr>
              <a:t>Conclusions &amp; Future Work</a:t>
            </a:r>
            <a:endParaRPr lang="en-US" sz="3400" dirty="0"/>
          </a:p>
        </p:txBody>
      </p:sp>
      <p:sp>
        <p:nvSpPr>
          <p:cNvPr id="3" name="Shape 1"/>
          <p:cNvSpPr/>
          <p:nvPr/>
        </p:nvSpPr>
        <p:spPr>
          <a:xfrm>
            <a:off x="548640" y="1417320"/>
            <a:ext cx="3950208" cy="4663440"/>
          </a:xfrm>
          <a:prstGeom prst="roundRect">
            <a:avLst>
              <a:gd name="adj" fmla="val 1389"/>
            </a:avLst>
          </a:prstGeom>
          <a:solidFill>
            <a:srgbClr val="EEF6F0"/>
          </a:solidFill>
          <a:ln w="12700">
            <a:solidFill>
              <a:srgbClr val="BFD9C8"/>
            </a:solidFill>
            <a:prstDash val="solid"/>
          </a:ln>
          <a:effectLst>
            <a:outerShdw blurRad="76200" dist="25400" dir="5400000" algn="bl" rotWithShape="0">
              <a:srgbClr val="000000">
                <a:alpha val="10000"/>
              </a:srgbClr>
            </a:outerShdw>
          </a:effectLst>
        </p:spPr>
      </p:sp>
      <p:sp>
        <p:nvSpPr>
          <p:cNvPr id="4" name="Text 2"/>
          <p:cNvSpPr/>
          <p:nvPr/>
        </p:nvSpPr>
        <p:spPr>
          <a:xfrm>
            <a:off x="822960" y="1618488"/>
            <a:ext cx="3401568" cy="411480"/>
          </a:xfrm>
          <a:prstGeom prst="rect">
            <a:avLst/>
          </a:prstGeom>
          <a:noFill/>
          <a:ln/>
        </p:spPr>
        <p:txBody>
          <a:bodyPr wrap="square" lIns="0" tIns="0" rIns="0" bIns="0" rtlCol="0" anchor="ctr"/>
          <a:lstStyle/>
          <a:p>
            <a:pPr marL="0" indent="0">
              <a:buNone/>
            </a:pPr>
            <a:r>
              <a:rPr lang="en-US" sz="2000" b="1" dirty="0">
                <a:solidFill>
                  <a:srgbClr val="2C7A4B"/>
                </a:solidFill>
                <a:latin typeface="Times New Roman" pitchFamily="34" charset="0"/>
                <a:ea typeface="Times New Roman" pitchFamily="34" charset="-122"/>
                <a:cs typeface="Times New Roman" pitchFamily="34" charset="-120"/>
              </a:rPr>
              <a:t>Conclusions</a:t>
            </a:r>
            <a:endParaRPr lang="en-US" sz="2000" dirty="0"/>
          </a:p>
        </p:txBody>
      </p:sp>
      <p:sp>
        <p:nvSpPr>
          <p:cNvPr id="5" name="Text 3"/>
          <p:cNvSpPr/>
          <p:nvPr/>
        </p:nvSpPr>
        <p:spPr>
          <a:xfrm>
            <a:off x="822960" y="2148840"/>
            <a:ext cx="3401568" cy="3749040"/>
          </a:xfrm>
          <a:prstGeom prst="rect">
            <a:avLst/>
          </a:prstGeom>
          <a:noFill/>
          <a:ln/>
        </p:spPr>
        <p:txBody>
          <a:bodyPr wrap="square" rtlCol="0" anchor="t"/>
          <a:lstStyle/>
          <a:p>
            <a:pPr marL="228600" indent="-228600" algn="l">
              <a:spcAft>
                <a:spcPts val="1200"/>
              </a:spcAft>
              <a:buSzPct val="100000"/>
              <a:buChar char="•"/>
            </a:pPr>
            <a:r>
              <a:rPr lang="en-US" sz="1550" dirty="0">
                <a:solidFill>
                  <a:srgbClr val="1A1A1A"/>
                </a:solidFill>
                <a:latin typeface="Times New Roman" pitchFamily="34" charset="0"/>
                <a:ea typeface="Times New Roman" pitchFamily="34" charset="-122"/>
                <a:cs typeface="Times New Roman" pitchFamily="34" charset="-120"/>
              </a:rPr>
              <a:t>A lightweight relational system monitors NN training by storing binary activations, biases, and predictions — not weights.</a:t>
            </a:r>
            <a:endParaRPr lang="en-US" sz="1550" dirty="0"/>
          </a:p>
          <a:p>
            <a:pPr marL="228600" indent="-228600" algn="l">
              <a:spcAft>
                <a:spcPts val="1200"/>
              </a:spcAft>
              <a:buSzPct val="100000"/>
              <a:buChar char="•"/>
            </a:pPr>
            <a:r>
              <a:rPr lang="en-US" sz="1550" dirty="0">
                <a:solidFill>
                  <a:srgbClr val="1A1A1A"/>
                </a:solidFill>
                <a:latin typeface="Times New Roman" pitchFamily="34" charset="0"/>
                <a:ea typeface="Times New Roman" pitchFamily="34" charset="-122"/>
                <a:cs typeface="Times New Roman" pitchFamily="34" charset="-120"/>
              </a:rPr>
              <a:t>Standard SQL traces misclassifications, studies bias distribution, and finds oscillating neurons.</a:t>
            </a:r>
            <a:endParaRPr lang="en-US" sz="1550" dirty="0"/>
          </a:p>
          <a:p>
            <a:pPr marL="228600" indent="-228600" algn="l">
              <a:spcAft>
                <a:spcPts val="1200"/>
              </a:spcAft>
              <a:buSzPct val="100000"/>
              <a:buChar char="•"/>
            </a:pPr>
            <a:r>
              <a:rPr lang="en-US" sz="1550" dirty="0">
                <a:solidFill>
                  <a:srgbClr val="1A1A1A"/>
                </a:solidFill>
                <a:latin typeface="Times New Roman" pitchFamily="34" charset="0"/>
                <a:ea typeface="Times New Roman" pitchFamily="34" charset="-122"/>
                <a:cs typeface="Times New Roman" pitchFamily="34" charset="-120"/>
              </a:rPr>
              <a:t>Confirmed across three datasets: transfer cost stays a modest fraction (16–22%) of PyTorch compute.</a:t>
            </a:r>
            <a:endParaRPr lang="en-US" sz="1550" dirty="0"/>
          </a:p>
        </p:txBody>
      </p:sp>
      <p:sp>
        <p:nvSpPr>
          <p:cNvPr id="6" name="Shape 4"/>
          <p:cNvSpPr/>
          <p:nvPr/>
        </p:nvSpPr>
        <p:spPr>
          <a:xfrm>
            <a:off x="4645152" y="1417320"/>
            <a:ext cx="3950208" cy="4663440"/>
          </a:xfrm>
          <a:prstGeom prst="roundRect">
            <a:avLst>
              <a:gd name="adj" fmla="val 1389"/>
            </a:avLst>
          </a:prstGeom>
          <a:solidFill>
            <a:srgbClr val="FFFFFF"/>
          </a:solidFill>
          <a:ln w="12700">
            <a:solidFill>
              <a:srgbClr val="C9CDD3"/>
            </a:solidFill>
            <a:prstDash val="solid"/>
          </a:ln>
          <a:effectLst>
            <a:outerShdw blurRad="76200" dist="25400" dir="5400000" algn="bl" rotWithShape="0">
              <a:srgbClr val="000000">
                <a:alpha val="10000"/>
              </a:srgbClr>
            </a:outerShdw>
          </a:effectLst>
        </p:spPr>
      </p:sp>
      <p:sp>
        <p:nvSpPr>
          <p:cNvPr id="7" name="Text 5"/>
          <p:cNvSpPr/>
          <p:nvPr/>
        </p:nvSpPr>
        <p:spPr>
          <a:xfrm>
            <a:off x="4919472" y="1618488"/>
            <a:ext cx="3401568" cy="411480"/>
          </a:xfrm>
          <a:prstGeom prst="rect">
            <a:avLst/>
          </a:prstGeom>
          <a:noFill/>
          <a:ln/>
        </p:spPr>
        <p:txBody>
          <a:bodyPr wrap="square" lIns="0" tIns="0" rIns="0" bIns="0" rtlCol="0" anchor="ctr"/>
          <a:lstStyle/>
          <a:p>
            <a:pPr marL="0" indent="0">
              <a:buNone/>
            </a:pPr>
            <a:r>
              <a:rPr lang="en-US" sz="2000" b="1" dirty="0">
                <a:solidFill>
                  <a:srgbClr val="2B3A55"/>
                </a:solidFill>
                <a:latin typeface="Times New Roman" pitchFamily="34" charset="0"/>
                <a:ea typeface="Times New Roman" pitchFamily="34" charset="-122"/>
                <a:cs typeface="Times New Roman" pitchFamily="34" charset="-120"/>
              </a:rPr>
              <a:t>Future Work</a:t>
            </a:r>
            <a:endParaRPr lang="en-US" sz="2000" dirty="0"/>
          </a:p>
        </p:txBody>
      </p:sp>
      <p:sp>
        <p:nvSpPr>
          <p:cNvPr id="8" name="Text 6"/>
          <p:cNvSpPr/>
          <p:nvPr/>
        </p:nvSpPr>
        <p:spPr>
          <a:xfrm>
            <a:off x="4919472" y="2148840"/>
            <a:ext cx="3401568" cy="3749040"/>
          </a:xfrm>
          <a:prstGeom prst="rect">
            <a:avLst/>
          </a:prstGeom>
          <a:noFill/>
          <a:ln/>
        </p:spPr>
        <p:txBody>
          <a:bodyPr wrap="square" rtlCol="0" anchor="t"/>
          <a:lstStyle/>
          <a:p>
            <a:pPr marL="228600" indent="-228600" algn="l">
              <a:spcAft>
                <a:spcPts val="1100"/>
              </a:spcAft>
              <a:buSzPct val="100000"/>
              <a:buChar char="•"/>
            </a:pPr>
            <a:r>
              <a:rPr lang="en-US" sz="1550" dirty="0">
                <a:solidFill>
                  <a:srgbClr val="1A1A1A"/>
                </a:solidFill>
                <a:latin typeface="Times New Roman" pitchFamily="34" charset="0"/>
                <a:ea typeface="Times New Roman" pitchFamily="34" charset="-122"/>
                <a:cs typeface="Times New Roman" pitchFamily="34" charset="-120"/>
              </a:rPr>
              <a:t>Scale to CNNs and transformer-based models.</a:t>
            </a:r>
            <a:endParaRPr lang="en-US" sz="1550" dirty="0"/>
          </a:p>
          <a:p>
            <a:pPr marL="228600" indent="-228600" algn="l">
              <a:spcAft>
                <a:spcPts val="1100"/>
              </a:spcAft>
              <a:buSzPct val="100000"/>
              <a:buChar char="•"/>
            </a:pPr>
            <a:r>
              <a:rPr lang="en-US" sz="1550" dirty="0">
                <a:solidFill>
                  <a:srgbClr val="1A1A1A"/>
                </a:solidFill>
                <a:latin typeface="Times New Roman" pitchFamily="34" charset="0"/>
                <a:ea typeface="Times New Roman" pitchFamily="34" charset="-122"/>
                <a:cs typeface="Times New Roman" pitchFamily="34" charset="-120"/>
              </a:rPr>
              <a:t>Capture continuous activation behavior while preserving low I/O overhead.</a:t>
            </a:r>
            <a:endParaRPr lang="en-US" sz="1550" dirty="0"/>
          </a:p>
          <a:p>
            <a:pPr marL="228600" indent="-228600" algn="l">
              <a:spcAft>
                <a:spcPts val="1100"/>
              </a:spcAft>
              <a:buSzPct val="100000"/>
              <a:buChar char="•"/>
            </a:pPr>
            <a:r>
              <a:rPr lang="en-US" sz="1550" dirty="0">
                <a:solidFill>
                  <a:srgbClr val="1A1A1A"/>
                </a:solidFill>
                <a:latin typeface="Times New Roman" pitchFamily="34" charset="0"/>
                <a:ea typeface="Times New Roman" pitchFamily="34" charset="-122"/>
                <a:cs typeface="Times New Roman" pitchFamily="34" charset="-120"/>
              </a:rPr>
              <a:t>Log weight matrices at a much lower frequency than activations.</a:t>
            </a:r>
            <a:endParaRPr lang="en-US" sz="1550" dirty="0"/>
          </a:p>
          <a:p>
            <a:pPr marL="228600" indent="-228600" algn="l">
              <a:spcAft>
                <a:spcPts val="1100"/>
              </a:spcAft>
              <a:buSzPct val="100000"/>
              <a:buChar char="•"/>
            </a:pPr>
            <a:r>
              <a:rPr lang="en-US" sz="1550" dirty="0">
                <a:solidFill>
                  <a:srgbClr val="1A1A1A"/>
                </a:solidFill>
                <a:latin typeface="Times New Roman" pitchFamily="34" charset="0"/>
                <a:ea typeface="Times New Roman" pitchFamily="34" charset="-122"/>
                <a:cs typeface="Times New Roman" pitchFamily="34" charset="-120"/>
              </a:rPr>
              <a:t>Move from passive monitoring to active, query-triggered training interventions.</a:t>
            </a:r>
            <a:endParaRPr lang="en-US" sz="1550" dirty="0"/>
          </a:p>
          <a:p>
            <a:pPr marL="228600" indent="-228600" algn="l">
              <a:spcAft>
                <a:spcPts val="1100"/>
              </a:spcAft>
              <a:buSzPct val="100000"/>
              <a:buChar char="•"/>
            </a:pPr>
            <a:r>
              <a:rPr lang="en-US" sz="1550" dirty="0">
                <a:solidFill>
                  <a:srgbClr val="1A1A1A"/>
                </a:solidFill>
                <a:latin typeface="Times New Roman" pitchFamily="34" charset="0"/>
                <a:ea typeface="Times New Roman" pitchFamily="34" charset="-122"/>
                <a:cs typeface="Times New Roman" pitchFamily="34" charset="-120"/>
              </a:rPr>
              <a:t>Benchmark against MLflow / W&amp;B in larger deployments.</a:t>
            </a:r>
            <a:endParaRPr lang="en-US" sz="1550" dirty="0"/>
          </a:p>
        </p:txBody>
      </p:sp>
      <p:sp>
        <p:nvSpPr>
          <p:cNvPr id="12" name="Text 10"/>
          <p:cNvSpPr/>
          <p:nvPr/>
        </p:nvSpPr>
        <p:spPr>
          <a:xfrm>
            <a:off x="7863840" y="6528816"/>
            <a:ext cx="731520" cy="274320"/>
          </a:xfrm>
          <a:prstGeom prst="rect">
            <a:avLst/>
          </a:prstGeom>
          <a:noFill/>
          <a:ln/>
        </p:spPr>
        <p:txBody>
          <a:bodyPr wrap="square" rtlCol="0" anchor="ctr"/>
          <a:lstStyle/>
          <a:p>
            <a:pPr marL="0" indent="0" algn="r">
              <a:buNone/>
            </a:pPr>
            <a:r>
              <a:rPr lang="en-US" sz="1200" dirty="0" smtClean="0">
                <a:solidFill>
                  <a:srgbClr val="5B6066"/>
                </a:solidFill>
                <a:latin typeface="Times New Roman" pitchFamily="34" charset="0"/>
                <a:ea typeface="Times New Roman" pitchFamily="34" charset="-122"/>
                <a:cs typeface="Times New Roman" pitchFamily="34" charset="-120"/>
              </a:rPr>
              <a:t>20/20</a:t>
            </a:r>
            <a:endParaRPr lang="en-US" sz="1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365760" y="256032"/>
            <a:ext cx="8412480" cy="868680"/>
          </a:xfrm>
          <a:prstGeom prst="rect">
            <a:avLst/>
          </a:prstGeom>
          <a:noFill/>
          <a:ln/>
        </p:spPr>
        <p:txBody>
          <a:bodyPr wrap="square" lIns="0" tIns="0" rIns="0" bIns="0" rtlCol="0" anchor="ctr"/>
          <a:lstStyle/>
          <a:p>
            <a:pPr marL="0" indent="0" algn="ctr">
              <a:buNone/>
            </a:pPr>
            <a:r>
              <a:rPr lang="en-US" sz="3400" b="1" dirty="0">
                <a:solidFill>
                  <a:srgbClr val="1A1A1A"/>
                </a:solidFill>
                <a:latin typeface="Times New Roman" pitchFamily="34" charset="0"/>
                <a:ea typeface="Times New Roman" pitchFamily="34" charset="-122"/>
                <a:cs typeface="Times New Roman" pitchFamily="34" charset="-120"/>
              </a:rPr>
              <a:t>Our Contributions</a:t>
            </a:r>
            <a:endParaRPr lang="en-US" sz="3400" dirty="0"/>
          </a:p>
        </p:txBody>
      </p:sp>
      <p:sp>
        <p:nvSpPr>
          <p:cNvPr id="3" name="Shape 1"/>
          <p:cNvSpPr/>
          <p:nvPr/>
        </p:nvSpPr>
        <p:spPr>
          <a:xfrm>
            <a:off x="548640" y="1417320"/>
            <a:ext cx="713232" cy="713232"/>
          </a:xfrm>
          <a:prstGeom prst="ellipse">
            <a:avLst/>
          </a:prstGeom>
          <a:solidFill>
            <a:srgbClr val="C8102E"/>
          </a:solidFill>
          <a:ln/>
          <a:effectLst>
            <a:outerShdw blurRad="63500" dist="25400" dir="5400000" algn="bl" rotWithShape="0">
              <a:srgbClr val="000000">
                <a:alpha val="18000"/>
              </a:srgbClr>
            </a:outerShdw>
          </a:effectLst>
        </p:spPr>
      </p:sp>
      <p:pic>
        <p:nvPicPr>
          <p:cNvPr id="4" name="Image 0" descr="/home/claude/nnquery_deck/assets/ic_database.png"/>
          <p:cNvPicPr>
            <a:picLocks noChangeAspect="1"/>
          </p:cNvPicPr>
          <p:nvPr/>
        </p:nvPicPr>
        <p:blipFill>
          <a:blip r:embed="rId3"/>
          <a:stretch>
            <a:fillRect/>
          </a:stretch>
        </p:blipFill>
        <p:spPr>
          <a:xfrm>
            <a:off x="726948" y="1595628"/>
            <a:ext cx="356616" cy="356616"/>
          </a:xfrm>
          <a:prstGeom prst="rect">
            <a:avLst/>
          </a:prstGeom>
        </p:spPr>
      </p:pic>
      <p:sp>
        <p:nvSpPr>
          <p:cNvPr id="5" name="Text 2"/>
          <p:cNvSpPr/>
          <p:nvPr/>
        </p:nvSpPr>
        <p:spPr>
          <a:xfrm>
            <a:off x="1508760" y="1399032"/>
            <a:ext cx="7223760" cy="365760"/>
          </a:xfrm>
          <a:prstGeom prst="rect">
            <a:avLst/>
          </a:prstGeom>
          <a:noFill/>
          <a:ln/>
        </p:spPr>
        <p:txBody>
          <a:bodyPr wrap="square" lIns="0" tIns="0" rIns="0" bIns="0" rtlCol="0" anchor="ctr"/>
          <a:lstStyle/>
          <a:p>
            <a:pPr marL="0" indent="0" algn="l">
              <a:buNone/>
            </a:pPr>
            <a:r>
              <a:rPr lang="en-US" sz="2000" b="1" dirty="0">
                <a:solidFill>
                  <a:srgbClr val="2B3A55"/>
                </a:solidFill>
                <a:latin typeface="Times New Roman" pitchFamily="34" charset="0"/>
                <a:ea typeface="Times New Roman" pitchFamily="34" charset="-122"/>
                <a:cs typeface="Times New Roman" pitchFamily="34" charset="-120"/>
              </a:rPr>
              <a:t>Monitor through SQL, not Python</a:t>
            </a:r>
            <a:endParaRPr lang="en-US" sz="2000" dirty="0"/>
          </a:p>
        </p:txBody>
      </p:sp>
      <p:sp>
        <p:nvSpPr>
          <p:cNvPr id="6" name="Text 3"/>
          <p:cNvSpPr/>
          <p:nvPr/>
        </p:nvSpPr>
        <p:spPr>
          <a:xfrm>
            <a:off x="1508760" y="1764792"/>
            <a:ext cx="7223760" cy="640080"/>
          </a:xfrm>
          <a:prstGeom prst="rect">
            <a:avLst/>
          </a:prstGeom>
          <a:noFill/>
          <a:ln/>
        </p:spPr>
        <p:txBody>
          <a:bodyPr wrap="square" lIns="0" tIns="0" rIns="0" bIns="0" rtlCol="0" anchor="t"/>
          <a:lstStyle/>
          <a:p>
            <a:pPr marL="0" indent="0" algn="l">
              <a:buNone/>
            </a:pPr>
            <a:r>
              <a:rPr lang="en-US" sz="1600" dirty="0">
                <a:solidFill>
                  <a:srgbClr val="1A1A1A"/>
                </a:solidFill>
                <a:latin typeface="Times New Roman" pitchFamily="34" charset="0"/>
                <a:ea typeface="Times New Roman" pitchFamily="34" charset="-122"/>
                <a:cs typeface="Times New Roman" pitchFamily="34" charset="-120"/>
              </a:rPr>
              <a:t>Treat a training neural network as a data source and query its state with standard SQL over a relational database.</a:t>
            </a:r>
            <a:endParaRPr lang="en-US" sz="1600" dirty="0"/>
          </a:p>
        </p:txBody>
      </p:sp>
      <p:sp>
        <p:nvSpPr>
          <p:cNvPr id="7" name="Shape 4"/>
          <p:cNvSpPr/>
          <p:nvPr/>
        </p:nvSpPr>
        <p:spPr>
          <a:xfrm>
            <a:off x="548640" y="2496312"/>
            <a:ext cx="713232" cy="713232"/>
          </a:xfrm>
          <a:prstGeom prst="ellipse">
            <a:avLst/>
          </a:prstGeom>
          <a:solidFill>
            <a:srgbClr val="C8102E"/>
          </a:solidFill>
          <a:ln/>
          <a:effectLst>
            <a:outerShdw blurRad="63500" dist="25400" dir="5400000" algn="bl" rotWithShape="0">
              <a:srgbClr val="000000">
                <a:alpha val="18000"/>
              </a:srgbClr>
            </a:outerShdw>
          </a:effectLst>
        </p:spPr>
      </p:sp>
      <p:pic>
        <p:nvPicPr>
          <p:cNvPr id="8" name="Image 1" descr="/home/claude/nnquery_deck/assets/ic_toggle.png"/>
          <p:cNvPicPr>
            <a:picLocks noChangeAspect="1"/>
          </p:cNvPicPr>
          <p:nvPr/>
        </p:nvPicPr>
        <p:blipFill>
          <a:blip r:embed="rId4"/>
          <a:stretch>
            <a:fillRect/>
          </a:stretch>
        </p:blipFill>
        <p:spPr>
          <a:xfrm>
            <a:off x="726948" y="2674620"/>
            <a:ext cx="356616" cy="356616"/>
          </a:xfrm>
          <a:prstGeom prst="rect">
            <a:avLst/>
          </a:prstGeom>
        </p:spPr>
      </p:pic>
      <p:sp>
        <p:nvSpPr>
          <p:cNvPr id="9" name="Text 5"/>
          <p:cNvSpPr/>
          <p:nvPr/>
        </p:nvSpPr>
        <p:spPr>
          <a:xfrm>
            <a:off x="1508760" y="2478024"/>
            <a:ext cx="7223760" cy="365760"/>
          </a:xfrm>
          <a:prstGeom prst="rect">
            <a:avLst/>
          </a:prstGeom>
          <a:noFill/>
          <a:ln/>
        </p:spPr>
        <p:txBody>
          <a:bodyPr wrap="square" lIns="0" tIns="0" rIns="0" bIns="0" rtlCol="0" anchor="ctr"/>
          <a:lstStyle/>
          <a:p>
            <a:pPr marL="0" indent="0" algn="l">
              <a:buNone/>
            </a:pPr>
            <a:r>
              <a:rPr lang="en-US" sz="2000" b="1" dirty="0">
                <a:solidFill>
                  <a:srgbClr val="2B3A55"/>
                </a:solidFill>
                <a:latin typeface="Times New Roman" pitchFamily="34" charset="0"/>
                <a:ea typeface="Times New Roman" pitchFamily="34" charset="-122"/>
                <a:cs typeface="Times New Roman" pitchFamily="34" charset="-120"/>
              </a:rPr>
              <a:t>Three compact primitives</a:t>
            </a:r>
            <a:endParaRPr lang="en-US" sz="2000" dirty="0"/>
          </a:p>
        </p:txBody>
      </p:sp>
      <p:sp>
        <p:nvSpPr>
          <p:cNvPr id="10" name="Text 6"/>
          <p:cNvSpPr/>
          <p:nvPr/>
        </p:nvSpPr>
        <p:spPr>
          <a:xfrm>
            <a:off x="1508760" y="2843784"/>
            <a:ext cx="7223760" cy="640080"/>
          </a:xfrm>
          <a:prstGeom prst="rect">
            <a:avLst/>
          </a:prstGeom>
          <a:noFill/>
          <a:ln/>
        </p:spPr>
        <p:txBody>
          <a:bodyPr wrap="square" lIns="0" tIns="0" rIns="0" bIns="0" rtlCol="0" anchor="t"/>
          <a:lstStyle/>
          <a:p>
            <a:pPr marL="0" indent="0" algn="l">
              <a:buNone/>
            </a:pPr>
            <a:r>
              <a:rPr lang="en-US" sz="1600" dirty="0">
                <a:solidFill>
                  <a:srgbClr val="1A1A1A"/>
                </a:solidFill>
                <a:latin typeface="Times New Roman" pitchFamily="34" charset="0"/>
                <a:ea typeface="Times New Roman" pitchFamily="34" charset="-122"/>
                <a:cs typeface="Times New Roman" pitchFamily="34" charset="-120"/>
              </a:rPr>
              <a:t>Store only binary neuron activations, floating-point biases, and predictions — weight matrices are deliberately left out.</a:t>
            </a:r>
            <a:endParaRPr lang="en-US" sz="1600" dirty="0"/>
          </a:p>
        </p:txBody>
      </p:sp>
      <p:sp>
        <p:nvSpPr>
          <p:cNvPr id="11" name="Shape 7"/>
          <p:cNvSpPr/>
          <p:nvPr/>
        </p:nvSpPr>
        <p:spPr>
          <a:xfrm>
            <a:off x="548640" y="3575304"/>
            <a:ext cx="713232" cy="713232"/>
          </a:xfrm>
          <a:prstGeom prst="ellipse">
            <a:avLst/>
          </a:prstGeom>
          <a:solidFill>
            <a:srgbClr val="C8102E"/>
          </a:solidFill>
          <a:ln/>
          <a:effectLst>
            <a:outerShdw blurRad="63500" dist="25400" dir="5400000" algn="bl" rotWithShape="0">
              <a:srgbClr val="000000">
                <a:alpha val="18000"/>
              </a:srgbClr>
            </a:outerShdw>
          </a:effectLst>
        </p:spPr>
      </p:sp>
      <p:pic>
        <p:nvPicPr>
          <p:cNvPr id="12" name="Image 2" descr="/home/claude/nnquery_deck/assets/ic_search.png"/>
          <p:cNvPicPr>
            <a:picLocks noChangeAspect="1"/>
          </p:cNvPicPr>
          <p:nvPr/>
        </p:nvPicPr>
        <p:blipFill>
          <a:blip r:embed="rId5"/>
          <a:stretch>
            <a:fillRect/>
          </a:stretch>
        </p:blipFill>
        <p:spPr>
          <a:xfrm>
            <a:off x="726948" y="3753612"/>
            <a:ext cx="356616" cy="356616"/>
          </a:xfrm>
          <a:prstGeom prst="rect">
            <a:avLst/>
          </a:prstGeom>
        </p:spPr>
      </p:pic>
      <p:sp>
        <p:nvSpPr>
          <p:cNvPr id="13" name="Text 8"/>
          <p:cNvSpPr/>
          <p:nvPr/>
        </p:nvSpPr>
        <p:spPr>
          <a:xfrm>
            <a:off x="1508760" y="3557016"/>
            <a:ext cx="7223760" cy="365760"/>
          </a:xfrm>
          <a:prstGeom prst="rect">
            <a:avLst/>
          </a:prstGeom>
          <a:noFill/>
          <a:ln/>
        </p:spPr>
        <p:txBody>
          <a:bodyPr wrap="square" lIns="0" tIns="0" rIns="0" bIns="0" rtlCol="0" anchor="ctr"/>
          <a:lstStyle/>
          <a:p>
            <a:pPr marL="0" indent="0" algn="l">
              <a:buNone/>
            </a:pPr>
            <a:r>
              <a:rPr lang="en-US" sz="2000" b="1" dirty="0">
                <a:solidFill>
                  <a:srgbClr val="2B3A55"/>
                </a:solidFill>
                <a:latin typeface="Times New Roman" pitchFamily="34" charset="0"/>
                <a:ea typeface="Times New Roman" pitchFamily="34" charset="-122"/>
                <a:cs typeface="Times New Roman" pitchFamily="34" charset="-120"/>
              </a:rPr>
              <a:t>Three inspection queries</a:t>
            </a:r>
            <a:endParaRPr lang="en-US" sz="2000" dirty="0"/>
          </a:p>
        </p:txBody>
      </p:sp>
      <p:sp>
        <p:nvSpPr>
          <p:cNvPr id="14" name="Text 9"/>
          <p:cNvSpPr/>
          <p:nvPr/>
        </p:nvSpPr>
        <p:spPr>
          <a:xfrm>
            <a:off x="1508760" y="3922776"/>
            <a:ext cx="7223760" cy="640080"/>
          </a:xfrm>
          <a:prstGeom prst="rect">
            <a:avLst/>
          </a:prstGeom>
          <a:noFill/>
          <a:ln/>
        </p:spPr>
        <p:txBody>
          <a:bodyPr wrap="square" lIns="0" tIns="0" rIns="0" bIns="0" rtlCol="0" anchor="t"/>
          <a:lstStyle/>
          <a:p>
            <a:pPr marL="0" indent="0" algn="l">
              <a:buNone/>
            </a:pPr>
            <a:r>
              <a:rPr lang="en-US" sz="1600" dirty="0">
                <a:solidFill>
                  <a:srgbClr val="1A1A1A"/>
                </a:solidFill>
                <a:latin typeface="Times New Roman" pitchFamily="34" charset="0"/>
                <a:ea typeface="Times New Roman" pitchFamily="34" charset="-122"/>
                <a:cs typeface="Times New Roman" pitchFamily="34" charset="-120"/>
              </a:rPr>
              <a:t>Efficient SQL surfaces oscillating neurons, bias distribution, and the neurons driving misclassifications.</a:t>
            </a:r>
            <a:endParaRPr lang="en-US" sz="1600" dirty="0"/>
          </a:p>
        </p:txBody>
      </p:sp>
      <p:sp>
        <p:nvSpPr>
          <p:cNvPr id="15" name="Shape 10"/>
          <p:cNvSpPr/>
          <p:nvPr/>
        </p:nvSpPr>
        <p:spPr>
          <a:xfrm>
            <a:off x="548640" y="4654296"/>
            <a:ext cx="713232" cy="713232"/>
          </a:xfrm>
          <a:prstGeom prst="ellipse">
            <a:avLst/>
          </a:prstGeom>
          <a:solidFill>
            <a:srgbClr val="C8102E"/>
          </a:solidFill>
          <a:ln/>
          <a:effectLst>
            <a:outerShdw blurRad="63500" dist="25400" dir="5400000" algn="bl" rotWithShape="0">
              <a:srgbClr val="000000">
                <a:alpha val="18000"/>
              </a:srgbClr>
            </a:outerShdw>
          </a:effectLst>
        </p:spPr>
      </p:sp>
      <p:pic>
        <p:nvPicPr>
          <p:cNvPr id="16" name="Image 3" descr="/home/claude/nnquery_deck/assets/ic_bolt.png"/>
          <p:cNvPicPr>
            <a:picLocks noChangeAspect="1"/>
          </p:cNvPicPr>
          <p:nvPr/>
        </p:nvPicPr>
        <p:blipFill>
          <a:blip r:embed="rId6"/>
          <a:stretch>
            <a:fillRect/>
          </a:stretch>
        </p:blipFill>
        <p:spPr>
          <a:xfrm>
            <a:off x="726948" y="4832604"/>
            <a:ext cx="356616" cy="356616"/>
          </a:xfrm>
          <a:prstGeom prst="rect">
            <a:avLst/>
          </a:prstGeom>
        </p:spPr>
      </p:pic>
      <p:sp>
        <p:nvSpPr>
          <p:cNvPr id="17" name="Text 11"/>
          <p:cNvSpPr/>
          <p:nvPr/>
        </p:nvSpPr>
        <p:spPr>
          <a:xfrm>
            <a:off x="1508760" y="4636008"/>
            <a:ext cx="7223760" cy="365760"/>
          </a:xfrm>
          <a:prstGeom prst="rect">
            <a:avLst/>
          </a:prstGeom>
          <a:noFill/>
          <a:ln/>
        </p:spPr>
        <p:txBody>
          <a:bodyPr wrap="square" lIns="0" tIns="0" rIns="0" bIns="0" rtlCol="0" anchor="ctr"/>
          <a:lstStyle/>
          <a:p>
            <a:pPr marL="0" indent="0" algn="l">
              <a:buNone/>
            </a:pPr>
            <a:r>
              <a:rPr lang="en-US" sz="2000" b="1" dirty="0">
                <a:solidFill>
                  <a:srgbClr val="2B3A55"/>
                </a:solidFill>
                <a:latin typeface="Times New Roman" pitchFamily="34" charset="0"/>
                <a:ea typeface="Times New Roman" pitchFamily="34" charset="-122"/>
                <a:cs typeface="Times New Roman" pitchFamily="34" charset="-120"/>
              </a:rPr>
              <a:t>Lightweight by design</a:t>
            </a:r>
            <a:endParaRPr lang="en-US" sz="2000" dirty="0"/>
          </a:p>
        </p:txBody>
      </p:sp>
      <p:sp>
        <p:nvSpPr>
          <p:cNvPr id="18" name="Text 12"/>
          <p:cNvSpPr/>
          <p:nvPr/>
        </p:nvSpPr>
        <p:spPr>
          <a:xfrm>
            <a:off x="1508760" y="5001768"/>
            <a:ext cx="7223760" cy="640080"/>
          </a:xfrm>
          <a:prstGeom prst="rect">
            <a:avLst/>
          </a:prstGeom>
          <a:noFill/>
          <a:ln/>
        </p:spPr>
        <p:txBody>
          <a:bodyPr wrap="square" lIns="0" tIns="0" rIns="0" bIns="0" rtlCol="0" anchor="t"/>
          <a:lstStyle/>
          <a:p>
            <a:pPr marL="0" indent="0" algn="l">
              <a:buNone/>
            </a:pPr>
            <a:r>
              <a:rPr lang="en-US" sz="1600" dirty="0">
                <a:solidFill>
                  <a:srgbClr val="1A1A1A"/>
                </a:solidFill>
                <a:latin typeface="Times New Roman" pitchFamily="34" charset="0"/>
                <a:ea typeface="Times New Roman" pitchFamily="34" charset="-122"/>
                <a:cs typeface="Times New Roman" pitchFamily="34" charset="-120"/>
              </a:rPr>
              <a:t>A buffered, periodic transfer pipeline keeps the monitoring overhead to a modest 16–22% of PyTorch time.</a:t>
            </a:r>
            <a:endParaRPr lang="en-US" sz="1600" dirty="0"/>
          </a:p>
        </p:txBody>
      </p:sp>
      <p:sp>
        <p:nvSpPr>
          <p:cNvPr id="22" name="Text 16"/>
          <p:cNvSpPr/>
          <p:nvPr/>
        </p:nvSpPr>
        <p:spPr>
          <a:xfrm>
            <a:off x="7863840" y="6528816"/>
            <a:ext cx="731520" cy="274320"/>
          </a:xfrm>
          <a:prstGeom prst="rect">
            <a:avLst/>
          </a:prstGeom>
          <a:noFill/>
          <a:ln/>
        </p:spPr>
        <p:txBody>
          <a:bodyPr wrap="square" rtlCol="0" anchor="ctr"/>
          <a:lstStyle/>
          <a:p>
            <a:pPr marL="0" indent="0" algn="r">
              <a:buNone/>
            </a:pPr>
            <a:r>
              <a:rPr lang="en-US" sz="1200" dirty="0" smtClean="0">
                <a:solidFill>
                  <a:srgbClr val="5B6066"/>
                </a:solidFill>
                <a:latin typeface="Times New Roman" pitchFamily="34" charset="0"/>
                <a:ea typeface="Times New Roman" pitchFamily="34" charset="-122"/>
                <a:cs typeface="Times New Roman" pitchFamily="34" charset="-120"/>
              </a:rPr>
              <a:t>3/20</a:t>
            </a:r>
            <a:endParaRPr lang="en-US" sz="1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365760" y="256032"/>
            <a:ext cx="8412480" cy="868680"/>
          </a:xfrm>
          <a:prstGeom prst="rect">
            <a:avLst/>
          </a:prstGeom>
          <a:noFill/>
          <a:ln/>
        </p:spPr>
        <p:txBody>
          <a:bodyPr wrap="square" lIns="0" tIns="0" rIns="0" bIns="0" rtlCol="0" anchor="ctr"/>
          <a:lstStyle/>
          <a:p>
            <a:pPr marL="0" indent="0" algn="ctr">
              <a:buNone/>
            </a:pPr>
            <a:r>
              <a:rPr lang="en-US" sz="3400" b="1" dirty="0">
                <a:solidFill>
                  <a:srgbClr val="1A1A1A"/>
                </a:solidFill>
                <a:latin typeface="Times New Roman" pitchFamily="34" charset="0"/>
                <a:ea typeface="Times New Roman" pitchFamily="34" charset="-122"/>
                <a:cs typeface="Times New Roman" pitchFamily="34" charset="-120"/>
              </a:rPr>
              <a:t>Why SQL, Not Plain Python?</a:t>
            </a:r>
            <a:endParaRPr lang="en-US" sz="3400" dirty="0"/>
          </a:p>
        </p:txBody>
      </p:sp>
      <p:sp>
        <p:nvSpPr>
          <p:cNvPr id="3" name="Text 1"/>
          <p:cNvSpPr/>
          <p:nvPr/>
        </p:nvSpPr>
        <p:spPr>
          <a:xfrm>
            <a:off x="548640" y="1463040"/>
            <a:ext cx="8046720" cy="4480560"/>
          </a:xfrm>
          <a:prstGeom prst="rect">
            <a:avLst/>
          </a:prstGeom>
          <a:noFill/>
          <a:ln/>
        </p:spPr>
        <p:txBody>
          <a:bodyPr wrap="square" rtlCol="0" anchor="t"/>
          <a:lstStyle/>
          <a:p>
            <a:pPr marL="228600" indent="-228600" algn="l">
              <a:spcAft>
                <a:spcPts val="1600"/>
              </a:spcAft>
              <a:buSzPct val="100000"/>
              <a:buChar char="•"/>
            </a:pPr>
            <a:r>
              <a:rPr lang="en-US" sz="2100" dirty="0" smtClean="0">
                <a:solidFill>
                  <a:srgbClr val="1A1A1A"/>
                </a:solidFill>
                <a:latin typeface="Times New Roman" pitchFamily="34" charset="0"/>
                <a:ea typeface="Times New Roman" pitchFamily="34" charset="-122"/>
                <a:cs typeface="Times New Roman" pitchFamily="34" charset="-120"/>
              </a:rPr>
              <a:t>SQL </a:t>
            </a:r>
            <a:r>
              <a:rPr lang="en-US" sz="2100" dirty="0">
                <a:solidFill>
                  <a:srgbClr val="1A1A1A"/>
                </a:solidFill>
                <a:latin typeface="Times New Roman" pitchFamily="34" charset="0"/>
                <a:ea typeface="Times New Roman" pitchFamily="34" charset="-122"/>
                <a:cs typeface="Times New Roman" pitchFamily="34" charset="-120"/>
              </a:rPr>
              <a:t>is declarative: a new diagnostic question becomes a new query, not new Python instrumentation code.</a:t>
            </a:r>
            <a:endParaRPr lang="en-US" sz="2100" dirty="0"/>
          </a:p>
          <a:p>
            <a:pPr marL="228600" indent="-228600" algn="l">
              <a:spcAft>
                <a:spcPts val="1600"/>
              </a:spcAft>
              <a:buSzPct val="100000"/>
              <a:buChar char="•"/>
            </a:pPr>
            <a:r>
              <a:rPr lang="en-US" sz="2100" dirty="0">
                <a:solidFill>
                  <a:srgbClr val="1A1A1A"/>
                </a:solidFill>
                <a:latin typeface="Times New Roman" pitchFamily="34" charset="0"/>
                <a:ea typeface="Times New Roman" pitchFamily="34" charset="-122"/>
                <a:cs typeface="Times New Roman" pitchFamily="34" charset="-120"/>
              </a:rPr>
              <a:t>Monitoring stays separate from PyTorch — it runs in its own space, with plenty of CPU and memory, so there is no reason to couple it to the training process.</a:t>
            </a:r>
            <a:endParaRPr lang="en-US" sz="2100" dirty="0"/>
          </a:p>
          <a:p>
            <a:pPr marL="228600" indent="-228600" algn="l">
              <a:spcAft>
                <a:spcPts val="1600"/>
              </a:spcAft>
              <a:buSzPct val="100000"/>
              <a:buChar char="•"/>
            </a:pPr>
            <a:r>
              <a:rPr lang="en-US" sz="2100" dirty="0">
                <a:solidFill>
                  <a:srgbClr val="1A1A1A"/>
                </a:solidFill>
                <a:latin typeface="Times New Roman" pitchFamily="34" charset="0"/>
                <a:ea typeface="Times New Roman" pitchFamily="34" charset="-122"/>
                <a:cs typeface="Times New Roman" pitchFamily="34" charset="-120"/>
              </a:rPr>
              <a:t>Standard SQL queries are portable across any engine that speaks SQL.</a:t>
            </a:r>
            <a:endParaRPr lang="en-US" sz="2100" dirty="0"/>
          </a:p>
          <a:p>
            <a:pPr marL="228600" indent="-228600" algn="l">
              <a:spcAft>
                <a:spcPts val="1600"/>
              </a:spcAft>
              <a:buSzPct val="100000"/>
              <a:buChar char="•"/>
            </a:pPr>
            <a:r>
              <a:rPr lang="en-US" sz="2100" b="1" dirty="0">
                <a:solidFill>
                  <a:srgbClr val="2B3A55"/>
                </a:solidFill>
                <a:latin typeface="Times New Roman" pitchFamily="34" charset="0"/>
                <a:ea typeface="Times New Roman" pitchFamily="34" charset="-122"/>
                <a:cs typeface="Times New Roman" pitchFamily="34" charset="-120"/>
              </a:rPr>
              <a:t>The cost: network state must be reshaped into relational tables — our schema is designed to make that reshaping cheap.</a:t>
            </a:r>
            <a:endParaRPr lang="en-US" sz="2100" dirty="0"/>
          </a:p>
        </p:txBody>
      </p:sp>
      <p:sp>
        <p:nvSpPr>
          <p:cNvPr id="7" name="Text 5"/>
          <p:cNvSpPr/>
          <p:nvPr/>
        </p:nvSpPr>
        <p:spPr>
          <a:xfrm>
            <a:off x="7863840" y="6528816"/>
            <a:ext cx="731520" cy="274320"/>
          </a:xfrm>
          <a:prstGeom prst="rect">
            <a:avLst/>
          </a:prstGeom>
          <a:noFill/>
          <a:ln/>
        </p:spPr>
        <p:txBody>
          <a:bodyPr wrap="square" rtlCol="0" anchor="ctr"/>
          <a:lstStyle/>
          <a:p>
            <a:pPr marL="0" indent="0" algn="r">
              <a:buNone/>
            </a:pPr>
            <a:r>
              <a:rPr lang="en-US" sz="1200" dirty="0" smtClean="0">
                <a:solidFill>
                  <a:srgbClr val="5B6066"/>
                </a:solidFill>
                <a:latin typeface="Times New Roman" pitchFamily="34" charset="0"/>
                <a:ea typeface="Times New Roman" pitchFamily="34" charset="-122"/>
                <a:cs typeface="Times New Roman" pitchFamily="34" charset="-120"/>
              </a:rPr>
              <a:t>4/20</a:t>
            </a:r>
            <a:endParaRPr lang="en-US" sz="1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365760" y="256032"/>
            <a:ext cx="8412480" cy="868680"/>
          </a:xfrm>
          <a:prstGeom prst="rect">
            <a:avLst/>
          </a:prstGeom>
          <a:noFill/>
          <a:ln/>
        </p:spPr>
        <p:txBody>
          <a:bodyPr wrap="square" lIns="0" tIns="0" rIns="0" bIns="0" rtlCol="0" anchor="ctr"/>
          <a:lstStyle/>
          <a:p>
            <a:pPr marL="0" indent="0" algn="ctr">
              <a:buNone/>
            </a:pPr>
            <a:r>
              <a:rPr lang="en-US" sz="3400" b="1" dirty="0">
                <a:solidFill>
                  <a:srgbClr val="1A1A1A"/>
                </a:solidFill>
                <a:latin typeface="Times New Roman" pitchFamily="34" charset="0"/>
                <a:ea typeface="Times New Roman" pitchFamily="34" charset="-122"/>
                <a:cs typeface="Times New Roman" pitchFamily="34" charset="-120"/>
              </a:rPr>
              <a:t>Background: The Multilayer Perceptron</a:t>
            </a:r>
            <a:endParaRPr lang="en-US" sz="3400" dirty="0"/>
          </a:p>
        </p:txBody>
      </p:sp>
      <p:sp>
        <p:nvSpPr>
          <p:cNvPr id="3" name="Text 1"/>
          <p:cNvSpPr/>
          <p:nvPr/>
        </p:nvSpPr>
        <p:spPr>
          <a:xfrm>
            <a:off x="548640" y="1280160"/>
            <a:ext cx="8138160" cy="2103120"/>
          </a:xfrm>
          <a:prstGeom prst="rect">
            <a:avLst/>
          </a:prstGeom>
          <a:noFill/>
          <a:ln/>
        </p:spPr>
        <p:txBody>
          <a:bodyPr wrap="square" rtlCol="0" anchor="t"/>
          <a:lstStyle/>
          <a:p>
            <a:pPr marL="228600" indent="-228600">
              <a:spcAft>
                <a:spcPts val="1200"/>
              </a:spcAft>
              <a:buSzPct val="100000"/>
              <a:buFontTx/>
              <a:buChar char="•"/>
            </a:pPr>
            <a:r>
              <a:rPr lang="en-US" sz="2000" dirty="0">
                <a:solidFill>
                  <a:srgbClr val="1A1A1A"/>
                </a:solidFill>
                <a:latin typeface="Times New Roman" pitchFamily="34" charset="0"/>
                <a:ea typeface="Times New Roman" pitchFamily="34" charset="-122"/>
                <a:cs typeface="Times New Roman" pitchFamily="34" charset="-120"/>
              </a:rPr>
              <a:t>The MLP is the foundational building block of modern deep learning — from CNN classification heads to transformer feed-forward layers</a:t>
            </a:r>
            <a:r>
              <a:rPr lang="en-US" sz="2000" dirty="0" smtClean="0">
                <a:solidFill>
                  <a:srgbClr val="1A1A1A"/>
                </a:solidFill>
                <a:latin typeface="Times New Roman" pitchFamily="34" charset="0"/>
                <a:ea typeface="Times New Roman" pitchFamily="34" charset="-122"/>
                <a:cs typeface="Times New Roman" pitchFamily="34" charset="-120"/>
              </a:rPr>
              <a:t>.</a:t>
            </a:r>
            <a:endParaRPr lang="en-US" sz="1900" dirty="0"/>
          </a:p>
          <a:p>
            <a:pPr marL="228600" indent="-228600" algn="l">
              <a:spcAft>
                <a:spcPts val="1200"/>
              </a:spcAft>
              <a:buSzPct val="100000"/>
              <a:buChar char="•"/>
            </a:pPr>
            <a:r>
              <a:rPr lang="en-US" sz="1900" dirty="0">
                <a:solidFill>
                  <a:srgbClr val="1A1A1A"/>
                </a:solidFill>
                <a:latin typeface="Times New Roman" pitchFamily="34" charset="0"/>
                <a:ea typeface="Times New Roman" pitchFamily="34" charset="-122"/>
                <a:cs typeface="Times New Roman" pitchFamily="34" charset="-120"/>
              </a:rPr>
              <a:t>We focus squarely on understanding the MLP; you cannot understand larger networks without first understanding it.</a:t>
            </a:r>
            <a:endParaRPr lang="en-US" sz="1900" dirty="0"/>
          </a:p>
          <a:p>
            <a:pPr marL="228600" indent="-228600" algn="l">
              <a:spcAft>
                <a:spcPts val="1200"/>
              </a:spcAft>
              <a:buSzPct val="100000"/>
              <a:buChar char="•"/>
            </a:pPr>
            <a:r>
              <a:rPr lang="en-US" sz="1900" b="1" dirty="0">
                <a:solidFill>
                  <a:srgbClr val="2B3A55"/>
                </a:solidFill>
                <a:latin typeface="Times New Roman" pitchFamily="34" charset="0"/>
                <a:ea typeface="Times New Roman" pitchFamily="34" charset="-122"/>
                <a:cs typeface="Times New Roman" pitchFamily="34" charset="-120"/>
              </a:rPr>
              <a:t>We are deliberately cautious: we do not claim to “understand” transformers — that would be too ambitious.</a:t>
            </a:r>
            <a:endParaRPr lang="en-US" sz="1900" dirty="0"/>
          </a:p>
        </p:txBody>
      </p:sp>
      <p:sp>
        <p:nvSpPr>
          <p:cNvPr id="4" name="Text 2"/>
          <p:cNvSpPr/>
          <p:nvPr/>
        </p:nvSpPr>
        <p:spPr>
          <a:xfrm>
            <a:off x="548640" y="3429000"/>
            <a:ext cx="8046720" cy="320040"/>
          </a:xfrm>
          <a:prstGeom prst="rect">
            <a:avLst/>
          </a:prstGeom>
          <a:noFill/>
          <a:ln/>
        </p:spPr>
        <p:txBody>
          <a:bodyPr wrap="square" lIns="0" tIns="0" rIns="0" bIns="0" rtlCol="0" anchor="ctr"/>
          <a:lstStyle/>
          <a:p>
            <a:pPr marL="0" indent="0" algn="ctr">
              <a:buNone/>
            </a:pPr>
            <a:r>
              <a:rPr lang="en-US" sz="1600" i="1" dirty="0">
                <a:solidFill>
                  <a:srgbClr val="2B3A55"/>
                </a:solidFill>
                <a:latin typeface="Times New Roman" pitchFamily="34" charset="0"/>
                <a:ea typeface="Times New Roman" pitchFamily="34" charset="-122"/>
                <a:cs typeface="Times New Roman" pitchFamily="34" charset="-120"/>
              </a:rPr>
              <a:t>Forward pass:  each hidden layer computes a pre-activation, then a non-linear activation</a:t>
            </a:r>
            <a:endParaRPr lang="en-US" sz="1600" dirty="0"/>
          </a:p>
        </p:txBody>
      </p:sp>
      <p:pic>
        <p:nvPicPr>
          <p:cNvPr id="5" name="Image 0" descr="/home/claude/nnquery_deck/assets/eq_preact.png"/>
          <p:cNvPicPr>
            <a:picLocks noChangeAspect="1"/>
          </p:cNvPicPr>
          <p:nvPr/>
        </p:nvPicPr>
        <p:blipFill>
          <a:blip r:embed="rId3"/>
          <a:stretch>
            <a:fillRect/>
          </a:stretch>
        </p:blipFill>
        <p:spPr>
          <a:xfrm>
            <a:off x="2926080" y="3840480"/>
            <a:ext cx="3291840" cy="506839"/>
          </a:xfrm>
          <a:prstGeom prst="rect">
            <a:avLst/>
          </a:prstGeom>
        </p:spPr>
      </p:pic>
      <p:pic>
        <p:nvPicPr>
          <p:cNvPr id="6" name="Image 1" descr="/home/claude/nnquery_deck/assets/eq_act.png"/>
          <p:cNvPicPr>
            <a:picLocks noChangeAspect="1"/>
          </p:cNvPicPr>
          <p:nvPr/>
        </p:nvPicPr>
        <p:blipFill>
          <a:blip r:embed="rId4"/>
          <a:stretch>
            <a:fillRect/>
          </a:stretch>
        </p:blipFill>
        <p:spPr>
          <a:xfrm>
            <a:off x="2011680" y="4434840"/>
            <a:ext cx="5120640" cy="374942"/>
          </a:xfrm>
          <a:prstGeom prst="rect">
            <a:avLst/>
          </a:prstGeom>
        </p:spPr>
      </p:pic>
      <p:sp>
        <p:nvSpPr>
          <p:cNvPr id="7" name="Text 3"/>
          <p:cNvSpPr/>
          <p:nvPr/>
        </p:nvSpPr>
        <p:spPr>
          <a:xfrm>
            <a:off x="548640" y="5212080"/>
            <a:ext cx="8046720" cy="365760"/>
          </a:xfrm>
          <a:prstGeom prst="rect">
            <a:avLst/>
          </a:prstGeom>
          <a:noFill/>
          <a:ln/>
        </p:spPr>
        <p:txBody>
          <a:bodyPr wrap="square" lIns="0" tIns="0" rIns="0" bIns="0" rtlCol="0" anchor="ctr"/>
          <a:lstStyle/>
          <a:p>
            <a:pPr marL="0" indent="0" algn="ctr">
              <a:buNone/>
            </a:pPr>
            <a:r>
              <a:rPr lang="en-US" sz="1700" dirty="0">
                <a:solidFill>
                  <a:srgbClr val="1A1A1A"/>
                </a:solidFill>
                <a:latin typeface="Times New Roman" pitchFamily="34" charset="0"/>
                <a:ea typeface="Times New Roman" pitchFamily="34" charset="-122"/>
                <a:cs typeface="Times New Roman" pitchFamily="34" charset="-120"/>
              </a:rPr>
              <a:t>Hidden layers use ReLU; the output uses sigmoid, and a cutoff τ produces the binary label.</a:t>
            </a:r>
            <a:endParaRPr lang="en-US" sz="1700" dirty="0"/>
          </a:p>
        </p:txBody>
      </p:sp>
      <p:sp>
        <p:nvSpPr>
          <p:cNvPr id="11" name="Text 7"/>
          <p:cNvSpPr/>
          <p:nvPr/>
        </p:nvSpPr>
        <p:spPr>
          <a:xfrm>
            <a:off x="7863840" y="6528816"/>
            <a:ext cx="731520" cy="274320"/>
          </a:xfrm>
          <a:prstGeom prst="rect">
            <a:avLst/>
          </a:prstGeom>
          <a:noFill/>
          <a:ln/>
        </p:spPr>
        <p:txBody>
          <a:bodyPr wrap="square" rtlCol="0" anchor="ctr"/>
          <a:lstStyle/>
          <a:p>
            <a:pPr marL="0" indent="0" algn="r">
              <a:buNone/>
            </a:pPr>
            <a:r>
              <a:rPr lang="en-US" sz="1200" dirty="0" smtClean="0">
                <a:solidFill>
                  <a:srgbClr val="5B6066"/>
                </a:solidFill>
                <a:latin typeface="Times New Roman" pitchFamily="34" charset="0"/>
                <a:ea typeface="Times New Roman" pitchFamily="34" charset="-122"/>
                <a:cs typeface="Times New Roman" pitchFamily="34" charset="-120"/>
              </a:rPr>
              <a:t>5/20</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365760" y="256032"/>
            <a:ext cx="8412480" cy="868680"/>
          </a:xfrm>
          <a:prstGeom prst="rect">
            <a:avLst/>
          </a:prstGeom>
          <a:noFill/>
          <a:ln/>
        </p:spPr>
        <p:txBody>
          <a:bodyPr wrap="square" lIns="0" tIns="0" rIns="0" bIns="0" rtlCol="0" anchor="ctr"/>
          <a:lstStyle/>
          <a:p>
            <a:pPr marL="0" indent="0" algn="ctr">
              <a:buNone/>
            </a:pPr>
            <a:r>
              <a:rPr lang="en-US" sz="3400" b="1" dirty="0">
                <a:solidFill>
                  <a:srgbClr val="1A1A1A"/>
                </a:solidFill>
                <a:latin typeface="Times New Roman" pitchFamily="34" charset="0"/>
                <a:ea typeface="Times New Roman" pitchFamily="34" charset="-122"/>
                <a:cs typeface="Times New Roman" pitchFamily="34" charset="-120"/>
              </a:rPr>
              <a:t>What We Store — the Forward Pass</a:t>
            </a:r>
            <a:endParaRPr lang="en-US" sz="3400" dirty="0"/>
          </a:p>
        </p:txBody>
      </p:sp>
      <p:sp>
        <p:nvSpPr>
          <p:cNvPr id="3" name="Shape 1"/>
          <p:cNvSpPr/>
          <p:nvPr/>
        </p:nvSpPr>
        <p:spPr>
          <a:xfrm>
            <a:off x="548640" y="1078992"/>
            <a:ext cx="8046720" cy="457200"/>
          </a:xfrm>
          <a:prstGeom prst="roundRect">
            <a:avLst>
              <a:gd name="adj" fmla="val 16000"/>
            </a:avLst>
          </a:prstGeom>
          <a:solidFill>
            <a:srgbClr val="EEF1F6"/>
          </a:solidFill>
          <a:ln w="12700">
            <a:solidFill>
              <a:srgbClr val="2B3A55"/>
            </a:solidFill>
            <a:prstDash val="solid"/>
          </a:ln>
        </p:spPr>
      </p:sp>
      <p:sp>
        <p:nvSpPr>
          <p:cNvPr id="4" name="Text 2"/>
          <p:cNvSpPr/>
          <p:nvPr/>
        </p:nvSpPr>
        <p:spPr>
          <a:xfrm>
            <a:off x="548640" y="1078992"/>
            <a:ext cx="8046720" cy="457200"/>
          </a:xfrm>
          <a:prstGeom prst="rect">
            <a:avLst/>
          </a:prstGeom>
          <a:noFill/>
          <a:ln/>
        </p:spPr>
        <p:txBody>
          <a:bodyPr wrap="square" lIns="0" tIns="0" rIns="0" bIns="0" rtlCol="0" anchor="ctr"/>
          <a:lstStyle/>
          <a:p>
            <a:pPr marL="0" indent="0" algn="ctr">
              <a:buNone/>
            </a:pPr>
            <a:r>
              <a:rPr lang="en-US" sz="1500" b="1" dirty="0">
                <a:solidFill>
                  <a:srgbClr val="2B3A55"/>
                </a:solidFill>
                <a:latin typeface="Times New Roman" pitchFamily="34" charset="0"/>
                <a:ea typeface="Times New Roman" pitchFamily="34" charset="-122"/>
                <a:cs typeface="Times New Roman" pitchFamily="34" charset="-120"/>
              </a:rPr>
              <a:t>We observe only the FORWARD pass</a:t>
            </a:r>
            <a:r>
              <a:rPr lang="en-US" sz="1500" dirty="0">
                <a:solidFill>
                  <a:srgbClr val="1A1A1A"/>
                </a:solidFill>
                <a:latin typeface="Times New Roman" pitchFamily="34" charset="0"/>
                <a:ea typeface="Times New Roman" pitchFamily="34" charset="-122"/>
                <a:cs typeface="Times New Roman" pitchFamily="34" charset="-120"/>
              </a:rPr>
              <a:t>  —  not the backward pass (gradients, backpropagation).</a:t>
            </a:r>
            <a:endParaRPr lang="en-US" sz="1500" dirty="0"/>
          </a:p>
        </p:txBody>
      </p:sp>
      <p:pic>
        <p:nvPicPr>
          <p:cNvPr id="5" name="Image 0" descr="/home/claude/nnquery_deck/assets/eq_preact.png"/>
          <p:cNvPicPr>
            <a:picLocks noChangeAspect="1"/>
          </p:cNvPicPr>
          <p:nvPr/>
        </p:nvPicPr>
        <p:blipFill>
          <a:blip r:embed="rId3"/>
          <a:stretch>
            <a:fillRect/>
          </a:stretch>
        </p:blipFill>
        <p:spPr>
          <a:xfrm>
            <a:off x="2606040" y="1783080"/>
            <a:ext cx="3931920" cy="605391"/>
          </a:xfrm>
          <a:prstGeom prst="rect">
            <a:avLst/>
          </a:prstGeom>
        </p:spPr>
      </p:pic>
      <p:sp>
        <p:nvSpPr>
          <p:cNvPr id="6" name="Text 3"/>
          <p:cNvSpPr/>
          <p:nvPr/>
        </p:nvSpPr>
        <p:spPr>
          <a:xfrm>
            <a:off x="548640" y="2468880"/>
            <a:ext cx="8046720" cy="365760"/>
          </a:xfrm>
          <a:prstGeom prst="rect">
            <a:avLst/>
          </a:prstGeom>
          <a:noFill/>
          <a:ln/>
        </p:spPr>
        <p:txBody>
          <a:bodyPr wrap="square" lIns="0" tIns="0" rIns="0" bIns="0" rtlCol="0" anchor="ctr"/>
          <a:lstStyle/>
          <a:p>
            <a:pPr marL="0" indent="0" algn="ctr">
              <a:buNone/>
            </a:pPr>
            <a:r>
              <a:rPr lang="en-US" sz="1400" b="1" dirty="0">
                <a:solidFill>
                  <a:srgbClr val="2C7A4B"/>
                </a:solidFill>
                <a:latin typeface="Times New Roman" pitchFamily="34" charset="0"/>
                <a:ea typeface="Times New Roman" pitchFamily="34" charset="-122"/>
                <a:cs typeface="Times New Roman" pitchFamily="34" charset="-120"/>
              </a:rPr>
              <a:t>stored:  </a:t>
            </a:r>
            <a:r>
              <a:rPr lang="en-US" sz="1400" dirty="0">
                <a:solidFill>
                  <a:srgbClr val="1A1A1A"/>
                </a:solidFill>
                <a:latin typeface="Times New Roman" pitchFamily="34" charset="0"/>
                <a:ea typeface="Times New Roman" pitchFamily="34" charset="-122"/>
                <a:cs typeface="Times New Roman" pitchFamily="34" charset="-120"/>
              </a:rPr>
              <a:t>b (bias),  x (activation → 1 bit)</a:t>
            </a:r>
            <a:r>
              <a:rPr lang="en-US" sz="1400" b="1" dirty="0">
                <a:solidFill>
                  <a:srgbClr val="9A3B3B"/>
                </a:solidFill>
                <a:latin typeface="Times New Roman" pitchFamily="34" charset="0"/>
                <a:ea typeface="Times New Roman" pitchFamily="34" charset="-122"/>
                <a:cs typeface="Times New Roman" pitchFamily="34" charset="-120"/>
              </a:rPr>
              <a:t>      excluded:  </a:t>
            </a:r>
            <a:r>
              <a:rPr lang="en-US" sz="1400" dirty="0">
                <a:solidFill>
                  <a:srgbClr val="1A1A1A"/>
                </a:solidFill>
                <a:latin typeface="Times New Roman" pitchFamily="34" charset="0"/>
                <a:ea typeface="Times New Roman" pitchFamily="34" charset="-122"/>
                <a:cs typeface="Times New Roman" pitchFamily="34" charset="-120"/>
              </a:rPr>
              <a:t>W (weights),  ẑ (pre-activation)</a:t>
            </a:r>
            <a:endParaRPr lang="en-US" sz="1400" dirty="0"/>
          </a:p>
        </p:txBody>
      </p:sp>
      <p:sp>
        <p:nvSpPr>
          <p:cNvPr id="7" name="Shape 4"/>
          <p:cNvSpPr/>
          <p:nvPr/>
        </p:nvSpPr>
        <p:spPr>
          <a:xfrm>
            <a:off x="548640" y="2971800"/>
            <a:ext cx="3950208" cy="3154680"/>
          </a:xfrm>
          <a:prstGeom prst="roundRect">
            <a:avLst>
              <a:gd name="adj" fmla="val 1739"/>
            </a:avLst>
          </a:prstGeom>
          <a:solidFill>
            <a:srgbClr val="FBF1F1"/>
          </a:solidFill>
          <a:ln w="12700">
            <a:solidFill>
              <a:srgbClr val="E2C4C4"/>
            </a:solidFill>
            <a:prstDash val="solid"/>
          </a:ln>
          <a:effectLst>
            <a:outerShdw blurRad="76200" dist="25400" dir="5400000" algn="bl" rotWithShape="0">
              <a:srgbClr val="000000">
                <a:alpha val="10000"/>
              </a:srgbClr>
            </a:outerShdw>
          </a:effectLst>
        </p:spPr>
      </p:sp>
      <p:pic>
        <p:nvPicPr>
          <p:cNvPr id="8" name="Image 1" descr="/home/claude/nnquery_deck/assets/ic_x_red.png"/>
          <p:cNvPicPr>
            <a:picLocks noChangeAspect="1"/>
          </p:cNvPicPr>
          <p:nvPr/>
        </p:nvPicPr>
        <p:blipFill>
          <a:blip r:embed="rId4"/>
          <a:stretch>
            <a:fillRect/>
          </a:stretch>
        </p:blipFill>
        <p:spPr>
          <a:xfrm>
            <a:off x="804672" y="3172968"/>
            <a:ext cx="347472" cy="347472"/>
          </a:xfrm>
          <a:prstGeom prst="rect">
            <a:avLst/>
          </a:prstGeom>
        </p:spPr>
      </p:pic>
      <p:sp>
        <p:nvSpPr>
          <p:cNvPr id="9" name="Text 5"/>
          <p:cNvSpPr/>
          <p:nvPr/>
        </p:nvSpPr>
        <p:spPr>
          <a:xfrm>
            <a:off x="1261872" y="3154680"/>
            <a:ext cx="3035808" cy="384048"/>
          </a:xfrm>
          <a:prstGeom prst="rect">
            <a:avLst/>
          </a:prstGeom>
          <a:noFill/>
          <a:ln/>
        </p:spPr>
        <p:txBody>
          <a:bodyPr wrap="square" lIns="0" tIns="0" rIns="0" bIns="0" rtlCol="0" anchor="ctr"/>
          <a:lstStyle/>
          <a:p>
            <a:pPr marL="0" indent="0">
              <a:buNone/>
            </a:pPr>
            <a:r>
              <a:rPr lang="en-US" sz="2000" b="1" dirty="0">
                <a:solidFill>
                  <a:srgbClr val="9A3B3B"/>
                </a:solidFill>
                <a:latin typeface="Times New Roman" pitchFamily="34" charset="0"/>
                <a:ea typeface="Times New Roman" pitchFamily="34" charset="-122"/>
                <a:cs typeface="Times New Roman" pitchFamily="34" charset="-120"/>
              </a:rPr>
              <a:t>Excluded</a:t>
            </a:r>
            <a:endParaRPr lang="en-US" sz="2000" dirty="0"/>
          </a:p>
        </p:txBody>
      </p:sp>
      <p:sp>
        <p:nvSpPr>
          <p:cNvPr id="10" name="Text 6"/>
          <p:cNvSpPr/>
          <p:nvPr/>
        </p:nvSpPr>
        <p:spPr>
          <a:xfrm>
            <a:off x="822960" y="3703320"/>
            <a:ext cx="3401568" cy="2286000"/>
          </a:xfrm>
          <a:prstGeom prst="rect">
            <a:avLst/>
          </a:prstGeom>
          <a:noFill/>
          <a:ln/>
        </p:spPr>
        <p:txBody>
          <a:bodyPr wrap="square" rtlCol="0" anchor="t"/>
          <a:lstStyle/>
          <a:p>
            <a:pPr marL="228600" indent="-228600" algn="l">
              <a:spcAft>
                <a:spcPts val="1000"/>
              </a:spcAft>
              <a:buSzPct val="100000"/>
              <a:buChar char="•"/>
            </a:pPr>
            <a:r>
              <a:rPr lang="en-US" sz="1500" dirty="0">
                <a:solidFill>
                  <a:srgbClr val="1A1A1A"/>
                </a:solidFill>
                <a:latin typeface="Times New Roman" pitchFamily="34" charset="0"/>
                <a:ea typeface="Times New Roman" pitchFamily="34" charset="-122"/>
                <a:cs typeface="Times New Roman" pitchFamily="34" charset="-120"/>
              </a:rPr>
              <a:t>Weights W — largest component, redundant across iterations, hard to interpret alone.</a:t>
            </a:r>
            <a:endParaRPr lang="en-US" sz="1500" dirty="0"/>
          </a:p>
          <a:p>
            <a:pPr marL="228600" indent="-228600" algn="l">
              <a:spcAft>
                <a:spcPts val="1000"/>
              </a:spcAft>
              <a:buSzPct val="100000"/>
              <a:buChar char="•"/>
            </a:pPr>
            <a:r>
              <a:rPr lang="en-US" sz="1500" dirty="0">
                <a:solidFill>
                  <a:srgbClr val="1A1A1A"/>
                </a:solidFill>
                <a:latin typeface="Times New Roman" pitchFamily="34" charset="0"/>
                <a:ea typeface="Times New Roman" pitchFamily="34" charset="-122"/>
                <a:cs typeface="Times New Roman" pitchFamily="34" charset="-120"/>
              </a:rPr>
              <a:t>Gradients — the backward pass; out of scope here.</a:t>
            </a:r>
            <a:endParaRPr lang="en-US" sz="1500" dirty="0"/>
          </a:p>
          <a:p>
            <a:pPr marL="228600" indent="-228600" algn="l">
              <a:spcAft>
                <a:spcPts val="1000"/>
              </a:spcAft>
              <a:buSzPct val="100000"/>
              <a:buChar char="•"/>
            </a:pPr>
            <a:r>
              <a:rPr lang="en-US" sz="1500" dirty="0">
                <a:solidFill>
                  <a:srgbClr val="1A1A1A"/>
                </a:solidFill>
                <a:latin typeface="Times New Roman" pitchFamily="34" charset="0"/>
                <a:ea typeface="Times New Roman" pitchFamily="34" charset="-122"/>
                <a:cs typeface="Times New Roman" pitchFamily="34" charset="-120"/>
              </a:rPr>
              <a:t>Continuous pre/post-activations — magnitude isn’t needed for our queries.</a:t>
            </a:r>
            <a:endParaRPr lang="en-US" sz="1500" dirty="0"/>
          </a:p>
        </p:txBody>
      </p:sp>
      <p:sp>
        <p:nvSpPr>
          <p:cNvPr id="11" name="Shape 7"/>
          <p:cNvSpPr/>
          <p:nvPr/>
        </p:nvSpPr>
        <p:spPr>
          <a:xfrm>
            <a:off x="4645152" y="2971800"/>
            <a:ext cx="3950208" cy="3154680"/>
          </a:xfrm>
          <a:prstGeom prst="roundRect">
            <a:avLst>
              <a:gd name="adj" fmla="val 1739"/>
            </a:avLst>
          </a:prstGeom>
          <a:solidFill>
            <a:srgbClr val="EEF6F0"/>
          </a:solidFill>
          <a:ln w="12700">
            <a:solidFill>
              <a:srgbClr val="BFD9C8"/>
            </a:solidFill>
            <a:prstDash val="solid"/>
          </a:ln>
          <a:effectLst>
            <a:outerShdw blurRad="76200" dist="25400" dir="5400000" algn="bl" rotWithShape="0">
              <a:srgbClr val="000000">
                <a:alpha val="10000"/>
              </a:srgbClr>
            </a:outerShdw>
          </a:effectLst>
        </p:spPr>
      </p:sp>
      <p:pic>
        <p:nvPicPr>
          <p:cNvPr id="12" name="Image 2" descr="/home/claude/nnquery_deck/assets/ic_check_green.png"/>
          <p:cNvPicPr>
            <a:picLocks noChangeAspect="1"/>
          </p:cNvPicPr>
          <p:nvPr/>
        </p:nvPicPr>
        <p:blipFill>
          <a:blip r:embed="rId5"/>
          <a:stretch>
            <a:fillRect/>
          </a:stretch>
        </p:blipFill>
        <p:spPr>
          <a:xfrm>
            <a:off x="4901184" y="3172968"/>
            <a:ext cx="347472" cy="347472"/>
          </a:xfrm>
          <a:prstGeom prst="rect">
            <a:avLst/>
          </a:prstGeom>
        </p:spPr>
      </p:pic>
      <p:sp>
        <p:nvSpPr>
          <p:cNvPr id="13" name="Text 8"/>
          <p:cNvSpPr/>
          <p:nvPr/>
        </p:nvSpPr>
        <p:spPr>
          <a:xfrm>
            <a:off x="5358384" y="3154680"/>
            <a:ext cx="3035808" cy="384048"/>
          </a:xfrm>
          <a:prstGeom prst="rect">
            <a:avLst/>
          </a:prstGeom>
          <a:noFill/>
          <a:ln/>
        </p:spPr>
        <p:txBody>
          <a:bodyPr wrap="square" lIns="0" tIns="0" rIns="0" bIns="0" rtlCol="0" anchor="ctr"/>
          <a:lstStyle/>
          <a:p>
            <a:pPr marL="0" indent="0">
              <a:buNone/>
            </a:pPr>
            <a:r>
              <a:rPr lang="en-US" sz="2000" b="1" dirty="0">
                <a:solidFill>
                  <a:srgbClr val="2C7A4B"/>
                </a:solidFill>
                <a:latin typeface="Times New Roman" pitchFamily="34" charset="0"/>
                <a:ea typeface="Times New Roman" pitchFamily="34" charset="-122"/>
                <a:cs typeface="Times New Roman" pitchFamily="34" charset="-120"/>
              </a:rPr>
              <a:t>Stored</a:t>
            </a:r>
            <a:endParaRPr lang="en-US" sz="2000" dirty="0"/>
          </a:p>
        </p:txBody>
      </p:sp>
      <p:sp>
        <p:nvSpPr>
          <p:cNvPr id="14" name="Text 9"/>
          <p:cNvSpPr/>
          <p:nvPr/>
        </p:nvSpPr>
        <p:spPr>
          <a:xfrm>
            <a:off x="4919472" y="3703320"/>
            <a:ext cx="3401568" cy="2286000"/>
          </a:xfrm>
          <a:prstGeom prst="rect">
            <a:avLst/>
          </a:prstGeom>
          <a:noFill/>
          <a:ln/>
        </p:spPr>
        <p:txBody>
          <a:bodyPr wrap="square" rtlCol="0" anchor="t"/>
          <a:lstStyle/>
          <a:p>
            <a:pPr marL="228600" indent="-228600" algn="l">
              <a:spcAft>
                <a:spcPts val="1000"/>
              </a:spcAft>
              <a:buSzPct val="100000"/>
              <a:buChar char="•"/>
            </a:pPr>
            <a:r>
              <a:rPr lang="en-US" sz="1500" dirty="0">
                <a:solidFill>
                  <a:srgbClr val="1A1A1A"/>
                </a:solidFill>
                <a:latin typeface="Times New Roman" pitchFamily="34" charset="0"/>
                <a:ea typeface="Times New Roman" pitchFamily="34" charset="-122"/>
                <a:cs typeface="Times New Roman" pitchFamily="34" charset="-120"/>
              </a:rPr>
              <a:t>Activation x — 1 bit per (neuron, data point): did it fire?</a:t>
            </a:r>
            <a:endParaRPr lang="en-US" sz="1500" dirty="0"/>
          </a:p>
          <a:p>
            <a:pPr marL="228600" indent="-228600" algn="l">
              <a:spcAft>
                <a:spcPts val="1000"/>
              </a:spcAft>
              <a:buSzPct val="100000"/>
              <a:buChar char="•"/>
            </a:pPr>
            <a:r>
              <a:rPr lang="en-US" sz="1500" dirty="0">
                <a:solidFill>
                  <a:srgbClr val="1A1A1A"/>
                </a:solidFill>
                <a:latin typeface="Times New Roman" pitchFamily="34" charset="0"/>
                <a:ea typeface="Times New Roman" pitchFamily="34" charset="-122"/>
                <a:cs typeface="Times New Roman" pitchFamily="34" charset="-120"/>
              </a:rPr>
              <a:t>Bias b — a small, directly interpretable float.</a:t>
            </a:r>
            <a:endParaRPr lang="en-US" sz="1500" dirty="0"/>
          </a:p>
          <a:p>
            <a:pPr marL="228600" indent="-228600" algn="l">
              <a:spcAft>
                <a:spcPts val="1000"/>
              </a:spcAft>
              <a:buSzPct val="100000"/>
              <a:buChar char="•"/>
            </a:pPr>
            <a:r>
              <a:rPr lang="en-US" sz="1500" dirty="0">
                <a:solidFill>
                  <a:srgbClr val="1A1A1A"/>
                </a:solidFill>
                <a:latin typeface="Times New Roman" pitchFamily="34" charset="0"/>
                <a:ea typeface="Times New Roman" pitchFamily="34" charset="-122"/>
                <a:cs typeface="Times New Roman" pitchFamily="34" charset="-120"/>
              </a:rPr>
              <a:t>Predictions — to trace misclassifications back to neurons.</a:t>
            </a:r>
            <a:endParaRPr lang="en-US" sz="1500" dirty="0"/>
          </a:p>
          <a:p>
            <a:pPr marL="228600" indent="-228600" algn="l">
              <a:spcAft>
                <a:spcPts val="1000"/>
              </a:spcAft>
              <a:buSzPct val="100000"/>
              <a:buChar char="•"/>
            </a:pPr>
            <a:r>
              <a:rPr lang="en-US" sz="1500" dirty="0">
                <a:solidFill>
                  <a:srgbClr val="1A1A1A"/>
                </a:solidFill>
                <a:latin typeface="Times New Roman" pitchFamily="34" charset="0"/>
                <a:ea typeface="Times New Roman" pitchFamily="34" charset="-122"/>
                <a:cs typeface="Times New Roman" pitchFamily="34" charset="-120"/>
              </a:rPr>
              <a:t>Loss &amp; accuracy scalars — negligible cost.</a:t>
            </a:r>
            <a:endParaRPr lang="en-US" sz="1500" dirty="0"/>
          </a:p>
        </p:txBody>
      </p:sp>
      <p:sp>
        <p:nvSpPr>
          <p:cNvPr id="18" name="Text 13"/>
          <p:cNvSpPr/>
          <p:nvPr/>
        </p:nvSpPr>
        <p:spPr>
          <a:xfrm>
            <a:off x="7863840" y="6528816"/>
            <a:ext cx="731520" cy="274320"/>
          </a:xfrm>
          <a:prstGeom prst="rect">
            <a:avLst/>
          </a:prstGeom>
          <a:noFill/>
          <a:ln/>
        </p:spPr>
        <p:txBody>
          <a:bodyPr wrap="square" rtlCol="0" anchor="ctr"/>
          <a:lstStyle/>
          <a:p>
            <a:pPr marL="0" indent="0" algn="r">
              <a:buNone/>
            </a:pPr>
            <a:r>
              <a:rPr lang="en-US" sz="1200" dirty="0" smtClean="0">
                <a:solidFill>
                  <a:srgbClr val="5B6066"/>
                </a:solidFill>
                <a:latin typeface="Times New Roman" pitchFamily="34" charset="0"/>
                <a:ea typeface="Times New Roman" pitchFamily="34" charset="-122"/>
                <a:cs typeface="Times New Roman" pitchFamily="34" charset="-120"/>
              </a:rPr>
              <a:t>6/20</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365760" y="256032"/>
            <a:ext cx="8412480" cy="868680"/>
          </a:xfrm>
          <a:prstGeom prst="rect">
            <a:avLst/>
          </a:prstGeom>
          <a:noFill/>
          <a:ln/>
        </p:spPr>
        <p:txBody>
          <a:bodyPr wrap="square" lIns="0" tIns="0" rIns="0" bIns="0" rtlCol="0" anchor="ctr"/>
          <a:lstStyle/>
          <a:p>
            <a:pPr marL="0" indent="0" algn="ctr">
              <a:buNone/>
            </a:pPr>
            <a:r>
              <a:rPr lang="en-US" sz="3400" b="1" dirty="0">
                <a:solidFill>
                  <a:srgbClr val="1A1A1A"/>
                </a:solidFill>
                <a:latin typeface="Times New Roman" pitchFamily="34" charset="0"/>
                <a:ea typeface="Times New Roman" pitchFamily="34" charset="-122"/>
                <a:cs typeface="Times New Roman" pitchFamily="34" charset="-120"/>
              </a:rPr>
              <a:t>Why Binary Activations?</a:t>
            </a:r>
            <a:endParaRPr lang="en-US" sz="3400" dirty="0"/>
          </a:p>
        </p:txBody>
      </p:sp>
      <p:sp>
        <p:nvSpPr>
          <p:cNvPr id="3" name="Text 1"/>
          <p:cNvSpPr/>
          <p:nvPr/>
        </p:nvSpPr>
        <p:spPr>
          <a:xfrm>
            <a:off x="548640" y="1463040"/>
            <a:ext cx="3200400" cy="2011680"/>
          </a:xfrm>
          <a:prstGeom prst="rect">
            <a:avLst/>
          </a:prstGeom>
          <a:noFill/>
          <a:ln/>
        </p:spPr>
        <p:txBody>
          <a:bodyPr wrap="square" lIns="0" tIns="0" rIns="0" bIns="0" rtlCol="0" anchor="ctr"/>
          <a:lstStyle/>
          <a:p>
            <a:pPr marL="0" indent="0" algn="ctr">
              <a:buNone/>
            </a:pPr>
            <a:r>
              <a:rPr lang="en-US" sz="10800" b="1" dirty="0">
                <a:solidFill>
                  <a:srgbClr val="C8102E"/>
                </a:solidFill>
                <a:latin typeface="Times New Roman" pitchFamily="34" charset="0"/>
                <a:ea typeface="Times New Roman" pitchFamily="34" charset="-122"/>
                <a:cs typeface="Times New Roman" pitchFamily="34" charset="-120"/>
              </a:rPr>
              <a:t>32</a:t>
            </a:r>
            <a:r>
              <a:rPr lang="en-US" sz="7400" b="1" dirty="0">
                <a:solidFill>
                  <a:srgbClr val="C8102E"/>
                </a:solidFill>
                <a:latin typeface="Times New Roman" pitchFamily="34" charset="0"/>
                <a:ea typeface="Times New Roman" pitchFamily="34" charset="-122"/>
                <a:cs typeface="Times New Roman" pitchFamily="34" charset="-120"/>
              </a:rPr>
              <a:t>×</a:t>
            </a:r>
            <a:endParaRPr lang="en-US" sz="10800" dirty="0"/>
          </a:p>
        </p:txBody>
      </p:sp>
      <p:sp>
        <p:nvSpPr>
          <p:cNvPr id="4" name="Text 2"/>
          <p:cNvSpPr/>
          <p:nvPr/>
        </p:nvSpPr>
        <p:spPr>
          <a:xfrm>
            <a:off x="548640" y="3429000"/>
            <a:ext cx="3200400" cy="914400"/>
          </a:xfrm>
          <a:prstGeom prst="rect">
            <a:avLst/>
          </a:prstGeom>
          <a:noFill/>
          <a:ln/>
        </p:spPr>
        <p:txBody>
          <a:bodyPr wrap="square" rtlCol="0" anchor="t"/>
          <a:lstStyle/>
          <a:p>
            <a:pPr marL="0" indent="0" algn="ctr">
              <a:buNone/>
            </a:pPr>
            <a:r>
              <a:rPr lang="en-US" sz="1500" i="1" dirty="0">
                <a:solidFill>
                  <a:srgbClr val="5B6066"/>
                </a:solidFill>
                <a:latin typeface="Times New Roman" pitchFamily="34" charset="0"/>
                <a:ea typeface="Times New Roman" pitchFamily="34" charset="-122"/>
                <a:cs typeface="Times New Roman" pitchFamily="34" charset="-120"/>
              </a:rPr>
              <a:t>less information per activation — 1 bit (fired / not) vs a 32-bit float</a:t>
            </a:r>
            <a:endParaRPr lang="en-US" sz="1500" dirty="0"/>
          </a:p>
        </p:txBody>
      </p:sp>
      <p:sp>
        <p:nvSpPr>
          <p:cNvPr id="5" name="Text 3"/>
          <p:cNvSpPr/>
          <p:nvPr/>
        </p:nvSpPr>
        <p:spPr>
          <a:xfrm>
            <a:off x="548640" y="4434840"/>
            <a:ext cx="3200400" cy="822960"/>
          </a:xfrm>
          <a:prstGeom prst="rect">
            <a:avLst/>
          </a:prstGeom>
          <a:noFill/>
          <a:ln/>
        </p:spPr>
        <p:txBody>
          <a:bodyPr wrap="square" rtlCol="0" anchor="t"/>
          <a:lstStyle/>
          <a:p>
            <a:pPr marL="0" indent="0" algn="ctr">
              <a:buNone/>
            </a:pPr>
            <a:r>
              <a:rPr lang="en-US" sz="1300" i="1" dirty="0">
                <a:solidFill>
                  <a:srgbClr val="2B3A55"/>
                </a:solidFill>
                <a:latin typeface="Times New Roman" pitchFamily="34" charset="0"/>
                <a:ea typeface="Times New Roman" pitchFamily="34" charset="-122"/>
                <a:cs typeface="Times New Roman" pitchFamily="34" charset="-120"/>
              </a:rPr>
              <a:t>Biases stay as compact floats; only the activation is reduced to a single bit.</a:t>
            </a:r>
            <a:endParaRPr lang="en-US" sz="1300" dirty="0"/>
          </a:p>
        </p:txBody>
      </p:sp>
      <p:sp>
        <p:nvSpPr>
          <p:cNvPr id="6" name="Text 4"/>
          <p:cNvSpPr/>
          <p:nvPr/>
        </p:nvSpPr>
        <p:spPr>
          <a:xfrm>
            <a:off x="4114800" y="1463040"/>
            <a:ext cx="4572000" cy="4663440"/>
          </a:xfrm>
          <a:prstGeom prst="rect">
            <a:avLst/>
          </a:prstGeom>
          <a:noFill/>
          <a:ln/>
        </p:spPr>
        <p:txBody>
          <a:bodyPr wrap="square" rtlCol="0" anchor="t"/>
          <a:lstStyle/>
          <a:p>
            <a:pPr marL="228600" indent="-228600">
              <a:spcAft>
                <a:spcPts val="700"/>
              </a:spcAft>
              <a:buSzPct val="100000"/>
              <a:buChar char="•"/>
            </a:pPr>
            <a:r>
              <a:rPr lang="en-US" sz="1600" b="1" dirty="0">
                <a:solidFill>
                  <a:srgbClr val="2B3A55"/>
                </a:solidFill>
                <a:latin typeface="Times New Roman" pitchFamily="34" charset="0"/>
                <a:ea typeface="Times New Roman" pitchFamily="34" charset="-122"/>
                <a:cs typeface="Times New Roman" pitchFamily="34" charset="-120"/>
              </a:rPr>
              <a:t>Bit-packed in the buffer</a:t>
            </a:r>
          </a:p>
          <a:p>
            <a:pPr lvl="1" indent="-228600">
              <a:spcAft>
                <a:spcPts val="700"/>
              </a:spcAft>
              <a:buSzPct val="100000"/>
              <a:buChar char="•"/>
            </a:pPr>
            <a:r>
              <a:rPr lang="en-US" sz="1600" dirty="0" smtClean="0">
                <a:solidFill>
                  <a:srgbClr val="1A1A1A"/>
                </a:solidFill>
                <a:latin typeface="Times New Roman" pitchFamily="34" charset="0"/>
                <a:ea typeface="Times New Roman" pitchFamily="34" charset="-122"/>
                <a:cs typeface="Times New Roman" pitchFamily="34" charset="-120"/>
              </a:rPr>
              <a:t>Activations </a:t>
            </a:r>
            <a:r>
              <a:rPr lang="en-US" sz="1600" dirty="0">
                <a:solidFill>
                  <a:srgbClr val="1A1A1A"/>
                </a:solidFill>
                <a:latin typeface="Times New Roman" pitchFamily="34" charset="0"/>
                <a:ea typeface="Times New Roman" pitchFamily="34" charset="-122"/>
                <a:cs typeface="Times New Roman" pitchFamily="34" charset="-120"/>
              </a:rPr>
              <a:t>are packed 8 per byte, a 32× smaller in-memory footprint than floats, so each flush carries many samples and bulk-inserts in one COPY.</a:t>
            </a:r>
          </a:p>
          <a:p>
            <a:pPr marL="228600" indent="-228600">
              <a:spcAft>
                <a:spcPts val="700"/>
              </a:spcAft>
              <a:buSzPct val="100000"/>
              <a:buChar char="•"/>
            </a:pPr>
            <a:r>
              <a:rPr lang="en-US" sz="1600" b="1" dirty="0">
                <a:solidFill>
                  <a:srgbClr val="2B3A55"/>
                </a:solidFill>
                <a:latin typeface="Times New Roman" pitchFamily="34" charset="0"/>
                <a:ea typeface="Times New Roman" pitchFamily="34" charset="-122"/>
                <a:cs typeface="Times New Roman" pitchFamily="34" charset="-120"/>
              </a:rPr>
              <a:t>Normalized for SQL</a:t>
            </a:r>
          </a:p>
          <a:p>
            <a:pPr lvl="1" indent="-228600">
              <a:spcAft>
                <a:spcPts val="700"/>
              </a:spcAft>
              <a:buSzPct val="100000"/>
              <a:buChar char="•"/>
            </a:pPr>
            <a:r>
              <a:rPr lang="en-US" sz="1600" dirty="0">
                <a:solidFill>
                  <a:srgbClr val="1A1A1A"/>
                </a:solidFill>
                <a:latin typeface="Times New Roman" pitchFamily="34" charset="0"/>
                <a:ea typeface="Times New Roman" pitchFamily="34" charset="-122"/>
                <a:cs typeface="Times New Roman" pitchFamily="34" charset="-120"/>
              </a:rPr>
              <a:t>On flush the bits expand into rows; in </a:t>
            </a:r>
            <a:r>
              <a:rPr lang="en-US" sz="1600" dirty="0" err="1">
                <a:solidFill>
                  <a:srgbClr val="1A1A1A"/>
                </a:solidFill>
                <a:latin typeface="Times New Roman" pitchFamily="34" charset="0"/>
                <a:ea typeface="Times New Roman" pitchFamily="34" charset="-122"/>
                <a:cs typeface="Times New Roman" pitchFamily="34" charset="-120"/>
              </a:rPr>
              <a:t>Postgres</a:t>
            </a:r>
            <a:r>
              <a:rPr lang="en-US" sz="1600" dirty="0">
                <a:solidFill>
                  <a:srgbClr val="1A1A1A"/>
                </a:solidFill>
                <a:latin typeface="Times New Roman" pitchFamily="34" charset="0"/>
                <a:ea typeface="Times New Roman" pitchFamily="34" charset="-122"/>
                <a:cs typeface="Times New Roman" pitchFamily="34" charset="-120"/>
              </a:rPr>
              <a:t> </a:t>
            </a:r>
            <a:r>
              <a:rPr lang="en-US" sz="1600" dirty="0" err="1">
                <a:solidFill>
                  <a:srgbClr val="1A1A1A"/>
                </a:solidFill>
                <a:latin typeface="Times New Roman" pitchFamily="34" charset="0"/>
                <a:ea typeface="Times New Roman" pitchFamily="34" charset="-122"/>
                <a:cs typeface="Times New Roman" pitchFamily="34" charset="-120"/>
              </a:rPr>
              <a:t>is_triggered</a:t>
            </a:r>
            <a:r>
              <a:rPr lang="en-US" sz="1600" dirty="0">
                <a:solidFill>
                  <a:srgbClr val="1A1A1A"/>
                </a:solidFill>
                <a:latin typeface="Times New Roman" pitchFamily="34" charset="0"/>
                <a:ea typeface="Times New Roman" pitchFamily="34" charset="-122"/>
                <a:cs typeface="Times New Roman" pitchFamily="34" charset="-120"/>
              </a:rPr>
              <a:t> is an ordinary integer column, queried with standard SQL (no bit operations needed).</a:t>
            </a:r>
          </a:p>
          <a:p>
            <a:pPr marL="228600" indent="-228600" algn="l">
              <a:spcAft>
                <a:spcPts val="700"/>
              </a:spcAft>
              <a:buSzPct val="100000"/>
              <a:buChar char="•"/>
            </a:pPr>
            <a:r>
              <a:rPr lang="en-US" sz="1600" b="1" dirty="0">
                <a:solidFill>
                  <a:srgbClr val="2B3A55"/>
                </a:solidFill>
                <a:latin typeface="Times New Roman" pitchFamily="34" charset="0"/>
                <a:ea typeface="Times New Roman" pitchFamily="34" charset="-122"/>
                <a:cs typeface="Times New Roman" pitchFamily="34" charset="-120"/>
              </a:rPr>
              <a:t>Query sufficiency</a:t>
            </a:r>
            <a:endParaRPr lang="en-US" sz="1600" dirty="0"/>
          </a:p>
          <a:p>
            <a:pPr marL="457200" lvl="1" indent="-228600" algn="l">
              <a:spcAft>
                <a:spcPts val="700"/>
              </a:spcAft>
              <a:buSzPct val="100000"/>
              <a:buChar char="•"/>
            </a:pPr>
            <a:r>
              <a:rPr lang="en-US" sz="1600" dirty="0">
                <a:solidFill>
                  <a:srgbClr val="1A1A1A"/>
                </a:solidFill>
                <a:latin typeface="Times New Roman" pitchFamily="34" charset="0"/>
                <a:ea typeface="Times New Roman" pitchFamily="34" charset="-122"/>
                <a:cs typeface="Times New Roman" pitchFamily="34" charset="-120"/>
              </a:rPr>
              <a:t>Every query needs only whether a neuron fired — never the magnitude.</a:t>
            </a:r>
            <a:endParaRPr lang="en-US" sz="1600" dirty="0"/>
          </a:p>
          <a:p>
            <a:pPr marL="228600" indent="-228600" algn="l">
              <a:spcAft>
                <a:spcPts val="700"/>
              </a:spcAft>
              <a:buSzPct val="100000"/>
              <a:buChar char="•"/>
            </a:pPr>
            <a:r>
              <a:rPr lang="en-US" sz="1600" b="1" dirty="0">
                <a:solidFill>
                  <a:srgbClr val="2B3A55"/>
                </a:solidFill>
                <a:latin typeface="Times New Roman" pitchFamily="34" charset="0"/>
                <a:ea typeface="Times New Roman" pitchFamily="34" charset="-122"/>
                <a:cs typeface="Times New Roman" pitchFamily="34" charset="-120"/>
              </a:rPr>
              <a:t>Pipeline fit</a:t>
            </a:r>
            <a:endParaRPr lang="en-US" sz="1600" dirty="0"/>
          </a:p>
          <a:p>
            <a:pPr marL="457200" lvl="1" indent="-228600" algn="l">
              <a:spcAft>
                <a:spcPts val="700"/>
              </a:spcAft>
              <a:buSzPct val="100000"/>
              <a:buChar char="•"/>
            </a:pPr>
            <a:r>
              <a:rPr lang="en-US" sz="1600" dirty="0">
                <a:solidFill>
                  <a:srgbClr val="1A1A1A"/>
                </a:solidFill>
                <a:latin typeface="Times New Roman" pitchFamily="34" charset="0"/>
                <a:ea typeface="Times New Roman" pitchFamily="34" charset="-122"/>
                <a:cs typeface="Times New Roman" pitchFamily="34" charset="-120"/>
              </a:rPr>
              <a:t>Binary states bulk-insert cleanly in a single transaction.</a:t>
            </a:r>
            <a:endParaRPr lang="en-US" sz="1600" dirty="0"/>
          </a:p>
        </p:txBody>
      </p:sp>
      <p:sp>
        <p:nvSpPr>
          <p:cNvPr id="10" name="Text 8"/>
          <p:cNvSpPr/>
          <p:nvPr/>
        </p:nvSpPr>
        <p:spPr>
          <a:xfrm>
            <a:off x="7863840" y="6528816"/>
            <a:ext cx="731520" cy="274320"/>
          </a:xfrm>
          <a:prstGeom prst="rect">
            <a:avLst/>
          </a:prstGeom>
          <a:noFill/>
          <a:ln/>
        </p:spPr>
        <p:txBody>
          <a:bodyPr wrap="square" rtlCol="0" anchor="ctr"/>
          <a:lstStyle/>
          <a:p>
            <a:pPr marL="0" indent="0" algn="r">
              <a:buNone/>
            </a:pPr>
            <a:r>
              <a:rPr lang="en-US" sz="1200" dirty="0" smtClean="0">
                <a:solidFill>
                  <a:srgbClr val="5B6066"/>
                </a:solidFill>
                <a:latin typeface="Times New Roman" pitchFamily="34" charset="0"/>
                <a:ea typeface="Times New Roman" pitchFamily="34" charset="-122"/>
                <a:cs typeface="Times New Roman" pitchFamily="34" charset="-120"/>
              </a:rPr>
              <a:t>7/20</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Text 0"/>
          <p:cNvSpPr/>
          <p:nvPr/>
        </p:nvSpPr>
        <p:spPr>
          <a:xfrm>
            <a:off x="365760" y="256032"/>
            <a:ext cx="8412480" cy="868680"/>
          </a:xfrm>
          <a:prstGeom prst="rect">
            <a:avLst/>
          </a:prstGeom>
          <a:noFill/>
          <a:ln/>
        </p:spPr>
        <p:txBody>
          <a:bodyPr wrap="square" lIns="0" tIns="0" rIns="0" bIns="0" rtlCol="0" anchor="ctr"/>
          <a:lstStyle/>
          <a:p>
            <a:pPr marL="0" indent="0" algn="ctr">
              <a:buNone/>
            </a:pPr>
            <a:r>
              <a:rPr lang="en-US" sz="3400" b="1" dirty="0">
                <a:solidFill>
                  <a:srgbClr val="1A1A1A"/>
                </a:solidFill>
                <a:latin typeface="Times New Roman" pitchFamily="34" charset="0"/>
                <a:ea typeface="Times New Roman" pitchFamily="34" charset="-122"/>
                <a:cs typeface="Times New Roman" pitchFamily="34" charset="-120"/>
              </a:rPr>
              <a:t>Database Schema</a:t>
            </a:r>
            <a:endParaRPr lang="en-US" sz="3400" dirty="0"/>
          </a:p>
        </p:txBody>
      </p:sp>
      <p:sp>
        <p:nvSpPr>
          <p:cNvPr id="3" name="Text 1"/>
          <p:cNvSpPr/>
          <p:nvPr/>
        </p:nvSpPr>
        <p:spPr>
          <a:xfrm>
            <a:off x="548640" y="1207008"/>
            <a:ext cx="8046720" cy="411480"/>
          </a:xfrm>
          <a:prstGeom prst="rect">
            <a:avLst/>
          </a:prstGeom>
          <a:noFill/>
          <a:ln/>
        </p:spPr>
        <p:txBody>
          <a:bodyPr wrap="square" rtlCol="0" anchor="ctr"/>
          <a:lstStyle/>
          <a:p>
            <a:pPr marL="0" indent="0" algn="ctr">
              <a:buNone/>
            </a:pPr>
            <a:r>
              <a:rPr lang="en-US" sz="1800" dirty="0">
                <a:solidFill>
                  <a:srgbClr val="1A1A1A"/>
                </a:solidFill>
                <a:latin typeface="Times New Roman" pitchFamily="34" charset="0"/>
                <a:ea typeface="Times New Roman" pitchFamily="34" charset="-122"/>
                <a:cs typeface="Times New Roman" pitchFamily="34" charset="-120"/>
              </a:rPr>
              <a:t>Five normalized tables (3NF / BCNF), organized by experiment → iteration → neuron → data point.</a:t>
            </a:r>
            <a:endParaRPr lang="en-US" sz="1800" dirty="0"/>
          </a:p>
        </p:txBody>
      </p:sp>
      <p:sp>
        <p:nvSpPr>
          <p:cNvPr id="4" name="Shape 2"/>
          <p:cNvSpPr/>
          <p:nvPr/>
        </p:nvSpPr>
        <p:spPr>
          <a:xfrm>
            <a:off x="406908" y="1828800"/>
            <a:ext cx="2606040" cy="1463040"/>
          </a:xfrm>
          <a:prstGeom prst="roundRect">
            <a:avLst>
              <a:gd name="adj" fmla="val 3125"/>
            </a:avLst>
          </a:prstGeom>
          <a:solidFill>
            <a:srgbClr val="FFFFFF"/>
          </a:solidFill>
          <a:ln w="12700">
            <a:solidFill>
              <a:srgbClr val="C9CDD3"/>
            </a:solidFill>
            <a:prstDash val="solid"/>
          </a:ln>
          <a:effectLst>
            <a:outerShdw blurRad="63500" dist="25400" dir="5400000" algn="bl" rotWithShape="0">
              <a:srgbClr val="000000">
                <a:alpha val="12000"/>
              </a:srgbClr>
            </a:outerShdw>
          </a:effectLst>
        </p:spPr>
      </p:sp>
      <p:sp>
        <p:nvSpPr>
          <p:cNvPr id="5" name="Text 3"/>
          <p:cNvSpPr/>
          <p:nvPr/>
        </p:nvSpPr>
        <p:spPr>
          <a:xfrm>
            <a:off x="406908" y="1901952"/>
            <a:ext cx="2606040" cy="365760"/>
          </a:xfrm>
          <a:prstGeom prst="rect">
            <a:avLst/>
          </a:prstGeom>
          <a:noFill/>
          <a:ln/>
        </p:spPr>
        <p:txBody>
          <a:bodyPr wrap="square" lIns="0" tIns="0" rIns="0" bIns="0" rtlCol="0" anchor="ctr"/>
          <a:lstStyle/>
          <a:p>
            <a:pPr marL="0" indent="0" algn="ctr">
              <a:buNone/>
            </a:pPr>
            <a:r>
              <a:rPr lang="en-US" sz="1600" b="1" dirty="0">
                <a:solidFill>
                  <a:srgbClr val="2B3A55"/>
                </a:solidFill>
                <a:latin typeface="Times New Roman" pitchFamily="34" charset="0"/>
                <a:ea typeface="Times New Roman" pitchFamily="34" charset="-122"/>
                <a:cs typeface="Times New Roman" pitchFamily="34" charset="-120"/>
              </a:rPr>
              <a:t>Experiment</a:t>
            </a:r>
            <a:endParaRPr lang="en-US" sz="1600" dirty="0"/>
          </a:p>
        </p:txBody>
      </p:sp>
      <p:sp>
        <p:nvSpPr>
          <p:cNvPr id="6" name="Shape 4"/>
          <p:cNvSpPr/>
          <p:nvPr/>
        </p:nvSpPr>
        <p:spPr>
          <a:xfrm>
            <a:off x="635508" y="2286000"/>
            <a:ext cx="2148840" cy="0"/>
          </a:xfrm>
          <a:prstGeom prst="line">
            <a:avLst/>
          </a:prstGeom>
          <a:noFill/>
          <a:ln w="12700">
            <a:solidFill>
              <a:srgbClr val="DDE0E4"/>
            </a:solidFill>
            <a:prstDash val="solid"/>
          </a:ln>
        </p:spPr>
      </p:sp>
      <p:sp>
        <p:nvSpPr>
          <p:cNvPr id="7" name="Text 5"/>
          <p:cNvSpPr/>
          <p:nvPr/>
        </p:nvSpPr>
        <p:spPr>
          <a:xfrm>
            <a:off x="553212" y="2331720"/>
            <a:ext cx="2313432" cy="896112"/>
          </a:xfrm>
          <a:prstGeom prst="rect">
            <a:avLst/>
          </a:prstGeom>
          <a:noFill/>
          <a:ln/>
        </p:spPr>
        <p:txBody>
          <a:bodyPr wrap="square" lIns="0" tIns="0" rIns="0" bIns="0" rtlCol="0" anchor="t"/>
          <a:lstStyle/>
          <a:p>
            <a:pPr marL="0" indent="0" algn="l">
              <a:lnSpc>
                <a:spcPct val="102000"/>
              </a:lnSpc>
              <a:buNone/>
            </a:pPr>
            <a:r>
              <a:rPr lang="en-US" sz="1150" u="sng" dirty="0">
                <a:solidFill>
                  <a:srgbClr val="1A1A1A"/>
                </a:solidFill>
                <a:latin typeface="Courier New" pitchFamily="34" charset="0"/>
                <a:ea typeface="Courier New" pitchFamily="34" charset="-122"/>
                <a:cs typeface="Courier New" pitchFamily="34" charset="-120"/>
              </a:rPr>
              <a:t>experiment_id</a:t>
            </a:r>
            <a:r>
              <a:rPr lang="en-US" sz="1150" dirty="0">
                <a:solidFill>
                  <a:srgbClr val="1A1A1A"/>
                </a:solidFill>
                <a:latin typeface="Courier New" pitchFamily="34" charset="0"/>
                <a:ea typeface="Courier New" pitchFamily="34" charset="-122"/>
                <a:cs typeface="Courier New" pitchFamily="34" charset="-120"/>
              </a:rPr>
              <a:t>, name,</a:t>
            </a:r>
            <a:endParaRPr lang="en-US" sz="1150" dirty="0"/>
          </a:p>
          <a:p>
            <a:pPr marL="0" indent="0" algn="l">
              <a:lnSpc>
                <a:spcPct val="102000"/>
              </a:lnSpc>
              <a:buNone/>
            </a:pPr>
            <a:r>
              <a:rPr lang="en-US" sz="1150" dirty="0">
                <a:solidFill>
                  <a:srgbClr val="1A1A1A"/>
                </a:solidFill>
                <a:latin typeface="Courier New" pitchFamily="34" charset="0"/>
                <a:ea typeface="Courier New" pitchFamily="34" charset="-122"/>
                <a:cs typeface="Courier New" pitchFamily="34" charset="-120"/>
              </a:rPr>
              <a:t>dataset, hyperparameters</a:t>
            </a:r>
            <a:endParaRPr lang="en-US" sz="1150" dirty="0"/>
          </a:p>
        </p:txBody>
      </p:sp>
      <p:sp>
        <p:nvSpPr>
          <p:cNvPr id="8" name="Shape 6"/>
          <p:cNvSpPr/>
          <p:nvPr/>
        </p:nvSpPr>
        <p:spPr>
          <a:xfrm>
            <a:off x="3268980" y="1828800"/>
            <a:ext cx="2606040" cy="1463040"/>
          </a:xfrm>
          <a:prstGeom prst="roundRect">
            <a:avLst>
              <a:gd name="adj" fmla="val 3125"/>
            </a:avLst>
          </a:prstGeom>
          <a:solidFill>
            <a:srgbClr val="FFFFFF"/>
          </a:solidFill>
          <a:ln w="12700">
            <a:solidFill>
              <a:srgbClr val="C9CDD3"/>
            </a:solidFill>
            <a:prstDash val="solid"/>
          </a:ln>
          <a:effectLst>
            <a:outerShdw blurRad="63500" dist="25400" dir="5400000" algn="bl" rotWithShape="0">
              <a:srgbClr val="000000">
                <a:alpha val="12000"/>
              </a:srgbClr>
            </a:outerShdw>
          </a:effectLst>
        </p:spPr>
      </p:sp>
      <p:sp>
        <p:nvSpPr>
          <p:cNvPr id="9" name="Text 7"/>
          <p:cNvSpPr/>
          <p:nvPr/>
        </p:nvSpPr>
        <p:spPr>
          <a:xfrm>
            <a:off x="3268980" y="1901952"/>
            <a:ext cx="2606040" cy="365760"/>
          </a:xfrm>
          <a:prstGeom prst="rect">
            <a:avLst/>
          </a:prstGeom>
          <a:noFill/>
          <a:ln/>
        </p:spPr>
        <p:txBody>
          <a:bodyPr wrap="square" lIns="0" tIns="0" rIns="0" bIns="0" rtlCol="0" anchor="ctr"/>
          <a:lstStyle/>
          <a:p>
            <a:pPr marL="0" indent="0" algn="ctr">
              <a:buNone/>
            </a:pPr>
            <a:r>
              <a:rPr lang="en-US" sz="1600" b="1" dirty="0">
                <a:solidFill>
                  <a:srgbClr val="2B3A55"/>
                </a:solidFill>
                <a:latin typeface="Times New Roman" pitchFamily="34" charset="0"/>
                <a:ea typeface="Times New Roman" pitchFamily="34" charset="-122"/>
                <a:cs typeface="Times New Roman" pitchFamily="34" charset="-120"/>
              </a:rPr>
              <a:t>Iteration</a:t>
            </a:r>
            <a:endParaRPr lang="en-US" sz="1600" dirty="0"/>
          </a:p>
        </p:txBody>
      </p:sp>
      <p:sp>
        <p:nvSpPr>
          <p:cNvPr id="10" name="Shape 8"/>
          <p:cNvSpPr/>
          <p:nvPr/>
        </p:nvSpPr>
        <p:spPr>
          <a:xfrm>
            <a:off x="3497580" y="2286000"/>
            <a:ext cx="2148840" cy="0"/>
          </a:xfrm>
          <a:prstGeom prst="line">
            <a:avLst/>
          </a:prstGeom>
          <a:noFill/>
          <a:ln w="12700">
            <a:solidFill>
              <a:srgbClr val="DDE0E4"/>
            </a:solidFill>
            <a:prstDash val="solid"/>
          </a:ln>
        </p:spPr>
      </p:sp>
      <p:sp>
        <p:nvSpPr>
          <p:cNvPr id="11" name="Text 9"/>
          <p:cNvSpPr/>
          <p:nvPr/>
        </p:nvSpPr>
        <p:spPr>
          <a:xfrm>
            <a:off x="3415284" y="2331720"/>
            <a:ext cx="2313432" cy="896112"/>
          </a:xfrm>
          <a:prstGeom prst="rect">
            <a:avLst/>
          </a:prstGeom>
          <a:noFill/>
          <a:ln/>
        </p:spPr>
        <p:txBody>
          <a:bodyPr wrap="square" lIns="0" tIns="0" rIns="0" bIns="0" rtlCol="0" anchor="t"/>
          <a:lstStyle/>
          <a:p>
            <a:pPr marL="0" indent="0" algn="l">
              <a:lnSpc>
                <a:spcPct val="102000"/>
              </a:lnSpc>
              <a:buNone/>
            </a:pPr>
            <a:r>
              <a:rPr lang="en-US" sz="1150" u="sng" dirty="0" err="1" smtClean="0">
                <a:solidFill>
                  <a:srgbClr val="1A1A1A"/>
                </a:solidFill>
                <a:latin typeface="Courier New" pitchFamily="34" charset="0"/>
                <a:ea typeface="Courier New" pitchFamily="34" charset="-122"/>
                <a:cs typeface="Courier New" pitchFamily="34" charset="-120"/>
              </a:rPr>
              <a:t>experiment_id,iteration_id</a:t>
            </a:r>
            <a:r>
              <a:rPr lang="en-US" sz="1150" dirty="0" err="1" smtClean="0">
                <a:solidFill>
                  <a:srgbClr val="1A1A1A"/>
                </a:solidFill>
                <a:latin typeface="Courier New" pitchFamily="34" charset="0"/>
                <a:ea typeface="Courier New" pitchFamily="34" charset="-122"/>
                <a:cs typeface="Courier New" pitchFamily="34" charset="-120"/>
              </a:rPr>
              <a:t>,loss</a:t>
            </a:r>
            <a:r>
              <a:rPr lang="en-US" sz="1150" dirty="0">
                <a:solidFill>
                  <a:srgbClr val="1A1A1A"/>
                </a:solidFill>
                <a:latin typeface="Courier New" pitchFamily="34" charset="0"/>
                <a:ea typeface="Courier New" pitchFamily="34" charset="-122"/>
                <a:cs typeface="Courier New" pitchFamily="34" charset="-120"/>
              </a:rPr>
              <a:t>, val_loss, accuracy</a:t>
            </a:r>
            <a:endParaRPr lang="en-US" sz="1150" dirty="0"/>
          </a:p>
        </p:txBody>
      </p:sp>
      <p:sp>
        <p:nvSpPr>
          <p:cNvPr id="12" name="Shape 10"/>
          <p:cNvSpPr/>
          <p:nvPr/>
        </p:nvSpPr>
        <p:spPr>
          <a:xfrm>
            <a:off x="6131052" y="1828800"/>
            <a:ext cx="2606040" cy="1463040"/>
          </a:xfrm>
          <a:prstGeom prst="roundRect">
            <a:avLst>
              <a:gd name="adj" fmla="val 3125"/>
            </a:avLst>
          </a:prstGeom>
          <a:solidFill>
            <a:srgbClr val="FFFFFF"/>
          </a:solidFill>
          <a:ln w="12700">
            <a:solidFill>
              <a:srgbClr val="C9CDD3"/>
            </a:solidFill>
            <a:prstDash val="solid"/>
          </a:ln>
          <a:effectLst>
            <a:outerShdw blurRad="63500" dist="25400" dir="5400000" algn="bl" rotWithShape="0">
              <a:srgbClr val="000000">
                <a:alpha val="12000"/>
              </a:srgbClr>
            </a:outerShdw>
          </a:effectLst>
        </p:spPr>
      </p:sp>
      <p:sp>
        <p:nvSpPr>
          <p:cNvPr id="13" name="Text 11"/>
          <p:cNvSpPr/>
          <p:nvPr/>
        </p:nvSpPr>
        <p:spPr>
          <a:xfrm>
            <a:off x="6131052" y="1901952"/>
            <a:ext cx="2606040" cy="365760"/>
          </a:xfrm>
          <a:prstGeom prst="rect">
            <a:avLst/>
          </a:prstGeom>
          <a:noFill/>
          <a:ln/>
        </p:spPr>
        <p:txBody>
          <a:bodyPr wrap="square" lIns="0" tIns="0" rIns="0" bIns="0" rtlCol="0" anchor="ctr"/>
          <a:lstStyle/>
          <a:p>
            <a:pPr marL="0" indent="0" algn="ctr">
              <a:buNone/>
            </a:pPr>
            <a:r>
              <a:rPr lang="en-US" sz="1600" b="1" dirty="0">
                <a:solidFill>
                  <a:srgbClr val="2B3A55"/>
                </a:solidFill>
                <a:latin typeface="Times New Roman" pitchFamily="34" charset="0"/>
                <a:ea typeface="Times New Roman" pitchFamily="34" charset="-122"/>
                <a:cs typeface="Times New Roman" pitchFamily="34" charset="-120"/>
              </a:rPr>
              <a:t>Prediction</a:t>
            </a:r>
            <a:endParaRPr lang="en-US" sz="1600" dirty="0"/>
          </a:p>
        </p:txBody>
      </p:sp>
      <p:sp>
        <p:nvSpPr>
          <p:cNvPr id="14" name="Shape 12"/>
          <p:cNvSpPr/>
          <p:nvPr/>
        </p:nvSpPr>
        <p:spPr>
          <a:xfrm>
            <a:off x="6359652" y="2286000"/>
            <a:ext cx="2148840" cy="0"/>
          </a:xfrm>
          <a:prstGeom prst="line">
            <a:avLst/>
          </a:prstGeom>
          <a:noFill/>
          <a:ln w="12700">
            <a:solidFill>
              <a:srgbClr val="DDE0E4"/>
            </a:solidFill>
            <a:prstDash val="solid"/>
          </a:ln>
        </p:spPr>
      </p:sp>
      <p:sp>
        <p:nvSpPr>
          <p:cNvPr id="15" name="Text 13"/>
          <p:cNvSpPr/>
          <p:nvPr/>
        </p:nvSpPr>
        <p:spPr>
          <a:xfrm>
            <a:off x="6277356" y="2331720"/>
            <a:ext cx="2313432" cy="896112"/>
          </a:xfrm>
          <a:prstGeom prst="rect">
            <a:avLst/>
          </a:prstGeom>
          <a:noFill/>
          <a:ln/>
        </p:spPr>
        <p:txBody>
          <a:bodyPr wrap="square" lIns="0" tIns="0" rIns="0" bIns="0" rtlCol="0" anchor="t"/>
          <a:lstStyle/>
          <a:p>
            <a:pPr marL="0" indent="0" algn="l">
              <a:lnSpc>
                <a:spcPct val="102000"/>
              </a:lnSpc>
              <a:buNone/>
            </a:pPr>
            <a:r>
              <a:rPr lang="en-US" sz="1150" u="sng" dirty="0">
                <a:solidFill>
                  <a:srgbClr val="1A1A1A"/>
                </a:solidFill>
                <a:latin typeface="Courier New" pitchFamily="34" charset="0"/>
                <a:ea typeface="Courier New" pitchFamily="34" charset="-122"/>
                <a:cs typeface="Courier New" pitchFamily="34" charset="-120"/>
              </a:rPr>
              <a:t>experiment_id, point_id</a:t>
            </a:r>
            <a:r>
              <a:rPr lang="en-US" sz="1150" dirty="0">
                <a:solidFill>
                  <a:srgbClr val="1A1A1A"/>
                </a:solidFill>
                <a:latin typeface="Courier New" pitchFamily="34" charset="0"/>
                <a:ea typeface="Courier New" pitchFamily="34" charset="-122"/>
                <a:cs typeface="Courier New" pitchFamily="34" charset="-120"/>
              </a:rPr>
              <a:t>,</a:t>
            </a:r>
            <a:endParaRPr lang="en-US" sz="1150" dirty="0"/>
          </a:p>
          <a:p>
            <a:pPr marL="0" indent="0" algn="l">
              <a:lnSpc>
                <a:spcPct val="102000"/>
              </a:lnSpc>
              <a:buNone/>
            </a:pPr>
            <a:r>
              <a:rPr lang="en-US" sz="1150" dirty="0">
                <a:solidFill>
                  <a:srgbClr val="1A1A1A"/>
                </a:solidFill>
                <a:latin typeface="Courier New" pitchFamily="34" charset="0"/>
                <a:ea typeface="Courier New" pitchFamily="34" charset="-122"/>
                <a:cs typeface="Courier New" pitchFamily="34" charset="-120"/>
              </a:rPr>
              <a:t>actual_class, predicted_class</a:t>
            </a:r>
            <a:endParaRPr lang="en-US" sz="1150" dirty="0"/>
          </a:p>
        </p:txBody>
      </p:sp>
      <p:sp>
        <p:nvSpPr>
          <p:cNvPr id="16" name="Shape 14"/>
          <p:cNvSpPr/>
          <p:nvPr/>
        </p:nvSpPr>
        <p:spPr>
          <a:xfrm>
            <a:off x="1837944" y="3611880"/>
            <a:ext cx="2606040" cy="1463040"/>
          </a:xfrm>
          <a:prstGeom prst="roundRect">
            <a:avLst>
              <a:gd name="adj" fmla="val 3125"/>
            </a:avLst>
          </a:prstGeom>
          <a:solidFill>
            <a:srgbClr val="FFFFFF"/>
          </a:solidFill>
          <a:ln w="12700">
            <a:solidFill>
              <a:srgbClr val="C9CDD3"/>
            </a:solidFill>
            <a:prstDash val="solid"/>
          </a:ln>
          <a:effectLst>
            <a:outerShdw blurRad="63500" dist="25400" dir="5400000" algn="bl" rotWithShape="0">
              <a:srgbClr val="000000">
                <a:alpha val="12000"/>
              </a:srgbClr>
            </a:outerShdw>
          </a:effectLst>
        </p:spPr>
      </p:sp>
      <p:sp>
        <p:nvSpPr>
          <p:cNvPr id="17" name="Text 15"/>
          <p:cNvSpPr/>
          <p:nvPr/>
        </p:nvSpPr>
        <p:spPr>
          <a:xfrm>
            <a:off x="1837944" y="3685032"/>
            <a:ext cx="2606040" cy="365760"/>
          </a:xfrm>
          <a:prstGeom prst="rect">
            <a:avLst/>
          </a:prstGeom>
          <a:noFill/>
          <a:ln/>
        </p:spPr>
        <p:txBody>
          <a:bodyPr wrap="square" lIns="0" tIns="0" rIns="0" bIns="0" rtlCol="0" anchor="ctr"/>
          <a:lstStyle/>
          <a:p>
            <a:pPr marL="0" indent="0" algn="ctr">
              <a:buNone/>
            </a:pPr>
            <a:r>
              <a:rPr lang="en-US" sz="1600" b="1" dirty="0">
                <a:solidFill>
                  <a:srgbClr val="2B3A55"/>
                </a:solidFill>
                <a:latin typeface="Times New Roman" pitchFamily="34" charset="0"/>
                <a:ea typeface="Times New Roman" pitchFamily="34" charset="-122"/>
                <a:cs typeface="Times New Roman" pitchFamily="34" charset="-120"/>
              </a:rPr>
              <a:t>Bias</a:t>
            </a:r>
            <a:endParaRPr lang="en-US" sz="1600" dirty="0"/>
          </a:p>
        </p:txBody>
      </p:sp>
      <p:sp>
        <p:nvSpPr>
          <p:cNvPr id="18" name="Shape 16"/>
          <p:cNvSpPr/>
          <p:nvPr/>
        </p:nvSpPr>
        <p:spPr>
          <a:xfrm>
            <a:off x="2066544" y="4069080"/>
            <a:ext cx="2148840" cy="0"/>
          </a:xfrm>
          <a:prstGeom prst="line">
            <a:avLst/>
          </a:prstGeom>
          <a:noFill/>
          <a:ln w="12700">
            <a:solidFill>
              <a:srgbClr val="DDE0E4"/>
            </a:solidFill>
            <a:prstDash val="solid"/>
          </a:ln>
        </p:spPr>
      </p:sp>
      <p:sp>
        <p:nvSpPr>
          <p:cNvPr id="19" name="Text 17"/>
          <p:cNvSpPr/>
          <p:nvPr/>
        </p:nvSpPr>
        <p:spPr>
          <a:xfrm>
            <a:off x="1984248" y="4114800"/>
            <a:ext cx="2313432" cy="896112"/>
          </a:xfrm>
          <a:prstGeom prst="rect">
            <a:avLst/>
          </a:prstGeom>
          <a:noFill/>
          <a:ln/>
        </p:spPr>
        <p:txBody>
          <a:bodyPr wrap="square" lIns="0" tIns="0" rIns="0" bIns="0" rtlCol="0" anchor="t"/>
          <a:lstStyle/>
          <a:p>
            <a:pPr marL="0" indent="0" algn="l">
              <a:lnSpc>
                <a:spcPct val="102000"/>
              </a:lnSpc>
              <a:buNone/>
            </a:pPr>
            <a:r>
              <a:rPr lang="en-US" sz="1150" u="sng" dirty="0">
                <a:solidFill>
                  <a:srgbClr val="1A1A1A"/>
                </a:solidFill>
                <a:latin typeface="Courier New" pitchFamily="34" charset="0"/>
                <a:ea typeface="Courier New" pitchFamily="34" charset="-122"/>
                <a:cs typeface="Courier New" pitchFamily="34" charset="-120"/>
              </a:rPr>
              <a:t>experiment_id, iteration_id,</a:t>
            </a:r>
            <a:endParaRPr lang="en-US" sz="1150" u="sng" dirty="0"/>
          </a:p>
          <a:p>
            <a:pPr marL="0" indent="0" algn="l">
              <a:lnSpc>
                <a:spcPct val="102000"/>
              </a:lnSpc>
              <a:buNone/>
            </a:pPr>
            <a:r>
              <a:rPr lang="en-US" sz="1150" u="sng" dirty="0">
                <a:solidFill>
                  <a:srgbClr val="1A1A1A"/>
                </a:solidFill>
                <a:latin typeface="Courier New" pitchFamily="34" charset="0"/>
                <a:ea typeface="Courier New" pitchFamily="34" charset="-122"/>
                <a:cs typeface="Courier New" pitchFamily="34" charset="-120"/>
              </a:rPr>
              <a:t>layer_id, neuron_id</a:t>
            </a:r>
            <a:r>
              <a:rPr lang="en-US" sz="1150" dirty="0">
                <a:solidFill>
                  <a:srgbClr val="1A1A1A"/>
                </a:solidFill>
                <a:latin typeface="Courier New" pitchFamily="34" charset="0"/>
                <a:ea typeface="Courier New" pitchFamily="34" charset="-122"/>
                <a:cs typeface="Courier New" pitchFamily="34" charset="-120"/>
              </a:rPr>
              <a:t>, bias</a:t>
            </a:r>
            <a:endParaRPr lang="en-US" sz="1150" dirty="0"/>
          </a:p>
        </p:txBody>
      </p:sp>
      <p:sp>
        <p:nvSpPr>
          <p:cNvPr id="20" name="Shape 18"/>
          <p:cNvSpPr/>
          <p:nvPr/>
        </p:nvSpPr>
        <p:spPr>
          <a:xfrm>
            <a:off x="4700016" y="3611880"/>
            <a:ext cx="2606040" cy="1463040"/>
          </a:xfrm>
          <a:prstGeom prst="roundRect">
            <a:avLst>
              <a:gd name="adj" fmla="val 3125"/>
            </a:avLst>
          </a:prstGeom>
          <a:solidFill>
            <a:srgbClr val="FFFFFF"/>
          </a:solidFill>
          <a:ln w="19050">
            <a:solidFill>
              <a:srgbClr val="C8102E"/>
            </a:solidFill>
            <a:prstDash val="solid"/>
          </a:ln>
          <a:effectLst>
            <a:outerShdw blurRad="63500" dist="25400" dir="5400000" algn="bl" rotWithShape="0">
              <a:srgbClr val="000000">
                <a:alpha val="12000"/>
              </a:srgbClr>
            </a:outerShdw>
          </a:effectLst>
        </p:spPr>
      </p:sp>
      <p:sp>
        <p:nvSpPr>
          <p:cNvPr id="21" name="Text 19"/>
          <p:cNvSpPr/>
          <p:nvPr/>
        </p:nvSpPr>
        <p:spPr>
          <a:xfrm>
            <a:off x="4700016" y="3685032"/>
            <a:ext cx="2606040" cy="365760"/>
          </a:xfrm>
          <a:prstGeom prst="rect">
            <a:avLst/>
          </a:prstGeom>
          <a:noFill/>
          <a:ln/>
        </p:spPr>
        <p:txBody>
          <a:bodyPr wrap="square" lIns="0" tIns="0" rIns="0" bIns="0" rtlCol="0" anchor="ctr"/>
          <a:lstStyle/>
          <a:p>
            <a:pPr marL="0" indent="0" algn="ctr">
              <a:buNone/>
            </a:pPr>
            <a:r>
              <a:rPr lang="en-US" sz="1600" b="1" dirty="0">
                <a:solidFill>
                  <a:srgbClr val="C8102E"/>
                </a:solidFill>
                <a:latin typeface="Times New Roman" pitchFamily="34" charset="0"/>
                <a:ea typeface="Times New Roman" pitchFamily="34" charset="-122"/>
                <a:cs typeface="Times New Roman" pitchFamily="34" charset="-120"/>
              </a:rPr>
              <a:t>Activation</a:t>
            </a:r>
            <a:endParaRPr lang="en-US" sz="1600" dirty="0"/>
          </a:p>
        </p:txBody>
      </p:sp>
      <p:sp>
        <p:nvSpPr>
          <p:cNvPr id="22" name="Shape 20"/>
          <p:cNvSpPr/>
          <p:nvPr/>
        </p:nvSpPr>
        <p:spPr>
          <a:xfrm>
            <a:off x="4928616" y="4069080"/>
            <a:ext cx="2148840" cy="0"/>
          </a:xfrm>
          <a:prstGeom prst="line">
            <a:avLst/>
          </a:prstGeom>
          <a:noFill/>
          <a:ln w="12700">
            <a:solidFill>
              <a:srgbClr val="DDE0E4"/>
            </a:solidFill>
            <a:prstDash val="solid"/>
          </a:ln>
        </p:spPr>
      </p:sp>
      <p:sp>
        <p:nvSpPr>
          <p:cNvPr id="23" name="Text 21"/>
          <p:cNvSpPr/>
          <p:nvPr/>
        </p:nvSpPr>
        <p:spPr>
          <a:xfrm>
            <a:off x="4846320" y="4114800"/>
            <a:ext cx="2313432" cy="896112"/>
          </a:xfrm>
          <a:prstGeom prst="rect">
            <a:avLst/>
          </a:prstGeom>
          <a:noFill/>
          <a:ln/>
        </p:spPr>
        <p:txBody>
          <a:bodyPr wrap="square" lIns="0" tIns="0" rIns="0" bIns="0" rtlCol="0" anchor="t"/>
          <a:lstStyle/>
          <a:p>
            <a:pPr marL="0" indent="0" algn="l">
              <a:lnSpc>
                <a:spcPct val="102000"/>
              </a:lnSpc>
              <a:buNone/>
            </a:pPr>
            <a:r>
              <a:rPr lang="en-US" sz="1150" u="sng" dirty="0">
                <a:solidFill>
                  <a:srgbClr val="1A1A1A"/>
                </a:solidFill>
                <a:latin typeface="Courier New" pitchFamily="34" charset="0"/>
                <a:ea typeface="Courier New" pitchFamily="34" charset="-122"/>
                <a:cs typeface="Courier New" pitchFamily="34" charset="-120"/>
              </a:rPr>
              <a:t>experiment_id, iteration_id,</a:t>
            </a:r>
            <a:endParaRPr lang="en-US" sz="1150" u="sng" dirty="0"/>
          </a:p>
          <a:p>
            <a:pPr marL="0" indent="0" algn="l">
              <a:lnSpc>
                <a:spcPct val="102000"/>
              </a:lnSpc>
              <a:buNone/>
            </a:pPr>
            <a:r>
              <a:rPr lang="en-US" sz="1150" u="sng" dirty="0">
                <a:solidFill>
                  <a:srgbClr val="1A1A1A"/>
                </a:solidFill>
                <a:latin typeface="Courier New" pitchFamily="34" charset="0"/>
                <a:ea typeface="Courier New" pitchFamily="34" charset="-122"/>
                <a:cs typeface="Courier New" pitchFamily="34" charset="-120"/>
              </a:rPr>
              <a:t>point_id, layer_id, neuron_id</a:t>
            </a:r>
            <a:r>
              <a:rPr lang="en-US" sz="1150" dirty="0">
                <a:solidFill>
                  <a:srgbClr val="1A1A1A"/>
                </a:solidFill>
                <a:latin typeface="Courier New" pitchFamily="34" charset="0"/>
                <a:ea typeface="Courier New" pitchFamily="34" charset="-122"/>
                <a:cs typeface="Courier New" pitchFamily="34" charset="-120"/>
              </a:rPr>
              <a:t>,</a:t>
            </a:r>
            <a:endParaRPr lang="en-US" sz="1150" dirty="0"/>
          </a:p>
          <a:p>
            <a:pPr marL="0" indent="0" algn="l">
              <a:lnSpc>
                <a:spcPct val="102000"/>
              </a:lnSpc>
              <a:buNone/>
            </a:pPr>
            <a:r>
              <a:rPr lang="en-US" sz="1150" dirty="0">
                <a:solidFill>
                  <a:srgbClr val="1A1A1A"/>
                </a:solidFill>
                <a:latin typeface="Courier New" pitchFamily="34" charset="0"/>
                <a:ea typeface="Courier New" pitchFamily="34" charset="-122"/>
                <a:cs typeface="Courier New" pitchFamily="34" charset="-120"/>
              </a:rPr>
              <a:t>is_triggered</a:t>
            </a:r>
            <a:endParaRPr lang="en-US" sz="1150" dirty="0"/>
          </a:p>
        </p:txBody>
      </p:sp>
      <p:sp>
        <p:nvSpPr>
          <p:cNvPr id="24" name="Text 22"/>
          <p:cNvSpPr/>
          <p:nvPr/>
        </p:nvSpPr>
        <p:spPr>
          <a:xfrm>
            <a:off x="548640" y="5715000"/>
            <a:ext cx="8046720" cy="457200"/>
          </a:xfrm>
          <a:prstGeom prst="rect">
            <a:avLst/>
          </a:prstGeom>
          <a:noFill/>
          <a:ln/>
        </p:spPr>
        <p:txBody>
          <a:bodyPr wrap="square" rtlCol="0" anchor="ctr"/>
          <a:lstStyle/>
          <a:p>
            <a:pPr marL="0" indent="0" algn="ctr">
              <a:buNone/>
            </a:pPr>
            <a:r>
              <a:rPr lang="en-US" sz="1600" b="1" dirty="0">
                <a:solidFill>
                  <a:srgbClr val="C8102E"/>
                </a:solidFill>
                <a:latin typeface="Times New Roman" pitchFamily="34" charset="0"/>
                <a:ea typeface="Times New Roman" pitchFamily="34" charset="-122"/>
                <a:cs typeface="Times New Roman" pitchFamily="34" charset="-120"/>
              </a:rPr>
              <a:t>Activation</a:t>
            </a:r>
            <a:r>
              <a:rPr lang="en-US" sz="1600" dirty="0">
                <a:solidFill>
                  <a:srgbClr val="1A1A1A"/>
                </a:solidFill>
                <a:latin typeface="Times New Roman" pitchFamily="34" charset="0"/>
                <a:ea typeface="Times New Roman" pitchFamily="34" charset="-122"/>
                <a:cs typeface="Times New Roman" pitchFamily="34" charset="-120"/>
              </a:rPr>
              <a:t> is the largest table by orders of magnitude — one row per (iteration, neuron, data point).</a:t>
            </a:r>
            <a:endParaRPr lang="en-US" sz="1600" dirty="0"/>
          </a:p>
        </p:txBody>
      </p:sp>
      <p:sp>
        <p:nvSpPr>
          <p:cNvPr id="28" name="Text 26"/>
          <p:cNvSpPr/>
          <p:nvPr/>
        </p:nvSpPr>
        <p:spPr>
          <a:xfrm>
            <a:off x="7863840" y="6528816"/>
            <a:ext cx="731520" cy="274320"/>
          </a:xfrm>
          <a:prstGeom prst="rect">
            <a:avLst/>
          </a:prstGeom>
          <a:noFill/>
          <a:ln/>
        </p:spPr>
        <p:txBody>
          <a:bodyPr wrap="square" rtlCol="0" anchor="ctr"/>
          <a:lstStyle/>
          <a:p>
            <a:pPr marL="0" indent="0" algn="r">
              <a:buNone/>
            </a:pPr>
            <a:r>
              <a:rPr lang="en-US" sz="1200" dirty="0" smtClean="0">
                <a:solidFill>
                  <a:srgbClr val="5B6066"/>
                </a:solidFill>
                <a:latin typeface="Times New Roman" pitchFamily="34" charset="0"/>
                <a:ea typeface="Times New Roman" pitchFamily="34" charset="-122"/>
                <a:cs typeface="Times New Roman" pitchFamily="34" charset="-120"/>
              </a:rPr>
              <a:t>8/20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Text 0"/>
          <p:cNvSpPr/>
          <p:nvPr/>
        </p:nvSpPr>
        <p:spPr>
          <a:xfrm>
            <a:off x="365760" y="256032"/>
            <a:ext cx="8412480" cy="868680"/>
          </a:xfrm>
          <a:prstGeom prst="rect">
            <a:avLst/>
          </a:prstGeom>
          <a:noFill/>
          <a:ln/>
        </p:spPr>
        <p:txBody>
          <a:bodyPr wrap="square" lIns="0" tIns="0" rIns="0" bIns="0" rtlCol="0" anchor="ctr"/>
          <a:lstStyle/>
          <a:p>
            <a:pPr marL="0" indent="0" algn="ctr">
              <a:buNone/>
            </a:pPr>
            <a:r>
              <a:rPr lang="en-US" sz="3400" b="1" dirty="0">
                <a:solidFill>
                  <a:srgbClr val="1A1A1A"/>
                </a:solidFill>
                <a:latin typeface="Times New Roman" pitchFamily="34" charset="0"/>
                <a:ea typeface="Times New Roman" pitchFamily="34" charset="-122"/>
                <a:cs typeface="Times New Roman" pitchFamily="34" charset="-120"/>
              </a:rPr>
              <a:t>Lightweight Transfer Pipeline</a:t>
            </a:r>
            <a:endParaRPr lang="en-US" sz="3400" dirty="0"/>
          </a:p>
        </p:txBody>
      </p:sp>
      <p:sp>
        <p:nvSpPr>
          <p:cNvPr id="3" name="Shape 1"/>
          <p:cNvSpPr/>
          <p:nvPr/>
        </p:nvSpPr>
        <p:spPr>
          <a:xfrm>
            <a:off x="548640" y="1600200"/>
            <a:ext cx="1783080" cy="914400"/>
          </a:xfrm>
          <a:prstGeom prst="roundRect">
            <a:avLst>
              <a:gd name="adj" fmla="val 7000"/>
            </a:avLst>
          </a:prstGeom>
          <a:solidFill>
            <a:srgbClr val="FFFFFF"/>
          </a:solidFill>
          <a:ln w="15875">
            <a:solidFill>
              <a:srgbClr val="C9CDD3"/>
            </a:solidFill>
            <a:prstDash val="solid"/>
          </a:ln>
          <a:effectLst>
            <a:outerShdw blurRad="63500" dist="25400" dir="5400000" algn="bl" rotWithShape="0">
              <a:srgbClr val="000000">
                <a:alpha val="12000"/>
              </a:srgbClr>
            </a:outerShdw>
          </a:effectLst>
        </p:spPr>
      </p:sp>
      <p:sp>
        <p:nvSpPr>
          <p:cNvPr id="4" name="Text 2"/>
          <p:cNvSpPr/>
          <p:nvPr/>
        </p:nvSpPr>
        <p:spPr>
          <a:xfrm>
            <a:off x="548640" y="1600200"/>
            <a:ext cx="1783080" cy="914400"/>
          </a:xfrm>
          <a:prstGeom prst="rect">
            <a:avLst/>
          </a:prstGeom>
          <a:noFill/>
          <a:ln/>
        </p:spPr>
        <p:txBody>
          <a:bodyPr wrap="square" lIns="0" tIns="0" rIns="0" bIns="0" rtlCol="0" anchor="ctr"/>
          <a:lstStyle/>
          <a:p>
            <a:pPr marL="0" indent="0" algn="ctr">
              <a:buNone/>
            </a:pPr>
            <a:r>
              <a:rPr lang="en-US" sz="1300" b="1" dirty="0">
                <a:solidFill>
                  <a:srgbClr val="2B3A55"/>
                </a:solidFill>
                <a:latin typeface="Times New Roman" pitchFamily="34" charset="0"/>
                <a:ea typeface="Times New Roman" pitchFamily="34" charset="-122"/>
                <a:cs typeface="Times New Roman" pitchFamily="34" charset="-120"/>
              </a:rPr>
              <a:t>Training Loop</a:t>
            </a:r>
            <a:endParaRPr lang="en-US" sz="1300" dirty="0"/>
          </a:p>
          <a:p>
            <a:pPr marL="0" indent="0" algn="ctr">
              <a:buNone/>
            </a:pPr>
            <a:r>
              <a:rPr lang="en-US" sz="1300" b="1" dirty="0">
                <a:solidFill>
                  <a:srgbClr val="2B3A55"/>
                </a:solidFill>
                <a:latin typeface="Times New Roman" pitchFamily="34" charset="0"/>
                <a:ea typeface="Times New Roman" pitchFamily="34" charset="-122"/>
                <a:cs typeface="Times New Roman" pitchFamily="34" charset="-120"/>
              </a:rPr>
              <a:t>(PyTorch / ReLU)</a:t>
            </a:r>
            <a:endParaRPr lang="en-US" sz="1300" dirty="0"/>
          </a:p>
        </p:txBody>
      </p:sp>
      <p:sp>
        <p:nvSpPr>
          <p:cNvPr id="5" name="Shape 3"/>
          <p:cNvSpPr/>
          <p:nvPr/>
        </p:nvSpPr>
        <p:spPr>
          <a:xfrm>
            <a:off x="2331720" y="2057400"/>
            <a:ext cx="384048" cy="0"/>
          </a:xfrm>
          <a:prstGeom prst="line">
            <a:avLst/>
          </a:prstGeom>
          <a:noFill/>
          <a:ln w="25400">
            <a:solidFill>
              <a:srgbClr val="2B3A55"/>
            </a:solidFill>
            <a:prstDash val="solid"/>
            <a:tailEnd type="triangle"/>
          </a:ln>
        </p:spPr>
      </p:sp>
      <p:sp>
        <p:nvSpPr>
          <p:cNvPr id="6" name="Shape 4"/>
          <p:cNvSpPr/>
          <p:nvPr/>
        </p:nvSpPr>
        <p:spPr>
          <a:xfrm>
            <a:off x="2715768" y="1600200"/>
            <a:ext cx="1600200" cy="914400"/>
          </a:xfrm>
          <a:prstGeom prst="roundRect">
            <a:avLst>
              <a:gd name="adj" fmla="val 7000"/>
            </a:avLst>
          </a:prstGeom>
          <a:solidFill>
            <a:srgbClr val="FFFFFF"/>
          </a:solidFill>
          <a:ln w="15875">
            <a:solidFill>
              <a:srgbClr val="C9CDD3"/>
            </a:solidFill>
            <a:prstDash val="solid"/>
          </a:ln>
          <a:effectLst>
            <a:outerShdw blurRad="63500" dist="25400" dir="5400000" algn="bl" rotWithShape="0">
              <a:srgbClr val="000000">
                <a:alpha val="12000"/>
              </a:srgbClr>
            </a:outerShdw>
          </a:effectLst>
        </p:spPr>
      </p:sp>
      <p:sp>
        <p:nvSpPr>
          <p:cNvPr id="7" name="Text 5"/>
          <p:cNvSpPr/>
          <p:nvPr/>
        </p:nvSpPr>
        <p:spPr>
          <a:xfrm>
            <a:off x="2715768" y="1600200"/>
            <a:ext cx="1600200" cy="914400"/>
          </a:xfrm>
          <a:prstGeom prst="rect">
            <a:avLst/>
          </a:prstGeom>
          <a:noFill/>
          <a:ln/>
        </p:spPr>
        <p:txBody>
          <a:bodyPr wrap="square" lIns="0" tIns="0" rIns="0" bIns="0" rtlCol="0" anchor="ctr"/>
          <a:lstStyle/>
          <a:p>
            <a:pPr marL="0" indent="0" algn="ctr">
              <a:buNone/>
            </a:pPr>
            <a:r>
              <a:rPr lang="en-US" sz="1300" b="1" dirty="0">
                <a:solidFill>
                  <a:srgbClr val="2B3A55"/>
                </a:solidFill>
                <a:latin typeface="Times New Roman" pitchFamily="34" charset="0"/>
                <a:ea typeface="Times New Roman" pitchFamily="34" charset="-122"/>
                <a:cs typeface="Times New Roman" pitchFamily="34" charset="-120"/>
              </a:rPr>
              <a:t>Extraction</a:t>
            </a:r>
            <a:endParaRPr lang="en-US" sz="1300" dirty="0"/>
          </a:p>
          <a:p>
            <a:pPr marL="0" indent="0" algn="ctr">
              <a:buNone/>
            </a:pPr>
            <a:r>
              <a:rPr lang="en-US" sz="1300" b="1" dirty="0">
                <a:solidFill>
                  <a:srgbClr val="2B3A55"/>
                </a:solidFill>
                <a:latin typeface="Times New Roman" pitchFamily="34" charset="0"/>
                <a:ea typeface="Times New Roman" pitchFamily="34" charset="-122"/>
                <a:cs typeface="Times New Roman" pitchFamily="34" charset="-120"/>
              </a:rPr>
              <a:t>&amp; Logging</a:t>
            </a:r>
            <a:endParaRPr lang="en-US" sz="1300" dirty="0"/>
          </a:p>
        </p:txBody>
      </p:sp>
      <p:sp>
        <p:nvSpPr>
          <p:cNvPr id="8" name="Shape 6"/>
          <p:cNvSpPr/>
          <p:nvPr/>
        </p:nvSpPr>
        <p:spPr>
          <a:xfrm>
            <a:off x="4315968" y="2057400"/>
            <a:ext cx="384048" cy="0"/>
          </a:xfrm>
          <a:prstGeom prst="line">
            <a:avLst/>
          </a:prstGeom>
          <a:noFill/>
          <a:ln w="25400">
            <a:solidFill>
              <a:srgbClr val="2B3A55"/>
            </a:solidFill>
            <a:prstDash val="solid"/>
            <a:tailEnd type="triangle"/>
          </a:ln>
        </p:spPr>
      </p:sp>
      <p:sp>
        <p:nvSpPr>
          <p:cNvPr id="9" name="Text 7"/>
          <p:cNvSpPr/>
          <p:nvPr/>
        </p:nvSpPr>
        <p:spPr>
          <a:xfrm>
            <a:off x="4224528" y="1216152"/>
            <a:ext cx="566928" cy="320040"/>
          </a:xfrm>
          <a:prstGeom prst="rect">
            <a:avLst/>
          </a:prstGeom>
          <a:noFill/>
          <a:ln/>
        </p:spPr>
        <p:txBody>
          <a:bodyPr wrap="square" lIns="0" tIns="0" rIns="0" bIns="0" rtlCol="0" anchor="ctr"/>
          <a:lstStyle/>
          <a:p>
            <a:pPr marL="0" indent="0" algn="ctr">
              <a:buNone/>
            </a:pPr>
            <a:r>
              <a:rPr lang="en-US" sz="1050" i="1" dirty="0">
                <a:solidFill>
                  <a:srgbClr val="5B6066"/>
                </a:solidFill>
                <a:latin typeface="Times New Roman" pitchFamily="34" charset="0"/>
                <a:ea typeface="Times New Roman" pitchFamily="34" charset="-122"/>
                <a:cs typeface="Times New Roman" pitchFamily="34" charset="-120"/>
              </a:rPr>
              <a:t>inserts</a:t>
            </a:r>
            <a:endParaRPr lang="en-US" sz="1050" dirty="0"/>
          </a:p>
        </p:txBody>
      </p:sp>
      <p:sp>
        <p:nvSpPr>
          <p:cNvPr id="10" name="Shape 8"/>
          <p:cNvSpPr/>
          <p:nvPr/>
        </p:nvSpPr>
        <p:spPr>
          <a:xfrm>
            <a:off x="4700016" y="1600200"/>
            <a:ext cx="1874520" cy="914400"/>
          </a:xfrm>
          <a:prstGeom prst="roundRect">
            <a:avLst>
              <a:gd name="adj" fmla="val 7000"/>
            </a:avLst>
          </a:prstGeom>
          <a:solidFill>
            <a:srgbClr val="C8102E"/>
          </a:solidFill>
          <a:ln w="15875">
            <a:solidFill>
              <a:srgbClr val="C8102E"/>
            </a:solidFill>
            <a:prstDash val="solid"/>
          </a:ln>
          <a:effectLst>
            <a:outerShdw blurRad="63500" dist="25400" dir="5400000" algn="bl" rotWithShape="0">
              <a:srgbClr val="000000">
                <a:alpha val="12000"/>
              </a:srgbClr>
            </a:outerShdw>
          </a:effectLst>
        </p:spPr>
      </p:sp>
      <p:sp>
        <p:nvSpPr>
          <p:cNvPr id="11" name="Text 9"/>
          <p:cNvSpPr/>
          <p:nvPr/>
        </p:nvSpPr>
        <p:spPr>
          <a:xfrm>
            <a:off x="4700016" y="1600200"/>
            <a:ext cx="1874520" cy="914400"/>
          </a:xfrm>
          <a:prstGeom prst="rect">
            <a:avLst/>
          </a:prstGeom>
          <a:noFill/>
          <a:ln/>
        </p:spPr>
        <p:txBody>
          <a:bodyPr wrap="square" lIns="0" tIns="0" rIns="0" bIns="0" rtlCol="0" anchor="ctr"/>
          <a:lstStyle/>
          <a:p>
            <a:pPr marL="0" indent="0" algn="ctr">
              <a:buNone/>
            </a:pPr>
            <a:r>
              <a:rPr lang="en-US" sz="1300" b="1" dirty="0">
                <a:solidFill>
                  <a:srgbClr val="FFFFFF"/>
                </a:solidFill>
                <a:latin typeface="Times New Roman" pitchFamily="34" charset="0"/>
                <a:ea typeface="Times New Roman" pitchFamily="34" charset="-122"/>
                <a:cs typeface="Times New Roman" pitchFamily="34" charset="-120"/>
              </a:rPr>
              <a:t>PostgreSQL</a:t>
            </a:r>
            <a:endParaRPr lang="en-US" sz="1300" dirty="0"/>
          </a:p>
          <a:p>
            <a:pPr marL="0" indent="0" algn="ctr">
              <a:buNone/>
            </a:pPr>
            <a:r>
              <a:rPr lang="en-US" sz="1300" b="1" dirty="0">
                <a:solidFill>
                  <a:srgbClr val="FFFFFF"/>
                </a:solidFill>
                <a:latin typeface="Times New Roman" pitchFamily="34" charset="0"/>
                <a:ea typeface="Times New Roman" pitchFamily="34" charset="-122"/>
                <a:cs typeface="Times New Roman" pitchFamily="34" charset="-120"/>
              </a:rPr>
              <a:t>Database</a:t>
            </a:r>
            <a:endParaRPr lang="en-US" sz="1300" dirty="0"/>
          </a:p>
        </p:txBody>
      </p:sp>
      <p:sp>
        <p:nvSpPr>
          <p:cNvPr id="12" name="Shape 10"/>
          <p:cNvSpPr/>
          <p:nvPr/>
        </p:nvSpPr>
        <p:spPr>
          <a:xfrm>
            <a:off x="6574536" y="2057400"/>
            <a:ext cx="384048" cy="0"/>
          </a:xfrm>
          <a:prstGeom prst="line">
            <a:avLst/>
          </a:prstGeom>
          <a:noFill/>
          <a:ln w="25400">
            <a:solidFill>
              <a:srgbClr val="2B3A55"/>
            </a:solidFill>
            <a:prstDash val="solid"/>
            <a:tailEnd type="triangle"/>
          </a:ln>
        </p:spPr>
      </p:sp>
      <p:sp>
        <p:nvSpPr>
          <p:cNvPr id="13" name="Text 11"/>
          <p:cNvSpPr/>
          <p:nvPr/>
        </p:nvSpPr>
        <p:spPr>
          <a:xfrm>
            <a:off x="6483096" y="1216152"/>
            <a:ext cx="566928" cy="320040"/>
          </a:xfrm>
          <a:prstGeom prst="rect">
            <a:avLst/>
          </a:prstGeom>
          <a:noFill/>
          <a:ln/>
        </p:spPr>
        <p:txBody>
          <a:bodyPr wrap="square" lIns="0" tIns="0" rIns="0" bIns="0" rtlCol="0" anchor="ctr"/>
          <a:lstStyle/>
          <a:p>
            <a:pPr marL="0" indent="0" algn="ctr">
              <a:buNone/>
            </a:pPr>
            <a:r>
              <a:rPr lang="en-US" sz="1050" i="1" dirty="0">
                <a:solidFill>
                  <a:srgbClr val="5B6066"/>
                </a:solidFill>
                <a:latin typeface="Times New Roman" pitchFamily="34" charset="0"/>
                <a:ea typeface="Times New Roman" pitchFamily="34" charset="-122"/>
                <a:cs typeface="Times New Roman" pitchFamily="34" charset="-120"/>
              </a:rPr>
              <a:t>SQL</a:t>
            </a:r>
            <a:endParaRPr lang="en-US" sz="1050" dirty="0"/>
          </a:p>
        </p:txBody>
      </p:sp>
      <p:sp>
        <p:nvSpPr>
          <p:cNvPr id="14" name="Shape 12"/>
          <p:cNvSpPr/>
          <p:nvPr/>
        </p:nvSpPr>
        <p:spPr>
          <a:xfrm>
            <a:off x="6958584" y="1600200"/>
            <a:ext cx="1554480" cy="914400"/>
          </a:xfrm>
          <a:prstGeom prst="roundRect">
            <a:avLst>
              <a:gd name="adj" fmla="val 7000"/>
            </a:avLst>
          </a:prstGeom>
          <a:solidFill>
            <a:srgbClr val="FFFFFF"/>
          </a:solidFill>
          <a:ln w="15875">
            <a:solidFill>
              <a:srgbClr val="C9CDD3"/>
            </a:solidFill>
            <a:prstDash val="solid"/>
          </a:ln>
          <a:effectLst>
            <a:outerShdw blurRad="63500" dist="25400" dir="5400000" algn="bl" rotWithShape="0">
              <a:srgbClr val="000000">
                <a:alpha val="12000"/>
              </a:srgbClr>
            </a:outerShdw>
          </a:effectLst>
        </p:spPr>
      </p:sp>
      <p:sp>
        <p:nvSpPr>
          <p:cNvPr id="15" name="Text 13"/>
          <p:cNvSpPr/>
          <p:nvPr/>
        </p:nvSpPr>
        <p:spPr>
          <a:xfrm>
            <a:off x="6958584" y="1600200"/>
            <a:ext cx="1554480" cy="914400"/>
          </a:xfrm>
          <a:prstGeom prst="rect">
            <a:avLst/>
          </a:prstGeom>
          <a:noFill/>
          <a:ln/>
        </p:spPr>
        <p:txBody>
          <a:bodyPr wrap="square" lIns="0" tIns="0" rIns="0" bIns="0" rtlCol="0" anchor="ctr"/>
          <a:lstStyle/>
          <a:p>
            <a:pPr marL="0" indent="0" algn="ctr">
              <a:buNone/>
            </a:pPr>
            <a:r>
              <a:rPr lang="en-US" sz="1300" b="1" dirty="0">
                <a:solidFill>
                  <a:srgbClr val="2B3A55"/>
                </a:solidFill>
                <a:latin typeface="Times New Roman" pitchFamily="34" charset="0"/>
                <a:ea typeface="Times New Roman" pitchFamily="34" charset="-122"/>
                <a:cs typeface="Times New Roman" pitchFamily="34" charset="-120"/>
              </a:rPr>
              <a:t>Inspection</a:t>
            </a:r>
            <a:endParaRPr lang="en-US" sz="1300" dirty="0"/>
          </a:p>
          <a:p>
            <a:pPr marL="0" indent="0" algn="ctr">
              <a:buNone/>
            </a:pPr>
            <a:r>
              <a:rPr lang="en-US" sz="1300" b="1" dirty="0">
                <a:solidFill>
                  <a:srgbClr val="2B3A55"/>
                </a:solidFill>
                <a:latin typeface="Times New Roman" pitchFamily="34" charset="0"/>
                <a:ea typeface="Times New Roman" pitchFamily="34" charset="-122"/>
                <a:cs typeface="Times New Roman" pitchFamily="34" charset="-120"/>
              </a:rPr>
              <a:t>Queries</a:t>
            </a:r>
            <a:endParaRPr lang="en-US" sz="1300" dirty="0"/>
          </a:p>
        </p:txBody>
      </p:sp>
      <p:sp>
        <p:nvSpPr>
          <p:cNvPr id="16" name="Text 14"/>
          <p:cNvSpPr/>
          <p:nvPr/>
        </p:nvSpPr>
        <p:spPr>
          <a:xfrm>
            <a:off x="4242816" y="2624328"/>
            <a:ext cx="2788920" cy="320040"/>
          </a:xfrm>
          <a:prstGeom prst="rect">
            <a:avLst/>
          </a:prstGeom>
          <a:noFill/>
          <a:ln/>
        </p:spPr>
        <p:txBody>
          <a:bodyPr wrap="square" lIns="0" tIns="0" rIns="0" bIns="0" rtlCol="0" anchor="ctr"/>
          <a:lstStyle/>
          <a:p>
            <a:pPr marL="0" indent="0" algn="ctr">
              <a:buNone/>
            </a:pPr>
            <a:r>
              <a:rPr lang="en-US" sz="1100" i="1" dirty="0">
                <a:solidFill>
                  <a:srgbClr val="5B6066"/>
                </a:solidFill>
                <a:latin typeface="Times New Roman" pitchFamily="34" charset="0"/>
                <a:ea typeface="Times New Roman" pitchFamily="34" charset="-122"/>
                <a:cs typeface="Times New Roman" pitchFamily="34" charset="-120"/>
              </a:rPr>
              <a:t>binary activations · biases · predictions · metadata</a:t>
            </a:r>
            <a:endParaRPr lang="en-US" sz="1100" dirty="0"/>
          </a:p>
        </p:txBody>
      </p:sp>
      <p:sp>
        <p:nvSpPr>
          <p:cNvPr id="17" name="Text 15"/>
          <p:cNvSpPr/>
          <p:nvPr/>
        </p:nvSpPr>
        <p:spPr>
          <a:xfrm>
            <a:off x="548640" y="3246120"/>
            <a:ext cx="8046720" cy="2743200"/>
          </a:xfrm>
          <a:prstGeom prst="rect">
            <a:avLst/>
          </a:prstGeom>
          <a:noFill/>
          <a:ln/>
        </p:spPr>
        <p:txBody>
          <a:bodyPr wrap="square" rtlCol="0" anchor="t"/>
          <a:lstStyle/>
          <a:p>
            <a:pPr marL="228600" indent="-228600" algn="l">
              <a:spcAft>
                <a:spcPts val="1400"/>
              </a:spcAft>
              <a:buSzPct val="100000"/>
              <a:buChar char="•"/>
            </a:pPr>
            <a:r>
              <a:rPr lang="en-US" sz="1900" b="1" dirty="0">
                <a:solidFill>
                  <a:srgbClr val="2B3A55"/>
                </a:solidFill>
                <a:latin typeface="Times New Roman" pitchFamily="34" charset="0"/>
                <a:ea typeface="Times New Roman" pitchFamily="34" charset="-122"/>
                <a:cs typeface="Times New Roman" pitchFamily="34" charset="-120"/>
              </a:rPr>
              <a:t>The dominant cost of fine-grained monitoring is parameter transfer, not query evaluation.</a:t>
            </a:r>
            <a:endParaRPr lang="en-US" sz="1900" dirty="0"/>
          </a:p>
          <a:p>
            <a:pPr marL="228600" indent="-228600" algn="l">
              <a:spcAft>
                <a:spcPts val="1400"/>
              </a:spcAft>
              <a:buSzPct val="100000"/>
              <a:buChar char="•"/>
            </a:pPr>
            <a:r>
              <a:rPr lang="en-US" sz="1900" dirty="0">
                <a:solidFill>
                  <a:srgbClr val="1A1A1A"/>
                </a:solidFill>
                <a:latin typeface="Times New Roman" pitchFamily="34" charset="0"/>
                <a:ea typeface="Times New Roman" pitchFamily="34" charset="-122"/>
                <a:cs typeface="Times New Roman" pitchFamily="34" charset="-120"/>
              </a:rPr>
              <a:t>Binary activations are buffered and bulk-inserted only when the buffer is full — sharply cutting transfer overhead.</a:t>
            </a:r>
            <a:endParaRPr lang="en-US" sz="1900" dirty="0"/>
          </a:p>
          <a:p>
            <a:pPr marL="228600" indent="-228600" algn="l">
              <a:spcAft>
                <a:spcPts val="1400"/>
              </a:spcAft>
              <a:buSzPct val="100000"/>
              <a:buChar char="•"/>
            </a:pPr>
            <a:r>
              <a:rPr lang="en-US" sz="1900" dirty="0">
                <a:solidFill>
                  <a:srgbClr val="1A1A1A"/>
                </a:solidFill>
                <a:latin typeface="Times New Roman" pitchFamily="34" charset="0"/>
                <a:ea typeface="Times New Roman" pitchFamily="34" charset="-122"/>
                <a:cs typeface="Times New Roman" pitchFamily="34" charset="-120"/>
              </a:rPr>
              <a:t>Biases are transferred every f iterations: they change little step-to-step, so logging every iteration would be redundant.</a:t>
            </a:r>
            <a:endParaRPr lang="en-US" sz="1900" dirty="0"/>
          </a:p>
          <a:p>
            <a:pPr marL="228600" indent="-228600" algn="l">
              <a:spcAft>
                <a:spcPts val="1400"/>
              </a:spcAft>
              <a:buSzPct val="100000"/>
              <a:buChar char="•"/>
            </a:pPr>
            <a:r>
              <a:rPr lang="en-US" sz="1900" dirty="0">
                <a:solidFill>
                  <a:srgbClr val="1A1A1A"/>
                </a:solidFill>
                <a:latin typeface="Times New Roman" pitchFamily="34" charset="0"/>
                <a:ea typeface="Times New Roman" pitchFamily="34" charset="-122"/>
                <a:cs typeface="Times New Roman" pitchFamily="34" charset="-120"/>
              </a:rPr>
              <a:t>A user-defined buffer size and frequency f tune the balance between freshness and overhead.</a:t>
            </a:r>
            <a:endParaRPr lang="en-US" sz="1900" dirty="0"/>
          </a:p>
        </p:txBody>
      </p:sp>
      <p:sp>
        <p:nvSpPr>
          <p:cNvPr id="21" name="Text 19"/>
          <p:cNvSpPr/>
          <p:nvPr/>
        </p:nvSpPr>
        <p:spPr>
          <a:xfrm>
            <a:off x="7863840" y="6528816"/>
            <a:ext cx="731520" cy="274320"/>
          </a:xfrm>
          <a:prstGeom prst="rect">
            <a:avLst/>
          </a:prstGeom>
          <a:noFill/>
          <a:ln/>
        </p:spPr>
        <p:txBody>
          <a:bodyPr wrap="square" rtlCol="0" anchor="ctr"/>
          <a:lstStyle/>
          <a:p>
            <a:pPr marL="0" indent="0" algn="r">
              <a:buNone/>
            </a:pPr>
            <a:r>
              <a:rPr lang="en-US" sz="1200" dirty="0" smtClean="0">
                <a:solidFill>
                  <a:srgbClr val="5B6066"/>
                </a:solidFill>
                <a:latin typeface="Times New Roman" pitchFamily="34" charset="0"/>
                <a:ea typeface="Times New Roman" pitchFamily="34" charset="-122"/>
                <a:cs typeface="Times New Roman" pitchFamily="34" charset="-120"/>
              </a:rPr>
              <a:t>9/20</a:t>
            </a:r>
            <a:endParaRPr lang="en-US" sz="1200" dirty="0"/>
          </a:p>
        </p:txBody>
      </p:sp>
    </p:spTree>
  </p:cSld>
  <p:clrMapOvr>
    <a:masterClrMapping/>
  </p:clrMapOvr>
</p:sld>
</file>

<file path=ppt/theme/theme1.xml><?xml version="1.0" encoding="utf-8"?>
<a:theme xmlns:a="http://schemas.openxmlformats.org/drawingml/2006/main"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TotalTime>
  <Words>4162</Words>
  <Application>Microsoft Office PowerPoint</Application>
  <PresentationFormat>On-screen Show (4:3)</PresentationFormat>
  <Paragraphs>330</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Inspecting Neural Networks with Queries</dc:title>
  <dc:subject>PptxGenJS Presentation</dc:subject>
  <dc:creator>Dipta Chandra Paul</dc:creator>
  <cp:lastModifiedBy>DIPTA PAUL</cp:lastModifiedBy>
  <cp:revision>11</cp:revision>
  <dcterms:created xsi:type="dcterms:W3CDTF">2026-06-20T08:51:45Z</dcterms:created>
  <dcterms:modified xsi:type="dcterms:W3CDTF">2026-06-23T20:26:47Z</dcterms:modified>
</cp:coreProperties>
</file>