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5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y="6858000" cx="9144000"/>
  <p:notesSz cx="7008800" cy="9294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26" roundtripDataSignature="AMtx7mhQxQk3WLKpVe8pEb5g0yAAERIr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E9BE2EB-A7BE-48C2-8CEE-2BAFA457FC2D}">
  <a:tblStyle styleId="{7E9BE2EB-A7BE-48C2-8CEE-2BAFA457FC2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customschemas.google.com/relationships/presentationmetadata" Target="metadata"/><Relationship Id="rId25" Type="http://schemas.openxmlformats.org/officeDocument/2006/relationships/slide" Target="slides/slide18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3970337" y="8829675"/>
            <a:ext cx="3033712" cy="460375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008812" cy="9294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7008812" cy="9294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7008812" cy="9294812"/>
          </a:xfrm>
          <a:prstGeom prst="roundRect">
            <a:avLst>
              <a:gd fmla="val 4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8;n"/>
          <p:cNvSpPr txBox="1"/>
          <p:nvPr>
            <p:ph idx="10" type="dt"/>
          </p:nvPr>
        </p:nvSpPr>
        <p:spPr>
          <a:xfrm>
            <a:off x="3970337" y="0"/>
            <a:ext cx="3033712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425" lIns="93225" spcFirstLastPara="1" rIns="93225" wrap="square" tIns="46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n"/>
          <p:cNvSpPr/>
          <p:nvPr>
            <p:ph idx="2" type="sldImg"/>
          </p:nvPr>
        </p:nvSpPr>
        <p:spPr>
          <a:xfrm>
            <a:off x="1181100" y="696912"/>
            <a:ext cx="4643437" cy="34813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sq" cmpd="sng" w="126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" name="Google Shape;10;n"/>
          <p:cNvSpPr txBox="1"/>
          <p:nvPr>
            <p:ph idx="1" type="body"/>
          </p:nvPr>
        </p:nvSpPr>
        <p:spPr>
          <a:xfrm>
            <a:off x="701675" y="4416425"/>
            <a:ext cx="5602287" cy="41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425" lIns="93225" spcFirstLastPara="1" rIns="93225" wrap="square" tIns="46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n"/>
          <p:cNvSpPr/>
          <p:nvPr/>
        </p:nvSpPr>
        <p:spPr>
          <a:xfrm>
            <a:off x="0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12;n"/>
          <p:cNvSpPr txBox="1"/>
          <p:nvPr>
            <p:ph idx="3" type="sldNum"/>
          </p:nvPr>
        </p:nvSpPr>
        <p:spPr>
          <a:xfrm>
            <a:off x="3970337" y="8829675"/>
            <a:ext cx="3033712" cy="460375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-212725" lvl="0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9" name="Google Shape;59;p1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f244d3883f_0_8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8" name="Google Shape;138;g3f244d3883f_0_8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5" name="Google Shape;145;p19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f244d3883f_0_38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2" name="Google Shape;152;g3f244d3883f_0_38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9" name="Google Shape;159;p20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0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169" name="Google Shape;169;p21:notes"/>
          <p:cNvSpPr/>
          <p:nvPr>
            <p:ph idx="2" type="sldImg"/>
          </p:nvPr>
        </p:nvSpPr>
        <p:spPr>
          <a:xfrm>
            <a:off x="1154112" y="684212"/>
            <a:ext cx="4662487" cy="34972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0" name="Google Shape;170;p21:notes"/>
          <p:cNvSpPr txBox="1"/>
          <p:nvPr>
            <p:ph idx="1" type="body"/>
          </p:nvPr>
        </p:nvSpPr>
        <p:spPr>
          <a:xfrm>
            <a:off x="928687" y="4406900"/>
            <a:ext cx="5111750" cy="417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2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9" name="Google Shape;179;p22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2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7" name="Google Shape;187;p24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4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f13a1b4cd5_0_32:notes"/>
          <p:cNvSpPr txBox="1"/>
          <p:nvPr>
            <p:ph idx="12" type="sldNum"/>
          </p:nvPr>
        </p:nvSpPr>
        <p:spPr>
          <a:xfrm>
            <a:off x="3970337" y="8829675"/>
            <a:ext cx="3033600" cy="460500"/>
          </a:xfrm>
          <a:prstGeom prst="rect">
            <a:avLst/>
          </a:prstGeom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g3f13a1b4cd5_0_32:notes"/>
          <p:cNvSpPr/>
          <p:nvPr>
            <p:ph idx="2" type="sldImg"/>
          </p:nvPr>
        </p:nvSpPr>
        <p:spPr>
          <a:xfrm>
            <a:off x="1181100" y="696912"/>
            <a:ext cx="4643400" cy="3481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f13a1b4cd5_0_32:notes"/>
          <p:cNvSpPr txBox="1"/>
          <p:nvPr>
            <p:ph idx="1" type="body"/>
          </p:nvPr>
        </p:nvSpPr>
        <p:spPr>
          <a:xfrm>
            <a:off x="701675" y="4416425"/>
            <a:ext cx="5602200" cy="4178400"/>
          </a:xfrm>
          <a:prstGeom prst="rect">
            <a:avLst/>
          </a:prstGeom>
        </p:spPr>
        <p:txBody>
          <a:bodyPr anchorCtr="0" anchor="t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3f13a1b4cd5_0_32:notes"/>
          <p:cNvSpPr txBox="1"/>
          <p:nvPr>
            <p:ph idx="3" type="sldNum"/>
          </p:nvPr>
        </p:nvSpPr>
        <p:spPr>
          <a:xfrm>
            <a:off x="3970337" y="8829675"/>
            <a:ext cx="3033600" cy="460500"/>
          </a:xfrm>
          <a:prstGeom prst="rect">
            <a:avLst/>
          </a:prstGeom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5" name="Google Shape;75;p5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2" name="Google Shape;82;p6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9" name="Google Shape;89;p8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6" name="Google Shape;96;p9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5" name="Google Shape;105;p10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f244d3883f_0_26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3" name="Google Shape;113;g3f244d3883f_0_26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f244d3883f_0_26:notes"/>
          <p:cNvSpPr txBox="1"/>
          <p:nvPr/>
        </p:nvSpPr>
        <p:spPr>
          <a:xfrm>
            <a:off x="3970337" y="8829675"/>
            <a:ext cx="30384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1" name="Google Shape;121;p12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425" lIns="93225" spcFirstLastPara="1" rIns="93225" wrap="square" tIns="46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2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425" lIns="93225" spcFirstLastPara="1" rIns="93225" wrap="square" tIns="46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1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1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-212725" lvl="1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-212725" lvl="2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-212725" lvl="3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-212725" lvl="4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-212725" lvl="5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-212725" lvl="6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-212725" lvl="7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-212725" lvl="8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4"/>
          <p:cNvSpPr txBox="1"/>
          <p:nvPr>
            <p:ph type="title"/>
          </p:nvPr>
        </p:nvSpPr>
        <p:spPr>
          <a:xfrm>
            <a:off x="641350" y="138112"/>
            <a:ext cx="7767637" cy="1138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4"/>
          <p:cNvSpPr txBox="1"/>
          <p:nvPr>
            <p:ph idx="1" type="body"/>
          </p:nvPr>
        </p:nvSpPr>
        <p:spPr>
          <a:xfrm>
            <a:off x="685800" y="1555750"/>
            <a:ext cx="7767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4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Google Shape;31;p3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34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-212725" lvl="1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-212725" lvl="2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-212725" lvl="3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-212725" lvl="4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-212725" lvl="5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-212725" lvl="6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-212725" lvl="7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-212725" lvl="8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 on left, text on right" type="twoColTx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6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36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36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-212725" lvl="1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-212725" lvl="2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-212725" lvl="3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-212725" lvl="4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-212725" lvl="5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-212725" lvl="6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-212725" lvl="7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-212725" lvl="8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3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-212725" lvl="1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-212725" lvl="2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-212725" lvl="3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-212725" lvl="4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-212725" lvl="5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-212725" lvl="6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-212725" lvl="7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-212725" lvl="8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5"/>
          <p:cNvSpPr txBox="1"/>
          <p:nvPr>
            <p:ph type="title"/>
          </p:nvPr>
        </p:nvSpPr>
        <p:spPr>
          <a:xfrm>
            <a:off x="685800" y="609600"/>
            <a:ext cx="7767637" cy="1138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1" type="body"/>
          </p:nvPr>
        </p:nvSpPr>
        <p:spPr>
          <a:xfrm>
            <a:off x="685800" y="1981200"/>
            <a:ext cx="7767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35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35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-212725" lvl="1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-212725" lvl="2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-212725" lvl="3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-212725" lvl="4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-212725" lvl="5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-212725" lvl="6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-212725" lvl="7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-212725" lvl="8" marL="215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0"/>
          <p:cNvSpPr/>
          <p:nvPr/>
        </p:nvSpPr>
        <p:spPr>
          <a:xfrm rot="10800000">
            <a:off x="0" y="4762"/>
            <a:ext cx="9144000" cy="63595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" name="Google Shape;15;p30"/>
          <p:cNvSpPr/>
          <p:nvPr/>
        </p:nvSpPr>
        <p:spPr>
          <a:xfrm>
            <a:off x="0" y="6408737"/>
            <a:ext cx="9144000" cy="160337"/>
          </a:xfrm>
          <a:prstGeom prst="rect">
            <a:avLst/>
          </a:prstGeom>
          <a:gradFill>
            <a:gsLst>
              <a:gs pos="0">
                <a:srgbClr val="FF2400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Google Shape;16;p30"/>
          <p:cNvCxnSpPr/>
          <p:nvPr/>
        </p:nvCxnSpPr>
        <p:spPr>
          <a:xfrm>
            <a:off x="0" y="6361112"/>
            <a:ext cx="9144000" cy="1587"/>
          </a:xfrm>
          <a:prstGeom prst="straightConnector1">
            <a:avLst/>
          </a:prstGeom>
          <a:noFill/>
          <a:ln cap="sq" cmpd="sng" w="9525">
            <a:solidFill>
              <a:srgbClr val="FF240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17" name="Google Shape;17;p30"/>
          <p:cNvSpPr/>
          <p:nvPr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00CC99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" name="Google Shape;18;p3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1287" y="6556375"/>
            <a:ext cx="2203450" cy="24288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0"/>
          <p:cNvSpPr/>
          <p:nvPr/>
        </p:nvSpPr>
        <p:spPr>
          <a:xfrm>
            <a:off x="0" y="6396037"/>
            <a:ext cx="9144000" cy="104775"/>
          </a:xfrm>
          <a:prstGeom prst="rect">
            <a:avLst/>
          </a:prstGeom>
          <a:gradFill>
            <a:gsLst>
              <a:gs pos="0">
                <a:srgbClr val="A00800"/>
              </a:gs>
              <a:gs pos="100000">
                <a:srgbClr val="FF16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" name="Google Shape;20;p30"/>
          <p:cNvSpPr txBox="1"/>
          <p:nvPr>
            <p:ph type="title"/>
          </p:nvPr>
        </p:nvSpPr>
        <p:spPr>
          <a:xfrm>
            <a:off x="641350" y="138112"/>
            <a:ext cx="7767637" cy="1138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30"/>
          <p:cNvSpPr txBox="1"/>
          <p:nvPr>
            <p:ph idx="1" type="body"/>
          </p:nvPr>
        </p:nvSpPr>
        <p:spPr>
          <a:xfrm>
            <a:off x="685800" y="1555750"/>
            <a:ext cx="7767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2" name="Google Shape;22;p30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12725" lvl="1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12725" lvl="2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12725" lvl="3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12725" lvl="4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12725" lvl="5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12725" lvl="6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12725" lvl="7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12725" lvl="8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/79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2"/>
          <p:cNvSpPr/>
          <p:nvPr/>
        </p:nvSpPr>
        <p:spPr>
          <a:xfrm rot="10800000">
            <a:off x="0" y="4762"/>
            <a:ext cx="9144000" cy="63595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32"/>
          <p:cNvSpPr/>
          <p:nvPr/>
        </p:nvSpPr>
        <p:spPr>
          <a:xfrm>
            <a:off x="0" y="6408737"/>
            <a:ext cx="9144000" cy="160337"/>
          </a:xfrm>
          <a:prstGeom prst="rect">
            <a:avLst/>
          </a:prstGeom>
          <a:gradFill>
            <a:gsLst>
              <a:gs pos="0">
                <a:srgbClr val="FF2400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0" name="Google Shape;40;p32"/>
          <p:cNvCxnSpPr/>
          <p:nvPr/>
        </p:nvCxnSpPr>
        <p:spPr>
          <a:xfrm>
            <a:off x="0" y="6361112"/>
            <a:ext cx="9144000" cy="1587"/>
          </a:xfrm>
          <a:prstGeom prst="straightConnector1">
            <a:avLst/>
          </a:prstGeom>
          <a:noFill/>
          <a:ln cap="sq" cmpd="sng" w="9525">
            <a:solidFill>
              <a:srgbClr val="FF2400"/>
            </a:solidFill>
            <a:prstDash val="solid"/>
            <a:miter lim="8000"/>
            <a:headEnd len="med" w="med" type="none"/>
            <a:tailEnd len="med" w="med" type="none"/>
          </a:ln>
        </p:spPr>
      </p:cxnSp>
      <p:sp>
        <p:nvSpPr>
          <p:cNvPr id="41" name="Google Shape;41;p32"/>
          <p:cNvSpPr/>
          <p:nvPr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00CC99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2" name="Google Shape;42;p3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1287" y="6556375"/>
            <a:ext cx="2203450" cy="242887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32"/>
          <p:cNvSpPr/>
          <p:nvPr/>
        </p:nvSpPr>
        <p:spPr>
          <a:xfrm>
            <a:off x="0" y="6396037"/>
            <a:ext cx="9144000" cy="104775"/>
          </a:xfrm>
          <a:prstGeom prst="rect">
            <a:avLst/>
          </a:prstGeom>
          <a:gradFill>
            <a:gsLst>
              <a:gs pos="0">
                <a:srgbClr val="A00800"/>
              </a:gs>
              <a:gs pos="100000">
                <a:srgbClr val="FF16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" name="Google Shape;44;p32"/>
          <p:cNvSpPr txBox="1"/>
          <p:nvPr>
            <p:ph type="title"/>
          </p:nvPr>
        </p:nvSpPr>
        <p:spPr>
          <a:xfrm>
            <a:off x="685800" y="609600"/>
            <a:ext cx="7767637" cy="1138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5" name="Google Shape;45;p32"/>
          <p:cNvSpPr txBox="1"/>
          <p:nvPr>
            <p:ph idx="1" type="body"/>
          </p:nvPr>
        </p:nvSpPr>
        <p:spPr>
          <a:xfrm>
            <a:off x="685800" y="1981200"/>
            <a:ext cx="7767637" cy="411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6" name="Google Shape;46;p32"/>
          <p:cNvSpPr txBox="1"/>
          <p:nvPr>
            <p:ph idx="12" type="sldNum"/>
          </p:nvPr>
        </p:nvSpPr>
        <p:spPr>
          <a:xfrm>
            <a:off x="7010400" y="6553200"/>
            <a:ext cx="1900237" cy="2238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12725" lvl="0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12725" lvl="1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12725" lvl="2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12725" lvl="3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12725" lvl="4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12725" lvl="5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12725" lvl="6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12725" lvl="7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12725" lvl="8" marL="215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-212725" lvl="0" marL="2159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/79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  <p:sldLayoutId id="2147483654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/>
        </p:nvSpPr>
        <p:spPr>
          <a:xfrm>
            <a:off x="495275" y="1959000"/>
            <a:ext cx="8153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/O efficient Algorithms for Sparse Matrix Multiplication and Addition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63" name="Google Shape;63;p1"/>
          <p:cNvGraphicFramePr/>
          <p:nvPr/>
        </p:nvGraphicFramePr>
        <p:xfrm>
          <a:off x="1100275" y="3664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{7E9BE2EB-A7BE-48C2-8CEE-2BAFA457FC2D}</a:tableStyleId>
              </a:tblPr>
              <a:tblGrid>
                <a:gridCol w="6448075"/>
                <a:gridCol w="495350"/>
              </a:tblGrid>
              <a:tr h="1908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7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Times New Roman"/>
                        <a:buNone/>
                      </a:pPr>
                      <a:r>
                        <a:rPr lang="en-US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Hashirul Quadir, Daniel Biediger, </a:t>
                      </a:r>
                      <a:r>
                        <a:rPr b="0" i="0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Carlos</a:t>
                      </a:r>
                      <a:r>
                        <a:rPr lang="en-US"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b="0" i="0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Ordonez</a:t>
                      </a:r>
                      <a:br>
                        <a:rPr b="0" i="0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b="0" i="1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University of Houston </a:t>
                      </a:r>
                      <a:br>
                        <a:rPr b="0" i="1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</a:br>
                      <a:r>
                        <a:rPr b="0" i="1" lang="en-US" sz="2200" u="none" cap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USA</a:t>
                      </a:r>
                      <a:endParaRPr/>
                    </a:p>
                  </a:txBody>
                  <a:tcPr marT="15850" marB="41400" marR="82800" marL="8280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240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5850" marB="41400" marR="82800" marL="828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/>
              <a:t>Space and Time Complexity</a:t>
            </a:r>
            <a:endParaRPr/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5207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Relational algorithms reduce matrix multiplication sorting and matching phases to an O(n log n) time complexity</a:t>
            </a:r>
            <a:endParaRPr/>
          </a:p>
          <a:p>
            <a:pPr indent="-5207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For sparse addition, the merge phase evaluates to an efficient O(n) linear operation</a:t>
            </a:r>
            <a:endParaRPr/>
          </a:p>
          <a:p>
            <a:pPr indent="-520700" lvl="0" marL="342900" rtl="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To bypass O(n</a:t>
            </a:r>
            <a:r>
              <a:rPr baseline="30000" lang="en-US"/>
              <a:t>2</a:t>
            </a:r>
            <a:r>
              <a:rPr lang="en-US"/>
              <a:t>) external memory scaling, we assume O(1) non-zero entries per row, bounding overall space complexity to strictly linear constraints</a:t>
            </a:r>
            <a:endParaRPr/>
          </a:p>
        </p:txBody>
      </p:sp>
      <p:sp>
        <p:nvSpPr>
          <p:cNvPr id="135" name="Google Shape;135;p14"/>
          <p:cNvSpPr txBox="1"/>
          <p:nvPr/>
        </p:nvSpPr>
        <p:spPr>
          <a:xfrm>
            <a:off x="6144000" y="64578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/16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f244d3883f_0_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/>
              <a:t>The Standard Sort-Merge Algorithm</a:t>
            </a:r>
            <a:endParaRPr/>
          </a:p>
        </p:txBody>
      </p:sp>
      <p:sp>
        <p:nvSpPr>
          <p:cNvPr id="141" name="Google Shape;141;g3f244d3883f_0_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520700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Matrices are structured using the standard i, j, and v schema to facilitate sequential traversal</a:t>
            </a:r>
            <a:endParaRPr/>
          </a:p>
          <a:p>
            <a:pPr indent="-520700" lvl="0" marL="3429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To evaluate the multiplication B∗A, matrix B is sorted primarily by column and matrix A is sorted primarily by row to align with the dataset dimensions.</a:t>
            </a:r>
            <a:endParaRPr/>
          </a:p>
          <a:p>
            <a:pPr indent="-520700" lvl="0" marL="342900" rtl="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The sorted matrices are traversed using a two-subscript merge to find matching columns in the left matrix and rows in the right matrix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42" name="Google Shape;142;g3f244d3883f_0_8"/>
          <p:cNvSpPr txBox="1"/>
          <p:nvPr/>
        </p:nvSpPr>
        <p:spPr>
          <a:xfrm>
            <a:off x="6144000" y="64578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/16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/>
              <a:t>Hardware Setup and Environments</a:t>
            </a:r>
            <a:endParaRPr/>
          </a:p>
        </p:txBody>
      </p:sp>
      <p:sp>
        <p:nvSpPr>
          <p:cNvPr id="148" name="Google Shape;148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81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/>
              <a:t>Local server: </a:t>
            </a:r>
            <a:r>
              <a:rPr lang="en-US"/>
              <a:t>Intel Xeon E5-2686 v4 processor @ 2.30GHz and 32 GB of RAM Hard disk</a:t>
            </a:r>
            <a:endParaRPr/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/>
              <a:t>Cloud server: </a:t>
            </a:r>
            <a:r>
              <a:rPr lang="en-US"/>
              <a:t>GPU experiments utilized a Google Colab NVIDIA Tesla T4 GPU to evaluate massive parallelism</a:t>
            </a:r>
            <a:endParaRPr/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/>
              <a:t>Evaluations focused on a spectrum dimensions, maintaining the ratio for sparse and ultra-sparse scaling</a:t>
            </a:r>
            <a:endParaRPr/>
          </a:p>
        </p:txBody>
      </p:sp>
      <p:sp>
        <p:nvSpPr>
          <p:cNvPr id="149" name="Google Shape;149;p19"/>
          <p:cNvSpPr txBox="1"/>
          <p:nvPr/>
        </p:nvSpPr>
        <p:spPr>
          <a:xfrm>
            <a:off x="6144000" y="64578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/60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244d3883f_0_3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/>
              <a:t>Quantitative Execution Scaling (Raw Data)</a:t>
            </a:r>
            <a:endParaRPr/>
          </a:p>
        </p:txBody>
      </p:sp>
      <p:sp>
        <p:nvSpPr>
          <p:cNvPr id="155" name="Google Shape;155;g3f244d3883f_0_3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-3381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/>
              <a:t>Vector-Matrix Scalability: For Matrix-Vector multiplication on 100k rows, Python Pandas SpMV drastically outperforms the database engine </a:t>
            </a:r>
            <a:endParaRPr/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/>
              <a:t>P</a:t>
            </a:r>
            <a:r>
              <a:rPr lang="en-US"/>
              <a:t>andas relational joins execute in a fraction of the time compared to native scalar iteration loops (Numba COO)</a:t>
            </a:r>
            <a:endParaRPr/>
          </a:p>
        </p:txBody>
      </p:sp>
      <p:sp>
        <p:nvSpPr>
          <p:cNvPr id="156" name="Google Shape;156;g3f244d3883f_0_38"/>
          <p:cNvSpPr txBox="1"/>
          <p:nvPr/>
        </p:nvSpPr>
        <p:spPr>
          <a:xfrm>
            <a:off x="6144000" y="64578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/60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CPU Benchmarks: Python vs. SQL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20"/>
          <p:cNvSpPr txBox="1"/>
          <p:nvPr/>
        </p:nvSpPr>
        <p:spPr>
          <a:xfrm>
            <a:off x="685800" y="1539875"/>
            <a:ext cx="7772400" cy="50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73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The Pandas relational model bypassed the scalar iteration bottleneck, dropping compute time by an order of magnitude versus Numba COO programs</a:t>
            </a:r>
            <a:endParaRPr sz="2000">
              <a:solidFill>
                <a:schemeClr val="dk1"/>
              </a:solidFill>
            </a:endParaRPr>
          </a:p>
          <a:p>
            <a:pPr indent="-2873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For Matrix-Vector multiplications, Python frameworks easily bypassed PostgreSQL's heavy transactional broadcast overhead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73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 parallel joins rapidly accelerated processing, sequential read/write I/O firmly took over as the dominant execution constraint</a:t>
            </a:r>
            <a:endParaRPr sz="2000"/>
          </a:p>
        </p:txBody>
      </p:sp>
      <p:sp>
        <p:nvSpPr>
          <p:cNvPr id="164" name="Google Shape;164;p20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  <p:pic>
        <p:nvPicPr>
          <p:cNvPr id="165" name="Google Shape;165;p20" title="Screen Shot 2026-06-17 at 11.29.38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" y="4274725"/>
            <a:ext cx="3758851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0" title="Screen Shot 2026-06-17 at 11.30.11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4274725"/>
            <a:ext cx="3687575" cy="153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 txBox="1"/>
          <p:nvPr/>
        </p:nvSpPr>
        <p:spPr>
          <a:xfrm>
            <a:off x="0" y="1524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en-US" sz="4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Visualizing Performance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Google Shape;173;p21"/>
          <p:cNvSpPr txBox="1"/>
          <p:nvPr/>
        </p:nvSpPr>
        <p:spPr>
          <a:xfrm>
            <a:off x="228600" y="1905000"/>
            <a:ext cx="84582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75" lIns="92150" spcFirstLastPara="1" rIns="92150" wrap="square" tIns="46075">
            <a:noAutofit/>
          </a:bodyPr>
          <a:lstStyle/>
          <a:p>
            <a:pPr indent="0" lvl="0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226695" lvl="1" marL="344488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The Pandas database approaches maintain distinct linear scaling, contrasting with accumulation bottlenecks seen in native Python loops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6694" lvl="1" marL="344487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Python-based frameworks substantially outperform traditional PostgreSQL computationally as dataset sizes climb</a:t>
            </a:r>
            <a:endParaRPr sz="2000"/>
          </a:p>
        </p:txBody>
      </p:sp>
      <p:pic>
        <p:nvPicPr>
          <p:cNvPr id="174" name="Google Shape;174;p21" title="spmv_scalability_plo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0975" y="3837425"/>
            <a:ext cx="3205700" cy="2347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1" title="pysparse_pyvsql_plo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3900" y="3816876"/>
            <a:ext cx="3205700" cy="238848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1"/>
          <p:cNvSpPr txBox="1"/>
          <p:nvPr/>
        </p:nvSpPr>
        <p:spPr>
          <a:xfrm>
            <a:off x="6144000" y="64578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/16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/>
        </p:nvSpPr>
        <p:spPr>
          <a:xfrm>
            <a:off x="655638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Cloud GPU Execution Evaluation</a:t>
            </a:r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549275" y="1096962"/>
            <a:ext cx="7985125" cy="5075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PyTorch unleashes thousands of CUDA cores via cuSPARSE, yielding huge speedups for smaller sparse workloads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However, the </a:t>
            </a:r>
            <a:r>
              <a:rPr lang="en-US" sz="1200">
                <a:solidFill>
                  <a:schemeClr val="dk1"/>
                </a:solidFill>
              </a:rPr>
              <a:t> </a:t>
            </a: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GPU approach still heavily struggles with I/O sequential scaling at the highest limits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Standard SQL relational database engines cannot natively interface with or execute on GPU hardware</a:t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 txBox="1"/>
          <p:nvPr/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Format Conversion Bottlenecks on GPUs</a:t>
            </a:r>
            <a:endParaRPr/>
          </a:p>
        </p:txBody>
      </p:sp>
      <p:sp>
        <p:nvSpPr>
          <p:cNvPr id="191" name="Google Shape;191;p24"/>
          <p:cNvSpPr txBox="1"/>
          <p:nvPr/>
        </p:nvSpPr>
        <p:spPr>
          <a:xfrm>
            <a:off x="685800" y="1524000"/>
            <a:ext cx="80772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GPU hardware threads strictly require Compressed Sparse Row (CSR) arrays for contiguous access, conflicting with native COO tabular streams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8138" lvl="0" marL="338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Our Python-based relational join structurally avoids this penalty by processing the native COO stream directly</a:t>
            </a:r>
            <a:endParaRPr/>
          </a:p>
        </p:txBody>
      </p:sp>
      <p:sp>
        <p:nvSpPr>
          <p:cNvPr id="192" name="Google Shape;192;p24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f13a1b4cd5_0_32"/>
          <p:cNvSpPr txBox="1"/>
          <p:nvPr/>
        </p:nvSpPr>
        <p:spPr>
          <a:xfrm>
            <a:off x="937975" y="0"/>
            <a:ext cx="7227000" cy="118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Conclusions &amp; Future work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g3f13a1b4cd5_0_32"/>
          <p:cNvSpPr txBox="1"/>
          <p:nvPr/>
        </p:nvSpPr>
        <p:spPr>
          <a:xfrm>
            <a:off x="263775" y="1184100"/>
            <a:ext cx="4308300" cy="49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0038" lvl="0" marL="33813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Relational database-inspired algorithms are highly scalable alternatives for massive sparse matrices when CPU compute dominates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0038" lvl="0" marL="338138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Pandas workflows seamlessly eliminate PostgreSQL transaction overhead while avoiding fatal GPU format conversion penalties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0038" lvl="0" marL="338138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dense datasets fundamentally break this approach, as massive storage I/O overwhelms system operations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Google Shape;201;g3f13a1b4cd5_0_32"/>
          <p:cNvSpPr txBox="1"/>
          <p:nvPr/>
        </p:nvSpPr>
        <p:spPr>
          <a:xfrm>
            <a:off x="4905150" y="2137350"/>
            <a:ext cx="4274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g3f13a1b4cd5_0_32"/>
          <p:cNvSpPr txBox="1"/>
          <p:nvPr/>
        </p:nvSpPr>
        <p:spPr>
          <a:xfrm>
            <a:off x="4459250" y="1276275"/>
            <a:ext cx="4684800" cy="46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5438" lvl="0" marL="33813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algorithms will be extended to handle rectangular matrices for broader collaborative filtering and feature extraction datasets</a:t>
            </a:r>
            <a:endParaRPr sz="2200">
              <a:solidFill>
                <a:schemeClr val="dk1"/>
              </a:solidFill>
            </a:endParaRPr>
          </a:p>
          <a:p>
            <a:pPr indent="-325438" lvl="0" marL="338138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will explore hybrid models where one matrix remains in memory while secondary tables stream continuously</a:t>
            </a:r>
            <a:endParaRPr sz="2200">
              <a:solidFill>
                <a:schemeClr val="dk1"/>
              </a:solidFill>
            </a:endParaRPr>
          </a:p>
          <a:p>
            <a:pPr indent="-325438" lvl="0" marL="338138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aim to eliminate the O(1) density bounds by entirely externalizing intermediate computations to process denser graphs efficiently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The Scale of Modern Data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4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73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Large-scale sparse matrices are ubiquitous in domains like recommendation engines, social network analysis, and scientific computing</a:t>
            </a:r>
            <a:endParaRPr sz="2000"/>
          </a:p>
          <a:p>
            <a:pPr indent="-2873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These matrices are characterized by 90-99.9 % sparsity, meaning the vast majority of potential entries are zero</a:t>
            </a:r>
            <a:endParaRPr sz="2000"/>
          </a:p>
          <a:p>
            <a:pPr indent="-2873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Matrix multiplication acts as the fundamental computational operation for both machine learning training and inference</a:t>
            </a:r>
            <a:endParaRPr sz="2000"/>
          </a:p>
        </p:txBody>
      </p:sp>
      <p:sp>
        <p:nvSpPr>
          <p:cNvPr id="70" name="Google Shape;70;p4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  <p:pic>
        <p:nvPicPr>
          <p:cNvPr id="71" name="Google Shape;71;p4" title="Screen Shot 2026-06-17 at 11.12.58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8000" y="4707200"/>
            <a:ext cx="2618857" cy="81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4" title="Screen Shot 2026-06-17 at 11.13.03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41300" y="4707200"/>
            <a:ext cx="2239925" cy="817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 txBox="1"/>
          <p:nvPr/>
        </p:nvSpPr>
        <p:spPr>
          <a:xfrm>
            <a:off x="549275" y="3206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Limitations of Traditional State-of-the-Art libraries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5"/>
          <p:cNvSpPr txBox="1"/>
          <p:nvPr/>
        </p:nvSpPr>
        <p:spPr>
          <a:xfrm>
            <a:off x="639762" y="1828800"/>
            <a:ext cx="78184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27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Traditional in-memory sparse formats like Compressed Sparse Row (CSR) and Coordinate (COO) are strictly bounded by physical memory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2738" lvl="0" marL="3381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In comparison to the COO representation, CSR and CSC constitute the predominant storage formats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27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Modern GPUs accelerate neural networks using massive parallelism, but they remain heavily constrained by VRAM limitations.</a:t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79" name="Google Shape;79;p5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Mapping Operations to Data Science Target Models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6"/>
          <p:cNvSpPr txBox="1"/>
          <p:nvPr/>
        </p:nvSpPr>
        <p:spPr>
          <a:xfrm>
            <a:off x="685800" y="1752600"/>
            <a:ext cx="7509900" cy="4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2737" lvl="0" marL="3381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Matrix-Matrix Multiplication (A∗B) corresponds to the Training Phase in machine learning, evaluating batch gradient descent</a:t>
            </a:r>
            <a:endParaRPr sz="2400"/>
          </a:p>
          <a:p>
            <a:pPr indent="-312737" lvl="0" marL="33813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Matrix-Vector Multiplication (A∗v) corresponds to the Testing/Inference Phase, such as computing predictions in linear regression</a:t>
            </a:r>
            <a:endParaRPr sz="2400"/>
          </a:p>
          <a:p>
            <a:pPr indent="-3127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These operations are critical for Model Compression and Network Pruning, saving bandwidth during inference once a network is pruned</a:t>
            </a:r>
            <a:endParaRPr sz="2400"/>
          </a:p>
        </p:txBody>
      </p:sp>
      <p:sp>
        <p:nvSpPr>
          <p:cNvPr id="86" name="Google Shape;86;p6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/>
          <p:nvPr/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Applications in Graph Analytics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8"/>
          <p:cNvSpPr txBox="1"/>
          <p:nvPr/>
        </p:nvSpPr>
        <p:spPr>
          <a:xfrm>
            <a:off x="609600" y="1676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8137" lvl="0" marL="33813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 network of n vertices is inherently represented by an n×n adjacency matrix, naturally mapping to square sparse dimensions</a:t>
            </a:r>
            <a:endParaRPr/>
          </a:p>
          <a:p>
            <a:pPr indent="-338137" lvl="0" marL="33813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(A∗B) natively mirrors graph transformations and message-passing in Graph Neural Networks (GNNs), such as discovering 2-hop paths</a:t>
            </a:r>
            <a:endParaRPr/>
          </a:p>
          <a:p>
            <a:pPr indent="-3381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(A∗v) represents iterative traversal algorithms like PageRank, Breadth-First Search (BFS), or Single Source Shortest Path (SSSP)</a:t>
            </a:r>
            <a:endParaRPr/>
          </a:p>
        </p:txBody>
      </p:sp>
      <p:sp>
        <p:nvSpPr>
          <p:cNvPr id="93" name="Google Shape;93;p8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 txBox="1"/>
          <p:nvPr/>
        </p:nvSpPr>
        <p:spPr>
          <a:xfrm>
            <a:off x="776287" y="185737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The Core Processing Methodology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9"/>
          <p:cNvSpPr txBox="1"/>
          <p:nvPr/>
        </p:nvSpPr>
        <p:spPr>
          <a:xfrm>
            <a:off x="685800" y="1279525"/>
            <a:ext cx="7772400" cy="481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27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Our methodology works to implement external memory algorithms inspired by database query optimization to balance CPU and I/O operations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27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Execution relies on a strict three-phase, database-style I/O workflow: Read, Process, Write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273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We seamlessly program relational execution logic using standard Data Science Python libraries (Pandas, NumPy) to bypass a dedicated DBMS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9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  <p:pic>
        <p:nvPicPr>
          <p:cNvPr id="102" name="Google Shape;102;p9" title="Screen Shot 2026-06-17 at 11.45.18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550" y="4956775"/>
            <a:ext cx="6043025" cy="77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"/>
          <p:cNvSpPr txBox="1"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Leveraging the Coordinate (COO) Format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0"/>
          <p:cNvSpPr txBox="1"/>
          <p:nvPr/>
        </p:nvSpPr>
        <p:spPr>
          <a:xfrm>
            <a:off x="685800" y="13716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The Coordinate (COO) format is established as the most vital structure for external memory algorithms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Its straightforward mapping naturally mirrors the relational model of row, column, and value tuples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This format permits sequential I/O streaming directly from standard CSV files without incurring complex decoding overhead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0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f244d3883f_0_26"/>
          <p:cNvSpPr txBox="1"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Chunked Vectorized Ingestion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g3f244d3883f_0_26"/>
          <p:cNvSpPr txBox="1"/>
          <p:nvPr/>
        </p:nvSpPr>
        <p:spPr>
          <a:xfrm>
            <a:off x="685800" y="13716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A dense 1,000,000×1,000,000 matrix requires approximately 8 terabytes of storage, demanding external memory techniques.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Execution avoids memory spikes by transitioning from line-by-line parsing to chunked vectorized ingestion.</a:t>
            </a:r>
            <a:endParaRPr sz="1200">
              <a:solidFill>
                <a:schemeClr val="dk1"/>
              </a:solidFill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Data is partitioned horizontally across available CPU workers, allowing each worker to process a discrete subset of rows independently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is partitioned horizontally across available CPU workers, allowing each worker to process a discrete subset of rows independently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g3f244d3883f_0_26"/>
          <p:cNvSpPr txBox="1"/>
          <p:nvPr/>
        </p:nvSpPr>
        <p:spPr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"/>
          <p:cNvSpPr txBox="1"/>
          <p:nvPr/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>
                <a:latin typeface="Times New Roman"/>
                <a:ea typeface="Times New Roman"/>
                <a:cs typeface="Times New Roman"/>
                <a:sym typeface="Times New Roman"/>
              </a:rPr>
              <a:t>Matrix Operations as SQL Relational Queries</a:t>
            </a:r>
            <a:endParaRPr sz="4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2"/>
          <p:cNvSpPr txBox="1"/>
          <p:nvPr/>
        </p:nvSpPr>
        <p:spPr>
          <a:xfrm>
            <a:off x="685800" y="1553400"/>
            <a:ext cx="8305800" cy="62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300">
                <a:latin typeface="Times New Roman"/>
                <a:ea typeface="Times New Roman"/>
                <a:cs typeface="Times New Roman"/>
                <a:sym typeface="Times New Roman"/>
              </a:rPr>
              <a:t>Matrix multiplication (A∗B) executes as a Join-Group-Aggregate sequence (INNER JOIN)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•"/>
            </a:pPr>
            <a:r>
              <a:rPr lang="en-US" sz="2300">
                <a:latin typeface="Times New Roman"/>
                <a:ea typeface="Times New Roman"/>
                <a:cs typeface="Times New Roman"/>
                <a:sym typeface="Times New Roman"/>
              </a:rPr>
              <a:t>Matrix addition (A+B) is conceptually executed as a FULL OUTER JOIN on the coordinate keys (i, j)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9088" lvl="0" marL="33813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Times New Roman"/>
              <a:buChar char="•"/>
            </a:pPr>
            <a:r>
              <a:rPr lang="en-US" sz="2300">
                <a:latin typeface="Times New Roman"/>
                <a:ea typeface="Times New Roman"/>
                <a:cs typeface="Times New Roman"/>
                <a:sym typeface="Times New Roman"/>
              </a:rPr>
              <a:t>Matrix-vector multiplication (A∗v) treats the vector as a relational table and joins on the column subscript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2"/>
          <p:cNvSpPr txBox="1"/>
          <p:nvPr/>
        </p:nvSpPr>
        <p:spPr>
          <a:xfrm>
            <a:off x="7008350" y="6553200"/>
            <a:ext cx="190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r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16</a:t>
            </a:r>
            <a:endParaRPr/>
          </a:p>
        </p:txBody>
      </p:sp>
      <p:pic>
        <p:nvPicPr>
          <p:cNvPr id="127" name="Google Shape;127;p12" title="Screen Shot 2026-06-17 at 11.13.52 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4436393"/>
            <a:ext cx="3673475" cy="829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2" title="Screen Shot 2026-06-17 at 11.13.47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5800" y="4438263"/>
            <a:ext cx="3563850" cy="8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2010-05-07T16:18:55Z</dcterms:created>
  <dc:creator>CO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