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84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d954d5cd6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2" name="Google Shape;72;g3ed954d5cd6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e05ea66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2" name="Google Shape;142;g3ee05ea663e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e05ea663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0" name="Google Shape;150;g3ee05ea663e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e05ea663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8" name="Google Shape;158;g3ee05ea663e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d954d5cd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5" name="Google Shape;165;g3ed954d5cd6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d954d5cd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2" name="Google Shape;172;g3ed954d5cd6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d954d5cd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0" name="Google Shape;180;g3ed954d5cd6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ed954d5cd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8" name="Google Shape;188;g3ed954d5cd6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d954d5cd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6" name="Google Shape;196;g3ed954d5cd6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d954d5cd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4" name="Google Shape;204;g3ed954d5cd6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ed954d5cd6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2" name="Google Shape;212;g3ed954d5cd6_2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d954d5cd6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0" name="Google Shape;80;g3ed954d5cd6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ed954d5c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ed954d5c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d954d5cd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d954d5cd6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ed954d5c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ed954d5cd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d954d5cd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ed954d5cd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d954d5cd6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8" name="Google Shape;118;g3ed954d5cd6_2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d954d5cd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6" name="Google Shape;126;g3ed954d5cd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d954d5cd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4" name="Google Shape;134;g3ed954d5cd6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650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6605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6605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650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10800000">
            <a:off x="0" y="4762"/>
            <a:ext cx="9144000" cy="47696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0" y="4806553"/>
            <a:ext cx="9144000" cy="120253"/>
          </a:xfrm>
          <a:prstGeom prst="rect">
            <a:avLst/>
          </a:prstGeom>
          <a:gradFill>
            <a:gsLst>
              <a:gs pos="0">
                <a:srgbClr val="FF240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53;p13"/>
          <p:cNvCxnSpPr/>
          <p:nvPr/>
        </p:nvCxnSpPr>
        <p:spPr>
          <a:xfrm>
            <a:off x="0" y="4770834"/>
            <a:ext cx="9144000" cy="1190"/>
          </a:xfrm>
          <a:prstGeom prst="straightConnector1">
            <a:avLst/>
          </a:prstGeom>
          <a:noFill/>
          <a:ln w="9525" cap="sq" cmpd="sng">
            <a:solidFill>
              <a:srgbClr val="FF2400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54" name="Google Shape;54;p13"/>
          <p:cNvSpPr/>
          <p:nvPr/>
        </p:nvSpPr>
        <p:spPr>
          <a:xfrm>
            <a:off x="0" y="4800600"/>
            <a:ext cx="9144000" cy="571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CC9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287" y="4917281"/>
            <a:ext cx="1652588" cy="18216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4797028"/>
            <a:ext cx="9144000" cy="78581"/>
          </a:xfrm>
          <a:prstGeom prst="rect">
            <a:avLst/>
          </a:prstGeom>
          <a:gradFill>
            <a:gsLst>
              <a:gs pos="0">
                <a:srgbClr val="A00800"/>
              </a:gs>
              <a:gs pos="100000">
                <a:srgbClr val="FF16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66050" cy="8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6605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650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/79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00" y="1094352"/>
            <a:ext cx="8271852" cy="14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-75" y="1273175"/>
            <a:ext cx="9144000" cy="114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Exploring Topographic Data with Transitive Closure on Graphs </a:t>
            </a:r>
            <a:endParaRPr sz="1600"/>
          </a:p>
        </p:txBody>
      </p:sp>
      <p:sp>
        <p:nvSpPr>
          <p:cNvPr id="76" name="Google Shape;76;p16"/>
          <p:cNvSpPr txBox="1"/>
          <p:nvPr/>
        </p:nvSpPr>
        <p:spPr>
          <a:xfrm>
            <a:off x="413400" y="3241125"/>
            <a:ext cx="8317200" cy="14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Adam Nelson-Archer,   Christoph F. Eick,   Carlos Ordonez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i="1">
                <a:latin typeface="Times New Roman"/>
                <a:ea typeface="Times New Roman"/>
                <a:cs typeface="Times New Roman"/>
                <a:sym typeface="Times New Roman"/>
              </a:rPr>
              <a:t>University of Houston</a:t>
            </a:r>
            <a:endParaRPr sz="2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r>
              <a:rPr lang="en"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Computer Science</a:t>
            </a:r>
            <a:endParaRPr sz="2200" i="1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r>
              <a:rPr lang="en"/>
              <a:t> / 19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75150" y="-83125"/>
            <a:ext cx="8993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300"/>
              <a:t>Query Expressiveness over the Transitive Closure </a:t>
            </a:r>
            <a:endParaRPr sz="3300"/>
          </a:p>
        </p:txBody>
      </p:sp>
      <p:sp>
        <p:nvSpPr>
          <p:cNvPr id="145" name="Google Shape;145;p25"/>
          <p:cNvSpPr txBox="1"/>
          <p:nvPr/>
        </p:nvSpPr>
        <p:spPr>
          <a:xfrm>
            <a:off x="37650" y="832788"/>
            <a:ext cx="9068700" cy="4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Once closure G⁺ is materialized, multiple graph queries become simple.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"Can I hike from here to the summit?"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Point-to-Point Reachability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"Where does water flow from this valley?"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Drainage Basin Extraction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"Where is the best flat gathering spot?"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Reachable Hub Detection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"How much of the mountain is freely traversable?"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Strongly Connected Components (SCC)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"Which single washed-out trail cuts off the route?"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Bottleneck Detection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"What is the actual walking distance taking zigzags into account?"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Shortest Path Evaluation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225" y="1435125"/>
            <a:ext cx="3346874" cy="2555775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75150" y="-83125"/>
            <a:ext cx="8993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300"/>
              <a:t>Application: Queries and Visualizations</a:t>
            </a:r>
            <a:endParaRPr sz="3300"/>
          </a:p>
        </p:txBody>
      </p:sp>
      <p:sp>
        <p:nvSpPr>
          <p:cNvPr id="153" name="Google Shape;153;p26"/>
          <p:cNvSpPr txBox="1"/>
          <p:nvPr/>
        </p:nvSpPr>
        <p:spPr>
          <a:xfrm>
            <a:off x="37650" y="886625"/>
            <a:ext cx="5751300" cy="3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These queries could be run from a phone while on a hike, enabling complex visuals that would be inaccessible if we were using pure SQL queries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" sz="2400" b="1" i="1">
                <a:latin typeface="Times New Roman"/>
                <a:ea typeface="Times New Roman"/>
                <a:cs typeface="Times New Roman"/>
                <a:sym typeface="Times New Roman"/>
              </a:rPr>
              <a:t>“How far can I safely traverse if my slope threshold is 20°?”</a:t>
            </a:r>
            <a:endParaRPr sz="2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>
                <a:latin typeface="Times New Roman"/>
                <a:ea typeface="Times New Roman"/>
                <a:cs typeface="Times New Roman"/>
                <a:sym typeface="Times New Roman"/>
              </a:rPr>
              <a:t>Here, one side of the mountain is too steep for the hiker to access, but the other side is within the threshold.</a:t>
            </a:r>
            <a:endParaRPr sz="19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151" y="886625"/>
            <a:ext cx="3366124" cy="2883449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75150" y="-83125"/>
            <a:ext cx="8993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200"/>
              <a:t>Recursive Queries as Relational Algebra with Loops </a:t>
            </a:r>
            <a:endParaRPr sz="3200"/>
          </a:p>
        </p:txBody>
      </p:sp>
      <p:sp>
        <p:nvSpPr>
          <p:cNvPr id="161" name="Google Shape;161;p27"/>
          <p:cNvSpPr txBox="1"/>
          <p:nvPr/>
        </p:nvSpPr>
        <p:spPr>
          <a:xfrm>
            <a:off x="37650" y="886625"/>
            <a:ext cx="8871600" cy="3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Recursive queries can be expressed as iterative relational algebra operations.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The intermediate transitive closure (TC) is stored as a dataframe of discovered paths.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Each iteration performs joins, projections, and duplicate elimination over the frontier.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This loop-based relational algebra can be directly implemented in Pandas.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Higher-level graph queries are then expressed over the materialized closure.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696912" y="36314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/>
              <a:t>Experimental Setup </a:t>
            </a:r>
            <a:endParaRPr/>
          </a:p>
        </p:txBody>
      </p:sp>
      <p:sp>
        <p:nvSpPr>
          <p:cNvPr id="168" name="Google Shape;168;p28"/>
          <p:cNvSpPr txBox="1"/>
          <p:nvPr/>
        </p:nvSpPr>
        <p:spPr>
          <a:xfrm>
            <a:off x="172975" y="1411050"/>
            <a:ext cx="87759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• Terrain graphs were generated from Mount Rainier DEM crops.</a:t>
            </a:r>
            <a:b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• Experiments used Python 3.12, Pandas 2.2, and SQLite.</a:t>
            </a:r>
            <a:b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• Hardware: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AMD Ryzen 7 2700X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32GB RAM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Windows 11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• SQLite was used as a correctness oracle.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685812" y="21914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100"/>
              <a:t>Experimental Results: Correctness Validation </a:t>
            </a:r>
            <a:endParaRPr sz="3100"/>
          </a:p>
        </p:txBody>
      </p:sp>
      <p:sp>
        <p:nvSpPr>
          <p:cNvPr id="175" name="Google Shape;175;p29"/>
          <p:cNvSpPr txBox="1"/>
          <p:nvPr/>
        </p:nvSpPr>
        <p:spPr>
          <a:xfrm>
            <a:off x="172975" y="1171225"/>
            <a:ext cx="89307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The Pandas seminaive implementation was validated against SQLite.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• Results matched exactly at every tested slope threshold.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• No row discrepancies were found.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238" y="2977400"/>
            <a:ext cx="4236182" cy="1716150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696925" y="9364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100"/>
              <a:t>Experimental Results: Python vs. SQL </a:t>
            </a:r>
            <a:endParaRPr sz="3100"/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100" y="1495275"/>
            <a:ext cx="5113899" cy="2266350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30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85" name="Google Shape;185;p30"/>
          <p:cNvSpPr txBox="1"/>
          <p:nvPr/>
        </p:nvSpPr>
        <p:spPr>
          <a:xfrm>
            <a:off x="117775" y="1059650"/>
            <a:ext cx="3831000" cy="3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We cannot outperform direct query efficiency on a DBMS.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However, we achieve results that are close, or have minor tradeoffs.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The advantage is that the data is in a more expressive format.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455112" y="162875"/>
            <a:ext cx="823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100"/>
              <a:t>Phase Transition: Tunable Benchmark Generation </a:t>
            </a:r>
            <a:endParaRPr sz="3100"/>
          </a:p>
        </p:txBody>
      </p:sp>
      <p:sp>
        <p:nvSpPr>
          <p:cNvPr id="191" name="Google Shape;191;p31"/>
          <p:cNvSpPr txBox="1"/>
          <p:nvPr/>
        </p:nvSpPr>
        <p:spPr>
          <a:xfrm>
            <a:off x="79350" y="1062325"/>
            <a:ext cx="8985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• Varying slope threshold S changes graph structure dramatically.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• Around S ≈ 20°, a giant component rapidly emerges.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• Reachability grows from fragmented to near-quadratic.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• This creates a controllable family of recursive workloads.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950" y="2740900"/>
            <a:ext cx="6354079" cy="1982250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p31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455112" y="162875"/>
            <a:ext cx="823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100"/>
              <a:t>Spatial Expansion of the Giant Component </a:t>
            </a:r>
            <a:endParaRPr sz="3100"/>
          </a:p>
        </p:txBody>
      </p:sp>
      <p:sp>
        <p:nvSpPr>
          <p:cNvPr id="199" name="Google Shape;199;p32"/>
          <p:cNvSpPr txBox="1"/>
          <p:nvPr/>
        </p:nvSpPr>
        <p:spPr>
          <a:xfrm>
            <a:off x="79350" y="967025"/>
            <a:ext cx="8985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• The phase transition is visible spatially.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• At low slope thresholds, reachable regions remain fragmented.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• Near the critical threshold, components merge rapidly.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• At higher thresholds, most terrain becomes connected.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690825"/>
            <a:ext cx="8839204" cy="1950840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455112" y="98150"/>
            <a:ext cx="823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100"/>
              <a:t>Graph Construction Scalability </a:t>
            </a:r>
            <a:endParaRPr sz="3100"/>
          </a:p>
        </p:txBody>
      </p:sp>
      <p:sp>
        <p:nvSpPr>
          <p:cNvPr id="207" name="Google Shape;207;p33"/>
          <p:cNvSpPr txBox="1"/>
          <p:nvPr/>
        </p:nvSpPr>
        <p:spPr>
          <a:xfrm>
            <a:off x="31350" y="897325"/>
            <a:ext cx="9081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• Graph generation scales linearly with terrain size.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• Large terrain graphs remain practical to construct.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• Construction overhead is small relative to recursive evaluation.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• This supports the framework as a benchmark generator.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8" t="36950" r="13003" b="5825"/>
          <a:stretch/>
        </p:blipFill>
        <p:spPr>
          <a:xfrm>
            <a:off x="1275238" y="2744425"/>
            <a:ext cx="6593525" cy="1978976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/>
        </p:nvSpPr>
        <p:spPr>
          <a:xfrm>
            <a:off x="628650" y="0"/>
            <a:ext cx="7886700" cy="8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4000">
                <a:latin typeface="Times New Roman"/>
                <a:ea typeface="Times New Roman"/>
                <a:cs typeface="Times New Roman"/>
                <a:sym typeface="Times New Roman"/>
              </a:rPr>
              <a:t>Conclusions and Future Work </a:t>
            </a:r>
            <a:endParaRPr/>
          </a:p>
        </p:txBody>
      </p:sp>
      <p:sp>
        <p:nvSpPr>
          <p:cNvPr id="215" name="Google Shape;215;p34"/>
          <p:cNvSpPr txBox="1"/>
          <p:nvPr/>
        </p:nvSpPr>
        <p:spPr>
          <a:xfrm>
            <a:off x="240675" y="807250"/>
            <a:ext cx="4140000" cy="3834900"/>
          </a:xfrm>
          <a:prstGeom prst="rect">
            <a:avLst/>
          </a:prstGeom>
          <a:noFill/>
          <a:ln w="19050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We presented a lightweight recursive query framework in Python.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We formalized a DEM-to-graph pipeline for slope-constrained reachability.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We validated correctness against SQLite with zero discrepancies.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We showed that slope thresholds generate tunable benchmark workloads.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17" name="Google Shape;217;p34"/>
          <p:cNvSpPr txBox="1"/>
          <p:nvPr/>
        </p:nvSpPr>
        <p:spPr>
          <a:xfrm>
            <a:off x="4500625" y="807250"/>
            <a:ext cx="4524600" cy="3834900"/>
          </a:xfrm>
          <a:prstGeom prst="rect">
            <a:avLst/>
          </a:prstGeom>
          <a:noFill/>
          <a:ln w="19050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work includes: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Evaluating the framework on additional DBMS platforms such as PostgreSQL and DuckDB.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Exploring alternative storage models for transitive closure and intermediate recursive state, including compressed and incremental representations.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Extending the framework toward intelligent pathfinding, integrating terrain-aware cost models and adaptive route optimization.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0" y="228800"/>
            <a:ext cx="91440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3300"/>
              <a:t>Motivation: Why recursive graph queries in Python?</a:t>
            </a:r>
            <a:endParaRPr sz="330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49825" y="1753400"/>
            <a:ext cx="8314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508000" algn="l" rtl="0">
              <a:spcBef>
                <a:spcPts val="70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" sz="2600"/>
              <a:t>Graph reachability is fundamental in databases and GIS</a:t>
            </a:r>
            <a:endParaRPr sz="2600"/>
          </a:p>
          <a:p>
            <a:pPr marL="342900" lvl="0" indent="-508000" algn="l" rtl="0">
              <a:spcBef>
                <a:spcPts val="70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" sz="2600"/>
              <a:t>Recursive query evaluation is usually restricted to DBMS systems</a:t>
            </a:r>
            <a:endParaRPr sz="2600"/>
          </a:p>
          <a:p>
            <a:pPr marL="342900" lvl="0" indent="-508000" algn="l" rtl="0">
              <a:spcBef>
                <a:spcPts val="70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" sz="2600"/>
              <a:t>Python workflows dominate data science</a:t>
            </a:r>
            <a:endParaRPr sz="2600"/>
          </a:p>
          <a:p>
            <a:pPr marL="342900" lvl="0" indent="-508000" algn="l" rtl="0">
              <a:spcBef>
                <a:spcPts val="70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" sz="2600"/>
              <a:t>Need a lightweight, correct, reproducible framework</a:t>
            </a:r>
            <a:endParaRPr sz="2600"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0" y="248275"/>
            <a:ext cx="9144000" cy="8526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Problem Statement: Bringing Recursive Queries to Python</a:t>
            </a:r>
            <a:endParaRPr sz="290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29900" y="1663850"/>
            <a:ext cx="8884200" cy="3081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• Recursive query processing is traditionally limited to DBMS systems.</a:t>
            </a:r>
            <a:endParaRPr sz="22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• Python dataframes are widely used, but lack native recursive query support.</a:t>
            </a:r>
            <a:endParaRPr sz="22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• We introduce a lightweight recursive framework over plain tabular files.</a:t>
            </a:r>
            <a:endParaRPr sz="22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• Terrain graphs provide a realistic and controllable test domain.</a:t>
            </a:r>
            <a:endParaRPr sz="22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200"/>
              <a:t>• The goal is accessibility, correctness, and practical graph analytics.</a:t>
            </a:r>
            <a:endParaRPr sz="2200"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676696" y="466304"/>
            <a:ext cx="7766100" cy="8526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Main Contributions </a:t>
            </a:r>
            <a:endParaRPr sz="350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66100" cy="3081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A formal DEM-to-graph construction pipeline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A seminaive recursive query engine in Pandas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Validation against SQLite recursive views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/>
              <a:t>• A tunable terrain benchmark via slope phase transitions 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38600" y="179775"/>
            <a:ext cx="8866800" cy="8526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Overview of the Framework </a:t>
            </a:r>
            <a:endParaRPr sz="3500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0" y="1106350"/>
            <a:ext cx="5314800" cy="37116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• Input is a DEM from any arbitrary geographic location.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• The DEM is transformed into a directed graph using local slope constraints.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• A slope threshold controls path feasibility across terrain.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• Transitive closure materializes all reachable paths.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900"/>
              <a:t>• Higher-level recursive queries are evaluated over the closure.</a:t>
            </a:r>
            <a:endParaRPr sz="1200">
              <a:highlight>
                <a:srgbClr val="FFF2CC"/>
              </a:highlight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800" y="1106350"/>
            <a:ext cx="3803674" cy="3210726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688950" y="118925"/>
            <a:ext cx="7766100" cy="8526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Data Model: DEM Representation </a:t>
            </a:r>
            <a:endParaRPr sz="3500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-79575" y="1107850"/>
            <a:ext cx="5975100" cy="25134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We use a USGS 3DEP DEM crop centered on Mount Rainier, but this system could work with any arbitrary input DEM.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Each cell corresponds to one terrain location.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Spatial resolution is approximately 7.1 meters per cell.</a:t>
            </a:r>
            <a:br>
              <a:rPr lang="en" sz="2200"/>
            </a:br>
            <a:r>
              <a:rPr lang="en" sz="2200"/>
              <a:t>Two scales are used: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n = 1,024 (32×32)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n = 10,000 (100×100)</a:t>
            </a:r>
            <a:endParaRPr sz="2200"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2976" y="1107851"/>
            <a:ext cx="3116099" cy="2774125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275" y="3232275"/>
            <a:ext cx="1683251" cy="1477850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362750" y="67528"/>
            <a:ext cx="8418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Graph Construction: Slope-Filtered Directed Graphs </a:t>
            </a:r>
            <a:endParaRPr sz="3000"/>
          </a:p>
        </p:txBody>
      </p:sp>
      <p:sp>
        <p:nvSpPr>
          <p:cNvPr id="121" name="Google Shape;121;p22"/>
          <p:cNvSpPr txBox="1"/>
          <p:nvPr/>
        </p:nvSpPr>
        <p:spPr>
          <a:xfrm>
            <a:off x="179000" y="943475"/>
            <a:ext cx="87861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Each DEM cell connects to its 8 neighboring cells.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Edge direction follows signed elevation difference.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Each edge stores slope angle θ.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A slope threshold S determines passable terrain.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• Varying S changes graph density. </a:t>
            </a:r>
            <a:endParaRPr sz="220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513" y="2895200"/>
            <a:ext cx="5865073" cy="1821050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369887" y="215503"/>
            <a:ext cx="8418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Graph Validation and Structural Properties </a:t>
            </a:r>
            <a:endParaRPr sz="3000"/>
          </a:p>
        </p:txBody>
      </p:sp>
      <p:sp>
        <p:nvSpPr>
          <p:cNvPr id="129" name="Google Shape;129;p23"/>
          <p:cNvSpPr txBox="1"/>
          <p:nvPr/>
        </p:nvSpPr>
        <p:spPr>
          <a:xfrm>
            <a:off x="132350" y="1072900"/>
            <a:ext cx="52299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The graph construction preserves four invariants: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antisymmetry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no self-loops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expected vertex degree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exact slope correctness</a:t>
            </a:r>
            <a:b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 • Edge count scales linearly with n.</a:t>
            </a:r>
            <a:b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 • Construction cost is O(n).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0900" y="1158350"/>
            <a:ext cx="3273124" cy="3456949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362712" y="3"/>
            <a:ext cx="8418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900">
                <a:latin typeface="Times New Roman"/>
                <a:ea typeface="Times New Roman"/>
                <a:cs typeface="Times New Roman"/>
                <a:sym typeface="Times New Roman"/>
              </a:rPr>
              <a:t>System and Algorithms: Seminaive Transitive Closure </a:t>
            </a:r>
            <a:endParaRPr sz="2900"/>
          </a:p>
        </p:txBody>
      </p:sp>
      <p:sp>
        <p:nvSpPr>
          <p:cNvPr id="137" name="Google Shape;137;p24"/>
          <p:cNvSpPr txBox="1"/>
          <p:nvPr/>
        </p:nvSpPr>
        <p:spPr>
          <a:xfrm>
            <a:off x="142300" y="1158225"/>
            <a:ext cx="4785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• Recursive reachability is computed using seminaive evaluation.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• Only newly discovered tuples are expanded at each iteration.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• This avoids redundant recomputation.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• The algorithm converges to the least fixpoint.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300" y="1158237"/>
            <a:ext cx="4216700" cy="2827024"/>
          </a:xfrm>
          <a:prstGeom prst="rect">
            <a:avLst/>
          </a:prstGeom>
          <a:noFill/>
          <a:ln w="28575" cap="flat" cmpd="sng">
            <a:solidFill>
              <a:srgbClr val="52525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1898700" cy="166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r>
              <a:rPr lang="en">
                <a:solidFill>
                  <a:schemeClr val="dk1"/>
                </a:solidFill>
              </a:rPr>
              <a:t>/ 19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On-screen Show (16:9)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Simple Light</vt:lpstr>
      <vt:lpstr>POI_THEME_TEMPLATE_DESIGN</vt:lpstr>
      <vt:lpstr>PowerPoint Presentation</vt:lpstr>
      <vt:lpstr>Motivation: Why recursive graph queries in Python?</vt:lpstr>
      <vt:lpstr>Problem Statement: Bringing Recursive Queries to Python</vt:lpstr>
      <vt:lpstr>Main Contributions </vt:lpstr>
      <vt:lpstr>Overview of the Framework </vt:lpstr>
      <vt:lpstr>Data Model: DEM Representation </vt:lpstr>
      <vt:lpstr>PowerPoint Presentation</vt:lpstr>
      <vt:lpstr>PowerPoint Presentation</vt:lpstr>
      <vt:lpstr>PowerPoint Presentation</vt:lpstr>
      <vt:lpstr>Query Expressiveness over the Transitive Closure </vt:lpstr>
      <vt:lpstr>Application: Queries and Visualizations</vt:lpstr>
      <vt:lpstr>Recursive Queries as Relational Algebra with Loops </vt:lpstr>
      <vt:lpstr>Experimental Setup </vt:lpstr>
      <vt:lpstr>Experimental Results: Correctness Validation </vt:lpstr>
      <vt:lpstr>Experimental Results: Python vs. SQL </vt:lpstr>
      <vt:lpstr>Phase Transition: Tunable Benchmark Generation </vt:lpstr>
      <vt:lpstr>Spatial Expansion of the Giant Component </vt:lpstr>
      <vt:lpstr>Graph Construction Scalability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Nelson-Archer, Adam T</cp:lastModifiedBy>
  <cp:revision>1</cp:revision>
  <dcterms:modified xsi:type="dcterms:W3CDTF">2026-06-25T05:13:39Z</dcterms:modified>
</cp:coreProperties>
</file>