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42"/>
  </p:notesMasterIdLst>
  <p:handoutMasterIdLst>
    <p:handoutMasterId r:id="rId43"/>
  </p:handoutMasterIdLst>
  <p:sldIdLst>
    <p:sldId id="341" r:id="rId5"/>
    <p:sldId id="271" r:id="rId6"/>
    <p:sldId id="347" r:id="rId7"/>
    <p:sldId id="272" r:id="rId8"/>
    <p:sldId id="273" r:id="rId9"/>
    <p:sldId id="337" r:id="rId10"/>
    <p:sldId id="336" r:id="rId11"/>
    <p:sldId id="352" r:id="rId12"/>
    <p:sldId id="339" r:id="rId13"/>
    <p:sldId id="348" r:id="rId14"/>
    <p:sldId id="349" r:id="rId15"/>
    <p:sldId id="350" r:id="rId16"/>
    <p:sldId id="351" r:id="rId17"/>
    <p:sldId id="353" r:id="rId18"/>
    <p:sldId id="354" r:id="rId19"/>
    <p:sldId id="338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40" r:id="rId28"/>
    <p:sldId id="362" r:id="rId29"/>
    <p:sldId id="363" r:id="rId30"/>
    <p:sldId id="364" r:id="rId31"/>
    <p:sldId id="365" r:id="rId32"/>
    <p:sldId id="366" r:id="rId33"/>
    <p:sldId id="367" r:id="rId34"/>
    <p:sldId id="368" r:id="rId35"/>
    <p:sldId id="369" r:id="rId36"/>
    <p:sldId id="370" r:id="rId37"/>
    <p:sldId id="371" r:id="rId38"/>
    <p:sldId id="372" r:id="rId39"/>
    <p:sldId id="373" r:id="rId40"/>
    <p:sldId id="374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241" autoAdjust="0"/>
  </p:normalViewPr>
  <p:slideViewPr>
    <p:cSldViewPr snapToGrid="0">
      <p:cViewPr>
        <p:scale>
          <a:sx n="85" d="100"/>
          <a:sy n="85" d="100"/>
        </p:scale>
        <p:origin x="90" y="5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11/10/2019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11/10/2019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instance-based learning is a family of learning algorithms that, instead of performing explicit generalization, compares new problem instances with instances seen in training, which have been stored in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49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11/10/2019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52425" y="206042"/>
            <a:ext cx="11515725" cy="101917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Intrusion Detection System (IDS): Anomaly Detection using Outlier Detection Approach</a:t>
            </a: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1674115" y="2545326"/>
            <a:ext cx="8872343" cy="883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Published in: International Conference on Intelligent Computing, communication &amp; Convergence (ICCC-2016)</a:t>
            </a:r>
          </a:p>
        </p:txBody>
      </p:sp>
      <p:sp>
        <p:nvSpPr>
          <p:cNvPr id="4" name="Content Placeholder 17">
            <a:extLst>
              <a:ext uri="{FF2B5EF4-FFF2-40B4-BE49-F238E27FC236}">
                <a16:creationId xmlns:a16="http://schemas.microsoft.com/office/drawing/2014/main" id="{41AE509A-19F1-4F77-8C87-11103EFB244D}"/>
              </a:ext>
            </a:extLst>
          </p:cNvPr>
          <p:cNvSpPr txBox="1">
            <a:spLocks/>
          </p:cNvSpPr>
          <p:nvPr/>
        </p:nvSpPr>
        <p:spPr>
          <a:xfrm>
            <a:off x="2509179" y="4228655"/>
            <a:ext cx="7173641" cy="380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Presented by: Ayman El </a:t>
            </a:r>
            <a:r>
              <a:rPr lang="en-US" sz="24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Aassal</a:t>
            </a:r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81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9709315" cy="64008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Local Outlier Factor</a:t>
            </a: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09" y="1524708"/>
            <a:ext cx="11088416" cy="4885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defRPr/>
            </a:pPr>
            <a:endParaRPr lang="en-US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7">
                <a:extLst>
                  <a:ext uri="{FF2B5EF4-FFF2-40B4-BE49-F238E27FC236}">
                    <a16:creationId xmlns:a16="http://schemas.microsoft.com/office/drawing/2014/main" id="{BFE01B19-6B48-4F2D-ADFC-9675398528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1608" y="1524708"/>
                <a:ext cx="6382975" cy="51681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ts val="1800"/>
                  </a:lnSpc>
                  <a:spcBef>
                    <a:spcPts val="100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lang="en-US" sz="1200" kern="120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ts val="1800"/>
                  </a:lnSpc>
                  <a:spcBef>
                    <a:spcPts val="100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lang="en-US" sz="1200" kern="120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ts val="1800"/>
                  </a:lnSpc>
                  <a:spcBef>
                    <a:spcPts val="100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lang="en-US" sz="1200" kern="120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ts val="1800"/>
                  </a:lnSpc>
                  <a:spcBef>
                    <a:spcPts val="100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lang="en-US" sz="1200" kern="120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ts val="1800"/>
                  </a:lnSpc>
                  <a:spcBef>
                    <a:spcPts val="100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lang="en-US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sz="2400" dirty="0">
                    <a:solidFill>
                      <a:schemeClr val="tx1"/>
                    </a:solidFill>
                    <a:latin typeface="MacmillanRoman"/>
                  </a:rPr>
                  <a:t>Consider the following for k=3: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𝑟𝑒𝑎𝑐h𝑎𝑏𝑖𝑙𝑖𝑡𝑦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MacmillanRoman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𝑑𝑖𝑠𝑡𝑎𝑛𝑐𝑒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⁡{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MacmillanRoman"/>
                  </a:rPr>
                  <a:t> k-distance(A), d(C,A) } = k-distance(A)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400" dirty="0">
                  <a:solidFill>
                    <a:schemeClr val="tx1"/>
                  </a:solidFill>
                  <a:latin typeface="MacmillanRoman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𝑟𝑒𝑎𝑐h𝑎𝑏𝑖𝑙𝑖𝑡𝑦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MacmillanRoman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𝑑𝑖𝑠𝑡𝑎𝑛𝑐𝑒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⁡{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MacmillanRoman"/>
                  </a:rPr>
                  <a:t> k-distance(A), d(D,A) } = d(D,A) </a:t>
                </a:r>
              </a:p>
              <a:p>
                <a:pPr>
                  <a:lnSpc>
                    <a:spcPct val="100000"/>
                  </a:lnSpc>
                </a:pPr>
                <a:endParaRPr lang="en-US" sz="2800" dirty="0">
                  <a:solidFill>
                    <a:schemeClr val="tx1"/>
                  </a:solidFill>
                  <a:latin typeface="MacmillanRoman"/>
                </a:endParaRPr>
              </a:p>
            </p:txBody>
          </p:sp>
        </mc:Choice>
        <mc:Fallback xmlns="">
          <p:sp>
            <p:nvSpPr>
              <p:cNvPr id="5" name="Content Placeholder 17">
                <a:extLst>
                  <a:ext uri="{FF2B5EF4-FFF2-40B4-BE49-F238E27FC236}">
                    <a16:creationId xmlns:a16="http://schemas.microsoft.com/office/drawing/2014/main" id="{BFE01B19-6B48-4F2D-ADFC-967539852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08" y="1524708"/>
                <a:ext cx="6382975" cy="5168192"/>
              </a:xfrm>
              <a:prstGeom prst="rect">
                <a:avLst/>
              </a:prstGeom>
              <a:blipFill>
                <a:blip r:embed="rId2"/>
                <a:stretch>
                  <a:fillRect l="-1337" t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raphic 2">
            <a:extLst>
              <a:ext uri="{FF2B5EF4-FFF2-40B4-BE49-F238E27FC236}">
                <a16:creationId xmlns:a16="http://schemas.microsoft.com/office/drawing/2014/main" id="{B96A2BD2-8327-496E-8FA7-39BB6F99E1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5057" y="1352472"/>
            <a:ext cx="4485334" cy="470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5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9709315" cy="64008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Local Outlier Factor</a:t>
            </a: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09" y="1524708"/>
            <a:ext cx="11088416" cy="4885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defRPr/>
            </a:pPr>
            <a:endParaRPr lang="en-US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BFE01B19-6B48-4F2D-ADFC-96753985284C}"/>
              </a:ext>
            </a:extLst>
          </p:cNvPr>
          <p:cNvSpPr txBox="1">
            <a:spLocks/>
          </p:cNvSpPr>
          <p:nvPr/>
        </p:nvSpPr>
        <p:spPr>
          <a:xfrm>
            <a:off x="541608" y="1524708"/>
            <a:ext cx="6382975" cy="516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MacmillanRoman"/>
              </a:rPr>
              <a:t>The reachability distance of an object C </a:t>
            </a:r>
            <a:r>
              <a:rPr lang="en-US" sz="2400" b="1" dirty="0">
                <a:solidFill>
                  <a:schemeClr val="tx1"/>
                </a:solidFill>
                <a:latin typeface="MacmillanRoman"/>
              </a:rPr>
              <a:t>from</a:t>
            </a:r>
            <a:r>
              <a:rPr lang="en-US" sz="2400" dirty="0">
                <a:solidFill>
                  <a:schemeClr val="tx1"/>
                </a:solidFill>
                <a:latin typeface="MacmillanRoman"/>
              </a:rPr>
              <a:t> A is the true distance of the two objects, but at least k-distance(A)</a:t>
            </a:r>
          </a:p>
          <a:p>
            <a:pPr>
              <a:lnSpc>
                <a:spcPct val="100000"/>
              </a:lnSpc>
            </a:pPr>
            <a:endParaRPr lang="en-US" sz="2800" dirty="0">
              <a:solidFill>
                <a:schemeClr val="tx1"/>
              </a:solidFill>
              <a:latin typeface="MacmillanRoman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96A2BD2-8327-496E-8FA7-39BB6F99E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5057" y="1352472"/>
            <a:ext cx="4485334" cy="470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1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9709315" cy="64008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Local Outlier Factor</a:t>
            </a: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09" y="1524708"/>
            <a:ext cx="11088416" cy="4885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defRPr/>
            </a:pPr>
            <a:endParaRPr lang="en-US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7">
                <a:extLst>
                  <a:ext uri="{FF2B5EF4-FFF2-40B4-BE49-F238E27FC236}">
                    <a16:creationId xmlns:a16="http://schemas.microsoft.com/office/drawing/2014/main" id="{BFE01B19-6B48-4F2D-ADFC-9675398528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1608" y="1524708"/>
                <a:ext cx="10954975" cy="51681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ts val="1800"/>
                  </a:lnSpc>
                  <a:spcBef>
                    <a:spcPts val="100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lang="en-US" sz="1200" kern="120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ts val="1800"/>
                  </a:lnSpc>
                  <a:spcBef>
                    <a:spcPts val="100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lang="en-US" sz="1200" kern="120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ts val="1800"/>
                  </a:lnSpc>
                  <a:spcBef>
                    <a:spcPts val="100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lang="en-US" sz="1200" kern="120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ts val="1800"/>
                  </a:lnSpc>
                  <a:spcBef>
                    <a:spcPts val="100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lang="en-US" sz="1200" kern="120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ts val="1800"/>
                  </a:lnSpc>
                  <a:spcBef>
                    <a:spcPts val="100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lang="en-US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sz="2400" dirty="0">
                    <a:solidFill>
                      <a:schemeClr val="tx1"/>
                    </a:solidFill>
                    <a:latin typeface="MacmillanRoman"/>
                  </a:rPr>
                  <a:t>The Local Reachability Density of object A: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𝑙𝑟𝑑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=1/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m:rPr>
                                      <m:brk m:alnAt="9"/>
                                    </m:r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𝑟𝑑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m:rPr>
                                  <m:brk m:alnAt="9"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MacmillanRoman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>
                    <a:solidFill>
                      <a:schemeClr val="tx1"/>
                    </a:solidFill>
                    <a:latin typeface="MacmillanRoman"/>
                  </a:rPr>
                  <a:t>Which is the inverse of the average reachability of the object A </a:t>
                </a:r>
                <a:r>
                  <a:rPr lang="en-US" sz="2400" b="1" dirty="0">
                    <a:solidFill>
                      <a:schemeClr val="tx1"/>
                    </a:solidFill>
                    <a:latin typeface="MacmillanRoman"/>
                  </a:rPr>
                  <a:t>from</a:t>
                </a:r>
                <a:r>
                  <a:rPr lang="en-US" sz="2400" dirty="0">
                    <a:solidFill>
                      <a:schemeClr val="tx1"/>
                    </a:solidFill>
                    <a:latin typeface="MacmillanRoman"/>
                  </a:rPr>
                  <a:t> its neighbors</a:t>
                </a:r>
              </a:p>
              <a:p>
                <a:pPr>
                  <a:lnSpc>
                    <a:spcPct val="100000"/>
                  </a:lnSpc>
                </a:pPr>
                <a:endParaRPr lang="en-US" sz="2800" dirty="0">
                  <a:solidFill>
                    <a:schemeClr val="tx1"/>
                  </a:solidFill>
                  <a:latin typeface="MacmillanRoman"/>
                </a:endParaRPr>
              </a:p>
            </p:txBody>
          </p:sp>
        </mc:Choice>
        <mc:Fallback xmlns="">
          <p:sp>
            <p:nvSpPr>
              <p:cNvPr id="5" name="Content Placeholder 17">
                <a:extLst>
                  <a:ext uri="{FF2B5EF4-FFF2-40B4-BE49-F238E27FC236}">
                    <a16:creationId xmlns:a16="http://schemas.microsoft.com/office/drawing/2014/main" id="{BFE01B19-6B48-4F2D-ADFC-967539852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08" y="1524708"/>
                <a:ext cx="10954975" cy="5168192"/>
              </a:xfrm>
              <a:prstGeom prst="rect">
                <a:avLst/>
              </a:prstGeom>
              <a:blipFill>
                <a:blip r:embed="rId2"/>
                <a:stretch>
                  <a:fillRect l="-890" t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897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9709315" cy="64008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Local Outlier Factor</a:t>
            </a: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09" y="1524708"/>
            <a:ext cx="11088416" cy="4885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defRPr/>
            </a:pPr>
            <a:endParaRPr lang="en-US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7">
                <a:extLst>
                  <a:ext uri="{FF2B5EF4-FFF2-40B4-BE49-F238E27FC236}">
                    <a16:creationId xmlns:a16="http://schemas.microsoft.com/office/drawing/2014/main" id="{BFE01B19-6B48-4F2D-ADFC-9675398528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1608" y="1524708"/>
                <a:ext cx="10954975" cy="51681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ts val="1800"/>
                  </a:lnSpc>
                  <a:spcBef>
                    <a:spcPts val="100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lang="en-US" sz="1200" kern="120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ts val="1800"/>
                  </a:lnSpc>
                  <a:spcBef>
                    <a:spcPts val="100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lang="en-US" sz="1200" kern="120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ts val="1800"/>
                  </a:lnSpc>
                  <a:spcBef>
                    <a:spcPts val="100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lang="en-US" sz="1200" kern="120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ts val="1800"/>
                  </a:lnSpc>
                  <a:spcBef>
                    <a:spcPts val="100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lang="en-US" sz="1200" kern="120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ts val="1800"/>
                  </a:lnSpc>
                  <a:spcBef>
                    <a:spcPts val="100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lang="en-US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sz="2400" dirty="0">
                    <a:solidFill>
                      <a:schemeClr val="tx1"/>
                    </a:solidFill>
                    <a:latin typeface="MacmillanRoman"/>
                  </a:rPr>
                  <a:t>The Local Outlier Factor: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𝐿𝑂𝐹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m:rPr>
                                  <m:brk m:alnAt="9"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𝑙𝑟𝑑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𝑙𝑟𝑑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nary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m:rPr>
                              <m:brk m:alnAt="9"/>
                            </m:r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)|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MacmillanRoman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solidFill>
                      <a:schemeClr val="tx1"/>
                    </a:solidFill>
                    <a:latin typeface="MacmillanRoman"/>
                  </a:rPr>
                  <a:t>Which is the </a:t>
                </a:r>
                <a:r>
                  <a:rPr lang="en-US" sz="2400" u="sng" dirty="0">
                    <a:solidFill>
                      <a:schemeClr val="tx1"/>
                    </a:solidFill>
                    <a:latin typeface="MacmillanRoman"/>
                  </a:rPr>
                  <a:t>average local reachability density </a:t>
                </a:r>
                <a:r>
                  <a:rPr lang="en-US" sz="2400" dirty="0">
                    <a:solidFill>
                      <a:schemeClr val="tx1"/>
                    </a:solidFill>
                    <a:latin typeface="MacmillanRoman"/>
                  </a:rPr>
                  <a:t>of the neighbors divided by the object’s </a:t>
                </a:r>
                <a:r>
                  <a:rPr lang="en-US" sz="2400" u="sng" dirty="0">
                    <a:solidFill>
                      <a:schemeClr val="tx1"/>
                    </a:solidFill>
                    <a:latin typeface="MacmillanRoman"/>
                  </a:rPr>
                  <a:t>own local reachability density</a:t>
                </a:r>
                <a:r>
                  <a:rPr lang="en-US" sz="2400" dirty="0">
                    <a:solidFill>
                      <a:schemeClr val="tx1"/>
                    </a:solidFill>
                    <a:latin typeface="MacmillanRoman"/>
                  </a:rPr>
                  <a:t>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800" dirty="0">
                  <a:solidFill>
                    <a:schemeClr val="tx1"/>
                  </a:solidFill>
                  <a:latin typeface="MacmillanRoman"/>
                </a:endParaRPr>
              </a:p>
            </p:txBody>
          </p:sp>
        </mc:Choice>
        <mc:Fallback xmlns="">
          <p:sp>
            <p:nvSpPr>
              <p:cNvPr id="5" name="Content Placeholder 17">
                <a:extLst>
                  <a:ext uri="{FF2B5EF4-FFF2-40B4-BE49-F238E27FC236}">
                    <a16:creationId xmlns:a16="http://schemas.microsoft.com/office/drawing/2014/main" id="{BFE01B19-6B48-4F2D-ADFC-967539852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08" y="1524708"/>
                <a:ext cx="10954975" cy="5168192"/>
              </a:xfrm>
              <a:prstGeom prst="rect">
                <a:avLst/>
              </a:prstGeom>
              <a:blipFill>
                <a:blip r:embed="rId2"/>
                <a:stretch>
                  <a:fillRect l="-890" t="-943" r="-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689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9709315" cy="64008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Local Outlier Factor</a:t>
            </a: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09" y="1524708"/>
            <a:ext cx="11088416" cy="4885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defRPr/>
            </a:pPr>
            <a:endParaRPr lang="en-US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7">
                <a:extLst>
                  <a:ext uri="{FF2B5EF4-FFF2-40B4-BE49-F238E27FC236}">
                    <a16:creationId xmlns:a16="http://schemas.microsoft.com/office/drawing/2014/main" id="{BFE01B19-6B48-4F2D-ADFC-9675398528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1608" y="1524708"/>
                <a:ext cx="10954975" cy="51681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ts val="1800"/>
                  </a:lnSpc>
                  <a:spcBef>
                    <a:spcPts val="100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lang="en-US" sz="1200" kern="120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ts val="1800"/>
                  </a:lnSpc>
                  <a:spcBef>
                    <a:spcPts val="100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lang="en-US" sz="1200" kern="120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ts val="1800"/>
                  </a:lnSpc>
                  <a:spcBef>
                    <a:spcPts val="100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lang="en-US" sz="1200" kern="120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ts val="1800"/>
                  </a:lnSpc>
                  <a:spcBef>
                    <a:spcPts val="100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lang="en-US" sz="1200" kern="120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ts val="1800"/>
                  </a:lnSpc>
                  <a:spcBef>
                    <a:spcPts val="100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lang="en-US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sz="2400" dirty="0">
                    <a:solidFill>
                      <a:schemeClr val="tx1"/>
                    </a:solidFill>
                    <a:latin typeface="MacmillanRoman"/>
                  </a:rPr>
                  <a:t>LOF(k)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MacmillanRoman"/>
                  </a:rPr>
                  <a:t> 1: similar density as neighbors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400" dirty="0">
                    <a:solidFill>
                      <a:schemeClr val="tx1"/>
                    </a:solidFill>
                    <a:latin typeface="MacmillanRoman"/>
                  </a:rPr>
                  <a:t>LOF(k)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MacmillanRoman"/>
                  </a:rPr>
                  <a:t> 1: Higher density than neighbors (inlier)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400" dirty="0">
                    <a:solidFill>
                      <a:schemeClr val="tx1"/>
                    </a:solidFill>
                    <a:latin typeface="MacmillanRoman"/>
                  </a:rPr>
                  <a:t>LOF(k)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MacmillanRoman"/>
                  </a:rPr>
                  <a:t> 1: Lower density than neighbors (outlier)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400" dirty="0">
                  <a:solidFill>
                    <a:schemeClr val="tx1"/>
                  </a:solidFill>
                  <a:latin typeface="MacmillanRoman"/>
                </a:endParaRPr>
              </a:p>
            </p:txBody>
          </p:sp>
        </mc:Choice>
        <mc:Fallback xmlns="">
          <p:sp>
            <p:nvSpPr>
              <p:cNvPr id="5" name="Content Placeholder 17">
                <a:extLst>
                  <a:ext uri="{FF2B5EF4-FFF2-40B4-BE49-F238E27FC236}">
                    <a16:creationId xmlns:a16="http://schemas.microsoft.com/office/drawing/2014/main" id="{BFE01B19-6B48-4F2D-ADFC-967539852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08" y="1524708"/>
                <a:ext cx="10954975" cy="5168192"/>
              </a:xfrm>
              <a:prstGeom prst="rect">
                <a:avLst/>
              </a:prstGeom>
              <a:blipFill>
                <a:blip r:embed="rId2"/>
                <a:stretch>
                  <a:fillRect l="-779" t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phic 5">
            <a:extLst>
              <a:ext uri="{FF2B5EF4-FFF2-40B4-BE49-F238E27FC236}">
                <a16:creationId xmlns:a16="http://schemas.microsoft.com/office/drawing/2014/main" id="{53863BB0-780A-4BC2-94D2-C0C3AEE54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22010" y="1223252"/>
            <a:ext cx="4208015" cy="441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0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9709315" cy="64008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Local Outlier Factor (Example)</a:t>
            </a: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09" y="1524708"/>
            <a:ext cx="11088416" cy="4885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defRPr/>
            </a:pPr>
            <a:endParaRPr lang="en-US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BFE01B19-6B48-4F2D-ADFC-96753985284C}"/>
              </a:ext>
            </a:extLst>
          </p:cNvPr>
          <p:cNvSpPr txBox="1">
            <a:spLocks/>
          </p:cNvSpPr>
          <p:nvPr/>
        </p:nvSpPr>
        <p:spPr>
          <a:xfrm>
            <a:off x="541608" y="1524708"/>
            <a:ext cx="5415309" cy="516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MacmillanRoman"/>
              </a:rPr>
              <a:t>C2 is denser than C1.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MacmillanRoman"/>
              </a:rPr>
              <a:t>Points in C1 are more distant to each other than p2 is to C2.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MacmillanRoman"/>
              </a:rPr>
              <a:t>P2 will not be considered an outlier if  only the nearest neighbor distance is considered.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schemeClr val="tx1"/>
              </a:solidFill>
              <a:latin typeface="Macmillan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E59673-72D5-447D-9046-E9EF03CCE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399" y="1398499"/>
            <a:ext cx="5515626" cy="501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8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9709315" cy="64008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Experimental Setup</a:t>
            </a: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09" y="1524708"/>
            <a:ext cx="11088416" cy="4885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defRPr/>
            </a:pPr>
            <a:endParaRPr lang="en-US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BFE01B19-6B48-4F2D-ADFC-96753985284C}"/>
              </a:ext>
            </a:extLst>
          </p:cNvPr>
          <p:cNvSpPr txBox="1">
            <a:spLocks/>
          </p:cNvSpPr>
          <p:nvPr/>
        </p:nvSpPr>
        <p:spPr>
          <a:xfrm>
            <a:off x="541608" y="1524708"/>
            <a:ext cx="11447191" cy="516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MacmillanRoman"/>
              </a:rPr>
              <a:t>Machine specs: Windows 7, intel premium (R), CPU G2020, processor speed 2.90GHz.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MacmillanRoman"/>
              </a:rPr>
              <a:t>Training data: 2000 connection records.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MacmillanRoman"/>
              </a:rPr>
              <a:t>Testing data: 5000 connection records.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MacmillanRoman"/>
              </a:rPr>
              <a:t>The data comes with 41 features and is labeled “normal” or “attack”.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MacmillanRoman"/>
            </a:endParaRPr>
          </a:p>
          <a:p>
            <a:endParaRPr lang="en-US" sz="2000" dirty="0">
              <a:solidFill>
                <a:schemeClr val="tx1"/>
              </a:solidFill>
              <a:latin typeface="MacmillanRoman"/>
            </a:endParaRPr>
          </a:p>
        </p:txBody>
      </p:sp>
    </p:spTree>
    <p:extLst>
      <p:ext uri="{BB962C8B-B14F-4D97-AF65-F5344CB8AC3E}">
        <p14:creationId xmlns:p14="http://schemas.microsoft.com/office/powerpoint/2010/main" val="364349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9709315" cy="64008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Experimental Setup</a:t>
            </a: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09" y="1524708"/>
            <a:ext cx="11088416" cy="4885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defRPr/>
            </a:pPr>
            <a:endParaRPr lang="en-US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BFE01B19-6B48-4F2D-ADFC-96753985284C}"/>
              </a:ext>
            </a:extLst>
          </p:cNvPr>
          <p:cNvSpPr txBox="1">
            <a:spLocks/>
          </p:cNvSpPr>
          <p:nvPr/>
        </p:nvSpPr>
        <p:spPr>
          <a:xfrm>
            <a:off x="541608" y="1524708"/>
            <a:ext cx="11447191" cy="516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MacmillanRoman"/>
              </a:rPr>
              <a:t>Example of features used</a:t>
            </a:r>
            <a:endParaRPr lang="en-US" sz="2000" dirty="0">
              <a:solidFill>
                <a:schemeClr val="tx1"/>
              </a:solidFill>
              <a:latin typeface="MacmillanRoman"/>
            </a:endParaRPr>
          </a:p>
          <a:p>
            <a:endParaRPr lang="en-US" sz="2000" dirty="0">
              <a:solidFill>
                <a:schemeClr val="tx1"/>
              </a:solidFill>
              <a:latin typeface="Macmillan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609B3A-19BC-4823-AB6B-2CCA5B7D2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56" y="2110126"/>
            <a:ext cx="10876688" cy="406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8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9709315" cy="640080"/>
          </a:xfrm>
        </p:spPr>
        <p:txBody>
          <a:bodyPr>
            <a:noAutofit/>
          </a:bodyPr>
          <a:lstStyle/>
          <a:p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Experimental Setup</a:t>
            </a: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09" y="1524708"/>
            <a:ext cx="11088416" cy="4885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defRPr/>
            </a:pPr>
            <a:endParaRPr lang="en-US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BFE01B19-6B48-4F2D-ADFC-96753985284C}"/>
              </a:ext>
            </a:extLst>
          </p:cNvPr>
          <p:cNvSpPr txBox="1">
            <a:spLocks/>
          </p:cNvSpPr>
          <p:nvPr/>
        </p:nvSpPr>
        <p:spPr>
          <a:xfrm>
            <a:off x="541608" y="1524708"/>
            <a:ext cx="11447191" cy="516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sz="2000" dirty="0">
              <a:solidFill>
                <a:schemeClr val="tx1"/>
              </a:solidFill>
              <a:latin typeface="MacmillanRoman"/>
            </a:endParaRPr>
          </a:p>
          <a:p>
            <a:endParaRPr lang="en-US" sz="2000" dirty="0">
              <a:solidFill>
                <a:schemeClr val="tx1"/>
              </a:solidFill>
              <a:latin typeface="MacmillanRoman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2A0475-2BC6-4B25-A683-616DC0075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8" y="2183102"/>
            <a:ext cx="12100264" cy="315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7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9709315" cy="640080"/>
          </a:xfrm>
        </p:spPr>
        <p:txBody>
          <a:bodyPr>
            <a:noAutofit/>
          </a:bodyPr>
          <a:lstStyle/>
          <a:p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Experimental Setup</a:t>
            </a: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09" y="1524708"/>
            <a:ext cx="11088416" cy="4885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defRPr/>
            </a:pPr>
            <a:endParaRPr lang="en-US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BFE01B19-6B48-4F2D-ADFC-96753985284C}"/>
              </a:ext>
            </a:extLst>
          </p:cNvPr>
          <p:cNvSpPr txBox="1">
            <a:spLocks/>
          </p:cNvSpPr>
          <p:nvPr/>
        </p:nvSpPr>
        <p:spPr>
          <a:xfrm>
            <a:off x="541608" y="1524708"/>
            <a:ext cx="11447191" cy="516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sz="2000" dirty="0">
              <a:solidFill>
                <a:schemeClr val="tx1"/>
              </a:solidFill>
              <a:latin typeface="MacmillanRoman"/>
            </a:endParaRPr>
          </a:p>
          <a:p>
            <a:endParaRPr lang="en-US" sz="2000" dirty="0">
              <a:solidFill>
                <a:schemeClr val="tx1"/>
              </a:solidFill>
              <a:latin typeface="Macmillan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368E9E-8B27-4984-87E5-76A79CB6F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2116177"/>
            <a:ext cx="11988799" cy="321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4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Table Of Content</a:t>
            </a: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08" y="1524708"/>
            <a:ext cx="11224293" cy="44468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Contributions</a:t>
            </a:r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Issues of existing techniques</a:t>
            </a:r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Intrusion Detection Systems</a:t>
            </a:r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Outlier Detection Approach</a:t>
            </a:r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Experimental Setup</a:t>
            </a:r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Results</a:t>
            </a:r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Discussion</a:t>
            </a:r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Conclusion</a:t>
            </a:r>
          </a:p>
          <a:p>
            <a:pPr>
              <a:spcAft>
                <a:spcPts val="600"/>
              </a:spcAft>
              <a:defRPr/>
            </a:pPr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9709315" cy="64008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Results</a:t>
            </a: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09" y="1524708"/>
            <a:ext cx="11088416" cy="4885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defRPr/>
            </a:pPr>
            <a:endParaRPr lang="en-US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BFE01B19-6B48-4F2D-ADFC-96753985284C}"/>
              </a:ext>
            </a:extLst>
          </p:cNvPr>
          <p:cNvSpPr txBox="1">
            <a:spLocks/>
          </p:cNvSpPr>
          <p:nvPr/>
        </p:nvSpPr>
        <p:spPr>
          <a:xfrm>
            <a:off x="541608" y="1524708"/>
            <a:ext cx="11447191" cy="516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sz="2000" dirty="0">
              <a:solidFill>
                <a:schemeClr val="tx1"/>
              </a:solidFill>
              <a:latin typeface="MacmillanRoman"/>
            </a:endParaRPr>
          </a:p>
          <a:p>
            <a:endParaRPr lang="en-US" sz="2000" dirty="0">
              <a:solidFill>
                <a:schemeClr val="tx1"/>
              </a:solidFill>
              <a:latin typeface="Macmillan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7DA38B-C887-4C5C-8959-FDD1D032B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966" y="1808550"/>
            <a:ext cx="9974067" cy="352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8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9709315" cy="64008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Discussion</a:t>
            </a: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09" y="1524708"/>
            <a:ext cx="11088416" cy="4885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defRPr/>
            </a:pPr>
            <a:endParaRPr lang="en-US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BFE01B19-6B48-4F2D-ADFC-96753985284C}"/>
              </a:ext>
            </a:extLst>
          </p:cNvPr>
          <p:cNvSpPr txBox="1">
            <a:spLocks/>
          </p:cNvSpPr>
          <p:nvPr/>
        </p:nvSpPr>
        <p:spPr>
          <a:xfrm>
            <a:off x="541608" y="1524708"/>
            <a:ext cx="11447191" cy="516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sz="2000" dirty="0">
              <a:solidFill>
                <a:schemeClr val="tx1"/>
              </a:solidFill>
              <a:latin typeface="MacmillanRoman"/>
            </a:endParaRPr>
          </a:p>
          <a:p>
            <a:endParaRPr lang="en-US" sz="2000" dirty="0">
              <a:solidFill>
                <a:schemeClr val="tx1"/>
              </a:solidFill>
              <a:latin typeface="Macmillan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7B2C86-E0CF-432C-AC2D-730D27813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65" y="1647665"/>
            <a:ext cx="11241069" cy="463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1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9709315" cy="64008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Discussion</a:t>
            </a: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09" y="1524708"/>
            <a:ext cx="11088416" cy="4885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defRPr/>
            </a:pPr>
            <a:endParaRPr lang="en-US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BFE01B19-6B48-4F2D-ADFC-96753985284C}"/>
              </a:ext>
            </a:extLst>
          </p:cNvPr>
          <p:cNvSpPr txBox="1">
            <a:spLocks/>
          </p:cNvSpPr>
          <p:nvPr/>
        </p:nvSpPr>
        <p:spPr>
          <a:xfrm>
            <a:off x="541608" y="1524708"/>
            <a:ext cx="11447191" cy="516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sz="2000" dirty="0">
              <a:solidFill>
                <a:schemeClr val="tx1"/>
              </a:solidFill>
              <a:latin typeface="MacmillanRoman"/>
            </a:endParaRPr>
          </a:p>
          <a:p>
            <a:endParaRPr lang="en-US" sz="2000" dirty="0">
              <a:solidFill>
                <a:schemeClr val="tx1"/>
              </a:solidFill>
              <a:latin typeface="Macmillan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6F7DDD-4EA3-49C2-B6C6-BA7B91D95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04" y="1604542"/>
            <a:ext cx="11447191" cy="428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97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9709315" cy="64008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Discussion</a:t>
            </a: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09" y="1524708"/>
            <a:ext cx="11088416" cy="4885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defRPr/>
            </a:pPr>
            <a:endParaRPr lang="en-US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BFE01B19-6B48-4F2D-ADFC-96753985284C}"/>
              </a:ext>
            </a:extLst>
          </p:cNvPr>
          <p:cNvSpPr txBox="1">
            <a:spLocks/>
          </p:cNvSpPr>
          <p:nvPr/>
        </p:nvSpPr>
        <p:spPr>
          <a:xfrm>
            <a:off x="541608" y="1524708"/>
            <a:ext cx="11447191" cy="516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sz="2000" dirty="0">
              <a:solidFill>
                <a:schemeClr val="tx1"/>
              </a:solidFill>
              <a:latin typeface="MacmillanRoman"/>
            </a:endParaRPr>
          </a:p>
          <a:p>
            <a:endParaRPr lang="en-US" sz="2000" dirty="0">
              <a:solidFill>
                <a:schemeClr val="tx1"/>
              </a:solidFill>
              <a:latin typeface="Macmillan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9276B9-C433-4BE6-A28B-9BEF6515D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805" y="1227619"/>
            <a:ext cx="8934796" cy="536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9709315" cy="64008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Conclusion</a:t>
            </a:r>
            <a:endParaRPr lang="en-US" b="1" i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09" y="1524708"/>
            <a:ext cx="11088416" cy="4885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defRPr/>
            </a:pPr>
            <a:endParaRPr lang="en-US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BFE01B19-6B48-4F2D-ADFC-96753985284C}"/>
              </a:ext>
            </a:extLst>
          </p:cNvPr>
          <p:cNvSpPr txBox="1">
            <a:spLocks/>
          </p:cNvSpPr>
          <p:nvPr/>
        </p:nvSpPr>
        <p:spPr>
          <a:xfrm>
            <a:off x="541608" y="1524708"/>
            <a:ext cx="11447191" cy="516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MacmillanRoman"/>
              </a:rPr>
              <a:t>Anomaly based detection based on Local Outlier Factor results in better detection rate more efficiently in terms of training time, space, </a:t>
            </a:r>
            <a:r>
              <a:rPr lang="en-US" sz="2400">
                <a:solidFill>
                  <a:schemeClr val="tx1"/>
                </a:solidFill>
                <a:latin typeface="MacmillanRoman"/>
              </a:rPr>
              <a:t>and CPU </a:t>
            </a:r>
            <a:r>
              <a:rPr lang="en-US" sz="2400" dirty="0">
                <a:solidFill>
                  <a:schemeClr val="tx1"/>
                </a:solidFill>
                <a:latin typeface="MacmillanRoman"/>
              </a:rPr>
              <a:t>power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schemeClr val="tx1"/>
              </a:solidFill>
              <a:latin typeface="MacmillanRoman"/>
            </a:endParaRPr>
          </a:p>
          <a:p>
            <a:endParaRPr lang="en-US" sz="2000" dirty="0">
              <a:solidFill>
                <a:schemeClr val="tx1"/>
              </a:solidFill>
              <a:latin typeface="MacmillanRoman"/>
            </a:endParaRPr>
          </a:p>
          <a:p>
            <a:endParaRPr lang="en-US" sz="2000" dirty="0">
              <a:solidFill>
                <a:schemeClr val="tx1"/>
              </a:solidFill>
              <a:latin typeface="MacmillanRoman"/>
            </a:endParaRPr>
          </a:p>
        </p:txBody>
      </p:sp>
    </p:spTree>
    <p:extLst>
      <p:ext uri="{BB962C8B-B14F-4D97-AF65-F5344CB8AC3E}">
        <p14:creationId xmlns:p14="http://schemas.microsoft.com/office/powerpoint/2010/main" val="381688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9709315" cy="64008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Neural Network</a:t>
            </a:r>
            <a:endParaRPr lang="en-US" b="1" i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09" y="1524708"/>
            <a:ext cx="11088416" cy="4885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defRPr/>
            </a:pPr>
            <a:endParaRPr lang="en-US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BFE01B19-6B48-4F2D-ADFC-96753985284C}"/>
              </a:ext>
            </a:extLst>
          </p:cNvPr>
          <p:cNvSpPr txBox="1">
            <a:spLocks/>
          </p:cNvSpPr>
          <p:nvPr/>
        </p:nvSpPr>
        <p:spPr>
          <a:xfrm>
            <a:off x="541609" y="1524708"/>
            <a:ext cx="6010112" cy="516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MacmillanRoman"/>
              </a:rPr>
              <a:t> It is a group of connected I/O units.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MacmillanRoman"/>
              </a:rPr>
              <a:t>Each connection has a weight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MacmillanRoman"/>
              </a:rPr>
              <a:t>It is made of three main layers: Input, Hidden, and Output.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Macmillan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A90048-943B-48E3-806A-62E1ECC11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692" y="1312536"/>
            <a:ext cx="4474316" cy="538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9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9709315" cy="64008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Back Propagation Neural Network</a:t>
            </a:r>
            <a:endParaRPr lang="en-US" b="1" i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09" y="1524708"/>
            <a:ext cx="11088416" cy="4885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defRPr/>
            </a:pPr>
            <a:endParaRPr lang="en-US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BFE01B19-6B48-4F2D-ADFC-96753985284C}"/>
              </a:ext>
            </a:extLst>
          </p:cNvPr>
          <p:cNvSpPr txBox="1">
            <a:spLocks/>
          </p:cNvSpPr>
          <p:nvPr/>
        </p:nvSpPr>
        <p:spPr>
          <a:xfrm>
            <a:off x="541609" y="1524708"/>
            <a:ext cx="11108782" cy="516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MacmillanRoman"/>
              </a:rPr>
              <a:t> Back propagation is a standard way of training the NN.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MacmillanRoman"/>
              </a:rPr>
              <a:t>It is used to adjust the weight of the connections in order to reduce the error rate after each iteration.</a:t>
            </a:r>
          </a:p>
          <a:p>
            <a:pPr>
              <a:lnSpc>
                <a:spcPct val="100000"/>
              </a:lnSpc>
            </a:pPr>
            <a:endParaRPr lang="en-US" sz="2000" dirty="0">
              <a:solidFill>
                <a:schemeClr val="tx1"/>
              </a:solidFill>
              <a:latin typeface="MacmillanRoman"/>
            </a:endParaRPr>
          </a:p>
        </p:txBody>
      </p:sp>
    </p:spTree>
    <p:extLst>
      <p:ext uri="{BB962C8B-B14F-4D97-AF65-F5344CB8AC3E}">
        <p14:creationId xmlns:p14="http://schemas.microsoft.com/office/powerpoint/2010/main" val="70081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9709315" cy="64008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Back Propagation Neural Network</a:t>
            </a:r>
            <a:endParaRPr lang="en-US" b="1" i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09" y="1524708"/>
            <a:ext cx="11088416" cy="4885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defRPr/>
            </a:pPr>
            <a:endParaRPr lang="en-US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BFE01B19-6B48-4F2D-ADFC-96753985284C}"/>
              </a:ext>
            </a:extLst>
          </p:cNvPr>
          <p:cNvSpPr txBox="1">
            <a:spLocks/>
          </p:cNvSpPr>
          <p:nvPr/>
        </p:nvSpPr>
        <p:spPr>
          <a:xfrm>
            <a:off x="541609" y="1524708"/>
            <a:ext cx="4877058" cy="516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MacmillanRoman"/>
              </a:rPr>
              <a:t> Back propagation is a standard way of training the NN.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MacmillanRoman"/>
              </a:rPr>
              <a:t>It is used to adjust the weight of the connections in order to reduce the error rate after each iteration.</a:t>
            </a:r>
          </a:p>
          <a:p>
            <a:pPr>
              <a:lnSpc>
                <a:spcPct val="100000"/>
              </a:lnSpc>
            </a:pPr>
            <a:endParaRPr lang="en-US" sz="2000" dirty="0">
              <a:solidFill>
                <a:schemeClr val="tx1"/>
              </a:solidFill>
              <a:latin typeface="MacmillanRoman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8D260F-7245-4ABC-9488-2235B4516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332" y="1524708"/>
            <a:ext cx="6039693" cy="471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20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9709315" cy="64008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Back Propagation Neural Network</a:t>
            </a:r>
            <a:endParaRPr lang="en-US" b="1" i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09" y="1524708"/>
            <a:ext cx="11088416" cy="4885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defRPr/>
            </a:pPr>
            <a:endParaRPr lang="en-US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BFE01B19-6B48-4F2D-ADFC-96753985284C}"/>
              </a:ext>
            </a:extLst>
          </p:cNvPr>
          <p:cNvSpPr txBox="1">
            <a:spLocks/>
          </p:cNvSpPr>
          <p:nvPr/>
        </p:nvSpPr>
        <p:spPr>
          <a:xfrm>
            <a:off x="541609" y="1524708"/>
            <a:ext cx="11108782" cy="516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2000" dirty="0">
              <a:solidFill>
                <a:schemeClr val="tx1"/>
              </a:solidFill>
              <a:latin typeface="Macmillan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799410-899D-4129-B65B-AF3DD2DAF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822" y="1251692"/>
            <a:ext cx="9260075" cy="560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6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9709315" cy="64008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Back Propagation Neural Network</a:t>
            </a:r>
            <a:endParaRPr lang="en-US" b="1" i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09" y="1524708"/>
            <a:ext cx="11088416" cy="4885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defRPr/>
            </a:pPr>
            <a:endParaRPr lang="en-US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BFE01B19-6B48-4F2D-ADFC-96753985284C}"/>
              </a:ext>
            </a:extLst>
          </p:cNvPr>
          <p:cNvSpPr txBox="1">
            <a:spLocks/>
          </p:cNvSpPr>
          <p:nvPr/>
        </p:nvSpPr>
        <p:spPr>
          <a:xfrm>
            <a:off x="541609" y="1524708"/>
            <a:ext cx="5554391" cy="516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MacmillanRoman"/>
              </a:rPr>
              <a:t>Step1: Forward Propagation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MacmillanRoman"/>
              </a:rPr>
              <a:t>Step2: Compute error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MacmillanRoman"/>
              </a:rPr>
              <a:t>Step3: Backward Propagation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799410-899D-4129-B65B-AF3DD2DAF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8390" y="1524708"/>
            <a:ext cx="6707152" cy="406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6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Contributions</a:t>
            </a: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08" y="1524708"/>
            <a:ext cx="11224293" cy="4446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Developing the Outlier Detection Approach to enhance the detection rate for less frequent attacks.</a:t>
            </a:r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This new approach will reduce training time and space requirement for intrusion detection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  <a:defRPr/>
            </a:pPr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2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9709315" cy="64008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Back Propagation Neural Network</a:t>
            </a:r>
            <a:endParaRPr lang="en-US" b="1" i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09" y="1524708"/>
            <a:ext cx="11088416" cy="4885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defRPr/>
            </a:pPr>
            <a:endParaRPr lang="en-US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BFE01B19-6B48-4F2D-ADFC-96753985284C}"/>
              </a:ext>
            </a:extLst>
          </p:cNvPr>
          <p:cNvSpPr txBox="1">
            <a:spLocks/>
          </p:cNvSpPr>
          <p:nvPr/>
        </p:nvSpPr>
        <p:spPr>
          <a:xfrm>
            <a:off x="541609" y="1524708"/>
            <a:ext cx="5554391" cy="516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MacmillanRoman"/>
              </a:rPr>
              <a:t>Step1.a: Calculate Output of hidden layers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D6E85D-9F82-4A30-AF9F-152259AD8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1895349"/>
            <a:ext cx="10536120" cy="414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6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9709315" cy="64008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Back Propagation Neural Network</a:t>
            </a:r>
            <a:endParaRPr lang="en-US" b="1" i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09" y="1524708"/>
            <a:ext cx="11088416" cy="4885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defRPr/>
            </a:pPr>
            <a:endParaRPr lang="en-US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BFE01B19-6B48-4F2D-ADFC-96753985284C}"/>
              </a:ext>
            </a:extLst>
          </p:cNvPr>
          <p:cNvSpPr txBox="1">
            <a:spLocks/>
          </p:cNvSpPr>
          <p:nvPr/>
        </p:nvSpPr>
        <p:spPr>
          <a:xfrm>
            <a:off x="541609" y="1524708"/>
            <a:ext cx="5554391" cy="516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MacmillanRoman"/>
              </a:rPr>
              <a:t>Step1.b: Calculate output of Output layer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3B741D-7E9D-4070-874A-EC153C7E7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65" y="2193384"/>
            <a:ext cx="11381669" cy="331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7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9709315" cy="64008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Back Propagation Neural Network</a:t>
            </a:r>
            <a:endParaRPr lang="en-US" b="1" i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09" y="1524708"/>
            <a:ext cx="11088416" cy="4885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defRPr/>
            </a:pPr>
            <a:endParaRPr lang="en-US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BFE01B19-6B48-4F2D-ADFC-96753985284C}"/>
              </a:ext>
            </a:extLst>
          </p:cNvPr>
          <p:cNvSpPr txBox="1">
            <a:spLocks/>
          </p:cNvSpPr>
          <p:nvPr/>
        </p:nvSpPr>
        <p:spPr>
          <a:xfrm>
            <a:off x="541609" y="1524708"/>
            <a:ext cx="5554391" cy="516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MacmillanRoman"/>
              </a:rPr>
              <a:t>Step2: Calculating the error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8BB8F7-30A7-46A0-8CD1-31112013A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622" y="1925098"/>
            <a:ext cx="9848687" cy="476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91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9709315" cy="64008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Back Propagation Neural Network</a:t>
            </a:r>
            <a:endParaRPr lang="en-US" b="1" i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09" y="1524708"/>
            <a:ext cx="11088416" cy="4885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defRPr/>
            </a:pPr>
            <a:endParaRPr lang="en-US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BFE01B19-6B48-4F2D-ADFC-96753985284C}"/>
              </a:ext>
            </a:extLst>
          </p:cNvPr>
          <p:cNvSpPr txBox="1">
            <a:spLocks/>
          </p:cNvSpPr>
          <p:nvPr/>
        </p:nvSpPr>
        <p:spPr>
          <a:xfrm>
            <a:off x="541609" y="1524708"/>
            <a:ext cx="10600524" cy="516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MacmillanRoman"/>
              </a:rPr>
              <a:t>Step3: Calculate the Rate of change (gradient) for W5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DF2E18-D032-4B01-BA10-7A91455C1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7491"/>
            <a:ext cx="12192000" cy="27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9709315" cy="64008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Back Propagation Neural Network</a:t>
            </a:r>
            <a:endParaRPr lang="en-US" b="1" i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09" y="1524708"/>
            <a:ext cx="11088416" cy="4885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defRPr/>
            </a:pPr>
            <a:endParaRPr lang="en-US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BFE01B19-6B48-4F2D-ADFC-96753985284C}"/>
              </a:ext>
            </a:extLst>
          </p:cNvPr>
          <p:cNvSpPr txBox="1">
            <a:spLocks/>
          </p:cNvSpPr>
          <p:nvPr/>
        </p:nvSpPr>
        <p:spPr>
          <a:xfrm>
            <a:off x="541609" y="1524708"/>
            <a:ext cx="10600524" cy="516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MacmillanRoman"/>
              </a:rPr>
              <a:t>Step3.a: Calculating each term </a:t>
            </a:r>
            <a:r>
              <a:rPr lang="en-US" sz="2400" dirty="0" err="1">
                <a:solidFill>
                  <a:schemeClr val="tx1"/>
                </a:solidFill>
                <a:latin typeface="MacmillanRoman"/>
              </a:rPr>
              <a:t>separatly</a:t>
            </a:r>
            <a:endParaRPr lang="en-US" sz="2400" dirty="0">
              <a:solidFill>
                <a:schemeClr val="tx1"/>
              </a:solidFill>
              <a:latin typeface="Macmillan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6B1832-C9AE-4C68-B549-96A4B3656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8708"/>
            <a:ext cx="12192000" cy="18600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C6C148-E9E7-42A9-8707-617DD0E2F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83" y="4435397"/>
            <a:ext cx="12192000" cy="179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9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9709315" cy="64008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Back Propagation Neural Network</a:t>
            </a:r>
            <a:endParaRPr lang="en-US" b="1" i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09" y="1524708"/>
            <a:ext cx="11088416" cy="4885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defRPr/>
            </a:pPr>
            <a:endParaRPr lang="en-US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BFE01B19-6B48-4F2D-ADFC-96753985284C}"/>
              </a:ext>
            </a:extLst>
          </p:cNvPr>
          <p:cNvSpPr txBox="1">
            <a:spLocks/>
          </p:cNvSpPr>
          <p:nvPr/>
        </p:nvSpPr>
        <p:spPr>
          <a:xfrm>
            <a:off x="541609" y="1524708"/>
            <a:ext cx="10600524" cy="516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MacmillanRoman"/>
              </a:rPr>
              <a:t>Step3.a: Calculating each term separately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DEB8E9-6DBB-4606-8473-78AA02126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27" y="2805814"/>
            <a:ext cx="10872379" cy="232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1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9709315" cy="64008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Back Propagation Neural Network</a:t>
            </a:r>
            <a:endParaRPr lang="en-US" b="1" i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09" y="1363823"/>
            <a:ext cx="11088416" cy="507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defRPr/>
            </a:pPr>
            <a:endParaRPr lang="en-US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BFE01B19-6B48-4F2D-ADFC-96753985284C}"/>
              </a:ext>
            </a:extLst>
          </p:cNvPr>
          <p:cNvSpPr txBox="1">
            <a:spLocks/>
          </p:cNvSpPr>
          <p:nvPr/>
        </p:nvSpPr>
        <p:spPr>
          <a:xfrm>
            <a:off x="541609" y="1524708"/>
            <a:ext cx="10600524" cy="516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MacmillanRoman"/>
              </a:rPr>
              <a:t>Step3.b: Calculate the final updated weight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546243-7A2F-47F1-82D2-1E34D8C39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1247"/>
            <a:ext cx="12192000" cy="12033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711824-E992-40F6-902B-BA1E957AB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12192000" cy="12147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E531F5-6FBC-4EEB-8F00-4911FCF4C5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87" y="4848163"/>
            <a:ext cx="10936226" cy="1057423"/>
          </a:xfrm>
          <a:prstGeom prst="rect">
            <a:avLst/>
          </a:prstGeom>
        </p:spPr>
      </p:pic>
      <p:sp>
        <p:nvSpPr>
          <p:cNvPr id="11" name="Content Placeholder 17">
            <a:extLst>
              <a:ext uri="{FF2B5EF4-FFF2-40B4-BE49-F238E27FC236}">
                <a16:creationId xmlns:a16="http://schemas.microsoft.com/office/drawing/2014/main" id="{1B2A9450-99CA-440B-A172-7AFF1C1318D4}"/>
              </a:ext>
            </a:extLst>
          </p:cNvPr>
          <p:cNvSpPr txBox="1">
            <a:spLocks/>
          </p:cNvSpPr>
          <p:nvPr/>
        </p:nvSpPr>
        <p:spPr>
          <a:xfrm>
            <a:off x="561975" y="6156298"/>
            <a:ext cx="11088416" cy="507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sz="2400" i="1" dirty="0">
                <a:latin typeface="Segoe UI" panose="020B0502040204020203" pitchFamily="34" charset="0"/>
                <a:cs typeface="Segoe UI" panose="020B0502040204020203" pitchFamily="34" charset="0"/>
              </a:rPr>
              <a:t>n: learning factor</a:t>
            </a:r>
          </a:p>
        </p:txBody>
      </p:sp>
    </p:spTree>
    <p:extLst>
      <p:ext uri="{BB962C8B-B14F-4D97-AF65-F5344CB8AC3E}">
        <p14:creationId xmlns:p14="http://schemas.microsoft.com/office/powerpoint/2010/main" val="127573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9709315" cy="64008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Back Propagation Neural Network</a:t>
            </a:r>
            <a:endParaRPr lang="en-US" b="1" i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09" y="1524708"/>
            <a:ext cx="11088416" cy="4885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defRPr/>
            </a:pPr>
            <a:endParaRPr lang="en-US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BFE01B19-6B48-4F2D-ADFC-96753985284C}"/>
              </a:ext>
            </a:extLst>
          </p:cNvPr>
          <p:cNvSpPr txBox="1">
            <a:spLocks/>
          </p:cNvSpPr>
          <p:nvPr/>
        </p:nvSpPr>
        <p:spPr>
          <a:xfrm>
            <a:off x="541609" y="1524708"/>
            <a:ext cx="10600524" cy="516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MacmillanRoman"/>
              </a:rPr>
              <a:t>The last step is repeated for all the weights in the neural network.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MacmillanRoman"/>
              </a:rPr>
              <a:t>The neural network is trained through repeated back propagation.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MacmillanRoman"/>
              </a:rPr>
              <a:t>The model is trained when the error is minimized.</a:t>
            </a: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tx1"/>
              </a:solidFill>
              <a:latin typeface="MacmillanRoman"/>
            </a:endParaRPr>
          </a:p>
        </p:txBody>
      </p:sp>
    </p:spTree>
    <p:extLst>
      <p:ext uri="{BB962C8B-B14F-4D97-AF65-F5344CB8AC3E}">
        <p14:creationId xmlns:p14="http://schemas.microsoft.com/office/powerpoint/2010/main" val="258236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Intrusion Detection Systems</a:t>
            </a: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08" y="1524708"/>
            <a:ext cx="11158979" cy="4381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Goal of IDS: Find out if a system is operating normally.</a:t>
            </a:r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Anomalies are consequences of successful exploitation of system vulnerabilities.</a:t>
            </a:r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Two types of IDS: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Host-based: Detect possible attacks in individual computer which the IDS runs in.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Network-based: Detects attacks on the network by monitoring and examining packets content and format.</a:t>
            </a:r>
          </a:p>
          <a:p>
            <a:pPr marL="0" indent="0">
              <a:spcAft>
                <a:spcPts val="600"/>
              </a:spcAft>
              <a:buNone/>
              <a:defRPr/>
            </a:pPr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45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Intrusion Detection Systems</a:t>
            </a: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09" y="1524708"/>
            <a:ext cx="11088416" cy="4605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Misuse vs Anomaly detection: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Misuse: Signature based detection. Attacks are detected based on information of previously known attacks.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Anomaly: Behavior based detection. “Normal” system behavior is modeled, and any activity outside of it is considered suspicious.</a:t>
            </a:r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This paper focuses on Anomaly based approach</a:t>
            </a:r>
          </a:p>
        </p:txBody>
      </p:sp>
    </p:spTree>
    <p:extLst>
      <p:ext uri="{BB962C8B-B14F-4D97-AF65-F5344CB8AC3E}">
        <p14:creationId xmlns:p14="http://schemas.microsoft.com/office/powerpoint/2010/main" val="420005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9709315" cy="64008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Goals of proposed Anomaly Based IDS</a:t>
            </a: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09" y="1524708"/>
            <a:ext cx="11088416" cy="4885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defRPr/>
            </a:pPr>
            <a:endParaRPr lang="en-US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BFE01B19-6B48-4F2D-ADFC-96753985284C}"/>
              </a:ext>
            </a:extLst>
          </p:cNvPr>
          <p:cNvSpPr txBox="1">
            <a:spLocks/>
          </p:cNvSpPr>
          <p:nvPr/>
        </p:nvSpPr>
        <p:spPr>
          <a:xfrm>
            <a:off x="541608" y="1524708"/>
            <a:ext cx="11447191" cy="516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High detection rate,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Low FPR,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Adaptive to small variations in patterns,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Real Time detection.</a:t>
            </a:r>
          </a:p>
        </p:txBody>
      </p:sp>
    </p:spTree>
    <p:extLst>
      <p:ext uri="{BB962C8B-B14F-4D97-AF65-F5344CB8AC3E}">
        <p14:creationId xmlns:p14="http://schemas.microsoft.com/office/powerpoint/2010/main" val="249900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84039" y="448056"/>
            <a:ext cx="3145272" cy="64008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System Architecture</a:t>
            </a:r>
            <a:endParaRPr lang="en-US" b="1" i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09" y="1524708"/>
            <a:ext cx="11088416" cy="4885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defRPr/>
            </a:pPr>
            <a:endParaRPr lang="en-US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BFE01B19-6B48-4F2D-ADFC-96753985284C}"/>
              </a:ext>
            </a:extLst>
          </p:cNvPr>
          <p:cNvSpPr txBox="1">
            <a:spLocks/>
          </p:cNvSpPr>
          <p:nvPr/>
        </p:nvSpPr>
        <p:spPr>
          <a:xfrm>
            <a:off x="541608" y="1524708"/>
            <a:ext cx="11447191" cy="516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2400" dirty="0">
              <a:solidFill>
                <a:schemeClr val="tx1"/>
              </a:solidFill>
              <a:latin typeface="MacmillanRoman"/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tx1"/>
              </a:solidFill>
              <a:latin typeface="MacmillanRoman"/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tx1"/>
              </a:solidFill>
              <a:latin typeface="MacmillanRoman"/>
            </a:endParaRPr>
          </a:p>
          <a:p>
            <a:endParaRPr lang="en-US" sz="2000" dirty="0">
              <a:solidFill>
                <a:schemeClr val="tx1"/>
              </a:solidFill>
              <a:latin typeface="MacmillanRoman"/>
            </a:endParaRPr>
          </a:p>
          <a:p>
            <a:endParaRPr lang="en-US" sz="2000" dirty="0">
              <a:solidFill>
                <a:schemeClr val="tx1"/>
              </a:solidFill>
              <a:latin typeface="Macmillan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7E1706-0EEA-4060-87B0-7BF673F74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741" y="143112"/>
            <a:ext cx="7084139" cy="65364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ontent Placeholder 17">
            <a:extLst>
              <a:ext uri="{FF2B5EF4-FFF2-40B4-BE49-F238E27FC236}">
                <a16:creationId xmlns:a16="http://schemas.microsoft.com/office/drawing/2014/main" id="{93820A70-E193-472A-8B74-0B12D06D4FC5}"/>
              </a:ext>
            </a:extLst>
          </p:cNvPr>
          <p:cNvSpPr txBox="1">
            <a:spLocks/>
          </p:cNvSpPr>
          <p:nvPr/>
        </p:nvSpPr>
        <p:spPr>
          <a:xfrm>
            <a:off x="474528" y="1677108"/>
            <a:ext cx="4310536" cy="516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MacmillanRoman"/>
              </a:rPr>
              <a:t>Features are extracted from Internet Packets.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MacmillanRoman"/>
              </a:rPr>
              <a:t>IDS compare the feature with the trained model.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MacmillanRoman"/>
              </a:rPr>
              <a:t>The model is trained on big dataset stored in Distributed storage area.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MacmillanRoman"/>
              </a:rPr>
              <a:t> </a:t>
            </a:r>
            <a:r>
              <a:rPr lang="en-US" sz="2400" strike="sngStrike" dirty="0">
                <a:solidFill>
                  <a:schemeClr val="tx1"/>
                </a:solidFill>
                <a:latin typeface="MacmillanRoman"/>
              </a:rPr>
              <a:t>False alarm</a:t>
            </a:r>
            <a:r>
              <a:rPr lang="en-US" sz="2400" dirty="0">
                <a:solidFill>
                  <a:schemeClr val="tx1"/>
                </a:solidFill>
                <a:latin typeface="MacmillanRoman"/>
              </a:rPr>
              <a:t> -&gt; generate alarm</a:t>
            </a:r>
            <a:endParaRPr lang="en-US" sz="2400" strike="sngStrike" dirty="0">
              <a:solidFill>
                <a:schemeClr val="tx1"/>
              </a:solidFill>
              <a:latin typeface="MacmillanRoman"/>
            </a:endParaRPr>
          </a:p>
        </p:txBody>
      </p:sp>
    </p:spTree>
    <p:extLst>
      <p:ext uri="{BB962C8B-B14F-4D97-AF65-F5344CB8AC3E}">
        <p14:creationId xmlns:p14="http://schemas.microsoft.com/office/powerpoint/2010/main" val="401367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9709315" cy="64008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Local Outlier Factor</a:t>
            </a: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09" y="1524708"/>
            <a:ext cx="11088416" cy="4885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defRPr/>
            </a:pPr>
            <a:endParaRPr lang="en-US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BFE01B19-6B48-4F2D-ADFC-96753985284C}"/>
              </a:ext>
            </a:extLst>
          </p:cNvPr>
          <p:cNvSpPr txBox="1">
            <a:spLocks/>
          </p:cNvSpPr>
          <p:nvPr/>
        </p:nvSpPr>
        <p:spPr>
          <a:xfrm>
            <a:off x="541608" y="1524708"/>
            <a:ext cx="10954975" cy="516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schemeClr val="tx1"/>
              </a:solidFill>
              <a:latin typeface="MacmillanRoman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F668A24-1DD2-4096-9D00-35EFEA140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15087" y="1241011"/>
            <a:ext cx="4208015" cy="4411629"/>
          </a:xfrm>
          <a:prstGeom prst="rect">
            <a:avLst/>
          </a:prstGeom>
        </p:spPr>
      </p:pic>
      <p:sp>
        <p:nvSpPr>
          <p:cNvPr id="7" name="Content Placeholder 17">
            <a:extLst>
              <a:ext uri="{FF2B5EF4-FFF2-40B4-BE49-F238E27FC236}">
                <a16:creationId xmlns:a16="http://schemas.microsoft.com/office/drawing/2014/main" id="{9F0DD251-70A2-41C5-94F2-2AFE666A7A1A}"/>
              </a:ext>
            </a:extLst>
          </p:cNvPr>
          <p:cNvSpPr txBox="1">
            <a:spLocks/>
          </p:cNvSpPr>
          <p:nvPr/>
        </p:nvSpPr>
        <p:spPr>
          <a:xfrm>
            <a:off x="1900030" y="5797816"/>
            <a:ext cx="8371574" cy="1224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MacmillanRoman"/>
              </a:rPr>
              <a:t>Main idea: Comparing the local density of a point with the densities of its neighbors. </a:t>
            </a:r>
            <a:r>
              <a:rPr lang="en-US" sz="2400" i="1" dirty="0">
                <a:solidFill>
                  <a:schemeClr val="tx1"/>
                </a:solidFill>
                <a:latin typeface="MacmillanRoman"/>
              </a:rPr>
              <a:t>A</a:t>
            </a:r>
            <a:r>
              <a:rPr lang="en-US" sz="2400" dirty="0">
                <a:solidFill>
                  <a:schemeClr val="tx1"/>
                </a:solidFill>
                <a:latin typeface="MacmillanRoman"/>
              </a:rPr>
              <a:t> has lower densities than its neighbors </a:t>
            </a:r>
          </a:p>
          <a:p>
            <a:pPr algn="just">
              <a:lnSpc>
                <a:spcPct val="100000"/>
              </a:lnSpc>
            </a:pPr>
            <a:endParaRPr lang="en-US" sz="2800" dirty="0">
              <a:solidFill>
                <a:schemeClr val="tx1"/>
              </a:solidFill>
              <a:latin typeface="MacmillanRoman"/>
            </a:endParaRPr>
          </a:p>
        </p:txBody>
      </p:sp>
    </p:spTree>
    <p:extLst>
      <p:ext uri="{BB962C8B-B14F-4D97-AF65-F5344CB8AC3E}">
        <p14:creationId xmlns:p14="http://schemas.microsoft.com/office/powerpoint/2010/main" val="58237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9709315" cy="64008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Local Outlier Factor</a:t>
            </a: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09" y="1524708"/>
            <a:ext cx="11088416" cy="4885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defRPr/>
            </a:pPr>
            <a:endParaRPr lang="en-US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7">
                <a:extLst>
                  <a:ext uri="{FF2B5EF4-FFF2-40B4-BE49-F238E27FC236}">
                    <a16:creationId xmlns:a16="http://schemas.microsoft.com/office/drawing/2014/main" id="{BFE01B19-6B48-4F2D-ADFC-9675398528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1608" y="1524708"/>
                <a:ext cx="11108783" cy="51681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ts val="1800"/>
                  </a:lnSpc>
                  <a:spcBef>
                    <a:spcPts val="100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lang="en-US" sz="1200" kern="120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ts val="1800"/>
                  </a:lnSpc>
                  <a:spcBef>
                    <a:spcPts val="100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lang="en-US" sz="1200" kern="120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ts val="1800"/>
                  </a:lnSpc>
                  <a:spcBef>
                    <a:spcPts val="100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lang="en-US" sz="1200" kern="120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ts val="1800"/>
                  </a:lnSpc>
                  <a:spcBef>
                    <a:spcPts val="100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lang="en-US" sz="1200" kern="120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ts val="1800"/>
                  </a:lnSpc>
                  <a:spcBef>
                    <a:spcPts val="100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lang="en-US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𝑑𝑖𝑠𝑡𝑎𝑛𝑐𝑒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MacmillanRoman"/>
                  </a:rPr>
                  <a:t>: The distance of object A to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MacmillanRoman"/>
                  </a:rPr>
                  <a:t> nearest neighbor.</a:t>
                </a:r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MacmillanRoman"/>
                  </a:rPr>
                  <a:t> The set of k nearest neighbors of A, includes all objects at this distance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𝑟𝑒𝑎𝑐h𝑎𝑏𝑖𝑙𝑖𝑡𝑦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MacmillanRoman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𝑑𝑖𝑠𝑡𝑎𝑛𝑐𝑒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⁡{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MacmillanRoman"/>
                  </a:rPr>
                  <a:t> k-distance(B), d(A,B) }</a:t>
                </a:r>
              </a:p>
              <a:p>
                <a:pPr marL="0" indent="0">
                  <a:buNone/>
                </a:pPr>
                <a:endParaRPr lang="en-US" sz="2000" dirty="0">
                  <a:solidFill>
                    <a:schemeClr val="tx1"/>
                  </a:solidFill>
                  <a:latin typeface="MacmillanRoman"/>
                </a:endParaRPr>
              </a:p>
            </p:txBody>
          </p:sp>
        </mc:Choice>
        <mc:Fallback xmlns="">
          <p:sp>
            <p:nvSpPr>
              <p:cNvPr id="5" name="Content Placeholder 17">
                <a:extLst>
                  <a:ext uri="{FF2B5EF4-FFF2-40B4-BE49-F238E27FC236}">
                    <a16:creationId xmlns:a16="http://schemas.microsoft.com/office/drawing/2014/main" id="{BFE01B19-6B48-4F2D-ADFC-967539852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08" y="1524708"/>
                <a:ext cx="11108783" cy="5168192"/>
              </a:xfrm>
              <a:prstGeom prst="rect">
                <a:avLst/>
              </a:prstGeom>
              <a:blipFill>
                <a:blip r:embed="rId2"/>
                <a:stretch>
                  <a:fillRect l="-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67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108_Welcome to Powerpoint 2016_CLR_v2" id="{CAB9082A-965C-42BE-8170-C940D3319B60}" vid="{82B84162-888A-4FD2-BEC9-B29B6DB2C7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0072C5-DDE0-4258-BA7A-4D4B80DFA632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 2016</Template>
  <TotalTime>0</TotalTime>
  <Words>967</Words>
  <Application>Microsoft Office PowerPoint</Application>
  <PresentationFormat>Widescreen</PresentationFormat>
  <Paragraphs>122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MacmillanRoman</vt:lpstr>
      <vt:lpstr>Arial</vt:lpstr>
      <vt:lpstr>Calibri</vt:lpstr>
      <vt:lpstr>Cambria Math</vt:lpstr>
      <vt:lpstr>Segoe UI</vt:lpstr>
      <vt:lpstr>Segoe UI Light</vt:lpstr>
      <vt:lpstr>WelcomeDoc</vt:lpstr>
      <vt:lpstr>Intrusion Detection System (IDS): Anomaly Detection using Outlier Detection Approach</vt:lpstr>
      <vt:lpstr>Table Of Content</vt:lpstr>
      <vt:lpstr>Contributions</vt:lpstr>
      <vt:lpstr>Intrusion Detection Systems</vt:lpstr>
      <vt:lpstr>Intrusion Detection Systems</vt:lpstr>
      <vt:lpstr>Goals of proposed Anomaly Based IDS</vt:lpstr>
      <vt:lpstr>System Architecture</vt:lpstr>
      <vt:lpstr>Local Outlier Factor</vt:lpstr>
      <vt:lpstr>Local Outlier Factor</vt:lpstr>
      <vt:lpstr>Local Outlier Factor</vt:lpstr>
      <vt:lpstr>Local Outlier Factor</vt:lpstr>
      <vt:lpstr>Local Outlier Factor</vt:lpstr>
      <vt:lpstr>Local Outlier Factor</vt:lpstr>
      <vt:lpstr>Local Outlier Factor</vt:lpstr>
      <vt:lpstr>Local Outlier Factor (Example)</vt:lpstr>
      <vt:lpstr>Experimental Setup</vt:lpstr>
      <vt:lpstr>Experimental Setup</vt:lpstr>
      <vt:lpstr>Experimental Setup</vt:lpstr>
      <vt:lpstr>Experimental Setup</vt:lpstr>
      <vt:lpstr>Results</vt:lpstr>
      <vt:lpstr>Discussion</vt:lpstr>
      <vt:lpstr>Discussion</vt:lpstr>
      <vt:lpstr>Discussion</vt:lpstr>
      <vt:lpstr>Conclusion</vt:lpstr>
      <vt:lpstr>Neural Network</vt:lpstr>
      <vt:lpstr>Back Propagation Neural Network</vt:lpstr>
      <vt:lpstr>Back Propagation Neural Network</vt:lpstr>
      <vt:lpstr>Back Propagation Neural Network</vt:lpstr>
      <vt:lpstr>Back Propagation Neural Network</vt:lpstr>
      <vt:lpstr>Back Propagation Neural Network</vt:lpstr>
      <vt:lpstr>Back Propagation Neural Network</vt:lpstr>
      <vt:lpstr>Back Propagation Neural Network</vt:lpstr>
      <vt:lpstr>Back Propagation Neural Network</vt:lpstr>
      <vt:lpstr>Back Propagation Neural Network</vt:lpstr>
      <vt:lpstr>Back Propagation Neural Network</vt:lpstr>
      <vt:lpstr>Back Propagation Neural Network</vt:lpstr>
      <vt:lpstr>Back Propagation Neural Network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2019-10-19T05:09:56Z</dcterms:created>
  <dcterms:modified xsi:type="dcterms:W3CDTF">2019-11-11T05:05:45Z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