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4" r:id="rId3"/>
    <p:sldId id="273" r:id="rId4"/>
    <p:sldId id="276" r:id="rId5"/>
    <p:sldId id="257" r:id="rId6"/>
    <p:sldId id="258" r:id="rId7"/>
    <p:sldId id="259" r:id="rId8"/>
    <p:sldId id="277" r:id="rId9"/>
    <p:sldId id="260" r:id="rId10"/>
    <p:sldId id="261" r:id="rId11"/>
    <p:sldId id="262" r:id="rId12"/>
    <p:sldId id="278" r:id="rId13"/>
    <p:sldId id="279" r:id="rId14"/>
    <p:sldId id="265" r:id="rId15"/>
    <p:sldId id="266" r:id="rId16"/>
    <p:sldId id="267" r:id="rId17"/>
    <p:sldId id="268" r:id="rId18"/>
    <p:sldId id="269" r:id="rId19"/>
    <p:sldId id="280" r:id="rId20"/>
    <p:sldId id="270" r:id="rId21"/>
    <p:sldId id="271" r:id="rId22"/>
    <p:sldId id="27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3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BA4938-3790-402F-84A4-0CE869DFE47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1D78798-CF29-4F11-81C0-F3183FB6B0F0}">
      <dgm:prSet/>
      <dgm:spPr/>
      <dgm:t>
        <a:bodyPr/>
        <a:lstStyle/>
        <a:p>
          <a:r>
            <a:rPr lang="en-US"/>
            <a:t>The majority of surveyed works do not satisfy the standard requirements. </a:t>
          </a:r>
        </a:p>
      </dgm:t>
    </dgm:pt>
    <dgm:pt modelId="{DE9A44F7-094D-41B8-A04C-0524ADB00C2E}" type="parTrans" cxnId="{C6A13EA8-9513-4AD6-89F5-0E662F1E0EF5}">
      <dgm:prSet/>
      <dgm:spPr/>
      <dgm:t>
        <a:bodyPr/>
        <a:lstStyle/>
        <a:p>
          <a:endParaRPr lang="en-US"/>
        </a:p>
      </dgm:t>
    </dgm:pt>
    <dgm:pt modelId="{DAC9073F-23A8-4E8D-B849-B36B0336D12D}" type="sibTrans" cxnId="{C6A13EA8-9513-4AD6-89F5-0E662F1E0EF5}">
      <dgm:prSet/>
      <dgm:spPr/>
      <dgm:t>
        <a:bodyPr/>
        <a:lstStyle/>
        <a:p>
          <a:endParaRPr lang="en-US"/>
        </a:p>
      </dgm:t>
    </dgm:pt>
    <dgm:pt modelId="{0E24A2C1-3846-4FD7-9CA4-45663FB78182}">
      <dgm:prSet/>
      <dgm:spPr/>
      <dgm:t>
        <a:bodyPr/>
        <a:lstStyle/>
        <a:p>
          <a:r>
            <a:rPr lang="en-US" dirty="0"/>
            <a:t>Our findings confirm a common trend in the experimental computer science field that shows a lack of a scientific rigor in academic research. </a:t>
          </a:r>
        </a:p>
      </dgm:t>
    </dgm:pt>
    <dgm:pt modelId="{96D62A1A-3850-4213-8E58-C1B056D4F251}" type="parTrans" cxnId="{ABE0959B-98AF-421B-A57A-3DCCC98ABEA4}">
      <dgm:prSet/>
      <dgm:spPr/>
      <dgm:t>
        <a:bodyPr/>
        <a:lstStyle/>
        <a:p>
          <a:endParaRPr lang="en-US"/>
        </a:p>
      </dgm:t>
    </dgm:pt>
    <dgm:pt modelId="{A64A15C2-6290-447C-9B0E-980FBBB2341A}" type="sibTrans" cxnId="{ABE0959B-98AF-421B-A57A-3DCCC98ABEA4}">
      <dgm:prSet/>
      <dgm:spPr/>
      <dgm:t>
        <a:bodyPr/>
        <a:lstStyle/>
        <a:p>
          <a:endParaRPr lang="en-US"/>
        </a:p>
      </dgm:t>
    </dgm:pt>
    <dgm:pt modelId="{5634CCD4-C585-4C70-9DCD-239D944F5E8B}">
      <dgm:prSet/>
      <dgm:spPr/>
      <dgm:t>
        <a:bodyPr/>
        <a:lstStyle/>
        <a:p>
          <a:r>
            <a:rPr lang="en-US" dirty="0"/>
            <a:t>A common perceptions of the highly ranked publication venues is the better quality of their published papers, our survey results do not support that.</a:t>
          </a:r>
        </a:p>
      </dgm:t>
    </dgm:pt>
    <dgm:pt modelId="{766F3675-767F-41E2-89EC-6B9F0068EF0D}" type="parTrans" cxnId="{D4D422CB-BCC7-4F84-B241-E3C6BABA966E}">
      <dgm:prSet/>
      <dgm:spPr/>
      <dgm:t>
        <a:bodyPr/>
        <a:lstStyle/>
        <a:p>
          <a:endParaRPr lang="en-US"/>
        </a:p>
      </dgm:t>
    </dgm:pt>
    <dgm:pt modelId="{97EE9057-063A-4850-B5EF-77FE72CF89B9}" type="sibTrans" cxnId="{D4D422CB-BCC7-4F84-B241-E3C6BABA966E}">
      <dgm:prSet/>
      <dgm:spPr/>
      <dgm:t>
        <a:bodyPr/>
        <a:lstStyle/>
        <a:p>
          <a:endParaRPr lang="en-US"/>
        </a:p>
      </dgm:t>
    </dgm:pt>
    <dgm:pt modelId="{23264B7B-B5D0-4468-9B03-D5E67613977E}" type="pres">
      <dgm:prSet presAssocID="{F1BA4938-3790-402F-84A4-0CE869DFE472}" presName="linear" presStyleCnt="0">
        <dgm:presLayoutVars>
          <dgm:animLvl val="lvl"/>
          <dgm:resizeHandles val="exact"/>
        </dgm:presLayoutVars>
      </dgm:prSet>
      <dgm:spPr/>
    </dgm:pt>
    <dgm:pt modelId="{BAB23B95-07BA-4D61-B6D6-D21C6B7719E1}" type="pres">
      <dgm:prSet presAssocID="{51D78798-CF29-4F11-81C0-F3183FB6B0F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D02D029-4C93-4FA6-9184-FAD2B8BCB30E}" type="pres">
      <dgm:prSet presAssocID="{DAC9073F-23A8-4E8D-B849-B36B0336D12D}" presName="spacer" presStyleCnt="0"/>
      <dgm:spPr/>
    </dgm:pt>
    <dgm:pt modelId="{AFD6D4AE-A2C2-4565-B77C-702AFCFAAFDD}" type="pres">
      <dgm:prSet presAssocID="{0E24A2C1-3846-4FD7-9CA4-45663FB78182}" presName="parentText" presStyleLbl="node1" presStyleIdx="1" presStyleCnt="3" custLinFactY="101963" custLinFactNeighborX="0" custLinFactNeighborY="200000">
        <dgm:presLayoutVars>
          <dgm:chMax val="0"/>
          <dgm:bulletEnabled val="1"/>
        </dgm:presLayoutVars>
      </dgm:prSet>
      <dgm:spPr/>
    </dgm:pt>
    <dgm:pt modelId="{04FBA637-6851-4DBB-A5D5-740DDE78426D}" type="pres">
      <dgm:prSet presAssocID="{A64A15C2-6290-447C-9B0E-980FBBB2341A}" presName="spacer" presStyleCnt="0"/>
      <dgm:spPr/>
    </dgm:pt>
    <dgm:pt modelId="{511B9DBB-3721-4F1C-98F4-AEA0D6AB38E2}" type="pres">
      <dgm:prSet presAssocID="{5634CCD4-C585-4C70-9DCD-239D944F5E8B}" presName="parentText" presStyleLbl="node1" presStyleIdx="2" presStyleCnt="3" custLinFactY="-100000" custLinFactNeighborX="0" custLinFactNeighborY="-105247">
        <dgm:presLayoutVars>
          <dgm:chMax val="0"/>
          <dgm:bulletEnabled val="1"/>
        </dgm:presLayoutVars>
      </dgm:prSet>
      <dgm:spPr/>
    </dgm:pt>
  </dgm:ptLst>
  <dgm:cxnLst>
    <dgm:cxn modelId="{A029A531-497C-4524-812A-88FBA6FF507F}" type="presOf" srcId="{0E24A2C1-3846-4FD7-9CA4-45663FB78182}" destId="{AFD6D4AE-A2C2-4565-B77C-702AFCFAAFDD}" srcOrd="0" destOrd="0" presId="urn:microsoft.com/office/officeart/2005/8/layout/vList2"/>
    <dgm:cxn modelId="{FF57D23A-4C32-4F23-9AD5-5A1E1F437310}" type="presOf" srcId="{5634CCD4-C585-4C70-9DCD-239D944F5E8B}" destId="{511B9DBB-3721-4F1C-98F4-AEA0D6AB38E2}" srcOrd="0" destOrd="0" presId="urn:microsoft.com/office/officeart/2005/8/layout/vList2"/>
    <dgm:cxn modelId="{43EC8756-3CB4-4C76-92E3-C2FD39F96DDB}" type="presOf" srcId="{51D78798-CF29-4F11-81C0-F3183FB6B0F0}" destId="{BAB23B95-07BA-4D61-B6D6-D21C6B7719E1}" srcOrd="0" destOrd="0" presId="urn:microsoft.com/office/officeart/2005/8/layout/vList2"/>
    <dgm:cxn modelId="{ABE0959B-98AF-421B-A57A-3DCCC98ABEA4}" srcId="{F1BA4938-3790-402F-84A4-0CE869DFE472}" destId="{0E24A2C1-3846-4FD7-9CA4-45663FB78182}" srcOrd="1" destOrd="0" parTransId="{96D62A1A-3850-4213-8E58-C1B056D4F251}" sibTransId="{A64A15C2-6290-447C-9B0E-980FBBB2341A}"/>
    <dgm:cxn modelId="{C6A13EA8-9513-4AD6-89F5-0E662F1E0EF5}" srcId="{F1BA4938-3790-402F-84A4-0CE869DFE472}" destId="{51D78798-CF29-4F11-81C0-F3183FB6B0F0}" srcOrd="0" destOrd="0" parTransId="{DE9A44F7-094D-41B8-A04C-0524ADB00C2E}" sibTransId="{DAC9073F-23A8-4E8D-B849-B36B0336D12D}"/>
    <dgm:cxn modelId="{D4D422CB-BCC7-4F84-B241-E3C6BABA966E}" srcId="{F1BA4938-3790-402F-84A4-0CE869DFE472}" destId="{5634CCD4-C585-4C70-9DCD-239D944F5E8B}" srcOrd="2" destOrd="0" parTransId="{766F3675-767F-41E2-89EC-6B9F0068EF0D}" sibTransId="{97EE9057-063A-4850-B5EF-77FE72CF89B9}"/>
    <dgm:cxn modelId="{2835BFED-063B-438F-8CEA-D891BE386F54}" type="presOf" srcId="{F1BA4938-3790-402F-84A4-0CE869DFE472}" destId="{23264B7B-B5D0-4468-9B03-D5E67613977E}" srcOrd="0" destOrd="0" presId="urn:microsoft.com/office/officeart/2005/8/layout/vList2"/>
    <dgm:cxn modelId="{FB0F7430-9321-4E00-8A43-D8D4D4A1AD42}" type="presParOf" srcId="{23264B7B-B5D0-4468-9B03-D5E67613977E}" destId="{BAB23B95-07BA-4D61-B6D6-D21C6B7719E1}" srcOrd="0" destOrd="0" presId="urn:microsoft.com/office/officeart/2005/8/layout/vList2"/>
    <dgm:cxn modelId="{E9B0B029-8A96-4BFD-BC1B-16ED7713CE0B}" type="presParOf" srcId="{23264B7B-B5D0-4468-9B03-D5E67613977E}" destId="{1D02D029-4C93-4FA6-9184-FAD2B8BCB30E}" srcOrd="1" destOrd="0" presId="urn:microsoft.com/office/officeart/2005/8/layout/vList2"/>
    <dgm:cxn modelId="{874C2459-AFB0-40A6-B82F-484244162918}" type="presParOf" srcId="{23264B7B-B5D0-4468-9B03-D5E67613977E}" destId="{AFD6D4AE-A2C2-4565-B77C-702AFCFAAFDD}" srcOrd="2" destOrd="0" presId="urn:microsoft.com/office/officeart/2005/8/layout/vList2"/>
    <dgm:cxn modelId="{4BE40B6B-07BF-42A4-81B7-483628D279C3}" type="presParOf" srcId="{23264B7B-B5D0-4468-9B03-D5E67613977E}" destId="{04FBA637-6851-4DBB-A5D5-740DDE78426D}" srcOrd="3" destOrd="0" presId="urn:microsoft.com/office/officeart/2005/8/layout/vList2"/>
    <dgm:cxn modelId="{C1378784-0AB3-4227-969E-73DFB42894B7}" type="presParOf" srcId="{23264B7B-B5D0-4468-9B03-D5E67613977E}" destId="{511B9DBB-3721-4F1C-98F4-AEA0D6AB38E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B23B95-07BA-4D61-B6D6-D21C6B7719E1}">
      <dsp:nvSpPr>
        <dsp:cNvPr id="0" name=""/>
        <dsp:cNvSpPr/>
      </dsp:nvSpPr>
      <dsp:spPr>
        <a:xfrm>
          <a:off x="0" y="104366"/>
          <a:ext cx="6513603" cy="184231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The majority of surveyed works do not satisfy the standard requirements. </a:t>
          </a:r>
        </a:p>
      </dsp:txBody>
      <dsp:txXfrm>
        <a:off x="89934" y="194300"/>
        <a:ext cx="6333735" cy="1662443"/>
      </dsp:txXfrm>
    </dsp:sp>
    <dsp:sp modelId="{AFD6D4AE-A2C2-4565-B77C-702AFCFAAFDD}">
      <dsp:nvSpPr>
        <dsp:cNvPr id="0" name=""/>
        <dsp:cNvSpPr/>
      </dsp:nvSpPr>
      <dsp:spPr>
        <a:xfrm>
          <a:off x="0" y="4043114"/>
          <a:ext cx="6513603" cy="1842311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Our findings confirm a common trend in the experimental computer science field that shows a lack of a scientific rigor in academic research. </a:t>
          </a:r>
        </a:p>
      </dsp:txBody>
      <dsp:txXfrm>
        <a:off x="89934" y="4133048"/>
        <a:ext cx="6333735" cy="1662443"/>
      </dsp:txXfrm>
    </dsp:sp>
    <dsp:sp modelId="{511B9DBB-3721-4F1C-98F4-AEA0D6AB38E2}">
      <dsp:nvSpPr>
        <dsp:cNvPr id="0" name=""/>
        <dsp:cNvSpPr/>
      </dsp:nvSpPr>
      <dsp:spPr>
        <a:xfrm>
          <a:off x="0" y="2017628"/>
          <a:ext cx="6513603" cy="1842311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 common perceptions of the highly ranked publication venues is the better quality of their published papers, our survey results do not support that.</a:t>
          </a:r>
        </a:p>
      </dsp:txBody>
      <dsp:txXfrm>
        <a:off x="89934" y="2107562"/>
        <a:ext cx="6333735" cy="1662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DC829-F953-4712-8185-B416412C772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4B2A7-ACDF-4692-B186-66280CB4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19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14B2A7-ACDF-4692-B186-66280CB41D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36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63-59C0-44D2-845B-E7D941E8C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8D9F77-0B44-4571-9D77-405217DB8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31C8A-4627-43C4-A180-56541F316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CC64-D116-4A48-AF35-DBF4F6FBE83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49ACC-447E-4066-8C26-700F4C460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836DE-CCB4-42EE-9947-F952ED4E5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17C0-E163-4EDD-A9A4-EE07A235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7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D0316-6C19-4734-ADF9-76667180C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2D082B-FF0A-492D-B722-20DE34BFE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FC159-B074-4416-B1EC-BB661CA1A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CC64-D116-4A48-AF35-DBF4F6FBE83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0F8BD-B86B-49AC-9C45-BD38CFEEF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7C108-9F75-4281-9BB4-3E7B9D3A8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17C0-E163-4EDD-A9A4-EE07A235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8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AF339A-06E9-4EB2-97DE-3F11FFD9E0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B0695-7078-44EF-B265-77ACFEC6E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91F96-0C70-43B9-9073-5E6CFBF53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CC64-D116-4A48-AF35-DBF4F6FBE83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0CCE6-D2F6-43E5-B16B-52F44FA93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F08DD-B8CF-488C-9896-78C648A16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17C0-E163-4EDD-A9A4-EE07A235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5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B5DFF-8DB4-4EFD-94EA-7CB8ECDB9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10F7D-25CA-4D02-884A-3C811B91D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3443F-DEAA-4C19-8B73-BEABD788A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CC64-D116-4A48-AF35-DBF4F6FBE83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D8A82-E233-41BC-8C2A-41069A77B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23EBB-ABFE-4FA9-A8E5-E11977C9E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17C0-E163-4EDD-A9A4-EE07A235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78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D517A-38C7-4BD9-A614-B9B81EB25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482F6-919E-4D62-9964-56BD8B71A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98F98-E853-4039-95FA-81C3D770B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CC64-D116-4A48-AF35-DBF4F6FBE83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9ACF5-BC65-454F-B1A8-0D5D1B3AB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E7396-F3B9-4987-8A12-DC5B75F9F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17C0-E163-4EDD-A9A4-EE07A235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5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859C9-0DAD-41CD-9D5D-AFFF0DC56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77BA2-CEFB-4D81-AFEB-2E5956ADBF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863A1-B2E1-4788-A2D8-61F851E6B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924250-D762-4780-9224-32ACE4957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CC64-D116-4A48-AF35-DBF4F6FBE83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44C19-2A40-40AD-BFE3-25E0744A0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5687DE-6A49-46F3-A661-F1B4C4711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17C0-E163-4EDD-A9A4-EE07A235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9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D7458-F550-4A64-82A9-C8B2FAB41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03618-6EC8-4B91-86A0-0019C71E7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A23C1-2B75-4F4E-AC80-09FFA890E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BE7EC3-60E1-4FB5-9807-4D1AE4B37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AD1DD0-436F-4307-BCDC-C38B7F8622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8D6F7E-DCFD-43AA-949C-D12163D4C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CC64-D116-4A48-AF35-DBF4F6FBE83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8A5833-1F72-458A-AD9B-B2E107E00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A68F21-2602-4FCC-9CC4-232B8C400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17C0-E163-4EDD-A9A4-EE07A235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8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3AA5D-C1FF-4D58-AEA4-82F821FBF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61A82B-39EE-44A8-BCBD-7D64A8AF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CC64-D116-4A48-AF35-DBF4F6FBE83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BD533-CC73-4086-B18B-ADEC6DC0E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689715-691C-4ACE-A2A6-5367F2D18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17C0-E163-4EDD-A9A4-EE07A235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1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8A3321-58E6-4A63-ACE5-70C50675D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CC64-D116-4A48-AF35-DBF4F6FBE83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FB215D-38D8-41FA-84B2-1B9B9E942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0F2617-9BDD-415A-BF4E-C9EF1CD68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17C0-E163-4EDD-A9A4-EE07A235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0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85B96-C971-4F7F-922C-F1EDFDAAC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86849-AFEA-42D3-9725-AFC974569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99B66-83F2-43E0-9674-42957BF9B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BAFC2F-FB00-4153-9F24-D29CC04AF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CC64-D116-4A48-AF35-DBF4F6FBE83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E166F9-9B46-4795-ABF9-16C33DF0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205957-86F9-4CD9-AB2A-CD521927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17C0-E163-4EDD-A9A4-EE07A235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0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E3EE5-04A2-487C-A2BA-33EEB2023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4527B4-C743-41B7-9DB4-87C837ACA1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46582-3180-45CD-A1DA-C0CAF4AA8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87EBC-052E-408E-A5E1-70C7A31D0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5CC64-D116-4A48-AF35-DBF4F6FBE83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913A4-8F5C-4610-8C37-45CD7F97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8573E6-A018-4701-9C29-1CB9982A7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17C0-E163-4EDD-A9A4-EE07A235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78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FED205-BAF8-4CF4-BB00-40D8987C3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A6318-ACAC-4567-9A3D-699FA6680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75F4E-E125-4B87-BFD5-3B15CE5B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5CC64-D116-4A48-AF35-DBF4F6FBE83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6E911-374F-473B-8812-F5A8A5CF3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525BE-CBCF-44D8-91CE-422417CDD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417C0-E163-4EDD-A9A4-EE07A235C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8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40112B-4A38-49F1-BADE-1871C108F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3800" b="1">
                <a:solidFill>
                  <a:srgbClr val="FFFFFF"/>
                </a:solidFill>
              </a:rPr>
              <a:t>Toward Credible Evaluation of Anomaly-Based</a:t>
            </a:r>
            <a:br>
              <a:rPr lang="en-US" sz="3800" b="1">
                <a:solidFill>
                  <a:srgbClr val="FFFFFF"/>
                </a:solidFill>
              </a:rPr>
            </a:br>
            <a:r>
              <a:rPr lang="en-US" sz="3800" b="1">
                <a:solidFill>
                  <a:srgbClr val="FFFFFF"/>
                </a:solidFill>
              </a:rPr>
              <a:t>Intrusion-Detection Methods</a:t>
            </a:r>
          </a:p>
        </p:txBody>
      </p:sp>
    </p:spTree>
    <p:extLst>
      <p:ext uri="{BB962C8B-B14F-4D97-AF65-F5344CB8AC3E}">
        <p14:creationId xmlns:p14="http://schemas.microsoft.com/office/powerpoint/2010/main" val="1664069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A8EBBDB-E948-4244-93AB-3D9B543A3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267" y="1078683"/>
            <a:ext cx="10249464" cy="274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580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58B5A34-E39E-444C-982C-CFF9B84E59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4666" y="643467"/>
            <a:ext cx="948266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501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13D874D-C519-44CA-859C-F32294503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10" y="616005"/>
            <a:ext cx="11915632" cy="350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677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71A02-4958-4A65-BF60-5EA695E89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="1"/>
              <a:t>Experiments</a:t>
            </a:r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9C1A67D9-C70F-4AB0-A48E-B1C3A99F77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972" r="22394" b="-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73628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457"/>
            <a:ext cx="12188952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2EA3554-9E55-4385-BF7F-76409FBCC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" y="675249"/>
            <a:ext cx="12188883" cy="2864388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39665" y="5097939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565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457"/>
            <a:ext cx="12188952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EFB57A2-815D-454C-88FE-2286B8394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8803"/>
            <a:ext cx="12258866" cy="3593475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39665" y="5097939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632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457"/>
            <a:ext cx="12188952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2009BE0-7328-4D58-A3DB-D22BA89EF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743"/>
            <a:ext cx="12192000" cy="417576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39665" y="5097939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911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3" name="Rectangle 19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1873"/>
            <a:ext cx="12192000" cy="268612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8F37F3D-746B-4D27-BCB0-3515CBCD8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2296"/>
            <a:ext cx="12192000" cy="291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612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5EBC290-166F-4939-BE02-E4D1FC17C1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8168"/>
            <a:ext cx="12140765" cy="173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41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43A47-A2A8-4241-83E3-0A7C01DD1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dirty="0"/>
              <a:t>PERFORMANCE EVALUATION</a:t>
            </a:r>
          </a:p>
        </p:txBody>
      </p:sp>
      <p:sp>
        <p:nvSpPr>
          <p:cNvPr id="12" name="Freeform: Shape 7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D39255BB-024D-4294-B75A-16AEF967A3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01" r="35964" b="-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98799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388E4-20CF-4328-A962-486EB5328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There are three broad categories of detection approaches,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/>
              <a:t>Signature-based</a:t>
            </a:r>
            <a:r>
              <a:rPr lang="en-US"/>
              <a:t>: relies on pre-specified attack signatures.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/>
              <a:t>Anomaly-based</a:t>
            </a:r>
            <a:r>
              <a:rPr lang="en-US"/>
              <a:t>: typically depends on normal patterns, classifying any deviation from normal as malicious.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/>
              <a:t>Specification-based</a:t>
            </a:r>
            <a:r>
              <a:rPr lang="en-US"/>
              <a:t>: similar fashion to the anomaly-based approach, employs a model of valid program behavior in a form of specifications the development of which requires user guidance.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321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23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D8911D5-4622-4E14-8002-BA85D080D3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9096" y="643467"/>
            <a:ext cx="775380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053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8B8DD4C-27A6-44B2-BA81-2924E4903A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5971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877F8A-1A69-4A5F-A9E0-C39D31751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Conclusion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E978928-1475-404D-8071-C73A260055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53078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1131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1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D29113-B56F-4967-AF5B-94BEC1A74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>
                <a:solidFill>
                  <a:schemeClr val="accent1"/>
                </a:solidFill>
              </a:rPr>
              <a:t>The problem?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E9ED44DC-082A-4DE0-881E-C6CC2EA1C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478302"/>
            <a:ext cx="6377769" cy="605965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In academic research, anomaly-based detection approach is perceived as more powerful in comparison to misuse-based methods.</a:t>
            </a:r>
          </a:p>
          <a:p>
            <a:pPr lvl="1"/>
            <a:r>
              <a:rPr lang="en-US" dirty="0"/>
              <a:t>It has higher potential to address novel attacks.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But, the industry favor's misuse-based detection technique.</a:t>
            </a:r>
          </a:p>
          <a:p>
            <a:pPr lvl="1"/>
            <a:r>
              <a:rPr lang="en-US" dirty="0"/>
              <a:t>Although anomaly-based techniques report a high detection rate of 98% at the low false alarm rate of 1%.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So, the validity of experimental research in academic computer science, in general, is questionable.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482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5505EA-C340-43FE-BEF6-846ED4D1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8838"/>
            <a:ext cx="10515600" cy="95782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The Approach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0905A-2636-498E-8D1A-BA19B63D6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Examined the evaluation practice of the anomaly-based detection techniques.</a:t>
            </a:r>
          </a:p>
          <a:p>
            <a:pPr lvl="1"/>
            <a:r>
              <a:rPr lang="en-US" dirty="0"/>
              <a:t>Adequate comparison of the strengths and limitations of anomaly based detection techniques.</a:t>
            </a:r>
          </a:p>
          <a:p>
            <a:pPr lvl="1"/>
            <a:r>
              <a:rPr lang="en-US" dirty="0"/>
              <a:t>Surveyed 276 papers that published during the period of 2000–2008.</a:t>
            </a:r>
          </a:p>
          <a:p>
            <a:pPr lvl="2"/>
            <a:r>
              <a:rPr lang="en-US" dirty="0"/>
              <a:t>61 journals </a:t>
            </a:r>
          </a:p>
          <a:p>
            <a:pPr lvl="2"/>
            <a:r>
              <a:rPr lang="en-US" dirty="0"/>
              <a:t>215 conference/workshop papers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Analyzed three major components</a:t>
            </a:r>
          </a:p>
          <a:p>
            <a:pPr lvl="1"/>
            <a:r>
              <a:rPr lang="en-US" dirty="0"/>
              <a:t>Employed datasets</a:t>
            </a:r>
          </a:p>
          <a:p>
            <a:pPr lvl="1"/>
            <a:r>
              <a:rPr lang="en-US" dirty="0"/>
              <a:t>The characteristics of the performed experiments </a:t>
            </a:r>
          </a:p>
          <a:p>
            <a:pPr lvl="1"/>
            <a:r>
              <a:rPr lang="en-US" dirty="0"/>
              <a:t>The methods that used for performance evaluation.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7109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8560" y="0"/>
            <a:ext cx="4654296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E3AA6B8-1ADF-4760-94B1-A2BDDED9A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563" y="703241"/>
            <a:ext cx="6250769" cy="5290650"/>
          </a:xfrm>
          <a:prstGeom prst="rect">
            <a:avLst/>
          </a:prstGeom>
        </p:spPr>
      </p:pic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963EE90D-B9DB-4010-9301-D13E44205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3721" y="1906524"/>
            <a:ext cx="3363974" cy="341562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NN – Neural Network</a:t>
            </a:r>
          </a:p>
          <a:p>
            <a:r>
              <a:rPr lang="en-US" sz="2000" dirty="0">
                <a:solidFill>
                  <a:schemeClr val="bg1"/>
                </a:solidFill>
              </a:rPr>
              <a:t>HMM – Hidden Markov Model</a:t>
            </a:r>
          </a:p>
          <a:p>
            <a:r>
              <a:rPr lang="en-US" sz="2000" dirty="0">
                <a:solidFill>
                  <a:schemeClr val="bg1"/>
                </a:solidFill>
              </a:rPr>
              <a:t>SVM – support vector machine</a:t>
            </a:r>
          </a:p>
          <a:p>
            <a:r>
              <a:rPr lang="en-US" sz="2000" dirty="0">
                <a:solidFill>
                  <a:schemeClr val="bg1"/>
                </a:solidFill>
              </a:rPr>
              <a:t>Bayesian network</a:t>
            </a:r>
          </a:p>
        </p:txBody>
      </p:sp>
    </p:spTree>
    <p:extLst>
      <p:ext uri="{BB962C8B-B14F-4D97-AF65-F5344CB8AC3E}">
        <p14:creationId xmlns:p14="http://schemas.microsoft.com/office/powerpoint/2010/main" val="1736623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A45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F09EB25-99B0-4B6F-907A-76341D2772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52679"/>
            <a:ext cx="10905066" cy="515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413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C1B27EF-416B-4C0F-A3D9-F9C033CA3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35" y="211015"/>
            <a:ext cx="11684244" cy="4586067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D8B39E6F-A1AE-4088-B7E3-41878FA0F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2656" y="5327793"/>
            <a:ext cx="5323215" cy="1120922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Total – 61</a:t>
            </a:r>
            <a:endParaRPr lang="en-US" sz="1400" dirty="0">
              <a:solidFill>
                <a:schemeClr val="bg1"/>
              </a:solidFill>
            </a:endParaRP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International Scientific Indexing (ISI) Journals – 40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Non-ISI Journal - 11</a:t>
            </a:r>
          </a:p>
        </p:txBody>
      </p:sp>
    </p:spTree>
    <p:extLst>
      <p:ext uri="{BB962C8B-B14F-4D97-AF65-F5344CB8AC3E}">
        <p14:creationId xmlns:p14="http://schemas.microsoft.com/office/powerpoint/2010/main" val="2397938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630AB5-85A4-4425-AD00-4513A1D2D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DATASETS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phic 5" descr="Database">
            <a:extLst>
              <a:ext uri="{FF2B5EF4-FFF2-40B4-BE49-F238E27FC236}">
                <a16:creationId xmlns:a16="http://schemas.microsoft.com/office/drawing/2014/main" id="{8760D111-3B89-48CC-8F04-B5FB77399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0196" y="492573"/>
            <a:ext cx="5880796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055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234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BA35A70-5CE0-4E4F-943A-8BC489A4E8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0059" y="643467"/>
            <a:ext cx="735188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839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Widescreen</PresentationFormat>
  <Paragraphs>36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Gill Sans MT</vt:lpstr>
      <vt:lpstr>Tw Cen MT</vt:lpstr>
      <vt:lpstr>Wingdings</vt:lpstr>
      <vt:lpstr>Office Theme</vt:lpstr>
      <vt:lpstr>Toward Credible Evaluation of Anomaly-Based Intrusion-Detection Methods</vt:lpstr>
      <vt:lpstr>PowerPoint Presentation</vt:lpstr>
      <vt:lpstr>The problem?</vt:lpstr>
      <vt:lpstr>The Approach </vt:lpstr>
      <vt:lpstr>PowerPoint Presentation</vt:lpstr>
      <vt:lpstr>PowerPoint Presentation</vt:lpstr>
      <vt:lpstr>PowerPoint Presentation</vt:lpstr>
      <vt:lpstr>DATASETS</vt:lpstr>
      <vt:lpstr>PowerPoint Presentation</vt:lpstr>
      <vt:lpstr>PowerPoint Presentation</vt:lpstr>
      <vt:lpstr>PowerPoint Presentation</vt:lpstr>
      <vt:lpstr>PowerPoint Presentation</vt:lpstr>
      <vt:lpstr>Experiments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PERFORMANCE EVALUATION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 Credible Evaluation of Anomaly-Based Intrusion-Detection Methods</dc:title>
  <dc:creator>Salah Uddin</dc:creator>
  <cp:lastModifiedBy>Salah Uddin</cp:lastModifiedBy>
  <cp:revision>1</cp:revision>
  <dcterms:created xsi:type="dcterms:W3CDTF">2019-11-13T06:43:20Z</dcterms:created>
  <dcterms:modified xsi:type="dcterms:W3CDTF">2019-11-13T06:44:15Z</dcterms:modified>
</cp:coreProperties>
</file>