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3" r:id="rId6"/>
    <p:sldId id="272" r:id="rId7"/>
    <p:sldId id="264" r:id="rId8"/>
    <p:sldId id="266" r:id="rId9"/>
    <p:sldId id="267" r:id="rId10"/>
    <p:sldId id="268" r:id="rId11"/>
    <p:sldId id="265" r:id="rId12"/>
    <p:sldId id="269" r:id="rId13"/>
    <p:sldId id="270" r:id="rId14"/>
    <p:sldId id="283" r:id="rId15"/>
    <p:sldId id="26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6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F9EC4-15CA-49B4-B992-4DE9D5A277F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26DEC-CE19-47DF-9791-B43A85CB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8C7-6CFF-4D85-9BEE-B8BE54319DBB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5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A7D6-0317-42D7-A310-DFAAB18EC711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6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7921-E5CE-4AC1-B778-12D43EBFED60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2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50D4-8732-4A18-8C27-5A6EE6F50347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088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AB8A-5EED-493F-8505-3970F95D518E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76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FBF-13B5-45F0-9A7D-3CD92B24E905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2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BA5E-E1FC-48E8-8620-109596A6C288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66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0E62-4CA7-4EBF-AD5C-E89E18E04A23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13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9172-ED2E-46DE-A061-06BE5D225200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6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BCC-BD4B-498F-B548-78A5A9C404CA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D6E-3356-4DEE-8824-EF41F1EE3764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0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2A5C-BA6D-4DD5-B0C9-F17EFF9F65F2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1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4E1-A13A-4241-A45D-05E37C71DEF0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1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CF5A-9A55-4B05-B7D7-F654D4D42212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9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02C5-A55F-453F-8F50-BD57F3685036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6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9459-9069-4CC8-B676-552B57899A20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1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8C80-9871-411C-B81B-3CE9C3722875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C9F559-559A-46B6-971B-75AF4F137477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19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C5A8-31CC-4FD3-9F3B-B1DFF9B05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8820515" cy="2971801"/>
          </a:xfrm>
        </p:spPr>
        <p:txBody>
          <a:bodyPr>
            <a:normAutofit/>
          </a:bodyPr>
          <a:lstStyle/>
          <a:p>
            <a:r>
              <a:rPr lang="en-US" sz="3600" dirty="0"/>
              <a:t>A novel hybrid intrusion detection method integrating anomaly detection with misuse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D1089-A8BE-4441-99C2-721752472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068" y="3657600"/>
            <a:ext cx="8825658" cy="1000125"/>
          </a:xfrm>
        </p:spPr>
        <p:txBody>
          <a:bodyPr>
            <a:normAutofit fontScale="77500" lnSpcReduction="20000"/>
          </a:bodyPr>
          <a:lstStyle/>
          <a:p>
            <a:r>
              <a:rPr lang="de-DE" sz="2400" dirty="0"/>
              <a:t>Gisung Kim, Seungmin Lee, Sehun Kim</a:t>
            </a:r>
          </a:p>
          <a:p>
            <a:r>
              <a:rPr lang="en-US" sz="1600" dirty="0"/>
              <a:t>Institute for IT Convergence, KAIST, </a:t>
            </a:r>
            <a:r>
              <a:rPr lang="en-US" sz="1600" dirty="0" err="1"/>
              <a:t>Guseong</a:t>
            </a:r>
            <a:r>
              <a:rPr lang="en-US" sz="1600" dirty="0"/>
              <a:t>-dong, </a:t>
            </a:r>
            <a:r>
              <a:rPr lang="en-US" sz="1600" dirty="0" err="1"/>
              <a:t>Yuseong-gu</a:t>
            </a:r>
            <a:r>
              <a:rPr lang="en-US" sz="1600" dirty="0"/>
              <a:t>, Daejeon 305-701, South Korea</a:t>
            </a:r>
          </a:p>
          <a:p>
            <a:r>
              <a:rPr lang="en-US" sz="1600" dirty="0"/>
              <a:t>Future Research Creative Laboratory, ETRI 218 </a:t>
            </a:r>
            <a:r>
              <a:rPr lang="en-US" sz="1600" dirty="0" err="1"/>
              <a:t>Gajeong-ro</a:t>
            </a:r>
            <a:r>
              <a:rPr lang="en-US" sz="1600" dirty="0"/>
              <a:t>, </a:t>
            </a:r>
            <a:r>
              <a:rPr lang="en-US" sz="1600" dirty="0" err="1"/>
              <a:t>Yuseong-gu</a:t>
            </a:r>
            <a:r>
              <a:rPr lang="en-US" sz="1600" dirty="0"/>
              <a:t>, Daejeon 305-700, South Korea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03CA9-6108-4BA4-92CB-3D180FFDCFE0}"/>
              </a:ext>
            </a:extLst>
          </p:cNvPr>
          <p:cNvSpPr txBox="1"/>
          <p:nvPr/>
        </p:nvSpPr>
        <p:spPr>
          <a:xfrm>
            <a:off x="679068" y="5525870"/>
            <a:ext cx="882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Published in Expert Systems with Applications (2014)</a:t>
            </a:r>
          </a:p>
          <a:p>
            <a:r>
              <a:rPr lang="en-US" dirty="0"/>
              <a:t>Presented by Simon Badgett (10/23/2019</a:t>
            </a:r>
          </a:p>
        </p:txBody>
      </p:sp>
    </p:spTree>
    <p:extLst>
      <p:ext uri="{BB962C8B-B14F-4D97-AF65-F5344CB8AC3E}">
        <p14:creationId xmlns:p14="http://schemas.microsoft.com/office/powerpoint/2010/main" val="118647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459B-A064-4810-9E06-CC0C8830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and C4.5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62F3-1C1C-4B9E-9E41-ACF4FDB19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Entropy of set 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 err="1"/>
              <a:t>f</a:t>
            </a:r>
            <a:r>
              <a:rPr lang="en-US" i="1" baseline="-25000" dirty="0" err="1"/>
              <a:t>S</a:t>
            </a:r>
            <a:r>
              <a:rPr lang="en-US" dirty="0"/>
              <a:t>(j) – proportion of the value j in the set S</a:t>
            </a:r>
          </a:p>
          <a:p>
            <a:pPr marL="0" indent="0">
              <a:buNone/>
            </a:pPr>
            <a:r>
              <a:rPr lang="en-US" dirty="0"/>
              <a:t>m – number of different values of the attribute in 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93153-8F9D-4506-92B6-BC9BE59E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BEEB78-1478-477B-A21A-DDF6360E1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222" y="2739043"/>
            <a:ext cx="552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1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2F92-477C-411D-ADBA-7F04285F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One-class Support Vector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886C4-348E-4BF6-9494-039F0C82E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map non-linearly transforms data to Feature Space</a:t>
            </a:r>
          </a:p>
          <a:p>
            <a:r>
              <a:rPr lang="en-US" dirty="0"/>
              <a:t>Locates hyper-plane to detect outliers in Feature space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6E8F0-3168-4D02-BAD5-E14E6EC4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E9465-4B65-4407-9765-E3ADABD85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817" y="3228622"/>
            <a:ext cx="3095625" cy="12858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15C14E-C3D2-4367-BC6C-054304E38F18}"/>
                  </a:ext>
                </a:extLst>
              </p:cNvPr>
              <p:cNvSpPr txBox="1"/>
              <p:nvPr/>
            </p:nvSpPr>
            <p:spPr>
              <a:xfrm>
                <a:off x="4915947" y="2979008"/>
                <a:ext cx="6828639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i="1" dirty="0"/>
                  <a:t>w</a:t>
                </a:r>
                <a:r>
                  <a:rPr lang="en-US" dirty="0"/>
                  <a:t> 			vector orthogonal to hyper plane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] 	vector of slack variables 	(penalizes rejected 				instances)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			margin (distance from origin to hyper plane)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			</a:t>
                </a:r>
                <a:r>
                  <a:rPr lang="en-US" dirty="0"/>
                  <a:t>fraction training instances that can be rejected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15C14E-C3D2-4367-BC6C-054304E3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947" y="2979008"/>
                <a:ext cx="6828639" cy="1785104"/>
              </a:xfrm>
              <a:prstGeom prst="rect">
                <a:avLst/>
              </a:prstGeom>
              <a:blipFill>
                <a:blip r:embed="rId3"/>
                <a:stretch>
                  <a:fillRect l="-714" t="-2048" r="-535" b="-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0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66A8-1DEF-4797-AF9A-951CBCBA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One-class Support Vector Machine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10C17-0727-46B8-8311-25BA83862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Utilize kernel theory</a:t>
                </a:r>
              </a:p>
              <a:p>
                <a:pPr lvl="1"/>
                <a:r>
                  <a:rPr lang="en-US" dirty="0"/>
                  <a:t>Inner product in feature space can be computed using kernel function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Consider Gaussian kernel: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</a:p>
              <a:p>
                <a:pPr marL="457200" lvl="1" indent="0">
                  <a:buNone/>
                </a:pPr>
                <a:r>
                  <a:rPr lang="en-US" dirty="0"/>
                  <a:t>	parameter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affects decision boundary</a:t>
                </a:r>
              </a:p>
              <a:p>
                <a:pPr lvl="2"/>
                <a:r>
                  <a:rPr lang="en-US" dirty="0"/>
                  <a:t>	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= smooth boundary</a:t>
                </a:r>
              </a:p>
              <a:p>
                <a:pPr lvl="2"/>
                <a:r>
                  <a:rPr lang="en-US" dirty="0"/>
                  <a:t>	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= sensitive to training data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10C17-0727-46B8-8311-25BA83862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5E3A6-F991-40A9-BC35-17DB9D1D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1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66A8-1DEF-4797-AF9A-951CBCBA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One-class Support Vector Machine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10C17-0727-46B8-8311-25BA83862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Utilize kernel theory</a:t>
                </a:r>
              </a:p>
              <a:p>
                <a:pPr lvl="1"/>
                <a:r>
                  <a:rPr lang="en-US" dirty="0"/>
                  <a:t>Decision function for test instance </a:t>
                </a:r>
                <a:r>
                  <a:rPr lang="en-US" i="1" dirty="0"/>
                  <a:t>z</a:t>
                </a:r>
                <a:r>
                  <a:rPr lang="en-US" dirty="0"/>
                  <a:t> becomes: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𝑠𝑔𝑛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indicates similar to training data set</a:t>
                </a:r>
              </a:p>
              <a:p>
                <a:pPr lvl="2"/>
                <a:r>
                  <a:rPr lang="en-US" dirty="0"/>
                  <a:t>Negative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indicates outlier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10C17-0727-46B8-8311-25BA83862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5E3A6-F991-40A9-BC35-17DB9D1D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5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6E89-AFF6-42C5-AD8E-29B29E0C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One-class Support Vector Machine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A5255-204F-4D94-BDFC-EDE2D19D0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Important Parameters: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i="1" dirty="0"/>
                  <a:t> - </a:t>
                </a:r>
                <a:r>
                  <a:rPr lang="en-US" dirty="0"/>
                  <a:t>fraction training instances that can be rejected</a:t>
                </a:r>
              </a:p>
              <a:p>
                <a:pPr lvl="1"/>
                <a:r>
                  <a:rPr lang="en-US" dirty="0"/>
                  <a:t>High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focuses on most frequent patterns</a:t>
                </a:r>
              </a:p>
              <a:p>
                <a:pPr lvl="1"/>
                <a:r>
                  <a:rPr lang="en-US" dirty="0"/>
                  <a:t>Low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includes noisy data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- affects decision boundary</a:t>
                </a:r>
              </a:p>
              <a:p>
                <a:pPr lvl="1"/>
                <a:r>
                  <a:rPr lang="en-US" dirty="0"/>
                  <a:t>Low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(0.0001) profiles normal data broadly</a:t>
                </a:r>
              </a:p>
              <a:p>
                <a:pPr lvl="1"/>
                <a:r>
                  <a:rPr lang="en-US" dirty="0"/>
                  <a:t>Higher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(0.001) profiles normal data narrowly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A5255-204F-4D94-BDFC-EDE2D19D0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7E0BC-E636-4A91-A740-F9E6E79A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5CD69C-4C30-48A1-A7BA-7A1AB250E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148" y="1063416"/>
            <a:ext cx="6169794" cy="51849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4CD4E-84ED-46D6-9F1C-2E0C2894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924383-F2AE-495E-B9BC-D6E1FFF95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389" y="1453941"/>
            <a:ext cx="1619250" cy="752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0FCA1C-D4C6-4F47-BEDA-703C7B6D637E}"/>
              </a:ext>
            </a:extLst>
          </p:cNvPr>
          <p:cNvSpPr txBox="1"/>
          <p:nvPr/>
        </p:nvSpPr>
        <p:spPr>
          <a:xfrm>
            <a:off x="2349855" y="609600"/>
            <a:ext cx="686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Decision boundaries of the conventional 1-class SVM model</a:t>
            </a:r>
          </a:p>
        </p:txBody>
      </p:sp>
    </p:spTree>
    <p:extLst>
      <p:ext uri="{BB962C8B-B14F-4D97-AF65-F5344CB8AC3E}">
        <p14:creationId xmlns:p14="http://schemas.microsoft.com/office/powerpoint/2010/main" val="272227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5CD69C-4C30-48A1-A7BA-7A1AB250E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377" y="1063416"/>
            <a:ext cx="6120117" cy="51849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4CD4E-84ED-46D6-9F1C-2E0C2894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924383-F2AE-495E-B9BC-D6E1FFF95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389" y="1472991"/>
            <a:ext cx="1619250" cy="752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0FCA1C-D4C6-4F47-BEDA-703C7B6D637E}"/>
              </a:ext>
            </a:extLst>
          </p:cNvPr>
          <p:cNvSpPr txBox="1"/>
          <p:nvPr/>
        </p:nvSpPr>
        <p:spPr>
          <a:xfrm>
            <a:off x="3143724" y="609600"/>
            <a:ext cx="528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Decision boundaries of the proposed method</a:t>
            </a:r>
          </a:p>
        </p:txBody>
      </p:sp>
    </p:spTree>
    <p:extLst>
      <p:ext uri="{BB962C8B-B14F-4D97-AF65-F5344CB8AC3E}">
        <p14:creationId xmlns:p14="http://schemas.microsoft.com/office/powerpoint/2010/main" val="353346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C12F-CE7E-4F3E-88F4-A7F054B8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0CD01-FA44-4D83-BE76-B371BFF89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Effectiveness evaluated with NSL-KDD data set</a:t>
            </a:r>
          </a:p>
          <a:p>
            <a:pPr lvl="1"/>
            <a:r>
              <a:rPr lang="en-US" dirty="0"/>
              <a:t>Modified version of KDD’99</a:t>
            </a:r>
          </a:p>
          <a:p>
            <a:pPr lvl="1"/>
            <a:r>
              <a:rPr lang="en-US" dirty="0"/>
              <a:t>Redundant instances removed</a:t>
            </a:r>
          </a:p>
          <a:p>
            <a:pPr lvl="1"/>
            <a:endParaRPr lang="en-US" dirty="0"/>
          </a:p>
          <a:p>
            <a:r>
              <a:rPr lang="en-US" dirty="0"/>
              <a:t>Performance evaluated with Weka 3.6 and </a:t>
            </a:r>
            <a:r>
              <a:rPr lang="en-US" dirty="0" err="1"/>
              <a:t>LibSVM</a:t>
            </a:r>
            <a:r>
              <a:rPr lang="en-US" dirty="0"/>
              <a:t> (from MATLAB)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BD00D-D0A0-41EE-9C9C-889A9ECA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5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2628-439C-4703-A884-0136C6A1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82262-51D6-4F45-9CB7-652BB416D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NSL-KDD data set includes KDDTrain+.TXT and KDDTest+.TXT</a:t>
            </a:r>
          </a:p>
          <a:p>
            <a:r>
              <a:rPr lang="en-US" dirty="0"/>
              <a:t>KDDTest+.TXT contains both “known” and “unknown” attacks</a:t>
            </a:r>
          </a:p>
          <a:p>
            <a:pPr lvl="1"/>
            <a:r>
              <a:rPr lang="en-US" dirty="0"/>
              <a:t>Problem: “Known” attack characteristics don’t always match same label in KDDTrain+.TXT</a:t>
            </a:r>
          </a:p>
          <a:p>
            <a:pPr lvl="1"/>
            <a:r>
              <a:rPr lang="en-US" dirty="0"/>
              <a:t>Solution: Split </a:t>
            </a:r>
            <a:r>
              <a:rPr lang="en-US" dirty="0" err="1"/>
              <a:t>KDDText</a:t>
            </a:r>
            <a:r>
              <a:rPr lang="en-US" dirty="0"/>
              <a:t>+ into “Known” and “Unknown” connections</a:t>
            </a:r>
          </a:p>
          <a:p>
            <a:pPr lvl="1"/>
            <a:r>
              <a:rPr lang="en-US" dirty="0"/>
              <a:t>Mix “Known” data set into </a:t>
            </a:r>
            <a:r>
              <a:rPr lang="en-US" dirty="0" err="1"/>
              <a:t>KDDTrain</a:t>
            </a:r>
            <a:r>
              <a:rPr lang="en-US" dirty="0"/>
              <a:t>+</a:t>
            </a:r>
          </a:p>
          <a:p>
            <a:pPr lvl="1"/>
            <a:r>
              <a:rPr lang="en-US" dirty="0"/>
              <a:t>Evenly split mixed data set into training and test sets</a:t>
            </a:r>
          </a:p>
          <a:p>
            <a:pPr lvl="1"/>
            <a:r>
              <a:rPr lang="en-US" dirty="0"/>
              <a:t>Add “Unknown” connections back into test set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E168F-5E18-4CD9-909D-B6D4C537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6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62FB-5A9C-4778-B94B-E9B0FB51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DCFD-193D-4BAD-BC93-CDA61D71F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new hybrid method with:</a:t>
            </a:r>
          </a:p>
          <a:p>
            <a:pPr lvl="1"/>
            <a:r>
              <a:rPr lang="en-US" dirty="0"/>
              <a:t>Decision Tree misuse detection method</a:t>
            </a:r>
          </a:p>
          <a:p>
            <a:pPr lvl="1"/>
            <a:r>
              <a:rPr lang="en-US" dirty="0"/>
              <a:t>1-class SVM anomaly detection method</a:t>
            </a:r>
          </a:p>
          <a:p>
            <a:pPr lvl="1"/>
            <a:r>
              <a:rPr lang="en-US" dirty="0"/>
              <a:t>Conventional Hybrid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AAE83-89B5-4A27-848F-03758BCC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939B-A1D6-471C-BBEE-074F16DD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F7D6B-5EE7-4B8D-B1D2-06780AEC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categories of Intrusion Detection algorithms</a:t>
            </a:r>
          </a:p>
          <a:p>
            <a:pPr lvl="1"/>
            <a:r>
              <a:rPr lang="en-US" dirty="0"/>
              <a:t>Misuse Detection</a:t>
            </a:r>
          </a:p>
          <a:p>
            <a:pPr lvl="2"/>
            <a:r>
              <a:rPr lang="en-US" dirty="0"/>
              <a:t>Detect attacks based on known attack signatures</a:t>
            </a:r>
          </a:p>
          <a:p>
            <a:pPr lvl="2"/>
            <a:r>
              <a:rPr lang="en-US" dirty="0"/>
              <a:t>Effective for known attacks with low errors</a:t>
            </a:r>
          </a:p>
          <a:p>
            <a:pPr lvl="2"/>
            <a:r>
              <a:rPr lang="en-US" dirty="0"/>
              <a:t>Can not detect new attacks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Anomaly Detection</a:t>
            </a:r>
          </a:p>
          <a:p>
            <a:pPr lvl="2"/>
            <a:r>
              <a:rPr lang="en-US" dirty="0"/>
              <a:t>Analyze and profile normal traffic patterns</a:t>
            </a:r>
          </a:p>
          <a:p>
            <a:pPr lvl="2"/>
            <a:r>
              <a:rPr lang="en-US" dirty="0"/>
              <a:t>Can detect new attacks</a:t>
            </a:r>
          </a:p>
          <a:p>
            <a:pPr lvl="2"/>
            <a:r>
              <a:rPr lang="en-US" dirty="0"/>
              <a:t>Higher false positive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610C7-CF20-4A87-BCBC-E9839380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61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9DF2B3-472F-4324-9DFA-EE675B2F4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021"/>
          <a:stretch/>
        </p:blipFill>
        <p:spPr>
          <a:xfrm>
            <a:off x="1001261" y="1063416"/>
            <a:ext cx="8804597" cy="47290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40E57-09B5-4138-9088-154CCF90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50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9DF2B3-472F-4324-9DFA-EE675B2F4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979" b="34451"/>
          <a:stretch/>
        </p:blipFill>
        <p:spPr>
          <a:xfrm>
            <a:off x="1001261" y="1063416"/>
            <a:ext cx="8918473" cy="47308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40E57-09B5-4138-9088-154CCF90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56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40E57-09B5-4138-9088-154CCF90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DB5A29F-F7AF-4F5B-85A5-402248C51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49"/>
          <a:stretch/>
        </p:blipFill>
        <p:spPr>
          <a:xfrm>
            <a:off x="1001261" y="1059366"/>
            <a:ext cx="8446506" cy="47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62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BE8D1-5992-428A-A255-7A5300673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196"/>
          <a:stretch/>
        </p:blipFill>
        <p:spPr>
          <a:xfrm>
            <a:off x="1001261" y="1058810"/>
            <a:ext cx="8690679" cy="47403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C1334-98B9-47CE-8C08-1A2F24CB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89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BE8D1-5992-428A-A255-7A5300673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804" b="33371"/>
          <a:stretch/>
        </p:blipFill>
        <p:spPr>
          <a:xfrm>
            <a:off x="1001261" y="1063416"/>
            <a:ext cx="8490485" cy="47754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C1334-98B9-47CE-8C08-1A2F24CB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59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BE8D1-5992-428A-A255-7A5300673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29"/>
          <a:stretch/>
        </p:blipFill>
        <p:spPr>
          <a:xfrm>
            <a:off x="1001261" y="1063416"/>
            <a:ext cx="8520175" cy="47277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C1334-98B9-47CE-8C08-1A2F24CB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73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A889-6255-4FD2-9150-9050AAD0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942974"/>
            <a:ext cx="9404723" cy="910273"/>
          </a:xfrm>
        </p:spPr>
        <p:txBody>
          <a:bodyPr/>
          <a:lstStyle/>
          <a:p>
            <a:r>
              <a:rPr lang="en-US" sz="3200" dirty="0"/>
              <a:t>Training time and testing time comparison</a:t>
            </a:r>
            <a:br>
              <a:rPr lang="en-US" sz="3200" dirty="0"/>
            </a:br>
            <a:endParaRPr lang="en-US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A5068F9-C6CE-421B-864E-187899013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014381"/>
              </p:ext>
            </p:extLst>
          </p:nvPr>
        </p:nvGraphicFramePr>
        <p:xfrm>
          <a:off x="1103313" y="2052638"/>
          <a:ext cx="8947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637">
                  <a:extLst>
                    <a:ext uri="{9D8B030D-6E8A-4147-A177-3AD203B41FA5}">
                      <a16:colId xmlns:a16="http://schemas.microsoft.com/office/drawing/2014/main" val="4001171919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415038040"/>
                    </a:ext>
                  </a:extLst>
                </a:gridCol>
                <a:gridCol w="1973262">
                  <a:extLst>
                    <a:ext uri="{9D8B030D-6E8A-4147-A177-3AD203B41FA5}">
                      <a16:colId xmlns:a16="http://schemas.microsoft.com/office/drawing/2014/main" val="138638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Training time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Testing time (s)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227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hybrid method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396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Conventional hybrid method (Serial)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59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Conventional hybrid method (Parallel)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685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Misuse detection method (DT)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4023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Anomaly detection method (1-class SVM)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43990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6112C-1AF8-4838-B3AC-62B5FD33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D3B8D-FD0F-42BF-BC5A-DCC1187AC6D6}"/>
              </a:ext>
            </a:extLst>
          </p:cNvPr>
          <p:cNvSpPr txBox="1"/>
          <p:nvPr/>
        </p:nvSpPr>
        <p:spPr>
          <a:xfrm>
            <a:off x="1103313" y="4477068"/>
            <a:ext cx="894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time measured using Weka 3.6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Testing time measured using MATLAB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A07FDF-7375-4ECE-BA43-9B2AE8EE3FD9}"/>
                  </a:ext>
                </a:extLst>
              </p:cNvPr>
              <p:cNvSpPr txBox="1"/>
              <p:nvPr/>
            </p:nvSpPr>
            <p:spPr>
              <a:xfrm>
                <a:off x="1103313" y="1489314"/>
                <a:ext cx="2659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= 0.01;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A07FDF-7375-4ECE-BA43-9B2AE8EE3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13" y="1489314"/>
                <a:ext cx="2659062" cy="369332"/>
              </a:xfrm>
              <a:prstGeom prst="rect">
                <a:avLst/>
              </a:prstGeom>
              <a:blipFill>
                <a:blip r:embed="rId2"/>
                <a:stretch>
                  <a:fillRect l="-206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100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8FD5-6FFD-4AE9-8307-0A38CB2F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time comparisons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E9C28B-AB0C-4500-A560-1D587D00E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024" y="2077903"/>
            <a:ext cx="9404810" cy="27021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A2629-FCB1-4C7C-A627-26220B4E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46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6AF2-4382-4679-BAF4-23AC3BC3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C43F-CC70-488B-9160-4158D8BBF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 novel hybrid intrusion detection method integrating anomaly detection with misuse detection</a:t>
            </a:r>
          </a:p>
          <a:p>
            <a:pPr marL="0" indent="0">
              <a:buNone/>
            </a:pPr>
            <a:r>
              <a:rPr lang="en-US" dirty="0" err="1"/>
              <a:t>Gisung</a:t>
            </a:r>
            <a:r>
              <a:rPr lang="en-US" dirty="0"/>
              <a:t> Kim, </a:t>
            </a:r>
            <a:r>
              <a:rPr lang="en-US" dirty="0" err="1"/>
              <a:t>Sehun</a:t>
            </a:r>
            <a:r>
              <a:rPr lang="en-US" dirty="0"/>
              <a:t> Kim</a:t>
            </a:r>
          </a:p>
          <a:p>
            <a:pPr marL="0" indent="0">
              <a:buNone/>
            </a:pPr>
            <a:r>
              <a:rPr lang="en-US" sz="1400" dirty="0"/>
              <a:t>Institute for IT Convergence, KAIST, </a:t>
            </a:r>
            <a:r>
              <a:rPr lang="en-US" sz="1400" dirty="0" err="1"/>
              <a:t>Guseong</a:t>
            </a:r>
            <a:r>
              <a:rPr lang="en-US" sz="1400" dirty="0"/>
              <a:t>-dong, </a:t>
            </a:r>
            <a:r>
              <a:rPr lang="en-US" sz="1400" dirty="0" err="1"/>
              <a:t>Yuseong-gu</a:t>
            </a:r>
            <a:r>
              <a:rPr lang="en-US" sz="1400" dirty="0"/>
              <a:t>, Daejeon 305-701, South Korea</a:t>
            </a:r>
          </a:p>
          <a:p>
            <a:pPr marL="0" indent="0">
              <a:buNone/>
            </a:pPr>
            <a:r>
              <a:rPr lang="en-US" dirty="0" err="1"/>
              <a:t>Seungmin</a:t>
            </a:r>
            <a:r>
              <a:rPr lang="en-US" dirty="0"/>
              <a:t> Lee</a:t>
            </a:r>
          </a:p>
          <a:p>
            <a:pPr marL="0" indent="0">
              <a:buNone/>
            </a:pPr>
            <a:r>
              <a:rPr lang="en-US" sz="1400" dirty="0"/>
              <a:t>Future Research Creative Laboratory, ETRI 218 </a:t>
            </a:r>
            <a:r>
              <a:rPr lang="en-US" sz="1400" dirty="0" err="1"/>
              <a:t>Gajeong-ro</a:t>
            </a:r>
            <a:r>
              <a:rPr lang="en-US" sz="1400" dirty="0"/>
              <a:t>, </a:t>
            </a:r>
            <a:r>
              <a:rPr lang="en-US" sz="1400" dirty="0" err="1"/>
              <a:t>Yuseong-gu</a:t>
            </a:r>
            <a:r>
              <a:rPr lang="en-US" sz="1400" dirty="0"/>
              <a:t>, Daejeon 305-700, South Korea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62B8A-DF7A-479F-BD31-932185A9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BFBB-70BE-4001-BC41-AF95B7F8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ADF33-FEF2-4512-900F-A16DA3EAE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Intrusion Detection method</a:t>
            </a:r>
          </a:p>
          <a:p>
            <a:pPr lvl="1"/>
            <a:r>
              <a:rPr lang="en-US" dirty="0"/>
              <a:t>Combine Misuse and Anomaly Detection</a:t>
            </a:r>
          </a:p>
          <a:p>
            <a:pPr lvl="1"/>
            <a:endParaRPr lang="en-US" dirty="0"/>
          </a:p>
          <a:p>
            <a:r>
              <a:rPr lang="en-US" dirty="0"/>
              <a:t>Previous Approach:</a:t>
            </a:r>
          </a:p>
          <a:p>
            <a:pPr lvl="1"/>
            <a:r>
              <a:rPr lang="en-US" dirty="0"/>
              <a:t>Independently train misuse and anomaly detection models</a:t>
            </a:r>
          </a:p>
          <a:p>
            <a:pPr lvl="1"/>
            <a:r>
              <a:rPr lang="en-US" dirty="0"/>
              <a:t>Aggregate results of detection models</a:t>
            </a:r>
          </a:p>
          <a:p>
            <a:pPr lvl="2"/>
            <a:r>
              <a:rPr lang="en-US" dirty="0"/>
              <a:t>Consider as attack if at least one of the two models classify as attack</a:t>
            </a:r>
          </a:p>
          <a:p>
            <a:pPr lvl="3"/>
            <a:r>
              <a:rPr lang="en-US" dirty="0"/>
              <a:t>High False Positive rate</a:t>
            </a:r>
          </a:p>
          <a:p>
            <a:pPr lvl="2"/>
            <a:r>
              <a:rPr lang="en-US" dirty="0"/>
              <a:t>Consider as attack only if both models classify as attack</a:t>
            </a:r>
          </a:p>
          <a:p>
            <a:pPr lvl="3"/>
            <a:r>
              <a:rPr lang="en-US" dirty="0"/>
              <a:t>Lower Recall rate</a:t>
            </a:r>
          </a:p>
          <a:p>
            <a:pPr lvl="2"/>
            <a:endParaRPr lang="en-US" dirty="0"/>
          </a:p>
          <a:p>
            <a:pPr marL="740664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F7688-97C8-4E3F-B307-1B0EF7D7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9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0B5-EB5E-427C-86A7-E76236FE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5A81-1959-4DA1-96F4-F0CD0B861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Hierarchically integrate misuse detection with anomaly detection</a:t>
            </a:r>
          </a:p>
          <a:p>
            <a:r>
              <a:rPr lang="en-US" dirty="0"/>
              <a:t>Anomaly model indirectly uses known attack information to build normal behavior profiles</a:t>
            </a:r>
          </a:p>
          <a:p>
            <a:r>
              <a:rPr lang="en-US" dirty="0"/>
              <a:t>Use misuse detection model to decompose normal training data</a:t>
            </a:r>
          </a:p>
          <a:p>
            <a:pPr lvl="1"/>
            <a:r>
              <a:rPr lang="en-US" dirty="0"/>
              <a:t>Separate into disjoint subsets</a:t>
            </a:r>
          </a:p>
          <a:p>
            <a:pPr lvl="1"/>
            <a:r>
              <a:rPr lang="en-US" dirty="0"/>
              <a:t>Build anomaly detection model for each subset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31DE8-65A8-4B1A-9702-B847BF4B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0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4EAD-3899-437D-85FD-92C723CE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A93E-290E-4827-AA25-E58C62890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C4.5 Decision Tree (DT) used to create misuse detection model</a:t>
            </a:r>
          </a:p>
          <a:p>
            <a:pPr lvl="1"/>
            <a:r>
              <a:rPr lang="en-US" dirty="0"/>
              <a:t>Trained on normal traffic and known attack data</a:t>
            </a:r>
          </a:p>
          <a:p>
            <a:pPr lvl="1"/>
            <a:r>
              <a:rPr lang="en-US" dirty="0"/>
              <a:t>Produces disjoint subsets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One Class Support Vector Machine (1-class SVM) used to create anomaly detection models</a:t>
            </a:r>
          </a:p>
          <a:p>
            <a:pPr lvl="1"/>
            <a:r>
              <a:rPr lang="en-US" dirty="0"/>
              <a:t>Trained for each disjoint subset from DT</a:t>
            </a:r>
          </a:p>
          <a:p>
            <a:pPr lvl="1"/>
            <a:r>
              <a:rPr lang="en-US" dirty="0"/>
              <a:t>Reduced data set sizes means 50% reduction in training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D5A3F-4C9D-4F9B-B5E6-3CCD18B1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1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3D8F59-1558-4F13-B79C-7467B0482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738" y="456983"/>
            <a:ext cx="9529994" cy="53752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A02C7-4191-4046-8D30-CB489F3B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7DC8D-3E18-4CDF-A4A1-EE54506F448F}"/>
              </a:ext>
            </a:extLst>
          </p:cNvPr>
          <p:cNvSpPr txBox="1"/>
          <p:nvPr/>
        </p:nvSpPr>
        <p:spPr>
          <a:xfrm>
            <a:off x="1854002" y="6031685"/>
            <a:ext cx="680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Diagram of decision making process of proposed method</a:t>
            </a:r>
          </a:p>
        </p:txBody>
      </p:sp>
    </p:spTree>
    <p:extLst>
      <p:ext uri="{BB962C8B-B14F-4D97-AF65-F5344CB8AC3E}">
        <p14:creationId xmlns:p14="http://schemas.microsoft.com/office/powerpoint/2010/main" val="335854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C171-45AB-4CDE-BE38-40C5184C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and C4.5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CF2B-DB9E-4DCA-9C80-FBBF47843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 attribute that best divides data into corresponding classes</a:t>
            </a:r>
          </a:p>
          <a:p>
            <a:r>
              <a:rPr lang="en-US" dirty="0"/>
              <a:t>Recursively partitions data into subsets</a:t>
            </a:r>
          </a:p>
          <a:p>
            <a:r>
              <a:rPr lang="en-US" dirty="0"/>
              <a:t>Creates tree-like structure</a:t>
            </a:r>
          </a:p>
          <a:p>
            <a:pPr lvl="1"/>
            <a:r>
              <a:rPr lang="en-US" dirty="0"/>
              <a:t>Node: attribute to best divide current subset</a:t>
            </a:r>
          </a:p>
          <a:p>
            <a:pPr lvl="1"/>
            <a:r>
              <a:rPr lang="en-US" dirty="0"/>
              <a:t>Edges: possible values/ranges of selected attribute</a:t>
            </a:r>
          </a:p>
          <a:p>
            <a:pPr lvl="1"/>
            <a:r>
              <a:rPr lang="en-US" dirty="0"/>
              <a:t>Leaves: terminating node – no further distinguishing attributes</a:t>
            </a:r>
          </a:p>
          <a:p>
            <a:r>
              <a:rPr lang="en-US" dirty="0"/>
              <a:t>Decomposes data space into homogenous regions</a:t>
            </a:r>
          </a:p>
          <a:p>
            <a:r>
              <a:rPr lang="en-US" dirty="0"/>
              <a:t>Prunes data to generalize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9CCAC-5035-43E3-8E2A-769306C3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7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459B-A064-4810-9E06-CC0C8830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and C4.5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62F3-1C1C-4B9E-9E41-ACF4FDB19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C4.5 builds tree using information entropy</a:t>
            </a:r>
          </a:p>
          <a:p>
            <a:r>
              <a:rPr lang="en-US" dirty="0"/>
              <a:t>Highest gain of each attribute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93153-8F9D-4506-92B6-BC9BE59E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5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459B-A064-4810-9E06-CC0C8830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and C4.5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62F3-1C1C-4B9E-9E41-ACF4FDB19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Gain of set S after split over attribute 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 – number of different values of attribute A in S</a:t>
            </a:r>
          </a:p>
          <a:p>
            <a:pPr marL="0" indent="0">
              <a:buNone/>
            </a:pPr>
            <a:r>
              <a:rPr lang="en-US" i="1" dirty="0" err="1"/>
              <a:t>f</a:t>
            </a:r>
            <a:r>
              <a:rPr lang="en-US" i="1" baseline="-25000" dirty="0" err="1"/>
              <a:t>S</a:t>
            </a:r>
            <a:r>
              <a:rPr lang="en-US" dirty="0"/>
              <a:t>(j) – proportion of the value j in the set S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i="1" baseline="-25000" dirty="0"/>
              <a:t>i</a:t>
            </a:r>
            <a:r>
              <a:rPr lang="en-US" dirty="0"/>
              <a:t> –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possible value of A</a:t>
            </a:r>
          </a:p>
          <a:p>
            <a:pPr marL="0" indent="0">
              <a:buNone/>
            </a:pPr>
            <a:r>
              <a:rPr lang="en-US" dirty="0" err="1"/>
              <a:t>S</a:t>
            </a:r>
            <a:r>
              <a:rPr lang="en-US" baseline="-25000" dirty="0" err="1"/>
              <a:t>A</a:t>
            </a:r>
            <a:r>
              <a:rPr lang="en-US" i="1" baseline="-50000" dirty="0" err="1"/>
              <a:t>i</a:t>
            </a:r>
            <a:r>
              <a:rPr lang="en-US" dirty="0"/>
              <a:t> – subset of S containing all items with value A = A</a:t>
            </a:r>
            <a:r>
              <a:rPr lang="en-US" i="1" baseline="-25000" dirty="0"/>
              <a:t>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93153-8F9D-4506-92B6-BC9BE59E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B5B1E-3731-48E8-BA14-A952418E8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197" y="2521541"/>
            <a:ext cx="82105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45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3532</TotalTime>
  <Words>887</Words>
  <Application>Microsoft Office PowerPoint</Application>
  <PresentationFormat>Widescreen</PresentationFormat>
  <Paragraphs>184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Wingdings 3</vt:lpstr>
      <vt:lpstr>Ion</vt:lpstr>
      <vt:lpstr>A novel hybrid intrusion detection method integrating anomaly detection with misuse detection</vt:lpstr>
      <vt:lpstr>Situation</vt:lpstr>
      <vt:lpstr>Task</vt:lpstr>
      <vt:lpstr>Approach</vt:lpstr>
      <vt:lpstr>Approach</vt:lpstr>
      <vt:lpstr>PowerPoint Presentation</vt:lpstr>
      <vt:lpstr>Decision Tree and C4.5</vt:lpstr>
      <vt:lpstr>Decision Tree and C4.5</vt:lpstr>
      <vt:lpstr>Decision Tree and C4.5</vt:lpstr>
      <vt:lpstr>Decision Tree and C4.5</vt:lpstr>
      <vt:lpstr>One-class Support Vector Machine</vt:lpstr>
      <vt:lpstr>One-class Support Vector Machine</vt:lpstr>
      <vt:lpstr>One-class Support Vector Machine</vt:lpstr>
      <vt:lpstr>One-class Support Vector Machine</vt:lpstr>
      <vt:lpstr>PowerPoint Presentation</vt:lpstr>
      <vt:lpstr>PowerPoint Presentation</vt:lpstr>
      <vt:lpstr>Experiments</vt:lpstr>
      <vt:lpstr>Experiments</vt:lpstr>
      <vt:lpstr>Detection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time and testing time comparison </vt:lpstr>
      <vt:lpstr>Detection time comparisons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hybrid intrusion detection method integrating anomaly detection with misuse detection</dc:title>
  <dc:creator>Simon Badgett</dc:creator>
  <cp:lastModifiedBy>Simon Badgett</cp:lastModifiedBy>
  <cp:revision>39</cp:revision>
  <dcterms:created xsi:type="dcterms:W3CDTF">2019-10-20T15:32:42Z</dcterms:created>
  <dcterms:modified xsi:type="dcterms:W3CDTF">2019-10-23T02:25:18Z</dcterms:modified>
</cp:coreProperties>
</file>