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70" d="100"/>
          <a:sy n="70" d="100"/>
        </p:scale>
        <p:origin x="348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742B-ED10-484E-8E42-9CA07A40E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441" y="-119624"/>
            <a:ext cx="8825658" cy="2677648"/>
          </a:xfrm>
        </p:spPr>
        <p:txBody>
          <a:bodyPr/>
          <a:lstStyle/>
          <a:p>
            <a:r>
              <a:rPr lang="en-US" sz="3600" dirty="0"/>
              <a:t>Outside the Closed World: On Using Machine Learning For Network Intrusion Detection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991B5-F2C3-4A49-BBD9-1C60CEA5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380134"/>
            <a:ext cx="8825658" cy="1839686"/>
          </a:xfrm>
        </p:spPr>
        <p:txBody>
          <a:bodyPr>
            <a:normAutofit/>
          </a:bodyPr>
          <a:lstStyle/>
          <a:p>
            <a:r>
              <a:rPr lang="en-US" sz="1400" dirty="0"/>
              <a:t>Robin Sommer, International Computer Science Institute, and Lawrence Berkeley National Laboratory </a:t>
            </a:r>
          </a:p>
          <a:p>
            <a:r>
              <a:rPr lang="en-US" sz="1400" dirty="0"/>
              <a:t>Vern </a:t>
            </a:r>
            <a:r>
              <a:rPr lang="en-US" sz="1400" dirty="0" err="1"/>
              <a:t>Paxson,nternational</a:t>
            </a:r>
            <a:r>
              <a:rPr lang="en-US" sz="1400" dirty="0"/>
              <a:t> Computer Science Institute, and University of California, </a:t>
            </a:r>
            <a:r>
              <a:rPr lang="en-US" sz="1400" dirty="0" err="1"/>
              <a:t>Berkele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909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9E7E-20C6-4484-98EC-E6AB98B2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0AB4-C448-4E15-BE66-09DC77BD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Adversarial Setting</a:t>
            </a:r>
          </a:p>
          <a:p>
            <a:pPr marL="0" indent="0">
              <a:buNone/>
            </a:pPr>
            <a:r>
              <a:rPr lang="en-US" dirty="0"/>
              <a:t>       *attackers adjusting their activity to avoid detection (anomaly detection—machine learning)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2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294E-78CC-4674-9A87-6BFE8085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218" y="838200"/>
            <a:ext cx="8761413" cy="706964"/>
          </a:xfrm>
        </p:spPr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B114-A97D-4041-8516-5CDFDC24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the system is doing</a:t>
            </a:r>
          </a:p>
        </p:txBody>
      </p:sp>
    </p:spTree>
    <p:extLst>
      <p:ext uri="{BB962C8B-B14F-4D97-AF65-F5344CB8AC3E}">
        <p14:creationId xmlns:p14="http://schemas.microsoft.com/office/powerpoint/2010/main" val="7536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470B-95D6-4550-BDC9-B3C3BCA5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DA53B-B14E-40BC-9F8D-398B0BD5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Threat Model:</a:t>
            </a:r>
          </a:p>
          <a:p>
            <a:pPr marL="0" indent="0">
              <a:buNone/>
            </a:pPr>
            <a:r>
              <a:rPr lang="en-US" dirty="0"/>
              <a:t>      *What kind of environment does the system target?</a:t>
            </a:r>
          </a:p>
          <a:p>
            <a:pPr marL="0" indent="0">
              <a:buNone/>
            </a:pPr>
            <a:r>
              <a:rPr lang="en-US" dirty="0"/>
              <a:t>            Operation in a small network faces very different challenges than   for a large enterprise.</a:t>
            </a:r>
          </a:p>
        </p:txBody>
      </p:sp>
    </p:spTree>
    <p:extLst>
      <p:ext uri="{BB962C8B-B14F-4D97-AF65-F5344CB8AC3E}">
        <p14:creationId xmlns:p14="http://schemas.microsoft.com/office/powerpoint/2010/main" val="148531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7354-0318-4CAD-B19B-603F26B7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2C6DD-3246-4B6E-9263-789A048C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Threat Model: </a:t>
            </a:r>
          </a:p>
          <a:p>
            <a:pPr marL="0" indent="0">
              <a:buNone/>
            </a:pPr>
            <a:r>
              <a:rPr lang="en-US" dirty="0"/>
              <a:t>       What do missed attacks cost?</a:t>
            </a:r>
          </a:p>
          <a:p>
            <a:pPr marL="0" indent="0">
              <a:buNone/>
            </a:pPr>
            <a:r>
              <a:rPr lang="en-US" dirty="0"/>
              <a:t>          Possible answers ranges from “very little” to “huge.”</a:t>
            </a:r>
          </a:p>
          <a:p>
            <a:pPr marL="0" indent="0">
              <a:buNone/>
            </a:pPr>
            <a:r>
              <a:rPr lang="en-US" dirty="0"/>
              <a:t> (What skills and resources will attackers have? ; What concern does evasion pose? )</a:t>
            </a:r>
          </a:p>
        </p:txBody>
      </p:sp>
    </p:spTree>
    <p:extLst>
      <p:ext uri="{BB962C8B-B14F-4D97-AF65-F5344CB8AC3E}">
        <p14:creationId xmlns:p14="http://schemas.microsoft.com/office/powerpoint/2010/main" val="330499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77B8-68CB-4B96-BADF-C112624B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0705-E897-482D-81B8-E4DE7B304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The Scope Narrow</a:t>
            </a:r>
          </a:p>
          <a:p>
            <a:pPr marL="0" indent="0">
              <a:buNone/>
            </a:pPr>
            <a:r>
              <a:rPr lang="en-US" dirty="0"/>
              <a:t>         * what specifically are the attacks to be detected?</a:t>
            </a:r>
          </a:p>
          <a:p>
            <a:pPr marL="0" indent="0">
              <a:buNone/>
            </a:pPr>
            <a:r>
              <a:rPr lang="en-US" dirty="0"/>
              <a:t>         * machine-learning is not a “silver bullet” guaranteed to appropriately match a particular detection task</a:t>
            </a:r>
          </a:p>
          <a:p>
            <a:pPr marL="0" indent="0">
              <a:buNone/>
            </a:pPr>
            <a:r>
              <a:rPr lang="en-US" dirty="0"/>
              <a:t>         * identifying the activity</a:t>
            </a:r>
          </a:p>
          <a:p>
            <a:pPr marL="0" indent="0">
              <a:buNone/>
            </a:pPr>
            <a:r>
              <a:rPr lang="en-US" dirty="0"/>
              <a:t>         * assessment of what constitutes the right sort of tool</a:t>
            </a:r>
          </a:p>
          <a:p>
            <a:pPr marL="0" indent="0">
              <a:buNone/>
            </a:pPr>
            <a:r>
              <a:rPr lang="en-US" dirty="0"/>
              <a:t>         * settling on a specific machine-learning algorithm</a:t>
            </a:r>
          </a:p>
        </p:txBody>
      </p:sp>
    </p:spTree>
    <p:extLst>
      <p:ext uri="{BB962C8B-B14F-4D97-AF65-F5344CB8AC3E}">
        <p14:creationId xmlns:p14="http://schemas.microsoft.com/office/powerpoint/2010/main" val="100288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8D8E-C7CE-4E55-924E-0F291AAD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A4B6-797D-4DF7-9963-36910D45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the Costs:</a:t>
            </a:r>
          </a:p>
          <a:p>
            <a:pPr marL="0" indent="0">
              <a:buNone/>
            </a:pPr>
            <a:r>
              <a:rPr lang="en-US" dirty="0"/>
              <a:t>        *For Fewer mistakes</a:t>
            </a:r>
          </a:p>
          <a:p>
            <a:pPr marL="0" indent="0">
              <a:buNone/>
            </a:pPr>
            <a:r>
              <a:rPr lang="en-US" dirty="0"/>
              <a:t>        *Reducing the system’s scope</a:t>
            </a:r>
          </a:p>
        </p:txBody>
      </p:sp>
    </p:spTree>
    <p:extLst>
      <p:ext uri="{BB962C8B-B14F-4D97-AF65-F5344CB8AC3E}">
        <p14:creationId xmlns:p14="http://schemas.microsoft.com/office/powerpoint/2010/main" val="405630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A1B7-DE88-440D-86E5-C249F931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ADA71-2BF4-4363-96C0-F3FA8BC5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it detect, and why? </a:t>
            </a:r>
          </a:p>
          <a:p>
            <a:r>
              <a:rPr lang="en-US" dirty="0"/>
              <a:t>What can it not detect, and why not? </a:t>
            </a:r>
          </a:p>
          <a:p>
            <a:r>
              <a:rPr lang="en-US" dirty="0"/>
              <a:t>How reliably does it operate? </a:t>
            </a:r>
          </a:p>
          <a:p>
            <a:r>
              <a:rPr lang="en-US" dirty="0"/>
              <a:t>Where does it break?</a:t>
            </a:r>
          </a:p>
        </p:txBody>
      </p:sp>
    </p:spTree>
    <p:extLst>
      <p:ext uri="{BB962C8B-B14F-4D97-AF65-F5344CB8AC3E}">
        <p14:creationId xmlns:p14="http://schemas.microsoft.com/office/powerpoint/2010/main" val="17909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AB23-5FD9-4C28-ACBA-39C803D4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93302-28B5-4FD2-A0AB-74B88204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data</a:t>
            </a:r>
          </a:p>
          <a:p>
            <a:pPr marL="0" indent="0">
              <a:buNone/>
            </a:pPr>
            <a:r>
              <a:rPr lang="en-US" dirty="0"/>
              <a:t>          * obtaining appropriate data</a:t>
            </a:r>
          </a:p>
        </p:txBody>
      </p:sp>
    </p:spTree>
    <p:extLst>
      <p:ext uri="{BB962C8B-B14F-4D97-AF65-F5344CB8AC3E}">
        <p14:creationId xmlns:p14="http://schemas.microsoft.com/office/powerpoint/2010/main" val="1235161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2B81-4223-448A-A6CE-DBB7FBE5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60B8-395D-424C-ADA9-186FE375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results: </a:t>
            </a:r>
          </a:p>
          <a:p>
            <a:pPr marL="0" indent="0">
              <a:buNone/>
            </a:pPr>
            <a:r>
              <a:rPr lang="en-US" dirty="0"/>
              <a:t>          * understand their origins</a:t>
            </a:r>
          </a:p>
          <a:p>
            <a:pPr marL="0" indent="0">
              <a:buNone/>
            </a:pPr>
            <a:r>
              <a:rPr lang="en-US" dirty="0"/>
              <a:t>          * input and output on a very low-level</a:t>
            </a:r>
          </a:p>
          <a:p>
            <a:pPr marL="0" indent="0">
              <a:buNone/>
            </a:pPr>
            <a:r>
              <a:rPr lang="en-US" dirty="0"/>
              <a:t>          * Researchers need to manually examine false positives</a:t>
            </a:r>
          </a:p>
          <a:p>
            <a:pPr marL="0" indent="0">
              <a:buNone/>
            </a:pPr>
            <a:r>
              <a:rPr lang="en-US" dirty="0"/>
              <a:t>          * If too many false positives to manually examine, employ random sampling to select an appropriately sized subset for direct inspection.</a:t>
            </a:r>
          </a:p>
        </p:txBody>
      </p:sp>
    </p:spTree>
    <p:extLst>
      <p:ext uri="{BB962C8B-B14F-4D97-AF65-F5344CB8AC3E}">
        <p14:creationId xmlns:p14="http://schemas.microsoft.com/office/powerpoint/2010/main" val="356497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AE1F-5B5C-4AD5-BAD7-24568674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9B1B-1D94-4945-841F-E609A40A2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domain-specific challenges include: </a:t>
            </a:r>
          </a:p>
          <a:p>
            <a:pPr marL="0" indent="0">
              <a:buNone/>
            </a:pPr>
            <a:r>
              <a:rPr lang="en-US" dirty="0"/>
              <a:t>        *the need for outlier detection </a:t>
            </a:r>
          </a:p>
          <a:p>
            <a:pPr marL="0" indent="0">
              <a:buNone/>
            </a:pPr>
            <a:r>
              <a:rPr lang="en-US" dirty="0"/>
              <a:t>        *very high costs of classification errors</a:t>
            </a:r>
          </a:p>
          <a:p>
            <a:pPr marL="0" indent="0">
              <a:buNone/>
            </a:pPr>
            <a:r>
              <a:rPr lang="en-US" dirty="0"/>
              <a:t>        *a semantic gap </a:t>
            </a:r>
          </a:p>
          <a:p>
            <a:pPr marL="0" indent="0">
              <a:buNone/>
            </a:pPr>
            <a:r>
              <a:rPr lang="en-US" dirty="0"/>
              <a:t>        * the enormous variability of benign traffic</a:t>
            </a:r>
          </a:p>
          <a:p>
            <a:pPr marL="0" indent="0">
              <a:buNone/>
            </a:pPr>
            <a:r>
              <a:rPr lang="en-US" dirty="0"/>
              <a:t>        *challenges with performing evaluation </a:t>
            </a:r>
          </a:p>
          <a:p>
            <a:pPr marL="0" indent="0">
              <a:buNone/>
            </a:pPr>
            <a:r>
              <a:rPr lang="en-US" dirty="0"/>
              <a:t>        *the need to operate in an adversarial setting</a:t>
            </a:r>
          </a:p>
        </p:txBody>
      </p:sp>
    </p:spTree>
    <p:extLst>
      <p:ext uri="{BB962C8B-B14F-4D97-AF65-F5344CB8AC3E}">
        <p14:creationId xmlns:p14="http://schemas.microsoft.com/office/powerpoint/2010/main" val="94379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62AB-45F5-407B-BA45-535CF8A7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closed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1D22-994D-4AA2-945D-8EFF26855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specifying only positive examples and adopting a standing assumption that the rest are negative</a:t>
            </a:r>
          </a:p>
        </p:txBody>
      </p:sp>
    </p:spTree>
    <p:extLst>
      <p:ext uri="{BB962C8B-B14F-4D97-AF65-F5344CB8AC3E}">
        <p14:creationId xmlns:p14="http://schemas.microsoft.com/office/powerpoint/2010/main" val="2652022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5938-52E6-46DF-BAA8-74D18567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Cnoclusion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D9E7-1890-4DB4-9B92-826A76877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overcome these challenges, a set of guidelines for applying machine learning to network intrusion detection mentioned</a:t>
            </a:r>
          </a:p>
          <a:p>
            <a:r>
              <a:rPr lang="en-US" dirty="0"/>
              <a:t>Helpful for future research</a:t>
            </a:r>
          </a:p>
          <a:p>
            <a:r>
              <a:rPr lang="en-US" dirty="0"/>
              <a:t>None of these render machine learning an inappropriate tool for intrusion detection, unfortunate combination is primary reason for its lack of success.</a:t>
            </a:r>
          </a:p>
        </p:txBody>
      </p:sp>
    </p:spTree>
    <p:extLst>
      <p:ext uri="{BB962C8B-B14F-4D97-AF65-F5344CB8AC3E}">
        <p14:creationId xmlns:p14="http://schemas.microsoft.com/office/powerpoint/2010/main" val="19212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678F-B25E-4F8B-90BE-A947064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dose the paper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8D26-58D6-4F15-A613-A1AC3B875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To show it is significantly harder for the intrusion detection community to employ machine learning effectively from other applications to find attack.</a:t>
            </a:r>
          </a:p>
          <a:p>
            <a:endParaRPr lang="en-US" dirty="0"/>
          </a:p>
          <a:p>
            <a:r>
              <a:rPr lang="en-US" dirty="0"/>
              <a:t>In this paper, term anomaly detection somewhat narrowly to refer to detection approaches that rely primarily on machine-learning.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3654-4722-4AC1-BE13-E2C8252A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DC0C2-BF64-4697-B4CE-5BA40A96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 Detection: the classic machine learning application is a classification problem.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(machine-learning :train a system with specimens of all classes.</a:t>
            </a:r>
          </a:p>
          <a:p>
            <a:pPr marL="0" indent="0">
              <a:buNone/>
            </a:pPr>
            <a:r>
              <a:rPr lang="en-US" dirty="0"/>
              <a:t>      anomaly detection only on normal traffic, and thus having only one category)</a:t>
            </a:r>
          </a:p>
        </p:txBody>
      </p:sp>
    </p:spTree>
    <p:extLst>
      <p:ext uri="{BB962C8B-B14F-4D97-AF65-F5344CB8AC3E}">
        <p14:creationId xmlns:p14="http://schemas.microsoft.com/office/powerpoint/2010/main" val="20621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C249-D729-40D4-83D1-23BB8EEB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633DE-F7A0-4BAF-8FAF-80895876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cost of Errors: </a:t>
            </a:r>
          </a:p>
          <a:p>
            <a:pPr marL="0" indent="0">
              <a:buNone/>
            </a:pPr>
            <a:r>
              <a:rPr lang="en-US" dirty="0"/>
              <a:t>      The relative cost of any misclassification is extremely high compared to many other machine learning applications.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r>
              <a:rPr lang="en-US" dirty="0"/>
              <a:t>      Many machine learning applications(like Product recommendation systems, OCR technology, Spam detection) could tolerate many errors(FP,FN)which may have directly or indirectly negative impact.</a:t>
            </a:r>
          </a:p>
        </p:txBody>
      </p:sp>
    </p:spTree>
    <p:extLst>
      <p:ext uri="{BB962C8B-B14F-4D97-AF65-F5344CB8AC3E}">
        <p14:creationId xmlns:p14="http://schemas.microsoft.com/office/powerpoint/2010/main" val="200352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71C0-38CC-4322-928D-16954BFD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6257F-B153-4BCB-AB6C-22855BF6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Gap</a:t>
            </a:r>
          </a:p>
          <a:p>
            <a:pPr marL="0" indent="0">
              <a:buNone/>
            </a:pPr>
            <a:r>
              <a:rPr lang="en-US" dirty="0"/>
              <a:t>         Anomaly detection systems a key challenge of transferring their results into actionable reports for the network operator: </a:t>
            </a:r>
          </a:p>
          <a:p>
            <a:pPr marL="0" indent="0">
              <a:buNone/>
            </a:pPr>
            <a:r>
              <a:rPr lang="en-US" dirty="0"/>
              <a:t>         * “abnormal activity” and “attacks”</a:t>
            </a:r>
          </a:p>
          <a:p>
            <a:pPr marL="0" indent="0">
              <a:buNone/>
            </a:pPr>
            <a:r>
              <a:rPr lang="en-US" dirty="0"/>
              <a:t>         * not targeting to identify malicious behavior but just report what has not     been seen before</a:t>
            </a:r>
          </a:p>
          <a:p>
            <a:pPr marL="0" indent="0">
              <a:buNone/>
            </a:pPr>
            <a:r>
              <a:rPr lang="en-US" dirty="0"/>
              <a:t>         * a machine learning algorithm does not make any mistakes within its model of normality</a:t>
            </a:r>
          </a:p>
          <a:p>
            <a:pPr marL="0" indent="0">
              <a:buNone/>
            </a:pPr>
            <a:r>
              <a:rPr lang="en-US" dirty="0"/>
              <a:t>         * Too many false positive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3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E9E6-8727-4CC5-BAB3-73622148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E4E0F-BBC0-4CD5-8324-592B892C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 of Network Traffic</a:t>
            </a:r>
          </a:p>
          <a:p>
            <a:pPr marL="0" indent="0">
              <a:buNone/>
            </a:pPr>
            <a:r>
              <a:rPr lang="en-US" dirty="0"/>
              <a:t>      * more diversity than people expect</a:t>
            </a:r>
          </a:p>
          <a:p>
            <a:pPr marL="0" indent="0">
              <a:buNone/>
            </a:pPr>
            <a:r>
              <a:rPr lang="en-US" dirty="0"/>
              <a:t>      * leads to misconceptions in operational environments</a:t>
            </a:r>
          </a:p>
          <a:p>
            <a:pPr marL="0" indent="0">
              <a:buNone/>
            </a:pPr>
            <a:r>
              <a:rPr lang="en-US" dirty="0"/>
              <a:t>      * immense variability rendering unpredictable over short time intervals </a:t>
            </a:r>
          </a:p>
          <a:p>
            <a:pPr marL="0" indent="0">
              <a:buNone/>
            </a:pPr>
            <a:r>
              <a:rPr lang="en-US" dirty="0"/>
              <a:t>      * Reduce the diversity by aggregation and observe longer time interval(not by machine learning)</a:t>
            </a:r>
          </a:p>
        </p:txBody>
      </p:sp>
    </p:spTree>
    <p:extLst>
      <p:ext uri="{BB962C8B-B14F-4D97-AF65-F5344CB8AC3E}">
        <p14:creationId xmlns:p14="http://schemas.microsoft.com/office/powerpoint/2010/main" val="99251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2C27-2945-40A2-9116-CB1C49D6B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89F86-A172-4941-9F53-C37810173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Difficulties with Evaluation</a:t>
            </a:r>
          </a:p>
          <a:p>
            <a:pPr marL="0" indent="0">
              <a:buNone/>
            </a:pPr>
            <a:r>
              <a:rPr lang="en-US" dirty="0"/>
              <a:t>      * Lack of appropriate public datasets</a:t>
            </a:r>
          </a:p>
          <a:p>
            <a:pPr marL="0" indent="0">
              <a:buNone/>
            </a:pPr>
            <a:r>
              <a:rPr lang="en-US" dirty="0"/>
              <a:t>      * The DARPA/Lincoln Labs packet traces and the KDD Cup dataset no longer adequate for current study</a:t>
            </a:r>
          </a:p>
          <a:p>
            <a:pPr marL="0" indent="0">
              <a:buNone/>
            </a:pPr>
            <a:r>
              <a:rPr lang="en-US" dirty="0"/>
              <a:t>      * Researchers assembled their own datasets</a:t>
            </a:r>
          </a:p>
          <a:p>
            <a:pPr marL="0" indent="0">
              <a:buNone/>
            </a:pPr>
            <a:r>
              <a:rPr lang="en-US" dirty="0"/>
              <a:t>      * Conclusions from small environment cannot be generalized to settings of larger scale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1549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BAD2-06B7-479B-9181-96047AF7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9480-A9F8-4FB7-B752-07F8125A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 the Gap: semantic gap( Mentioned be before, the results contains FP.)</a:t>
            </a:r>
          </a:p>
        </p:txBody>
      </p:sp>
    </p:spTree>
    <p:extLst>
      <p:ext uri="{BB962C8B-B14F-4D97-AF65-F5344CB8AC3E}">
        <p14:creationId xmlns:p14="http://schemas.microsoft.com/office/powerpoint/2010/main" val="2526987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</TotalTime>
  <Words>829</Words>
  <Application>Microsoft Office PowerPoint</Application>
  <PresentationFormat>Widescreen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 Boardroom</vt:lpstr>
      <vt:lpstr>Outside the Closed World: On Using Machine Learning For Network Intrusion Detection </vt:lpstr>
      <vt:lpstr>What is the closed world?</vt:lpstr>
      <vt:lpstr>What dose the paper do?</vt:lpstr>
      <vt:lpstr>Challenges of Using Machine Learning</vt:lpstr>
      <vt:lpstr>Challenges of Using Machine Learning</vt:lpstr>
      <vt:lpstr>Challenges of Using Machine Learning</vt:lpstr>
      <vt:lpstr>Challenges of Using Machine Learning</vt:lpstr>
      <vt:lpstr>Challenges of Using Machine Learning</vt:lpstr>
      <vt:lpstr>Challenges of Using Machine Learning</vt:lpstr>
      <vt:lpstr>Challenges of Using Machine Learning</vt:lpstr>
      <vt:lpstr>RECOMMENDATIONS FOR USING MACHINE LEARNING</vt:lpstr>
      <vt:lpstr>RECOMMENDATIONS FOR USING MACHINE LEARNING</vt:lpstr>
      <vt:lpstr>RECOMMENDATIONS FOR USING MACHINE LEARNING</vt:lpstr>
      <vt:lpstr>RECOMMENDATIONS FOR USING MACHINE LEARNING</vt:lpstr>
      <vt:lpstr>RECOMMENDATIONS FOR USING MACHINE LEARNING</vt:lpstr>
      <vt:lpstr>RECOMMENDATIONS FOR USING MACHINE LEARNING</vt:lpstr>
      <vt:lpstr>RECOMMENDATIONS FOR USING MACHINE LEARNING</vt:lpstr>
      <vt:lpstr>RECOMMENDATIONS FOR USING MACHINE LEARNING</vt:lpstr>
      <vt:lpstr>CONCLUSION</vt:lpstr>
      <vt:lpstr>Cnoclusion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 the Closed World: On Using Machine Learning For Network Intrusion Detection </dc:title>
  <dc:creator>aiqun sun</dc:creator>
  <cp:lastModifiedBy>aiqun sun</cp:lastModifiedBy>
  <cp:revision>15</cp:revision>
  <dcterms:created xsi:type="dcterms:W3CDTF">2019-11-25T15:00:10Z</dcterms:created>
  <dcterms:modified xsi:type="dcterms:W3CDTF">2019-11-25T17:33:25Z</dcterms:modified>
</cp:coreProperties>
</file>