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sldIdLst>
    <p:sldId id="256" r:id="rId2"/>
    <p:sldId id="275" r:id="rId3"/>
    <p:sldId id="257" r:id="rId4"/>
    <p:sldId id="282" r:id="rId5"/>
    <p:sldId id="283" r:id="rId6"/>
    <p:sldId id="302"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9" r:id="rId22"/>
    <p:sldId id="298" r:id="rId23"/>
    <p:sldId id="30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0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3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339921-510F-439C-A88E-0A050877D5A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423452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39921-510F-439C-A88E-0A050877D5A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37519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39921-510F-439C-A88E-0A050877D5A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373351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39921-510F-439C-A88E-0A050877D5A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200258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39921-510F-439C-A88E-0A050877D5A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393935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339921-510F-439C-A88E-0A050877D5A1}"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118263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339921-510F-439C-A88E-0A050877D5A1}"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136812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339921-510F-439C-A88E-0A050877D5A1}"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180975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39921-510F-439C-A88E-0A050877D5A1}"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102262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39921-510F-439C-A88E-0A050877D5A1}"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37649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39921-510F-439C-A88E-0A050877D5A1}"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1FEA7-147E-49D8-AA72-AE62F3D3937E}" type="slidenum">
              <a:rPr lang="en-US" smtClean="0"/>
              <a:t>‹#›</a:t>
            </a:fld>
            <a:endParaRPr lang="en-US"/>
          </a:p>
        </p:txBody>
      </p:sp>
    </p:spTree>
    <p:extLst>
      <p:ext uri="{BB962C8B-B14F-4D97-AF65-F5344CB8AC3E}">
        <p14:creationId xmlns:p14="http://schemas.microsoft.com/office/powerpoint/2010/main" val="242717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39921-510F-439C-A88E-0A050877D5A1}" type="datetimeFigureOut">
              <a:rPr lang="en-US" smtClean="0"/>
              <a:t>10/13/2016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1FEA7-147E-49D8-AA72-AE62F3D3937E}" type="slidenum">
              <a:rPr lang="en-US" smtClean="0"/>
              <a:t>‹#›</a:t>
            </a:fld>
            <a:endParaRPr lang="en-US"/>
          </a:p>
        </p:txBody>
      </p:sp>
    </p:spTree>
    <p:extLst>
      <p:ext uri="{BB962C8B-B14F-4D97-AF65-F5344CB8AC3E}">
        <p14:creationId xmlns:p14="http://schemas.microsoft.com/office/powerpoint/2010/main" val="4282901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link.springer.com/chapter/10.1007/978-3-319-45719-2_6"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ttp://ac.els-cdn.com/S1363412703001043/1-s2.0-S1363412703001043-main.pdf?_tid=faf09d24-9084-11e6-be2500000aacb35d&amp;acdnat=1476281330_c4a212c4cadc07504d1d939c6d55ee01" TargetMode="External"/><Relationship Id="rId4" Type="http://schemas.openxmlformats.org/officeDocument/2006/relationships/hyperlink" Target="http://csrc.nist.gov/groups/STM/cmvp/documents/fips140-3/physec/papers/physecpaper19.pdf"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8" y="1122363"/>
            <a:ext cx="6776722" cy="2387600"/>
          </a:xfrm>
        </p:spPr>
        <p:txBody>
          <a:bodyPr>
            <a:normAutofit/>
          </a:bodyPr>
          <a:lstStyle/>
          <a:p>
            <a:r>
              <a:rPr lang="en-US" sz="3600" b="1" dirty="0" err="1">
                <a:solidFill>
                  <a:srgbClr val="FF0000"/>
                </a:solidFill>
              </a:rPr>
              <a:t>CloudRadar</a:t>
            </a:r>
            <a:r>
              <a:rPr lang="en-US" sz="3600" b="1" dirty="0">
                <a:solidFill>
                  <a:srgbClr val="FF0000"/>
                </a:solidFill>
              </a:rPr>
              <a:t>: A Real-Time Side -Channel Attack Detection System in Clouds</a:t>
            </a:r>
          </a:p>
        </p:txBody>
      </p:sp>
      <p:sp>
        <p:nvSpPr>
          <p:cNvPr id="3" name="Subtitle 2"/>
          <p:cNvSpPr>
            <a:spLocks noGrp="1"/>
          </p:cNvSpPr>
          <p:nvPr>
            <p:ph type="subTitle" idx="1"/>
          </p:nvPr>
        </p:nvSpPr>
        <p:spPr>
          <a:xfrm>
            <a:off x="2285998" y="3602038"/>
            <a:ext cx="5715002" cy="1655762"/>
          </a:xfrm>
        </p:spPr>
        <p:txBody>
          <a:bodyPr/>
          <a:lstStyle/>
          <a:p>
            <a:r>
              <a:rPr lang="en-US" dirty="0">
                <a:solidFill>
                  <a:schemeClr val="accent1">
                    <a:lumMod val="75000"/>
                  </a:schemeClr>
                </a:solidFill>
              </a:rPr>
              <a:t>Advisor: Dr. </a:t>
            </a:r>
            <a:r>
              <a:rPr lang="en-US" dirty="0" err="1">
                <a:solidFill>
                  <a:schemeClr val="accent1">
                    <a:lumMod val="75000"/>
                  </a:schemeClr>
                </a:solidFill>
              </a:rPr>
              <a:t>S.Huang</a:t>
            </a:r>
            <a:endParaRPr lang="en-US" dirty="0">
              <a:solidFill>
                <a:schemeClr val="accent1">
                  <a:lumMod val="75000"/>
                </a:schemeClr>
              </a:solidFill>
            </a:endParaRPr>
          </a:p>
        </p:txBody>
      </p:sp>
      <p:sp>
        <p:nvSpPr>
          <p:cNvPr id="4" name="TextBox 3"/>
          <p:cNvSpPr txBox="1"/>
          <p:nvPr/>
        </p:nvSpPr>
        <p:spPr>
          <a:xfrm>
            <a:off x="6672401" y="5555411"/>
            <a:ext cx="2257669" cy="369332"/>
          </a:xfrm>
          <a:prstGeom prst="rect">
            <a:avLst/>
          </a:prstGeom>
          <a:noFill/>
        </p:spPr>
        <p:txBody>
          <a:bodyPr wrap="none" rtlCol="0">
            <a:spAutoFit/>
          </a:bodyPr>
          <a:lstStyle/>
          <a:p>
            <a:pPr algn="r"/>
            <a:r>
              <a:rPr lang="en-US" dirty="0">
                <a:solidFill>
                  <a:schemeClr val="accent1">
                    <a:lumMod val="75000"/>
                  </a:schemeClr>
                </a:solidFill>
              </a:rPr>
              <a:t>By : Naina Chaturvedi </a:t>
            </a:r>
          </a:p>
        </p:txBody>
      </p:sp>
      <p:sp>
        <p:nvSpPr>
          <p:cNvPr id="5" name="Rectangle 4"/>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TextBox 5"/>
          <p:cNvSpPr txBox="1"/>
          <p:nvPr/>
        </p:nvSpPr>
        <p:spPr>
          <a:xfrm>
            <a:off x="-1" y="640080"/>
            <a:ext cx="4894994"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7" name="Rectangle 6"/>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Start</a:t>
            </a:r>
          </a:p>
        </p:txBody>
      </p:sp>
      <p:sp>
        <p:nvSpPr>
          <p:cNvPr id="8" name="Rectangle 7"/>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1" dirty="0"/>
              <a:t>Implementation</a:t>
            </a:r>
            <a:endParaRPr lang="en-US" sz="2000" dirty="0"/>
          </a:p>
        </p:txBody>
      </p:sp>
      <p:sp>
        <p:nvSpPr>
          <p:cNvPr id="9" name="Rectangle 8"/>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Evaluation</a:t>
            </a:r>
          </a:p>
        </p:txBody>
      </p:sp>
      <p:sp>
        <p:nvSpPr>
          <p:cNvPr id="10" name="Rectangle 9"/>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Conclusion</a:t>
            </a:r>
            <a:endParaRPr lang="en-US" dirty="0"/>
          </a:p>
        </p:txBody>
      </p:sp>
      <p:sp>
        <p:nvSpPr>
          <p:cNvPr id="11" name="Rectangle 10"/>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References</a:t>
            </a:r>
            <a:endParaRPr lang="en-US" dirty="0"/>
          </a:p>
        </p:txBody>
      </p:sp>
      <p:sp>
        <p:nvSpPr>
          <p:cNvPr id="12" name="Rectangle 11"/>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a:p>
            <a:pPr algn="ctr">
              <a:defRPr/>
            </a:pPr>
            <a:r>
              <a:rPr lang="en-US" sz="2000" dirty="0"/>
              <a:t>Key Points</a:t>
            </a:r>
          </a:p>
          <a:p>
            <a:pPr algn="ctr">
              <a:defRPr/>
            </a:pPr>
            <a:endParaRPr lang="en-US" sz="2000" dirty="0"/>
          </a:p>
        </p:txBody>
      </p:sp>
      <p:sp>
        <p:nvSpPr>
          <p:cNvPr id="13" name="Rectangle 12"/>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How it works?</a:t>
            </a:r>
          </a:p>
        </p:txBody>
      </p:sp>
      <p:sp>
        <p:nvSpPr>
          <p:cNvPr id="14" name="Rectangle 13"/>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b="1" dirty="0"/>
              <a:t>Design Challenges</a:t>
            </a:r>
            <a:endParaRPr lang="en-US" sz="2000" dirty="0"/>
          </a:p>
        </p:txBody>
      </p:sp>
      <p:sp>
        <p:nvSpPr>
          <p:cNvPr id="15" name="Rectangle 14"/>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prstClr val="white"/>
                </a:solidFill>
              </a:rPr>
              <a:t>What is Cloud Radar?</a:t>
            </a:r>
          </a:p>
        </p:txBody>
      </p:sp>
      <p:pic>
        <p:nvPicPr>
          <p:cNvPr id="1026" name="Picture 2" descr="Image result for network intrusion det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095" y="4182638"/>
            <a:ext cx="3333750" cy="2505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188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Implementation</a:t>
            </a: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b="1" dirty="0"/>
              <a:t>Implementation</a:t>
            </a:r>
            <a:endParaRPr lang="en-US" sz="24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561" y="1577384"/>
            <a:ext cx="5133062" cy="2032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5995" y="3787372"/>
            <a:ext cx="6810591" cy="3139321"/>
          </a:xfrm>
          <a:prstGeom prst="rect">
            <a:avLst/>
          </a:prstGeom>
        </p:spPr>
        <p:txBody>
          <a:bodyPr wrap="square">
            <a:spAutoFit/>
          </a:bodyPr>
          <a:lstStyle/>
          <a:p>
            <a:pPr marL="285750" indent="-285750">
              <a:buFont typeface="Arial" panose="020B0604020202020204" pitchFamily="34" charset="0"/>
              <a:buChar char="•"/>
            </a:pPr>
            <a:r>
              <a:rPr lang="en-US" b="1" dirty="0"/>
              <a:t>Generating Cryptographic Signature : </a:t>
            </a:r>
            <a:r>
              <a:rPr lang="en-US" dirty="0"/>
              <a:t>Indicate to the Cloud Controller what sensitive applications to be protected, by providing the signatures generated offline using performance counters.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Cloud Controller will run these crypto programs on a dedicated server with the same configuration as the Cloud Server that hosts the protected VM, and use performance counters to generate the signatures for the customer. </a:t>
            </a:r>
          </a:p>
          <a:p>
            <a:pPr marL="285750" indent="-285750">
              <a:buFont typeface="Arial" panose="020B0604020202020204" pitchFamily="34" charset="0"/>
              <a:buChar char="•"/>
            </a:pPr>
            <a:r>
              <a:rPr lang="en-US" dirty="0"/>
              <a:t>The signatures will be stored in the Signature Database for future reference. They will also be sent to the Cloud Server that hosts this VM.</a:t>
            </a:r>
          </a:p>
        </p:txBody>
      </p:sp>
    </p:spTree>
    <p:extLst>
      <p:ext uri="{BB962C8B-B14F-4D97-AF65-F5344CB8AC3E}">
        <p14:creationId xmlns:p14="http://schemas.microsoft.com/office/powerpoint/2010/main" val="315237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Implementation</a:t>
            </a: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b="1" dirty="0"/>
              <a:t>Implementation</a:t>
            </a:r>
            <a:endParaRPr lang="en-US" sz="24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561" y="1577384"/>
            <a:ext cx="5133062" cy="2032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5995" y="3787372"/>
            <a:ext cx="6810591" cy="2585323"/>
          </a:xfrm>
          <a:prstGeom prst="rect">
            <a:avLst/>
          </a:prstGeom>
        </p:spPr>
        <p:txBody>
          <a:bodyPr wrap="square">
            <a:spAutoFit/>
          </a:bodyPr>
          <a:lstStyle/>
          <a:p>
            <a:r>
              <a:rPr lang="en-US" b="1" dirty="0"/>
              <a:t>Detecting Cryptographic Applications : </a:t>
            </a:r>
            <a:r>
              <a:rPr lang="en-US" dirty="0"/>
              <a:t>Victim Monitor monitors the protected VM using performance counters. It periodically (</a:t>
            </a:r>
            <a:r>
              <a:rPr lang="en-US" i="1" dirty="0"/>
              <a:t>e.g.</a:t>
            </a:r>
            <a:r>
              <a:rPr lang="en-US" dirty="0"/>
              <a:t>, every 100μs) records the event counts as a time sequence.</a:t>
            </a:r>
          </a:p>
          <a:p>
            <a:endParaRPr lang="en-US" dirty="0"/>
          </a:p>
          <a:p>
            <a:pPr marL="285750" indent="-285750">
              <a:buFont typeface="Arial" panose="020B0604020202020204" pitchFamily="34" charset="0"/>
              <a:buChar char="•"/>
            </a:pPr>
            <a:r>
              <a:rPr lang="en-US" dirty="0"/>
              <a:t>Signature Detector keeps comparing the most recent window of data points in the sequence with the signature.</a:t>
            </a:r>
          </a:p>
          <a:p>
            <a:pPr marL="285750" indent="-285750">
              <a:buFont typeface="Arial" panose="020B0604020202020204" pitchFamily="34" charset="0"/>
              <a:buChar char="•"/>
            </a:pPr>
            <a:r>
              <a:rPr lang="en-US" dirty="0"/>
              <a:t>If a signature match is found, the Signature Detector can identify the protected VM is performing a cryptographic application, and signal this result to the Attacker Monitor. </a:t>
            </a:r>
          </a:p>
        </p:txBody>
      </p:sp>
    </p:spTree>
    <p:extLst>
      <p:ext uri="{BB962C8B-B14F-4D97-AF65-F5344CB8AC3E}">
        <p14:creationId xmlns:p14="http://schemas.microsoft.com/office/powerpoint/2010/main" val="210518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Implementation</a:t>
            </a: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b="1" dirty="0"/>
              <a:t>Implementation</a:t>
            </a:r>
            <a:endParaRPr lang="en-US" sz="24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561" y="1577384"/>
            <a:ext cx="5133062" cy="2032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5995" y="3787372"/>
            <a:ext cx="6810591" cy="2308324"/>
          </a:xfrm>
          <a:prstGeom prst="rect">
            <a:avLst/>
          </a:prstGeom>
        </p:spPr>
        <p:txBody>
          <a:bodyPr wrap="square">
            <a:spAutoFit/>
          </a:bodyPr>
          <a:lstStyle/>
          <a:p>
            <a:r>
              <a:rPr lang="en-US" b="1" dirty="0"/>
              <a:t>Monitoring Cache Activities :</a:t>
            </a:r>
            <a:r>
              <a:rPr lang="en-US" sz="1400" b="1" dirty="0"/>
              <a:t> </a:t>
            </a:r>
            <a:r>
              <a:rPr lang="en-US" sz="1400" dirty="0"/>
              <a:t>The Attacker Monitor exploits performance counters to monitor all untrusted VMs simultaneously.</a:t>
            </a:r>
          </a:p>
          <a:p>
            <a:pPr marL="285750" indent="-285750">
              <a:buFont typeface="Arial" panose="020B0604020202020204" pitchFamily="34" charset="0"/>
              <a:buChar char="•"/>
            </a:pPr>
            <a:r>
              <a:rPr lang="en-US" sz="1400" dirty="0"/>
              <a:t>Attacker Monitor identifies active vCPUs .</a:t>
            </a:r>
          </a:p>
          <a:p>
            <a:pPr marL="285750" indent="-285750">
              <a:buFont typeface="Arial" panose="020B0604020202020204" pitchFamily="34" charset="0"/>
              <a:buChar char="•"/>
            </a:pPr>
            <a:r>
              <a:rPr lang="en-US" sz="1400" dirty="0"/>
              <a:t>Attacker Monitor uses a kernel module to check the state and CPU affinity of each vCPU of each VM .</a:t>
            </a:r>
          </a:p>
          <a:p>
            <a:pPr marL="285750" indent="-285750">
              <a:buFont typeface="Arial" panose="020B0604020202020204" pitchFamily="34" charset="0"/>
              <a:buChar char="•"/>
            </a:pPr>
            <a:r>
              <a:rPr lang="en-US" sz="1400" dirty="0"/>
              <a:t>The Attacker Monitor marks the vCPUs in the running state that are sharing the same LLC with the protected VM as monitored. Then it sets up performance counters to measure each monitored vCPU’s cache misses and hits in turn.</a:t>
            </a:r>
          </a:p>
          <a:p>
            <a:pPr marL="285750" indent="-285750">
              <a:buFont typeface="Arial" panose="020B0604020202020204" pitchFamily="34" charset="0"/>
              <a:buChar char="•"/>
            </a:pPr>
            <a:r>
              <a:rPr lang="en-US" sz="1400" dirty="0"/>
              <a:t>When the Attacker Monitor is notified that a cryptographic application is happening in the protected VM, it will compare each monitored vCPU’s cache misses and hits.</a:t>
            </a:r>
          </a:p>
        </p:txBody>
      </p:sp>
    </p:spTree>
    <p:extLst>
      <p:ext uri="{BB962C8B-B14F-4D97-AF65-F5344CB8AC3E}">
        <p14:creationId xmlns:p14="http://schemas.microsoft.com/office/powerpoint/2010/main" val="3240387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Implementation</a:t>
            </a: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b="1" dirty="0"/>
              <a:t>Implementation</a:t>
            </a:r>
            <a:endParaRPr lang="en-US" sz="24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561" y="1577384"/>
            <a:ext cx="5133062" cy="2032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5995" y="3787372"/>
            <a:ext cx="6810591" cy="2308324"/>
          </a:xfrm>
          <a:prstGeom prst="rect">
            <a:avLst/>
          </a:prstGeom>
        </p:spPr>
        <p:txBody>
          <a:bodyPr wrap="square">
            <a:spAutoFit/>
          </a:bodyPr>
          <a:lstStyle/>
          <a:p>
            <a:r>
              <a:rPr lang="en-US" b="1" dirty="0"/>
              <a:t>Eliminating Side Channels :</a:t>
            </a:r>
            <a:r>
              <a:rPr lang="en-US" sz="1400" dirty="0"/>
              <a:t> Once the Attack Monitor notices that</a:t>
            </a:r>
          </a:p>
          <a:p>
            <a:r>
              <a:rPr lang="en-US" sz="1400" dirty="0"/>
              <a:t>one co-tenant VM has abnormal cache behavior exactly when the protected VM</a:t>
            </a:r>
          </a:p>
          <a:p>
            <a:r>
              <a:rPr lang="en-US" sz="1400" dirty="0"/>
              <a:t>executes cryptographic applications, it will </a:t>
            </a:r>
            <a:r>
              <a:rPr lang="en-US" sz="1400" b="1" dirty="0"/>
              <a:t>raise alarm </a:t>
            </a:r>
            <a:r>
              <a:rPr lang="en-US" sz="1400" dirty="0"/>
              <a:t>for side-channel attacks.</a:t>
            </a:r>
          </a:p>
          <a:p>
            <a:endParaRPr lang="en-US" sz="1400" dirty="0"/>
          </a:p>
          <a:p>
            <a:pPr marL="285750" indent="-285750">
              <a:buFont typeface="Arial" panose="020B0604020202020204" pitchFamily="34" charset="0"/>
              <a:buChar char="•"/>
            </a:pPr>
            <a:r>
              <a:rPr lang="en-US" sz="1400" dirty="0"/>
              <a:t>The Cloud Controller will report this incident to the cloud provider for further processing such as shut down the malicious VM or eventually block the attacker’s account.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Attacker Monitor uses a kernel module to check the state and CPU affinity of each vCPU of each VM</a:t>
            </a:r>
          </a:p>
        </p:txBody>
      </p:sp>
    </p:spTree>
    <p:extLst>
      <p:ext uri="{BB962C8B-B14F-4D97-AF65-F5344CB8AC3E}">
        <p14:creationId xmlns:p14="http://schemas.microsoft.com/office/powerpoint/2010/main" val="2337655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Detection Accuracy</a:t>
            </a: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b="1" dirty="0"/>
              <a:t>Accuracy of Cryptographic Operation Detection</a:t>
            </a:r>
            <a:endParaRPr lang="en-US" sz="24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5995" y="3787372"/>
            <a:ext cx="6810591" cy="3108543"/>
          </a:xfrm>
          <a:prstGeom prst="rect">
            <a:avLst/>
          </a:prstGeom>
        </p:spPr>
        <p:txBody>
          <a:bodyPr wrap="square">
            <a:spAutoFit/>
          </a:bodyPr>
          <a:lstStyle/>
          <a:p>
            <a:pPr marL="285750" indent="-285750">
              <a:buFont typeface="Arial" panose="020B0604020202020204" pitchFamily="34" charset="0"/>
              <a:buChar char="•"/>
            </a:pPr>
            <a:r>
              <a:rPr lang="en-US" sz="1400" dirty="0"/>
              <a:t>To detect a cryptographic operation, we used the branch instruction counts as the signature. </a:t>
            </a:r>
          </a:p>
          <a:p>
            <a:pPr marL="285750" indent="-285750">
              <a:buFont typeface="Arial" panose="020B0604020202020204" pitchFamily="34" charset="0"/>
              <a:buChar char="•"/>
            </a:pPr>
            <a:r>
              <a:rPr lang="en-US" sz="1400" dirty="0"/>
              <a:t>The author considered detection of a cryptographic application as a binary classification and measure its true positive rate and false positive rate. </a:t>
            </a:r>
          </a:p>
          <a:p>
            <a:pPr marL="285750" indent="-285750">
              <a:buFont typeface="Arial" panose="020B0604020202020204" pitchFamily="34" charset="0"/>
              <a:buChar char="•"/>
            </a:pPr>
            <a:r>
              <a:rPr lang="en-US" sz="1400" dirty="0"/>
              <a:t>True positive happens when a cryptographic application is correctly identified.</a:t>
            </a:r>
          </a:p>
          <a:p>
            <a:pPr marL="285750" indent="-285750">
              <a:buFont typeface="Arial" panose="020B0604020202020204" pitchFamily="34" charset="0"/>
              <a:buChar char="•"/>
            </a:pPr>
            <a:r>
              <a:rPr lang="en-US" sz="1400" dirty="0"/>
              <a:t>False positive is defined as non-cryptographic applications identified as cryptographic.</a:t>
            </a:r>
          </a:p>
          <a:p>
            <a:pPr marL="285750" indent="-285750">
              <a:buFont typeface="Arial" panose="020B0604020202020204" pitchFamily="34" charset="0"/>
              <a:buChar char="•"/>
            </a:pPr>
            <a:endParaRPr lang="en-US" sz="1400" dirty="0"/>
          </a:p>
          <a:p>
            <a:r>
              <a:rPr lang="en-US" sz="1400" b="1" u="sng" dirty="0"/>
              <a:t>How Cloud Radar measures this : </a:t>
            </a:r>
          </a:p>
          <a:p>
            <a:pPr marL="285750" indent="-285750">
              <a:buFont typeface="Arial" panose="020B0604020202020204" pitchFamily="34" charset="0"/>
              <a:buChar char="•"/>
            </a:pPr>
            <a:r>
              <a:rPr lang="en-US" sz="1400" dirty="0" err="1"/>
              <a:t>CloudRadar</a:t>
            </a:r>
            <a:r>
              <a:rPr lang="en-US" sz="1400" dirty="0"/>
              <a:t> first generates a signature for each application. In the detection phase, the victim VM generates a random memory block and feeds it to the crypto application.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They ran experiment 100 times, and measure the number of times </a:t>
            </a:r>
            <a:r>
              <a:rPr lang="en-US" sz="1400" dirty="0" err="1"/>
              <a:t>CloudRadar</a:t>
            </a:r>
            <a:r>
              <a:rPr lang="en-US" sz="1400" dirty="0"/>
              <a:t> can correctly identify the cryptographic under different thresholds.</a:t>
            </a:r>
          </a:p>
          <a:p>
            <a:pPr marL="285750" indent="-285750">
              <a:buFont typeface="Arial" panose="020B0604020202020204" pitchFamily="34" charset="0"/>
              <a:buChar char="•"/>
            </a:pPr>
            <a:endParaRPr lang="en-US" sz="1400"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797" y="1440896"/>
            <a:ext cx="4089081" cy="2359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6628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Detection Accuracy</a:t>
            </a: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00110"/>
          </a:xfrm>
          <a:prstGeom prst="rect">
            <a:avLst/>
          </a:prstGeom>
          <a:noFill/>
        </p:spPr>
        <p:txBody>
          <a:bodyPr wrap="square" rtlCol="0">
            <a:spAutoFit/>
          </a:bodyPr>
          <a:lstStyle/>
          <a:p>
            <a:pPr algn="ctr">
              <a:defRPr/>
            </a:pPr>
            <a:r>
              <a:rPr lang="en-US" sz="2000" b="1" dirty="0"/>
              <a:t>Accuracy of Cryptographic Operation Detection(Cont..)</a:t>
            </a:r>
            <a:endParaRPr lang="en-US" sz="20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5995" y="3787372"/>
            <a:ext cx="6810591" cy="2677656"/>
          </a:xfrm>
          <a:prstGeom prst="rect">
            <a:avLst/>
          </a:prstGeom>
        </p:spPr>
        <p:txBody>
          <a:bodyPr wrap="square">
            <a:spAutoFit/>
          </a:bodyPr>
          <a:lstStyle/>
          <a:p>
            <a:r>
              <a:rPr lang="en-US" sz="1400" dirty="0"/>
              <a:t>Figure shows the ROC curves of the six cryptographic applications. (Receiver Operating Characteristic) curves to show the relations between the true positive rate and false positive </a:t>
            </a:r>
            <a:r>
              <a:rPr lang="en-US" sz="1400" dirty="0" err="1"/>
              <a:t>rate.Two</a:t>
            </a:r>
            <a:r>
              <a:rPr lang="en-US" sz="1400" dirty="0"/>
              <a:t> different sampling granularities: 100μs and 1ms have been </a:t>
            </a:r>
            <a:r>
              <a:rPr lang="en-US" sz="1400" dirty="0" err="1"/>
              <a:t>choosen</a:t>
            </a:r>
            <a:r>
              <a:rPr lang="en-US" sz="1400" dirty="0"/>
              <a:t>.</a:t>
            </a:r>
          </a:p>
          <a:p>
            <a:endParaRPr lang="en-US" sz="1400" dirty="0"/>
          </a:p>
          <a:p>
            <a:r>
              <a:rPr lang="en-US" sz="1400" b="1" u="sng" dirty="0"/>
              <a:t>Observations and results :</a:t>
            </a:r>
          </a:p>
          <a:p>
            <a:pPr marL="285750" indent="-285750">
              <a:buFont typeface="Arial" panose="020B0604020202020204" pitchFamily="34" charset="0"/>
              <a:buChar char="•"/>
            </a:pPr>
            <a:r>
              <a:rPr lang="en-US" sz="1400" dirty="0"/>
              <a:t>From this figure we can see 100μs gives better accuracy than 1ms: </a:t>
            </a:r>
            <a:r>
              <a:rPr lang="en-US" sz="1400" i="1" dirty="0" err="1"/>
              <a:t>CloudRadar</a:t>
            </a:r>
            <a:r>
              <a:rPr lang="en-US" sz="1400" i="1" dirty="0"/>
              <a:t> </a:t>
            </a:r>
            <a:r>
              <a:rPr lang="en-US" sz="1400" dirty="0"/>
              <a:t>can achieve close to 100% true positive rate with zero false positive rate when the DTW threshold is set between 0.3 and 0.4.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For 1 </a:t>
            </a:r>
            <a:r>
              <a:rPr lang="en-US" sz="1400" dirty="0" err="1"/>
              <a:t>ms</a:t>
            </a:r>
            <a:r>
              <a:rPr lang="en-US" sz="1400" dirty="0"/>
              <a:t> </a:t>
            </a:r>
            <a:r>
              <a:rPr lang="en-US" sz="1400" dirty="0" err="1"/>
              <a:t>Elgamal</a:t>
            </a:r>
            <a:r>
              <a:rPr lang="en-US" sz="1400" dirty="0"/>
              <a:t> and DSA application can be detected with less accuracy, while SHA512, AES, HMAC and 3DES cannot be differentiated from non-cryptographic applications with reasonable false positive and false negative at the same time.</a:t>
            </a:r>
            <a:endParaRPr lang="en-US" sz="1400"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797" y="1440896"/>
            <a:ext cx="4089081" cy="2359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9001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Performance Overhead</a:t>
            </a: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00110"/>
          </a:xfrm>
          <a:prstGeom prst="rect">
            <a:avLst/>
          </a:prstGeom>
          <a:noFill/>
        </p:spPr>
        <p:txBody>
          <a:bodyPr wrap="square" rtlCol="0">
            <a:spAutoFit/>
          </a:bodyPr>
          <a:lstStyle/>
          <a:p>
            <a:pPr algn="ctr">
              <a:defRPr/>
            </a:pPr>
            <a:r>
              <a:rPr lang="en-US" sz="2000" b="1" dirty="0"/>
              <a:t>Performance Overhead.</a:t>
            </a:r>
            <a:endParaRPr lang="en-US" sz="20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5995" y="3787372"/>
            <a:ext cx="6810591" cy="2677656"/>
          </a:xfrm>
          <a:prstGeom prst="rect">
            <a:avLst/>
          </a:prstGeom>
        </p:spPr>
        <p:txBody>
          <a:bodyPr wrap="square">
            <a:spAutoFit/>
          </a:bodyPr>
          <a:lstStyle/>
          <a:p>
            <a:pPr marL="285750" indent="-285750">
              <a:buFont typeface="Arial" panose="020B0604020202020204" pitchFamily="34" charset="0"/>
              <a:buChar char="•"/>
            </a:pPr>
            <a:r>
              <a:rPr lang="en-US" sz="1400" dirty="0" err="1"/>
              <a:t>CloudRadar</a:t>
            </a:r>
            <a:r>
              <a:rPr lang="en-US" sz="1400" dirty="0"/>
              <a:t> can identify the attack on the order of milliseconds.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Considering side-channel attackers usually need at least several cryptographic operations to steal the keys, this small latency can achieve our real-time design goal.</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A mix of benchmarks and real-world applications to evaluate the performance of    </a:t>
            </a:r>
          </a:p>
          <a:p>
            <a:r>
              <a:rPr lang="en-US" sz="1400" i="1" dirty="0"/>
              <a:t>       </a:t>
            </a:r>
            <a:r>
              <a:rPr lang="en-US" sz="1400" dirty="0" err="1"/>
              <a:t>CloudRadar</a:t>
            </a:r>
            <a:r>
              <a:rPr lang="en-US" sz="1400" dirty="0"/>
              <a:t> is used in the paper.</a:t>
            </a:r>
          </a:p>
          <a:p>
            <a:endParaRPr lang="en-US" sz="1400" dirty="0"/>
          </a:p>
          <a:p>
            <a:r>
              <a:rPr lang="en-US" sz="1400" b="1" u="sng" dirty="0"/>
              <a:t>Observations and results </a:t>
            </a:r>
            <a:r>
              <a:rPr lang="en-US" sz="1400" dirty="0"/>
              <a:t>:</a:t>
            </a:r>
          </a:p>
          <a:p>
            <a:endParaRPr lang="en-US" sz="1400" dirty="0"/>
          </a:p>
          <a:p>
            <a:pPr marL="285750" indent="-285750">
              <a:buFont typeface="Arial" panose="020B0604020202020204" pitchFamily="34" charset="0"/>
              <a:buChar char="•"/>
            </a:pPr>
            <a:r>
              <a:rPr lang="en-US" sz="1400" dirty="0" err="1"/>
              <a:t>CloudRadar</a:t>
            </a:r>
            <a:r>
              <a:rPr lang="en-US" sz="1400" dirty="0"/>
              <a:t> has little impact on the performance of the monitored VM, even in the </a:t>
            </a:r>
            <a:r>
              <a:rPr lang="en-US" sz="1400" dirty="0" err="1"/>
              <a:t>worstcase</a:t>
            </a:r>
            <a:r>
              <a:rPr lang="en-US" sz="1400" dirty="0"/>
              <a:t>, performance overhead is within 5%.</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7578" y="1539392"/>
            <a:ext cx="6372066" cy="2132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392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Improvements in </a:t>
            </a:r>
            <a:r>
              <a:rPr lang="en-US" dirty="0" err="1"/>
              <a:t>CloudRadar</a:t>
            </a: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00110"/>
          </a:xfrm>
          <a:prstGeom prst="rect">
            <a:avLst/>
          </a:prstGeom>
          <a:noFill/>
        </p:spPr>
        <p:txBody>
          <a:bodyPr wrap="square" rtlCol="0">
            <a:spAutoFit/>
          </a:bodyPr>
          <a:lstStyle/>
          <a:p>
            <a:pPr algn="ctr">
              <a:defRPr/>
            </a:pPr>
            <a:r>
              <a:rPr lang="en-US" sz="2000" b="1" dirty="0"/>
              <a:t>Improvements in </a:t>
            </a:r>
            <a:r>
              <a:rPr lang="en-US" sz="2000" b="1" dirty="0" err="1"/>
              <a:t>CloudRadar</a:t>
            </a:r>
            <a:endParaRPr lang="en-US" sz="2000" b="1"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33409" y="1626924"/>
            <a:ext cx="6810591" cy="4524315"/>
          </a:xfrm>
          <a:prstGeom prst="rect">
            <a:avLst/>
          </a:prstGeom>
        </p:spPr>
        <p:txBody>
          <a:bodyPr wrap="square">
            <a:spAutoFit/>
          </a:bodyPr>
          <a:lstStyle/>
          <a:p>
            <a:r>
              <a:rPr lang="en-US" sz="1400" b="1" u="sng" dirty="0"/>
              <a:t>Detecting Other Side Channels </a:t>
            </a: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r>
              <a:rPr lang="en-US" sz="2000" b="1" dirty="0"/>
              <a:t> </a:t>
            </a:r>
            <a:r>
              <a:rPr lang="en-US" sz="2000" dirty="0"/>
              <a:t>One can extend </a:t>
            </a:r>
            <a:r>
              <a:rPr lang="en-US" sz="2000" dirty="0" err="1"/>
              <a:t>CloudRadar</a:t>
            </a:r>
            <a:r>
              <a:rPr lang="en-US" sz="2000" dirty="0"/>
              <a:t> to detect cache-based side-channel attacks in other cloud models or in non-virtualization environments.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only change we need to make is to use performance counters to monitor the processes or threads instead of VMs.</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dirty="0"/>
              <a:t>We can use performance counters to count the corresponding events that the attacker uses to retrieve information.</a:t>
            </a:r>
          </a:p>
          <a:p>
            <a:pPr marL="285750" indent="-285750">
              <a:buFont typeface="Arial" panose="020B0604020202020204" pitchFamily="34" charset="0"/>
              <a:buChar char="•"/>
            </a:pPr>
            <a:endParaRPr lang="en-US" sz="2000" b="1" dirty="0"/>
          </a:p>
          <a:p>
            <a:pPr marL="285750" indent="-285750">
              <a:buFont typeface="Arial" panose="020B0604020202020204" pitchFamily="34" charset="0"/>
              <a:buChar char="•"/>
            </a:pPr>
            <a:r>
              <a:rPr lang="en-US" sz="2000" dirty="0"/>
              <a:t>we can monitor the DRAM bandwidth event to detect the DRAM side-channel attacks</a:t>
            </a:r>
            <a:endParaRPr lang="en-US" sz="2000" b="1" dirty="0"/>
          </a:p>
        </p:txBody>
      </p:sp>
    </p:spTree>
    <p:extLst>
      <p:ext uri="{BB962C8B-B14F-4D97-AF65-F5344CB8AC3E}">
        <p14:creationId xmlns:p14="http://schemas.microsoft.com/office/powerpoint/2010/main" val="3711115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Improvements in </a:t>
            </a:r>
            <a:r>
              <a:rPr lang="en-US" dirty="0" err="1"/>
              <a:t>CloudRadar</a:t>
            </a: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00110"/>
          </a:xfrm>
          <a:prstGeom prst="rect">
            <a:avLst/>
          </a:prstGeom>
          <a:noFill/>
        </p:spPr>
        <p:txBody>
          <a:bodyPr wrap="square" rtlCol="0">
            <a:spAutoFit/>
          </a:bodyPr>
          <a:lstStyle/>
          <a:p>
            <a:pPr algn="ctr">
              <a:defRPr/>
            </a:pPr>
            <a:r>
              <a:rPr lang="en-US" sz="2000" b="1" dirty="0"/>
              <a:t>Improvements in </a:t>
            </a:r>
            <a:r>
              <a:rPr lang="en-US" sz="2000" b="1" dirty="0" err="1"/>
              <a:t>CloudRadar</a:t>
            </a:r>
            <a:endParaRPr lang="en-US" sz="2000" b="1"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33409" y="1626924"/>
            <a:ext cx="6810591" cy="4216539"/>
          </a:xfrm>
          <a:prstGeom prst="rect">
            <a:avLst/>
          </a:prstGeom>
        </p:spPr>
        <p:txBody>
          <a:bodyPr wrap="square">
            <a:spAutoFit/>
          </a:bodyPr>
          <a:lstStyle/>
          <a:p>
            <a:r>
              <a:rPr lang="en-US" sz="1400" b="1" u="sng" dirty="0"/>
              <a:t>Potential Evasive Attacks</a:t>
            </a:r>
          </a:p>
          <a:p>
            <a:endParaRPr lang="en-US" sz="1400" b="1" dirty="0"/>
          </a:p>
          <a:p>
            <a:pPr marL="342900" indent="-342900">
              <a:buFont typeface="Arial" panose="020B0604020202020204" pitchFamily="34" charset="0"/>
              <a:buChar char="•"/>
            </a:pPr>
            <a:r>
              <a:rPr lang="en-US" sz="2000" dirty="0"/>
              <a:t>To evade the detection of </a:t>
            </a:r>
            <a:r>
              <a:rPr lang="en-US" sz="2000" dirty="0" err="1"/>
              <a:t>CloudRadar</a:t>
            </a:r>
            <a:r>
              <a:rPr lang="en-US" sz="2000" dirty="0"/>
              <a:t>, a side-channel attacker can try to reduce the cache probing speed, so the abnormal increase in cache misses or hits may not be observed by </a:t>
            </a:r>
            <a:r>
              <a:rPr lang="en-US" sz="2000" dirty="0" err="1"/>
              <a:t>CloudRadar</a:t>
            </a:r>
            <a:r>
              <a:rPr lang="en-US" sz="2000"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attacker needs a much longer time to recover the</a:t>
            </a:r>
          </a:p>
          <a:p>
            <a:r>
              <a:rPr lang="en-US" sz="2000" dirty="0"/>
              <a:t>      keys, making side-channel attacks more difficult and less    </a:t>
            </a:r>
          </a:p>
          <a:p>
            <a:r>
              <a:rPr lang="en-US" sz="2000" dirty="0"/>
              <a:t>      practical.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An attacker can also try to evade the detection by adding noise to </a:t>
            </a:r>
            <a:r>
              <a:rPr lang="en-US" sz="2000" dirty="0" err="1"/>
              <a:t>CloudRadar’s</a:t>
            </a:r>
            <a:r>
              <a:rPr lang="en-US" sz="2000" dirty="0"/>
              <a:t> observations.</a:t>
            </a:r>
          </a:p>
          <a:p>
            <a:endParaRPr lang="en-US" sz="2000" b="1" dirty="0"/>
          </a:p>
        </p:txBody>
      </p:sp>
    </p:spTree>
    <p:extLst>
      <p:ext uri="{BB962C8B-B14F-4D97-AF65-F5344CB8AC3E}">
        <p14:creationId xmlns:p14="http://schemas.microsoft.com/office/powerpoint/2010/main" val="1325023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Limitations of </a:t>
            </a:r>
            <a:r>
              <a:rPr lang="en-US" dirty="0" err="1"/>
              <a:t>CloudRadar</a:t>
            </a: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00110"/>
          </a:xfrm>
          <a:prstGeom prst="rect">
            <a:avLst/>
          </a:prstGeom>
          <a:noFill/>
        </p:spPr>
        <p:txBody>
          <a:bodyPr wrap="square" rtlCol="0">
            <a:spAutoFit/>
          </a:bodyPr>
          <a:lstStyle/>
          <a:p>
            <a:pPr algn="ctr">
              <a:defRPr/>
            </a:pPr>
            <a:r>
              <a:rPr lang="en-US" sz="2000" b="1" dirty="0"/>
              <a:t>Limitations of Cloud Radar</a:t>
            </a:r>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33409" y="1626924"/>
            <a:ext cx="7054428" cy="4308872"/>
          </a:xfrm>
          <a:prstGeom prst="rect">
            <a:avLst/>
          </a:prstGeom>
        </p:spPr>
        <p:txBody>
          <a:bodyPr wrap="square">
            <a:spAutoFit/>
          </a:bodyPr>
          <a:lstStyle/>
          <a:p>
            <a:endParaRPr lang="en-US" sz="1400" b="1" dirty="0"/>
          </a:p>
          <a:p>
            <a:pPr marL="342900" indent="-342900">
              <a:buFont typeface="Arial" panose="020B0604020202020204" pitchFamily="34" charset="0"/>
              <a:buChar char="•"/>
            </a:pPr>
            <a:r>
              <a:rPr lang="en-US" sz="2000" dirty="0"/>
              <a:t>Each of its three modules (Victim Monitor, Attacker Monitor and Signature Detector) requires an exclusive use of one physical CPU core as they keep conducting data collection and analysis at full CPU speed. This can potentially reduce the server’s capacity for hosting VMs.</a:t>
            </a:r>
          </a:p>
          <a:p>
            <a:endParaRPr lang="en-US" sz="2000" dirty="0"/>
          </a:p>
          <a:p>
            <a:pPr marL="342900" indent="-342900">
              <a:buFont typeface="Arial" panose="020B0604020202020204" pitchFamily="34" charset="0"/>
              <a:buChar char="•"/>
            </a:pPr>
            <a:r>
              <a:rPr lang="en-US" sz="2000" dirty="0"/>
              <a:t>Due to the limited number of performance counters available in modern processors, </a:t>
            </a:r>
            <a:r>
              <a:rPr lang="en-US" sz="2000" dirty="0" err="1"/>
              <a:t>CloudRadar</a:t>
            </a:r>
            <a:r>
              <a:rPr lang="en-US" sz="2000" dirty="0"/>
              <a:t> has to multiplex the monitoring for each VM using the same counter.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When the number of monitored vCPUs scales up, </a:t>
            </a:r>
            <a:r>
              <a:rPr lang="en-US" sz="2000" dirty="0" err="1"/>
              <a:t>CloudRadar</a:t>
            </a:r>
            <a:r>
              <a:rPr lang="en-US" sz="2000" dirty="0"/>
              <a:t> may miss attacks.</a:t>
            </a:r>
          </a:p>
          <a:p>
            <a:endParaRPr lang="en-US" sz="2000" b="1" dirty="0"/>
          </a:p>
        </p:txBody>
      </p:sp>
    </p:spTree>
    <p:extLst>
      <p:ext uri="{BB962C8B-B14F-4D97-AF65-F5344CB8AC3E}">
        <p14:creationId xmlns:p14="http://schemas.microsoft.com/office/powerpoint/2010/main" val="370537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7" name="TextBox 16"/>
          <p:cNvSpPr txBox="1"/>
          <p:nvPr/>
        </p:nvSpPr>
        <p:spPr>
          <a:xfrm>
            <a:off x="-1" y="640080"/>
            <a:ext cx="7284879" cy="461665"/>
          </a:xfrm>
          <a:prstGeom prst="rect">
            <a:avLst/>
          </a:prstGeom>
          <a:noFill/>
        </p:spPr>
        <p:txBody>
          <a:bodyPr wrap="none" rtlCol="0">
            <a:spAutoFit/>
          </a:bodyPr>
          <a:lstStyle/>
          <a:p>
            <a:r>
              <a:rPr lang="en-US" sz="2400" dirty="0">
                <a:solidFill>
                  <a:prstClr val="black"/>
                </a:solidFill>
                <a:latin typeface="Arial Black" panose="020B0A04020102020204" pitchFamily="34" charset="0"/>
              </a:rPr>
              <a:t>UNIVERSITY of </a:t>
            </a:r>
            <a:r>
              <a:rPr lang="en-US" sz="2400" b="1" dirty="0">
                <a:solidFill>
                  <a:prstClr val="black"/>
                </a:solidFill>
                <a:latin typeface="Arial Black" panose="020B0A04020102020204" pitchFamily="34" charset="0"/>
              </a:rPr>
              <a:t>HOUSTON</a:t>
            </a:r>
            <a:r>
              <a:rPr lang="en-US" sz="2400" dirty="0">
                <a:solidFill>
                  <a:prstClr val="black"/>
                </a:solidFill>
                <a:latin typeface="Arial Black" panose="020B0A04020102020204" pitchFamily="34" charset="0"/>
              </a:rPr>
              <a:t> | TECHNOLOGY</a:t>
            </a: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solidFill>
                <a:prstClr val="white"/>
              </a:solidFill>
            </a:endParaRPr>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prstClr val="white"/>
                </a:solidFill>
              </a:rPr>
              <a:t>What is Cloud Radar?</a:t>
            </a:r>
          </a:p>
        </p:txBody>
      </p:sp>
      <p:sp>
        <p:nvSpPr>
          <p:cNvPr id="2" name="TextBox 1"/>
          <p:cNvSpPr txBox="1"/>
          <p:nvPr/>
        </p:nvSpPr>
        <p:spPr>
          <a:xfrm>
            <a:off x="2660904" y="2121408"/>
            <a:ext cx="6000495" cy="4524315"/>
          </a:xfrm>
          <a:prstGeom prst="rect">
            <a:avLst/>
          </a:prstGeom>
          <a:noFill/>
        </p:spPr>
        <p:txBody>
          <a:bodyPr wrap="square" rtlCol="0">
            <a:spAutoFit/>
          </a:bodyPr>
          <a:lstStyle/>
          <a:p>
            <a:pPr marL="342900" indent="-342900">
              <a:buFont typeface="Arial" panose="020B0604020202020204" pitchFamily="34" charset="0"/>
              <a:buChar char="•"/>
            </a:pPr>
            <a:r>
              <a:rPr lang="en-US" sz="2400" i="1" dirty="0" err="1"/>
              <a:t>CloudRadar</a:t>
            </a:r>
            <a:r>
              <a:rPr lang="en-US" sz="2400" dirty="0"/>
              <a:t>, a system to detect, and hence</a:t>
            </a:r>
          </a:p>
          <a:p>
            <a:r>
              <a:rPr lang="en-US" sz="2400" dirty="0"/>
              <a:t>      mitigate, cache-based side-channel attacks   </a:t>
            </a:r>
          </a:p>
          <a:p>
            <a:r>
              <a:rPr lang="en-US" sz="2400" dirty="0"/>
              <a:t>      in multi-tenant cloud systems.</a:t>
            </a:r>
          </a:p>
          <a:p>
            <a:pPr marL="342900" indent="-342900">
              <a:buFont typeface="Arial" panose="020B0604020202020204" pitchFamily="34" charset="0"/>
              <a:buChar char="•"/>
            </a:pPr>
            <a:r>
              <a:rPr lang="en-US" sz="2400" dirty="0"/>
              <a:t>It exploits </a:t>
            </a:r>
            <a:r>
              <a:rPr lang="en-US" sz="2400" b="1" dirty="0"/>
              <a:t>signature-based detection </a:t>
            </a:r>
            <a:r>
              <a:rPr lang="en-US" sz="2400" dirty="0"/>
              <a:t>to identify when the protected virtual machine</a:t>
            </a:r>
          </a:p>
          <a:p>
            <a:r>
              <a:rPr lang="en-US" sz="2400" dirty="0"/>
              <a:t>     (VM) executes a cryptographic application, </a:t>
            </a:r>
          </a:p>
          <a:p>
            <a:r>
              <a:rPr lang="en-US" sz="2400" dirty="0"/>
              <a:t>     at the same time, it uses </a:t>
            </a:r>
            <a:r>
              <a:rPr lang="en-US" sz="2400" b="1" dirty="0"/>
              <a:t>anomaly-based  </a:t>
            </a:r>
          </a:p>
          <a:p>
            <a:r>
              <a:rPr lang="en-US" sz="2400" b="1" dirty="0"/>
              <a:t>     detection</a:t>
            </a:r>
            <a:r>
              <a:rPr lang="en-US" sz="2400" dirty="0"/>
              <a:t> techniques to monitor the co-  </a:t>
            </a:r>
          </a:p>
          <a:p>
            <a:r>
              <a:rPr lang="en-US" sz="2400" dirty="0"/>
              <a:t>     located VMs to identify abnormal cache   </a:t>
            </a:r>
          </a:p>
          <a:p>
            <a:r>
              <a:rPr lang="en-US" sz="2400" dirty="0"/>
              <a:t>     behaviors that are typical during cache-  </a:t>
            </a:r>
          </a:p>
          <a:p>
            <a:r>
              <a:rPr lang="en-US" sz="2400" dirty="0"/>
              <a:t>     based side-channel attacks.</a:t>
            </a:r>
          </a:p>
          <a:p>
            <a:endParaRPr lang="en-US" sz="2400" dirty="0">
              <a:solidFill>
                <a:prstClr val="black"/>
              </a:solidFill>
            </a:endParaRPr>
          </a:p>
        </p:txBody>
      </p:sp>
      <p:sp>
        <p:nvSpPr>
          <p:cNvPr id="3" name="TextBox 2"/>
          <p:cNvSpPr txBox="1"/>
          <p:nvPr/>
        </p:nvSpPr>
        <p:spPr>
          <a:xfrm>
            <a:off x="2321593" y="1440896"/>
            <a:ext cx="3001463" cy="461665"/>
          </a:xfrm>
          <a:prstGeom prst="rect">
            <a:avLst/>
          </a:prstGeom>
          <a:noFill/>
        </p:spPr>
        <p:txBody>
          <a:bodyPr wrap="none" rtlCol="0">
            <a:spAutoFit/>
          </a:bodyPr>
          <a:lstStyle/>
          <a:p>
            <a:pPr algn="ctr">
              <a:defRPr/>
            </a:pPr>
            <a:r>
              <a:rPr lang="en-US" sz="2400" dirty="0"/>
              <a:t>What is Cloud Radar??</a:t>
            </a:r>
          </a:p>
        </p:txBody>
      </p:sp>
      <p:pic>
        <p:nvPicPr>
          <p:cNvPr id="2050" name="Picture 2" descr="Image result for cloud radar in cloud secur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9638"/>
            <a:ext cx="2908582" cy="2088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537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Conclusion</a:t>
            </a:r>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00110"/>
          </a:xfrm>
          <a:prstGeom prst="rect">
            <a:avLst/>
          </a:prstGeom>
          <a:noFill/>
        </p:spPr>
        <p:txBody>
          <a:bodyPr wrap="square" rtlCol="0">
            <a:spAutoFit/>
          </a:bodyPr>
          <a:lstStyle/>
          <a:p>
            <a:pPr algn="ctr">
              <a:defRPr/>
            </a:pPr>
            <a:r>
              <a:rPr lang="en-US" sz="2000" b="1" dirty="0"/>
              <a:t>Conclusion</a:t>
            </a:r>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33409" y="1626924"/>
            <a:ext cx="6763178" cy="5539978"/>
          </a:xfrm>
          <a:prstGeom prst="rect">
            <a:avLst/>
          </a:prstGeom>
        </p:spPr>
        <p:txBody>
          <a:bodyPr wrap="square">
            <a:spAutoFit/>
          </a:bodyPr>
          <a:lstStyle/>
          <a:p>
            <a:endParaRPr lang="en-US" sz="1400" b="1" dirty="0"/>
          </a:p>
          <a:p>
            <a:pPr marL="342900" indent="-342900">
              <a:buFont typeface="Arial" panose="020B0604020202020204" pitchFamily="34" charset="0"/>
              <a:buChar char="•"/>
            </a:pPr>
            <a:r>
              <a:rPr lang="en-US" sz="2000" dirty="0" err="1"/>
              <a:t>CloudRadar</a:t>
            </a:r>
            <a:r>
              <a:rPr lang="en-US" sz="2000" dirty="0"/>
              <a:t>, a real-time detection system to detect cache based side-channel attacks in clouds.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err="1"/>
              <a:t>CloudRadar</a:t>
            </a:r>
            <a:r>
              <a:rPr lang="en-US" sz="2000" dirty="0"/>
              <a:t> leverages the existing hardware performance counter feature to both monitor a victim VM’s cryptographic operations and capture a potential attacker VM’s abnormal behavior during this time. </a:t>
            </a:r>
          </a:p>
          <a:p>
            <a:pPr marL="342900" indent="-342900">
              <a:buFont typeface="Arial" panose="020B0604020202020204" pitchFamily="34" charset="0"/>
              <a:buChar char="•"/>
            </a:pPr>
            <a:endParaRPr lang="en-US" sz="2000" i="1" dirty="0"/>
          </a:p>
          <a:p>
            <a:pPr marL="342900" indent="-342900">
              <a:buFont typeface="Arial" panose="020B0604020202020204" pitchFamily="34" charset="0"/>
              <a:buChar char="•"/>
            </a:pPr>
            <a:r>
              <a:rPr lang="en-US" sz="2000" dirty="0" err="1"/>
              <a:t>CloudRadar</a:t>
            </a:r>
            <a:r>
              <a:rPr lang="en-US" sz="2000" dirty="0"/>
              <a:t> is designed as a lightweight extension to the cloud system and does not require new hardware, hypervisor/OS or application modifications.</a:t>
            </a:r>
          </a:p>
          <a:p>
            <a:endParaRPr lang="en-US" sz="2000" dirty="0"/>
          </a:p>
          <a:p>
            <a:r>
              <a:rPr lang="en-US" sz="2000" b="1" u="sng" dirty="0"/>
              <a:t>Results : </a:t>
            </a:r>
          </a:p>
          <a:p>
            <a:r>
              <a:rPr lang="en-US" sz="2000" dirty="0"/>
              <a:t>The evaluation shows Cloud Radar can detect cache based</a:t>
            </a:r>
          </a:p>
          <a:p>
            <a:r>
              <a:rPr lang="en-US" sz="2000" dirty="0"/>
              <a:t>side-channel attacks with high fidelity, while introducing little overhead to the cloud applications.</a:t>
            </a:r>
          </a:p>
          <a:p>
            <a:endParaRPr lang="en-US" sz="2000" b="1" dirty="0"/>
          </a:p>
        </p:txBody>
      </p:sp>
    </p:spTree>
    <p:extLst>
      <p:ext uri="{BB962C8B-B14F-4D97-AF65-F5344CB8AC3E}">
        <p14:creationId xmlns:p14="http://schemas.microsoft.com/office/powerpoint/2010/main" val="3278192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References</a:t>
            </a:r>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00110"/>
          </a:xfrm>
          <a:prstGeom prst="rect">
            <a:avLst/>
          </a:prstGeom>
          <a:noFill/>
        </p:spPr>
        <p:txBody>
          <a:bodyPr wrap="square" rtlCol="0">
            <a:spAutoFit/>
          </a:bodyPr>
          <a:lstStyle/>
          <a:p>
            <a:pPr algn="ctr">
              <a:defRPr/>
            </a:pPr>
            <a:r>
              <a:rPr lang="en-US" sz="2000" b="1" dirty="0"/>
              <a:t>References</a:t>
            </a:r>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33409" y="1626924"/>
            <a:ext cx="6763178" cy="5539978"/>
          </a:xfrm>
          <a:prstGeom prst="rect">
            <a:avLst/>
          </a:prstGeom>
        </p:spPr>
        <p:txBody>
          <a:bodyPr wrap="square">
            <a:spAutoFit/>
          </a:bodyPr>
          <a:lstStyle/>
          <a:p>
            <a:endParaRPr lang="en-US" sz="1400" b="1" dirty="0"/>
          </a:p>
          <a:p>
            <a:pPr marL="342900" indent="-342900">
              <a:buFont typeface="Arial" panose="020B0604020202020204" pitchFamily="34" charset="0"/>
              <a:buChar char="•"/>
            </a:pPr>
            <a:r>
              <a:rPr lang="en-US" sz="2000" dirty="0" err="1"/>
              <a:t>CloudRadar</a:t>
            </a:r>
            <a:r>
              <a:rPr lang="en-US" sz="2000" dirty="0"/>
              <a:t>: A Real-Time Side-Channel Attack Detection System in Clouds</a:t>
            </a:r>
          </a:p>
          <a:p>
            <a:r>
              <a:rPr lang="en-US" sz="2000" i="1" dirty="0">
                <a:hlinkClick r:id="rId3"/>
              </a:rPr>
              <a:t>http://link.springer.com/chapter/10.1007%2F978-3-319-45719-2_6</a:t>
            </a:r>
            <a:endParaRPr lang="en-US" sz="2000" i="1" dirty="0"/>
          </a:p>
          <a:p>
            <a:pPr marL="342900" indent="-342900">
              <a:buFont typeface="Arial" panose="020B0604020202020204" pitchFamily="34" charset="0"/>
              <a:buChar char="•"/>
            </a:pPr>
            <a:endParaRPr lang="en-US" sz="2000" i="1" dirty="0"/>
          </a:p>
          <a:p>
            <a:pPr marL="342900" indent="-342900">
              <a:buFont typeface="Arial" panose="020B0604020202020204" pitchFamily="34" charset="0"/>
              <a:buChar char="•"/>
            </a:pPr>
            <a:r>
              <a:rPr lang="en-US" sz="2000" dirty="0"/>
              <a:t>Side-Channel Attacks: Ten Years After Its Publication and the Impacts on Cryptographic Module Security Testing </a:t>
            </a:r>
            <a:r>
              <a:rPr lang="en-US" sz="2000" i="1" dirty="0">
                <a:hlinkClick r:id="rId4"/>
              </a:rPr>
              <a:t> </a:t>
            </a:r>
          </a:p>
          <a:p>
            <a:r>
              <a:rPr lang="en-US" sz="2000" i="1" dirty="0">
                <a:hlinkClick r:id="rId4"/>
              </a:rPr>
              <a:t>http://csrc.nist.gov/groups/STM/cmvp/documents/fips140-3/physec/papers/physecpaper19.pdf</a:t>
            </a:r>
            <a:endParaRPr lang="en-US" sz="2000" i="1" dirty="0"/>
          </a:p>
          <a:p>
            <a:endParaRPr lang="en-US" sz="2000" i="1" dirty="0">
              <a:hlinkClick r:id="rId5"/>
            </a:endParaRPr>
          </a:p>
          <a:p>
            <a:pPr marL="342900" indent="-342900">
              <a:buFont typeface="Arial" panose="020B0604020202020204" pitchFamily="34" charset="0"/>
              <a:buChar char="•"/>
            </a:pPr>
            <a:r>
              <a:rPr lang="en-US" sz="2000" dirty="0"/>
              <a:t>Defending against cache-based side-channel attacks</a:t>
            </a:r>
            <a:endParaRPr lang="en-US" sz="2000" i="1" dirty="0">
              <a:hlinkClick r:id="rId5"/>
            </a:endParaRPr>
          </a:p>
          <a:p>
            <a:r>
              <a:rPr lang="en-US" sz="2000" dirty="0">
                <a:hlinkClick r:id="rId5"/>
              </a:rPr>
              <a:t>http://ac.els-cdn.com/S1363412703001043/1-s2.0-S1363412703001043-main.pdf?_tid=faf09d24-9084-11e6-be2500000aacb35d&amp;acdnat=1476281330_c4a212c4cadc07504d1d939c6d55ee01</a:t>
            </a:r>
            <a:endParaRPr lang="en-US" sz="2000" dirty="0"/>
          </a:p>
          <a:p>
            <a:pPr marL="342900" indent="-342900">
              <a:buFont typeface="Arial" panose="020B0604020202020204" pitchFamily="34" charset="0"/>
              <a:buChar char="•"/>
            </a:pPr>
            <a:endParaRPr lang="en-US" sz="2000" dirty="0"/>
          </a:p>
          <a:p>
            <a:endParaRPr lang="en-US" sz="2000" b="1" dirty="0"/>
          </a:p>
        </p:txBody>
      </p:sp>
    </p:spTree>
    <p:extLst>
      <p:ext uri="{BB962C8B-B14F-4D97-AF65-F5344CB8AC3E}">
        <p14:creationId xmlns:p14="http://schemas.microsoft.com/office/powerpoint/2010/main" val="649387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Acknowledgements</a:t>
            </a:r>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5" y="1223902"/>
            <a:ext cx="7101841" cy="400110"/>
          </a:xfrm>
          <a:prstGeom prst="rect">
            <a:avLst/>
          </a:prstGeom>
          <a:noFill/>
        </p:spPr>
        <p:txBody>
          <a:bodyPr wrap="square" rtlCol="0">
            <a:spAutoFit/>
          </a:bodyPr>
          <a:lstStyle/>
          <a:p>
            <a:pPr algn="ctr">
              <a:defRPr/>
            </a:pPr>
            <a:r>
              <a:rPr lang="en-US" sz="2000" b="1" dirty="0" err="1"/>
              <a:t>Acknowlegdements</a:t>
            </a:r>
            <a:endParaRPr lang="en-US" sz="2000" b="1"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333409" y="1626924"/>
            <a:ext cx="6763178" cy="1846659"/>
          </a:xfrm>
          <a:prstGeom prst="rect">
            <a:avLst/>
          </a:prstGeom>
        </p:spPr>
        <p:txBody>
          <a:bodyPr wrap="square">
            <a:spAutoFit/>
          </a:bodyPr>
          <a:lstStyle/>
          <a:p>
            <a:endParaRPr lang="en-US" sz="1400" dirty="0">
              <a:solidFill>
                <a:srgbClr val="0070C0"/>
              </a:solidFill>
            </a:endParaRPr>
          </a:p>
          <a:p>
            <a:r>
              <a:rPr lang="en-US" sz="2000" dirty="0">
                <a:solidFill>
                  <a:srgbClr val="0070C0"/>
                </a:solidFill>
              </a:rPr>
              <a:t>I would like to thank </a:t>
            </a:r>
            <a:r>
              <a:rPr lang="en-US" sz="2000" dirty="0" err="1">
                <a:solidFill>
                  <a:srgbClr val="0070C0"/>
                </a:solidFill>
              </a:rPr>
              <a:t>Dr.Huang</a:t>
            </a:r>
            <a:r>
              <a:rPr lang="en-US" sz="2000" dirty="0">
                <a:solidFill>
                  <a:srgbClr val="0070C0"/>
                </a:solidFill>
              </a:rPr>
              <a:t> for giving me this opportunity to explore study </a:t>
            </a:r>
            <a:r>
              <a:rPr lang="en-US" sz="2000" dirty="0" err="1">
                <a:solidFill>
                  <a:srgbClr val="0070C0"/>
                </a:solidFill>
              </a:rPr>
              <a:t>CloudRadar</a:t>
            </a:r>
            <a:r>
              <a:rPr lang="en-US" sz="2000" dirty="0">
                <a:solidFill>
                  <a:srgbClr val="0070C0"/>
                </a:solidFill>
              </a:rPr>
              <a:t> and present it to the whole class!</a:t>
            </a:r>
          </a:p>
          <a:p>
            <a:endParaRPr lang="en-US" sz="2000" dirty="0">
              <a:solidFill>
                <a:srgbClr val="0070C0"/>
              </a:solidFill>
            </a:endParaRPr>
          </a:p>
          <a:p>
            <a:r>
              <a:rPr lang="en-US" sz="2000" dirty="0">
                <a:solidFill>
                  <a:srgbClr val="0070C0"/>
                </a:solidFill>
              </a:rPr>
              <a:t>I hope we would work on the improvements required in the </a:t>
            </a:r>
            <a:r>
              <a:rPr lang="en-US" sz="2000" dirty="0" err="1">
                <a:solidFill>
                  <a:srgbClr val="0070C0"/>
                </a:solidFill>
              </a:rPr>
              <a:t>CloudRadar</a:t>
            </a:r>
            <a:r>
              <a:rPr lang="en-US" sz="2000" dirty="0">
                <a:solidFill>
                  <a:srgbClr val="0070C0"/>
                </a:solidFill>
              </a:rPr>
              <a:t> by our understanding .</a:t>
            </a:r>
          </a:p>
        </p:txBody>
      </p:sp>
    </p:spTree>
    <p:extLst>
      <p:ext uri="{BB962C8B-B14F-4D97-AF65-F5344CB8AC3E}">
        <p14:creationId xmlns:p14="http://schemas.microsoft.com/office/powerpoint/2010/main" val="3749531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Thanks!</a:t>
            </a:r>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p:nvPr/>
        </p:nvSpPr>
        <p:spPr>
          <a:xfrm>
            <a:off x="2333409" y="1626924"/>
            <a:ext cx="6763178" cy="1785104"/>
          </a:xfrm>
          <a:prstGeom prst="rect">
            <a:avLst/>
          </a:prstGeom>
        </p:spPr>
        <p:txBody>
          <a:bodyPr wrap="square">
            <a:spAutoFit/>
          </a:bodyPr>
          <a:lstStyle/>
          <a:p>
            <a:endParaRPr lang="en-US" sz="1400" dirty="0">
              <a:solidFill>
                <a:srgbClr val="0070C0"/>
              </a:solidFill>
            </a:endParaRPr>
          </a:p>
          <a:p>
            <a:endParaRPr lang="en-US" sz="1400" dirty="0">
              <a:solidFill>
                <a:srgbClr val="0070C0"/>
              </a:solidFill>
            </a:endParaRPr>
          </a:p>
          <a:p>
            <a:endParaRPr lang="en-US" sz="1400" dirty="0">
              <a:solidFill>
                <a:srgbClr val="0070C0"/>
              </a:solidFill>
            </a:endParaRPr>
          </a:p>
          <a:p>
            <a:endParaRPr lang="en-US" sz="1400" dirty="0">
              <a:solidFill>
                <a:srgbClr val="0070C0"/>
              </a:solidFill>
            </a:endParaRPr>
          </a:p>
          <a:p>
            <a:r>
              <a:rPr lang="en-US" sz="1400" dirty="0">
                <a:solidFill>
                  <a:srgbClr val="0070C0"/>
                </a:solidFill>
              </a:rPr>
              <a:t>                                                          </a:t>
            </a:r>
            <a:r>
              <a:rPr lang="en-US" sz="4000" b="1" i="1" u="sng" dirty="0">
                <a:solidFill>
                  <a:srgbClr val="0070C0"/>
                </a:solidFill>
                <a:latin typeface="Georgia" panose="02040502050405020303" pitchFamily="18" charset="0"/>
              </a:rPr>
              <a:t>Thanks !!</a:t>
            </a:r>
          </a:p>
          <a:p>
            <a:endParaRPr lang="en-US" sz="1400" dirty="0">
              <a:solidFill>
                <a:srgbClr val="0070C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048" y="3228340"/>
            <a:ext cx="529590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0521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Cache-based side-channel attacks</a:t>
            </a:r>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dirty="0"/>
              <a:t> Multi-Tenant System</a:t>
            </a:r>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9" y="1128235"/>
            <a:ext cx="6810588" cy="830997"/>
          </a:xfrm>
          <a:prstGeom prst="rect">
            <a:avLst/>
          </a:prstGeom>
          <a:noFill/>
        </p:spPr>
        <p:txBody>
          <a:bodyPr wrap="square" rtlCol="0">
            <a:spAutoFit/>
          </a:bodyPr>
          <a:lstStyle/>
          <a:p>
            <a:r>
              <a:rPr lang="en-US" sz="2400" dirty="0"/>
              <a:t>Cache-based side-channel attacks and Multi-Tenant System</a:t>
            </a:r>
            <a:endParaRPr lang="en-US" sz="2400" b="1" dirty="0"/>
          </a:p>
        </p:txBody>
      </p:sp>
      <p:sp>
        <p:nvSpPr>
          <p:cNvPr id="2" name="Rectangle 1"/>
          <p:cNvSpPr/>
          <p:nvPr/>
        </p:nvSpPr>
        <p:spPr>
          <a:xfrm>
            <a:off x="2285999" y="1859341"/>
            <a:ext cx="6858001" cy="5016758"/>
          </a:xfrm>
          <a:prstGeom prst="rect">
            <a:avLst/>
          </a:prstGeom>
        </p:spPr>
        <p:txBody>
          <a:bodyPr wrap="square">
            <a:spAutoFit/>
          </a:bodyPr>
          <a:lstStyle/>
          <a:p>
            <a:pPr marL="285750" indent="-285750">
              <a:buFont typeface="Arial" panose="020B0604020202020204" pitchFamily="34" charset="0"/>
              <a:buChar char="•"/>
            </a:pPr>
            <a:r>
              <a:rPr lang="en-US" sz="1600" dirty="0"/>
              <a:t>A </a:t>
            </a:r>
            <a:r>
              <a:rPr lang="en-US" sz="1600" b="1" dirty="0"/>
              <a:t>side-channel attack</a:t>
            </a:r>
            <a:r>
              <a:rPr lang="en-US" sz="1600" dirty="0"/>
              <a:t> is any attack based on information gained from the physical implementation of a system, rather than </a:t>
            </a:r>
            <a:r>
              <a:rPr lang="en-US" sz="1600" dirty="0" err="1"/>
              <a:t>exploting</a:t>
            </a:r>
            <a:r>
              <a:rPr lang="en-US" sz="1600" dirty="0"/>
              <a:t> brute force or theoretical weaknesses in the algorithms.</a:t>
            </a:r>
          </a:p>
          <a:p>
            <a:endParaRPr lang="en-US" sz="1600" dirty="0"/>
          </a:p>
          <a:p>
            <a:pPr marL="285750" indent="-285750">
              <a:buFont typeface="Arial" panose="020B0604020202020204" pitchFamily="34" charset="0"/>
              <a:buChar char="•"/>
            </a:pPr>
            <a:r>
              <a:rPr lang="en-US" sz="1600" dirty="0"/>
              <a:t>For example, timing information, power consumption, electromagnetic leaks or even sound can provide an extra source of information, which can be exploited to break the system.</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Cache-based side-channel analysis is a new technique that uses the application-specific behavior of cache memory to leak secret information about a running algorithm to the attacker.</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In this paper , the author show that correlation in the occurrence of</a:t>
            </a:r>
          </a:p>
          <a:p>
            <a:r>
              <a:rPr lang="en-US" sz="1600" dirty="0"/>
              <a:t>      the two events offer strong evidence of side-channel attacks.</a:t>
            </a:r>
          </a:p>
          <a:p>
            <a:endParaRPr lang="en-US" sz="1600" dirty="0"/>
          </a:p>
          <a:p>
            <a:r>
              <a:rPr lang="en-US" sz="1600" b="1" u="sng" dirty="0"/>
              <a:t>Multi-tenant cloud systems </a:t>
            </a:r>
            <a:r>
              <a:rPr lang="en-US" sz="1600" dirty="0"/>
              <a:t>: a software architecture in which a single instance of software runs on a server and serves </a:t>
            </a:r>
            <a:r>
              <a:rPr lang="en-US" sz="1600" b="1" dirty="0"/>
              <a:t>multiple tenants</a:t>
            </a:r>
            <a:r>
              <a:rPr lang="en-US" sz="1600" dirty="0"/>
              <a:t>. A </a:t>
            </a:r>
            <a:r>
              <a:rPr lang="en-US" sz="1600" b="1" dirty="0"/>
              <a:t>tenant</a:t>
            </a:r>
            <a:r>
              <a:rPr lang="en-US" sz="1600" dirty="0"/>
              <a:t> is a group of users who share a common access with specific privileges to the software instance. It’s the feature to maximize resource utilization by consolidating virtual machines (VMs) leased by different tenants on the same physical machine.</a:t>
            </a:r>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29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Signature-based detection</a:t>
            </a:r>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r>
              <a:rPr lang="en-US" dirty="0"/>
              <a:t>     Anomaly-based    </a:t>
            </a:r>
          </a:p>
          <a:p>
            <a:r>
              <a:rPr lang="en-US" dirty="0"/>
              <a:t>            detection</a:t>
            </a:r>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1200329"/>
          </a:xfrm>
          <a:prstGeom prst="rect">
            <a:avLst/>
          </a:prstGeom>
          <a:noFill/>
        </p:spPr>
        <p:txBody>
          <a:bodyPr wrap="square" rtlCol="0">
            <a:spAutoFit/>
          </a:bodyPr>
          <a:lstStyle/>
          <a:p>
            <a:r>
              <a:rPr lang="en-US" sz="2400" dirty="0"/>
              <a:t>Signature-based detection and Anomaly-based       </a:t>
            </a:r>
          </a:p>
          <a:p>
            <a:r>
              <a:rPr lang="en-US" sz="2400" dirty="0"/>
              <a:t>                                      detection</a:t>
            </a:r>
            <a:endParaRPr lang="en-US" sz="2400" b="1" dirty="0"/>
          </a:p>
          <a:p>
            <a:pPr algn="ctr">
              <a:defRPr/>
            </a:pPr>
            <a:endParaRPr lang="en-US" sz="2400" dirty="0"/>
          </a:p>
        </p:txBody>
      </p:sp>
      <p:sp>
        <p:nvSpPr>
          <p:cNvPr id="2" name="Rectangle 1"/>
          <p:cNvSpPr/>
          <p:nvPr/>
        </p:nvSpPr>
        <p:spPr>
          <a:xfrm>
            <a:off x="2285999" y="1764384"/>
            <a:ext cx="6858001" cy="4893647"/>
          </a:xfrm>
          <a:prstGeom prst="rect">
            <a:avLst/>
          </a:prstGeom>
        </p:spPr>
        <p:txBody>
          <a:bodyPr wrap="square">
            <a:spAutoFit/>
          </a:bodyPr>
          <a:lstStyle/>
          <a:p>
            <a:pPr marL="285750" indent="-285750">
              <a:buFont typeface="Arial" panose="020B0604020202020204" pitchFamily="34" charset="0"/>
              <a:buChar char="•"/>
            </a:pPr>
            <a:r>
              <a:rPr lang="en-US" sz="1600" dirty="0"/>
              <a:t>Signature based detection : Operate in the same way as a virus scanner, by </a:t>
            </a:r>
            <a:r>
              <a:rPr lang="en-US" sz="1600" b="1" dirty="0"/>
              <a:t>searching for a known identity or signature </a:t>
            </a:r>
            <a:r>
              <a:rPr lang="en-US" sz="1600" dirty="0"/>
              <a:t> for each specific intrusion event.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Like anti-virus software, depend on receiving regular signature updates, to keep in touch with variations in hacker technique. </a:t>
            </a:r>
            <a:r>
              <a:rPr lang="en-US" sz="1600" b="1" dirty="0"/>
              <a:t>Signature-based IDS is only as good as its database of stored signatures.</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dirty="0"/>
              <a:t>Anomaly-based  detection : is an intrusion </a:t>
            </a:r>
            <a:r>
              <a:rPr lang="en-US" sz="1600" b="1" dirty="0"/>
              <a:t>detection</a:t>
            </a:r>
            <a:r>
              <a:rPr lang="en-US" sz="1600" dirty="0"/>
              <a:t> system for </a:t>
            </a:r>
            <a:r>
              <a:rPr lang="en-US" sz="1600" b="1" dirty="0"/>
              <a:t>detecting</a:t>
            </a:r>
            <a:r>
              <a:rPr lang="en-US" sz="1600" dirty="0"/>
              <a:t> both network and computer intrusions and misuse by monitoring system activity and classifying it as either normal or </a:t>
            </a:r>
            <a:r>
              <a:rPr lang="en-US" sz="1600" b="1" dirty="0"/>
              <a:t>anomalous</a:t>
            </a:r>
            <a:r>
              <a:rPr lang="en-US" sz="1600" dirty="0"/>
              <a:t>.</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dirty="0"/>
              <a:t>The two phases of a majority of anomaly detection systems consist of the training phase (where a profile of normal behaviors is built) and testing phase (where current traffic is compared with the profile created in the training phase)</a:t>
            </a:r>
            <a:endParaRPr lang="en-US" sz="1600" b="1" dirty="0"/>
          </a:p>
          <a:p>
            <a:pPr marL="285750" indent="-285750">
              <a:buFont typeface="Arial" panose="020B0604020202020204" pitchFamily="34" charset="0"/>
              <a:buChar char="•"/>
            </a:pPr>
            <a:endParaRPr lang="en-US" sz="1600" b="1" dirty="0"/>
          </a:p>
          <a:p>
            <a:endParaRPr lang="en-US" sz="1600" dirty="0"/>
          </a:p>
          <a:p>
            <a:endParaRPr lang="en-US" sz="16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3671399"/>
            <a:ext cx="2294538" cy="1529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7904" y="5532188"/>
            <a:ext cx="2838027" cy="1305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914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Key Points</a:t>
            </a:r>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dirty="0"/>
              <a:t>Two Key Points</a:t>
            </a:r>
          </a:p>
        </p:txBody>
      </p:sp>
      <p:sp>
        <p:nvSpPr>
          <p:cNvPr id="2" name="Rectangle 1"/>
          <p:cNvSpPr/>
          <p:nvPr/>
        </p:nvSpPr>
        <p:spPr>
          <a:xfrm>
            <a:off x="2285999" y="1764384"/>
            <a:ext cx="6858001" cy="2800767"/>
          </a:xfrm>
          <a:prstGeom prst="rect">
            <a:avLst/>
          </a:prstGeom>
        </p:spPr>
        <p:txBody>
          <a:bodyPr wrap="square">
            <a:spAutoFit/>
          </a:bodyPr>
          <a:lstStyle/>
          <a:p>
            <a:r>
              <a:rPr lang="en-US" sz="1600" dirty="0"/>
              <a:t>1.The victim has unique micro-architectural behaviors when executing cryptographic applications that need protection from side-channel attacks. So the cloud provider is able to identify the occurrence of such events using a signature-based detection method. </a:t>
            </a:r>
          </a:p>
          <a:p>
            <a:endParaRPr lang="en-US" sz="1600" dirty="0"/>
          </a:p>
          <a:p>
            <a:r>
              <a:rPr lang="en-US" sz="1600" dirty="0"/>
              <a:t>2. The attacker VM creates an anomalous cache behavior when it is stealing information from the victim.</a:t>
            </a:r>
          </a:p>
          <a:p>
            <a:endParaRPr lang="en-US" sz="1600" dirty="0"/>
          </a:p>
          <a:p>
            <a:pPr marL="285750" indent="-285750">
              <a:buFont typeface="Arial" panose="020B0604020202020204" pitchFamily="34" charset="0"/>
              <a:buChar char="•"/>
            </a:pPr>
            <a:endParaRPr lang="en-US" sz="1600" b="1" dirty="0"/>
          </a:p>
          <a:p>
            <a:endParaRPr lang="en-US" sz="1600" dirty="0"/>
          </a:p>
          <a:p>
            <a:endParaRPr lang="en-US" sz="16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28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Positives and Negatives</a:t>
            </a:r>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dirty="0"/>
              <a:t>Two Key Points</a:t>
            </a:r>
          </a:p>
        </p:txBody>
      </p:sp>
      <p:sp>
        <p:nvSpPr>
          <p:cNvPr id="2" name="Rectangle 1"/>
          <p:cNvSpPr/>
          <p:nvPr/>
        </p:nvSpPr>
        <p:spPr>
          <a:xfrm>
            <a:off x="2285999" y="1764384"/>
            <a:ext cx="6858001" cy="1077218"/>
          </a:xfrm>
          <a:prstGeom prst="rect">
            <a:avLst/>
          </a:prstGeom>
        </p:spPr>
        <p:txBody>
          <a:bodyPr wrap="square">
            <a:spAutoFit/>
          </a:bodyPr>
          <a:lstStyle/>
          <a:p>
            <a:endParaRPr lang="en-US" sz="1600" dirty="0"/>
          </a:p>
          <a:p>
            <a:pPr marL="285750" indent="-285750">
              <a:buFont typeface="Arial" panose="020B0604020202020204" pitchFamily="34" charset="0"/>
              <a:buChar char="•"/>
            </a:pPr>
            <a:endParaRPr lang="en-US" sz="1600" b="1" dirty="0"/>
          </a:p>
          <a:p>
            <a:endParaRPr lang="en-US" sz="1600" dirty="0"/>
          </a:p>
          <a:p>
            <a:endParaRPr lang="en-US" sz="16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081" y="2179767"/>
            <a:ext cx="5411670"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94537" y="3350977"/>
            <a:ext cx="6478693" cy="3139321"/>
          </a:xfrm>
          <a:prstGeom prst="rect">
            <a:avLst/>
          </a:prstGeom>
        </p:spPr>
        <p:txBody>
          <a:bodyPr wrap="square">
            <a:spAutoFit/>
          </a:bodyPr>
          <a:lstStyle/>
          <a:p>
            <a:pPr marL="285750" indent="-285750">
              <a:buFont typeface="Arial" panose="020B0604020202020204" pitchFamily="34" charset="0"/>
              <a:buChar char="•"/>
            </a:pPr>
            <a:r>
              <a:rPr lang="en-US" dirty="0"/>
              <a:t>In this table, “true positive”, “false negative”, “false positive” and “true negative” are events</a:t>
            </a:r>
          </a:p>
          <a:p>
            <a:endParaRPr lang="en-US" dirty="0"/>
          </a:p>
          <a:p>
            <a:pPr marL="285750" indent="-285750">
              <a:buFont typeface="Arial" panose="020B0604020202020204" pitchFamily="34" charset="0"/>
              <a:buChar char="•"/>
            </a:pPr>
            <a:r>
              <a:rPr lang="en-US" dirty="0"/>
              <a:t>The false positive rate is the proportion of all negatives that still yield positive test outcomes, i.e., the conditional probability of a positive test result given an event that was not present.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Specificity (also called the true negative rate) measures the proportion of negatives that are correctly identified as such (e.g., the percentage of healthy people who are correctly identified as not having the condition).</a:t>
            </a:r>
          </a:p>
        </p:txBody>
      </p:sp>
    </p:spTree>
    <p:extLst>
      <p:ext uri="{BB962C8B-B14F-4D97-AF65-F5344CB8AC3E}">
        <p14:creationId xmlns:p14="http://schemas.microsoft.com/office/powerpoint/2010/main" val="111456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How it works?</a:t>
            </a:r>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dirty="0"/>
              <a:t>How it works ??</a:t>
            </a:r>
          </a:p>
        </p:txBody>
      </p:sp>
      <p:sp>
        <p:nvSpPr>
          <p:cNvPr id="2" name="Rectangle 1"/>
          <p:cNvSpPr/>
          <p:nvPr/>
        </p:nvSpPr>
        <p:spPr>
          <a:xfrm>
            <a:off x="2285999" y="1764384"/>
            <a:ext cx="6858001" cy="5262979"/>
          </a:xfrm>
          <a:prstGeom prst="rect">
            <a:avLst/>
          </a:prstGeom>
        </p:spPr>
        <p:txBody>
          <a:bodyPr wrap="square">
            <a:spAutoFit/>
          </a:bodyPr>
          <a:lstStyle/>
          <a:p>
            <a:r>
              <a:rPr lang="en-US" sz="1600" dirty="0"/>
              <a:t>1.Utilizes the existing host system facilities to collect micro-architectural features from hardware performance counters that are available</a:t>
            </a:r>
          </a:p>
          <a:p>
            <a:r>
              <a:rPr lang="en-US" sz="1600" dirty="0"/>
              <a:t>in all modern commodity processors.</a:t>
            </a:r>
          </a:p>
          <a:p>
            <a:endParaRPr lang="en-US" sz="1600" dirty="0"/>
          </a:p>
          <a:p>
            <a:r>
              <a:rPr lang="en-US" sz="1600" dirty="0"/>
              <a:t>2.Non-intrusively interacts with the existing virtualization framework to monitor the VM’s cache activities while inducing little performance penalty. </a:t>
            </a:r>
          </a:p>
          <a:p>
            <a:r>
              <a:rPr lang="en-US" sz="1600" b="1" dirty="0"/>
              <a:t>Results : </a:t>
            </a:r>
          </a:p>
          <a:p>
            <a:r>
              <a:rPr lang="en-US" sz="1600" dirty="0"/>
              <a:t>It effectively detects side-channel attacks with high true positives and low false positives.</a:t>
            </a:r>
          </a:p>
          <a:p>
            <a:endParaRPr lang="en-US" sz="1600" dirty="0"/>
          </a:p>
          <a:p>
            <a:r>
              <a:rPr lang="en-US" sz="1600" b="1" dirty="0" err="1"/>
              <a:t>CloudRadar</a:t>
            </a:r>
            <a:r>
              <a:rPr lang="en-US" sz="1600" b="1" dirty="0"/>
              <a:t> achieves :</a:t>
            </a:r>
          </a:p>
          <a:p>
            <a:r>
              <a:rPr lang="en-US" sz="1600" i="1" dirty="0"/>
              <a:t>• </a:t>
            </a:r>
            <a:r>
              <a:rPr lang="en-US" sz="1600" dirty="0"/>
              <a:t>The first approach to detect cache side-channel attacks using techniques that</a:t>
            </a:r>
          </a:p>
          <a:p>
            <a:r>
              <a:rPr lang="en-US" sz="1600" dirty="0"/>
              <a:t>combine both signature-based and anomaly-based detection techniques.</a:t>
            </a:r>
          </a:p>
          <a:p>
            <a:r>
              <a:rPr lang="en-US" sz="1600" i="1" dirty="0"/>
              <a:t>• </a:t>
            </a:r>
            <a:r>
              <a:rPr lang="en-US" sz="1600" dirty="0"/>
              <a:t>A non-intrusive system design that requires no changes to the hardware,</a:t>
            </a:r>
          </a:p>
          <a:p>
            <a:r>
              <a:rPr lang="en-US" sz="1600" dirty="0"/>
              <a:t>hypervisor and guest VM and applications, which shows potential of immediate</a:t>
            </a:r>
          </a:p>
          <a:p>
            <a:r>
              <a:rPr lang="en-US" sz="1600" dirty="0"/>
              <a:t>adoption in modern clouds.</a:t>
            </a:r>
          </a:p>
          <a:p>
            <a:r>
              <a:rPr lang="en-US" sz="1600" i="1" dirty="0"/>
              <a:t>• </a:t>
            </a:r>
            <a:r>
              <a:rPr lang="en-US" sz="1600" dirty="0"/>
              <a:t>Full prototype implementation and extensive evaluation of the proposed approach and detection techniques.</a:t>
            </a:r>
          </a:p>
          <a:p>
            <a:pPr marL="285750" indent="-285750">
              <a:buFont typeface="Arial" panose="020B0604020202020204" pitchFamily="34" charset="0"/>
              <a:buChar char="•"/>
            </a:pPr>
            <a:endParaRPr lang="en-US" sz="1600" b="1" dirty="0"/>
          </a:p>
          <a:p>
            <a:endParaRPr lang="en-US" sz="1600" dirty="0"/>
          </a:p>
          <a:p>
            <a:endParaRPr lang="en-US" sz="16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41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Intrusion Detection Using Hardware Performance Counters</a:t>
            </a:r>
            <a:endParaRPr lang="en-US" dirty="0"/>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Defenses Against Side-Channel Attacks</a:t>
            </a: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b="1" dirty="0"/>
              <a:t>Defenses Against Side-Channel Attacks</a:t>
            </a:r>
            <a:endParaRPr lang="en-US" sz="2400" dirty="0"/>
          </a:p>
        </p:txBody>
      </p:sp>
      <p:sp>
        <p:nvSpPr>
          <p:cNvPr id="2" name="Rectangle 1"/>
          <p:cNvSpPr/>
          <p:nvPr/>
        </p:nvSpPr>
        <p:spPr>
          <a:xfrm>
            <a:off x="2285999" y="1764384"/>
            <a:ext cx="6858001" cy="2308324"/>
          </a:xfrm>
          <a:prstGeom prst="rect">
            <a:avLst/>
          </a:prstGeom>
        </p:spPr>
        <p:txBody>
          <a:bodyPr wrap="square">
            <a:spAutoFit/>
          </a:bodyPr>
          <a:lstStyle/>
          <a:p>
            <a:pPr marL="285750" indent="-285750">
              <a:buFont typeface="Arial" panose="020B0604020202020204" pitchFamily="34" charset="0"/>
              <a:buChar char="•"/>
            </a:pPr>
            <a:r>
              <a:rPr lang="en-US" sz="1600" b="1" dirty="0"/>
              <a:t>Partitioning caches: </a:t>
            </a:r>
            <a:r>
              <a:rPr lang="en-US" sz="1600" dirty="0"/>
              <a:t> Prevent the cache sharing by dividing the cache into different zones by users or ways for different VMs.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Randomization: </a:t>
            </a:r>
            <a:r>
              <a:rPr lang="en-US" sz="1600" dirty="0"/>
              <a:t>Add randomization to the attacker’s measurements, making it hard for him to get accurate information based on his observations.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 </a:t>
            </a:r>
            <a:r>
              <a:rPr lang="en-US" sz="1600" b="1" dirty="0"/>
              <a:t>Avoiding co-location:</a:t>
            </a:r>
            <a:r>
              <a:rPr lang="en-US" sz="1600" dirty="0"/>
              <a:t> VM placement policies were designed to reduce the co-location probability between victim and attacker VMs. </a:t>
            </a:r>
          </a:p>
          <a:p>
            <a:endParaRPr lang="en-US" sz="1600" dirty="0"/>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5995" y="3991440"/>
            <a:ext cx="6751335" cy="2585323"/>
          </a:xfrm>
          <a:prstGeom prst="rect">
            <a:avLst/>
          </a:prstGeom>
        </p:spPr>
        <p:txBody>
          <a:bodyPr wrap="square">
            <a:spAutoFit/>
          </a:bodyPr>
          <a:lstStyle/>
          <a:p>
            <a:pPr marL="285750" indent="-285750">
              <a:buFont typeface="Arial" panose="020B0604020202020204" pitchFamily="34" charset="0"/>
              <a:buChar char="•"/>
            </a:pPr>
            <a:r>
              <a:rPr lang="en-US" b="1" dirty="0"/>
              <a:t>Performance counters </a:t>
            </a:r>
            <a:r>
              <a:rPr lang="en-US" dirty="0"/>
              <a:t>were originally designed for software debugging and system performance tuning.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But they can be used to detect security breaches and vulnerabilities.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performance counters can reveal programs’ execution characteristics, which can further reflect the programs’ security states.</a:t>
            </a:r>
          </a:p>
        </p:txBody>
      </p:sp>
    </p:spTree>
    <p:extLst>
      <p:ext uri="{BB962C8B-B14F-4D97-AF65-F5344CB8AC3E}">
        <p14:creationId xmlns:p14="http://schemas.microsoft.com/office/powerpoint/2010/main" val="2328998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 name="TextBox 16"/>
          <p:cNvSpPr txBox="1"/>
          <p:nvPr/>
        </p:nvSpPr>
        <p:spPr>
          <a:xfrm>
            <a:off x="-1" y="640080"/>
            <a:ext cx="4589077" cy="461665"/>
          </a:xfrm>
          <a:prstGeom prst="rect">
            <a:avLst/>
          </a:prstGeom>
          <a:noFill/>
        </p:spPr>
        <p:txBody>
          <a:bodyPr wrap="none" rtlCol="0">
            <a:spAutoFit/>
          </a:bodyPr>
          <a:lstStyle/>
          <a:p>
            <a:r>
              <a:rPr lang="en-US" sz="2400" dirty="0">
                <a:latin typeface="Arial Black" panose="020B0A04020102020204" pitchFamily="34" charset="0"/>
              </a:rPr>
              <a:t>UNIVERSITY of </a:t>
            </a:r>
            <a:r>
              <a:rPr lang="en-US" sz="2400" b="1" dirty="0">
                <a:latin typeface="Arial Black" panose="020B0A04020102020204" pitchFamily="34" charset="0"/>
              </a:rPr>
              <a:t>HOUSTON</a:t>
            </a:r>
            <a:endParaRPr lang="en-US" sz="2400" dirty="0">
              <a:latin typeface="Arial Black" panose="020B0A04020102020204" pitchFamily="34" charset="0"/>
            </a:endParaRPr>
          </a:p>
        </p:txBody>
      </p:sp>
      <p:sp>
        <p:nvSpPr>
          <p:cNvPr id="18" name="Rectangle 17"/>
          <p:cNvSpPr/>
          <p:nvPr/>
        </p:nvSpPr>
        <p:spPr>
          <a:xfrm>
            <a:off x="0" y="1120856"/>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p>
        </p:txBody>
      </p:sp>
      <p:sp>
        <p:nvSpPr>
          <p:cNvPr id="19" name="Rectangle 18"/>
          <p:cNvSpPr/>
          <p:nvPr/>
        </p:nvSpPr>
        <p:spPr>
          <a:xfrm>
            <a:off x="-1" y="430458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Cloud Radar Design Overview </a:t>
            </a:r>
          </a:p>
        </p:txBody>
      </p:sp>
      <p:sp>
        <p:nvSpPr>
          <p:cNvPr id="20" name="Rectangle 19"/>
          <p:cNvSpPr/>
          <p:nvPr/>
        </p:nvSpPr>
        <p:spPr>
          <a:xfrm>
            <a:off x="0" y="494466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1" name="Rectangle 20"/>
          <p:cNvSpPr/>
          <p:nvPr/>
        </p:nvSpPr>
        <p:spPr>
          <a:xfrm>
            <a:off x="0" y="5577840"/>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2" name="Rectangle 21"/>
          <p:cNvSpPr/>
          <p:nvPr/>
        </p:nvSpPr>
        <p:spPr>
          <a:xfrm>
            <a:off x="-1" y="621792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3" name="Rectangle 22"/>
          <p:cNvSpPr/>
          <p:nvPr/>
        </p:nvSpPr>
        <p:spPr>
          <a:xfrm>
            <a:off x="0" y="2387118"/>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t>Design Challenges</a:t>
            </a:r>
            <a:endParaRPr lang="en-US" dirty="0"/>
          </a:p>
        </p:txBody>
      </p:sp>
      <p:sp>
        <p:nvSpPr>
          <p:cNvPr id="24" name="Rectangle 23"/>
          <p:cNvSpPr/>
          <p:nvPr/>
        </p:nvSpPr>
        <p:spPr>
          <a:xfrm>
            <a:off x="0" y="303093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b="1" dirty="0"/>
          </a:p>
        </p:txBody>
      </p:sp>
      <p:sp>
        <p:nvSpPr>
          <p:cNvPr id="25" name="Rectangle 24"/>
          <p:cNvSpPr/>
          <p:nvPr/>
        </p:nvSpPr>
        <p:spPr>
          <a:xfrm>
            <a:off x="0" y="3671400"/>
            <a:ext cx="2286000" cy="640080"/>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7" name="Rectangle 26"/>
          <p:cNvSpPr/>
          <p:nvPr/>
        </p:nvSpPr>
        <p:spPr>
          <a:xfrm>
            <a:off x="0" y="1757677"/>
            <a:ext cx="2286000" cy="64008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9" name="TextBox 28"/>
          <p:cNvSpPr txBox="1"/>
          <p:nvPr/>
        </p:nvSpPr>
        <p:spPr>
          <a:xfrm>
            <a:off x="2285996" y="1033408"/>
            <a:ext cx="7101841" cy="461665"/>
          </a:xfrm>
          <a:prstGeom prst="rect">
            <a:avLst/>
          </a:prstGeom>
          <a:noFill/>
        </p:spPr>
        <p:txBody>
          <a:bodyPr wrap="square" rtlCol="0">
            <a:spAutoFit/>
          </a:bodyPr>
          <a:lstStyle/>
          <a:p>
            <a:pPr algn="ctr">
              <a:defRPr/>
            </a:pPr>
            <a:r>
              <a:rPr lang="en-US" sz="2400" b="1" dirty="0"/>
              <a:t>Design Challenges</a:t>
            </a:r>
            <a:endParaRPr lang="en-US" sz="2400" dirty="0"/>
          </a:p>
        </p:txBody>
      </p:sp>
      <p:sp>
        <p:nvSpPr>
          <p:cNvPr id="2" name="Rectangle 1"/>
          <p:cNvSpPr/>
          <p:nvPr/>
        </p:nvSpPr>
        <p:spPr>
          <a:xfrm>
            <a:off x="2285999" y="1764384"/>
            <a:ext cx="6858001" cy="5016758"/>
          </a:xfrm>
          <a:prstGeom prst="rect">
            <a:avLst/>
          </a:prstGeom>
        </p:spPr>
        <p:txBody>
          <a:bodyPr wrap="square">
            <a:spAutoFit/>
          </a:bodyPr>
          <a:lstStyle/>
          <a:p>
            <a:r>
              <a:rPr lang="en-US" sz="1600" dirty="0"/>
              <a:t>Main Focus : </a:t>
            </a:r>
          </a:p>
          <a:p>
            <a:r>
              <a:rPr lang="en-US" sz="1600" dirty="0"/>
              <a:t>   </a:t>
            </a:r>
          </a:p>
          <a:p>
            <a:r>
              <a:rPr lang="en-US" sz="1600" dirty="0"/>
              <a:t>Focus on cross-VM side-channel threats in public IaaS clouds that are shared between processor cores. </a:t>
            </a:r>
          </a:p>
          <a:p>
            <a:endParaRPr lang="en-US" sz="1600" dirty="0"/>
          </a:p>
          <a:p>
            <a:r>
              <a:rPr lang="en-US" sz="1600" b="1" u="sng" dirty="0"/>
              <a:t>Signature based detection system :</a:t>
            </a:r>
          </a:p>
          <a:p>
            <a:r>
              <a:rPr lang="en-US" sz="1600" dirty="0"/>
              <a:t>Signatures of side-channel attacks must be generated from all known side-channel attack techniques and used to compare with events collected from production systems.</a:t>
            </a:r>
          </a:p>
          <a:p>
            <a:endParaRPr lang="en-US" sz="1600" dirty="0"/>
          </a:p>
          <a:p>
            <a:r>
              <a:rPr lang="en-US" sz="1600" dirty="0"/>
              <a:t>Cloud Radar Design Overview :</a:t>
            </a:r>
          </a:p>
          <a:p>
            <a:pPr marL="285750" indent="-285750">
              <a:buFont typeface="Arial" panose="020B0604020202020204" pitchFamily="34" charset="0"/>
              <a:buChar char="•"/>
            </a:pPr>
            <a:r>
              <a:rPr lang="en-US" sz="1600" dirty="0"/>
              <a:t>Features used by </a:t>
            </a:r>
            <a:r>
              <a:rPr lang="en-US" sz="1600" i="1" dirty="0" err="1"/>
              <a:t>CloudRadar</a:t>
            </a:r>
            <a:r>
              <a:rPr lang="en-US" sz="1600" i="1" dirty="0"/>
              <a:t> </a:t>
            </a:r>
            <a:r>
              <a:rPr lang="en-US" sz="1600" dirty="0"/>
              <a:t>are hardware event values read from the performance counters available in commercial processors.</a:t>
            </a:r>
          </a:p>
          <a:p>
            <a:pPr marL="285750" indent="-285750">
              <a:buFont typeface="Arial" panose="020B0604020202020204" pitchFamily="34" charset="0"/>
              <a:buChar char="•"/>
            </a:pPr>
            <a:r>
              <a:rPr lang="en-US" sz="1600" dirty="0"/>
              <a:t>key insight for motivation : Is in cache side-channel attacks, to effectively </a:t>
            </a:r>
            <a:r>
              <a:rPr lang="en-US" sz="1600" dirty="0" err="1"/>
              <a:t>exfiltrate</a:t>
            </a:r>
            <a:r>
              <a:rPr lang="en-US" sz="1600" dirty="0"/>
              <a:t> secret information from the victim’s sensitive execution, the attacker needs to repeatedly conduct side-channel activities and deduce his own cache uses based on the execution time of his own memory activities. </a:t>
            </a:r>
            <a:r>
              <a:rPr lang="en-US" sz="1600" b="1" dirty="0"/>
              <a:t>Then makes inferences using Pattern !!</a:t>
            </a:r>
          </a:p>
          <a:p>
            <a:r>
              <a:rPr lang="en-US" sz="1600" i="1" dirty="0">
                <a:solidFill>
                  <a:schemeClr val="accent1">
                    <a:lumMod val="75000"/>
                  </a:schemeClr>
                </a:solidFill>
              </a:rPr>
              <a:t>“if such distinction can be detected by the attacker using timing channels, it can be detected by the cloud provider using performance counters.”</a:t>
            </a:r>
            <a:endParaRPr lang="en-US" sz="1600" dirty="0">
              <a:solidFill>
                <a:schemeClr val="accent1">
                  <a:lumMod val="75000"/>
                </a:schemeClr>
              </a:solidFill>
            </a:endParaRPr>
          </a:p>
        </p:txBody>
      </p:sp>
      <p:pic>
        <p:nvPicPr>
          <p:cNvPr id="3074" name="Picture 2" descr="Image result for cloud radar in cloud secur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2425" y="250991"/>
            <a:ext cx="2744907" cy="86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746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TotalTime>
  <Words>1957</Words>
  <Application>Microsoft Office PowerPoint</Application>
  <PresentationFormat>On-screen Show (4:3)</PresentationFormat>
  <Paragraphs>258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Calibri</vt:lpstr>
      <vt:lpstr>Calibri Light</vt:lpstr>
      <vt:lpstr>Georgia</vt:lpstr>
      <vt:lpstr>Office Theme</vt:lpstr>
      <vt:lpstr>CloudRadar: A Real-Time Side -Channel Attack Detection System in Clouds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dc:creator>
  <cp:lastModifiedBy>Naina Chaturvedi</cp:lastModifiedBy>
  <cp:revision>266</cp:revision>
  <dcterms:created xsi:type="dcterms:W3CDTF">2016-04-25T04:34:33Z</dcterms:created>
  <dcterms:modified xsi:type="dcterms:W3CDTF">2016-10-13T20:22:24Z</dcterms:modified>
</cp:coreProperties>
</file>