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6941-F5CF-4C38-B393-2086FBE21514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AF80-FB55-4FA5-8ABD-05FD3124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7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6941-F5CF-4C38-B393-2086FBE21514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AF80-FB55-4FA5-8ABD-05FD3124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8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6941-F5CF-4C38-B393-2086FBE21514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AF80-FB55-4FA5-8ABD-05FD3124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4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6941-F5CF-4C38-B393-2086FBE21514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AF80-FB55-4FA5-8ABD-05FD3124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5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6941-F5CF-4C38-B393-2086FBE21514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AF80-FB55-4FA5-8ABD-05FD3124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5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6941-F5CF-4C38-B393-2086FBE21514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AF80-FB55-4FA5-8ABD-05FD3124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6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6941-F5CF-4C38-B393-2086FBE21514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AF80-FB55-4FA5-8ABD-05FD3124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1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6941-F5CF-4C38-B393-2086FBE21514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AF80-FB55-4FA5-8ABD-05FD3124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1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6941-F5CF-4C38-B393-2086FBE21514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AF80-FB55-4FA5-8ABD-05FD3124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9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6941-F5CF-4C38-B393-2086FBE21514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AF80-FB55-4FA5-8ABD-05FD3124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9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6941-F5CF-4C38-B393-2086FBE21514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AF80-FB55-4FA5-8ABD-05FD3124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4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96941-F5CF-4C38-B393-2086FBE21514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3AF80-FB55-4FA5-8ABD-05FD3124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8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0481" y="754602"/>
            <a:ext cx="8851037" cy="32225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Improving Security and Performance in the Tor Network through Tunable Path Selection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163627"/>
            <a:ext cx="9144000" cy="1251752"/>
          </a:xfrm>
        </p:spPr>
        <p:txBody>
          <a:bodyPr>
            <a:normAutofit lnSpcReduction="10000"/>
          </a:bodyPr>
          <a:lstStyle/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Robin Snader and Nikita Borisov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Zechun Cao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12192000" cy="56817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10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Opportunistic Monitoring</a:t>
            </a: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4705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923" y="1911132"/>
            <a:ext cx="3712125" cy="23830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982" y="1999032"/>
            <a:ext cx="3673050" cy="22951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7424" y="2028332"/>
            <a:ext cx="3633975" cy="22658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3580" y="4847208"/>
            <a:ext cx="3516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Accuracy of probing for bandwidth prediction in real Tor network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17073" y="4847208"/>
            <a:ext cx="32288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Accuracy of passive observation for bandwidth prediction in real Tor network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32560" y="4847208"/>
            <a:ext cx="32288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 Accuracy of advertised bandwidth for bandwidth prediction in real Tor network</a:t>
            </a:r>
          </a:p>
        </p:txBody>
      </p:sp>
    </p:spTree>
    <p:extLst>
      <p:ext uri="{BB962C8B-B14F-4D97-AF65-F5344CB8AC3E}">
        <p14:creationId xmlns:p14="http://schemas.microsoft.com/office/powerpoint/2010/main" val="615253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8687" y="1207363"/>
            <a:ext cx="9978501" cy="4705165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observations of a router by a single node</a:t>
            </a: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the Max of observed values over a long interval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Partition attacks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where attacker focuses all of its bandwidth on nodes of interest, thus those nodes are more likely to be selected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Spotlight attacks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where attacker focuses all of its bandwidth of one node at a time for a single interval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Evaluation Aggregation</a:t>
            </a: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4705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100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>
              <a:xfrm>
                <a:off x="1038687" y="1207363"/>
                <a:ext cx="9978501" cy="4705165"/>
              </a:xfrm>
            </p:spPr>
            <p:txBody>
              <a:bodyPr>
                <a:normAutofit/>
              </a:bodyPr>
              <a:lstStyle/>
              <a:p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Multiple observations of a router by a single node</a:t>
                </a:r>
              </a:p>
              <a:p>
                <a:endPara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Moving average of recent observations</a:t>
                </a:r>
              </a:p>
              <a:p>
                <a:pPr marL="457200" lvl="1" indent="0">
                  <a:buNone/>
                </a:pPr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𝒏𝒆𝒘</m:t>
                          </m:r>
                        </m:sub>
                      </m:sSub>
                      <m:r>
                        <a:rPr lang="en-US" sz="28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𝜶</m:t>
                          </m:r>
                        </m:e>
                      </m:d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𝒐𝒍𝒅</m:t>
                          </m:r>
                        </m:sub>
                      </m:sSub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𝜶</m:t>
                      </m:r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𝒐𝒃𝒔</m:t>
                          </m:r>
                        </m:sub>
                      </m:sSub>
                    </m:oMath>
                  </m:oMathPara>
                </a14:m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2">
                  <a:buFont typeface="Wingdings" panose="05000000000000000000" pitchFamily="2" charset="2"/>
                  <a:buChar char="v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attacker ignores a node for a sufficient period of time, that node’s estimation of the attacker will drop</a:t>
                </a:r>
              </a:p>
              <a:p>
                <a:pPr marL="914400" lvl="2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2">
                  <a:buFont typeface="Wingdings" panose="05000000000000000000" pitchFamily="2" charset="2"/>
                  <a:buChar char="v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Suffer from bandwidth fluctuations</a:t>
                </a:r>
              </a:p>
            </p:txBody>
          </p:sp>
        </mc:Choice>
        <mc:Fallback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38687" y="1207363"/>
                <a:ext cx="9978501" cy="4705165"/>
              </a:xfrm>
              <a:blipFill>
                <a:blip r:embed="rId3"/>
                <a:stretch>
                  <a:fillRect l="-1405" t="-2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Evaluation Aggregation</a:t>
            </a: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4705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944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8687" y="1207363"/>
            <a:ext cx="9978501" cy="4705165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observations of a router by a single node</a:t>
            </a: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Min-Max weighted moving average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Carries advantage from moving average aggregation</a:t>
            </a:r>
          </a:p>
          <a:p>
            <a:pPr marL="914400" lvl="2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allows bandwidth increase rapidly, and decay slowly if poor service is provided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Evaluation Aggregation</a:t>
            </a: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4705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952719" y="3211779"/>
                <a:ext cx="906446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𝒏𝒆𝒘</m:t>
                          </m:r>
                        </m:sub>
                      </m:sSub>
                      <m:r>
                        <a:rPr lang="en-US" sz="2800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𝜶</m:t>
                          </m:r>
                        </m:e>
                      </m:d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𝒎𝒂𝒙</m:t>
                      </m:r>
                      <m:r>
                        <a:rPr lang="en-US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𝒐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𝒍𝒅</m:t>
                          </m:r>
                        </m:sub>
                      </m:sSub>
                      <m:r>
                        <a:rPr lang="en-US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𝒐𝒃𝒔</m:t>
                          </m:r>
                        </m:sub>
                      </m:sSub>
                      <m:r>
                        <a:rPr lang="en-US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)+</m:t>
                      </m:r>
                      <m:r>
                        <a:rPr lang="en-US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𝜶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𝒎𝒊𝒏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𝒐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𝒍𝒅</m:t>
                          </m:r>
                        </m:sub>
                      </m:sSub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𝒐𝒃𝒔</m:t>
                          </m:r>
                        </m:sub>
                      </m:sSub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2719" y="3211779"/>
                <a:ext cx="906446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3055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8687" y="1207363"/>
            <a:ext cx="9978501" cy="4705165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observations of a router by multiple nodes</a:t>
            </a: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Median-of-five Measurement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Queries five nodes, and take the median value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EigenSpeed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Measurement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node uploads its own observation vector by incorporating the observations of other nodes, weighted by their observed bandwidth. 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bandwidth capacity can estimate other nodes’ capacities more accurately, forcing attackers to spend resources to attack the system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Evaluation Aggregation</a:t>
            </a: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4705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733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Evaluation Aggregation</a:t>
            </a: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4705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08194" y="3309244"/>
            <a:ext cx="3516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Actual node bandwidth vs. achieved bandwidth (r=0.223)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95783" y="3303790"/>
            <a:ext cx="32288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Current Tor bandwidth measurement vs. achieved bandwidth (r=0.176)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48683" y="6121407"/>
            <a:ext cx="32288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 Median-of-five bandwidth measurement vs. achieved bandwidth (r=0.680)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7677" y="1041349"/>
            <a:ext cx="3639845" cy="22014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4540" y="1020302"/>
            <a:ext cx="3529883" cy="222245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5331" y="3827010"/>
            <a:ext cx="3444536" cy="219769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8560" y="3827010"/>
            <a:ext cx="3576062" cy="225153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295783" y="6139573"/>
            <a:ext cx="32288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(d)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EigenSpeed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bandwidth measurement vs. achieved bandwidth r=(0.881)</a:t>
            </a:r>
          </a:p>
        </p:txBody>
      </p:sp>
    </p:spTree>
    <p:extLst>
      <p:ext uri="{BB962C8B-B14F-4D97-AF65-F5344CB8AC3E}">
        <p14:creationId xmlns:p14="http://schemas.microsoft.com/office/powerpoint/2010/main" val="2382736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Evaluation Aggregation</a:t>
            </a: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4705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86800" y="5696246"/>
            <a:ext cx="6338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Fractional network utilization for the bandwidth evaluation algorithms presented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4784" y="916681"/>
            <a:ext cx="6406769" cy="463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474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8687" y="1207363"/>
            <a:ext cx="9978501" cy="4882719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Tunable Router Selection 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8"/>
              <p:cNvSpPr txBox="1">
                <a:spLocks/>
              </p:cNvSpPr>
              <p:nvPr/>
            </p:nvSpPr>
            <p:spPr>
              <a:xfrm>
                <a:off x="1038687" y="1218272"/>
                <a:ext cx="9978501" cy="47051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Flexibility between performance and anonymity</a:t>
                </a:r>
              </a:p>
              <a:p>
                <a:endPara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Given a list of routers and their rankings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the list is indexed from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0−(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−1)</m:t>
                    </m:r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selected router is that with the index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)]</m:t>
                    </m:r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𝑠𝑥</m:t>
                            </m:r>
                          </m:sup>
                        </m:sSup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0,1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→[0,1]</m:t>
                    </m:r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00100" lvl="2" indent="-342900">
                  <a:spcBef>
                    <a:spcPts val="1000"/>
                  </a:spcBef>
                  <a:buFont typeface="Wingdings" panose="05000000000000000000" pitchFamily="2" charset="2"/>
                  <a:buChar char="Ø"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00100" lvl="2" indent="-342900">
                  <a:lnSpc>
                    <a:spcPct val="120000"/>
                  </a:lnSpc>
                  <a:spcBef>
                    <a:spcPts val="1000"/>
                  </a:spcBef>
                  <a:buFont typeface="Wingdings" panose="05000000000000000000" pitchFamily="2" charset="2"/>
                  <a:buChar char="Ø"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example, s=15 implies among 1,700 routers, the most highly ranked router will be chosen 23% of the time</a:t>
                </a:r>
              </a:p>
              <a:p>
                <a:endPara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Content Placeholder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687" y="1218272"/>
                <a:ext cx="9978501" cy="4705165"/>
              </a:xfrm>
              <a:prstGeom prst="rect">
                <a:avLst/>
              </a:prstGeom>
              <a:blipFill>
                <a:blip r:embed="rId3"/>
                <a:stretch>
                  <a:fillRect l="-1222" t="-4404" b="-24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9758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Tunable Router Selection Algorithm</a:t>
            </a: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4705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5549" y="1148483"/>
            <a:ext cx="6720901" cy="45610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186800" y="5696246"/>
            <a:ext cx="6338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Cumulative distributions of routers selected by ranking for some selection levels</a:t>
            </a:r>
          </a:p>
        </p:txBody>
      </p:sp>
    </p:spTree>
    <p:extLst>
      <p:ext uri="{BB962C8B-B14F-4D97-AF65-F5344CB8AC3E}">
        <p14:creationId xmlns:p14="http://schemas.microsoft.com/office/powerpoint/2010/main" val="1552353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8687" y="1207363"/>
            <a:ext cx="9978501" cy="470516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Tunable Router Selection 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8"/>
              <p:cNvSpPr txBox="1">
                <a:spLocks/>
              </p:cNvSpPr>
              <p:nvPr/>
            </p:nvSpPr>
            <p:spPr>
              <a:xfrm>
                <a:off x="1038687" y="1218272"/>
                <a:ext cx="9978501" cy="47051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Features to Note</a:t>
                </a:r>
              </a:p>
              <a:p>
                <a:endPara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Router selected based on ranking, not metric itself, hackers have to put more resources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well defined for all real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negative value could result in picking low bandwidth router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Coin toss strategy used to pick between know routers group and new routers group</a:t>
                </a:r>
              </a:p>
              <a:p>
                <a:endPara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Content Placeholder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687" y="1218272"/>
                <a:ext cx="9978501" cy="4705165"/>
              </a:xfrm>
              <a:prstGeom prst="rect">
                <a:avLst/>
              </a:prstGeom>
              <a:blipFill>
                <a:blip r:embed="rId3"/>
                <a:stretch>
                  <a:fillRect l="-1405" t="-2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1738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8687" y="1207363"/>
            <a:ext cx="9978501" cy="47051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 Design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Method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Bandwidth Measurement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Router Selection Algorithm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and Discussions</a:t>
            </a:r>
          </a:p>
          <a:p>
            <a:pPr>
              <a:lnSpc>
                <a:spcPct val="150000"/>
              </a:lnSpc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3062950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8687" y="1207363"/>
            <a:ext cx="9978501" cy="470516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Tunable Router Selection Algorithm</a:t>
            </a: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4705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Discovering Selection Level with Single Path</a:t>
            </a: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single malicious router, hacker trains naïve Bayesian classifier with 100,000 paths. Then applies the classifier to another 100,000 paths for evaluation.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Uniform dataset achieves 4.568 in absolute average value, 4.567 in skewed dataset, in which level 0 is chosen 20% of the time, level 15 at 52%, all other levels 2% for each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782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Tunable Router Selection Algorithm</a:t>
            </a: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4705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0818" y="4884296"/>
            <a:ext cx="4794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Actual selection level and most likely selection level according to a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naiıve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Bayesian classifier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01" y="1379222"/>
            <a:ext cx="6114444" cy="35123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017" y="1594745"/>
            <a:ext cx="5626800" cy="34281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23592" y="4891596"/>
            <a:ext cx="47942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Mean and standard deviation of guessed level by actual selection level according to a naive Bayesian classifier, for both a uniform and skewed distribution of selection levels.</a:t>
            </a:r>
          </a:p>
        </p:txBody>
      </p:sp>
    </p:spTree>
    <p:extLst>
      <p:ext uri="{BB962C8B-B14F-4D97-AF65-F5344CB8AC3E}">
        <p14:creationId xmlns:p14="http://schemas.microsoft.com/office/powerpoint/2010/main" val="36995913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8687" y="1207363"/>
            <a:ext cx="9978501" cy="470516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Tunable Router Selection Algorithm</a:t>
            </a: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47051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Discovering Selection Level with Multiple Paths</a:t>
            </a: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Hackers are able to correlate tunnels at a single level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K-S (Kolmogorov-Smirnov) tests whether an empirical distribution fits a hypothesized distribution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selection level, 500 exit router one at a time, after each choice the range of selection levels passing the K-S test is recorded. The experiment repeats 100 times at each selection level.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62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Tunable Router Selection Algorithm</a:t>
            </a: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4705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0038" y="5090580"/>
            <a:ext cx="4794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Average range of possible selection levels according to a known-distribution Kolmogorov-Smirnov test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51511"/>
            <a:ext cx="5704950" cy="37699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0" y="1438183"/>
            <a:ext cx="530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decreases most quickly for the lower selection levels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possible selection level range is reduced to only three possibilities after only 50 observations at level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takes nearly five times as many observations to reduce the possibilities that far for selection level 13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observations we need?</a:t>
            </a:r>
          </a:p>
        </p:txBody>
      </p:sp>
    </p:spTree>
    <p:extLst>
      <p:ext uri="{BB962C8B-B14F-4D97-AF65-F5344CB8AC3E}">
        <p14:creationId xmlns:p14="http://schemas.microsoft.com/office/powerpoint/2010/main" val="4202897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Tunable Router Selection Algorithm</a:t>
            </a: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4705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0038" y="5090580"/>
            <a:ext cx="4794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First unique matching selection level according to a known-distribution Kolmogorov-Smirnov test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0" y="1438183"/>
            <a:ext cx="53029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Stopping when only one level passes K-S test, it works well for intermediate selection levels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level 1 is misidentified as selection level 0 nearly 80% of the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level 13 being misidentified as selection level 15 a substantial fraction of the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10446"/>
            <a:ext cx="6095700" cy="418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588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Evaluation and Discussion</a:t>
            </a:r>
          </a:p>
        </p:txBody>
      </p:sp>
      <p:sp>
        <p:nvSpPr>
          <p:cNvPr id="9" name="Content Placeholder 8"/>
          <p:cNvSpPr txBox="1">
            <a:spLocks/>
          </p:cNvSpPr>
          <p:nvPr/>
        </p:nvSpPr>
        <p:spPr>
          <a:xfrm>
            <a:off x="1038687" y="1218272"/>
            <a:ext cx="9978501" cy="4705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Whole System Evaluation</a:t>
            </a: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Tor Network: Only one router is deployed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Simulated Tor Network: All routers are deployed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Anonymity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1378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Evaluation and Discussion</a:t>
            </a:r>
          </a:p>
        </p:txBody>
      </p:sp>
      <p:sp>
        <p:nvSpPr>
          <p:cNvPr id="9" name="Content Placeholder 8"/>
          <p:cNvSpPr txBox="1">
            <a:spLocks/>
          </p:cNvSpPr>
          <p:nvPr/>
        </p:nvSpPr>
        <p:spPr>
          <a:xfrm>
            <a:off x="1038687" y="1218272"/>
            <a:ext cx="9978501" cy="4705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in Real Tor Network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Deploy Tunable Tor to a single client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exit router, host server fixed, while intermediate routers are chosen based on the proposed method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Approximately 40,000 trials for native Tor client, 20,000 trials for Tunable Tor client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Download 1MB file over HTTP protocol</a:t>
            </a: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405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Evaluation and Discussion</a:t>
            </a: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4705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30774" y="5510394"/>
            <a:ext cx="5150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Cumulative distribution of transfer times for a 1MB file for vanilla Tor and several selection levels in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simulated Tor network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81136"/>
            <a:ext cx="5708342" cy="39031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3433" y="1241551"/>
            <a:ext cx="5920777" cy="411644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94066" y="5510394"/>
            <a:ext cx="5018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Cumulative distribution of transfer times for a 1MB file for vanilla Tor and several selection levels in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Tor network</a:t>
            </a:r>
          </a:p>
        </p:txBody>
      </p:sp>
    </p:spTree>
    <p:extLst>
      <p:ext uri="{BB962C8B-B14F-4D97-AF65-F5344CB8AC3E}">
        <p14:creationId xmlns:p14="http://schemas.microsoft.com/office/powerpoint/2010/main" val="24164491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Evaluation and Discussion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7106" y="5465163"/>
            <a:ext cx="4624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Gini coefficient of router selection equality by selection level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92283" y="5459159"/>
            <a:ext cx="46249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The fraction of tunnels compromised if an attacker compromises the top given fraction of Tor routers, for vanilla Tor and for various selection levels</a:t>
            </a:r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817106" y="1008829"/>
            <a:ext cx="9978501" cy="60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Anonymity</a:t>
            </a: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406" y="1538053"/>
            <a:ext cx="5484304" cy="39271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0654" y="1538053"/>
            <a:ext cx="5376402" cy="385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5357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5557421" y="1722268"/>
            <a:ext cx="5437573" cy="38617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b="1" dirty="0">
                <a:latin typeface="Blackadder ITC" panose="04020505051007020D02" pitchFamily="82" charset="0"/>
                <a:cs typeface="Times New Roman" panose="02020603050405020304" pitchFamily="18" charset="0"/>
              </a:rPr>
              <a:t>Thank you!</a:t>
            </a:r>
          </a:p>
          <a:p>
            <a:pPr marL="0" indent="0" algn="ctr">
              <a:buNone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b="1" dirty="0">
                <a:latin typeface="Bodoni MT" panose="02070603080606020203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723" y="1429306"/>
            <a:ext cx="3551068" cy="3551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502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Tor Design</a:t>
            </a:r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870012" y="1464816"/>
            <a:ext cx="5157927" cy="4447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 connects client and destination server by a 3-node circuit</a:t>
            </a:r>
          </a:p>
          <a:p>
            <a:pPr>
              <a:lnSpc>
                <a:spcPct val="100000"/>
              </a:lnSpc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of Oct 2016, Tor has more than 7,000 routers available around the world</a:t>
            </a:r>
          </a:p>
          <a:p>
            <a:pPr>
              <a:lnSpc>
                <a:spcPct val="150000"/>
              </a:lnSpc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757" y="1737530"/>
            <a:ext cx="5414794" cy="329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573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8687" y="1207363"/>
            <a:ext cx="9978501" cy="47051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Tor Design</a:t>
            </a: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47051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Tor select the path?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 adopts self-report bandwidth mechanism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router registered with a directory service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Periodically report the peak bandwidth achieved over a period of time, upper bound is 10MB/s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 constructs circuit weighted by the reported bandwidth to balance the traffic</a:t>
            </a:r>
          </a:p>
          <a:p>
            <a:pPr>
              <a:lnSpc>
                <a:spcPct val="150000"/>
              </a:lnSpc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60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8687" y="1207363"/>
            <a:ext cx="9978501" cy="47051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Tor Design</a:t>
            </a: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47051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problems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 report bandwidth value is not verified in any way,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vulnerable to hackers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 changing network condition makes bandwidth prediction inaccurate,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highly variable performance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 native load-balancing algorithm is a single, static compromise between performance and anonymity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285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8687" y="1207364"/>
            <a:ext cx="9978501" cy="38262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Tor Design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749" y="1684745"/>
            <a:ext cx="5426014" cy="32784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5379" y="1635179"/>
            <a:ext cx="5475794" cy="3278409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V="1">
            <a:off x="571635" y="2512382"/>
            <a:ext cx="11013724" cy="887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032986" y="2512381"/>
            <a:ext cx="0" cy="205961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920361" y="2512381"/>
            <a:ext cx="34031" cy="199747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6028" y="5178924"/>
            <a:ext cx="4980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CDF of the time required to transfer a 1MB file over the Tor network in July of 2007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86870" y="5178924"/>
            <a:ext cx="4980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CDF of the time required to transfer a 1MB file over the Tor network in July of 2009</a:t>
            </a:r>
          </a:p>
        </p:txBody>
      </p:sp>
    </p:spTree>
    <p:extLst>
      <p:ext uri="{BB962C8B-B14F-4D97-AF65-F5344CB8AC3E}">
        <p14:creationId xmlns:p14="http://schemas.microsoft.com/office/powerpoint/2010/main" val="4035022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8687" y="1207363"/>
            <a:ext cx="9978501" cy="47051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is the performance of a router measured?</a:t>
            </a:r>
          </a:p>
          <a:p>
            <a:pPr marL="914400" lvl="2" indent="-4572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Opportunistic monitoring</a:t>
            </a:r>
          </a:p>
          <a:p>
            <a:pPr marL="914400" lvl="2" indent="-4572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aggregation</a:t>
            </a:r>
          </a:p>
          <a:p>
            <a:pPr marL="457200" lvl="2" indent="0">
              <a:lnSpc>
                <a:spcPct val="150000"/>
              </a:lnSpc>
              <a:spcBef>
                <a:spcPts val="1000"/>
              </a:spcBef>
              <a:buNone/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Tunable Router Selection Algorithm</a:t>
            </a: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Proposed Method</a:t>
            </a: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4705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787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8687" y="1207363"/>
            <a:ext cx="9978501" cy="4705165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Methods to Consider</a:t>
            </a: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 native method – self report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probing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 up valuable bandwidth resources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Increases the risk of failure or compromise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Opportunistic monitoring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Bandwidth Measurement</a:t>
            </a: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4705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897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>
              <a:xfrm>
                <a:off x="1038687" y="1207363"/>
                <a:ext cx="9978501" cy="4705165"/>
              </a:xfrm>
            </p:spPr>
            <p:txBody>
              <a:bodyPr>
                <a:normAutofit/>
              </a:bodyPr>
              <a:lstStyle/>
              <a:p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Passive Observation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Each router in the Tor network keeps track the bandwidth it has recently seen for each of its peers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Around 800 routers contacted within a single day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Results aggregated and uploaded to directory server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Directory server aggregates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observations to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evaluations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38687" y="1207363"/>
                <a:ext cx="9978501" cy="4705165"/>
              </a:xfrm>
              <a:blipFill>
                <a:blip r:embed="rId3"/>
                <a:stretch>
                  <a:fillRect l="-1405" t="-2850" r="-1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Opportunistic Monitoring</a:t>
            </a: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4705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188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1817</TotalTime>
  <Words>1155</Words>
  <Application>Microsoft Office PowerPoint</Application>
  <PresentationFormat>Widescreen</PresentationFormat>
  <Paragraphs>192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Arial</vt:lpstr>
      <vt:lpstr>Blackadder ITC</vt:lpstr>
      <vt:lpstr>Bodoni MT</vt:lpstr>
      <vt:lpstr>Calibri</vt:lpstr>
      <vt:lpstr>Calibri Light</vt:lpstr>
      <vt:lpstr>Cambria Math</vt:lpstr>
      <vt:lpstr>Courier New</vt:lpstr>
      <vt:lpstr>Tahoma</vt:lpstr>
      <vt:lpstr>Times New Roman</vt:lpstr>
      <vt:lpstr>Wingdings</vt:lpstr>
      <vt:lpstr>Office Theme</vt:lpstr>
      <vt:lpstr>Improving Security and Performance in the Tor Network through Tunable Path Selection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Security and Performance in the Tor Network through Tunable Path Selection</dc:title>
  <dc:creator>Zechun Cao</dc:creator>
  <cp:lastModifiedBy>Zechun Cao</cp:lastModifiedBy>
  <cp:revision>117</cp:revision>
  <dcterms:created xsi:type="dcterms:W3CDTF">2016-10-17T15:21:47Z</dcterms:created>
  <dcterms:modified xsi:type="dcterms:W3CDTF">2016-10-19T17:29:19Z</dcterms:modified>
</cp:coreProperties>
</file>