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79" r:id="rId8"/>
    <p:sldId id="264" r:id="rId9"/>
    <p:sldId id="265" r:id="rId10"/>
    <p:sldId id="266" r:id="rId11"/>
    <p:sldId id="280" r:id="rId12"/>
    <p:sldId id="267" r:id="rId13"/>
    <p:sldId id="263" r:id="rId14"/>
    <p:sldId id="268" r:id="rId15"/>
    <p:sldId id="269" r:id="rId16"/>
    <p:sldId id="270" r:id="rId17"/>
    <p:sldId id="271" r:id="rId18"/>
    <p:sldId id="272" r:id="rId19"/>
    <p:sldId id="293" r:id="rId20"/>
    <p:sldId id="273" r:id="rId21"/>
    <p:sldId id="274" r:id="rId22"/>
    <p:sldId id="275" r:id="rId23"/>
    <p:sldId id="276" r:id="rId24"/>
    <p:sldId id="277" r:id="rId25"/>
    <p:sldId id="283" r:id="rId26"/>
    <p:sldId id="288" r:id="rId27"/>
    <p:sldId id="289" r:id="rId28"/>
    <p:sldId id="284" r:id="rId29"/>
    <p:sldId id="291" r:id="rId30"/>
    <p:sldId id="278" r:id="rId31"/>
    <p:sldId id="287" r:id="rId32"/>
    <p:sldId id="286" r:id="rId33"/>
    <p:sldId id="295" r:id="rId34"/>
    <p:sldId id="294" r:id="rId35"/>
    <p:sldId id="281" r:id="rId36"/>
    <p:sldId id="282" r:id="rId37"/>
    <p:sldId id="29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94599" autoAdjust="0"/>
  </p:normalViewPr>
  <p:slideViewPr>
    <p:cSldViewPr snapToGrid="0" snapToObjects="1">
      <p:cViewPr varScale="1">
        <p:scale>
          <a:sx n="111" d="100"/>
          <a:sy n="111" d="100"/>
        </p:scale>
        <p:origin x="-104" y="-200"/>
      </p:cViewPr>
      <p:guideLst>
        <p:guide orient="horz" pos="2160"/>
        <p:guide pos="2880"/>
      </p:guideLst>
    </p:cSldViewPr>
  </p:slideViewPr>
  <p:outlineViewPr>
    <p:cViewPr>
      <p:scale>
        <a:sx n="33" d="100"/>
        <a:sy n="33" d="100"/>
      </p:scale>
      <p:origin x="0" y="227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3E431-B7C5-3F4D-A628-D58C1C021FF6}"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399879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3E431-B7C5-3F4D-A628-D58C1C021FF6}"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427982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3E431-B7C5-3F4D-A628-D58C1C021FF6}"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167920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3E431-B7C5-3F4D-A628-D58C1C021FF6}"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232753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3E431-B7C5-3F4D-A628-D58C1C021FF6}"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389950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3E431-B7C5-3F4D-A628-D58C1C021FF6}"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270278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3E431-B7C5-3F4D-A628-D58C1C021FF6}" type="datetimeFigureOut">
              <a:rPr lang="en-US" smtClean="0"/>
              <a:t>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151314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3E431-B7C5-3F4D-A628-D58C1C021FF6}" type="datetimeFigureOut">
              <a:rPr lang="en-US" smtClean="0"/>
              <a:t>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249675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3E431-B7C5-3F4D-A628-D58C1C021FF6}" type="datetimeFigureOut">
              <a:rPr lang="en-US" smtClean="0"/>
              <a:t>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320887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3E431-B7C5-3F4D-A628-D58C1C021FF6}"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49557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3E431-B7C5-3F4D-A628-D58C1C021FF6}"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3E354-1AFD-4E4A-982A-57445A9C1DDA}" type="slidenum">
              <a:rPr lang="en-US" smtClean="0"/>
              <a:t>‹#›</a:t>
            </a:fld>
            <a:endParaRPr lang="en-US"/>
          </a:p>
        </p:txBody>
      </p:sp>
    </p:spTree>
    <p:extLst>
      <p:ext uri="{BB962C8B-B14F-4D97-AF65-F5344CB8AC3E}">
        <p14:creationId xmlns:p14="http://schemas.microsoft.com/office/powerpoint/2010/main" val="13830837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E431-B7C5-3F4D-A628-D58C1C021FF6}" type="datetimeFigureOut">
              <a:rPr lang="en-US" smtClean="0"/>
              <a:t>11/7/16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3E354-1AFD-4E4A-982A-57445A9C1DDA}" type="slidenum">
              <a:rPr lang="en-US" smtClean="0"/>
              <a:t>‹#›</a:t>
            </a:fld>
            <a:endParaRPr lang="en-US"/>
          </a:p>
        </p:txBody>
      </p:sp>
    </p:spTree>
    <p:extLst>
      <p:ext uri="{BB962C8B-B14F-4D97-AF65-F5344CB8AC3E}">
        <p14:creationId xmlns:p14="http://schemas.microsoft.com/office/powerpoint/2010/main" val="4283728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Stepping Stone Detection</a:t>
            </a:r>
            <a:br>
              <a:rPr lang="en-US" dirty="0" smtClean="0"/>
            </a:br>
            <a:r>
              <a:rPr lang="en-US" dirty="0" smtClean="0"/>
              <a:t>at The Server Side</a:t>
            </a:r>
            <a:endParaRPr lang="en-US" dirty="0"/>
          </a:p>
        </p:txBody>
      </p:sp>
      <p:sp>
        <p:nvSpPr>
          <p:cNvPr id="3" name="Subtitle 2"/>
          <p:cNvSpPr>
            <a:spLocks noGrp="1"/>
          </p:cNvSpPr>
          <p:nvPr>
            <p:ph type="subTitle" idx="1"/>
          </p:nvPr>
        </p:nvSpPr>
        <p:spPr>
          <a:xfrm>
            <a:off x="850204" y="3892372"/>
            <a:ext cx="7607996" cy="1752600"/>
          </a:xfrm>
        </p:spPr>
        <p:txBody>
          <a:bodyPr>
            <a:normAutofit fontScale="92500" lnSpcReduction="20000"/>
          </a:bodyPr>
          <a:lstStyle/>
          <a:p>
            <a:r>
              <a:rPr lang="en-US" dirty="0" smtClean="0"/>
              <a:t>A Real-Time Algorithm to Detect whether a proxy being is used as a Stepping </a:t>
            </a:r>
            <a:r>
              <a:rPr lang="en-US" dirty="0" smtClean="0"/>
              <a:t>Stone</a:t>
            </a:r>
          </a:p>
          <a:p>
            <a:endParaRPr lang="en-US" dirty="0"/>
          </a:p>
          <a:p>
            <a:r>
              <a:rPr lang="en-US" dirty="0" smtClean="0">
                <a:solidFill>
                  <a:schemeClr val="tx1"/>
                </a:solidFill>
              </a:rPr>
              <a:t>Devin Crane</a:t>
            </a:r>
            <a:endParaRPr lang="en-US" dirty="0">
              <a:solidFill>
                <a:schemeClr val="tx1"/>
              </a:solidFill>
            </a:endParaRPr>
          </a:p>
        </p:txBody>
      </p:sp>
    </p:spTree>
    <p:extLst>
      <p:ext uri="{BB962C8B-B14F-4D97-AF65-F5344CB8AC3E}">
        <p14:creationId xmlns:p14="http://schemas.microsoft.com/office/powerpoint/2010/main" val="36579766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Previous Work - Hopper et al</a:t>
            </a:r>
            <a:endParaRPr lang="en-US" sz="3600" dirty="0"/>
          </a:p>
        </p:txBody>
      </p:sp>
      <p:sp>
        <p:nvSpPr>
          <p:cNvPr id="3" name="Content Placeholder 2"/>
          <p:cNvSpPr>
            <a:spLocks noGrp="1"/>
          </p:cNvSpPr>
          <p:nvPr>
            <p:ph idx="1"/>
          </p:nvPr>
        </p:nvSpPr>
        <p:spPr>
          <a:xfrm>
            <a:off x="457200" y="1600200"/>
            <a:ext cx="8229600" cy="4984421"/>
          </a:xfrm>
        </p:spPr>
        <p:txBody>
          <a:bodyPr>
            <a:normAutofit/>
          </a:bodyPr>
          <a:lstStyle/>
          <a:p>
            <a:r>
              <a:rPr lang="en-US" sz="2400" dirty="0" smtClean="0"/>
              <a:t>Focused on anonymous routing networks, such as Tor or the use of a proxy</a:t>
            </a:r>
          </a:p>
          <a:p>
            <a:r>
              <a:rPr lang="en-US" sz="2400" dirty="0" smtClean="0"/>
              <a:t>Used a latency-based attack to detect the location of a client behind the Tor network, based on the network latency between the client and the entry node of the Tor network</a:t>
            </a:r>
          </a:p>
          <a:p>
            <a:r>
              <a:rPr lang="en-US" sz="2400" dirty="0" smtClean="0"/>
              <a:t>Measured the application-layer latency based on the time difference between when the proxy receives an HTML page and when the client processes the HTML page</a:t>
            </a:r>
          </a:p>
          <a:p>
            <a:r>
              <a:rPr lang="en-US" sz="2400" dirty="0" smtClean="0"/>
              <a:t>Can be thwarted by making the proxy parse the HTML page and issue corresponding HTTP requests on behalf of the client, thereby making the measured network latency and application-layer latency too similar to detect</a:t>
            </a:r>
            <a:endParaRPr lang="en-US" sz="2400" dirty="0"/>
          </a:p>
        </p:txBody>
      </p:sp>
    </p:spTree>
    <p:extLst>
      <p:ext uri="{BB962C8B-B14F-4D97-AF65-F5344CB8AC3E}">
        <p14:creationId xmlns:p14="http://schemas.microsoft.com/office/powerpoint/2010/main" val="26676187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Contents</a:t>
            </a:r>
            <a:endParaRPr lang="en-US" sz="4000"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dirty="0" smtClean="0"/>
              <a:t>Previous Work</a:t>
            </a:r>
          </a:p>
          <a:p>
            <a:r>
              <a:rPr lang="en-US" sz="2400" b="1" dirty="0" smtClean="0"/>
              <a:t>New Approach</a:t>
            </a:r>
          </a:p>
          <a:p>
            <a:r>
              <a:rPr lang="en-US" sz="2400" dirty="0"/>
              <a:t>Hacking </a:t>
            </a:r>
            <a:r>
              <a:rPr lang="en-US" sz="2400" dirty="0" smtClean="0"/>
              <a:t>Vulnerabilities</a:t>
            </a:r>
            <a:endParaRPr lang="en-US" sz="2400" b="1" dirty="0" smtClean="0"/>
          </a:p>
          <a:p>
            <a:r>
              <a:rPr lang="en-US" sz="2400" dirty="0" smtClean="0"/>
              <a:t>Conclusion</a:t>
            </a:r>
            <a:endParaRPr lang="en-US" sz="2400" dirty="0"/>
          </a:p>
        </p:txBody>
      </p:sp>
    </p:spTree>
    <p:extLst>
      <p:ext uri="{BB962C8B-B14F-4D97-AF65-F5344CB8AC3E}">
        <p14:creationId xmlns:p14="http://schemas.microsoft.com/office/powerpoint/2010/main" val="3646514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6-10-27 at 10.04.2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00" y="2756823"/>
            <a:ext cx="6375400" cy="3568700"/>
          </a:xfrm>
          <a:prstGeom prst="rect">
            <a:avLst/>
          </a:prstGeom>
        </p:spPr>
      </p:pic>
      <p:sp>
        <p:nvSpPr>
          <p:cNvPr id="3" name="Content Placeholder 2"/>
          <p:cNvSpPr>
            <a:spLocks noGrp="1"/>
          </p:cNvSpPr>
          <p:nvPr>
            <p:ph idx="1"/>
          </p:nvPr>
        </p:nvSpPr>
        <p:spPr>
          <a:xfrm>
            <a:off x="457200" y="1600201"/>
            <a:ext cx="7868088" cy="1750902"/>
          </a:xfrm>
        </p:spPr>
        <p:txBody>
          <a:bodyPr>
            <a:normAutofit/>
          </a:bodyPr>
          <a:lstStyle/>
          <a:p>
            <a:r>
              <a:rPr lang="en-US" sz="2400" dirty="0" smtClean="0"/>
              <a:t>Detect stepping stones from the server side by contrasting the network and application-layer latencies</a:t>
            </a:r>
            <a:endParaRPr lang="en-US" sz="2400" dirty="0"/>
          </a:p>
        </p:txBody>
      </p:sp>
      <p:sp>
        <p:nvSpPr>
          <p:cNvPr id="2" name="Title 1"/>
          <p:cNvSpPr>
            <a:spLocks noGrp="1"/>
          </p:cNvSpPr>
          <p:nvPr>
            <p:ph type="title"/>
          </p:nvPr>
        </p:nvSpPr>
        <p:spPr/>
        <p:txBody>
          <a:bodyPr>
            <a:normAutofit/>
          </a:bodyPr>
          <a:lstStyle/>
          <a:p>
            <a:r>
              <a:rPr lang="en-US" sz="3600" dirty="0" smtClean="0"/>
              <a:t>New Approach</a:t>
            </a:r>
            <a:endParaRPr lang="en-US" sz="3600" dirty="0"/>
          </a:p>
        </p:txBody>
      </p:sp>
    </p:spTree>
    <p:extLst>
      <p:ext uri="{BB962C8B-B14F-4D97-AF65-F5344CB8AC3E}">
        <p14:creationId xmlns:p14="http://schemas.microsoft.com/office/powerpoint/2010/main" val="38091197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Nagle’s Algorithm</a:t>
            </a:r>
            <a:endParaRPr lang="en-US" sz="3600" dirty="0"/>
          </a:p>
        </p:txBody>
      </p:sp>
      <p:sp>
        <p:nvSpPr>
          <p:cNvPr id="3" name="Content Placeholder 2"/>
          <p:cNvSpPr>
            <a:spLocks noGrp="1"/>
          </p:cNvSpPr>
          <p:nvPr>
            <p:ph idx="1"/>
          </p:nvPr>
        </p:nvSpPr>
        <p:spPr>
          <a:xfrm>
            <a:off x="457200" y="1600200"/>
            <a:ext cx="8229600" cy="5090245"/>
          </a:xfrm>
        </p:spPr>
        <p:txBody>
          <a:bodyPr>
            <a:normAutofit/>
          </a:bodyPr>
          <a:lstStyle/>
          <a:p>
            <a:r>
              <a:rPr lang="en-US" sz="2400" dirty="0" smtClean="0"/>
              <a:t>Built into most, possibly all, of TCP implementations today</a:t>
            </a:r>
          </a:p>
          <a:p>
            <a:r>
              <a:rPr lang="en-US" sz="2400" dirty="0" smtClean="0"/>
              <a:t>Basic idea is to reduce the number of packets generated by a TCP sender</a:t>
            </a:r>
          </a:p>
          <a:p>
            <a:r>
              <a:rPr lang="en-US" sz="2400" dirty="0" smtClean="0"/>
              <a:t>Combines smaller packets into bigger packets</a:t>
            </a:r>
          </a:p>
          <a:p>
            <a:r>
              <a:rPr lang="en-US" sz="2400" dirty="0" smtClean="0"/>
              <a:t>Because the algorithm changes the traffic pattern of TCP packet streams, the traffic generated by a client would have different patterns compared with the traffic relayed by a proxy</a:t>
            </a:r>
          </a:p>
          <a:p>
            <a:r>
              <a:rPr lang="en-US" sz="2400" dirty="0" smtClean="0"/>
              <a:t>To be referred to as ‘Nagle’s’ going forward</a:t>
            </a:r>
            <a:endParaRPr lang="en-US" sz="2400" dirty="0"/>
          </a:p>
        </p:txBody>
      </p:sp>
    </p:spTree>
    <p:extLst>
      <p:ext uri="{BB962C8B-B14F-4D97-AF65-F5344CB8AC3E}">
        <p14:creationId xmlns:p14="http://schemas.microsoft.com/office/powerpoint/2010/main" val="31720517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Nagle’s Algorithm</a:t>
            </a:r>
            <a:endParaRPr lang="en-US" sz="3600" dirty="0"/>
          </a:p>
        </p:txBody>
      </p:sp>
      <p:pic>
        <p:nvPicPr>
          <p:cNvPr id="6" name="Content Placeholder 5" descr="Screen Shot 2016-10-07 at 9.08.33 AM.png"/>
          <p:cNvPicPr>
            <a:picLocks noGrp="1" noChangeAspect="1"/>
          </p:cNvPicPr>
          <p:nvPr>
            <p:ph idx="1"/>
          </p:nvPr>
        </p:nvPicPr>
        <p:blipFill>
          <a:blip r:embed="rId2">
            <a:extLst>
              <a:ext uri="{28A0092B-C50C-407E-A947-70E740481C1C}">
                <a14:useLocalDpi xmlns:a14="http://schemas.microsoft.com/office/drawing/2010/main" val="0"/>
              </a:ext>
            </a:extLst>
          </a:blip>
          <a:srcRect t="4522" b="4522"/>
          <a:stretch>
            <a:fillRect/>
          </a:stretch>
        </p:blipFill>
        <p:spPr>
          <a:xfrm>
            <a:off x="3151381" y="3700838"/>
            <a:ext cx="5667780" cy="3117061"/>
          </a:xfrm>
        </p:spPr>
      </p:pic>
      <p:sp>
        <p:nvSpPr>
          <p:cNvPr id="7" name="TextBox 6"/>
          <p:cNvSpPr txBox="1"/>
          <p:nvPr/>
        </p:nvSpPr>
        <p:spPr>
          <a:xfrm>
            <a:off x="1034781" y="1305165"/>
            <a:ext cx="6878945" cy="2554545"/>
          </a:xfrm>
          <a:prstGeom prst="rect">
            <a:avLst/>
          </a:prstGeom>
          <a:noFill/>
        </p:spPr>
        <p:txBody>
          <a:bodyPr wrap="square" rtlCol="0">
            <a:spAutoFit/>
          </a:bodyPr>
          <a:lstStyle/>
          <a:p>
            <a:r>
              <a:rPr lang="en-US" sz="2000" dirty="0" smtClean="0"/>
              <a:t>Without applying Nagle’s, the inter-arrival times (IAT) of consecutive packets are retained as the data generation intervals at the sender application.</a:t>
            </a:r>
          </a:p>
          <a:p>
            <a:endParaRPr lang="en-US" sz="2000" dirty="0"/>
          </a:p>
          <a:p>
            <a:r>
              <a:rPr lang="en-US" sz="2000" dirty="0" smtClean="0"/>
              <a:t>If it is enabled, it will buffer data and form a larger packet until old data are acknowledged. So, in most cases, the IAT of generated packets will be close to the round-trip time (RTT) between the sender and the receiver.</a:t>
            </a:r>
            <a:endParaRPr lang="en-US" sz="2000" dirty="0"/>
          </a:p>
        </p:txBody>
      </p:sp>
      <p:sp>
        <p:nvSpPr>
          <p:cNvPr id="3" name="TextBox 2"/>
          <p:cNvSpPr txBox="1"/>
          <p:nvPr/>
        </p:nvSpPr>
        <p:spPr>
          <a:xfrm>
            <a:off x="374133" y="4921881"/>
            <a:ext cx="2777248" cy="646331"/>
          </a:xfrm>
          <a:prstGeom prst="rect">
            <a:avLst/>
          </a:prstGeom>
          <a:noFill/>
        </p:spPr>
        <p:txBody>
          <a:bodyPr wrap="none" rtlCol="0">
            <a:spAutoFit/>
          </a:bodyPr>
          <a:lstStyle/>
          <a:p>
            <a:r>
              <a:rPr lang="en-US" dirty="0" smtClean="0"/>
              <a:t>IAT is </a:t>
            </a:r>
            <a:r>
              <a:rPr lang="en-US" dirty="0"/>
              <a:t>the time between the </a:t>
            </a:r>
            <a:endParaRPr lang="en-US" dirty="0" smtClean="0"/>
          </a:p>
          <a:p>
            <a:r>
              <a:rPr lang="en-US" dirty="0" smtClean="0"/>
              <a:t>     “</a:t>
            </a:r>
            <a:r>
              <a:rPr lang="en-US" dirty="0"/>
              <a:t>start” of two events.</a:t>
            </a:r>
            <a:r>
              <a:rPr lang="en-US" dirty="0" smtClean="0"/>
              <a:t> </a:t>
            </a:r>
            <a:endParaRPr lang="en-US" dirty="0"/>
          </a:p>
        </p:txBody>
      </p:sp>
    </p:spTree>
    <p:extLst>
      <p:ext uri="{BB962C8B-B14F-4D97-AF65-F5344CB8AC3E}">
        <p14:creationId xmlns:p14="http://schemas.microsoft.com/office/powerpoint/2010/main" val="13752632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Proxy-present scenarios</a:t>
            </a:r>
            <a:endParaRPr lang="en-US" sz="3600" dirty="0"/>
          </a:p>
        </p:txBody>
      </p:sp>
      <p:sp>
        <p:nvSpPr>
          <p:cNvPr id="3" name="Content Placeholder 2"/>
          <p:cNvSpPr>
            <a:spLocks noGrp="1"/>
          </p:cNvSpPr>
          <p:nvPr>
            <p:ph idx="1"/>
          </p:nvPr>
        </p:nvSpPr>
        <p:spPr>
          <a:xfrm>
            <a:off x="457200" y="1600200"/>
            <a:ext cx="8229600" cy="5031454"/>
          </a:xfrm>
        </p:spPr>
        <p:txBody>
          <a:bodyPr>
            <a:noAutofit/>
          </a:bodyPr>
          <a:lstStyle/>
          <a:p>
            <a:pPr marL="0" indent="0">
              <a:buNone/>
            </a:pPr>
            <a:r>
              <a:rPr lang="en-US" sz="2000" dirty="0" smtClean="0"/>
              <a:t>The following 4 scenarios will explain how Nagle’s and the distance from the proxy to the client and server will change the traffic patterns from client to server.</a:t>
            </a:r>
          </a:p>
          <a:p>
            <a:pPr marL="514350" indent="-514350">
              <a:buAutoNum type="arabicPeriod"/>
            </a:pPr>
            <a:r>
              <a:rPr lang="en-US" sz="2000" dirty="0" smtClean="0"/>
              <a:t>Nagle-</a:t>
            </a:r>
            <a:r>
              <a:rPr lang="en-US" sz="2000" dirty="0" smtClean="0">
                <a:solidFill>
                  <a:srgbClr val="FF0000"/>
                </a:solidFill>
              </a:rPr>
              <a:t>disabled </a:t>
            </a:r>
            <a:r>
              <a:rPr lang="en-US" sz="2000" dirty="0" smtClean="0"/>
              <a:t>proxy with RTT</a:t>
            </a:r>
            <a:r>
              <a:rPr lang="en-US" sz="2000" baseline="-25000" dirty="0" smtClean="0"/>
              <a:t>cp</a:t>
            </a:r>
            <a:r>
              <a:rPr lang="en-US" sz="2000" dirty="0" smtClean="0"/>
              <a:t> </a:t>
            </a:r>
            <a:r>
              <a:rPr lang="en-US" sz="2000" dirty="0" smtClean="0">
                <a:solidFill>
                  <a:srgbClr val="FF0000"/>
                </a:solidFill>
              </a:rPr>
              <a:t>&lt;</a:t>
            </a:r>
            <a:r>
              <a:rPr lang="en-US" sz="2000" dirty="0" smtClean="0"/>
              <a:t> RTT</a:t>
            </a:r>
            <a:r>
              <a:rPr lang="en-US" sz="2000" baseline="-25000" dirty="0" smtClean="0"/>
              <a:t>ps</a:t>
            </a:r>
            <a:endParaRPr lang="en-US" sz="2000" dirty="0" smtClean="0"/>
          </a:p>
          <a:p>
            <a:pPr marL="514350" indent="-514350">
              <a:buFont typeface="Arial"/>
              <a:buAutoNum type="arabicPeriod"/>
            </a:pPr>
            <a:r>
              <a:rPr lang="en-US" sz="2000" dirty="0" smtClean="0"/>
              <a:t>Nagle-</a:t>
            </a:r>
            <a:r>
              <a:rPr lang="en-US" sz="2000" dirty="0" smtClean="0">
                <a:solidFill>
                  <a:srgbClr val="FF0000"/>
                </a:solidFill>
              </a:rPr>
              <a:t>disabled </a:t>
            </a:r>
            <a:r>
              <a:rPr lang="en-US" sz="2000" dirty="0" smtClean="0"/>
              <a:t>proxy with RTT</a:t>
            </a:r>
            <a:r>
              <a:rPr lang="en-US" sz="2000" baseline="-25000" dirty="0" smtClean="0"/>
              <a:t>cp</a:t>
            </a:r>
            <a:r>
              <a:rPr lang="en-US" sz="2000" dirty="0" smtClean="0"/>
              <a:t> </a:t>
            </a:r>
            <a:r>
              <a:rPr lang="en-US" sz="2000" dirty="0" smtClean="0">
                <a:solidFill>
                  <a:srgbClr val="008000"/>
                </a:solidFill>
              </a:rPr>
              <a:t>&gt;</a:t>
            </a:r>
            <a:r>
              <a:rPr lang="en-US" sz="2000" dirty="0" smtClean="0"/>
              <a:t> RTT</a:t>
            </a:r>
            <a:r>
              <a:rPr lang="en-US" sz="2000" baseline="-25000" dirty="0" smtClean="0"/>
              <a:t>ps</a:t>
            </a:r>
            <a:endParaRPr lang="en-US" sz="2000" dirty="0" smtClean="0"/>
          </a:p>
          <a:p>
            <a:pPr marL="514350" indent="-514350">
              <a:buFont typeface="Arial"/>
              <a:buAutoNum type="arabicPeriod"/>
            </a:pPr>
            <a:r>
              <a:rPr lang="en-US" sz="2000" dirty="0" smtClean="0"/>
              <a:t>Nagle-</a:t>
            </a:r>
            <a:r>
              <a:rPr lang="en-US" sz="2000" dirty="0" smtClean="0">
                <a:solidFill>
                  <a:srgbClr val="008000"/>
                </a:solidFill>
              </a:rPr>
              <a:t>enabled </a:t>
            </a:r>
            <a:r>
              <a:rPr lang="en-US" sz="2000" dirty="0" smtClean="0"/>
              <a:t>proxy with RTT</a:t>
            </a:r>
            <a:r>
              <a:rPr lang="en-US" sz="2000" baseline="-25000" dirty="0" smtClean="0"/>
              <a:t>cp</a:t>
            </a:r>
            <a:r>
              <a:rPr lang="en-US" sz="2000" dirty="0" smtClean="0"/>
              <a:t> </a:t>
            </a:r>
            <a:r>
              <a:rPr lang="en-US" sz="2000" dirty="0" smtClean="0">
                <a:solidFill>
                  <a:srgbClr val="FF0000"/>
                </a:solidFill>
              </a:rPr>
              <a:t>&lt; </a:t>
            </a:r>
            <a:r>
              <a:rPr lang="en-US" sz="2000" dirty="0" smtClean="0"/>
              <a:t>RTT</a:t>
            </a:r>
            <a:r>
              <a:rPr lang="en-US" sz="2000" baseline="-25000" dirty="0" smtClean="0"/>
              <a:t>ps</a:t>
            </a:r>
            <a:endParaRPr lang="en-US" sz="2000" dirty="0" smtClean="0">
              <a:solidFill>
                <a:srgbClr val="FF0000"/>
              </a:solidFill>
            </a:endParaRPr>
          </a:p>
          <a:p>
            <a:pPr marL="514350" indent="-514350">
              <a:buFont typeface="Arial"/>
              <a:buAutoNum type="arabicPeriod"/>
            </a:pPr>
            <a:r>
              <a:rPr lang="en-US" sz="2000" dirty="0" smtClean="0"/>
              <a:t>Nagle-</a:t>
            </a:r>
            <a:r>
              <a:rPr lang="en-US" sz="2000" dirty="0" smtClean="0">
                <a:solidFill>
                  <a:srgbClr val="008000"/>
                </a:solidFill>
              </a:rPr>
              <a:t>enabled</a:t>
            </a:r>
            <a:r>
              <a:rPr lang="en-US" sz="2000" dirty="0" smtClean="0"/>
              <a:t> proxy with RTT</a:t>
            </a:r>
            <a:r>
              <a:rPr lang="en-US" sz="2000" baseline="-25000" dirty="0" smtClean="0"/>
              <a:t>cp</a:t>
            </a:r>
            <a:r>
              <a:rPr lang="en-US" sz="2000" dirty="0" smtClean="0"/>
              <a:t> </a:t>
            </a:r>
            <a:r>
              <a:rPr lang="en-US" sz="2000" dirty="0" smtClean="0">
                <a:solidFill>
                  <a:srgbClr val="008000"/>
                </a:solidFill>
              </a:rPr>
              <a:t>&gt;</a:t>
            </a:r>
            <a:r>
              <a:rPr lang="en-US" sz="2000" dirty="0" smtClean="0"/>
              <a:t> RTT</a:t>
            </a:r>
            <a:r>
              <a:rPr lang="en-US" sz="2000" baseline="-25000" dirty="0" smtClean="0"/>
              <a:t>ps</a:t>
            </a:r>
          </a:p>
          <a:p>
            <a:pPr marL="0" indent="0">
              <a:buNone/>
            </a:pPr>
            <a:endParaRPr lang="en-US" sz="2000" dirty="0" smtClean="0"/>
          </a:p>
          <a:p>
            <a:pPr marL="0" indent="0">
              <a:buNone/>
            </a:pPr>
            <a:r>
              <a:rPr lang="en-US" sz="2000" dirty="0" smtClean="0"/>
              <a:t>Assume client sends out 4-byte messages every 5ms to the server via the proxy.</a:t>
            </a:r>
          </a:p>
          <a:p>
            <a:pPr marL="0" indent="0">
              <a:buNone/>
            </a:pPr>
            <a:r>
              <a:rPr lang="en-US" sz="2000" dirty="0" smtClean="0"/>
              <a:t>RTT</a:t>
            </a:r>
            <a:r>
              <a:rPr lang="en-US" sz="2000" baseline="-25000" dirty="0" smtClean="0"/>
              <a:t>cp</a:t>
            </a:r>
            <a:r>
              <a:rPr lang="en-US" sz="2000" dirty="0" smtClean="0"/>
              <a:t> = RTT between the client and proxy</a:t>
            </a:r>
          </a:p>
          <a:p>
            <a:pPr marL="0" indent="0">
              <a:buNone/>
            </a:pPr>
            <a:r>
              <a:rPr lang="en-US" sz="2000" dirty="0" smtClean="0"/>
              <a:t>RTT</a:t>
            </a:r>
            <a:r>
              <a:rPr lang="en-US" sz="2000" baseline="-25000" dirty="0" smtClean="0"/>
              <a:t>ps</a:t>
            </a:r>
            <a:r>
              <a:rPr lang="en-US" sz="2000" dirty="0" smtClean="0"/>
              <a:t>= RTT between the proxy and server</a:t>
            </a:r>
          </a:p>
          <a:p>
            <a:pPr marL="0" indent="0">
              <a:buNone/>
            </a:pPr>
            <a:r>
              <a:rPr lang="en-US" sz="2000" dirty="0" smtClean="0"/>
              <a:t>IAT</a:t>
            </a:r>
            <a:r>
              <a:rPr lang="en-US" sz="2000" baseline="-25000" dirty="0" smtClean="0"/>
              <a:t>s</a:t>
            </a:r>
            <a:r>
              <a:rPr lang="en-US" sz="2000" dirty="0" smtClean="0"/>
              <a:t> = inter-arrival times of packets arriving at the server.</a:t>
            </a:r>
          </a:p>
          <a:p>
            <a:pPr marL="0" indent="0">
              <a:buNone/>
            </a:pPr>
            <a:r>
              <a:rPr lang="en-US" sz="2000" dirty="0"/>
              <a:t>PS</a:t>
            </a:r>
            <a:r>
              <a:rPr lang="en-US" sz="2000" baseline="-25000" dirty="0"/>
              <a:t>s </a:t>
            </a:r>
            <a:r>
              <a:rPr lang="en-US" sz="2000" dirty="0"/>
              <a:t>= Payload sizes of </a:t>
            </a:r>
            <a:r>
              <a:rPr lang="en-US" sz="2000" dirty="0" smtClean="0"/>
              <a:t>packets arriving at the server</a:t>
            </a:r>
            <a:endParaRPr lang="en-US" sz="2000" dirty="0"/>
          </a:p>
        </p:txBody>
      </p:sp>
    </p:spTree>
    <p:extLst>
      <p:ext uri="{BB962C8B-B14F-4D97-AF65-F5344CB8AC3E}">
        <p14:creationId xmlns:p14="http://schemas.microsoft.com/office/powerpoint/2010/main" val="10597374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Case 1: Nagle-</a:t>
            </a:r>
            <a:r>
              <a:rPr lang="en-US" sz="3200" dirty="0" smtClean="0">
                <a:solidFill>
                  <a:srgbClr val="FF0000"/>
                </a:solidFill>
              </a:rPr>
              <a:t>disabled </a:t>
            </a:r>
            <a:r>
              <a:rPr lang="en-US" sz="3200" i="1" dirty="0" smtClean="0"/>
              <a:t>proxy</a:t>
            </a:r>
            <a:r>
              <a:rPr lang="en-US" sz="3200" dirty="0" smtClean="0"/>
              <a:t> with RTT</a:t>
            </a:r>
            <a:r>
              <a:rPr lang="en-US" sz="3200" baseline="-25000" dirty="0" smtClean="0"/>
              <a:t>cp</a:t>
            </a:r>
            <a:r>
              <a:rPr lang="en-US" sz="3200" dirty="0" smtClean="0"/>
              <a:t> </a:t>
            </a:r>
            <a:r>
              <a:rPr lang="en-US" sz="3200" dirty="0" smtClean="0">
                <a:solidFill>
                  <a:srgbClr val="FF0000"/>
                </a:solidFill>
              </a:rPr>
              <a:t>&lt;</a:t>
            </a:r>
            <a:r>
              <a:rPr lang="en-US" sz="3200" dirty="0" smtClean="0"/>
              <a:t> RTT</a:t>
            </a:r>
            <a:r>
              <a:rPr lang="en-US" sz="3200" baseline="-25000" dirty="0" smtClean="0"/>
              <a:t>ps</a:t>
            </a:r>
            <a:r>
              <a:rPr lang="en-US" sz="3200" dirty="0" smtClean="0"/>
              <a:t/>
            </a:r>
            <a:br>
              <a:rPr lang="en-US" sz="3200" dirty="0" smtClean="0"/>
            </a:br>
            <a:endParaRPr lang="en-US" sz="3200" dirty="0"/>
          </a:p>
        </p:txBody>
      </p:sp>
      <p:pic>
        <p:nvPicPr>
          <p:cNvPr id="5" name="Content Placeholder 4" descr="behavior case 1.png"/>
          <p:cNvPicPr>
            <a:picLocks noGrp="1" noChangeAspect="1"/>
          </p:cNvPicPr>
          <p:nvPr>
            <p:ph idx="1"/>
          </p:nvPr>
        </p:nvPicPr>
        <p:blipFill>
          <a:blip r:embed="rId2">
            <a:extLst>
              <a:ext uri="{28A0092B-C50C-407E-A947-70E740481C1C}">
                <a14:useLocalDpi xmlns:a14="http://schemas.microsoft.com/office/drawing/2010/main" val="0"/>
              </a:ext>
            </a:extLst>
          </a:blip>
          <a:srcRect l="-12967" r="-12967"/>
          <a:stretch>
            <a:fillRect/>
          </a:stretch>
        </p:blipFill>
        <p:spPr>
          <a:xfrm>
            <a:off x="1409670" y="2552618"/>
            <a:ext cx="6476220" cy="3561671"/>
          </a:xfrm>
        </p:spPr>
      </p:pic>
      <p:sp>
        <p:nvSpPr>
          <p:cNvPr id="6" name="TextBox 5"/>
          <p:cNvSpPr txBox="1"/>
          <p:nvPr/>
        </p:nvSpPr>
        <p:spPr>
          <a:xfrm>
            <a:off x="679002" y="1299560"/>
            <a:ext cx="8337047" cy="1015663"/>
          </a:xfrm>
          <a:prstGeom prst="rect">
            <a:avLst/>
          </a:prstGeom>
          <a:noFill/>
        </p:spPr>
        <p:txBody>
          <a:bodyPr wrap="square" rtlCol="0">
            <a:spAutoFit/>
          </a:bodyPr>
          <a:lstStyle/>
          <a:p>
            <a:r>
              <a:rPr lang="en-US" sz="2000" dirty="0" smtClean="0"/>
              <a:t>Proxy is basically a repeater. Since the </a:t>
            </a:r>
            <a:r>
              <a:rPr lang="en-US" sz="2000" i="1" dirty="0" smtClean="0"/>
              <a:t>client </a:t>
            </a:r>
            <a:r>
              <a:rPr lang="en-US" sz="2000" dirty="0" smtClean="0"/>
              <a:t>still has Nagle’s enabled, the packet inter-arrival times (IAT) sent by the client will be about equal to RTT</a:t>
            </a:r>
            <a:r>
              <a:rPr lang="en-US" sz="2000" baseline="-25000" dirty="0" smtClean="0"/>
              <a:t>cp</a:t>
            </a:r>
            <a:r>
              <a:rPr lang="en-US" sz="2000" dirty="0" smtClean="0"/>
              <a:t>. IAT</a:t>
            </a:r>
            <a:r>
              <a:rPr lang="en-US" sz="2000" baseline="-25000" dirty="0" smtClean="0"/>
              <a:t>s</a:t>
            </a:r>
            <a:r>
              <a:rPr lang="en-US" sz="2000" dirty="0" smtClean="0"/>
              <a:t> is about equal to RTT</a:t>
            </a:r>
            <a:r>
              <a:rPr lang="en-US" sz="2000" baseline="-25000" dirty="0" smtClean="0"/>
              <a:t>cp</a:t>
            </a:r>
            <a:r>
              <a:rPr lang="en-US" sz="2000" baseline="-25000" dirty="0"/>
              <a:t> </a:t>
            </a:r>
            <a:r>
              <a:rPr lang="en-US" sz="2000" baseline="-25000" dirty="0" smtClean="0"/>
              <a:t>.</a:t>
            </a:r>
            <a:endParaRPr lang="en-US" sz="2000" dirty="0"/>
          </a:p>
        </p:txBody>
      </p:sp>
    </p:spTree>
    <p:extLst>
      <p:ext uri="{BB962C8B-B14F-4D97-AF65-F5344CB8AC3E}">
        <p14:creationId xmlns:p14="http://schemas.microsoft.com/office/powerpoint/2010/main" val="24951043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Case 2: Nagle-</a:t>
            </a:r>
            <a:r>
              <a:rPr lang="en-US" sz="3200" dirty="0" smtClean="0">
                <a:solidFill>
                  <a:srgbClr val="FF0000"/>
                </a:solidFill>
              </a:rPr>
              <a:t>disabled </a:t>
            </a:r>
            <a:r>
              <a:rPr lang="en-US" sz="3200" dirty="0" smtClean="0"/>
              <a:t>proxy with RTT</a:t>
            </a:r>
            <a:r>
              <a:rPr lang="en-US" sz="3200" baseline="-25000" dirty="0" smtClean="0"/>
              <a:t>cp</a:t>
            </a:r>
            <a:r>
              <a:rPr lang="en-US" sz="3200" dirty="0" smtClean="0"/>
              <a:t> </a:t>
            </a:r>
            <a:r>
              <a:rPr lang="en-US" sz="3200" dirty="0" smtClean="0">
                <a:solidFill>
                  <a:srgbClr val="008000"/>
                </a:solidFill>
              </a:rPr>
              <a:t>&gt;</a:t>
            </a:r>
            <a:r>
              <a:rPr lang="en-US" sz="3200" dirty="0" smtClean="0"/>
              <a:t> RTT</a:t>
            </a:r>
            <a:r>
              <a:rPr lang="en-US" sz="3200" baseline="-25000" dirty="0" smtClean="0"/>
              <a:t>ps</a:t>
            </a:r>
            <a:r>
              <a:rPr lang="en-US" sz="3200" dirty="0" smtClean="0"/>
              <a:t/>
            </a:r>
            <a:br>
              <a:rPr lang="en-US" sz="3200" dirty="0" smtClean="0"/>
            </a:br>
            <a:endParaRPr lang="en-US" sz="3200" dirty="0"/>
          </a:p>
        </p:txBody>
      </p:sp>
      <p:pic>
        <p:nvPicPr>
          <p:cNvPr id="4" name="Content Placeholder 3" descr="Screen Shot 2016-10-07 at 2.48.48 PM.png"/>
          <p:cNvPicPr>
            <a:picLocks noGrp="1" noChangeAspect="1"/>
          </p:cNvPicPr>
          <p:nvPr>
            <p:ph idx="1"/>
          </p:nvPr>
        </p:nvPicPr>
        <p:blipFill>
          <a:blip r:embed="rId2">
            <a:extLst>
              <a:ext uri="{28A0092B-C50C-407E-A947-70E740481C1C}">
                <a14:useLocalDpi xmlns:a14="http://schemas.microsoft.com/office/drawing/2010/main" val="0"/>
              </a:ext>
            </a:extLst>
          </a:blip>
          <a:srcRect l="-21174" r="-21174"/>
          <a:stretch>
            <a:fillRect/>
          </a:stretch>
        </p:blipFill>
        <p:spPr>
          <a:xfrm>
            <a:off x="587945" y="2271734"/>
            <a:ext cx="7659286" cy="4212313"/>
          </a:xfrm>
        </p:spPr>
      </p:pic>
      <p:sp>
        <p:nvSpPr>
          <p:cNvPr id="7" name="TextBox 6"/>
          <p:cNvSpPr txBox="1"/>
          <p:nvPr/>
        </p:nvSpPr>
        <p:spPr>
          <a:xfrm>
            <a:off x="690761" y="1276539"/>
            <a:ext cx="7807897" cy="707886"/>
          </a:xfrm>
          <a:prstGeom prst="rect">
            <a:avLst/>
          </a:prstGeom>
          <a:noFill/>
        </p:spPr>
        <p:txBody>
          <a:bodyPr wrap="square" rtlCol="0">
            <a:spAutoFit/>
          </a:bodyPr>
          <a:lstStyle/>
          <a:p>
            <a:r>
              <a:rPr lang="en-US" sz="2000" dirty="0" smtClean="0"/>
              <a:t>Same as Case 1, except RTT</a:t>
            </a:r>
            <a:r>
              <a:rPr lang="en-US" sz="2000" baseline="-25000" dirty="0" smtClean="0"/>
              <a:t>cp</a:t>
            </a:r>
            <a:r>
              <a:rPr lang="en-US" sz="2000" dirty="0" smtClean="0"/>
              <a:t> </a:t>
            </a:r>
            <a:r>
              <a:rPr lang="en-US" sz="2000" dirty="0" smtClean="0">
                <a:solidFill>
                  <a:srgbClr val="008000"/>
                </a:solidFill>
              </a:rPr>
              <a:t>&gt;</a:t>
            </a:r>
            <a:r>
              <a:rPr lang="en-US" sz="2000" dirty="0" smtClean="0"/>
              <a:t> RTT</a:t>
            </a:r>
            <a:r>
              <a:rPr lang="en-US" sz="2000" baseline="-25000" dirty="0" smtClean="0"/>
              <a:t>ps</a:t>
            </a:r>
            <a:r>
              <a:rPr lang="en-US" sz="2000" dirty="0"/>
              <a:t>.</a:t>
            </a:r>
            <a:r>
              <a:rPr lang="en-US" sz="2000" dirty="0" smtClean="0"/>
              <a:t> IAT</a:t>
            </a:r>
            <a:r>
              <a:rPr lang="en-US" sz="2000" baseline="-25000" dirty="0" smtClean="0"/>
              <a:t>s</a:t>
            </a:r>
            <a:r>
              <a:rPr lang="en-US" sz="2000" dirty="0" smtClean="0"/>
              <a:t> is about equal to RTT</a:t>
            </a:r>
            <a:r>
              <a:rPr lang="en-US" sz="2000" baseline="-25000" dirty="0" smtClean="0"/>
              <a:t>ps</a:t>
            </a:r>
            <a:r>
              <a:rPr lang="en-US" sz="2000" dirty="0" smtClean="0"/>
              <a:t>, not RTT</a:t>
            </a:r>
            <a:r>
              <a:rPr lang="en-US" sz="2000" baseline="-25000" dirty="0" smtClean="0"/>
              <a:t>cp</a:t>
            </a:r>
            <a:r>
              <a:rPr lang="en-US" sz="2000" dirty="0"/>
              <a:t> </a:t>
            </a:r>
            <a:r>
              <a:rPr lang="en-US" sz="2000" dirty="0" smtClean="0"/>
              <a:t>like in Case 1.</a:t>
            </a:r>
            <a:endParaRPr lang="en-US" sz="2000" dirty="0"/>
          </a:p>
        </p:txBody>
      </p:sp>
    </p:spTree>
    <p:extLst>
      <p:ext uri="{BB962C8B-B14F-4D97-AF65-F5344CB8AC3E}">
        <p14:creationId xmlns:p14="http://schemas.microsoft.com/office/powerpoint/2010/main" val="32137867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Case 3: Nagle-</a:t>
            </a:r>
            <a:r>
              <a:rPr lang="en-US" sz="3200" dirty="0" smtClean="0">
                <a:solidFill>
                  <a:srgbClr val="008000"/>
                </a:solidFill>
              </a:rPr>
              <a:t>enabled </a:t>
            </a:r>
            <a:r>
              <a:rPr lang="en-US" sz="3200" dirty="0" smtClean="0"/>
              <a:t>proxy with RTT</a:t>
            </a:r>
            <a:r>
              <a:rPr lang="en-US" sz="3200" baseline="-25000" dirty="0" smtClean="0"/>
              <a:t>cp</a:t>
            </a:r>
            <a:r>
              <a:rPr lang="en-US" sz="3200" dirty="0" smtClean="0"/>
              <a:t> </a:t>
            </a:r>
            <a:r>
              <a:rPr lang="en-US" sz="3200" dirty="0" smtClean="0">
                <a:solidFill>
                  <a:srgbClr val="FF0000"/>
                </a:solidFill>
              </a:rPr>
              <a:t>&lt; </a:t>
            </a:r>
            <a:r>
              <a:rPr lang="en-US" sz="3200" dirty="0" smtClean="0"/>
              <a:t>RTT</a:t>
            </a:r>
            <a:r>
              <a:rPr lang="en-US" sz="3200" baseline="-25000" dirty="0" smtClean="0"/>
              <a:t>ps</a:t>
            </a:r>
            <a:r>
              <a:rPr lang="en-US" sz="3200" dirty="0" smtClean="0">
                <a:solidFill>
                  <a:srgbClr val="FF0000"/>
                </a:solidFill>
              </a:rPr>
              <a:t/>
            </a:r>
            <a:br>
              <a:rPr lang="en-US" sz="3200" dirty="0" smtClean="0">
                <a:solidFill>
                  <a:srgbClr val="FF0000"/>
                </a:solidFill>
              </a:rPr>
            </a:br>
            <a:endParaRPr lang="en-US" sz="3200" dirty="0"/>
          </a:p>
        </p:txBody>
      </p:sp>
      <p:pic>
        <p:nvPicPr>
          <p:cNvPr id="8" name="Content Placeholder 7" descr="Screen Shot 2016-10-07 at 2.57.08 PM.png"/>
          <p:cNvPicPr>
            <a:picLocks noGrp="1" noChangeAspect="1"/>
          </p:cNvPicPr>
          <p:nvPr>
            <p:ph idx="1"/>
          </p:nvPr>
        </p:nvPicPr>
        <p:blipFill>
          <a:blip r:embed="rId2">
            <a:extLst>
              <a:ext uri="{28A0092B-C50C-407E-A947-70E740481C1C}">
                <a14:useLocalDpi xmlns:a14="http://schemas.microsoft.com/office/drawing/2010/main" val="0"/>
              </a:ext>
            </a:extLst>
          </a:blip>
          <a:srcRect l="-19995" r="-19995"/>
          <a:stretch>
            <a:fillRect/>
          </a:stretch>
        </p:blipFill>
        <p:spPr>
          <a:xfrm>
            <a:off x="682015" y="2339892"/>
            <a:ext cx="7633058" cy="4271185"/>
          </a:xfrm>
        </p:spPr>
      </p:pic>
      <p:sp>
        <p:nvSpPr>
          <p:cNvPr id="9" name="TextBox 8"/>
          <p:cNvSpPr txBox="1"/>
          <p:nvPr/>
        </p:nvSpPr>
        <p:spPr>
          <a:xfrm>
            <a:off x="682015" y="1281649"/>
            <a:ext cx="7633058" cy="1015663"/>
          </a:xfrm>
          <a:prstGeom prst="rect">
            <a:avLst/>
          </a:prstGeom>
          <a:noFill/>
        </p:spPr>
        <p:txBody>
          <a:bodyPr wrap="square" rtlCol="0">
            <a:spAutoFit/>
          </a:bodyPr>
          <a:lstStyle/>
          <a:p>
            <a:r>
              <a:rPr lang="en-US" sz="2000" dirty="0" smtClean="0"/>
              <a:t>Two-phase buffering effect happens here. Buffering happens at the client, and then Nagle’s means the proxy buffers until the ACK returns from the server before sending more</a:t>
            </a:r>
            <a:r>
              <a:rPr lang="en-US" sz="2000" dirty="0"/>
              <a:t>. </a:t>
            </a:r>
            <a:r>
              <a:rPr lang="en-US" sz="2000" dirty="0" smtClean="0"/>
              <a:t>IAT</a:t>
            </a:r>
            <a:r>
              <a:rPr lang="en-US" sz="2000" baseline="-25000" dirty="0" smtClean="0"/>
              <a:t>s</a:t>
            </a:r>
            <a:r>
              <a:rPr lang="en-US" sz="2000" dirty="0" smtClean="0"/>
              <a:t> </a:t>
            </a:r>
            <a:r>
              <a:rPr lang="en-US" sz="2000" dirty="0"/>
              <a:t>is about equal to </a:t>
            </a:r>
            <a:r>
              <a:rPr lang="en-US" sz="2000" dirty="0" smtClean="0"/>
              <a:t>RTT</a:t>
            </a:r>
            <a:r>
              <a:rPr lang="en-US" sz="2000" baseline="-25000" dirty="0" smtClean="0"/>
              <a:t>ps</a:t>
            </a:r>
            <a:r>
              <a:rPr lang="en-US" sz="2000" dirty="0" smtClean="0"/>
              <a:t>.</a:t>
            </a:r>
            <a:endParaRPr lang="en-US" sz="2000" dirty="0"/>
          </a:p>
        </p:txBody>
      </p:sp>
      <p:sp>
        <p:nvSpPr>
          <p:cNvPr id="3" name="TextBox 2"/>
          <p:cNvSpPr txBox="1"/>
          <p:nvPr/>
        </p:nvSpPr>
        <p:spPr>
          <a:xfrm>
            <a:off x="242455" y="4248727"/>
            <a:ext cx="2096022" cy="923330"/>
          </a:xfrm>
          <a:prstGeom prst="rect">
            <a:avLst/>
          </a:prstGeom>
          <a:noFill/>
        </p:spPr>
        <p:txBody>
          <a:bodyPr wrap="none" rtlCol="0">
            <a:spAutoFit/>
          </a:bodyPr>
          <a:lstStyle/>
          <a:p>
            <a:pPr algn="ctr"/>
            <a:r>
              <a:rPr lang="en-US" dirty="0" smtClean="0"/>
              <a:t>Packet payload sizes</a:t>
            </a:r>
          </a:p>
          <a:p>
            <a:pPr algn="ctr"/>
            <a:r>
              <a:rPr lang="en-US" dirty="0" smtClean="0"/>
              <a:t>follow</a:t>
            </a:r>
          </a:p>
          <a:p>
            <a:pPr algn="ctr"/>
            <a:r>
              <a:rPr lang="en-US" dirty="0" smtClean="0"/>
              <a:t>N-modal distr.</a:t>
            </a:r>
            <a:endParaRPr lang="en-US" dirty="0"/>
          </a:p>
        </p:txBody>
      </p:sp>
    </p:spTree>
    <p:extLst>
      <p:ext uri="{BB962C8B-B14F-4D97-AF65-F5344CB8AC3E}">
        <p14:creationId xmlns:p14="http://schemas.microsoft.com/office/powerpoint/2010/main" val="32377545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n-modal property</a:t>
            </a:r>
            <a:endParaRPr lang="en-US" sz="3600" dirty="0"/>
          </a:p>
        </p:txBody>
      </p:sp>
      <p:pic>
        <p:nvPicPr>
          <p:cNvPr id="4" name="Content Placeholder 3" descr="Screen Shot 2016-10-28 at 2.58.53 PM.png"/>
          <p:cNvPicPr>
            <a:picLocks noGrp="1" noChangeAspect="1"/>
          </p:cNvPicPr>
          <p:nvPr>
            <p:ph idx="1"/>
          </p:nvPr>
        </p:nvPicPr>
        <p:blipFill>
          <a:blip r:embed="rId2">
            <a:extLst>
              <a:ext uri="{28A0092B-C50C-407E-A947-70E740481C1C}">
                <a14:useLocalDpi xmlns:a14="http://schemas.microsoft.com/office/drawing/2010/main" val="0"/>
              </a:ext>
            </a:extLst>
          </a:blip>
          <a:srcRect l="-21912" r="-21912"/>
          <a:stretch>
            <a:fillRect/>
          </a:stretch>
        </p:blipFill>
        <p:spPr>
          <a:xfrm>
            <a:off x="0" y="1600200"/>
            <a:ext cx="8656684" cy="4760843"/>
          </a:xfrm>
        </p:spPr>
      </p:pic>
    </p:spTree>
    <p:extLst>
      <p:ext uri="{BB962C8B-B14F-4D97-AF65-F5344CB8AC3E}">
        <p14:creationId xmlns:p14="http://schemas.microsoft.com/office/powerpoint/2010/main" val="407326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a:t>
            </a:r>
            <a:endParaRPr lang="en-US" sz="4000" dirty="0"/>
          </a:p>
        </p:txBody>
      </p:sp>
      <p:sp>
        <p:nvSpPr>
          <p:cNvPr id="3" name="Content Placeholder 2"/>
          <p:cNvSpPr>
            <a:spLocks noGrp="1"/>
          </p:cNvSpPr>
          <p:nvPr>
            <p:ph idx="1"/>
          </p:nvPr>
        </p:nvSpPr>
        <p:spPr/>
        <p:txBody>
          <a:bodyPr>
            <a:normAutofit/>
          </a:bodyPr>
          <a:lstStyle/>
          <a:p>
            <a:r>
              <a:rPr lang="en-US" sz="2400" dirty="0" smtClean="0"/>
              <a:t>R. Lin et all, “Stepping stone detection at the server side,” in the proceeding 4</a:t>
            </a:r>
            <a:r>
              <a:rPr lang="en-US" sz="2400" baseline="30000" dirty="0" smtClean="0"/>
              <a:t>th</a:t>
            </a:r>
            <a:r>
              <a:rPr lang="en-US" sz="2400" dirty="0" smtClean="0"/>
              <a:t> IEEE Conference on Computer Communications Workshops (INFOCOM WKSHPS), pp.964-969, 2011.</a:t>
            </a:r>
            <a:endParaRPr lang="en-US" sz="2400" dirty="0"/>
          </a:p>
        </p:txBody>
      </p:sp>
    </p:spTree>
    <p:extLst>
      <p:ext uri="{BB962C8B-B14F-4D97-AF65-F5344CB8AC3E}">
        <p14:creationId xmlns:p14="http://schemas.microsoft.com/office/powerpoint/2010/main" val="7071128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Case 4: Nagle-</a:t>
            </a:r>
            <a:r>
              <a:rPr lang="en-US" sz="3200" dirty="0" smtClean="0">
                <a:solidFill>
                  <a:srgbClr val="008000"/>
                </a:solidFill>
              </a:rPr>
              <a:t>enabled</a:t>
            </a:r>
            <a:r>
              <a:rPr lang="en-US" sz="3200" dirty="0" smtClean="0"/>
              <a:t> proxy with RTT</a:t>
            </a:r>
            <a:r>
              <a:rPr lang="en-US" sz="3200" baseline="-25000" dirty="0" smtClean="0"/>
              <a:t>cp</a:t>
            </a:r>
            <a:r>
              <a:rPr lang="en-US" sz="3200" dirty="0" smtClean="0"/>
              <a:t> </a:t>
            </a:r>
            <a:r>
              <a:rPr lang="en-US" sz="3200" dirty="0" smtClean="0">
                <a:solidFill>
                  <a:srgbClr val="008000"/>
                </a:solidFill>
              </a:rPr>
              <a:t>&gt;</a:t>
            </a:r>
            <a:r>
              <a:rPr lang="en-US" sz="3200" dirty="0" smtClean="0"/>
              <a:t> RTT</a:t>
            </a:r>
            <a:r>
              <a:rPr lang="en-US" sz="3200" baseline="-25000" dirty="0" smtClean="0"/>
              <a:t>ps</a:t>
            </a:r>
            <a:r>
              <a:rPr lang="en-US" sz="3200" dirty="0" smtClean="0"/>
              <a:t/>
            </a:r>
            <a:br>
              <a:rPr lang="en-US" sz="3200" dirty="0" smtClean="0"/>
            </a:br>
            <a:endParaRPr lang="en-US" sz="3200" dirty="0"/>
          </a:p>
        </p:txBody>
      </p:sp>
      <p:pic>
        <p:nvPicPr>
          <p:cNvPr id="4" name="Content Placeholder 3" descr="Screen Shot 2016-10-07 at 3.00.25 PM.png"/>
          <p:cNvPicPr>
            <a:picLocks noGrp="1" noChangeAspect="1"/>
          </p:cNvPicPr>
          <p:nvPr>
            <p:ph idx="1"/>
          </p:nvPr>
        </p:nvPicPr>
        <p:blipFill>
          <a:blip r:embed="rId2">
            <a:extLst>
              <a:ext uri="{28A0092B-C50C-407E-A947-70E740481C1C}">
                <a14:useLocalDpi xmlns:a14="http://schemas.microsoft.com/office/drawing/2010/main" val="0"/>
              </a:ext>
            </a:extLst>
          </a:blip>
          <a:srcRect l="-23370" r="-23370"/>
          <a:stretch>
            <a:fillRect/>
          </a:stretch>
        </p:blipFill>
        <p:spPr>
          <a:xfrm>
            <a:off x="645963" y="2256928"/>
            <a:ext cx="7505830" cy="4127918"/>
          </a:xfrm>
        </p:spPr>
      </p:pic>
      <p:sp>
        <p:nvSpPr>
          <p:cNvPr id="5" name="TextBox 4"/>
          <p:cNvSpPr txBox="1"/>
          <p:nvPr/>
        </p:nvSpPr>
        <p:spPr>
          <a:xfrm>
            <a:off x="714278" y="1241264"/>
            <a:ext cx="7972522" cy="1015663"/>
          </a:xfrm>
          <a:prstGeom prst="rect">
            <a:avLst/>
          </a:prstGeom>
          <a:noFill/>
        </p:spPr>
        <p:txBody>
          <a:bodyPr wrap="square" rtlCol="0">
            <a:spAutoFit/>
          </a:bodyPr>
          <a:lstStyle/>
          <a:p>
            <a:r>
              <a:rPr lang="en-US" sz="2000" dirty="0" smtClean="0"/>
              <a:t>Similar to Case 3, except RTT</a:t>
            </a:r>
            <a:r>
              <a:rPr lang="en-US" sz="2000" baseline="-25000" dirty="0" smtClean="0"/>
              <a:t>cp</a:t>
            </a:r>
            <a:r>
              <a:rPr lang="en-US" sz="2000" dirty="0" smtClean="0"/>
              <a:t> </a:t>
            </a:r>
            <a:r>
              <a:rPr lang="en-US" sz="2000" dirty="0" smtClean="0">
                <a:solidFill>
                  <a:srgbClr val="008000"/>
                </a:solidFill>
              </a:rPr>
              <a:t>&gt;</a:t>
            </a:r>
            <a:r>
              <a:rPr lang="en-US" sz="2000" dirty="0" smtClean="0"/>
              <a:t> RTT</a:t>
            </a:r>
            <a:r>
              <a:rPr lang="en-US" sz="2000" baseline="-25000" dirty="0" smtClean="0"/>
              <a:t>ps</a:t>
            </a:r>
            <a:r>
              <a:rPr lang="en-US" sz="2000" dirty="0" smtClean="0"/>
              <a:t>. Since the proxy can send out packets at a faster pace than the client, the two-phase buffer effect that case 3 doesn’t happen here. IAT</a:t>
            </a:r>
            <a:r>
              <a:rPr lang="en-US" sz="2000" baseline="-25000" dirty="0" smtClean="0"/>
              <a:t>s</a:t>
            </a:r>
            <a:r>
              <a:rPr lang="en-US" sz="2000" dirty="0" smtClean="0"/>
              <a:t> is about equal to RTT</a:t>
            </a:r>
            <a:r>
              <a:rPr lang="en-US" sz="2000" baseline="-25000" dirty="0" smtClean="0"/>
              <a:t>cp</a:t>
            </a:r>
            <a:r>
              <a:rPr lang="en-US" sz="2000" dirty="0"/>
              <a:t>.</a:t>
            </a:r>
          </a:p>
        </p:txBody>
      </p:sp>
    </p:spTree>
    <p:extLst>
      <p:ext uri="{BB962C8B-B14F-4D97-AF65-F5344CB8AC3E}">
        <p14:creationId xmlns:p14="http://schemas.microsoft.com/office/powerpoint/2010/main" val="35199759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Case Summary</a:t>
            </a:r>
            <a:endParaRPr lang="en-US" sz="3600" dirty="0"/>
          </a:p>
        </p:txBody>
      </p:sp>
      <p:sp>
        <p:nvSpPr>
          <p:cNvPr id="3" name="Content Placeholder 2"/>
          <p:cNvSpPr>
            <a:spLocks noGrp="1"/>
          </p:cNvSpPr>
          <p:nvPr>
            <p:ph idx="1"/>
          </p:nvPr>
        </p:nvSpPr>
        <p:spPr>
          <a:xfrm>
            <a:off x="457200" y="1600200"/>
            <a:ext cx="8229600" cy="4972662"/>
          </a:xfrm>
        </p:spPr>
        <p:txBody>
          <a:bodyPr>
            <a:normAutofit/>
          </a:bodyPr>
          <a:lstStyle/>
          <a:p>
            <a:r>
              <a:rPr lang="en-US" sz="2400" dirty="0" smtClean="0"/>
              <a:t>If a proxy relays TCP traffic for a client towards a server, the patterns of the packets arriving at the server will reveal the presence of the proxy node. Also, the traffic patterns may be different depending on whether Nagle’s is enabled at the proxy and the relative magnitude or distance of RTT</a:t>
            </a:r>
            <a:r>
              <a:rPr lang="en-US" sz="2400" baseline="-25000" dirty="0" smtClean="0"/>
              <a:t>cp</a:t>
            </a:r>
            <a:r>
              <a:rPr lang="en-US" sz="2400" dirty="0" smtClean="0"/>
              <a:t> and RTT</a:t>
            </a:r>
            <a:r>
              <a:rPr lang="en-US" sz="2400" baseline="-25000" dirty="0" smtClean="0"/>
              <a:t>ps</a:t>
            </a:r>
            <a:r>
              <a:rPr lang="en-US" sz="2400" dirty="0" smtClean="0"/>
              <a:t>. </a:t>
            </a:r>
            <a:endParaRPr lang="en-US" sz="2400" dirty="0"/>
          </a:p>
          <a:p>
            <a:r>
              <a:rPr lang="en-US" sz="2400" dirty="0" smtClean="0"/>
              <a:t>The 4 cases show that IAT</a:t>
            </a:r>
            <a:r>
              <a:rPr lang="en-US" sz="2400" baseline="-25000" dirty="0" smtClean="0"/>
              <a:t>s</a:t>
            </a:r>
            <a:r>
              <a:rPr lang="en-US" sz="2400" dirty="0" smtClean="0"/>
              <a:t> and PS</a:t>
            </a:r>
            <a:r>
              <a:rPr lang="en-US" sz="2400" baseline="-25000" dirty="0" smtClean="0"/>
              <a:t>s</a:t>
            </a:r>
            <a:r>
              <a:rPr lang="en-US" sz="2400" dirty="0" smtClean="0"/>
              <a:t> (packet payload sizes arriving at the server) are indicators for detecting the presence of the proxy node between a client and a server.</a:t>
            </a:r>
            <a:endParaRPr lang="en-US" sz="2400" dirty="0"/>
          </a:p>
        </p:txBody>
      </p:sp>
    </p:spTree>
    <p:extLst>
      <p:ext uri="{BB962C8B-B14F-4D97-AF65-F5344CB8AC3E}">
        <p14:creationId xmlns:p14="http://schemas.microsoft.com/office/powerpoint/2010/main" val="1757656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0-07 at 3.34.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194" y="4340907"/>
            <a:ext cx="5969000" cy="2349500"/>
          </a:xfrm>
          <a:prstGeom prst="rect">
            <a:avLst/>
          </a:prstGeom>
        </p:spPr>
      </p:pic>
      <p:sp>
        <p:nvSpPr>
          <p:cNvPr id="2" name="Title 1"/>
          <p:cNvSpPr>
            <a:spLocks noGrp="1"/>
          </p:cNvSpPr>
          <p:nvPr>
            <p:ph type="title"/>
          </p:nvPr>
        </p:nvSpPr>
        <p:spPr/>
        <p:txBody>
          <a:bodyPr>
            <a:normAutofit/>
          </a:bodyPr>
          <a:lstStyle/>
          <a:p>
            <a:r>
              <a:rPr lang="en-US" sz="3600" dirty="0" smtClean="0"/>
              <a:t>New Detection Scheme</a:t>
            </a:r>
            <a:endParaRPr lang="en-US" sz="3600" dirty="0"/>
          </a:p>
        </p:txBody>
      </p:sp>
      <p:sp>
        <p:nvSpPr>
          <p:cNvPr id="3" name="Content Placeholder 2"/>
          <p:cNvSpPr>
            <a:spLocks noGrp="1"/>
          </p:cNvSpPr>
          <p:nvPr>
            <p:ph idx="1"/>
          </p:nvPr>
        </p:nvSpPr>
        <p:spPr/>
        <p:txBody>
          <a:bodyPr>
            <a:normAutofit/>
          </a:bodyPr>
          <a:lstStyle/>
          <a:p>
            <a:pPr marL="514350" indent="-514350">
              <a:buAutoNum type="arabicPeriod"/>
            </a:pPr>
            <a:r>
              <a:rPr lang="en-US" sz="2000" dirty="0" smtClean="0"/>
              <a:t>Enough IAT</a:t>
            </a:r>
            <a:r>
              <a:rPr lang="en-US" sz="2000" baseline="-25000" dirty="0" smtClean="0"/>
              <a:t>s</a:t>
            </a:r>
            <a:r>
              <a:rPr lang="en-US" sz="2000" dirty="0" smtClean="0"/>
              <a:t> and PS</a:t>
            </a:r>
            <a:r>
              <a:rPr lang="en-US" sz="2000" baseline="-25000" dirty="0" smtClean="0"/>
              <a:t>s</a:t>
            </a:r>
            <a:r>
              <a:rPr lang="en-US" sz="2000" dirty="0" smtClean="0"/>
              <a:t> samples must have been collected</a:t>
            </a:r>
          </a:p>
          <a:p>
            <a:pPr marL="514350" indent="-514350">
              <a:buAutoNum type="arabicPeriod"/>
            </a:pPr>
            <a:r>
              <a:rPr lang="en-US" sz="2000" dirty="0" smtClean="0"/>
              <a:t>Compare IAT</a:t>
            </a:r>
            <a:r>
              <a:rPr lang="en-US" sz="2000" baseline="-25000" dirty="0" smtClean="0"/>
              <a:t>s</a:t>
            </a:r>
            <a:r>
              <a:rPr lang="en-US" sz="2000" dirty="0" smtClean="0"/>
              <a:t> and IAT</a:t>
            </a:r>
            <a:r>
              <a:rPr lang="en-US" sz="2000" baseline="-25000" dirty="0" smtClean="0"/>
              <a:t>gen</a:t>
            </a:r>
            <a:r>
              <a:rPr lang="en-US" sz="2000" dirty="0" smtClean="0"/>
              <a:t> (interval in which the client generates small data chunks)</a:t>
            </a:r>
          </a:p>
          <a:p>
            <a:pPr marL="514350" indent="-514350">
              <a:buAutoNum type="arabicPeriod"/>
            </a:pPr>
            <a:r>
              <a:rPr lang="en-US" sz="2000" dirty="0" smtClean="0"/>
              <a:t>If #2 </a:t>
            </a:r>
            <a:r>
              <a:rPr lang="en-US" sz="2000" dirty="0" err="1" smtClean="0"/>
              <a:t>appr</a:t>
            </a:r>
            <a:r>
              <a:rPr lang="en-US" sz="2000" dirty="0" smtClean="0"/>
              <a:t>. </a:t>
            </a:r>
            <a:r>
              <a:rPr lang="en-US" sz="2000" dirty="0"/>
              <a:t>e</a:t>
            </a:r>
            <a:r>
              <a:rPr lang="en-US" sz="2000" dirty="0" smtClean="0"/>
              <a:t>qual, Nagle’s is not enabled at the client and time to abort, to be discussed further in the Security Analysis, or Potential Hacks, section</a:t>
            </a:r>
          </a:p>
          <a:p>
            <a:pPr marL="514350" indent="-514350">
              <a:buAutoNum type="arabicPeriod"/>
            </a:pPr>
            <a:r>
              <a:rPr lang="en-US" sz="2000" dirty="0" smtClean="0"/>
              <a:t>Next, if IAT</a:t>
            </a:r>
            <a:r>
              <a:rPr lang="en-US" sz="2000" baseline="-25000" dirty="0" smtClean="0"/>
              <a:t>s</a:t>
            </a:r>
            <a:r>
              <a:rPr lang="en-US" sz="2000" dirty="0" smtClean="0"/>
              <a:t> is not close to RTT</a:t>
            </a:r>
            <a:r>
              <a:rPr lang="en-US" sz="2000" baseline="-25000" dirty="0" smtClean="0"/>
              <a:t>us </a:t>
            </a:r>
            <a:r>
              <a:rPr lang="en-US" sz="2000" dirty="0" smtClean="0"/>
              <a:t>(below), the remote peer is a proxy based on cases 1, 2, and 4.</a:t>
            </a:r>
            <a:endParaRPr lang="en-US" sz="2000" dirty="0"/>
          </a:p>
        </p:txBody>
      </p:sp>
    </p:spTree>
    <p:extLst>
      <p:ext uri="{BB962C8B-B14F-4D97-AF65-F5344CB8AC3E}">
        <p14:creationId xmlns:p14="http://schemas.microsoft.com/office/powerpoint/2010/main" val="28147982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New Detection Scheme</a:t>
            </a:r>
            <a:endParaRPr lang="en-US" sz="3600" dirty="0"/>
          </a:p>
        </p:txBody>
      </p:sp>
      <p:sp>
        <p:nvSpPr>
          <p:cNvPr id="3" name="Content Placeholder 2"/>
          <p:cNvSpPr>
            <a:spLocks noGrp="1"/>
          </p:cNvSpPr>
          <p:nvPr>
            <p:ph idx="1"/>
          </p:nvPr>
        </p:nvSpPr>
        <p:spPr>
          <a:xfrm>
            <a:off x="457200" y="1600200"/>
            <a:ext cx="8229600" cy="4702223"/>
          </a:xfrm>
        </p:spPr>
        <p:txBody>
          <a:bodyPr>
            <a:normAutofit/>
          </a:bodyPr>
          <a:lstStyle/>
          <a:p>
            <a:pPr marL="0" indent="0">
              <a:buNone/>
            </a:pPr>
            <a:r>
              <a:rPr lang="en-US" sz="2000" dirty="0" smtClean="0"/>
              <a:t>5. However, if IAT</a:t>
            </a:r>
            <a:r>
              <a:rPr lang="en-US" sz="2000" baseline="-25000" dirty="0" smtClean="0"/>
              <a:t>s</a:t>
            </a:r>
            <a:r>
              <a:rPr lang="en-US" sz="2000" dirty="0" smtClean="0"/>
              <a:t> </a:t>
            </a:r>
            <a:r>
              <a:rPr lang="en-US" sz="2000" i="1" dirty="0" smtClean="0"/>
              <a:t>is</a:t>
            </a:r>
            <a:r>
              <a:rPr lang="en-US" sz="2000" dirty="0" smtClean="0"/>
              <a:t> close to RTT</a:t>
            </a:r>
            <a:r>
              <a:rPr lang="en-US" sz="2000" baseline="-25000" dirty="0" smtClean="0"/>
              <a:t>us </a:t>
            </a:r>
            <a:r>
              <a:rPr lang="en-US" sz="2000" dirty="0" smtClean="0"/>
              <a:t>, and PS</a:t>
            </a:r>
            <a:r>
              <a:rPr lang="en-US" sz="2000" baseline="-25000" dirty="0" smtClean="0"/>
              <a:t>s </a:t>
            </a:r>
            <a:r>
              <a:rPr lang="en-US" sz="2000" dirty="0" smtClean="0"/>
              <a:t>holds the n-modal property, PS</a:t>
            </a:r>
            <a:r>
              <a:rPr lang="en-US" sz="2000" baseline="-25000" dirty="0" smtClean="0"/>
              <a:t>s </a:t>
            </a:r>
            <a:r>
              <a:rPr lang="en-US" sz="2000" dirty="0"/>
              <a:t>does consistently </a:t>
            </a:r>
            <a:r>
              <a:rPr lang="en-US" sz="2000" dirty="0" smtClean="0"/>
              <a:t>spread over a certain value over time.</a:t>
            </a:r>
          </a:p>
          <a:p>
            <a:pPr marL="457200" indent="-457200">
              <a:buFont typeface="+mj-lt"/>
              <a:buAutoNum type="alphaLcPeriod"/>
            </a:pPr>
            <a:r>
              <a:rPr lang="en-US" sz="2000" dirty="0" smtClean="0"/>
              <a:t>Normalize PS</a:t>
            </a:r>
            <a:r>
              <a:rPr lang="en-US" sz="2000" baseline="-25000" dirty="0" smtClean="0"/>
              <a:t>s </a:t>
            </a:r>
            <a:r>
              <a:rPr lang="en-US" sz="2000" dirty="0" smtClean="0"/>
              <a:t>into PN</a:t>
            </a:r>
            <a:r>
              <a:rPr lang="en-US" sz="2000" baseline="-25000" dirty="0" smtClean="0"/>
              <a:t>s</a:t>
            </a:r>
            <a:r>
              <a:rPr lang="en-US" sz="2000" dirty="0" smtClean="0"/>
              <a:t> by dividing PS</a:t>
            </a:r>
            <a:r>
              <a:rPr lang="en-US" sz="2000" baseline="-25000" dirty="0" smtClean="0"/>
              <a:t>s </a:t>
            </a:r>
            <a:r>
              <a:rPr lang="en-US" sz="2000" dirty="0" smtClean="0"/>
              <a:t>by the size of the data chunk generated by the client (4 bytes in this case)</a:t>
            </a:r>
          </a:p>
          <a:p>
            <a:pPr marL="457200" indent="-457200">
              <a:buFont typeface="+mj-lt"/>
              <a:buAutoNum type="alphaLcPeriod"/>
            </a:pPr>
            <a:r>
              <a:rPr lang="en-US" sz="2000" dirty="0" smtClean="0"/>
              <a:t>This makes PN</a:t>
            </a:r>
            <a:r>
              <a:rPr lang="en-US" sz="2000" baseline="-25000" dirty="0" smtClean="0"/>
              <a:t>s</a:t>
            </a:r>
            <a:r>
              <a:rPr lang="en-US" sz="2000" dirty="0" smtClean="0"/>
              <a:t> the number of chunks delivered by a packet arriving at the server.</a:t>
            </a:r>
          </a:p>
          <a:p>
            <a:pPr marL="457200" indent="-457200">
              <a:buFont typeface="+mj-lt"/>
              <a:buAutoNum type="alphaLcPeriod"/>
            </a:pPr>
            <a:r>
              <a:rPr lang="en-US" sz="2000" dirty="0" smtClean="0"/>
              <a:t>Divide PN</a:t>
            </a:r>
            <a:r>
              <a:rPr lang="en-US" sz="2000" baseline="-25000" dirty="0" smtClean="0"/>
              <a:t>s</a:t>
            </a:r>
            <a:r>
              <a:rPr lang="en-US" sz="2000" dirty="0" smtClean="0"/>
              <a:t> into a number of segments, with window size </a:t>
            </a:r>
            <a:r>
              <a:rPr lang="en-US" sz="2000" i="1" dirty="0" smtClean="0"/>
              <a:t>n</a:t>
            </a:r>
            <a:r>
              <a:rPr lang="en-US" sz="2000" dirty="0" smtClean="0"/>
              <a:t>, 10 in this case</a:t>
            </a:r>
          </a:p>
          <a:p>
            <a:pPr marL="457200" indent="-457200">
              <a:buFont typeface="+mj-lt"/>
              <a:buAutoNum type="alphaLcPeriod"/>
            </a:pPr>
            <a:r>
              <a:rPr lang="en-US" sz="2000" dirty="0" smtClean="0"/>
              <a:t>If the number of chunks in a segment is clustered around a value, the segment is single-modal</a:t>
            </a:r>
          </a:p>
          <a:p>
            <a:pPr marL="457200" indent="-457200">
              <a:buFont typeface="+mj-lt"/>
              <a:buAutoNum type="alphaLcPeriod"/>
            </a:pPr>
            <a:r>
              <a:rPr lang="en-US" sz="2000" dirty="0" smtClean="0"/>
              <a:t>If ratio of single-modally distributed </a:t>
            </a:r>
            <a:r>
              <a:rPr lang="en-US" sz="2000" dirty="0"/>
              <a:t>s</a:t>
            </a:r>
            <a:r>
              <a:rPr lang="en-US" sz="2000" dirty="0" smtClean="0"/>
              <a:t>egments is lower than a threshold, the remote peer is deemed a proxy, otherwise it is a client</a:t>
            </a:r>
          </a:p>
        </p:txBody>
      </p:sp>
    </p:spTree>
    <p:extLst>
      <p:ext uri="{BB962C8B-B14F-4D97-AF65-F5344CB8AC3E}">
        <p14:creationId xmlns:p14="http://schemas.microsoft.com/office/powerpoint/2010/main" val="36668996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New Detection Scheme Algorithm</a:t>
            </a:r>
            <a:endParaRPr lang="en-US" sz="3600" dirty="0"/>
          </a:p>
        </p:txBody>
      </p:sp>
      <p:pic>
        <p:nvPicPr>
          <p:cNvPr id="4" name="Content Placeholder 3" descr="Screen Shot 2016-10-07 at 3.54.51 PM.png"/>
          <p:cNvPicPr>
            <a:picLocks noGrp="1" noChangeAspect="1"/>
          </p:cNvPicPr>
          <p:nvPr>
            <p:ph idx="1"/>
          </p:nvPr>
        </p:nvPicPr>
        <p:blipFill>
          <a:blip r:embed="rId2">
            <a:extLst>
              <a:ext uri="{28A0092B-C50C-407E-A947-70E740481C1C}">
                <a14:useLocalDpi xmlns:a14="http://schemas.microsoft.com/office/drawing/2010/main" val="0"/>
              </a:ext>
            </a:extLst>
          </a:blip>
          <a:srcRect l="-6041" r="-6041"/>
          <a:stretch>
            <a:fillRect/>
          </a:stretch>
        </p:blipFill>
        <p:spPr>
          <a:xfrm>
            <a:off x="104433" y="1328682"/>
            <a:ext cx="9034713" cy="4968744"/>
          </a:xfrm>
        </p:spPr>
      </p:pic>
    </p:spTree>
    <p:extLst>
      <p:ext uri="{BB962C8B-B14F-4D97-AF65-F5344CB8AC3E}">
        <p14:creationId xmlns:p14="http://schemas.microsoft.com/office/powerpoint/2010/main" val="322153279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Controlled </a:t>
            </a:r>
            <a:r>
              <a:rPr lang="en-US" sz="3600" dirty="0"/>
              <a:t>Experiments</a:t>
            </a:r>
          </a:p>
        </p:txBody>
      </p:sp>
      <p:sp>
        <p:nvSpPr>
          <p:cNvPr id="3" name="Content Placeholder 2"/>
          <p:cNvSpPr>
            <a:spLocks noGrp="1"/>
          </p:cNvSpPr>
          <p:nvPr>
            <p:ph idx="1"/>
          </p:nvPr>
        </p:nvSpPr>
        <p:spPr>
          <a:xfrm>
            <a:off x="457200" y="1600200"/>
            <a:ext cx="8229600" cy="5113761"/>
          </a:xfrm>
        </p:spPr>
        <p:txBody>
          <a:bodyPr>
            <a:noAutofit/>
          </a:bodyPr>
          <a:lstStyle/>
          <a:p>
            <a:r>
              <a:rPr lang="en-US" sz="2400" dirty="0" smtClean="0"/>
              <a:t>3 computers: client, proxy, and server, all with Ubuntu Linux 2.6.32 and gigabit Ethernet switch</a:t>
            </a:r>
          </a:p>
          <a:p>
            <a:r>
              <a:rPr lang="en-US" sz="2400" dirty="0" smtClean="0"/>
              <a:t>Switch between two configurations to emulate conditions with and without the proxy as a stepping stone</a:t>
            </a:r>
          </a:p>
          <a:p>
            <a:pPr lvl="1"/>
            <a:r>
              <a:rPr lang="en-US" sz="2000" dirty="0" smtClean="0"/>
              <a:t>C-S configuration, client connects via TCP to server directly</a:t>
            </a:r>
          </a:p>
          <a:p>
            <a:pPr lvl="1"/>
            <a:r>
              <a:rPr lang="en-US" sz="2000" dirty="0" smtClean="0"/>
              <a:t>C-P-S configuration, used program </a:t>
            </a:r>
            <a:r>
              <a:rPr lang="en-US" sz="2000" dirty="0" err="1" smtClean="0"/>
              <a:t>Socksify</a:t>
            </a:r>
            <a:r>
              <a:rPr lang="en-US" sz="2000" dirty="0" smtClean="0"/>
              <a:t> to redirect the client’s TCP connections to the server via proxy, where Dante is installed as a SOCKS server</a:t>
            </a:r>
          </a:p>
          <a:p>
            <a:r>
              <a:rPr lang="en-US" sz="2400" dirty="0" smtClean="0"/>
              <a:t>Each experimental run, client sends 1,000 4-byte data chunks very 5 </a:t>
            </a:r>
            <a:r>
              <a:rPr lang="en-US" sz="2400" dirty="0" err="1" smtClean="0"/>
              <a:t>ms</a:t>
            </a:r>
            <a:endParaRPr lang="en-US" sz="2400" dirty="0"/>
          </a:p>
          <a:p>
            <a:r>
              <a:rPr lang="en-US" sz="2400" dirty="0" err="1" smtClean="0"/>
              <a:t>dummynet</a:t>
            </a:r>
            <a:r>
              <a:rPr lang="en-US" sz="2400" dirty="0" smtClean="0"/>
              <a:t> used to inject latency from client to proxy to simulate different RTT</a:t>
            </a:r>
            <a:r>
              <a:rPr lang="en-US" sz="2400" baseline="-25000" dirty="0" smtClean="0"/>
              <a:t>cp </a:t>
            </a:r>
            <a:r>
              <a:rPr lang="en-US" sz="2400" dirty="0" smtClean="0"/>
              <a:t>and RTT</a:t>
            </a:r>
            <a:r>
              <a:rPr lang="en-US" sz="2400" baseline="-25000" dirty="0" smtClean="0"/>
              <a:t>ps</a:t>
            </a:r>
            <a:endParaRPr lang="en-US" sz="2400" dirty="0"/>
          </a:p>
        </p:txBody>
      </p:sp>
    </p:spTree>
    <p:extLst>
      <p:ext uri="{BB962C8B-B14F-4D97-AF65-F5344CB8AC3E}">
        <p14:creationId xmlns:p14="http://schemas.microsoft.com/office/powerpoint/2010/main" val="1451451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Controlled Experiments</a:t>
            </a:r>
          </a:p>
        </p:txBody>
      </p:sp>
      <p:sp>
        <p:nvSpPr>
          <p:cNvPr id="3" name="Content Placeholder 2"/>
          <p:cNvSpPr>
            <a:spLocks noGrp="1"/>
          </p:cNvSpPr>
          <p:nvPr>
            <p:ph idx="1"/>
          </p:nvPr>
        </p:nvSpPr>
        <p:spPr/>
        <p:txBody>
          <a:bodyPr>
            <a:normAutofit/>
          </a:bodyPr>
          <a:lstStyle/>
          <a:p>
            <a:r>
              <a:rPr lang="en-US" sz="2400" dirty="0"/>
              <a:t>The server used </a:t>
            </a:r>
            <a:r>
              <a:rPr lang="en-US" sz="2400" dirty="0" smtClean="0"/>
              <a:t>the new </a:t>
            </a:r>
            <a:r>
              <a:rPr lang="en-US" sz="2400" dirty="0"/>
              <a:t>scheme to determine if a proxy </a:t>
            </a:r>
            <a:r>
              <a:rPr lang="en-US" sz="2400" dirty="0" smtClean="0"/>
              <a:t>was </a:t>
            </a:r>
            <a:r>
              <a:rPr lang="en-US" sz="2400" dirty="0"/>
              <a:t>in </a:t>
            </a:r>
            <a:r>
              <a:rPr lang="en-US" sz="2400" dirty="0" smtClean="0"/>
              <a:t>use by inferring RTT</a:t>
            </a:r>
            <a:r>
              <a:rPr lang="en-US" sz="2400" baseline="-25000" dirty="0" smtClean="0"/>
              <a:t>us,</a:t>
            </a:r>
            <a:r>
              <a:rPr lang="en-US" sz="2400" dirty="0" smtClean="0"/>
              <a:t> IAT</a:t>
            </a:r>
            <a:r>
              <a:rPr lang="en-US" sz="2400" baseline="-25000" dirty="0" smtClean="0"/>
              <a:t>s,</a:t>
            </a:r>
            <a:r>
              <a:rPr lang="en-US" sz="2400" dirty="0" smtClean="0"/>
              <a:t> and PS</a:t>
            </a:r>
            <a:r>
              <a:rPr lang="en-US" sz="2400" baseline="-25000" dirty="0" smtClean="0"/>
              <a:t>s</a:t>
            </a:r>
            <a:r>
              <a:rPr lang="en-US" sz="2400" dirty="0"/>
              <a:t> </a:t>
            </a:r>
            <a:r>
              <a:rPr lang="en-US" sz="2400" dirty="0" smtClean="0"/>
              <a:t>based on the received packets</a:t>
            </a:r>
          </a:p>
          <a:p>
            <a:r>
              <a:rPr lang="en-US" sz="2400" dirty="0" smtClean="0"/>
              <a:t>100 runs for C-S </a:t>
            </a:r>
            <a:r>
              <a:rPr lang="en-US" sz="2400" dirty="0" err="1" smtClean="0"/>
              <a:t>config</a:t>
            </a:r>
            <a:r>
              <a:rPr lang="en-US" sz="2400" dirty="0" smtClean="0"/>
              <a:t>, &gt;= 50 runs for each of 4 cases of the C</a:t>
            </a:r>
            <a:r>
              <a:rPr lang="en-US" sz="2400" dirty="0"/>
              <a:t>-P-S </a:t>
            </a:r>
            <a:r>
              <a:rPr lang="en-US" sz="2400" dirty="0" err="1" smtClean="0"/>
              <a:t>config</a:t>
            </a:r>
            <a:endParaRPr lang="en-US" sz="2400" dirty="0"/>
          </a:p>
          <a:p>
            <a:r>
              <a:rPr lang="en-US" sz="2400" dirty="0" smtClean="0"/>
              <a:t>Most wrong decisions made in the Case 3 scenarios, RTT</a:t>
            </a:r>
            <a:r>
              <a:rPr lang="en-US" sz="2400" baseline="-25000" dirty="0" smtClean="0"/>
              <a:t>cp </a:t>
            </a:r>
            <a:r>
              <a:rPr lang="en-US" sz="2400" dirty="0" smtClean="0">
                <a:solidFill>
                  <a:srgbClr val="FF0000"/>
                </a:solidFill>
              </a:rPr>
              <a:t>&lt;</a:t>
            </a:r>
            <a:r>
              <a:rPr lang="en-US" sz="2400" dirty="0" smtClean="0"/>
              <a:t> RTT</a:t>
            </a:r>
            <a:r>
              <a:rPr lang="en-US" sz="2400" baseline="-25000" dirty="0" smtClean="0"/>
              <a:t>ps</a:t>
            </a:r>
            <a:endParaRPr lang="en-US" sz="2400" dirty="0"/>
          </a:p>
        </p:txBody>
      </p:sp>
      <p:pic>
        <p:nvPicPr>
          <p:cNvPr id="4" name="Picture 3" descr="Screen Shot 2016-10-07 at 3.58.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136" y="4745283"/>
            <a:ext cx="7740856" cy="1616045"/>
          </a:xfrm>
          <a:prstGeom prst="rect">
            <a:avLst/>
          </a:prstGeom>
        </p:spPr>
      </p:pic>
    </p:spTree>
    <p:extLst>
      <p:ext uri="{BB962C8B-B14F-4D97-AF65-F5344CB8AC3E}">
        <p14:creationId xmlns:p14="http://schemas.microsoft.com/office/powerpoint/2010/main" val="2689635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330"/>
            <a:ext cx="8229600" cy="1143000"/>
          </a:xfrm>
        </p:spPr>
        <p:txBody>
          <a:bodyPr>
            <a:normAutofit/>
          </a:bodyPr>
          <a:lstStyle/>
          <a:p>
            <a:r>
              <a:rPr lang="en-US" sz="3600" dirty="0" smtClean="0"/>
              <a:t>Controlled Results</a:t>
            </a:r>
            <a:endParaRPr lang="en-US" sz="3600" dirty="0"/>
          </a:p>
        </p:txBody>
      </p:sp>
      <p:pic>
        <p:nvPicPr>
          <p:cNvPr id="4" name="Content Placeholder 3" descr="Screen Shot 2016-10-28 at 11.14.12 AM.png"/>
          <p:cNvPicPr>
            <a:picLocks noGrp="1" noChangeAspect="1"/>
          </p:cNvPicPr>
          <p:nvPr>
            <p:ph idx="1"/>
          </p:nvPr>
        </p:nvPicPr>
        <p:blipFill>
          <a:blip r:embed="rId2">
            <a:extLst>
              <a:ext uri="{28A0092B-C50C-407E-A947-70E740481C1C}">
                <a14:useLocalDpi xmlns:a14="http://schemas.microsoft.com/office/drawing/2010/main" val="0"/>
              </a:ext>
            </a:extLst>
          </a:blip>
          <a:srcRect l="-16607" r="-16607"/>
          <a:stretch>
            <a:fillRect/>
          </a:stretch>
        </p:blipFill>
        <p:spPr>
          <a:xfrm>
            <a:off x="-721702" y="1199178"/>
            <a:ext cx="9608403" cy="5256101"/>
          </a:xfrm>
        </p:spPr>
      </p:pic>
      <p:cxnSp>
        <p:nvCxnSpPr>
          <p:cNvPr id="8" name="Elbow Connector 7"/>
          <p:cNvCxnSpPr/>
          <p:nvPr/>
        </p:nvCxnSpPr>
        <p:spPr>
          <a:xfrm flipV="1">
            <a:off x="1490555" y="3688566"/>
            <a:ext cx="3055664" cy="635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a:off x="1522305" y="5991300"/>
            <a:ext cx="300486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rot="5400000" flipH="1" flipV="1">
            <a:off x="3359927" y="4849458"/>
            <a:ext cx="232178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Elbow Connector 10"/>
          <p:cNvCxnSpPr/>
          <p:nvPr/>
        </p:nvCxnSpPr>
        <p:spPr>
          <a:xfrm rot="5400000">
            <a:off x="326488" y="4846283"/>
            <a:ext cx="234083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7113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6-10-07 at 3.58.22 PM.png"/>
          <p:cNvPicPr>
            <a:picLocks noChangeAspect="1"/>
          </p:cNvPicPr>
          <p:nvPr/>
        </p:nvPicPr>
        <p:blipFill>
          <a:blip r:embed="rId2">
            <a:extLst>
              <a:ext uri="{28A0092B-C50C-407E-A947-70E740481C1C}">
                <a14:useLocalDpi xmlns:a14="http://schemas.microsoft.com/office/drawing/2010/main" val="0"/>
              </a:ext>
            </a:extLst>
          </a:blip>
          <a:srcRect t="-112538" b="-112538"/>
          <a:stretch>
            <a:fillRect/>
          </a:stretch>
        </p:blipFill>
        <p:spPr>
          <a:xfrm>
            <a:off x="222936" y="3704120"/>
            <a:ext cx="8635287" cy="4749075"/>
          </a:xfrm>
          <a:prstGeom prst="rect">
            <a:avLst/>
          </a:prstGeom>
        </p:spPr>
      </p:pic>
      <p:cxnSp>
        <p:nvCxnSpPr>
          <p:cNvPr id="6" name="Straight Connector 5"/>
          <p:cNvCxnSpPr/>
          <p:nvPr/>
        </p:nvCxnSpPr>
        <p:spPr>
          <a:xfrm flipH="1">
            <a:off x="5068078" y="5655719"/>
            <a:ext cx="23518" cy="107000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5068078" y="6725721"/>
            <a:ext cx="190494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6949500" y="5655719"/>
            <a:ext cx="0" cy="107000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5068078" y="5655719"/>
            <a:ext cx="188142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457200" y="1442232"/>
            <a:ext cx="8229600" cy="3890903"/>
          </a:xfrm>
        </p:spPr>
        <p:txBody>
          <a:bodyPr>
            <a:normAutofit/>
          </a:bodyPr>
          <a:lstStyle/>
          <a:p>
            <a:r>
              <a:rPr lang="en-US" sz="2400" dirty="0" smtClean="0"/>
              <a:t>Conducted on </a:t>
            </a:r>
            <a:r>
              <a:rPr lang="en-US" sz="2400" dirty="0" err="1" smtClean="0"/>
              <a:t>PlanetLab</a:t>
            </a:r>
            <a:r>
              <a:rPr lang="en-US" sz="2400" dirty="0" smtClean="0"/>
              <a:t> to get uncontrollable cross-traffic</a:t>
            </a:r>
          </a:p>
          <a:p>
            <a:r>
              <a:rPr lang="en-US" sz="2400" dirty="0" smtClean="0"/>
              <a:t>304 nodes, randomly chose 2 nodes as client and server for C-S </a:t>
            </a:r>
            <a:r>
              <a:rPr lang="en-US" sz="2400" dirty="0" err="1" smtClean="0"/>
              <a:t>config</a:t>
            </a:r>
            <a:r>
              <a:rPr lang="en-US" sz="2400" dirty="0" smtClean="0"/>
              <a:t> and 3 nodes for C-P-S </a:t>
            </a:r>
            <a:r>
              <a:rPr lang="en-US" sz="2400" dirty="0" err="1" smtClean="0"/>
              <a:t>config</a:t>
            </a:r>
            <a:endParaRPr lang="en-US" sz="2400" dirty="0" smtClean="0"/>
          </a:p>
          <a:p>
            <a:r>
              <a:rPr lang="en-US" sz="2400" dirty="0" smtClean="0"/>
              <a:t>Enabling Nagle’s is randomly decided</a:t>
            </a:r>
          </a:p>
          <a:p>
            <a:r>
              <a:rPr lang="en-US" sz="2400" dirty="0" smtClean="0"/>
              <a:t>&gt; 10,000 C-S runs; &gt; 2,000 of C-P-S runs of </a:t>
            </a:r>
            <a:r>
              <a:rPr lang="en-US" sz="2400" dirty="0"/>
              <a:t>4 </a:t>
            </a:r>
            <a:r>
              <a:rPr lang="en-US" sz="2400" dirty="0" smtClean="0"/>
              <a:t>cases</a:t>
            </a:r>
          </a:p>
          <a:p>
            <a:r>
              <a:rPr lang="en-US" sz="2400" dirty="0" smtClean="0"/>
              <a:t>Scheme can’t detect proxy if RTT</a:t>
            </a:r>
            <a:r>
              <a:rPr lang="en-US" sz="2400" baseline="-25000" dirty="0" smtClean="0"/>
              <a:t>cp</a:t>
            </a:r>
            <a:r>
              <a:rPr lang="en-US" sz="2400" dirty="0" smtClean="0"/>
              <a:t> &lt; 5 </a:t>
            </a:r>
            <a:r>
              <a:rPr lang="en-US" sz="2400" dirty="0" err="1" smtClean="0"/>
              <a:t>ms</a:t>
            </a:r>
            <a:r>
              <a:rPr lang="en-US" sz="2400" dirty="0" smtClean="0"/>
              <a:t>; removed. &lt; 1%</a:t>
            </a:r>
          </a:p>
          <a:p>
            <a:r>
              <a:rPr lang="en-US" sz="2400" dirty="0" smtClean="0"/>
              <a:t>Mostly breaks when RTT</a:t>
            </a:r>
            <a:r>
              <a:rPr lang="en-US" sz="2400" baseline="-25000" dirty="0" smtClean="0"/>
              <a:t>cp</a:t>
            </a:r>
            <a:r>
              <a:rPr lang="en-US" sz="2400" dirty="0" smtClean="0"/>
              <a:t> is similar to RTT</a:t>
            </a:r>
            <a:r>
              <a:rPr lang="en-US" sz="2400" baseline="-25000" dirty="0" smtClean="0"/>
              <a:t>ps</a:t>
            </a:r>
            <a:r>
              <a:rPr lang="en-US" sz="2400" dirty="0" smtClean="0"/>
              <a:t>, but the scheme relies on this </a:t>
            </a:r>
            <a:r>
              <a:rPr lang="en-US" sz="2400" b="1" dirty="0" smtClean="0"/>
              <a:t>not</a:t>
            </a:r>
            <a:r>
              <a:rPr lang="en-US" sz="2400" dirty="0" smtClean="0"/>
              <a:t> being true, only 7% of runs. </a:t>
            </a:r>
            <a:r>
              <a:rPr lang="en-US" sz="2400" dirty="0"/>
              <a:t>A</a:t>
            </a:r>
            <a:r>
              <a:rPr lang="en-US" sz="2400" dirty="0" smtClean="0"/>
              <a:t>lso, Case 3. Internet queuing delays may lead to unstable RTT</a:t>
            </a:r>
            <a:r>
              <a:rPr lang="en-US" sz="2400" baseline="-25000" dirty="0" smtClean="0"/>
              <a:t>cs</a:t>
            </a:r>
            <a:endParaRPr lang="en-US" sz="2400" dirty="0"/>
          </a:p>
        </p:txBody>
      </p:sp>
      <p:sp>
        <p:nvSpPr>
          <p:cNvPr id="2" name="Title 1"/>
          <p:cNvSpPr>
            <a:spLocks noGrp="1"/>
          </p:cNvSpPr>
          <p:nvPr>
            <p:ph type="title"/>
          </p:nvPr>
        </p:nvSpPr>
        <p:spPr/>
        <p:txBody>
          <a:bodyPr>
            <a:normAutofit/>
          </a:bodyPr>
          <a:lstStyle/>
          <a:p>
            <a:r>
              <a:rPr lang="en-US" sz="3600" dirty="0" smtClean="0"/>
              <a:t>Internet Experiments</a:t>
            </a:r>
            <a:endParaRPr lang="en-US" sz="3600" dirty="0"/>
          </a:p>
        </p:txBody>
      </p:sp>
    </p:spTree>
    <p:extLst>
      <p:ext uri="{BB962C8B-B14F-4D97-AF65-F5344CB8AC3E}">
        <p14:creationId xmlns:p14="http://schemas.microsoft.com/office/powerpoint/2010/main" val="2920785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330"/>
            <a:ext cx="8229600" cy="1143000"/>
          </a:xfrm>
        </p:spPr>
        <p:txBody>
          <a:bodyPr/>
          <a:lstStyle/>
          <a:p>
            <a:r>
              <a:rPr lang="en-US" dirty="0" smtClean="0"/>
              <a:t>Internet Results</a:t>
            </a:r>
            <a:endParaRPr lang="en-US" dirty="0"/>
          </a:p>
        </p:txBody>
      </p:sp>
      <p:pic>
        <p:nvPicPr>
          <p:cNvPr id="4" name="Content Placeholder 3" descr="Screen Shot 2016-10-28 at 11.14.12 AM.png"/>
          <p:cNvPicPr>
            <a:picLocks noGrp="1" noChangeAspect="1"/>
          </p:cNvPicPr>
          <p:nvPr>
            <p:ph idx="1"/>
          </p:nvPr>
        </p:nvPicPr>
        <p:blipFill>
          <a:blip r:embed="rId2">
            <a:extLst>
              <a:ext uri="{28A0092B-C50C-407E-A947-70E740481C1C}">
                <a14:useLocalDpi xmlns:a14="http://schemas.microsoft.com/office/drawing/2010/main" val="0"/>
              </a:ext>
            </a:extLst>
          </a:blip>
          <a:srcRect l="-16607" r="-16607"/>
          <a:stretch>
            <a:fillRect/>
          </a:stretch>
        </p:blipFill>
        <p:spPr>
          <a:xfrm>
            <a:off x="-721702" y="1199178"/>
            <a:ext cx="9608403" cy="5256101"/>
          </a:xfrm>
        </p:spPr>
      </p:pic>
      <p:cxnSp>
        <p:nvCxnSpPr>
          <p:cNvPr id="8" name="Elbow Connector 7"/>
          <p:cNvCxnSpPr/>
          <p:nvPr/>
        </p:nvCxnSpPr>
        <p:spPr>
          <a:xfrm>
            <a:off x="1503255" y="3675866"/>
            <a:ext cx="304296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a:off x="1522305" y="5991300"/>
            <a:ext cx="300486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Elbow Connector 9"/>
          <p:cNvCxnSpPr/>
          <p:nvPr/>
        </p:nvCxnSpPr>
        <p:spPr>
          <a:xfrm rot="5400000" flipH="1" flipV="1">
            <a:off x="3353577" y="4843108"/>
            <a:ext cx="233448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Elbow Connector 10"/>
          <p:cNvCxnSpPr/>
          <p:nvPr/>
        </p:nvCxnSpPr>
        <p:spPr>
          <a:xfrm rot="5400000">
            <a:off x="345538" y="4839933"/>
            <a:ext cx="2328134" cy="12700"/>
          </a:xfrm>
          <a:prstGeom prst="bentConnector3">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932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Contents</a:t>
            </a:r>
            <a:endParaRPr lang="en-US" sz="4000" dirty="0"/>
          </a:p>
        </p:txBody>
      </p:sp>
      <p:sp>
        <p:nvSpPr>
          <p:cNvPr id="3" name="Content Placeholder 2"/>
          <p:cNvSpPr>
            <a:spLocks noGrp="1"/>
          </p:cNvSpPr>
          <p:nvPr>
            <p:ph idx="1"/>
          </p:nvPr>
        </p:nvSpPr>
        <p:spPr/>
        <p:txBody>
          <a:bodyPr>
            <a:normAutofit/>
          </a:bodyPr>
          <a:lstStyle/>
          <a:p>
            <a:r>
              <a:rPr lang="en-US" sz="2400" b="1" dirty="0" smtClean="0"/>
              <a:t>Introduction</a:t>
            </a:r>
          </a:p>
          <a:p>
            <a:r>
              <a:rPr lang="en-US" sz="2400" dirty="0" smtClean="0"/>
              <a:t>Previous Work</a:t>
            </a:r>
          </a:p>
          <a:p>
            <a:r>
              <a:rPr lang="en-US" sz="2400" dirty="0" smtClean="0"/>
              <a:t>New Approach</a:t>
            </a:r>
          </a:p>
          <a:p>
            <a:r>
              <a:rPr lang="en-US" sz="2400" dirty="0"/>
              <a:t>Hacking </a:t>
            </a:r>
            <a:r>
              <a:rPr lang="en-US" sz="2400" dirty="0" smtClean="0"/>
              <a:t>Vulnerabilities</a:t>
            </a:r>
          </a:p>
          <a:p>
            <a:r>
              <a:rPr lang="en-US" sz="2400" dirty="0" smtClean="0"/>
              <a:t>Conclusion</a:t>
            </a:r>
            <a:endParaRPr lang="en-US" sz="2400" dirty="0"/>
          </a:p>
        </p:txBody>
      </p:sp>
    </p:spTree>
    <p:extLst>
      <p:ext uri="{BB962C8B-B14F-4D97-AF65-F5344CB8AC3E}">
        <p14:creationId xmlns:p14="http://schemas.microsoft.com/office/powerpoint/2010/main" val="27199021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Performance</a:t>
            </a:r>
            <a:endParaRPr lang="en-US" sz="3600" dirty="0"/>
          </a:p>
        </p:txBody>
      </p:sp>
      <p:pic>
        <p:nvPicPr>
          <p:cNvPr id="4" name="Content Placeholder 3" descr="Screen Shot 2016-10-07 at 3.58.22 PM.png"/>
          <p:cNvPicPr>
            <a:picLocks noGrp="1" noChangeAspect="1"/>
          </p:cNvPicPr>
          <p:nvPr>
            <p:ph idx="1"/>
          </p:nvPr>
        </p:nvPicPr>
        <p:blipFill>
          <a:blip r:embed="rId2">
            <a:extLst>
              <a:ext uri="{28A0092B-C50C-407E-A947-70E740481C1C}">
                <a14:useLocalDpi xmlns:a14="http://schemas.microsoft.com/office/drawing/2010/main" val="0"/>
              </a:ext>
            </a:extLst>
          </a:blip>
          <a:srcRect t="-112538" b="-112538"/>
          <a:stretch>
            <a:fillRect/>
          </a:stretch>
        </p:blipFill>
        <p:spPr>
          <a:xfrm>
            <a:off x="263173" y="3368134"/>
            <a:ext cx="8635287" cy="4749075"/>
          </a:xfrm>
        </p:spPr>
      </p:pic>
      <p:pic>
        <p:nvPicPr>
          <p:cNvPr id="5" name="Picture 4" descr="Screen Shot 2016-10-07 at 3.58.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342" y="2876737"/>
            <a:ext cx="7740856" cy="1616045"/>
          </a:xfrm>
          <a:prstGeom prst="rect">
            <a:avLst/>
          </a:prstGeom>
        </p:spPr>
      </p:pic>
      <p:sp>
        <p:nvSpPr>
          <p:cNvPr id="3" name="TextBox 2"/>
          <p:cNvSpPr txBox="1"/>
          <p:nvPr/>
        </p:nvSpPr>
        <p:spPr>
          <a:xfrm>
            <a:off x="4146734" y="2433282"/>
            <a:ext cx="866005" cy="369332"/>
          </a:xfrm>
          <a:prstGeom prst="rect">
            <a:avLst/>
          </a:prstGeom>
          <a:noFill/>
        </p:spPr>
        <p:txBody>
          <a:bodyPr wrap="none" rtlCol="0">
            <a:spAutoFit/>
          </a:bodyPr>
          <a:lstStyle/>
          <a:p>
            <a:r>
              <a:rPr lang="en-US" dirty="0" smtClean="0"/>
              <a:t>Table 1</a:t>
            </a:r>
            <a:endParaRPr lang="en-US" dirty="0"/>
          </a:p>
        </p:txBody>
      </p:sp>
      <p:sp>
        <p:nvSpPr>
          <p:cNvPr id="6" name="TextBox 5"/>
          <p:cNvSpPr txBox="1"/>
          <p:nvPr/>
        </p:nvSpPr>
        <p:spPr>
          <a:xfrm>
            <a:off x="4146734" y="4641889"/>
            <a:ext cx="866005" cy="369332"/>
          </a:xfrm>
          <a:prstGeom prst="rect">
            <a:avLst/>
          </a:prstGeom>
          <a:noFill/>
        </p:spPr>
        <p:txBody>
          <a:bodyPr wrap="none" rtlCol="0">
            <a:spAutoFit/>
          </a:bodyPr>
          <a:lstStyle/>
          <a:p>
            <a:r>
              <a:rPr lang="en-US" dirty="0" smtClean="0"/>
              <a:t>Table 2</a:t>
            </a:r>
            <a:endParaRPr lang="en-US" dirty="0"/>
          </a:p>
        </p:txBody>
      </p:sp>
      <p:sp>
        <p:nvSpPr>
          <p:cNvPr id="7" name="TextBox 6"/>
          <p:cNvSpPr txBox="1"/>
          <p:nvPr/>
        </p:nvSpPr>
        <p:spPr>
          <a:xfrm>
            <a:off x="645342" y="1417638"/>
            <a:ext cx="8229600" cy="923330"/>
          </a:xfrm>
          <a:prstGeom prst="rect">
            <a:avLst/>
          </a:prstGeom>
          <a:noFill/>
        </p:spPr>
        <p:txBody>
          <a:bodyPr wrap="square" rtlCol="0">
            <a:spAutoFit/>
          </a:bodyPr>
          <a:lstStyle/>
          <a:p>
            <a:r>
              <a:rPr lang="en-US" dirty="0" smtClean="0"/>
              <a:t>New scheme achieves 92% accuracy in 99% of runs. Can serve as a strong complement to other stepping stone detection algorithms, like Hopper et all, for the scenarios it isn’t as successful.</a:t>
            </a:r>
            <a:endParaRPr lang="en-US" dirty="0"/>
          </a:p>
        </p:txBody>
      </p:sp>
    </p:spTree>
    <p:extLst>
      <p:ext uri="{BB962C8B-B14F-4D97-AF65-F5344CB8AC3E}">
        <p14:creationId xmlns:p14="http://schemas.microsoft.com/office/powerpoint/2010/main" val="1459392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Contents</a:t>
            </a:r>
            <a:endParaRPr lang="en-US" sz="3600"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dirty="0" smtClean="0"/>
              <a:t>Previous Work</a:t>
            </a:r>
          </a:p>
          <a:p>
            <a:r>
              <a:rPr lang="en-US" sz="2400" dirty="0" smtClean="0"/>
              <a:t>New Approach</a:t>
            </a:r>
          </a:p>
          <a:p>
            <a:r>
              <a:rPr lang="en-US" sz="2400" b="1" dirty="0" smtClean="0"/>
              <a:t>Hacking Vulnerabilities</a:t>
            </a:r>
          </a:p>
          <a:p>
            <a:r>
              <a:rPr lang="en-US" sz="2400" dirty="0" smtClean="0"/>
              <a:t>Conclusion</a:t>
            </a:r>
            <a:endParaRPr lang="en-US" sz="2400" dirty="0"/>
          </a:p>
        </p:txBody>
      </p:sp>
    </p:spTree>
    <p:extLst>
      <p:ext uri="{BB962C8B-B14F-4D97-AF65-F5344CB8AC3E}">
        <p14:creationId xmlns:p14="http://schemas.microsoft.com/office/powerpoint/2010/main" val="76235011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Potential hacks of new scheme</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Disable Nagle’s on both client and proxy</a:t>
            </a:r>
          </a:p>
          <a:p>
            <a:pPr lvl="1"/>
            <a:r>
              <a:rPr lang="en-US" sz="2000" dirty="0" smtClean="0"/>
              <a:t>New scheme requires Nagle’s to be enabled at the client so it </a:t>
            </a:r>
            <a:r>
              <a:rPr lang="en-US" sz="2000" dirty="0"/>
              <a:t>doesn’t </a:t>
            </a:r>
            <a:r>
              <a:rPr lang="en-US" sz="2000" dirty="0" smtClean="0"/>
              <a:t>work.</a:t>
            </a:r>
          </a:p>
          <a:p>
            <a:pPr lvl="1"/>
            <a:r>
              <a:rPr lang="en-US" sz="2000" dirty="0"/>
              <a:t>Must find another detection </a:t>
            </a:r>
            <a:r>
              <a:rPr lang="en-US" sz="2000" dirty="0" smtClean="0"/>
              <a:t>method</a:t>
            </a:r>
          </a:p>
          <a:p>
            <a:pPr lvl="1"/>
            <a:r>
              <a:rPr lang="en-US" sz="2000" dirty="0" smtClean="0"/>
              <a:t>However, if the proxy also turns it off, it’s easily detectable since IAT</a:t>
            </a:r>
            <a:r>
              <a:rPr lang="en-US" sz="2000" baseline="-25000" dirty="0" smtClean="0"/>
              <a:t>s</a:t>
            </a:r>
            <a:r>
              <a:rPr lang="en-US" sz="2000" dirty="0" smtClean="0"/>
              <a:t> is similar to IAT</a:t>
            </a:r>
            <a:r>
              <a:rPr lang="en-US" sz="2000" baseline="-25000" dirty="0" smtClean="0"/>
              <a:t>gen</a:t>
            </a:r>
          </a:p>
        </p:txBody>
      </p:sp>
    </p:spTree>
    <p:extLst>
      <p:ext uri="{BB962C8B-B14F-4D97-AF65-F5344CB8AC3E}">
        <p14:creationId xmlns:p14="http://schemas.microsoft.com/office/powerpoint/2010/main" val="1308972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Potential hacks of new scheme</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Nagle’s disabled on both client and proxy, but the client simulates Nagle’s at the application layer</a:t>
            </a:r>
          </a:p>
          <a:p>
            <a:pPr marL="914400" lvl="1" indent="-457200">
              <a:buAutoNum type="arabicPeriod"/>
            </a:pPr>
            <a:r>
              <a:rPr lang="en-US" sz="2000" dirty="0" smtClean="0"/>
              <a:t>Client can simulate Nagle’s make it look as if it directly connects to the server</a:t>
            </a:r>
          </a:p>
          <a:p>
            <a:pPr marL="914400" lvl="1" indent="-457200">
              <a:buAutoNum type="arabicPeriod"/>
            </a:pPr>
            <a:r>
              <a:rPr lang="en-US" sz="2000" dirty="0" smtClean="0"/>
              <a:t>Packets can be purposely sent with interval time RTT</a:t>
            </a:r>
            <a:r>
              <a:rPr lang="en-US" sz="2000" baseline="-25000" dirty="0" smtClean="0"/>
              <a:t>ps</a:t>
            </a:r>
            <a:r>
              <a:rPr lang="en-US" sz="2000" dirty="0" smtClean="0"/>
              <a:t> so that IAT</a:t>
            </a:r>
            <a:r>
              <a:rPr lang="en-US" sz="2000" baseline="-25000" dirty="0" smtClean="0"/>
              <a:t>s</a:t>
            </a:r>
            <a:r>
              <a:rPr lang="en-US" sz="2000" dirty="0" smtClean="0"/>
              <a:t> is similar to RTT</a:t>
            </a:r>
            <a:r>
              <a:rPr lang="en-US" sz="2000" baseline="-25000" dirty="0" smtClean="0"/>
              <a:t>ps</a:t>
            </a:r>
            <a:r>
              <a:rPr lang="en-US" sz="2000" dirty="0" smtClean="0"/>
              <a:t>.</a:t>
            </a:r>
          </a:p>
          <a:p>
            <a:pPr marL="914400" lvl="1" indent="-457200">
              <a:buAutoNum type="arabicPeriod"/>
            </a:pPr>
            <a:r>
              <a:rPr lang="en-US" sz="2000" dirty="0" smtClean="0"/>
              <a:t>However, this can be detected by occasionally blocking the TCP ACK during detection process.</a:t>
            </a:r>
          </a:p>
          <a:p>
            <a:pPr marL="1314450" lvl="2" indent="-457200">
              <a:buFont typeface="+mj-lt"/>
              <a:buAutoNum type="alphaLcPeriod"/>
            </a:pPr>
            <a:r>
              <a:rPr lang="en-US" sz="1600" dirty="0" smtClean="0"/>
              <a:t>Nagle’s will cause buffering and wait for an ACK.</a:t>
            </a:r>
          </a:p>
          <a:p>
            <a:pPr marL="1314450" lvl="2" indent="-457200">
              <a:buAutoNum type="alphaLcPeriod"/>
            </a:pPr>
            <a:r>
              <a:rPr lang="en-US" sz="1600" dirty="0" smtClean="0"/>
              <a:t>The client will then have to release a packet every RTT</a:t>
            </a:r>
            <a:r>
              <a:rPr lang="en-US" sz="1600" baseline="-25000" dirty="0" smtClean="0"/>
              <a:t>ps</a:t>
            </a:r>
            <a:r>
              <a:rPr lang="en-US" sz="1600" dirty="0" smtClean="0"/>
              <a:t>.</a:t>
            </a:r>
          </a:p>
          <a:p>
            <a:pPr marL="1314450" lvl="2" indent="-457200">
              <a:buAutoNum type="alphaLcPeriod"/>
            </a:pPr>
            <a:r>
              <a:rPr lang="en-US" sz="1600" dirty="0" smtClean="0"/>
              <a:t>If an ACK is blocked longer than RTT</a:t>
            </a:r>
            <a:r>
              <a:rPr lang="en-US" sz="1600" baseline="-25000" dirty="0" smtClean="0"/>
              <a:t>ps,</a:t>
            </a:r>
            <a:r>
              <a:rPr lang="en-US" sz="1600" dirty="0" smtClean="0"/>
              <a:t> and still see new packets at the server, this evasion is likely happening.</a:t>
            </a:r>
          </a:p>
        </p:txBody>
      </p:sp>
    </p:spTree>
    <p:extLst>
      <p:ext uri="{BB962C8B-B14F-4D97-AF65-F5344CB8AC3E}">
        <p14:creationId xmlns:p14="http://schemas.microsoft.com/office/powerpoint/2010/main" val="2815051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Potential hacks of new scheme</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Nagle’s is disabled on the client but enabled on the proxy node</a:t>
            </a:r>
          </a:p>
          <a:p>
            <a:pPr lvl="1"/>
            <a:r>
              <a:rPr lang="en-US" sz="2000" dirty="0" smtClean="0"/>
              <a:t>Client and proxy would be seen as a virtual node with a long internal processing delay. Hard to detect, but Hopper et </a:t>
            </a:r>
            <a:r>
              <a:rPr lang="en-US" sz="2000" dirty="0" err="1" smtClean="0"/>
              <a:t>al’s</a:t>
            </a:r>
            <a:r>
              <a:rPr lang="en-US" sz="2000" dirty="0" smtClean="0"/>
              <a:t> distance based scheme could help detect in this case</a:t>
            </a:r>
            <a:endParaRPr lang="en-US" sz="2000" dirty="0"/>
          </a:p>
        </p:txBody>
      </p:sp>
    </p:spTree>
    <p:extLst>
      <p:ext uri="{BB962C8B-B14F-4D97-AF65-F5344CB8AC3E}">
        <p14:creationId xmlns:p14="http://schemas.microsoft.com/office/powerpoint/2010/main" val="1586568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Contents</a:t>
            </a:r>
            <a:endParaRPr lang="en-US" sz="3600"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dirty="0" smtClean="0"/>
              <a:t>Previous Work</a:t>
            </a:r>
          </a:p>
          <a:p>
            <a:r>
              <a:rPr lang="en-US" sz="2400" dirty="0" smtClean="0"/>
              <a:t>New Approach</a:t>
            </a:r>
          </a:p>
          <a:p>
            <a:r>
              <a:rPr lang="en-US" sz="2400" dirty="0" smtClean="0"/>
              <a:t>Hacking Vulnerabilities</a:t>
            </a:r>
          </a:p>
          <a:p>
            <a:r>
              <a:rPr lang="en-US" sz="2400" b="1" dirty="0" smtClean="0"/>
              <a:t>Conclusion</a:t>
            </a:r>
            <a:endParaRPr lang="en-US" sz="2400" b="1" dirty="0"/>
          </a:p>
        </p:txBody>
      </p:sp>
    </p:spTree>
    <p:extLst>
      <p:ext uri="{BB962C8B-B14F-4D97-AF65-F5344CB8AC3E}">
        <p14:creationId xmlns:p14="http://schemas.microsoft.com/office/powerpoint/2010/main" val="26438604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a:t>
            </a:r>
            <a:endParaRPr lang="en-US" sz="3600" dirty="0"/>
          </a:p>
        </p:txBody>
      </p:sp>
      <p:sp>
        <p:nvSpPr>
          <p:cNvPr id="3" name="Content Placeholder 2"/>
          <p:cNvSpPr>
            <a:spLocks noGrp="1"/>
          </p:cNvSpPr>
          <p:nvPr>
            <p:ph idx="1"/>
          </p:nvPr>
        </p:nvSpPr>
        <p:spPr>
          <a:xfrm>
            <a:off x="457200" y="1600200"/>
            <a:ext cx="8229600" cy="4949146"/>
          </a:xfrm>
        </p:spPr>
        <p:txBody>
          <a:bodyPr>
            <a:normAutofit/>
          </a:bodyPr>
          <a:lstStyle/>
          <a:p>
            <a:r>
              <a:rPr lang="en-US" sz="2400" dirty="0" smtClean="0"/>
              <a:t>Proposed a new scheme that allows a server to detect whether a remote peer of a TCP connection is a stepping stone</a:t>
            </a:r>
          </a:p>
          <a:p>
            <a:r>
              <a:rPr lang="en-US" sz="2400" dirty="0" smtClean="0"/>
              <a:t>Because Nagle’s Algorithm changes the traffic patterns of TCP packet streams, the client traffic would have different patterns when compared with proxy-relayed traffic</a:t>
            </a:r>
          </a:p>
          <a:p>
            <a:r>
              <a:rPr lang="en-US" sz="2400" dirty="0" smtClean="0"/>
              <a:t>Therefore this new scheme detects the presence of a stepping stone by observing the interarrival times and payload size of the packets arriving at a server</a:t>
            </a:r>
          </a:p>
          <a:p>
            <a:r>
              <a:rPr lang="en-US" sz="2400" dirty="0" smtClean="0"/>
              <a:t>Considered a starting point to give critical Internet users the power to refuse anonymous access whenever necessary</a:t>
            </a:r>
            <a:endParaRPr lang="en-US" sz="2400" dirty="0"/>
          </a:p>
        </p:txBody>
      </p:sp>
    </p:spTree>
    <p:extLst>
      <p:ext uri="{BB962C8B-B14F-4D97-AF65-F5344CB8AC3E}">
        <p14:creationId xmlns:p14="http://schemas.microsoft.com/office/powerpoint/2010/main" val="945675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26961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Proxy Server</a:t>
            </a:r>
            <a:endParaRPr lang="en-US" sz="3600" dirty="0"/>
          </a:p>
        </p:txBody>
      </p:sp>
      <p:sp>
        <p:nvSpPr>
          <p:cNvPr id="3" name="Content Placeholder 2"/>
          <p:cNvSpPr>
            <a:spLocks noGrp="1"/>
          </p:cNvSpPr>
          <p:nvPr>
            <p:ph idx="1"/>
          </p:nvPr>
        </p:nvSpPr>
        <p:spPr>
          <a:xfrm>
            <a:off x="457200" y="1453991"/>
            <a:ext cx="8009194" cy="3150133"/>
          </a:xfrm>
        </p:spPr>
        <p:txBody>
          <a:bodyPr>
            <a:normAutofit/>
          </a:bodyPr>
          <a:lstStyle/>
          <a:p>
            <a:r>
              <a:rPr lang="en-US" sz="2000" dirty="0" smtClean="0"/>
              <a:t>Originally created to enhance web browsing performance for a group of users</a:t>
            </a:r>
          </a:p>
          <a:p>
            <a:pPr lvl="1"/>
            <a:r>
              <a:rPr lang="en-US" sz="2000" dirty="0"/>
              <a:t>S</a:t>
            </a:r>
            <a:r>
              <a:rPr lang="en-US" sz="2000" dirty="0" smtClean="0"/>
              <a:t>aves the results of all requests for a certain amount of time</a:t>
            </a:r>
          </a:p>
          <a:p>
            <a:pPr marL="342900" lvl="1" indent="-342900">
              <a:buFont typeface="Arial"/>
              <a:buChar char="•"/>
            </a:pPr>
            <a:r>
              <a:rPr lang="en-US" sz="2000" dirty="0"/>
              <a:t>Facilitates anonymous browsing by concealing a user’s IP address</a:t>
            </a:r>
          </a:p>
          <a:p>
            <a:endParaRPr lang="en-US" sz="2000" dirty="0" smtClean="0"/>
          </a:p>
        </p:txBody>
      </p:sp>
      <p:pic>
        <p:nvPicPr>
          <p:cNvPr id="4" name="Content Placeholder 3" descr="proxy-ex.png"/>
          <p:cNvPicPr>
            <a:picLocks noChangeAspect="1"/>
          </p:cNvPicPr>
          <p:nvPr/>
        </p:nvPicPr>
        <p:blipFill>
          <a:blip r:embed="rId2">
            <a:extLst>
              <a:ext uri="{28A0092B-C50C-407E-A947-70E740481C1C}">
                <a14:useLocalDpi xmlns:a14="http://schemas.microsoft.com/office/drawing/2010/main" val="0"/>
              </a:ext>
            </a:extLst>
          </a:blip>
          <a:srcRect l="-18269" r="-18269"/>
          <a:stretch>
            <a:fillRect/>
          </a:stretch>
        </p:blipFill>
        <p:spPr>
          <a:xfrm>
            <a:off x="1290065" y="2916045"/>
            <a:ext cx="6975272" cy="3836131"/>
          </a:xfrm>
          <a:prstGeom prst="rect">
            <a:avLst/>
          </a:prstGeom>
        </p:spPr>
      </p:pic>
    </p:spTree>
    <p:extLst>
      <p:ext uri="{BB962C8B-B14F-4D97-AF65-F5344CB8AC3E}">
        <p14:creationId xmlns:p14="http://schemas.microsoft.com/office/powerpoint/2010/main" val="41940483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Proxy Server</a:t>
            </a:r>
            <a:endParaRPr lang="en-US" sz="3600" dirty="0"/>
          </a:p>
        </p:txBody>
      </p:sp>
      <p:sp>
        <p:nvSpPr>
          <p:cNvPr id="5" name="Content Placeholder 4"/>
          <p:cNvSpPr>
            <a:spLocks noGrp="1"/>
          </p:cNvSpPr>
          <p:nvPr>
            <p:ph idx="1"/>
          </p:nvPr>
        </p:nvSpPr>
        <p:spPr/>
        <p:txBody>
          <a:bodyPr>
            <a:normAutofit/>
          </a:bodyPr>
          <a:lstStyle/>
          <a:p>
            <a:r>
              <a:rPr lang="en-US" sz="2400" dirty="0" smtClean="0"/>
              <a:t>Can be used to circumvent firewalls, such as accessing Facebook from school</a:t>
            </a:r>
          </a:p>
          <a:p>
            <a:r>
              <a:rPr lang="en-US" sz="2400" dirty="0" smtClean="0"/>
              <a:t>But a proxy is also used maliciously</a:t>
            </a:r>
            <a:endParaRPr lang="en-US" sz="2400" dirty="0"/>
          </a:p>
        </p:txBody>
      </p:sp>
      <p:pic>
        <p:nvPicPr>
          <p:cNvPr id="6" name="Picture 5" descr="proxy-circumven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628" y="3426035"/>
            <a:ext cx="7304784" cy="2794080"/>
          </a:xfrm>
          <a:prstGeom prst="rect">
            <a:avLst/>
          </a:prstGeom>
        </p:spPr>
      </p:pic>
    </p:spTree>
    <p:extLst>
      <p:ext uri="{BB962C8B-B14F-4D97-AF65-F5344CB8AC3E}">
        <p14:creationId xmlns:p14="http://schemas.microsoft.com/office/powerpoint/2010/main" val="42679967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Goal</a:t>
            </a:r>
            <a:endParaRPr lang="en-US" sz="3600" dirty="0"/>
          </a:p>
        </p:txBody>
      </p:sp>
      <p:sp>
        <p:nvSpPr>
          <p:cNvPr id="3" name="Content Placeholder 2"/>
          <p:cNvSpPr>
            <a:spLocks noGrp="1"/>
          </p:cNvSpPr>
          <p:nvPr>
            <p:ph idx="1"/>
          </p:nvPr>
        </p:nvSpPr>
        <p:spPr/>
        <p:txBody>
          <a:bodyPr>
            <a:normAutofit/>
          </a:bodyPr>
          <a:lstStyle/>
          <a:p>
            <a:r>
              <a:rPr lang="en-US" sz="2400" dirty="0" smtClean="0"/>
              <a:t>Detect the use of a stepping stone from the server’s perspective</a:t>
            </a:r>
          </a:p>
          <a:p>
            <a:r>
              <a:rPr lang="en-US" sz="2400" dirty="0"/>
              <a:t>No general </a:t>
            </a:r>
            <a:r>
              <a:rPr lang="en-US" sz="2400" dirty="0" smtClean="0"/>
              <a:t>method currently available</a:t>
            </a:r>
          </a:p>
          <a:p>
            <a:r>
              <a:rPr lang="en-US" sz="2400" dirty="0" smtClean="0"/>
              <a:t>Dependent on use of Nagle’s algorithm, explained later</a:t>
            </a:r>
            <a:endParaRPr lang="en-US" sz="2400" dirty="0"/>
          </a:p>
        </p:txBody>
      </p:sp>
    </p:spTree>
    <p:extLst>
      <p:ext uri="{BB962C8B-B14F-4D97-AF65-F5344CB8AC3E}">
        <p14:creationId xmlns:p14="http://schemas.microsoft.com/office/powerpoint/2010/main" val="25088866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Contents</a:t>
            </a:r>
            <a:endParaRPr lang="en-US" sz="3600"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b="1" dirty="0" smtClean="0"/>
              <a:t>Previous Work</a:t>
            </a:r>
          </a:p>
          <a:p>
            <a:r>
              <a:rPr lang="en-US" sz="2400" dirty="0" smtClean="0"/>
              <a:t>New Approach</a:t>
            </a:r>
          </a:p>
          <a:p>
            <a:r>
              <a:rPr lang="en-US" sz="2400" dirty="0"/>
              <a:t>Hacking </a:t>
            </a:r>
            <a:r>
              <a:rPr lang="en-US" sz="2400" dirty="0" smtClean="0"/>
              <a:t>Vulnerabilities</a:t>
            </a:r>
          </a:p>
          <a:p>
            <a:r>
              <a:rPr lang="en-US" sz="2400" dirty="0" smtClean="0"/>
              <a:t>Conclusion</a:t>
            </a:r>
            <a:endParaRPr lang="en-US" sz="2400" dirty="0"/>
          </a:p>
        </p:txBody>
      </p:sp>
    </p:spTree>
    <p:extLst>
      <p:ext uri="{BB962C8B-B14F-4D97-AF65-F5344CB8AC3E}">
        <p14:creationId xmlns:p14="http://schemas.microsoft.com/office/powerpoint/2010/main" val="25737813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Previous Work</a:t>
            </a:r>
            <a:endParaRPr lang="en-US" sz="3600" dirty="0"/>
          </a:p>
        </p:txBody>
      </p:sp>
      <p:sp>
        <p:nvSpPr>
          <p:cNvPr id="3" name="Content Placeholder 2"/>
          <p:cNvSpPr>
            <a:spLocks noGrp="1"/>
          </p:cNvSpPr>
          <p:nvPr>
            <p:ph idx="1"/>
          </p:nvPr>
        </p:nvSpPr>
        <p:spPr/>
        <p:txBody>
          <a:bodyPr>
            <a:normAutofit/>
          </a:bodyPr>
          <a:lstStyle/>
          <a:p>
            <a:r>
              <a:rPr lang="en-US" sz="2400" dirty="0" smtClean="0"/>
              <a:t>A common solution is to check the header variables in a HTTP request for things like </a:t>
            </a:r>
            <a:r>
              <a:rPr lang="en-US" sz="2400" i="1" dirty="0" smtClean="0"/>
              <a:t>X-Forwarded-For </a:t>
            </a:r>
            <a:r>
              <a:rPr lang="en-US" sz="2400" dirty="0" smtClean="0"/>
              <a:t>or </a:t>
            </a:r>
            <a:r>
              <a:rPr lang="en-US" sz="2400" i="1" dirty="0" smtClean="0"/>
              <a:t>Via</a:t>
            </a:r>
            <a:r>
              <a:rPr lang="en-US" sz="2400" dirty="0" smtClean="0"/>
              <a:t>. Means the request should have relayed by a web proxy.</a:t>
            </a:r>
            <a:endParaRPr lang="en-US" sz="2400" i="1" dirty="0" smtClean="0"/>
          </a:p>
          <a:p>
            <a:pPr lvl="1"/>
            <a:r>
              <a:rPr lang="en-US" sz="2400" dirty="0" smtClean="0"/>
              <a:t>Doesn’t work for anonymous proxies, since it can simply choose to not add the header to a forwarded HTTP request</a:t>
            </a:r>
            <a:endParaRPr lang="en-US" sz="2400" dirty="0"/>
          </a:p>
        </p:txBody>
      </p:sp>
    </p:spTree>
    <p:extLst>
      <p:ext uri="{BB962C8B-B14F-4D97-AF65-F5344CB8AC3E}">
        <p14:creationId xmlns:p14="http://schemas.microsoft.com/office/powerpoint/2010/main" val="18145142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Previous Work</a:t>
            </a:r>
            <a:endParaRPr lang="en-US" sz="3600" dirty="0"/>
          </a:p>
        </p:txBody>
      </p:sp>
      <p:sp>
        <p:nvSpPr>
          <p:cNvPr id="3" name="Content Placeholder 2"/>
          <p:cNvSpPr>
            <a:spLocks noGrp="1"/>
          </p:cNvSpPr>
          <p:nvPr>
            <p:ph idx="1"/>
          </p:nvPr>
        </p:nvSpPr>
        <p:spPr/>
        <p:txBody>
          <a:bodyPr>
            <a:normAutofit/>
          </a:bodyPr>
          <a:lstStyle/>
          <a:p>
            <a:r>
              <a:rPr lang="en-US" sz="2400" dirty="0" smtClean="0"/>
              <a:t>Other stepping stone detection research seeks to detect whether a host is being used as a stepping stone</a:t>
            </a:r>
          </a:p>
          <a:p>
            <a:r>
              <a:rPr lang="en-US" sz="2400" dirty="0" smtClean="0"/>
              <a:t>This newly proposed approach seeks to detect whether a TCP connection is </a:t>
            </a:r>
            <a:r>
              <a:rPr lang="en-US" sz="2400" i="1" dirty="0" smtClean="0"/>
              <a:t>initiated</a:t>
            </a:r>
            <a:r>
              <a:rPr lang="en-US" sz="2400" dirty="0" smtClean="0"/>
              <a:t> by a stepping stone, from a server’s perspective</a:t>
            </a:r>
            <a:endParaRPr lang="en-US" sz="2400" dirty="0"/>
          </a:p>
        </p:txBody>
      </p:sp>
    </p:spTree>
    <p:extLst>
      <p:ext uri="{BB962C8B-B14F-4D97-AF65-F5344CB8AC3E}">
        <p14:creationId xmlns:p14="http://schemas.microsoft.com/office/powerpoint/2010/main" val="6915382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23596</TotalTime>
  <Words>1899</Words>
  <Application>Microsoft Macintosh PowerPoint</Application>
  <PresentationFormat>On-screen Show (4:3)</PresentationFormat>
  <Paragraphs>159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Stepping Stone Detection at The Server Side</vt:lpstr>
      <vt:lpstr>Reference</vt:lpstr>
      <vt:lpstr>Contents</vt:lpstr>
      <vt:lpstr>Proxy Server</vt:lpstr>
      <vt:lpstr>Proxy Server</vt:lpstr>
      <vt:lpstr>Goal</vt:lpstr>
      <vt:lpstr>Contents</vt:lpstr>
      <vt:lpstr>Previous Work</vt:lpstr>
      <vt:lpstr>Previous Work</vt:lpstr>
      <vt:lpstr>Previous Work - Hopper et al</vt:lpstr>
      <vt:lpstr>Contents</vt:lpstr>
      <vt:lpstr>New Approach</vt:lpstr>
      <vt:lpstr>Nagle’s Algorithm</vt:lpstr>
      <vt:lpstr>Nagle’s Algorithm</vt:lpstr>
      <vt:lpstr>Proxy-present scenarios</vt:lpstr>
      <vt:lpstr>Case 1: Nagle-disabled proxy with RTTcp &lt; RTTps </vt:lpstr>
      <vt:lpstr>Case 2: Nagle-disabled proxy with RTTcp &gt; RTTps </vt:lpstr>
      <vt:lpstr>Case 3: Nagle-enabled proxy with RTTcp &lt; RTTps </vt:lpstr>
      <vt:lpstr>n-modal property</vt:lpstr>
      <vt:lpstr>Case 4: Nagle-enabled proxy with RTTcp &gt; RTTps </vt:lpstr>
      <vt:lpstr>Case Summary</vt:lpstr>
      <vt:lpstr>New Detection Scheme</vt:lpstr>
      <vt:lpstr>New Detection Scheme</vt:lpstr>
      <vt:lpstr>New Detection Scheme Algorithm</vt:lpstr>
      <vt:lpstr>Controlled Experiments</vt:lpstr>
      <vt:lpstr>Controlled Experiments</vt:lpstr>
      <vt:lpstr>Controlled Results</vt:lpstr>
      <vt:lpstr>Internet Experiments</vt:lpstr>
      <vt:lpstr>Internet Results</vt:lpstr>
      <vt:lpstr>Performance</vt:lpstr>
      <vt:lpstr>Contents</vt:lpstr>
      <vt:lpstr>Potential hacks of new scheme</vt:lpstr>
      <vt:lpstr>Potential hacks of new scheme</vt:lpstr>
      <vt:lpstr>Potential hacks of new scheme</vt:lpstr>
      <vt:lpstr>Contents</vt:lpstr>
      <vt:lpstr>Conclusion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Stepping Stone Detection at The Server Side</dc:title>
  <dc:creator>Devin Crane</dc:creator>
  <cp:lastModifiedBy>Devin Crane</cp:lastModifiedBy>
  <cp:revision>95</cp:revision>
  <dcterms:created xsi:type="dcterms:W3CDTF">2016-10-06T00:37:54Z</dcterms:created>
  <dcterms:modified xsi:type="dcterms:W3CDTF">2016-11-07T18:34:35Z</dcterms:modified>
</cp:coreProperties>
</file>