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86" r:id="rId8"/>
    <p:sldId id="287" r:id="rId9"/>
    <p:sldId id="290" r:id="rId10"/>
    <p:sldId id="291" r:id="rId11"/>
    <p:sldId id="292" r:id="rId12"/>
    <p:sldId id="293" r:id="rId13"/>
    <p:sldId id="288" r:id="rId14"/>
    <p:sldId id="294" r:id="rId15"/>
    <p:sldId id="295" r:id="rId16"/>
    <p:sldId id="289" r:id="rId17"/>
    <p:sldId id="296" r:id="rId18"/>
    <p:sldId id="297" r:id="rId19"/>
    <p:sldId id="298" r:id="rId20"/>
    <p:sldId id="299" r:id="rId21"/>
    <p:sldId id="300" r:id="rId22"/>
    <p:sldId id="301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28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7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6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6941-F5CF-4C38-B393-2086FBE2151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AF80-FB55-4FA5-8ABD-05FD31249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481" y="754602"/>
            <a:ext cx="8851037" cy="3222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b="1" dirty="0">
                <a:latin typeface="Arial Rounded MT Bold" panose="020F0704030504030204" pitchFamily="34" charset="0"/>
              </a:rPr>
              <a:t>Practical Attacks Against The I2P Network</a:t>
            </a:r>
            <a:endParaRPr lang="en-US" sz="4800" b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163627"/>
            <a:ext cx="9144000" cy="1251752"/>
          </a:xfrm>
        </p:spPr>
        <p:txBody>
          <a:bodyPr>
            <a:normAutofit/>
          </a:bodyPr>
          <a:lstStyle/>
          <a:p>
            <a:r>
              <a:rPr lang="en-IN" dirty="0"/>
              <a:t>Christoph </a:t>
            </a:r>
            <a:r>
              <a:rPr lang="en-IN" dirty="0" smtClean="0"/>
              <a:t>Egger,  </a:t>
            </a:r>
            <a:r>
              <a:rPr lang="en-IN" dirty="0"/>
              <a:t>Johannes </a:t>
            </a:r>
            <a:r>
              <a:rPr lang="en-IN" dirty="0" smtClean="0"/>
              <a:t>Schlumberger,  Christopher </a:t>
            </a:r>
            <a:r>
              <a:rPr lang="en-IN" dirty="0" err="1" smtClean="0"/>
              <a:t>Kruegel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/>
              <a:t>Giovanni </a:t>
            </a:r>
            <a:r>
              <a:rPr lang="en-IN" dirty="0" err="1"/>
              <a:t>Vigna</a:t>
            </a:r>
            <a:endParaRPr lang="en-IN" dirty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Sahilkumar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Chakraborty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12192000" cy="5681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10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45123" y="1218272"/>
            <a:ext cx="11060723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IN" b="1" dirty="0" err="1" smtClean="0"/>
              <a:t>Floodfill</a:t>
            </a:r>
            <a:r>
              <a:rPr lang="en-IN" b="1" dirty="0" smtClean="0"/>
              <a:t> Takeover</a:t>
            </a:r>
          </a:p>
          <a:p>
            <a:r>
              <a:rPr lang="en-IN" dirty="0" smtClean="0"/>
              <a:t>By </a:t>
            </a:r>
            <a:r>
              <a:rPr lang="en-IN" dirty="0"/>
              <a:t>taking control of the </a:t>
            </a:r>
            <a:r>
              <a:rPr lang="en-IN" dirty="0" err="1"/>
              <a:t>netDB</a:t>
            </a:r>
            <a:r>
              <a:rPr lang="en-IN" dirty="0"/>
              <a:t>, one </a:t>
            </a:r>
            <a:r>
              <a:rPr lang="en-IN" dirty="0" smtClean="0"/>
              <a:t>can log </a:t>
            </a:r>
            <a:r>
              <a:rPr lang="en-IN" dirty="0"/>
              <a:t>database actions for the full </a:t>
            </a:r>
            <a:r>
              <a:rPr lang="en-IN" dirty="0" err="1"/>
              <a:t>keyspace</a:t>
            </a:r>
            <a:r>
              <a:rPr lang="en-IN" dirty="0"/>
              <a:t>. The attack is possible with </a:t>
            </a:r>
            <a:r>
              <a:rPr lang="en-IN" dirty="0" smtClean="0"/>
              <a:t>relatively few </a:t>
            </a:r>
            <a:r>
              <a:rPr lang="en-IN" dirty="0"/>
              <a:t>resources (only 2 % of total nodes in the network are needed). </a:t>
            </a:r>
            <a:endParaRPr lang="en-IN" dirty="0" smtClean="0"/>
          </a:p>
          <a:p>
            <a:r>
              <a:rPr lang="en-IN" dirty="0"/>
              <a:t>The attacker can conﬁgure his nodes as manual </a:t>
            </a:r>
            <a:r>
              <a:rPr lang="en-IN" dirty="0" err="1"/>
              <a:t>floodfill</a:t>
            </a:r>
            <a:r>
              <a:rPr lang="en-IN" dirty="0"/>
              <a:t> nodes to </a:t>
            </a:r>
            <a:r>
              <a:rPr lang="en-IN" dirty="0" smtClean="0"/>
              <a:t>make sure </a:t>
            </a:r>
            <a:r>
              <a:rPr lang="en-IN" dirty="0"/>
              <a:t>his nodes participate in the database</a:t>
            </a:r>
            <a:r>
              <a:rPr lang="en-IN" dirty="0" smtClean="0"/>
              <a:t>.</a:t>
            </a:r>
          </a:p>
          <a:p>
            <a:r>
              <a:rPr lang="en-IN" dirty="0"/>
              <a:t>Around 95 % of the </a:t>
            </a:r>
            <a:r>
              <a:rPr lang="en-IN" dirty="0" err="1"/>
              <a:t>floodfill</a:t>
            </a:r>
            <a:r>
              <a:rPr lang="en-IN" dirty="0"/>
              <a:t> nodes are automatic, that is, </a:t>
            </a:r>
            <a:endParaRPr lang="en-IN" dirty="0" smtClean="0"/>
          </a:p>
          <a:p>
            <a:r>
              <a:rPr lang="en-IN" dirty="0" smtClean="0"/>
              <a:t>While </a:t>
            </a:r>
            <a:r>
              <a:rPr lang="en-IN" dirty="0"/>
              <a:t>there will not be the need for more participants once </a:t>
            </a:r>
            <a:r>
              <a:rPr lang="en-IN" dirty="0" smtClean="0"/>
              <a:t>the attacker </a:t>
            </a:r>
            <a:r>
              <a:rPr lang="en-IN" dirty="0"/>
              <a:t>has set up his nodes, all current participants continue to serve </a:t>
            </a:r>
            <a:r>
              <a:rPr lang="en-IN" dirty="0" smtClean="0"/>
              <a:t>as </a:t>
            </a:r>
            <a:r>
              <a:rPr lang="en-IN" dirty="0" err="1" smtClean="0"/>
              <a:t>floodfill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084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As </a:t>
            </a:r>
            <a:r>
              <a:rPr lang="en-IN" dirty="0"/>
              <a:t>load varies and routers tend to be rebooted from time to time, the </a:t>
            </a:r>
            <a:r>
              <a:rPr lang="en-IN" dirty="0" smtClean="0"/>
              <a:t>least noisy </a:t>
            </a:r>
            <a:r>
              <a:rPr lang="en-IN" dirty="0"/>
              <a:t>and easy-to-deploy possibility is waiting for the number of </a:t>
            </a:r>
            <a:r>
              <a:rPr lang="en-IN" dirty="0" smtClean="0"/>
              <a:t>legitimate </a:t>
            </a:r>
            <a:r>
              <a:rPr lang="en-IN" dirty="0" err="1" smtClean="0"/>
              <a:t>floodfill</a:t>
            </a:r>
            <a:r>
              <a:rPr lang="en-IN" dirty="0" smtClean="0"/>
              <a:t> </a:t>
            </a:r>
            <a:r>
              <a:rPr lang="en-IN" dirty="0"/>
              <a:t>participants to decrease while the attacker adds malicious nodes </a:t>
            </a:r>
            <a:r>
              <a:rPr lang="en-IN" dirty="0" smtClean="0"/>
              <a:t>to the </a:t>
            </a:r>
            <a:r>
              <a:rPr lang="en-IN" dirty="0"/>
              <a:t>network. </a:t>
            </a:r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is especially effective every time an update to the I2P </a:t>
            </a:r>
            <a:r>
              <a:rPr lang="en-IN" dirty="0" smtClean="0"/>
              <a:t>software is </a:t>
            </a:r>
            <a:r>
              <a:rPr lang="en-IN" dirty="0"/>
              <a:t>distributed, as updating I2P includes a restart of the router.</a:t>
            </a:r>
          </a:p>
        </p:txBody>
      </p:sp>
    </p:spTree>
    <p:extLst>
      <p:ext uri="{BB962C8B-B14F-4D97-AF65-F5344CB8AC3E}">
        <p14:creationId xmlns:p14="http://schemas.microsoft.com/office/powerpoint/2010/main" val="109079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However, to speed up churn in the </a:t>
            </a:r>
            <a:r>
              <a:rPr lang="en-IN" dirty="0" err="1"/>
              <a:t>floodfill</a:t>
            </a:r>
            <a:r>
              <a:rPr lang="en-IN" dirty="0"/>
              <a:t> set, an attacker can </a:t>
            </a:r>
            <a:r>
              <a:rPr lang="en-IN" dirty="0" smtClean="0"/>
              <a:t>inﬂuence the </a:t>
            </a:r>
            <a:r>
              <a:rPr lang="en-IN" dirty="0"/>
              <a:t>job lag using a denial-of-service (</a:t>
            </a:r>
            <a:r>
              <a:rPr lang="en-IN" dirty="0" err="1"/>
              <a:t>DoS</a:t>
            </a:r>
            <a:r>
              <a:rPr lang="en-IN" dirty="0"/>
              <a:t>) attack against a legitimate </a:t>
            </a:r>
            <a:r>
              <a:rPr lang="en-IN" dirty="0" err="1" smtClean="0"/>
              <a:t>floodfill</a:t>
            </a:r>
            <a:r>
              <a:rPr lang="en-IN" dirty="0" smtClean="0"/>
              <a:t> participant</a:t>
            </a:r>
            <a:r>
              <a:rPr lang="en-IN" dirty="0"/>
              <a:t>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attacker creates many new tunnels through the attacked </a:t>
            </a:r>
            <a:r>
              <a:rPr lang="en-IN" dirty="0" smtClean="0"/>
              <a:t>node adding </a:t>
            </a:r>
            <a:r>
              <a:rPr lang="en-IN" dirty="0"/>
              <a:t>a tunnel build job for </a:t>
            </a:r>
            <a:r>
              <a:rPr lang="en-IN" dirty="0" smtClean="0"/>
              <a:t>each.</a:t>
            </a:r>
          </a:p>
          <a:p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attacker </a:t>
            </a:r>
            <a:r>
              <a:rPr lang="en-IN" dirty="0" smtClean="0"/>
              <a:t>is able </a:t>
            </a:r>
            <a:r>
              <a:rPr lang="en-IN" dirty="0"/>
              <a:t>to create more open jobs than the node can handle, these jobs get </a:t>
            </a:r>
            <a:r>
              <a:rPr lang="en-IN" dirty="0" smtClean="0"/>
              <a:t>started </a:t>
            </a:r>
            <a:r>
              <a:rPr lang="en-IN" dirty="0"/>
              <a:t>late, building up a job lag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0910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b="1" dirty="0" smtClean="0"/>
              <a:t>2.   Sybil Attack</a:t>
            </a:r>
          </a:p>
          <a:p>
            <a:r>
              <a:rPr lang="en-IN" dirty="0"/>
              <a:t>W</a:t>
            </a:r>
            <a:r>
              <a:rPr lang="en-IN" dirty="0" smtClean="0"/>
              <a:t>ell-known </a:t>
            </a:r>
            <a:r>
              <a:rPr lang="en-IN" dirty="0"/>
              <a:t>attack where a malicious user creates multiple identities to increase control over </a:t>
            </a:r>
            <a:r>
              <a:rPr lang="en-IN" dirty="0" smtClean="0"/>
              <a:t>the </a:t>
            </a:r>
            <a:r>
              <a:rPr lang="en-IN" dirty="0"/>
              <a:t>system</a:t>
            </a:r>
            <a:r>
              <a:rPr lang="en-IN" dirty="0" smtClean="0"/>
              <a:t>.</a:t>
            </a:r>
            <a:endParaRPr lang="en-IN" dirty="0"/>
          </a:p>
          <a:p>
            <a:r>
              <a:rPr lang="en-IN" dirty="0"/>
              <a:t>It is possible to control more identities in the network by running </a:t>
            </a:r>
            <a:r>
              <a:rPr lang="en-IN" dirty="0" smtClean="0"/>
              <a:t>multipleI2P </a:t>
            </a:r>
            <a:r>
              <a:rPr lang="en-IN" dirty="0"/>
              <a:t>instances on the same hardware. </a:t>
            </a:r>
            <a:endParaRPr lang="en-IN" dirty="0" smtClean="0"/>
          </a:p>
          <a:p>
            <a:r>
              <a:rPr lang="en-IN" dirty="0" smtClean="0"/>
              <a:t>However</a:t>
            </a:r>
            <a:r>
              <a:rPr lang="en-IN" dirty="0"/>
              <a:t>, participants evaluate the performance of peers they know of and weight them when selecting peers to </a:t>
            </a:r>
            <a:r>
              <a:rPr lang="en-IN" dirty="0" smtClean="0"/>
              <a:t>interact with </a:t>
            </a:r>
            <a:r>
              <a:rPr lang="en-IN" dirty="0"/>
              <a:t>instead of using a random sample. </a:t>
            </a:r>
            <a:endParaRPr lang="en-IN" dirty="0" smtClean="0"/>
          </a:p>
          <a:p>
            <a:r>
              <a:rPr lang="en-IN" dirty="0" smtClean="0"/>
              <a:t>As </a:t>
            </a:r>
            <a:r>
              <a:rPr lang="en-IN" dirty="0"/>
              <a:t>running multiple identities on </a:t>
            </a:r>
            <a:r>
              <a:rPr lang="en-IN" dirty="0" smtClean="0"/>
              <a:t>the same </a:t>
            </a:r>
            <a:r>
              <a:rPr lang="en-IN" dirty="0"/>
              <a:t>host decreases the performance of each of those instances, the </a:t>
            </a:r>
            <a:r>
              <a:rPr lang="en-IN" dirty="0" smtClean="0"/>
              <a:t>number of </a:t>
            </a:r>
            <a:r>
              <a:rPr lang="en-IN" dirty="0"/>
              <a:t>additional identities running in parallel is effectively limited by the need </a:t>
            </a:r>
            <a:r>
              <a:rPr lang="en-IN" dirty="0" smtClean="0"/>
              <a:t>to provide </a:t>
            </a:r>
            <a:r>
              <a:rPr lang="en-IN" dirty="0"/>
              <a:t>each of them with enough resources for being considered as peers.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148733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10452859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A </a:t>
            </a:r>
            <a:r>
              <a:rPr lang="en-IN" dirty="0"/>
              <a:t>Sybil attack will allow the attacker to get close control over a limited </a:t>
            </a:r>
            <a:r>
              <a:rPr lang="en-IN" dirty="0" smtClean="0"/>
              <a:t>part of </a:t>
            </a:r>
            <a:r>
              <a:rPr lang="en-IN" dirty="0"/>
              <a:t>the </a:t>
            </a:r>
            <a:r>
              <a:rPr lang="en-IN" dirty="0" err="1"/>
              <a:t>keyspace</a:t>
            </a:r>
            <a:r>
              <a:rPr lang="en-IN" dirty="0"/>
              <a:t>, and it requires fewer resources than the complete takeover.</a:t>
            </a:r>
          </a:p>
          <a:p>
            <a:r>
              <a:rPr lang="en-IN" dirty="0" smtClean="0"/>
              <a:t>While </a:t>
            </a:r>
            <a:r>
              <a:rPr lang="en-IN" dirty="0"/>
              <a:t>an attacker cannot run (too many) I2P nodes in parallel due to the </a:t>
            </a:r>
            <a:r>
              <a:rPr lang="en-IN" dirty="0" smtClean="0"/>
              <a:t>peer proﬁling </a:t>
            </a:r>
            <a:r>
              <a:rPr lang="en-IN" dirty="0"/>
              <a:t>that is in place, it is possible to compute huge quantities of </a:t>
            </a:r>
            <a:r>
              <a:rPr lang="en-IN" dirty="0" smtClean="0"/>
              <a:t>identities ofﬂine </a:t>
            </a:r>
            <a:r>
              <a:rPr lang="en-IN" dirty="0"/>
              <a:t>and then use the best placed ones (the ones closest to the victim in </a:t>
            </a:r>
            <a:r>
              <a:rPr lang="en-IN" dirty="0" smtClean="0"/>
              <a:t>the </a:t>
            </a:r>
            <a:r>
              <a:rPr lang="en-IN" dirty="0" err="1" smtClean="0"/>
              <a:t>keyspace</a:t>
            </a:r>
            <a:r>
              <a:rPr lang="en-IN" dirty="0" smtClean="0"/>
              <a:t>).</a:t>
            </a:r>
          </a:p>
          <a:p>
            <a:r>
              <a:rPr lang="en-IN" dirty="0" smtClean="0"/>
              <a:t> </a:t>
            </a:r>
            <a:r>
              <a:rPr lang="en-IN" dirty="0"/>
              <a:t>To exhaust the query limit with negative responses, a total of </a:t>
            </a:r>
            <a:r>
              <a:rPr lang="en-IN" dirty="0" smtClean="0"/>
              <a:t>eight nodes </a:t>
            </a:r>
            <a:r>
              <a:rPr lang="en-IN" dirty="0"/>
              <a:t>near the target key are necessary </a:t>
            </a:r>
            <a:r>
              <a:rPr lang="en-IN" dirty="0" smtClean="0"/>
              <a:t>(over here near </a:t>
            </a:r>
            <a:r>
              <a:rPr lang="en-IN" dirty="0"/>
              <a:t>means closer than any </a:t>
            </a:r>
            <a:r>
              <a:rPr lang="en-IN" dirty="0" smtClean="0"/>
              <a:t>legitimate participant </a:t>
            </a:r>
            <a:r>
              <a:rPr lang="en-IN" dirty="0"/>
              <a:t>in this region of the </a:t>
            </a:r>
            <a:r>
              <a:rPr lang="en-IN" dirty="0" err="1"/>
              <a:t>netDB</a:t>
            </a:r>
            <a:r>
              <a:rPr lang="en-IN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63802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430823" y="1218272"/>
            <a:ext cx="11465169" cy="4822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dirty="0"/>
              <a:t>Introducing a new node into the network requires a setup time of about </a:t>
            </a:r>
            <a:r>
              <a:rPr lang="en-IN" sz="2400" dirty="0" smtClean="0"/>
              <a:t>an hour</a:t>
            </a:r>
            <a:r>
              <a:rPr lang="en-IN" sz="2400" dirty="0"/>
              <a:t>, during which the node gets known by more and more of its peers </a:t>
            </a:r>
            <a:r>
              <a:rPr lang="en-IN" sz="2400" dirty="0" smtClean="0"/>
              <a:t>and actively </a:t>
            </a:r>
            <a:r>
              <a:rPr lang="en-IN" sz="2400" dirty="0"/>
              <a:t>used by them for </a:t>
            </a:r>
            <a:r>
              <a:rPr lang="en-IN" sz="2400" dirty="0" smtClean="0"/>
              <a:t>lookup. Thus, it </a:t>
            </a:r>
            <a:r>
              <a:rPr lang="en-IN" sz="2400" dirty="0"/>
              <a:t>takes some time until the </a:t>
            </a:r>
            <a:r>
              <a:rPr lang="en-IN" sz="2400" dirty="0" smtClean="0"/>
              <a:t>Sybil attack </a:t>
            </a:r>
            <a:r>
              <a:rPr lang="en-IN" sz="2400" dirty="0"/>
              <a:t>reaches the maximal impact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In addition, the </a:t>
            </a:r>
            <a:r>
              <a:rPr lang="en-IN" sz="2400" dirty="0"/>
              <a:t>storage location of the keys that the attacker is interested in changes </a:t>
            </a:r>
            <a:r>
              <a:rPr lang="en-IN" sz="2400" dirty="0" smtClean="0"/>
              <a:t>every day </a:t>
            </a:r>
            <a:r>
              <a:rPr lang="en-IN" sz="2400" dirty="0"/>
              <a:t>at midnight. </a:t>
            </a:r>
            <a:endParaRPr lang="en-IN" sz="2400" dirty="0" smtClean="0"/>
          </a:p>
          <a:p>
            <a:r>
              <a:rPr lang="en-IN" sz="2400" dirty="0"/>
              <a:t>This requires attacking nodes to change their location in </a:t>
            </a:r>
            <a:r>
              <a:rPr lang="en-IN" sz="2400" dirty="0" smtClean="0"/>
              <a:t>the </a:t>
            </a:r>
            <a:r>
              <a:rPr lang="en-IN" sz="2400" dirty="0" err="1" smtClean="0"/>
              <a:t>keyspace</a:t>
            </a:r>
            <a:r>
              <a:rPr lang="en-IN" sz="2400" dirty="0"/>
              <a:t>, opening a window during which legitimate nodes control the </a:t>
            </a:r>
            <a:r>
              <a:rPr lang="en-IN" sz="2400" dirty="0" smtClean="0"/>
              <a:t>position in </a:t>
            </a:r>
            <a:r>
              <a:rPr lang="en-IN" sz="2400" dirty="0"/>
              <a:t>question. </a:t>
            </a:r>
            <a:endParaRPr lang="en-IN" sz="2400" dirty="0" smtClean="0"/>
          </a:p>
          <a:p>
            <a:r>
              <a:rPr lang="en-IN" sz="2400" dirty="0" smtClean="0"/>
              <a:t>However</a:t>
            </a:r>
            <a:r>
              <a:rPr lang="en-IN" sz="2400" dirty="0"/>
              <a:t>, as the rotation is known in advance, a second set </a:t>
            </a:r>
            <a:r>
              <a:rPr lang="en-IN" sz="2400" dirty="0" smtClean="0"/>
              <a:t>of attack </a:t>
            </a:r>
            <a:r>
              <a:rPr lang="en-IN" sz="2400" dirty="0"/>
              <a:t>nodes can be placed at the right spot before midnight, so they are </a:t>
            </a:r>
            <a:r>
              <a:rPr lang="en-IN" sz="2400" dirty="0" smtClean="0"/>
              <a:t>already integrated </a:t>
            </a:r>
            <a:r>
              <a:rPr lang="en-IN" sz="2400" dirty="0"/>
              <a:t>once the </a:t>
            </a:r>
            <a:r>
              <a:rPr lang="en-IN" sz="2400" dirty="0" err="1"/>
              <a:t>keyspace</a:t>
            </a:r>
            <a:r>
              <a:rPr lang="en-IN" sz="2400" dirty="0"/>
              <a:t> shifts. As a result, this </a:t>
            </a:r>
            <a:r>
              <a:rPr lang="en-IN" sz="2400" dirty="0" err="1"/>
              <a:t>keyspace</a:t>
            </a:r>
            <a:r>
              <a:rPr lang="en-IN" sz="2400" dirty="0"/>
              <a:t> rotation does </a:t>
            </a:r>
            <a:r>
              <a:rPr lang="en-IN" sz="2400" dirty="0" smtClean="0"/>
              <a:t>not prevent </a:t>
            </a:r>
            <a:r>
              <a:rPr lang="en-IN" sz="2400" dirty="0"/>
              <a:t>our attack but only requires few additional resources.</a:t>
            </a:r>
          </a:p>
        </p:txBody>
      </p:sp>
    </p:spTree>
    <p:extLst>
      <p:ext uri="{BB962C8B-B14F-4D97-AF65-F5344CB8AC3E}">
        <p14:creationId xmlns:p14="http://schemas.microsoft.com/office/powerpoint/2010/main" val="2085010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b="1" dirty="0" smtClean="0"/>
              <a:t>3.   Eclipse Attack</a:t>
            </a:r>
          </a:p>
          <a:p>
            <a:r>
              <a:rPr lang="en-IN" dirty="0"/>
              <a:t>With a vanilla </a:t>
            </a:r>
            <a:r>
              <a:rPr lang="en-IN" dirty="0" err="1"/>
              <a:t>Kademlia</a:t>
            </a:r>
            <a:r>
              <a:rPr lang="en-IN" dirty="0"/>
              <a:t> DHT, all requests would be answered by the </a:t>
            </a:r>
            <a:r>
              <a:rPr lang="en-IN" dirty="0" smtClean="0"/>
              <a:t>node nearest </a:t>
            </a:r>
            <a:r>
              <a:rPr lang="en-IN" dirty="0"/>
              <a:t>to the searched key.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this node is malicious and claims not to know </a:t>
            </a:r>
            <a:r>
              <a:rPr lang="en-IN" dirty="0" smtClean="0"/>
              <a:t>the key </a:t>
            </a:r>
            <a:r>
              <a:rPr lang="en-IN" dirty="0"/>
              <a:t>and not to know any other database server nearer to the key, the lookup </a:t>
            </a:r>
            <a:r>
              <a:rPr lang="en-IN" dirty="0" smtClean="0"/>
              <a:t>will fail. </a:t>
            </a:r>
          </a:p>
          <a:p>
            <a:r>
              <a:rPr lang="en-IN" dirty="0" smtClean="0"/>
              <a:t>To </a:t>
            </a:r>
            <a:r>
              <a:rPr lang="en-IN" dirty="0"/>
              <a:t>circumvent this attack, I2P stores the key on the eight nodes </a:t>
            </a:r>
            <a:r>
              <a:rPr lang="en-IN" dirty="0" smtClean="0"/>
              <a:t>closest to </a:t>
            </a:r>
            <a:r>
              <a:rPr lang="en-IN" dirty="0"/>
              <a:t>the key and a requesting node will continue asking nodes further away </a:t>
            </a:r>
            <a:r>
              <a:rPr lang="en-IN" dirty="0" smtClean="0"/>
              <a:t>from the </a:t>
            </a:r>
            <a:r>
              <a:rPr lang="en-IN" dirty="0"/>
              <a:t>key if they no longer know any candidate nearer to the searched key.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673571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Our Eclipse attack allows an attacker to make any database record </a:t>
            </a:r>
            <a:r>
              <a:rPr lang="en-IN" dirty="0" smtClean="0"/>
              <a:t>unavailable </a:t>
            </a:r>
            <a:r>
              <a:rPr lang="en-IN" dirty="0"/>
              <a:t>to network participants. </a:t>
            </a:r>
            <a:endParaRPr lang="en-IN" dirty="0" smtClean="0"/>
          </a:p>
          <a:p>
            <a:r>
              <a:rPr lang="en-IN" dirty="0"/>
              <a:t>As clients use up to eight </a:t>
            </a:r>
            <a:r>
              <a:rPr lang="en-IN" dirty="0" err="1"/>
              <a:t>floodfill</a:t>
            </a:r>
            <a:r>
              <a:rPr lang="en-IN" dirty="0"/>
              <a:t> nodes to locate a key in </a:t>
            </a:r>
            <a:r>
              <a:rPr lang="en-IN" dirty="0" smtClean="0"/>
              <a:t>the network </a:t>
            </a:r>
            <a:r>
              <a:rPr lang="en-IN" dirty="0"/>
              <a:t>database, the attacker needs to control at least the eight nodes </a:t>
            </a:r>
            <a:r>
              <a:rPr lang="en-IN" dirty="0" smtClean="0"/>
              <a:t>closest to </a:t>
            </a:r>
            <a:r>
              <a:rPr lang="en-IN" dirty="0"/>
              <a:t>the </a:t>
            </a:r>
            <a:r>
              <a:rPr lang="en-IN" dirty="0" smtClean="0"/>
              <a:t>key.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1284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86863" y="1218272"/>
            <a:ext cx="10937630" cy="5288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b="1" dirty="0" smtClean="0"/>
              <a:t>4.   Deanonymization </a:t>
            </a:r>
            <a:r>
              <a:rPr lang="en-IN" b="1" dirty="0"/>
              <a:t>of Users</a:t>
            </a:r>
          </a:p>
          <a:p>
            <a:r>
              <a:rPr lang="en-IN" sz="2400" dirty="0"/>
              <a:t>For this </a:t>
            </a:r>
            <a:r>
              <a:rPr lang="en-IN" sz="2400" dirty="0" err="1" smtClean="0"/>
              <a:t>attack,the</a:t>
            </a:r>
            <a:r>
              <a:rPr lang="en-IN" sz="2400" dirty="0" smtClean="0"/>
              <a:t> </a:t>
            </a:r>
            <a:r>
              <a:rPr lang="en-IN" sz="2400" dirty="0"/>
              <a:t>Sybil </a:t>
            </a:r>
            <a:r>
              <a:rPr lang="en-IN" sz="2400" dirty="0" smtClean="0"/>
              <a:t>attack is used which is described earlier </a:t>
            </a:r>
            <a:r>
              <a:rPr lang="en-IN" sz="2400" dirty="0"/>
              <a:t>to place malicious nodes in the </a:t>
            </a:r>
            <a:r>
              <a:rPr lang="en-IN" sz="2400" dirty="0" err="1"/>
              <a:t>netDB</a:t>
            </a:r>
            <a:r>
              <a:rPr lang="en-IN" sz="2400" dirty="0"/>
              <a:t> so they can observe events in </a:t>
            </a:r>
            <a:r>
              <a:rPr lang="en-IN" sz="2400" dirty="0" smtClean="0"/>
              <a:t>the network </a:t>
            </a:r>
            <a:r>
              <a:rPr lang="en-IN" sz="2400" dirty="0"/>
              <a:t>related to each other. </a:t>
            </a:r>
            <a:r>
              <a:rPr lang="en-IN" sz="2400" dirty="0" smtClean="0"/>
              <a:t>Later information </a:t>
            </a:r>
            <a:r>
              <a:rPr lang="en-IN" sz="2400" dirty="0"/>
              <a:t>from these </a:t>
            </a:r>
            <a:r>
              <a:rPr lang="en-IN" sz="2400" dirty="0" smtClean="0"/>
              <a:t>events is used to </a:t>
            </a:r>
            <a:r>
              <a:rPr lang="en-IN" sz="2400" dirty="0" err="1" smtClean="0"/>
              <a:t>deanonymize</a:t>
            </a:r>
            <a:r>
              <a:rPr lang="en-IN" sz="2400" dirty="0" smtClean="0"/>
              <a:t> </a:t>
            </a:r>
            <a:r>
              <a:rPr lang="en-IN" sz="2400" dirty="0"/>
              <a:t>users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Nodes </a:t>
            </a:r>
            <a:r>
              <a:rPr lang="en-IN" sz="2400" dirty="0"/>
              <a:t>store their database records on the closest </a:t>
            </a:r>
            <a:r>
              <a:rPr lang="en-IN" sz="2400" dirty="0" err="1"/>
              <a:t>floodfill</a:t>
            </a:r>
            <a:r>
              <a:rPr lang="en-IN" sz="2400" dirty="0"/>
              <a:t> node that </a:t>
            </a:r>
            <a:r>
              <a:rPr lang="en-IN" sz="2400" dirty="0" smtClean="0"/>
              <a:t>they are </a:t>
            </a:r>
            <a:r>
              <a:rPr lang="en-IN" sz="2400" dirty="0"/>
              <a:t>aware of. To verify proper storage of a database record, a node </a:t>
            </a:r>
            <a:r>
              <a:rPr lang="en-IN" sz="2400" dirty="0" smtClean="0"/>
              <a:t>subsequently sends </a:t>
            </a:r>
            <a:r>
              <a:rPr lang="en-IN" sz="2400" dirty="0"/>
              <a:t>a lookup to another </a:t>
            </a:r>
            <a:r>
              <a:rPr lang="en-IN" sz="2400" dirty="0" err="1"/>
              <a:t>floodfill</a:t>
            </a:r>
            <a:r>
              <a:rPr lang="en-IN" sz="2400" dirty="0"/>
              <a:t> node nearby. This is done after waiting </a:t>
            </a:r>
            <a:r>
              <a:rPr lang="en-IN" sz="2400" dirty="0" smtClean="0"/>
              <a:t>for 20 </a:t>
            </a:r>
            <a:r>
              <a:rPr lang="en-IN" sz="2400" dirty="0"/>
              <a:t>seconds. </a:t>
            </a:r>
            <a:endParaRPr lang="en-IN" sz="2400" dirty="0" smtClean="0"/>
          </a:p>
          <a:p>
            <a:r>
              <a:rPr lang="en-IN" sz="2400" dirty="0" smtClean="0"/>
              <a:t>If </a:t>
            </a:r>
            <a:r>
              <a:rPr lang="en-IN" sz="2400" dirty="0"/>
              <a:t>both nodes, the one stored on and the one handling the </a:t>
            </a:r>
            <a:r>
              <a:rPr lang="en-IN" sz="2400" dirty="0" smtClean="0"/>
              <a:t>verifying lookup</a:t>
            </a:r>
            <a:r>
              <a:rPr lang="en-IN" sz="2400" dirty="0"/>
              <a:t>, are controlled by the same (malicious) entity, the attacker can </a:t>
            </a:r>
            <a:r>
              <a:rPr lang="en-IN" sz="2400" dirty="0" smtClean="0"/>
              <a:t>observe both </a:t>
            </a:r>
            <a:r>
              <a:rPr lang="en-IN" sz="2400" dirty="0"/>
              <a:t>interactions and connect </a:t>
            </a:r>
            <a:r>
              <a:rPr lang="en-IN" sz="2400" dirty="0" smtClean="0"/>
              <a:t>them.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66035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86863" y="1218272"/>
            <a:ext cx="10937630" cy="5288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400" dirty="0"/>
              <a:t>Storage of peer information is done without a tunnel. That is, it is </a:t>
            </a:r>
            <a:r>
              <a:rPr lang="en-IN" sz="2400" dirty="0" smtClean="0"/>
              <a:t>done in </a:t>
            </a:r>
            <a:r>
              <a:rPr lang="en-IN" sz="2400" dirty="0"/>
              <a:t>the clear, as the client is exposed by the content of the database entry anyways.</a:t>
            </a:r>
          </a:p>
          <a:p>
            <a:r>
              <a:rPr lang="en-IN" sz="2400" dirty="0"/>
              <a:t>Storage veriﬁcation, on the other hand, is done through an </a:t>
            </a:r>
            <a:r>
              <a:rPr lang="en-IN" sz="2400" dirty="0" smtClean="0"/>
              <a:t>exploratory tunnels </a:t>
            </a:r>
            <a:r>
              <a:rPr lang="en-IN" sz="2400" dirty="0"/>
              <a:t>to make it more difﬁcult to distinguish storage veriﬁcation from </a:t>
            </a:r>
            <a:r>
              <a:rPr lang="en-IN" sz="2400" dirty="0" smtClean="0"/>
              <a:t>normal lookup </a:t>
            </a:r>
            <a:r>
              <a:rPr lang="en-IN" sz="2400" dirty="0"/>
              <a:t>(if </a:t>
            </a:r>
            <a:r>
              <a:rPr lang="en-IN" sz="2400" dirty="0" err="1"/>
              <a:t>floodfill</a:t>
            </a:r>
            <a:r>
              <a:rPr lang="en-IN" sz="2400" dirty="0"/>
              <a:t> nodes could distinguish veriﬁcations from </a:t>
            </a:r>
            <a:r>
              <a:rPr lang="en-IN" sz="2400" dirty="0" smtClean="0"/>
              <a:t>normal lookups</a:t>
            </a:r>
            <a:r>
              <a:rPr lang="en-IN" sz="2400" dirty="0"/>
              <a:t>, they could allow veriﬁcation and still hide the stored information </a:t>
            </a:r>
            <a:r>
              <a:rPr lang="en-IN" sz="2400" dirty="0" smtClean="0"/>
              <a:t>from normal </a:t>
            </a:r>
            <a:r>
              <a:rPr lang="en-IN" sz="2400" dirty="0"/>
              <a:t>lookups). </a:t>
            </a:r>
            <a:endParaRPr lang="en-IN" sz="2400" dirty="0" smtClean="0"/>
          </a:p>
          <a:p>
            <a:r>
              <a:rPr lang="en-IN" sz="2400" dirty="0" smtClean="0"/>
              <a:t>As </a:t>
            </a:r>
            <a:r>
              <a:rPr lang="en-IN" sz="2400" dirty="0"/>
              <a:t>a result, the ﬁrst part of this interaction exposes the </a:t>
            </a:r>
            <a:r>
              <a:rPr lang="en-IN" sz="2400" dirty="0" smtClean="0"/>
              <a:t>client node</a:t>
            </a:r>
            <a:r>
              <a:rPr lang="en-IN" sz="2400" dirty="0"/>
              <a:t>, while the second part exposes an exploratory tunnel endpoint. </a:t>
            </a:r>
            <a:endParaRPr lang="en-IN" sz="2400" dirty="0" smtClean="0"/>
          </a:p>
          <a:p>
            <a:r>
              <a:rPr lang="en-IN" sz="2400" dirty="0" smtClean="0"/>
              <a:t>This combination allows </a:t>
            </a:r>
            <a:r>
              <a:rPr lang="en-IN" sz="2400" dirty="0"/>
              <a:t>us to create a probabilistic mapping between exploratory </a:t>
            </a:r>
            <a:r>
              <a:rPr lang="en-IN" sz="2400" dirty="0" smtClean="0"/>
              <a:t>tunnel endpoints </a:t>
            </a:r>
            <a:r>
              <a:rPr lang="en-IN" sz="2400" dirty="0"/>
              <a:t>and the peers owning the tunnel.</a:t>
            </a:r>
          </a:p>
        </p:txBody>
      </p:sp>
    </p:spTree>
    <p:extLst>
      <p:ext uri="{BB962C8B-B14F-4D97-AF65-F5344CB8AC3E}">
        <p14:creationId xmlns:p14="http://schemas.microsoft.com/office/powerpoint/2010/main" val="29987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I2P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Attacks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Discussions</a:t>
            </a:r>
          </a:p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06295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Types of Attack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86862" y="1218272"/>
            <a:ext cx="5380891" cy="5069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The attack process is shown in f</a:t>
            </a:r>
            <a:r>
              <a:rPr lang="en-IN" dirty="0" smtClean="0"/>
              <a:t>igure : The </a:t>
            </a:r>
            <a:r>
              <a:rPr lang="en-IN" dirty="0"/>
              <a:t>client (victim) stores its </a:t>
            </a:r>
            <a:r>
              <a:rPr lang="en-IN" dirty="0" smtClean="0"/>
              <a:t>peer information </a:t>
            </a:r>
            <a:r>
              <a:rPr lang="en-IN" dirty="0"/>
              <a:t>on Node 7 in the </a:t>
            </a:r>
            <a:r>
              <a:rPr lang="en-IN" dirty="0" err="1"/>
              <a:t>netDB</a:t>
            </a:r>
            <a:r>
              <a:rPr lang="en-IN" dirty="0"/>
              <a:t>. This node then pushes the peer </a:t>
            </a:r>
            <a:r>
              <a:rPr lang="en-IN" dirty="0" smtClean="0"/>
              <a:t>information to </a:t>
            </a:r>
            <a:r>
              <a:rPr lang="en-IN" dirty="0"/>
              <a:t>other </a:t>
            </a:r>
            <a:r>
              <a:rPr lang="en-IN" dirty="0" err="1"/>
              <a:t>floodfill</a:t>
            </a:r>
            <a:r>
              <a:rPr lang="en-IN" dirty="0"/>
              <a:t> nodes that are close in the </a:t>
            </a:r>
            <a:r>
              <a:rPr lang="en-IN" dirty="0" err="1"/>
              <a:t>netDB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this case, </a:t>
            </a:r>
            <a:r>
              <a:rPr lang="en-IN" dirty="0" smtClean="0"/>
              <a:t>these close </a:t>
            </a:r>
            <a:r>
              <a:rPr lang="en-IN" dirty="0"/>
              <a:t>nodes are Node 6, Node 8 and Node 9. After 20 seconds, the client </a:t>
            </a:r>
            <a:r>
              <a:rPr lang="en-IN" dirty="0" smtClean="0"/>
              <a:t>starts the </a:t>
            </a:r>
            <a:r>
              <a:rPr lang="en-IN" dirty="0"/>
              <a:t>veriﬁcation process and requests its own peer information from Node 6, </a:t>
            </a:r>
            <a:r>
              <a:rPr lang="en-IN" dirty="0" smtClean="0"/>
              <a:t>using one </a:t>
            </a:r>
            <a:r>
              <a:rPr lang="en-IN" dirty="0"/>
              <a:t>of its exploratory tunnel pairs. </a:t>
            </a:r>
            <a:endParaRPr lang="en-IN" dirty="0" smtClean="0"/>
          </a:p>
          <a:p>
            <a:r>
              <a:rPr lang="en-IN" dirty="0" smtClean="0"/>
              <a:t>Later</a:t>
            </a:r>
            <a:r>
              <a:rPr lang="en-IN" dirty="0"/>
              <a:t>, it requests the service </a:t>
            </a:r>
            <a:r>
              <a:rPr lang="en-IN" dirty="0" smtClean="0"/>
              <a:t>information for </a:t>
            </a:r>
            <a:r>
              <a:rPr lang="en-IN" dirty="0"/>
              <a:t>an </a:t>
            </a:r>
            <a:r>
              <a:rPr lang="en-IN" dirty="0" err="1"/>
              <a:t>eepsite</a:t>
            </a:r>
            <a:r>
              <a:rPr lang="en-IN" dirty="0"/>
              <a:t> from Node 4, using the same exploratory </a:t>
            </a:r>
            <a:r>
              <a:rPr lang="en-IN" dirty="0" smtClean="0"/>
              <a:t>tunnel.</a:t>
            </a:r>
          </a:p>
          <a:p>
            <a:r>
              <a:rPr lang="en-IN" dirty="0" smtClean="0"/>
              <a:t> </a:t>
            </a:r>
            <a:r>
              <a:rPr lang="en-IN" dirty="0"/>
              <a:t>If the </a:t>
            </a:r>
            <a:r>
              <a:rPr lang="en-IN" dirty="0" smtClean="0"/>
              <a:t>attacker controls </a:t>
            </a:r>
            <a:r>
              <a:rPr lang="en-IN" dirty="0"/>
              <a:t>Nodes 4, 6 and 7, he can (</a:t>
            </a:r>
            <a:r>
              <a:rPr lang="en-IN" dirty="0" err="1"/>
              <a:t>i</a:t>
            </a:r>
            <a:r>
              <a:rPr lang="en-IN" dirty="0"/>
              <a:t>) leverage the store and veriﬁcation </a:t>
            </a:r>
            <a:r>
              <a:rPr lang="en-IN" dirty="0" smtClean="0"/>
              <a:t>operation (</a:t>
            </a:r>
            <a:r>
              <a:rPr lang="en-IN" dirty="0"/>
              <a:t>on Node 6 and 7) to map the victim’s tunnel identiﬁer to the actual </a:t>
            </a:r>
            <a:r>
              <a:rPr lang="en-IN" dirty="0" smtClean="0"/>
              <a:t>victim node</a:t>
            </a:r>
            <a:r>
              <a:rPr lang="en-IN" dirty="0"/>
              <a:t>, and (ii) see the victim requesting the service (on Node 4).</a:t>
            </a:r>
            <a:endParaRPr lang="en-IN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64"/>
          <a:stretch/>
        </p:blipFill>
        <p:spPr>
          <a:xfrm>
            <a:off x="6154615" y="1468316"/>
            <a:ext cx="6019800" cy="305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28700" y="1218272"/>
            <a:ext cx="10181492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err="1" smtClean="0"/>
              <a:t>Floodfill</a:t>
            </a:r>
            <a:r>
              <a:rPr lang="en-IN" sz="2400" b="1" dirty="0" smtClean="0"/>
              <a:t> Takeover </a:t>
            </a:r>
          </a:p>
          <a:p>
            <a:r>
              <a:rPr lang="en-IN" dirty="0" smtClean="0"/>
              <a:t>The paper discusses </a:t>
            </a:r>
            <a:r>
              <a:rPr lang="en-IN" dirty="0"/>
              <a:t>the impact of a takeover attack and the time needed for a </a:t>
            </a:r>
            <a:r>
              <a:rPr lang="en-IN" dirty="0" smtClean="0"/>
              <a:t>passive takeover </a:t>
            </a:r>
            <a:r>
              <a:rPr lang="en-IN" dirty="0"/>
              <a:t>where the attacker only waits for automatic </a:t>
            </a:r>
            <a:r>
              <a:rPr lang="en-IN" dirty="0" err="1"/>
              <a:t>floodfill</a:t>
            </a:r>
            <a:r>
              <a:rPr lang="en-IN" dirty="0"/>
              <a:t> nodes to </a:t>
            </a:r>
            <a:r>
              <a:rPr lang="en-IN" dirty="0" smtClean="0"/>
              <a:t>resign due </a:t>
            </a:r>
            <a:r>
              <a:rPr lang="en-IN" dirty="0"/>
              <a:t>to normal ﬂuctuations in the network</a:t>
            </a:r>
            <a:r>
              <a:rPr lang="en-IN" dirty="0" smtClean="0"/>
              <a:t>.</a:t>
            </a:r>
          </a:p>
          <a:p>
            <a:r>
              <a:rPr lang="en-IN" dirty="0"/>
              <a:t>The fraction of automatic </a:t>
            </a:r>
            <a:r>
              <a:rPr lang="en-IN" dirty="0" err="1"/>
              <a:t>floodfill</a:t>
            </a:r>
            <a:r>
              <a:rPr lang="en-IN" dirty="0"/>
              <a:t> nodes in the network was </a:t>
            </a:r>
            <a:r>
              <a:rPr lang="en-IN" dirty="0" smtClean="0"/>
              <a:t>determined by </a:t>
            </a:r>
            <a:r>
              <a:rPr lang="en-IN" dirty="0"/>
              <a:t>monitoring the local peer storage on the routers under our control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These routers </a:t>
            </a:r>
            <a:r>
              <a:rPr lang="en-IN" dirty="0"/>
              <a:t>participated as </a:t>
            </a:r>
            <a:r>
              <a:rPr lang="en-IN" dirty="0" err="1"/>
              <a:t>floodfill</a:t>
            </a:r>
            <a:r>
              <a:rPr lang="en-IN" dirty="0"/>
              <a:t> nodes in the real I2P network, and </a:t>
            </a:r>
            <a:r>
              <a:rPr lang="en-IN" dirty="0" smtClean="0"/>
              <a:t>logged whenever </a:t>
            </a:r>
            <a:r>
              <a:rPr lang="en-IN" dirty="0"/>
              <a:t>a node removed or added the </a:t>
            </a:r>
            <a:r>
              <a:rPr lang="en-IN" dirty="0" err="1"/>
              <a:t>floodfill</a:t>
            </a:r>
            <a:r>
              <a:rPr lang="en-IN" dirty="0"/>
              <a:t> ﬂag to its peer information.</a:t>
            </a:r>
          </a:p>
          <a:p>
            <a:endParaRPr lang="en-IN" dirty="0"/>
          </a:p>
          <a:p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0443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28700" y="1218272"/>
            <a:ext cx="10181492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err="1" smtClean="0"/>
              <a:t>Floodfill</a:t>
            </a:r>
            <a:r>
              <a:rPr lang="en-IN" sz="2400" b="1" dirty="0" smtClean="0"/>
              <a:t> Takeover </a:t>
            </a:r>
          </a:p>
          <a:p>
            <a:endParaRPr lang="en-IN" dirty="0"/>
          </a:p>
          <a:p>
            <a:endParaRPr lang="en-IN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77" y="1525775"/>
            <a:ext cx="8634046" cy="457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2"/>
            <a:ext cx="11201400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</a:t>
            </a:r>
          </a:p>
          <a:p>
            <a:r>
              <a:rPr lang="en-IN" sz="2400" dirty="0" smtClean="0"/>
              <a:t>The authors </a:t>
            </a:r>
            <a:r>
              <a:rPr lang="en-IN" sz="2400" dirty="0"/>
              <a:t>ran 20 attacking nodes connected to the normal I2P network. </a:t>
            </a:r>
            <a:r>
              <a:rPr lang="en-IN" sz="2400" dirty="0" smtClean="0"/>
              <a:t>These nodes </a:t>
            </a:r>
            <a:r>
              <a:rPr lang="en-IN" sz="2400" dirty="0"/>
              <a:t>acted as </a:t>
            </a:r>
            <a:r>
              <a:rPr lang="en-IN" sz="2400" dirty="0" err="1"/>
              <a:t>floodfill</a:t>
            </a:r>
            <a:r>
              <a:rPr lang="en-IN" sz="2400" dirty="0"/>
              <a:t> peers. Six additional nodes served as </a:t>
            </a:r>
            <a:r>
              <a:rPr lang="en-IN" sz="2400" dirty="0" smtClean="0"/>
              <a:t>legitimate peers</a:t>
            </a:r>
            <a:r>
              <a:rPr lang="en-IN" sz="2400" dirty="0"/>
              <a:t>, and were used to verify the attacks. All attackers were set up on a </a:t>
            </a:r>
            <a:r>
              <a:rPr lang="en-IN" sz="2400" dirty="0" smtClean="0"/>
              <a:t>single </a:t>
            </a:r>
            <a:r>
              <a:rPr lang="en-IN" sz="2400" dirty="0"/>
              <a:t>VM host in the US and conﬁgured to use 128kB/s of download and </a:t>
            </a:r>
            <a:r>
              <a:rPr lang="en-IN" sz="2400" dirty="0" smtClean="0"/>
              <a:t>64kB/s of </a:t>
            </a:r>
            <a:r>
              <a:rPr lang="en-IN" sz="2400" dirty="0"/>
              <a:t>upload data rate. </a:t>
            </a:r>
            <a:endParaRPr lang="en-IN" sz="2400" dirty="0" smtClean="0"/>
          </a:p>
          <a:p>
            <a:r>
              <a:rPr lang="en-IN" sz="2400" dirty="0" smtClean="0"/>
              <a:t>The </a:t>
            </a:r>
            <a:r>
              <a:rPr lang="en-IN" sz="2400" dirty="0"/>
              <a:t>legitimate nodes were split evenly between the </a:t>
            </a:r>
            <a:r>
              <a:rPr lang="en-IN" sz="2400" dirty="0" smtClean="0"/>
              <a:t>VM host </a:t>
            </a:r>
            <a:r>
              <a:rPr lang="en-IN" sz="2400" dirty="0"/>
              <a:t>in the US and a second VM host in Europe (to make sure the results </a:t>
            </a:r>
            <a:r>
              <a:rPr lang="en-IN" sz="2400" dirty="0" smtClean="0"/>
              <a:t>do not </a:t>
            </a:r>
            <a:r>
              <a:rPr lang="en-IN" sz="2400" dirty="0"/>
              <a:t>rely on proximity between attackers and victims). Attackers were </a:t>
            </a:r>
            <a:r>
              <a:rPr lang="en-IN" sz="2400" dirty="0" smtClean="0"/>
              <a:t>conﬁgured to </a:t>
            </a:r>
            <a:r>
              <a:rPr lang="en-IN" sz="2400" dirty="0"/>
              <a:t>act as manual </a:t>
            </a:r>
            <a:r>
              <a:rPr lang="en-IN" sz="2400" dirty="0" err="1"/>
              <a:t>floodfill</a:t>
            </a:r>
            <a:r>
              <a:rPr lang="en-IN" sz="2400" dirty="0"/>
              <a:t> nodes and had additional code added, </a:t>
            </a:r>
            <a:r>
              <a:rPr lang="en-IN" sz="2400" dirty="0" smtClean="0"/>
              <a:t>which logged </a:t>
            </a:r>
            <a:r>
              <a:rPr lang="en-IN" sz="2400" dirty="0"/>
              <a:t>network events and allowed for the blacklisting of speciﬁc information</a:t>
            </a:r>
            <a:r>
              <a:rPr lang="en-IN" sz="2400" dirty="0" smtClean="0"/>
              <a:t>, as </a:t>
            </a:r>
            <a:r>
              <a:rPr lang="en-IN" sz="2400" dirty="0"/>
              <a:t>required by the Eclipse attack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During our experiments, the I2P </a:t>
            </a:r>
            <a:r>
              <a:rPr lang="en-IN" sz="2400" dirty="0" smtClean="0"/>
              <a:t>statistics reported </a:t>
            </a:r>
            <a:r>
              <a:rPr lang="en-IN" sz="2400" dirty="0"/>
              <a:t>between 18,000 </a:t>
            </a:r>
            <a:r>
              <a:rPr lang="en-IN" sz="2400" dirty="0" smtClean="0"/>
              <a:t>and 28,000 </a:t>
            </a:r>
            <a:r>
              <a:rPr lang="en-IN" sz="2400" dirty="0"/>
              <a:t>nodes and 320 to 350 </a:t>
            </a:r>
            <a:r>
              <a:rPr lang="en-IN" sz="2400" dirty="0" err="1"/>
              <a:t>floodfill</a:t>
            </a:r>
            <a:r>
              <a:rPr lang="en-IN" sz="2400" dirty="0"/>
              <a:t> nodes, ﬂuctuations during the day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6474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2"/>
            <a:ext cx="11201400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(Sybil Attack)</a:t>
            </a:r>
          </a:p>
          <a:p>
            <a:r>
              <a:rPr lang="en-IN" dirty="0" smtClean="0"/>
              <a:t>The authors </a:t>
            </a:r>
            <a:r>
              <a:rPr lang="en-IN" dirty="0"/>
              <a:t>created a set of 50,000 precomputed router </a:t>
            </a:r>
            <a:r>
              <a:rPr lang="en-IN" dirty="0" smtClean="0"/>
              <a:t>identities</a:t>
            </a:r>
            <a:r>
              <a:rPr lang="en-IN" dirty="0"/>
              <a:t>. Each identity consists of one signing and one encryption key (as well </a:t>
            </a:r>
            <a:r>
              <a:rPr lang="en-IN" dirty="0" smtClean="0"/>
              <a:t>as a </a:t>
            </a:r>
            <a:r>
              <a:rPr lang="en-IN" dirty="0"/>
              <a:t>certiﬁcate, which is unused). </a:t>
            </a:r>
            <a:endParaRPr lang="en-IN" dirty="0" smtClean="0"/>
          </a:p>
          <a:p>
            <a:r>
              <a:rPr lang="en-IN" dirty="0" smtClean="0"/>
              <a:t>Computing </a:t>
            </a:r>
            <a:r>
              <a:rPr lang="en-IN" dirty="0"/>
              <a:t>this set of identities took less </a:t>
            </a:r>
            <a:r>
              <a:rPr lang="en-IN" dirty="0" smtClean="0"/>
              <a:t>than 30 </a:t>
            </a:r>
            <a:r>
              <a:rPr lang="en-IN" dirty="0"/>
              <a:t>minutes on a twelve-core Xeon server. </a:t>
            </a:r>
            <a:endParaRPr lang="en-IN" dirty="0" smtClean="0"/>
          </a:p>
          <a:p>
            <a:r>
              <a:rPr lang="en-IN" dirty="0" smtClean="0"/>
              <a:t>Also they </a:t>
            </a:r>
            <a:r>
              <a:rPr lang="en-IN" dirty="0"/>
              <a:t>modiﬁed the router software to enable </a:t>
            </a:r>
            <a:r>
              <a:rPr lang="en-IN" dirty="0" smtClean="0"/>
              <a:t>their attacking nodes </a:t>
            </a:r>
            <a:r>
              <a:rPr lang="en-IN" dirty="0"/>
              <a:t>to change their identity to any of the precomputed ones on </a:t>
            </a:r>
            <a:r>
              <a:rPr lang="en-IN" dirty="0" smtClean="0"/>
              <a:t>demand, as </a:t>
            </a:r>
            <a:r>
              <a:rPr lang="en-IN" dirty="0"/>
              <a:t>well as to enable a group of attackers to use a set of identities, one per node</a:t>
            </a:r>
            <a:r>
              <a:rPr lang="en-IN" dirty="0" smtClean="0"/>
              <a:t>, close </a:t>
            </a:r>
            <a:r>
              <a:rPr lang="en-IN" dirty="0"/>
              <a:t>to a target.</a:t>
            </a:r>
          </a:p>
        </p:txBody>
      </p:sp>
    </p:spTree>
    <p:extLst>
      <p:ext uri="{BB962C8B-B14F-4D97-AF65-F5344CB8AC3E}">
        <p14:creationId xmlns:p14="http://schemas.microsoft.com/office/powerpoint/2010/main" val="16064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2"/>
            <a:ext cx="11201400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(Eclipse Attack)</a:t>
            </a:r>
          </a:p>
          <a:p>
            <a:r>
              <a:rPr lang="en-IN" dirty="0" smtClean="0"/>
              <a:t>The authors </a:t>
            </a:r>
            <a:r>
              <a:rPr lang="en-IN" dirty="0"/>
              <a:t>conﬁgured </a:t>
            </a:r>
            <a:r>
              <a:rPr lang="en-IN" dirty="0" smtClean="0"/>
              <a:t>their </a:t>
            </a:r>
            <a:r>
              <a:rPr lang="en-IN" dirty="0"/>
              <a:t>victims to download a </a:t>
            </a:r>
            <a:r>
              <a:rPr lang="en-IN" dirty="0" smtClean="0"/>
              <a:t>test </a:t>
            </a:r>
            <a:r>
              <a:rPr lang="en-IN" dirty="0" err="1" smtClean="0"/>
              <a:t>eepsite</a:t>
            </a:r>
            <a:r>
              <a:rPr lang="en-IN" dirty="0" smtClean="0"/>
              <a:t> </a:t>
            </a:r>
            <a:r>
              <a:rPr lang="en-IN" dirty="0"/>
              <a:t>every minute, and log the results. Ten attack nodes were moved to </a:t>
            </a:r>
            <a:r>
              <a:rPr lang="en-IN" dirty="0" smtClean="0"/>
              <a:t>the storage </a:t>
            </a:r>
            <a:r>
              <a:rPr lang="en-IN" dirty="0"/>
              <a:t>location of the service information for the test </a:t>
            </a:r>
            <a:r>
              <a:rPr lang="en-IN" dirty="0" err="1"/>
              <a:t>eepsite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attackers were </a:t>
            </a:r>
            <a:r>
              <a:rPr lang="en-IN" dirty="0"/>
              <a:t>conﬁgured to give negative response to all lookups for the test </a:t>
            </a:r>
            <a:r>
              <a:rPr lang="en-IN" dirty="0" err="1" smtClean="0"/>
              <a:t>eepsite</a:t>
            </a:r>
            <a:r>
              <a:rPr lang="en-IN" dirty="0" smtClean="0"/>
              <a:t> and </a:t>
            </a:r>
            <a:r>
              <a:rPr lang="en-IN" dirty="0"/>
              <a:t>only refer to each other in these negative responses such that the </a:t>
            </a:r>
            <a:r>
              <a:rPr lang="en-IN" dirty="0" smtClean="0"/>
              <a:t>victims would </a:t>
            </a:r>
            <a:r>
              <a:rPr lang="en-IN" dirty="0"/>
              <a:t>learn about all malicious </a:t>
            </a:r>
            <a:r>
              <a:rPr lang="en-IN" dirty="0" err="1"/>
              <a:t>floodfill</a:t>
            </a:r>
            <a:r>
              <a:rPr lang="en-IN" dirty="0"/>
              <a:t> nodes as fast as possible. </a:t>
            </a:r>
            <a:endParaRPr lang="en-IN" dirty="0" smtClean="0"/>
          </a:p>
          <a:p>
            <a:r>
              <a:rPr lang="en-IN" dirty="0" smtClean="0"/>
              <a:t>A second group </a:t>
            </a:r>
            <a:r>
              <a:rPr lang="en-IN" dirty="0"/>
              <a:t>of ten attack nodes was moved to the test </a:t>
            </a:r>
            <a:r>
              <a:rPr lang="en-IN" dirty="0" err="1"/>
              <a:t>eepsite’s</a:t>
            </a:r>
            <a:r>
              <a:rPr lang="en-IN" dirty="0"/>
              <a:t> storage location </a:t>
            </a:r>
            <a:r>
              <a:rPr lang="en-IN" dirty="0" smtClean="0"/>
              <a:t>for the </a:t>
            </a:r>
            <a:r>
              <a:rPr lang="en-IN" dirty="0"/>
              <a:t>following day, and was conﬁgured to keep the service information </a:t>
            </a:r>
            <a:r>
              <a:rPr lang="en-IN" dirty="0" smtClean="0"/>
              <a:t>unavailable across </a:t>
            </a:r>
            <a:r>
              <a:rPr lang="en-IN" dirty="0"/>
              <a:t>the </a:t>
            </a:r>
            <a:r>
              <a:rPr lang="en-IN" dirty="0" err="1"/>
              <a:t>keyspace</a:t>
            </a:r>
            <a:r>
              <a:rPr lang="en-IN" dirty="0"/>
              <a:t> shift.</a:t>
            </a:r>
          </a:p>
        </p:txBody>
      </p:sp>
    </p:spTree>
    <p:extLst>
      <p:ext uri="{BB962C8B-B14F-4D97-AF65-F5344CB8AC3E}">
        <p14:creationId xmlns:p14="http://schemas.microsoft.com/office/powerpoint/2010/main" val="399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2"/>
            <a:ext cx="11201400" cy="5069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(Eclipse Attack)</a:t>
            </a:r>
          </a:p>
          <a:p>
            <a:r>
              <a:rPr lang="en-IN" dirty="0" smtClean="0"/>
              <a:t>They ran the setup for 42 hours. During which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 smtClean="0"/>
              <a:t>Victims were </a:t>
            </a:r>
            <a:r>
              <a:rPr lang="en-IN" dirty="0"/>
              <a:t>on average able to reach the blocked </a:t>
            </a:r>
            <a:r>
              <a:rPr lang="en-IN" dirty="0" err="1"/>
              <a:t>eepsite</a:t>
            </a:r>
            <a:r>
              <a:rPr lang="en-IN" dirty="0"/>
              <a:t> for a total of ﬁve minutes</a:t>
            </a:r>
            <a:r>
              <a:rPr lang="en-IN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Three out of six nodes were not able to reach the </a:t>
            </a:r>
            <a:r>
              <a:rPr lang="en-IN" dirty="0" err="1"/>
              <a:t>eepsite</a:t>
            </a:r>
            <a:r>
              <a:rPr lang="en-IN" dirty="0"/>
              <a:t> at any point in </a:t>
            </a:r>
            <a:r>
              <a:rPr lang="en-IN" dirty="0" smtClean="0"/>
              <a:t>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most successful victim was able to interact with the destination for </a:t>
            </a:r>
            <a:r>
              <a:rPr lang="en-IN" dirty="0" smtClean="0"/>
              <a:t>a total </a:t>
            </a:r>
            <a:r>
              <a:rPr lang="en-IN" dirty="0"/>
              <a:t>of only 16 minutes during that period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89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2210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</a:t>
            </a:r>
            <a:r>
              <a:rPr lang="en-IN" sz="2400" b="1" dirty="0"/>
              <a:t>Deanonymization of </a:t>
            </a:r>
            <a:r>
              <a:rPr lang="en-IN" sz="2400" b="1" dirty="0" smtClean="0"/>
              <a:t>Users)</a:t>
            </a:r>
          </a:p>
          <a:p>
            <a:r>
              <a:rPr lang="en-IN" dirty="0"/>
              <a:t>For the simulated attack, </a:t>
            </a:r>
            <a:r>
              <a:rPr lang="en-IN" dirty="0" smtClean="0"/>
              <a:t>the authors </a:t>
            </a:r>
            <a:r>
              <a:rPr lang="en-IN" dirty="0"/>
              <a:t>ﬁrst conﬁgured ten malicious nodes and </a:t>
            </a:r>
            <a:r>
              <a:rPr lang="en-IN" dirty="0" smtClean="0"/>
              <a:t>set them </a:t>
            </a:r>
            <a:r>
              <a:rPr lang="en-IN" dirty="0"/>
              <a:t>up as </a:t>
            </a:r>
            <a:r>
              <a:rPr lang="en-IN" dirty="0" err="1"/>
              <a:t>floodfill</a:t>
            </a:r>
            <a:r>
              <a:rPr lang="en-IN" dirty="0"/>
              <a:t> nodes in the </a:t>
            </a:r>
            <a:r>
              <a:rPr lang="en-IN" dirty="0" err="1"/>
              <a:t>keyspace</a:t>
            </a:r>
            <a:r>
              <a:rPr lang="en-IN" dirty="0"/>
              <a:t> region occupied by our six </a:t>
            </a:r>
            <a:r>
              <a:rPr lang="en-IN" dirty="0" smtClean="0"/>
              <a:t>victim nodes. Then they conﬁgured </a:t>
            </a:r>
            <a:r>
              <a:rPr lang="en-IN" dirty="0"/>
              <a:t>six victim nodes to repeatedly query our </a:t>
            </a:r>
            <a:r>
              <a:rPr lang="en-IN" dirty="0" smtClean="0"/>
              <a:t>test </a:t>
            </a:r>
            <a:r>
              <a:rPr lang="en-IN" dirty="0" err="1"/>
              <a:t>eepsite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pPr lvl="1">
              <a:buFont typeface="Wingdings" panose="05000000000000000000" pitchFamily="2" charset="2"/>
              <a:buChar char="Ø"/>
            </a:pPr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257" y="3204064"/>
            <a:ext cx="6677025" cy="365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1098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</a:t>
            </a:r>
            <a:r>
              <a:rPr lang="en-IN" sz="2400" b="1" dirty="0"/>
              <a:t>Deanonymization of </a:t>
            </a:r>
            <a:r>
              <a:rPr lang="en-IN" sz="2400" b="1" dirty="0" smtClean="0"/>
              <a:t>Users)</a:t>
            </a:r>
          </a:p>
          <a:p>
            <a:r>
              <a:rPr lang="en-IN" dirty="0" smtClean="0"/>
              <a:t>Next the authors </a:t>
            </a:r>
            <a:r>
              <a:rPr lang="en-IN" dirty="0"/>
              <a:t>tried to understand how many lookups observed </a:t>
            </a:r>
            <a:r>
              <a:rPr lang="en-IN" dirty="0" smtClean="0"/>
              <a:t>at the </a:t>
            </a:r>
            <a:r>
              <a:rPr lang="en-IN" dirty="0"/>
              <a:t>malicious nodes could be properly attributed to the queries made by </a:t>
            </a:r>
            <a:r>
              <a:rPr lang="en-IN" dirty="0" smtClean="0"/>
              <a:t>the victims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Observing lookups</a:t>
            </a:r>
            <a:r>
              <a:rPr lang="en-IN" dirty="0"/>
              <a:t> </a:t>
            </a:r>
            <a:r>
              <a:rPr lang="en-IN" dirty="0" smtClean="0"/>
              <a:t>doesn’t answer the question. </a:t>
            </a:r>
            <a:r>
              <a:rPr lang="en-IN" dirty="0"/>
              <a:t>It is also necessary to </a:t>
            </a:r>
            <a:r>
              <a:rPr lang="en-IN" dirty="0" smtClean="0"/>
              <a:t>attribute </a:t>
            </a:r>
            <a:r>
              <a:rPr lang="en-IN" dirty="0"/>
              <a:t>different lookups (and tunnel endpoints) to the victim machines. </a:t>
            </a:r>
            <a:r>
              <a:rPr lang="en-IN" dirty="0" smtClean="0"/>
              <a:t>Other </a:t>
            </a:r>
            <a:r>
              <a:rPr lang="en-IN" dirty="0" err="1" smtClean="0"/>
              <a:t>wise,it</a:t>
            </a:r>
            <a:r>
              <a:rPr lang="en-IN" dirty="0" smtClean="0"/>
              <a:t> </a:t>
            </a:r>
            <a:r>
              <a:rPr lang="en-IN" dirty="0"/>
              <a:t>cannot </a:t>
            </a:r>
            <a:r>
              <a:rPr lang="en-IN" dirty="0" smtClean="0"/>
              <a:t>determined </a:t>
            </a:r>
            <a:r>
              <a:rPr lang="en-IN" dirty="0"/>
              <a:t>whether a victim has requested a particular service.</a:t>
            </a:r>
          </a:p>
          <a:p>
            <a:r>
              <a:rPr lang="en-IN" dirty="0"/>
              <a:t>Since the network is not only used by the victims, the malicious nodes </a:t>
            </a:r>
            <a:r>
              <a:rPr lang="en-IN" dirty="0" err="1" smtClean="0"/>
              <a:t>receiveunrelated</a:t>
            </a:r>
            <a:r>
              <a:rPr lang="en-IN" dirty="0" smtClean="0"/>
              <a:t> </a:t>
            </a:r>
            <a:r>
              <a:rPr lang="en-IN" dirty="0"/>
              <a:t>lookups by other (random) nodes in the I2P network.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418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Experimental Setup (</a:t>
            </a:r>
            <a:r>
              <a:rPr lang="en-IN" sz="2400" b="1" dirty="0"/>
              <a:t>Deanonymization of </a:t>
            </a:r>
            <a:r>
              <a:rPr lang="en-IN" sz="2400" b="1" dirty="0" smtClean="0"/>
              <a:t>Users)</a:t>
            </a:r>
          </a:p>
          <a:p>
            <a:r>
              <a:rPr lang="en-IN" dirty="0" smtClean="0"/>
              <a:t>Next the authors </a:t>
            </a:r>
            <a:r>
              <a:rPr lang="en-IN" dirty="0"/>
              <a:t>tried to understand how many lookups observed </a:t>
            </a:r>
            <a:r>
              <a:rPr lang="en-IN" dirty="0" smtClean="0"/>
              <a:t>at the </a:t>
            </a:r>
            <a:r>
              <a:rPr lang="en-IN" dirty="0"/>
              <a:t>malicious nodes could be properly attributed to the queries made by </a:t>
            </a:r>
            <a:r>
              <a:rPr lang="en-IN" dirty="0" smtClean="0"/>
              <a:t>the victims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Observing lookups</a:t>
            </a:r>
            <a:r>
              <a:rPr lang="en-IN" dirty="0"/>
              <a:t> </a:t>
            </a:r>
            <a:r>
              <a:rPr lang="en-IN" dirty="0" smtClean="0"/>
              <a:t>doesn’t answer the question. </a:t>
            </a:r>
            <a:r>
              <a:rPr lang="en-IN" dirty="0"/>
              <a:t>It is also necessary to </a:t>
            </a:r>
            <a:r>
              <a:rPr lang="en-IN" dirty="0" smtClean="0"/>
              <a:t>attribute </a:t>
            </a:r>
            <a:r>
              <a:rPr lang="en-IN" dirty="0"/>
              <a:t>different lookups (and tunnel endpoints) to the victim machines. </a:t>
            </a:r>
            <a:r>
              <a:rPr lang="en-IN" dirty="0" smtClean="0"/>
              <a:t>Otherwise, it </a:t>
            </a:r>
            <a:r>
              <a:rPr lang="en-IN" dirty="0"/>
              <a:t>cannot </a:t>
            </a:r>
            <a:r>
              <a:rPr lang="en-IN" dirty="0" smtClean="0"/>
              <a:t>determined </a:t>
            </a:r>
            <a:r>
              <a:rPr lang="en-IN" dirty="0"/>
              <a:t>whether a victim has requested a particular service.</a:t>
            </a:r>
          </a:p>
          <a:p>
            <a:r>
              <a:rPr lang="en-IN" dirty="0"/>
              <a:t>Since the network is not only used by the victims, the malicious nodes </a:t>
            </a:r>
            <a:r>
              <a:rPr lang="en-IN" dirty="0" err="1" smtClean="0"/>
              <a:t>receiveunrelated</a:t>
            </a:r>
            <a:r>
              <a:rPr lang="en-IN" dirty="0" smtClean="0"/>
              <a:t> </a:t>
            </a:r>
            <a:r>
              <a:rPr lang="en-IN" dirty="0"/>
              <a:t>lookups by other (random) nodes in the I2P network</a:t>
            </a:r>
            <a:r>
              <a:rPr lang="en-IN" dirty="0" smtClean="0"/>
              <a:t>.</a:t>
            </a:r>
          </a:p>
          <a:p>
            <a:r>
              <a:rPr lang="en-IN" dirty="0" smtClean="0"/>
              <a:t>52% of the time they matched up to Alice and but considering that this was only for a specific resource if the access to other resource are also </a:t>
            </a:r>
            <a:r>
              <a:rPr lang="en-IN" dirty="0" err="1" smtClean="0"/>
              <a:t>monitered</a:t>
            </a:r>
            <a:r>
              <a:rPr lang="en-IN" dirty="0" smtClean="0"/>
              <a:t> over a longer period of time allows </a:t>
            </a:r>
            <a:r>
              <a:rPr lang="en-IN" dirty="0"/>
              <a:t>to mount a much stronger </a:t>
            </a:r>
            <a:r>
              <a:rPr lang="en-IN" dirty="0" smtClean="0"/>
              <a:t>attack.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80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I2P </a:t>
            </a:r>
            <a:r>
              <a:rPr lang="en-US" dirty="0"/>
              <a:t>Design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0012" y="1464816"/>
            <a:ext cx="10797380" cy="4447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Invisible Internet Project (I2P) is an overlay network and </a:t>
            </a:r>
            <a:r>
              <a:rPr lang="en-I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darknet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allows applications to send messages to each other pseudonymously and securely. </a:t>
            </a:r>
            <a:endParaRPr lang="en-IN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IN" dirty="0"/>
              <a:t>I2P is a project to build, deploy, and maintain a network supporting secure and anonymous communication</a:t>
            </a:r>
            <a:r>
              <a:rPr lang="en-IN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IN" dirty="0"/>
              <a:t> There is no central point in the network on which pressure can be exerted to compromise the integrity, security, or anonymity of the system</a:t>
            </a:r>
            <a:r>
              <a:rPr lang="en-IN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IN" dirty="0"/>
              <a:t>The network supports dynamic reconfiguration in response to various attacks, and has been designed to make use of additional resources as they become available.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73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sz="2400" b="1" dirty="0" smtClean="0"/>
              <a:t>Limitations (Deanonymization </a:t>
            </a:r>
            <a:r>
              <a:rPr lang="en-IN" sz="2400" b="1" dirty="0"/>
              <a:t>of </a:t>
            </a:r>
            <a:r>
              <a:rPr lang="en-IN" sz="2400" b="1" dirty="0" smtClean="0"/>
              <a:t>Users)</a:t>
            </a:r>
          </a:p>
          <a:p>
            <a:r>
              <a:rPr lang="en-IN" dirty="0"/>
              <a:t>For a successful </a:t>
            </a:r>
            <a:r>
              <a:rPr lang="en-IN" dirty="0" err="1"/>
              <a:t>deanonymization</a:t>
            </a:r>
            <a:r>
              <a:rPr lang="en-IN" dirty="0"/>
              <a:t> of a client’s lookups, the attacker needs </a:t>
            </a:r>
            <a:r>
              <a:rPr lang="en-IN" dirty="0" smtClean="0"/>
              <a:t>to have </a:t>
            </a:r>
            <a:r>
              <a:rPr lang="en-IN" dirty="0"/>
              <a:t>his </a:t>
            </a:r>
            <a:r>
              <a:rPr lang="en-IN" dirty="0" err="1"/>
              <a:t>floodfill</a:t>
            </a:r>
            <a:r>
              <a:rPr lang="en-IN" dirty="0"/>
              <a:t> nodes both next to the client’s peer info storage </a:t>
            </a:r>
            <a:r>
              <a:rPr lang="en-IN" dirty="0" smtClean="0"/>
              <a:t>position and </a:t>
            </a:r>
            <a:r>
              <a:rPr lang="en-IN" dirty="0"/>
              <a:t>the service information’s storage position in the </a:t>
            </a:r>
            <a:r>
              <a:rPr lang="en-IN" dirty="0" err="1"/>
              <a:t>netDB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Therefore</a:t>
            </a:r>
            <a:r>
              <a:rPr lang="en-IN" dirty="0"/>
              <a:t>, a </a:t>
            </a:r>
            <a:r>
              <a:rPr lang="en-IN" dirty="0" smtClean="0"/>
              <a:t>Sybil attack </a:t>
            </a:r>
            <a:r>
              <a:rPr lang="en-IN" dirty="0"/>
              <a:t>requires the attacker to limit himself to a small number of services </a:t>
            </a:r>
            <a:r>
              <a:rPr lang="en-IN" dirty="0" smtClean="0"/>
              <a:t>and</a:t>
            </a:r>
            <a:r>
              <a:rPr lang="en-IN" dirty="0"/>
              <a:t> peers. However, as there are just three malicious </a:t>
            </a:r>
            <a:r>
              <a:rPr lang="en-IN" dirty="0" err="1"/>
              <a:t>floodfill</a:t>
            </a:r>
            <a:r>
              <a:rPr lang="en-IN" dirty="0"/>
              <a:t> nodes required </a:t>
            </a:r>
            <a:r>
              <a:rPr lang="en-IN" dirty="0" smtClean="0"/>
              <a:t>for each </a:t>
            </a:r>
            <a:r>
              <a:rPr lang="en-IN" dirty="0"/>
              <a:t>monitored service, and the number of </a:t>
            </a:r>
            <a:r>
              <a:rPr lang="en-IN" dirty="0" err="1"/>
              <a:t>darknet</a:t>
            </a:r>
            <a:r>
              <a:rPr lang="en-IN" dirty="0"/>
              <a:t> services interesting to </a:t>
            </a:r>
            <a:r>
              <a:rPr lang="en-IN" dirty="0" smtClean="0"/>
              <a:t>the attacker </a:t>
            </a:r>
            <a:r>
              <a:rPr lang="en-IN" dirty="0"/>
              <a:t>is likely to be small, tracking speciﬁc user is not a problem. </a:t>
            </a:r>
            <a:endParaRPr lang="en-IN" dirty="0" smtClean="0"/>
          </a:p>
          <a:p>
            <a:r>
              <a:rPr lang="en-IN" dirty="0" smtClean="0"/>
              <a:t>As many clients </a:t>
            </a:r>
            <a:r>
              <a:rPr lang="en-IN" dirty="0"/>
              <a:t>map to the same region in the </a:t>
            </a:r>
            <a:r>
              <a:rPr lang="en-IN" dirty="0" err="1"/>
              <a:t>keyspace</a:t>
            </a:r>
            <a:r>
              <a:rPr lang="en-IN" dirty="0"/>
              <a:t> and, therefore, store their peer </a:t>
            </a:r>
            <a:r>
              <a:rPr lang="en-IN" dirty="0" smtClean="0"/>
              <a:t>information to </a:t>
            </a:r>
            <a:r>
              <a:rPr lang="en-IN" dirty="0"/>
              <a:t>the same set of </a:t>
            </a:r>
            <a:r>
              <a:rPr lang="en-IN" dirty="0" err="1"/>
              <a:t>floodfill</a:t>
            </a:r>
            <a:r>
              <a:rPr lang="en-IN" dirty="0"/>
              <a:t> nodes, it is also possible to track all </a:t>
            </a:r>
            <a:r>
              <a:rPr lang="en-IN" dirty="0" smtClean="0"/>
              <a:t>these users </a:t>
            </a:r>
            <a:r>
              <a:rPr lang="en-IN" dirty="0"/>
              <a:t>without additional resources. </a:t>
            </a:r>
            <a:endParaRPr lang="en-IN" dirty="0" smtClean="0"/>
          </a:p>
          <a:p>
            <a:r>
              <a:rPr lang="en-IN" dirty="0" smtClean="0"/>
              <a:t>However</a:t>
            </a:r>
            <a:r>
              <a:rPr lang="en-IN" dirty="0"/>
              <a:t>, as the mapping to the </a:t>
            </a:r>
            <a:r>
              <a:rPr lang="en-IN" dirty="0" err="1" smtClean="0"/>
              <a:t>keyspace</a:t>
            </a:r>
            <a:r>
              <a:rPr lang="en-IN" dirty="0"/>
              <a:t> </a:t>
            </a:r>
            <a:r>
              <a:rPr lang="en-IN" dirty="0" smtClean="0"/>
              <a:t>is </a:t>
            </a:r>
            <a:r>
              <a:rPr lang="en-IN" dirty="0"/>
              <a:t>essentially random, the attacker cannot select an arbitrary group of </a:t>
            </a:r>
            <a:r>
              <a:rPr lang="en-IN" dirty="0" smtClean="0"/>
              <a:t>clients, but </a:t>
            </a:r>
            <a:r>
              <a:rPr lang="en-IN" dirty="0"/>
              <a:t>only clients close together in the </a:t>
            </a:r>
            <a:r>
              <a:rPr lang="en-IN" dirty="0" err="1"/>
              <a:t>keyspace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77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/>
              <a:t>Potential Attack Improvements</a:t>
            </a:r>
          </a:p>
          <a:p>
            <a:r>
              <a:rPr lang="en-IN" dirty="0"/>
              <a:t>Instead of blocking lookups, an Eclipse attack could also block the </a:t>
            </a:r>
            <a:r>
              <a:rPr lang="en-IN" dirty="0" smtClean="0"/>
              <a:t>store operation</a:t>
            </a:r>
            <a:r>
              <a:rPr lang="en-IN" dirty="0"/>
              <a:t>. An approach similar to the one used for the </a:t>
            </a:r>
            <a:r>
              <a:rPr lang="en-IN" dirty="0" err="1"/>
              <a:t>deanonymization</a:t>
            </a:r>
            <a:r>
              <a:rPr lang="en-IN" dirty="0"/>
              <a:t> </a:t>
            </a:r>
            <a:r>
              <a:rPr lang="en-IN" dirty="0" smtClean="0"/>
              <a:t>attack can </a:t>
            </a:r>
            <a:r>
              <a:rPr lang="en-IN" dirty="0"/>
              <a:t>be used to make the storing node believe that the storage was successful</a:t>
            </a:r>
            <a:r>
              <a:rPr lang="en-IN" dirty="0" smtClean="0"/>
              <a:t>, while </a:t>
            </a:r>
            <a:r>
              <a:rPr lang="en-IN" dirty="0"/>
              <a:t>it was actually </a:t>
            </a:r>
            <a:r>
              <a:rPr lang="en-IN" dirty="0" smtClean="0"/>
              <a:t>blocked</a:t>
            </a:r>
            <a:r>
              <a:rPr lang="en-IN" dirty="0"/>
              <a:t>.</a:t>
            </a:r>
            <a:endParaRPr lang="en-IN" dirty="0" smtClean="0"/>
          </a:p>
          <a:p>
            <a:r>
              <a:rPr lang="en-IN" dirty="0" smtClean="0"/>
              <a:t>More </a:t>
            </a:r>
            <a:r>
              <a:rPr lang="en-IN" dirty="0"/>
              <a:t>precisely, the attacking </a:t>
            </a:r>
            <a:r>
              <a:rPr lang="en-IN" dirty="0" err="1"/>
              <a:t>floodfill</a:t>
            </a:r>
            <a:r>
              <a:rPr lang="en-IN" dirty="0"/>
              <a:t> </a:t>
            </a:r>
            <a:r>
              <a:rPr lang="en-IN" dirty="0" smtClean="0"/>
              <a:t>nodes can </a:t>
            </a:r>
            <a:r>
              <a:rPr lang="en-IN" dirty="0"/>
              <a:t>identify the victim’s veriﬁcation step, and only signal successful lookup </a:t>
            </a:r>
            <a:r>
              <a:rPr lang="en-IN" dirty="0" smtClean="0"/>
              <a:t>for this </a:t>
            </a:r>
            <a:r>
              <a:rPr lang="en-IN" dirty="0"/>
              <a:t>veriﬁcation, while replying with a negative response to all regular lookups.</a:t>
            </a:r>
          </a:p>
        </p:txBody>
      </p:sp>
    </p:spTree>
    <p:extLst>
      <p:ext uri="{BB962C8B-B14F-4D97-AF65-F5344CB8AC3E}">
        <p14:creationId xmlns:p14="http://schemas.microsoft.com/office/powerpoint/2010/main" val="14401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/>
              <a:t>Implemented Improvements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The limit of </a:t>
            </a:r>
            <a:r>
              <a:rPr lang="en-IN" dirty="0" err="1"/>
              <a:t>floodfill</a:t>
            </a:r>
            <a:r>
              <a:rPr lang="en-IN" dirty="0"/>
              <a:t> </a:t>
            </a:r>
            <a:r>
              <a:rPr lang="en-IN" dirty="0" smtClean="0"/>
              <a:t>nodes was </a:t>
            </a:r>
            <a:r>
              <a:rPr lang="en-IN" dirty="0"/>
              <a:t>raised from 300 to 500, requiring an attacker to run almost twice as </a:t>
            </a:r>
            <a:r>
              <a:rPr lang="en-IN" dirty="0" smtClean="0"/>
              <a:t>many malicious </a:t>
            </a:r>
            <a:r>
              <a:rPr lang="en-IN" dirty="0"/>
              <a:t>nodes to take control over the full network database and </a:t>
            </a:r>
            <a:r>
              <a:rPr lang="en-IN" dirty="0" smtClean="0"/>
              <a:t>reducing the </a:t>
            </a:r>
            <a:r>
              <a:rPr lang="en-IN" dirty="0"/>
              <a:t>fraction of the </a:t>
            </a:r>
            <a:r>
              <a:rPr lang="en-IN" dirty="0" err="1"/>
              <a:t>keyspace</a:t>
            </a:r>
            <a:r>
              <a:rPr lang="en-IN" dirty="0"/>
              <a:t> controlled by a single </a:t>
            </a:r>
            <a:r>
              <a:rPr lang="en-IN" dirty="0" smtClean="0"/>
              <a:t>node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Only </a:t>
            </a:r>
            <a:r>
              <a:rPr lang="en-IN" dirty="0"/>
              <a:t>one </a:t>
            </a:r>
            <a:r>
              <a:rPr lang="en-IN" dirty="0" err="1"/>
              <a:t>floodfill</a:t>
            </a:r>
            <a:r>
              <a:rPr lang="en-IN" dirty="0"/>
              <a:t> node per /16 subnet is considered now </a:t>
            </a:r>
            <a:r>
              <a:rPr lang="en-IN" dirty="0" smtClean="0"/>
              <a:t>for database </a:t>
            </a:r>
            <a:r>
              <a:rPr lang="en-IN" dirty="0"/>
              <a:t>lookups, requiring an attacker to spread nodes over several </a:t>
            </a:r>
            <a:r>
              <a:rPr lang="en-IN" dirty="0" smtClean="0"/>
              <a:t>networks in </a:t>
            </a:r>
            <a:r>
              <a:rPr lang="en-IN" dirty="0"/>
              <a:t>order to successfully execute an Eclipse attack.</a:t>
            </a:r>
          </a:p>
        </p:txBody>
      </p:sp>
    </p:spTree>
    <p:extLst>
      <p:ext uri="{BB962C8B-B14F-4D97-AF65-F5344CB8AC3E}">
        <p14:creationId xmlns:p14="http://schemas.microsoft.com/office/powerpoint/2010/main" val="17748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IN" b="1" dirty="0" smtClean="0"/>
              <a:t> Suggested Improvements</a:t>
            </a:r>
          </a:p>
          <a:p>
            <a:r>
              <a:rPr lang="en-IN" dirty="0"/>
              <a:t>To counter Sybil attacks, a client node could only start to trust a </a:t>
            </a:r>
            <a:r>
              <a:rPr lang="en-IN" dirty="0" err="1" smtClean="0"/>
              <a:t>floodfill</a:t>
            </a:r>
            <a:r>
              <a:rPr lang="en-IN" dirty="0" smtClean="0"/>
              <a:t> node </a:t>
            </a:r>
            <a:r>
              <a:rPr lang="en-IN" dirty="0"/>
              <a:t>after seeing it participate for n days in the network. This would </a:t>
            </a:r>
            <a:r>
              <a:rPr lang="en-IN" dirty="0" smtClean="0"/>
              <a:t>increase the </a:t>
            </a:r>
            <a:r>
              <a:rPr lang="en-IN" dirty="0"/>
              <a:t>cost for multi-day attacks, as the attacker needs to have n +1 attack </a:t>
            </a:r>
            <a:r>
              <a:rPr lang="en-IN" dirty="0" smtClean="0"/>
              <a:t>groups active </a:t>
            </a:r>
            <a:r>
              <a:rPr lang="en-IN" dirty="0"/>
              <a:t>at the same time.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adds a multi-day setup time during which </a:t>
            </a:r>
            <a:r>
              <a:rPr lang="en-IN" dirty="0" smtClean="0"/>
              <a:t>his intentions </a:t>
            </a:r>
            <a:r>
              <a:rPr lang="en-IN" dirty="0"/>
              <a:t>could be discovered, and potential victims could be warned </a:t>
            </a:r>
            <a:r>
              <a:rPr lang="en-IN" dirty="0" smtClean="0"/>
              <a:t>using the </a:t>
            </a:r>
            <a:r>
              <a:rPr lang="en-IN" dirty="0"/>
              <a:t>newsfeed of the I2P client software. </a:t>
            </a:r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use </a:t>
            </a:r>
            <a:r>
              <a:rPr lang="en-IN" dirty="0" smtClean="0"/>
              <a:t>direct connections </a:t>
            </a:r>
            <a:r>
              <a:rPr lang="en-IN" dirty="0"/>
              <a:t>for the verifying lookup</a:t>
            </a:r>
          </a:p>
        </p:txBody>
      </p:sp>
    </p:spTree>
    <p:extLst>
      <p:ext uri="{BB962C8B-B14F-4D97-AF65-F5344CB8AC3E}">
        <p14:creationId xmlns:p14="http://schemas.microsoft.com/office/powerpoint/2010/main" val="13276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553915" y="1218273"/>
            <a:ext cx="11201400" cy="4496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 </a:t>
            </a:r>
            <a:r>
              <a:rPr lang="en-IN" dirty="0"/>
              <a:t>In this </a:t>
            </a:r>
            <a:r>
              <a:rPr lang="en-IN" dirty="0" smtClean="0"/>
              <a:t>paper were </a:t>
            </a:r>
            <a:r>
              <a:rPr lang="en-IN" dirty="0"/>
              <a:t>presented attacks that can be combined to </a:t>
            </a:r>
            <a:r>
              <a:rPr lang="en-IN" dirty="0" err="1"/>
              <a:t>deanonymize</a:t>
            </a:r>
            <a:r>
              <a:rPr lang="en-IN" dirty="0"/>
              <a:t> </a:t>
            </a:r>
            <a:r>
              <a:rPr lang="en-IN" dirty="0" smtClean="0"/>
              <a:t>I2P users</a:t>
            </a:r>
            <a:r>
              <a:rPr lang="en-IN" dirty="0"/>
              <a:t>. This conﬁrms that critical attacks (such as Sybil and Eclipse attacks</a:t>
            </a:r>
            <a:r>
              <a:rPr lang="en-IN" dirty="0" smtClean="0"/>
              <a:t>) against </a:t>
            </a:r>
            <a:r>
              <a:rPr lang="en-IN" dirty="0"/>
              <a:t>DHTs used for anonymity systems are still valid, even when these </a:t>
            </a:r>
            <a:r>
              <a:rPr lang="en-IN" dirty="0" smtClean="0"/>
              <a:t>systems are </a:t>
            </a:r>
            <a:r>
              <a:rPr lang="en-IN" dirty="0"/>
              <a:t>designed to resist these threats for practical purpose.</a:t>
            </a:r>
          </a:p>
        </p:txBody>
      </p:sp>
    </p:spTree>
    <p:extLst>
      <p:ext uri="{BB962C8B-B14F-4D97-AF65-F5344CB8AC3E}">
        <p14:creationId xmlns:p14="http://schemas.microsoft.com/office/powerpoint/2010/main" val="22051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5557421" y="1722268"/>
            <a:ext cx="5437573" cy="3861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latin typeface="Castellar" panose="020A0402060406010301" pitchFamily="18" charset="0"/>
                <a:cs typeface="Times New Roman" panose="02020603050405020304" pitchFamily="18" charset="0"/>
              </a:rPr>
              <a:t>Thank you!</a:t>
            </a: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Bodoni MT" panose="02070603080606020203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962" y="2074984"/>
            <a:ext cx="3285392" cy="256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I2P </a:t>
            </a:r>
            <a:r>
              <a:rPr lang="en-US" dirty="0"/>
              <a:t>Design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870012" y="1464816"/>
            <a:ext cx="10797380" cy="4447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/>
              <a:t>Connectivity </a:t>
            </a:r>
            <a:r>
              <a:rPr lang="en-IN" dirty="0"/>
              <a:t>between applications is implemented via a fully </a:t>
            </a:r>
            <a:r>
              <a:rPr lang="en-IN" dirty="0" smtClean="0"/>
              <a:t>decentralized peer-to-peer </a:t>
            </a:r>
            <a:r>
              <a:rPr lang="en-IN" dirty="0"/>
              <a:t>network, which runs as an overlay on top of </a:t>
            </a:r>
            <a:r>
              <a:rPr lang="en-IN" dirty="0" smtClean="0"/>
              <a:t>IP.</a:t>
            </a:r>
          </a:p>
          <a:p>
            <a:r>
              <a:rPr lang="en-IN" dirty="0" smtClean="0"/>
              <a:t>I2P </a:t>
            </a:r>
            <a:r>
              <a:rPr lang="en-IN" dirty="0"/>
              <a:t>stores all metadata in a distributed </a:t>
            </a:r>
            <a:r>
              <a:rPr lang="en-IN" dirty="0" smtClean="0"/>
              <a:t>hash table </a:t>
            </a:r>
            <a:r>
              <a:rPr lang="en-IN" dirty="0"/>
              <a:t>(DHT), which is called </a:t>
            </a:r>
            <a:r>
              <a:rPr lang="en-IN" dirty="0" err="1"/>
              <a:t>netDB</a:t>
            </a:r>
            <a:r>
              <a:rPr lang="en-IN" dirty="0"/>
              <a:t>. The DHT ensures scalability of the network.</a:t>
            </a:r>
          </a:p>
          <a:p>
            <a:r>
              <a:rPr lang="en-IN" dirty="0" smtClean="0"/>
              <a:t>TCP-like </a:t>
            </a:r>
            <a:r>
              <a:rPr lang="en-IN" dirty="0"/>
              <a:t>protocol called NTCP </a:t>
            </a:r>
            <a:r>
              <a:rPr lang="en-IN" dirty="0" smtClean="0"/>
              <a:t>.</a:t>
            </a:r>
          </a:p>
          <a:p>
            <a:r>
              <a:rPr lang="en-IN" dirty="0"/>
              <a:t>UDP-like protocol called </a:t>
            </a:r>
            <a:r>
              <a:rPr lang="en-IN" dirty="0" smtClean="0"/>
              <a:t>SSU.</a:t>
            </a:r>
          </a:p>
          <a:p>
            <a:r>
              <a:rPr lang="en-IN" dirty="0"/>
              <a:t>Tunnels are identiﬁed by the </a:t>
            </a:r>
            <a:r>
              <a:rPr lang="en-IN" dirty="0" smtClean="0"/>
              <a:t>outermost peer </a:t>
            </a:r>
            <a:r>
              <a:rPr lang="en-IN" dirty="0"/>
              <a:t>in the chain and a unique </a:t>
            </a:r>
            <a:r>
              <a:rPr lang="en-IN" dirty="0" err="1" smtClean="0"/>
              <a:t>tunnelID</a:t>
            </a:r>
            <a:r>
              <a:rPr lang="en-IN" dirty="0"/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I2P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930162" y="963295"/>
            <a:ext cx="4615962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I2P work?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27" y="1566224"/>
            <a:ext cx="638175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0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I2P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IN" b="1" dirty="0"/>
              <a:t>Router Info and Lease </a:t>
            </a:r>
            <a:r>
              <a:rPr lang="en-IN" b="1" dirty="0" smtClean="0"/>
              <a:t>Set</a:t>
            </a:r>
          </a:p>
          <a:p>
            <a:pPr>
              <a:lnSpc>
                <a:spcPct val="150000"/>
              </a:lnSpc>
            </a:pPr>
            <a:r>
              <a:rPr lang="en-IN" dirty="0"/>
              <a:t>The </a:t>
            </a:r>
            <a:r>
              <a:rPr lang="en-IN" dirty="0" err="1"/>
              <a:t>netDB</a:t>
            </a:r>
            <a:r>
              <a:rPr lang="en-IN" dirty="0"/>
              <a:t> keeps two types of records: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Peer </a:t>
            </a:r>
            <a:r>
              <a:rPr lang="en-IN" dirty="0" smtClean="0"/>
              <a:t>information or </a:t>
            </a:r>
            <a:r>
              <a:rPr lang="en-IN" dirty="0" err="1"/>
              <a:t>routerInfo</a:t>
            </a:r>
            <a:r>
              <a:rPr lang="en-IN" dirty="0"/>
              <a:t> 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Service information or </a:t>
            </a:r>
            <a:r>
              <a:rPr lang="en-IN" dirty="0" err="1"/>
              <a:t>leaseSets</a:t>
            </a:r>
            <a:r>
              <a:rPr lang="en-IN" dirty="0"/>
              <a:t>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30028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I2P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b="1" dirty="0"/>
              <a:t>Network Database</a:t>
            </a:r>
          </a:p>
          <a:p>
            <a:r>
              <a:rPr lang="en-IN" dirty="0"/>
              <a:t>Database records are stored in a </a:t>
            </a:r>
            <a:r>
              <a:rPr lang="en-IN" dirty="0" err="1"/>
              <a:t>Kademlia</a:t>
            </a:r>
            <a:r>
              <a:rPr lang="en-IN" dirty="0"/>
              <a:t>-style DHT [10] with some </a:t>
            </a:r>
            <a:r>
              <a:rPr lang="en-IN" dirty="0" smtClean="0"/>
              <a:t>modiﬁcations </a:t>
            </a:r>
            <a:r>
              <a:rPr lang="en-IN" dirty="0"/>
              <a:t>to harden it against attacks.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modiﬁed database is called </a:t>
            </a:r>
            <a:r>
              <a:rPr lang="en-IN" dirty="0" err="1" smtClean="0"/>
              <a:t>floodfill</a:t>
            </a:r>
            <a:r>
              <a:rPr lang="en-IN" dirty="0"/>
              <a:t> </a:t>
            </a:r>
            <a:r>
              <a:rPr lang="en-IN" dirty="0" smtClean="0"/>
              <a:t>database</a:t>
            </a:r>
          </a:p>
          <a:p>
            <a:r>
              <a:rPr lang="en-IN" dirty="0" smtClean="0"/>
              <a:t>The </a:t>
            </a:r>
            <a:r>
              <a:rPr lang="en-IN" dirty="0"/>
              <a:t>participating nodes </a:t>
            </a:r>
            <a:r>
              <a:rPr lang="en-IN" dirty="0" err="1"/>
              <a:t>floodfill</a:t>
            </a:r>
            <a:r>
              <a:rPr lang="en-IN" dirty="0"/>
              <a:t> </a:t>
            </a:r>
            <a:r>
              <a:rPr lang="en-IN" dirty="0" smtClean="0"/>
              <a:t>nodes. </a:t>
            </a:r>
          </a:p>
          <a:p>
            <a:r>
              <a:rPr lang="en-IN" dirty="0"/>
              <a:t>The number of </a:t>
            </a:r>
            <a:r>
              <a:rPr lang="en-IN" dirty="0" err="1"/>
              <a:t>floodfill</a:t>
            </a:r>
            <a:r>
              <a:rPr lang="en-IN" dirty="0"/>
              <a:t> nodes is limited to only few well-connected </a:t>
            </a:r>
            <a:r>
              <a:rPr lang="en-IN" dirty="0" smtClean="0"/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805253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I2P Design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4705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/>
              <a:t>Network Database</a:t>
            </a:r>
          </a:p>
          <a:p>
            <a:r>
              <a:rPr lang="en-IN" dirty="0" err="1"/>
              <a:t>Floodfill</a:t>
            </a:r>
            <a:r>
              <a:rPr lang="en-IN" dirty="0"/>
              <a:t> participation is designed to regulate the number of </a:t>
            </a:r>
            <a:r>
              <a:rPr lang="en-IN" dirty="0" err="1"/>
              <a:t>floodfill</a:t>
            </a:r>
            <a:r>
              <a:rPr lang="en-IN" dirty="0"/>
              <a:t> </a:t>
            </a:r>
            <a:r>
              <a:rPr lang="en-IN" dirty="0" smtClean="0"/>
              <a:t>nodes in </a:t>
            </a:r>
            <a:r>
              <a:rPr lang="en-IN" dirty="0"/>
              <a:t>the network and keep them at a constant count.</a:t>
            </a:r>
          </a:p>
          <a:p>
            <a:r>
              <a:rPr lang="en-IN" dirty="0"/>
              <a:t>There are two kinds of database servers, </a:t>
            </a:r>
            <a:endParaRPr lang="en-IN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M</a:t>
            </a:r>
            <a:r>
              <a:rPr lang="en-IN" dirty="0" smtClean="0"/>
              <a:t>anual </a:t>
            </a:r>
            <a:r>
              <a:rPr lang="en-IN" dirty="0" err="1"/>
              <a:t>floodfill</a:t>
            </a:r>
            <a:r>
              <a:rPr lang="en-IN" dirty="0"/>
              <a:t> participants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dirty="0"/>
              <a:t>A</a:t>
            </a:r>
            <a:r>
              <a:rPr lang="en-IN" dirty="0" smtClean="0"/>
              <a:t>utomatic </a:t>
            </a:r>
            <a:r>
              <a:rPr lang="en-IN" dirty="0" err="1"/>
              <a:t>floodfill</a:t>
            </a:r>
            <a:r>
              <a:rPr lang="en-IN" dirty="0"/>
              <a:t> </a:t>
            </a:r>
            <a:r>
              <a:rPr lang="en-IN" dirty="0" smtClean="0"/>
              <a:t>participants</a:t>
            </a:r>
          </a:p>
        </p:txBody>
      </p:sp>
    </p:spTree>
    <p:extLst>
      <p:ext uri="{BB962C8B-B14F-4D97-AF65-F5344CB8AC3E}">
        <p14:creationId xmlns:p14="http://schemas.microsoft.com/office/powerpoint/2010/main" val="292822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7421"/>
            <a:ext cx="2032986" cy="570579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38687" y="1207363"/>
            <a:ext cx="9978501" cy="47051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843379"/>
          </a:xfrm>
          <a:prstGeom prst="rect">
            <a:avLst/>
          </a:prstGeom>
          <a:solidFill>
            <a:srgbClr val="CC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Defining the Attacks</a:t>
            </a:r>
            <a:endParaRPr lang="en-US" dirty="0"/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1038687" y="1218272"/>
            <a:ext cx="9978501" cy="5156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/>
              <a:t>The ﬁnal goal </a:t>
            </a:r>
            <a:r>
              <a:rPr lang="en-IN" dirty="0" smtClean="0"/>
              <a:t>of the </a:t>
            </a:r>
            <a:r>
              <a:rPr lang="en-IN" dirty="0"/>
              <a:t>attacks is to identify peers using a particular service </a:t>
            </a:r>
            <a:r>
              <a:rPr lang="en-IN" dirty="0" smtClean="0"/>
              <a:t>on I2P </a:t>
            </a:r>
            <a:r>
              <a:rPr lang="en-IN" dirty="0"/>
              <a:t>and their individual usage patterns, including when and for how long </a:t>
            </a:r>
            <a:r>
              <a:rPr lang="en-IN" dirty="0" smtClean="0"/>
              <a:t>they use </a:t>
            </a:r>
            <a:r>
              <a:rPr lang="en-IN" dirty="0"/>
              <a:t>this service. </a:t>
            </a:r>
            <a:endParaRPr lang="en-IN" dirty="0" smtClean="0"/>
          </a:p>
          <a:p>
            <a:r>
              <a:rPr lang="en-IN" dirty="0" smtClean="0"/>
              <a:t>The paper describes </a:t>
            </a:r>
            <a:r>
              <a:rPr lang="en-IN" dirty="0"/>
              <a:t>different ways to gain the necessary control on </a:t>
            </a:r>
            <a:r>
              <a:rPr lang="en-IN" dirty="0" smtClean="0"/>
              <a:t>the </a:t>
            </a:r>
            <a:r>
              <a:rPr lang="en-IN" dirty="0" err="1" smtClean="0"/>
              <a:t>netDB</a:t>
            </a:r>
            <a:r>
              <a:rPr lang="en-IN" dirty="0" smtClean="0"/>
              <a:t> </a:t>
            </a:r>
            <a:r>
              <a:rPr lang="en-IN" dirty="0"/>
              <a:t>and include a brief discussion of how to perform a classical Eclipse </a:t>
            </a:r>
            <a:r>
              <a:rPr lang="en-IN" dirty="0" smtClean="0"/>
              <a:t>attack where </a:t>
            </a:r>
            <a:r>
              <a:rPr lang="en-IN" dirty="0"/>
              <a:t>access to a service inside the I2P network is blocked by the attacker.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289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2909</Words>
  <Application>Microsoft Office PowerPoint</Application>
  <PresentationFormat>Widescreen</PresentationFormat>
  <Paragraphs>196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Arial Rounded MT Bold</vt:lpstr>
      <vt:lpstr>Bodoni MT</vt:lpstr>
      <vt:lpstr>Calibri</vt:lpstr>
      <vt:lpstr>Calibri Light</vt:lpstr>
      <vt:lpstr>Castellar</vt:lpstr>
      <vt:lpstr>Tahoma</vt:lpstr>
      <vt:lpstr>Times New Roman</vt:lpstr>
      <vt:lpstr>Wingdings</vt:lpstr>
      <vt:lpstr>Office Theme</vt:lpstr>
      <vt:lpstr>Practical Attacks Against The I2P 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Security and Performance in the Tor Network through Tunable Path Selection</dc:title>
  <dc:creator>Zechun Cao</dc:creator>
  <cp:lastModifiedBy>sahil chakraborty</cp:lastModifiedBy>
  <cp:revision>155</cp:revision>
  <dcterms:created xsi:type="dcterms:W3CDTF">2016-10-17T15:21:47Z</dcterms:created>
  <dcterms:modified xsi:type="dcterms:W3CDTF">2016-11-10T22:08:14Z</dcterms:modified>
</cp:coreProperties>
</file>