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256" r:id="rId3"/>
    <p:sldId id="373" r:id="rId4"/>
    <p:sldId id="375" r:id="rId5"/>
    <p:sldId id="376" r:id="rId6"/>
    <p:sldId id="374" r:id="rId7"/>
    <p:sldId id="377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83" autoAdjust="0"/>
  </p:normalViewPr>
  <p:slideViewPr>
    <p:cSldViewPr snapToGrid="0">
      <p:cViewPr varScale="1">
        <p:scale>
          <a:sx n="64" d="100"/>
          <a:sy n="64" d="100"/>
        </p:scale>
        <p:origin x="48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75AF-F8E8-4A2C-8FD2-42DF5C110540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5387-9877-413E-9781-781925C56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81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Arjun</a:t>
            </a:r>
            <a:r>
              <a:rPr lang="en-US" baseline="0" dirty="0" smtClean="0"/>
              <a:t> Mukherjee and today we are going to learn about…title</a:t>
            </a:r>
            <a:endParaRPr lang="en-US" dirty="0" smtClean="0"/>
          </a:p>
          <a:p>
            <a:r>
              <a:rPr lang="en-US" dirty="0" smtClean="0"/>
              <a:t>Please feel</a:t>
            </a:r>
            <a:r>
              <a:rPr lang="en-US" baseline="0" dirty="0" smtClean="0"/>
              <a:t> free to ask questions between the talk.</a:t>
            </a:r>
          </a:p>
          <a:p>
            <a:r>
              <a:rPr lang="en-US" baseline="0" dirty="0" smtClean="0"/>
              <a:t>To break the ice, I’d like to share a saying by </a:t>
            </a:r>
            <a:r>
              <a:rPr lang="en-US" baseline="0" dirty="0" err="1" smtClean="0"/>
              <a:t>Abhraman</a:t>
            </a:r>
            <a:r>
              <a:rPr lang="en-US" baseline="0" dirty="0" smtClean="0"/>
              <a:t> Lincoln..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79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AutoNum type="arabicPeriod"/>
            </a:pPr>
            <a:r>
              <a:rPr lang="en-US" dirty="0" smtClean="0"/>
              <a:t>Web has seen</a:t>
            </a:r>
            <a:r>
              <a:rPr lang="en-US" baseline="0" dirty="0" smtClean="0"/>
              <a:t> tremendous rise in data.</a:t>
            </a:r>
          </a:p>
          <a:p>
            <a:pPr marL="241653" indent="-241653">
              <a:buAutoNum type="arabicPeriod"/>
            </a:pPr>
            <a:r>
              <a:rPr lang="en-US" baseline="0" dirty="0" smtClean="0"/>
              <a:t>Year average…50%, 60TB+</a:t>
            </a:r>
            <a:endParaRPr lang="en-US" dirty="0" smtClean="0"/>
          </a:p>
          <a:p>
            <a:r>
              <a:rPr lang="en-US" dirty="0" smtClean="0"/>
              <a:t>Rise of informal text</a:t>
            </a:r>
          </a:p>
          <a:p>
            <a:r>
              <a:rPr lang="en-US" dirty="0" smtClean="0"/>
              <a:t>Information of current events</a:t>
            </a:r>
          </a:p>
          <a:p>
            <a:endParaRPr lang="en-US" dirty="0" smtClean="0"/>
          </a:p>
          <a:p>
            <a:r>
              <a:rPr lang="en-US" dirty="0" smtClean="0"/>
              <a:t>As vast</a:t>
            </a:r>
            <a:r>
              <a:rPr lang="en-US" baseline="0" dirty="0" smtClean="0"/>
              <a:t> amounts of information become available, we ask how do we understand, search or organize them?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02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AutoNum type="arabicPeriod"/>
            </a:pPr>
            <a:r>
              <a:rPr lang="en-US" dirty="0" smtClean="0"/>
              <a:t>Web has seen</a:t>
            </a:r>
            <a:r>
              <a:rPr lang="en-US" baseline="0" dirty="0" smtClean="0"/>
              <a:t> tremendous rise in data.</a:t>
            </a:r>
          </a:p>
          <a:p>
            <a:pPr marL="241653" indent="-241653">
              <a:buAutoNum type="arabicPeriod"/>
            </a:pPr>
            <a:r>
              <a:rPr lang="en-US" baseline="0" dirty="0" smtClean="0"/>
              <a:t>Year average…50%, 60TB+</a:t>
            </a:r>
            <a:endParaRPr lang="en-US" dirty="0" smtClean="0"/>
          </a:p>
          <a:p>
            <a:r>
              <a:rPr lang="en-US" dirty="0" smtClean="0"/>
              <a:t>Rise of informal text</a:t>
            </a:r>
          </a:p>
          <a:p>
            <a:r>
              <a:rPr lang="en-US" dirty="0" smtClean="0"/>
              <a:t>Information of current events</a:t>
            </a:r>
          </a:p>
          <a:p>
            <a:endParaRPr lang="en-US" dirty="0" smtClean="0"/>
          </a:p>
          <a:p>
            <a:r>
              <a:rPr lang="en-US" dirty="0" smtClean="0"/>
              <a:t>As vast</a:t>
            </a:r>
            <a:r>
              <a:rPr lang="en-US" baseline="0" dirty="0" smtClean="0"/>
              <a:t> amounts of information become available, we ask how do we understand, search or organize them?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48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AutoNum type="arabicPeriod"/>
            </a:pPr>
            <a:r>
              <a:rPr lang="en-US" dirty="0" smtClean="0"/>
              <a:t>Web has seen</a:t>
            </a:r>
            <a:r>
              <a:rPr lang="en-US" baseline="0" dirty="0" smtClean="0"/>
              <a:t> tremendous rise in data.</a:t>
            </a:r>
          </a:p>
          <a:p>
            <a:pPr marL="241653" indent="-241653">
              <a:buAutoNum type="arabicPeriod"/>
            </a:pPr>
            <a:r>
              <a:rPr lang="en-US" baseline="0" dirty="0" smtClean="0"/>
              <a:t>Year average…50%, 60TB+</a:t>
            </a:r>
            <a:endParaRPr lang="en-US" dirty="0" smtClean="0"/>
          </a:p>
          <a:p>
            <a:r>
              <a:rPr lang="en-US" dirty="0" smtClean="0"/>
              <a:t>Rise of informal text</a:t>
            </a:r>
          </a:p>
          <a:p>
            <a:r>
              <a:rPr lang="en-US" dirty="0" smtClean="0"/>
              <a:t>Information of current events</a:t>
            </a:r>
          </a:p>
          <a:p>
            <a:endParaRPr lang="en-US" dirty="0" smtClean="0"/>
          </a:p>
          <a:p>
            <a:r>
              <a:rPr lang="en-US" dirty="0" smtClean="0"/>
              <a:t>As vast</a:t>
            </a:r>
            <a:r>
              <a:rPr lang="en-US" baseline="0" dirty="0" smtClean="0"/>
              <a:t> amounts of information become available, we ask how do we understand, search or organize them?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0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AutoNum type="arabicPeriod"/>
            </a:pPr>
            <a:r>
              <a:rPr lang="en-US" dirty="0" smtClean="0"/>
              <a:t>Web has seen</a:t>
            </a:r>
            <a:r>
              <a:rPr lang="en-US" baseline="0" dirty="0" smtClean="0"/>
              <a:t> tremendous rise in data.</a:t>
            </a:r>
          </a:p>
          <a:p>
            <a:pPr marL="241653" indent="-241653">
              <a:buAutoNum type="arabicPeriod"/>
            </a:pPr>
            <a:r>
              <a:rPr lang="en-US" baseline="0" dirty="0" smtClean="0"/>
              <a:t>Year average…50%, 60TB+</a:t>
            </a:r>
            <a:endParaRPr lang="en-US" dirty="0" smtClean="0"/>
          </a:p>
          <a:p>
            <a:r>
              <a:rPr lang="en-US" dirty="0" smtClean="0"/>
              <a:t>Rise of informal text</a:t>
            </a:r>
          </a:p>
          <a:p>
            <a:r>
              <a:rPr lang="en-US" dirty="0" smtClean="0"/>
              <a:t>Information of current events</a:t>
            </a:r>
          </a:p>
          <a:p>
            <a:endParaRPr lang="en-US" dirty="0" smtClean="0"/>
          </a:p>
          <a:p>
            <a:r>
              <a:rPr lang="en-US" dirty="0" smtClean="0"/>
              <a:t>As vast</a:t>
            </a:r>
            <a:r>
              <a:rPr lang="en-US" baseline="0" dirty="0" smtClean="0"/>
              <a:t> amounts of information become available, we ask how do we understand, search or organize them?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3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8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8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1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CS583, Bing Liu, UIC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ABAA1-5AB1-46E2-A0C6-02D4B58986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20270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6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1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50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1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8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3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0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7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D0DB1-C504-4DF2-843F-9E7FE4756DB4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9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1.png"/><Relationship Id="rId7" Type="http://schemas.openxmlformats.org/officeDocument/2006/relationships/image" Target="../media/image39.png"/><Relationship Id="rId12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5.png"/><Relationship Id="rId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2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1.png"/><Relationship Id="rId5" Type="http://schemas.openxmlformats.org/officeDocument/2006/relationships/image" Target="../media/image48.png"/><Relationship Id="rId10" Type="http://schemas.openxmlformats.org/officeDocument/2006/relationships/image" Target="../media/image46.png"/><Relationship Id="rId4" Type="http://schemas.openxmlformats.org/officeDocument/2006/relationships/image" Target="../media/image2.pn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5.png"/><Relationship Id="rId7" Type="http://schemas.openxmlformats.org/officeDocument/2006/relationships/image" Target="../media/image4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53.png"/><Relationship Id="rId4" Type="http://schemas.openxmlformats.org/officeDocument/2006/relationships/image" Target="../media/image2.png"/><Relationship Id="rId9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s.uh.edu/~arjun/courses/advnlp/OR%20(online%20resources)/OR_13_lda_tut_blei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2.cs.uh.edu/~arjun/courses/nlp/OR%20(online%20resources)/OR_14_gibbs_sampling_Bhadori.pdf" TargetMode="Externa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s.uh.edu/~arjun/courses/advnlp/LDA_Derivation.pdf" TargetMode="External"/><Relationship Id="rId7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.png"/><Relationship Id="rId7" Type="http://schemas.openxmlformats.org/officeDocument/2006/relationships/image" Target="../media/image5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60.png"/><Relationship Id="rId4" Type="http://schemas.openxmlformats.org/officeDocument/2006/relationships/hyperlink" Target="http://www2.cs.uh.edu/~arjun/courses/advnlp/LatentDirichletAllocation.zip" TargetMode="External"/><Relationship Id="rId9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Clustering and Topic Models</a:t>
            </a:r>
            <a:endParaRPr 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</a:t>
            </a:r>
            <a:r>
              <a:rPr lang="en-US" sz="3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 webpage: http://www.cs.uh.edu/~arjun/courses/advnlp</a:t>
            </a:r>
            <a:endParaRPr lang="en-US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172200"/>
            <a:ext cx="11265408" cy="574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†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from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[Liu, 2008] and lecture slides of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B.Liu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various other sources. Referenced in place.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38912" y="6335460"/>
            <a:ext cx="3364992" cy="13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16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89" y="742876"/>
            <a:ext cx="9184586" cy="520106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2562227" y="2914650"/>
            <a:ext cx="3181348" cy="2667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350" y="2466629"/>
            <a:ext cx="4886325" cy="896042"/>
          </a:xfrm>
          <a:prstGeom prst="rect">
            <a:avLst/>
          </a:prstGeom>
          <a:ln w="4762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24008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39"/>
            <a:ext cx="4905375" cy="7239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1" y="762835"/>
            <a:ext cx="10231209" cy="564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0" y="42863"/>
            <a:ext cx="8567970" cy="68013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0293" y="2567622"/>
            <a:ext cx="5057775" cy="676275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H="1">
            <a:off x="4267200" y="3272155"/>
            <a:ext cx="2513094" cy="149034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3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701242"/>
            <a:ext cx="8343900" cy="3638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172450" y="4518794"/>
            <a:ext cx="2297011" cy="58477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of times word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assigned to topic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 flipV="1">
            <a:off x="7734300" y="4354007"/>
            <a:ext cx="438150" cy="4571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29100" y="3346817"/>
            <a:ext cx="2619374" cy="5679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792" y="2921935"/>
            <a:ext cx="4886325" cy="896042"/>
          </a:xfrm>
          <a:prstGeom prst="rect">
            <a:avLst/>
          </a:prstGeom>
          <a:ln w="47625">
            <a:solidFill>
              <a:srgbClr val="7030A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5339811"/>
            <a:ext cx="809625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6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554851"/>
            <a:ext cx="5273451" cy="23095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4" y="4921066"/>
            <a:ext cx="8314962" cy="1385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Full Joint Distribution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/>
              <p:cNvSpPr txBox="1"/>
              <p:nvPr/>
            </p:nvSpPr>
            <p:spPr>
              <a:xfrm>
                <a:off x="9544050" y="5032911"/>
                <a:ext cx="2562225" cy="1323439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the joint has no more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they are integrated/marginalized out. Q: Does it contain </a:t>
                </a:r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If yes in what form?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4050" y="5032911"/>
                <a:ext cx="2562225" cy="1323439"/>
              </a:xfrm>
              <a:prstGeom prst="rect">
                <a:avLst/>
              </a:prstGeom>
              <a:blipFill rotWithShape="0">
                <a:blip r:embed="rId5"/>
                <a:stretch>
                  <a:fillRect l="-1182" t="-909" r="-709" b="-4091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8258176" y="5694631"/>
            <a:ext cx="1285874" cy="679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336" y="2864392"/>
            <a:ext cx="8096250" cy="657225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336" y="3795570"/>
            <a:ext cx="8096250" cy="581227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6184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512" y="753678"/>
            <a:ext cx="6881813" cy="43610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3575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Learning Goal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/>
              <p:cNvSpPr txBox="1"/>
              <p:nvPr/>
            </p:nvSpPr>
            <p:spPr>
              <a:xfrm>
                <a:off x="8867775" y="5471768"/>
                <a:ext cx="2562225" cy="1323439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the joint has no more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they are integrated/marginalized out. Q: Does it contain </a:t>
                </a:r>
                <a:r>
                  <a:rPr lang="en-US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If yes in what form?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775" y="5471768"/>
                <a:ext cx="2562225" cy="1323439"/>
              </a:xfrm>
              <a:prstGeom prst="rect">
                <a:avLst/>
              </a:prstGeom>
              <a:blipFill rotWithShape="0">
                <a:blip r:embed="rId4"/>
                <a:stretch>
                  <a:fillRect l="-1182" t="-909" r="-709" b="-4091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7581901" y="6133488"/>
            <a:ext cx="1285874" cy="679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81000" y="821951"/>
                <a:ext cx="3810000" cy="338554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Recall that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hidden/latent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821951"/>
                <a:ext cx="3810000" cy="338554"/>
              </a:xfrm>
              <a:prstGeom prst="rect">
                <a:avLst/>
              </a:prstGeom>
              <a:blipFill rotWithShape="0">
                <a:blip r:embed="rId5"/>
                <a:stretch>
                  <a:fillRect l="-796" t="-3448" b="-18966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876426" y="2175212"/>
                <a:ext cx="3276600" cy="1323439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Our Goal is to estimate the posterior distribution on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having observed topic assignments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426" y="2175212"/>
                <a:ext cx="3276600" cy="1323439"/>
              </a:xfrm>
              <a:prstGeom prst="rect">
                <a:avLst/>
              </a:prstGeom>
              <a:blipFill rotWithShape="0">
                <a:blip r:embed="rId6"/>
                <a:stretch>
                  <a:fillRect l="-1852" t="-2273" r="-1481" b="-6364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343" y="1500187"/>
            <a:ext cx="1419225" cy="5038725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endCxn id="2" idx="0"/>
          </p:cNvCxnSpPr>
          <p:nvPr/>
        </p:nvCxnSpPr>
        <p:spPr>
          <a:xfrm flipH="1">
            <a:off x="877956" y="1066800"/>
            <a:ext cx="579369" cy="43338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876425" y="1066800"/>
            <a:ext cx="9410451" cy="154305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/>
          <p:cNvSpPr txBox="1">
            <a:spLocks/>
          </p:cNvSpPr>
          <p:nvPr/>
        </p:nvSpPr>
        <p:spPr>
          <a:xfrm>
            <a:off x="101600" y="6356349"/>
            <a:ext cx="4765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ǂ Slide picture courtesy of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D.Blei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MLSS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6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50" y="1575976"/>
            <a:ext cx="9479716" cy="36729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1466" y="686058"/>
            <a:ext cx="2658550" cy="1684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575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 txBox="1">
                <a:spLocks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sz="3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Posterior on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endParaRPr lang="en-US" sz="4400" b="1" baseline="-25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  <a:blipFill rotWithShape="0">
                <a:blip r:embed="rId5"/>
                <a:stretch>
                  <a:fillRect t="-3053" b="-18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9315451" y="2545039"/>
            <a:ext cx="2800350" cy="1323439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Wait! But even z is latent and we do not know the correct assignments of latent topics, z. We assume we know z for now. We will see how shortly!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 flipV="1">
            <a:off x="7191375" y="1915170"/>
            <a:ext cx="2124076" cy="129158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5725" y="638443"/>
                <a:ext cx="4572000" cy="338554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stimating posterior 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doc-topic distribution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" y="638443"/>
                <a:ext cx="4572000" cy="338554"/>
              </a:xfrm>
              <a:prstGeom prst="rect">
                <a:avLst/>
              </a:prstGeom>
              <a:blipFill rotWithShape="0">
                <a:blip r:embed="rId6"/>
                <a:stretch>
                  <a:fillRect l="-531" t="-3448" b="-18966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2295525" y="917135"/>
            <a:ext cx="9601200" cy="7751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5309485"/>
            <a:ext cx="6067126" cy="853189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641" y="5847886"/>
            <a:ext cx="5472160" cy="489866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 flipH="1" flipV="1">
            <a:off x="7774627" y="3463539"/>
            <a:ext cx="2512373" cy="23657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943351" y="4733925"/>
            <a:ext cx="2352375" cy="52513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6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5113"/>
            <a:ext cx="12058808" cy="14359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1466" y="686058"/>
            <a:ext cx="2658550" cy="1684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575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/>
              <p:cNvSpPr txBox="1"/>
              <p:nvPr/>
            </p:nvSpPr>
            <p:spPr>
              <a:xfrm>
                <a:off x="8486525" y="5676032"/>
                <a:ext cx="3486399" cy="1077987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Intuitive interpretation: What is the prob. mass of a topic in a given document? Note that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</m:sub>
                      <m:sup/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d>
                          <m:d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𝒅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𝒅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𝜶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as a smoothing parameter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525" y="5676032"/>
                <a:ext cx="3486399" cy="1077987"/>
              </a:xfrm>
              <a:prstGeom prst="rect">
                <a:avLst/>
              </a:prstGeom>
              <a:blipFill rotWithShape="0">
                <a:blip r:embed="rId5"/>
                <a:stretch>
                  <a:fillRect l="-696" t="-1111" r="-696" b="-2888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3486150" y="3832357"/>
            <a:ext cx="789089" cy="114453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5725" y="638443"/>
                <a:ext cx="4572000" cy="338554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stimating posterior 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doc-topic distribution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" y="638443"/>
                <a:ext cx="4572000" cy="338554"/>
              </a:xfrm>
              <a:prstGeom prst="rect">
                <a:avLst/>
              </a:prstGeom>
              <a:blipFill rotWithShape="0">
                <a:blip r:embed="rId6"/>
                <a:stretch>
                  <a:fillRect l="-531" t="-3448" b="-18966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2295525" y="917135"/>
            <a:ext cx="9601200" cy="7751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975" y="5211811"/>
            <a:ext cx="7058686" cy="992627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 flipH="1" flipV="1">
            <a:off x="7506113" y="4010364"/>
            <a:ext cx="3238087" cy="16656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0744200" y="1768973"/>
            <a:ext cx="1076325" cy="390705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25" y="1270485"/>
            <a:ext cx="3605213" cy="421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1775034"/>
            <a:ext cx="3467100" cy="428625"/>
          </a:xfrm>
          <a:prstGeom prst="rect">
            <a:avLst/>
          </a:prstGeom>
        </p:spPr>
      </p:pic>
      <p:sp>
        <p:nvSpPr>
          <p:cNvPr id="19" name="TextBox 13"/>
          <p:cNvSpPr txBox="1"/>
          <p:nvPr/>
        </p:nvSpPr>
        <p:spPr>
          <a:xfrm>
            <a:off x="4275239" y="1827472"/>
            <a:ext cx="2297011" cy="58477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of words in doc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were assigned to topic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105150" y="2036059"/>
            <a:ext cx="1170089" cy="36127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itle 1"/>
              <p:cNvSpPr txBox="1">
                <a:spLocks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sz="3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Posterior on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endParaRPr lang="en-US" sz="4400" b="1" baseline="-25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  <a:blipFill rotWithShape="0">
                <a:blip r:embed="rId10"/>
                <a:stretch>
                  <a:fillRect t="-3053" b="-18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 \mathrm{E}[X_i] = \frac{\alpha_i}{\alpha_0},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403592"/>
            <a:ext cx="1616933" cy="630604"/>
          </a:xfrm>
          <a:prstGeom prst="rect">
            <a:avLst/>
          </a:prstGeom>
          <a:noFill/>
          <a:ln w="3492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alpha_0 = \sum_{i=1}^K\alpha_i.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4376861"/>
            <a:ext cx="1285717" cy="683037"/>
          </a:xfrm>
          <a:prstGeom prst="rect">
            <a:avLst/>
          </a:prstGeom>
          <a:noFill/>
          <a:ln w="3492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2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08" y="2926951"/>
            <a:ext cx="5638800" cy="7905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4212" y="807720"/>
            <a:ext cx="1085643" cy="38543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575" y="3803"/>
            <a:ext cx="2650716" cy="739073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/>
              <p:cNvSpPr txBox="1"/>
              <p:nvPr/>
            </p:nvSpPr>
            <p:spPr>
              <a:xfrm>
                <a:off x="7506113" y="5016804"/>
                <a:ext cx="3486399" cy="1569660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Intuitive interpretation: What is the prob. mass of a word in a given topic? Note that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𝒗</m:t>
                        </m:r>
                      </m:sub>
                      <m:sup/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d>
                          <m:d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</m:e>
                    </m:nary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total # of times topic k appeared across all words/docs and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𝜷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as a smoothing parameter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6113" y="5016804"/>
                <a:ext cx="3486399" cy="1569660"/>
              </a:xfrm>
              <a:prstGeom prst="rect">
                <a:avLst/>
              </a:prstGeom>
              <a:blipFill rotWithShape="0">
                <a:blip r:embed="rId5"/>
                <a:stretch>
                  <a:fillRect l="-696" t="-769" r="-696" b="-346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3486150" y="3832357"/>
            <a:ext cx="789089" cy="114453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5725" y="638443"/>
                <a:ext cx="4686300" cy="338554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Estimating posterior 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topic-word distribution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" y="638443"/>
                <a:ext cx="4686300" cy="338554"/>
              </a:xfrm>
              <a:prstGeom prst="rect">
                <a:avLst/>
              </a:prstGeom>
              <a:blipFill rotWithShape="0">
                <a:blip r:embed="rId6"/>
                <a:stretch>
                  <a:fillRect l="-518" t="-3448" b="-18966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>
            <a:stCxn id="14" idx="2"/>
          </p:cNvCxnSpPr>
          <p:nvPr/>
        </p:nvCxnSpPr>
        <p:spPr>
          <a:xfrm>
            <a:off x="2428875" y="976997"/>
            <a:ext cx="8665337" cy="30809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975" y="5211811"/>
            <a:ext cx="7058686" cy="992627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 flipH="1" flipV="1">
            <a:off x="6467475" y="3757115"/>
            <a:ext cx="4266961" cy="11837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0734436" y="4505325"/>
            <a:ext cx="359775" cy="47189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itle 1"/>
              <p:cNvSpPr txBox="1">
                <a:spLocks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sz="3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Posterior on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endParaRPr lang="en-US" sz="4400" b="1" baseline="-25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  <a:blipFill rotWithShape="0">
                <a:blip r:embed="rId8"/>
                <a:stretch>
                  <a:fillRect t="-3053" b="-18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 \mathrm{E}[X_i] = \frac{\alpha_i}{\alpha_0},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403592"/>
            <a:ext cx="1616933" cy="630604"/>
          </a:xfrm>
          <a:prstGeom prst="rect">
            <a:avLst/>
          </a:prstGeom>
          <a:noFill/>
          <a:ln w="3492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alpha_0 = \sum_{i=1}^K\alpha_i.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4376861"/>
            <a:ext cx="1285717" cy="683037"/>
          </a:xfrm>
          <a:prstGeom prst="rect">
            <a:avLst/>
          </a:prstGeom>
          <a:noFill/>
          <a:ln w="3492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ooter Placeholder 4"/>
          <p:cNvSpPr txBox="1">
            <a:spLocks/>
          </p:cNvSpPr>
          <p:nvPr/>
        </p:nvSpPr>
        <p:spPr>
          <a:xfrm>
            <a:off x="101600" y="6356349"/>
            <a:ext cx="4765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ǂ Slide picture courtesy of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D.Blei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MLSS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731" y="2135233"/>
            <a:ext cx="3652838" cy="376720"/>
          </a:xfrm>
          <a:prstGeom prst="rect">
            <a:avLst/>
          </a:prstGeom>
        </p:spPr>
      </p:pic>
      <p:sp>
        <p:nvSpPr>
          <p:cNvPr id="28" name="TextBox 13"/>
          <p:cNvSpPr txBox="1"/>
          <p:nvPr/>
        </p:nvSpPr>
        <p:spPr>
          <a:xfrm>
            <a:off x="3924300" y="2094490"/>
            <a:ext cx="2297011" cy="58477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of times word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assigned to topic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157539" y="2329311"/>
            <a:ext cx="766760" cy="3602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" y="1356356"/>
            <a:ext cx="11094212" cy="70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971" y="1676551"/>
            <a:ext cx="3807937" cy="24130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4212" y="807720"/>
            <a:ext cx="1085643" cy="38543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3150" y="536460"/>
            <a:ext cx="3818953" cy="106480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3"/>
              <p:cNvSpPr txBox="1"/>
              <p:nvPr/>
            </p:nvSpPr>
            <p:spPr>
              <a:xfrm>
                <a:off x="218950" y="2629586"/>
                <a:ext cx="3486399" cy="830997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we know the correct latent topic assignments, z, we can compute the posterior estimates of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</m:oMath>
                </a14:m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50" y="2629586"/>
                <a:ext cx="3486399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870" t="-1429" r="-522" b="-642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5725" y="638443"/>
            <a:ext cx="4686300" cy="33855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the full joint distribution of the model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Learning/Inference (Until now…)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Footer Placeholder 4"/>
          <p:cNvSpPr txBox="1">
            <a:spLocks/>
          </p:cNvSpPr>
          <p:nvPr/>
        </p:nvSpPr>
        <p:spPr>
          <a:xfrm>
            <a:off x="101600" y="6356349"/>
            <a:ext cx="4765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ǂ Slide picture courtesy of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D.Blei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MLSS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00" y="1247960"/>
            <a:ext cx="6411498" cy="1068583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4772025" y="985335"/>
            <a:ext cx="745533" cy="6367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4725" y="4752086"/>
            <a:ext cx="4575596" cy="641511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8905875" y="4089640"/>
            <a:ext cx="2188337" cy="73211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821" y="3734989"/>
            <a:ext cx="4943054" cy="683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3"/>
              <p:cNvSpPr txBox="1"/>
              <p:nvPr/>
            </p:nvSpPr>
            <p:spPr>
              <a:xfrm>
                <a:off x="152821" y="4478804"/>
                <a:ext cx="6701493" cy="1817101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BUT…we cannot compute C(d, k), C(k, v) until we know the actual latent topic assignments, z. </a:t>
                </a:r>
              </a:p>
              <a:p>
                <a:pPr algn="just"/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Q: How to obtain latent topic assignments to words? , i.e., most likely topic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∈{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r>
                  <a:rPr lang="en-US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21" y="4478804"/>
                <a:ext cx="6701493" cy="1817101"/>
              </a:xfrm>
              <a:prstGeom prst="rect">
                <a:avLst/>
              </a:prstGeom>
              <a:blipFill rotWithShape="0">
                <a:blip r:embed="rId9"/>
                <a:stretch>
                  <a:fillRect l="-1089" t="-1993" r="-998" b="-332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2343150" y="2883096"/>
            <a:ext cx="7477125" cy="9290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7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5" y="705793"/>
            <a:ext cx="11780159" cy="1163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refer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slides by D.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Blei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an introduction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5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Models and Semantic (Text) Clustering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467" y="1287490"/>
            <a:ext cx="6394573" cy="485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9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150" y="536460"/>
            <a:ext cx="3818953" cy="106480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5" y="638443"/>
            <a:ext cx="4686300" cy="33855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the full joint distribution of the model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Estimating Latent Topics Z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247960"/>
            <a:ext cx="6411498" cy="1068583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4772025" y="985335"/>
            <a:ext cx="745533" cy="6367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3"/>
              <p:cNvSpPr txBox="1"/>
              <p:nvPr/>
            </p:nvSpPr>
            <p:spPr>
              <a:xfrm>
                <a:off x="171871" y="2519344"/>
                <a:ext cx="6701493" cy="462884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need: most likely topic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∈{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…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r>
                  <a:rPr lang="en-US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71" y="2519344"/>
                <a:ext cx="6701493" cy="462884"/>
              </a:xfrm>
              <a:prstGeom prst="rect">
                <a:avLst/>
              </a:prstGeom>
              <a:blipFill rotWithShape="0">
                <a:blip r:embed="rId4"/>
                <a:stretch>
                  <a:fillRect l="-1088" t="-6329" b="-16456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3"/>
          <p:cNvSpPr txBox="1"/>
          <p:nvPr/>
        </p:nvSpPr>
        <p:spPr>
          <a:xfrm>
            <a:off x="2745253" y="3627843"/>
            <a:ext cx="6701493" cy="178510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 is to obtain various samples of Z from the distribution P(W,Z) and take the average – this technique is called Gibbs sampling.</a:t>
            </a:r>
          </a:p>
          <a:p>
            <a:pPr algn="just"/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refer to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lides (1</a:t>
            </a:r>
            <a:r>
              <a:rPr lang="da-DK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, 3-5, 7, 16-20, 22 )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by T. </a:t>
            </a:r>
            <a:r>
              <a:rPr lang="en-US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Bahadori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400" y="39160"/>
            <a:ext cx="2412046" cy="672527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Deriving Our Gibbs Sampler for Z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162176" y="5717664"/>
            <a:ext cx="8721247" cy="707886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algebra is non trivial and has some tricks.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See detailed derivation in my lecture notes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understand inside out!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86" y="728146"/>
            <a:ext cx="11141667" cy="4477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00" y="1464065"/>
            <a:ext cx="11856997" cy="6387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50" y="2165072"/>
            <a:ext cx="11963444" cy="1940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960" y="4605241"/>
            <a:ext cx="9796463" cy="1057797"/>
          </a:xfrm>
          <a:prstGeom prst="rect">
            <a:avLst/>
          </a:prstGeom>
        </p:spPr>
      </p:pic>
      <p:sp>
        <p:nvSpPr>
          <p:cNvPr id="16" name="TextBox 13"/>
          <p:cNvSpPr txBox="1"/>
          <p:nvPr/>
        </p:nvSpPr>
        <p:spPr>
          <a:xfrm>
            <a:off x="3726349" y="4129968"/>
            <a:ext cx="5293825" cy="400110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some algebra and simplification, we get.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7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074034" y="449262"/>
            <a:ext cx="6622415" cy="6148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39160"/>
            <a:ext cx="2412046" cy="672527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Gibbs Sampler Algorithm for LDA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870315" y="1240913"/>
            <a:ext cx="3291998" cy="203132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implementation is easy if you understand the concept.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See full end-to-end code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implement similar models as projects/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homeworks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just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Demo here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3700" y="5795311"/>
            <a:ext cx="5195887" cy="561039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5581651" y="4202851"/>
            <a:ext cx="1133474" cy="20296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0731" y="5065990"/>
            <a:ext cx="4318715" cy="605496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02" y="5451895"/>
            <a:ext cx="3590131" cy="496332"/>
          </a:xfrm>
          <a:prstGeom prst="rect">
            <a:avLst/>
          </a:prstGeom>
          <a:ln w="34925">
            <a:solidFill>
              <a:srgbClr val="7030A0"/>
            </a:solidFill>
          </a:ln>
        </p:spPr>
      </p:pic>
      <p:cxnSp>
        <p:nvCxnSpPr>
          <p:cNvPr id="21" name="Straight Arrow Connector 20"/>
          <p:cNvCxnSpPr/>
          <p:nvPr/>
        </p:nvCxnSpPr>
        <p:spPr>
          <a:xfrm flipV="1">
            <a:off x="6743700" y="5554011"/>
            <a:ext cx="1027031" cy="1174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613902" y="5736573"/>
            <a:ext cx="1678069" cy="11747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625" y="1077285"/>
            <a:ext cx="2897409" cy="425784"/>
          </a:xfrm>
          <a:prstGeom prst="rect">
            <a:avLst/>
          </a:prstGeom>
          <a:ln w="34925">
            <a:solidFill>
              <a:srgbClr val="FFC000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75386" y="621566"/>
            <a:ext cx="2124889" cy="33855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notations: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6625" y="1503069"/>
            <a:ext cx="3174565" cy="482958"/>
          </a:xfrm>
          <a:prstGeom prst="rect">
            <a:avLst/>
          </a:prstGeom>
          <a:ln w="34925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487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5" y="705793"/>
            <a:ext cx="11780159" cy="5964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Generative process: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Plate notion of the model: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5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Latent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Dirichlet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Allocation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229" y="4822190"/>
            <a:ext cx="5502325" cy="15341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365" y="1483666"/>
            <a:ext cx="6037902" cy="22554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251" y="778184"/>
            <a:ext cx="6300749" cy="369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Latent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Dirichlet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Allocation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926" y="581599"/>
            <a:ext cx="6773526" cy="4735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229" y="4822190"/>
            <a:ext cx="5502325" cy="153416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1320800" y="3834130"/>
            <a:ext cx="9123680" cy="148329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14720" y="2397760"/>
            <a:ext cx="1381760" cy="281432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46880" y="5156109"/>
            <a:ext cx="4521200" cy="38425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/>
          <p:cNvSpPr txBox="1">
            <a:spLocks/>
          </p:cNvSpPr>
          <p:nvPr/>
        </p:nvSpPr>
        <p:spPr>
          <a:xfrm>
            <a:off x="101600" y="6356349"/>
            <a:ext cx="4765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ǂ Slide picture courtesy of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D.Blei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MLSS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25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Latent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Dirichlet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Allocation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229" y="4822190"/>
            <a:ext cx="5502325" cy="1534160"/>
          </a:xfrm>
          <a:prstGeom prst="rect">
            <a:avLst/>
          </a:prstGeom>
        </p:spPr>
      </p:pic>
      <p:sp>
        <p:nvSpPr>
          <p:cNvPr id="23" name="Footer Placeholder 4"/>
          <p:cNvSpPr txBox="1">
            <a:spLocks/>
          </p:cNvSpPr>
          <p:nvPr/>
        </p:nvSpPr>
        <p:spPr>
          <a:xfrm>
            <a:off x="101600" y="6356349"/>
            <a:ext cx="4765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ǂ Slide picture courtesy of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D.Blei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MLSS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6228081" y="724670"/>
            <a:ext cx="5637473" cy="707886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we only see the words in the documents.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other structures are hidden/latent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07720"/>
            <a:ext cx="5681663" cy="31144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3"/>
              <p:cNvSpPr txBox="1"/>
              <p:nvPr/>
            </p:nvSpPr>
            <p:spPr>
              <a:xfrm>
                <a:off x="5681663" y="1749024"/>
                <a:ext cx="6510337" cy="1644617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Q: Inference/Learning Goal: Estimate latent variables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 specifically: (1)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topic-word distributions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doc-topic distributions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latent topic assignments to words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(4) 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Hyperparameters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set heuristically,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=50/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=0.1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663" y="1749024"/>
                <a:ext cx="6510337" cy="1644617"/>
              </a:xfrm>
              <a:prstGeom prst="rect">
                <a:avLst/>
              </a:prstGeom>
              <a:blipFill rotWithShape="0">
                <a:blip r:embed="rId6"/>
                <a:stretch>
                  <a:fillRect l="-840" t="-1832" b="-476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>
            <a:off x="3687181" y="2497849"/>
            <a:ext cx="5130800" cy="28025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65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2336" y="831461"/>
                <a:ext cx="11780159" cy="23986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Let us start with deriving the joint distribution of the model.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Q: How many total random variables? How many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𝝋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?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?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𝒅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, 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Let us denote the random vectors (collection of random variables) by: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𝑊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𝑍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Θ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𝑑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Φ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={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}</m:t>
                    </m:r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The full joint is: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𝑃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𝑊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𝑍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Θ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Φ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;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𝛼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,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𝛽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Using the causality of the Bayes net, we can write the joint as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36" y="831461"/>
                <a:ext cx="11780159" cy="2398605"/>
              </a:xfrm>
              <a:prstGeom prst="rect">
                <a:avLst/>
              </a:prstGeom>
              <a:blipFill rotWithShape="0">
                <a:blip r:embed="rId2"/>
                <a:stretch>
                  <a:fillRect l="-725" t="-2030" b="-48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Joint Distribution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229" y="4822190"/>
            <a:ext cx="5502325" cy="153416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6253843" y="1981777"/>
            <a:ext cx="2297011" cy="58477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Hyperparameters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-Parameters of the priors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656893" y="2399844"/>
            <a:ext cx="1596950" cy="10899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66" y="3405459"/>
            <a:ext cx="5273451" cy="23095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27021" y="5747657"/>
                <a:ext cx="4869521" cy="830997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technique of collapsing or integrating out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𝜑</m:t>
                    </m:r>
                  </m:oMath>
                </a14:m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actually very useful for model inference. This is called Rao-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Blackwellization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21" y="5747657"/>
                <a:ext cx="4869521" cy="830997"/>
              </a:xfrm>
              <a:prstGeom prst="rect">
                <a:avLst/>
              </a:prstGeom>
              <a:blipFill rotWithShape="0">
                <a:blip r:embed="rId5"/>
                <a:stretch>
                  <a:fillRect t="-1439" b="-7194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9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91" y="412932"/>
            <a:ext cx="5246465" cy="182408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003" y="32378"/>
            <a:ext cx="3738938" cy="1042492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3036493" y="3426726"/>
            <a:ext cx="2297011" cy="33855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Aside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9578" y="3325316"/>
            <a:ext cx="9201723" cy="10084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3"/>
          <p:cNvSpPr txBox="1"/>
          <p:nvPr/>
        </p:nvSpPr>
        <p:spPr>
          <a:xfrm>
            <a:off x="7625169" y="5541175"/>
            <a:ext cx="1096861" cy="338554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Identity A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21" y="2161388"/>
            <a:ext cx="8461229" cy="4718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21" y="2667702"/>
            <a:ext cx="5951438" cy="4476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398" y="4011289"/>
            <a:ext cx="7977202" cy="11343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572" y="5391603"/>
            <a:ext cx="6950054" cy="67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21" y="339388"/>
            <a:ext cx="3219450" cy="5429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29" y="884385"/>
            <a:ext cx="11265666" cy="5818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3803"/>
            <a:ext cx="3584166" cy="9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4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4050" y="3803"/>
            <a:ext cx="2650716" cy="7390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Simplifying I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4400" b="1" baseline="-25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21" y="339388"/>
            <a:ext cx="3219450" cy="5429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59345"/>
            <a:ext cx="3919538" cy="4955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425" y="818522"/>
            <a:ext cx="6610350" cy="693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606471"/>
            <a:ext cx="7353300" cy="4605840"/>
          </a:xfrm>
          <a:prstGeom prst="rect">
            <a:avLst/>
          </a:prstGeom>
        </p:spPr>
      </p:pic>
      <p:sp>
        <p:nvSpPr>
          <p:cNvPr id="11" name="TextBox 13"/>
          <p:cNvSpPr txBox="1"/>
          <p:nvPr/>
        </p:nvSpPr>
        <p:spPr>
          <a:xfrm>
            <a:off x="5312721" y="1618075"/>
            <a:ext cx="2297011" cy="584775"/>
          </a:xfrm>
          <a:prstGeom prst="rect">
            <a:avLst/>
          </a:prstGeom>
          <a:solidFill>
            <a:srgbClr val="FFFF66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of words in doc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were assigned to topic 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3200" y="1892507"/>
            <a:ext cx="2569521" cy="1795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838450" y="1298990"/>
            <a:ext cx="1704975" cy="11870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8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27036</TotalTime>
  <Words>1005</Words>
  <Application>Microsoft Office PowerPoint</Application>
  <PresentationFormat>Widescreen</PresentationFormat>
  <Paragraphs>167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Text Clustering and Topic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Language Processing and Text Mining</dc:title>
  <dc:creator>Microsoft account</dc:creator>
  <cp:lastModifiedBy>Microsoft account</cp:lastModifiedBy>
  <cp:revision>225</cp:revision>
  <dcterms:created xsi:type="dcterms:W3CDTF">2014-06-21T19:19:03Z</dcterms:created>
  <dcterms:modified xsi:type="dcterms:W3CDTF">2016-01-25T19:02:55Z</dcterms:modified>
</cp:coreProperties>
</file>