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319" r:id="rId3"/>
    <p:sldId id="323" r:id="rId4"/>
    <p:sldId id="325" r:id="rId5"/>
    <p:sldId id="326" r:id="rId6"/>
    <p:sldId id="324" r:id="rId7"/>
    <p:sldId id="327" r:id="rId8"/>
    <p:sldId id="328" r:id="rId9"/>
    <p:sldId id="320" r:id="rId10"/>
    <p:sldId id="329" r:id="rId11"/>
    <p:sldId id="337" r:id="rId12"/>
    <p:sldId id="338" r:id="rId13"/>
    <p:sldId id="322" r:id="rId14"/>
    <p:sldId id="321" r:id="rId15"/>
    <p:sldId id="331" r:id="rId16"/>
    <p:sldId id="332" r:id="rId17"/>
    <p:sldId id="335" r:id="rId18"/>
    <p:sldId id="336" r:id="rId19"/>
    <p:sldId id="33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1" clrIdx="0">
    <p:extLst>
      <p:ext uri="{19B8F6BF-5375-455C-9EA6-DF929625EA0E}">
        <p15:presenceInfo xmlns:p15="http://schemas.microsoft.com/office/powerpoint/2012/main" userId="7b4de70f65fdf6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8" autoAdjust="0"/>
    <p:restoredTop sz="93333" autoAdjust="0"/>
  </p:normalViewPr>
  <p:slideViewPr>
    <p:cSldViewPr snapToGrid="0">
      <p:cViewPr varScale="1">
        <p:scale>
          <a:sx n="84" d="100"/>
          <a:sy n="84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75AF-F8E8-4A2C-8FD2-42DF5C11054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5387-9877-413E-9781-781925C56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81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Arjun</a:t>
            </a:r>
            <a:r>
              <a:rPr lang="en-US" baseline="0" dirty="0" smtClean="0"/>
              <a:t> Mukherjee and today we are going to learn about…title</a:t>
            </a:r>
            <a:endParaRPr lang="en-US" dirty="0" smtClean="0"/>
          </a:p>
          <a:p>
            <a:r>
              <a:rPr lang="en-US" dirty="0" smtClean="0"/>
              <a:t>Please feel</a:t>
            </a:r>
            <a:r>
              <a:rPr lang="en-US" baseline="0" dirty="0" smtClean="0"/>
              <a:t> free to ask questions between the talk.</a:t>
            </a:r>
          </a:p>
          <a:p>
            <a:r>
              <a:rPr lang="en-US" baseline="0" dirty="0" smtClean="0"/>
              <a:t>To break the ice, I’d like to share a saying by </a:t>
            </a:r>
            <a:r>
              <a:rPr lang="en-US" baseline="0" dirty="0" err="1" smtClean="0"/>
              <a:t>Abhraman</a:t>
            </a:r>
            <a:r>
              <a:rPr lang="en-US" baseline="0" dirty="0" smtClean="0"/>
              <a:t> Lincoln..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7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98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68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28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25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93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3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5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25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842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50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77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19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7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95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00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93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think n independent trails of Bernoulli adds</a:t>
            </a:r>
            <a:r>
              <a:rPr lang="en-US" baseline="0" dirty="0" smtClean="0"/>
              <a:t> up to the mean and variance of each Bernoulli random variable to obtain mean and variance. You can also apply the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E47AE-D91E-4952-A060-05E543DF58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8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8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6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1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50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1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8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3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0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7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D0DB1-C504-4DF2-843F-9E7FE4756DB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232E-5289-420E-8A91-D2FBD99A7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9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s.uh.edu/~arjun/courses/nlp/MLvsMAP_robinson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s.uh.edu/~arjun/courses/nlp/inv_cdf_th_proof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s.uh.edu/~arjun/courses/nlp/MLvsMAP_robinson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Model, Mixture Distributions, and Random Samples</a:t>
            </a:r>
            <a:endParaRPr 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</a:t>
            </a:r>
            <a:r>
              <a:rPr lang="en-US" sz="3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 webpage: http://www.cs.uh.edu/~arjun/courses/advnlp</a:t>
            </a:r>
            <a:endParaRPr lang="en-US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172200"/>
            <a:ext cx="11265408" cy="574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†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from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[Casella and Berger, 2002] , and various other sources. Referenced in place.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38912" y="6335460"/>
            <a:ext cx="3364992" cy="13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16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11302070" cy="46990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Consider the situation where we have observed the outcomes of several Bernoulli trails (tosses) of a coin by a gambler. But we do not know whether the coin is biased or not.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Known: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total number of successes,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(heads) and failures,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f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(tails) seen in </a:t>
                </a:r>
                <a:r>
                  <a:rPr lang="en-US" sz="2400" i="1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s+f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trails (events).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Unknown: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Probability of success(heads) of that coin,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p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If Y = total number of successes, then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𝑌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~ 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𝐵𝑖𝑛𝑜𝑚𝑖𝑎𝑙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(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𝑠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+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𝑝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2400" dirty="0" smtClean="0">
                  <a:latin typeface="Latin Modern Math" panose="02000503000000000000" pitchFamily="50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Latin Modern Math" panose="02000503000000000000" pitchFamily="50" charset="0"/>
                          <a:cs typeface="Times New Roman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𝑌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Latin Modern Math" panose="02000503000000000000" pitchFamily="50" charset="0"/>
                          <a:cs typeface="Times New Roman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Latin Modern Math" panose="02000503000000000000" pitchFamily="50" charset="0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Latin Modern Math" panose="02000503000000000000" pitchFamily="50" charset="0"/>
                                      <a:cs typeface="Times New Roman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Latin Modern Math" panose="02000503000000000000" pitchFamily="50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Latin Modern Math" panose="02000503000000000000" pitchFamily="50" charset="0"/>
                                      <a:cs typeface="Times New Roman" pitchFamily="18" charset="0"/>
                                    </a:rPr>
                                    <m:t>+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Latin Modern Math" panose="02000503000000000000" pitchFamily="50" charset="0"/>
                                      <a:cs typeface="Times New Roman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Latin Modern Math" panose="02000503000000000000" pitchFamily="50" charset="0"/>
                                      <a:cs typeface="Times New Roman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𝑠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Latin Modern Math" panose="02000503000000000000" pitchFamily="50" charset="0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Latin Modern Math" panose="02000503000000000000" pitchFamily="50" charset="0"/>
                                  <a:cs typeface="Times New Roman" pitchFamily="18" charset="0"/>
                                </a:rPr>
                                <m:t>1−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Latin Modern Math" panose="02000503000000000000" pitchFamily="50" charset="0"/>
                                  <a:cs typeface="Times New Roman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Latin Modern Math" panose="02000503000000000000" pitchFamily="50" charset="0"/>
                              <a:cs typeface="Times New Roman" pitchFamily="18" charset="0"/>
                            </a:rPr>
                            <m:t>𝑓</m:t>
                          </m:r>
                        </m:sup>
                      </m:sSup>
                    </m:oMath>
                  </m:oMathPara>
                </a14:m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Our goal: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Get an estimate of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having observed the events of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successes and </a:t>
                </a:r>
                <a:r>
                  <a:rPr lang="en-US" sz="2400" i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f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failures in </a:t>
                </a:r>
                <a:r>
                  <a:rPr lang="en-US" sz="2400" i="1" dirty="0" err="1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s+f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trails.</a:t>
                </a: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11302070" cy="4699043"/>
              </a:xfrm>
              <a:prstGeom prst="rect">
                <a:avLst/>
              </a:prstGeom>
              <a:blipFill rotWithShape="0">
                <a:blip r:embed="rId3"/>
                <a:stretch>
                  <a:fillRect l="-701" t="-1039" r="-1187" b="-11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Beta-Binomial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Conjugacy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4.bp.blogspot.com/-rOYrZMTqDYs/UPBIX4aUjXI/AAAAAAAADFs/b_QC9nhCJzk/s1600/TheCo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620" y="2581835"/>
            <a:ext cx="2861534" cy="178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10859912" cy="4893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0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≤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𝑝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≤1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, we can assume that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𝐵𝑒𝑡𝑎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Encoding prior knowledge: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For instance, we have some prior knowledge that the coin was previously used in winning games and tweaked so that the probability of head(successes) was roughly 0.1-0.3 on average.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Recall the shapes of the Beta distribution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We can approximately encode this prior </a:t>
                </a:r>
                <a:b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</a:b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knowledge assuming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𝐵𝑒𝑡𝑎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=5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Our goal: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Get an estimate of </a:t>
                </a:r>
                <a:r>
                  <a:rPr lang="en-US" sz="2400" i="1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having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observed</a:t>
                </a:r>
                <a:b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</a:b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events of </a:t>
                </a:r>
                <a:r>
                  <a:rPr lang="en-US" sz="2400" i="1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s+f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trails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..e, Compute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|</m:t>
                    </m:r>
                    <m:r>
                      <a:rPr lang="en-US" sz="2400" i="1" dirty="0" err="1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Latin Modern Math" panose="02000503000000000000" pitchFamily="50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10859912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730" t="-998" r="-112" b="-7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Beta-Binomial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Conjugacy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upload.wikimedia.org/wikipedia/commons/thumb/f/f3/Beta_distribution_pdf.svg/639px-Beta_distribution_pdf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913" y="2622176"/>
            <a:ext cx="4555887" cy="348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7596480" y="3395310"/>
            <a:ext cx="1" cy="236793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8409067" y="3333212"/>
            <a:ext cx="14021" cy="2483819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68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11120200" cy="6093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Thus the posterior estimate of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𝐵𝑒𝑡𝑎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,+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Latin Modern Math" panose="02000503000000000000" pitchFamily="50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hence Beta is the conjugate prior of Bernoulli/Binomial.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Comparing with ,</a:t>
                </a:r>
                <a:r>
                  <a:rPr lang="en-US" sz="2400" dirty="0">
                    <a:ea typeface="Latin Modern Math" panose="02000503000000000000" pitchFamily="50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𝑃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𝑌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=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𝑠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𝑓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𝑠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1−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Latin Modern Math" panose="02000503000000000000" pitchFamily="50" charset="0"/>
                                <a:cs typeface="Times New Roman" pitchFamily="18" charset="0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𝑓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we 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find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that, </a:t>
                </a:r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our prior is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just adding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 − 1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successes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anose="02020603050405020304" pitchFamily="18" charset="0"/>
                      </a:rPr>
                      <m:t> − 1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 failures to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anose="02020603050405020304" pitchFamily="18" charset="0"/>
                  </a:rPr>
                  <a:t>the observed events.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+mj-lt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11120200" cy="6093784"/>
              </a:xfrm>
              <a:prstGeom prst="rect">
                <a:avLst/>
              </a:prstGeom>
              <a:blipFill rotWithShape="0">
                <a:blip r:embed="rId3"/>
                <a:stretch>
                  <a:fillRect l="-712" r="-2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Beta-Binomial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Conjugacy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956" y="807720"/>
            <a:ext cx="5695950" cy="40110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1344" y="2217155"/>
            <a:ext cx="3373251" cy="135815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460813" y="613852"/>
            <a:ext cx="324061" cy="2308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3"/>
              <p:cNvSpPr txBox="1"/>
              <p:nvPr/>
            </p:nvSpPr>
            <p:spPr>
              <a:xfrm>
                <a:off x="0" y="201369"/>
                <a:ext cx="3042011" cy="400110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Likelihood of data given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1369"/>
                <a:ext cx="3042011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1793" t="-5797" b="-2173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3"/>
              <p:cNvSpPr txBox="1"/>
              <p:nvPr/>
            </p:nvSpPr>
            <p:spPr>
              <a:xfrm>
                <a:off x="3977472" y="628160"/>
                <a:ext cx="1942908" cy="400110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Prior on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472" y="628160"/>
                <a:ext cx="1942908" cy="400110"/>
              </a:xfrm>
              <a:prstGeom prst="rect">
                <a:avLst/>
              </a:prstGeom>
              <a:blipFill rotWithShape="0">
                <a:blip r:embed="rId7"/>
                <a:stretch>
                  <a:fillRect t="-5797" b="-2173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>
            <a:off x="3529754" y="728761"/>
            <a:ext cx="447718" cy="14381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3"/>
              <p:cNvSpPr txBox="1"/>
              <p:nvPr/>
            </p:nvSpPr>
            <p:spPr>
              <a:xfrm>
                <a:off x="6573906" y="807720"/>
                <a:ext cx="3841190" cy="1015663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of data/observed samples for all possible values of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(as its unknown)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3906" y="807720"/>
                <a:ext cx="3841190" cy="1015663"/>
              </a:xfrm>
              <a:prstGeom prst="rect">
                <a:avLst/>
              </a:prstGeom>
              <a:blipFill rotWithShape="0">
                <a:blip r:embed="rId8"/>
                <a:stretch>
                  <a:fillRect t="-2959" r="-946" b="-8284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3449379" y="1315552"/>
            <a:ext cx="3124527" cy="719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797635" y="2927098"/>
            <a:ext cx="3647940" cy="133024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3"/>
              <p:cNvSpPr txBox="1"/>
              <p:nvPr/>
            </p:nvSpPr>
            <p:spPr>
              <a:xfrm>
                <a:off x="0" y="1600835"/>
                <a:ext cx="1071206" cy="584775"/>
              </a:xfrm>
              <a:prstGeom prst="rect">
                <a:avLst/>
              </a:prstGeom>
              <a:solidFill>
                <a:srgbClr val="FFFF66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Posterior 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835"/>
                <a:ext cx="1071206" cy="584775"/>
              </a:xfrm>
              <a:prstGeom prst="rect">
                <a:avLst/>
              </a:prstGeom>
              <a:blipFill rotWithShape="0">
                <a:blip r:embed="rId9"/>
                <a:stretch>
                  <a:fillRect t="-2020" r="-2235" b="-10101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V="1">
            <a:off x="535947" y="1283064"/>
            <a:ext cx="623928" cy="30539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03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4524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We refer back to Slides (14-35) by P. Robinson.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A Posteriori (MAP) Estimation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466" y="1285921"/>
            <a:ext cx="6787900" cy="510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8166441" cy="5632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How do you write a program to simulate 1000000 coin tosses of a fair die?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Assuming you have some toss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←</m:t>
                    </m:r>
                  </m:oMath>
                </a14:m>
                <a:r>
                  <a:rPr lang="en-US" sz="2400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Math.random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() which yields a random number uniformly distributed in U(0, 1), you print H if toss&lt; 0.5 and T otherwise.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On a average, you should get about 500,000 H and 500,000 T printed on screen.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Q: How do you generate samples of a population which is normally distributed? E.g., sample heights of men from a population following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𝜇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=5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𝑓𝑡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=0.25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8166441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70" t="-867" r="-17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Generating Samples of a Distribution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pad2.whstatic.com/images/thumb/a/a0/Simulate-a-Fair-Coin-Toss-With-a-Biased-Coin-Step-7.jpg/670px-Simulate-a-Fair-Coin-Toss-With-a-Biased-Coin-Step-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001353"/>
            <a:ext cx="3259288" cy="244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4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4"/>
                <a:ext cx="11120200" cy="45243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Inverse CDF Theorem: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𝑈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is a uniform random variable on [0, 1]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𝑋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be a continuous random variable with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cdf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𝑋</m:t>
                        </m:r>
                      </m:sub>
                    </m:sSub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.  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𝑌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−1</m:t>
                        </m:r>
                      </m:sup>
                    </m:sSubSup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𝑈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, then the CDF of 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⋅</m:t>
                        </m:r>
                      </m:e>
                    </m:d>
                    <m:r>
                      <a:rPr lang="en-US" sz="2400" b="0" i="0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  <a:hlinkClick r:id="rId3"/>
                  </a:rPr>
                  <a:t>See proof here.</a:t>
                </a: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In other words, we can obtain the samples of X when we feed samples of a uniform distribution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−1</m:t>
                        </m:r>
                      </m:sup>
                    </m:sSubSup>
                    <m:r>
                      <a:rPr lang="en-US" sz="2400" i="1" dirty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⋅</m:t>
                        </m:r>
                      </m:e>
                    </m:d>
                  </m:oMath>
                </a14:m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−1</m:t>
                        </m:r>
                      </m:sup>
                    </m:sSubSup>
                    <m:r>
                      <a:rPr lang="en-US" sz="2400" i="1" dirty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(⋅)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is often referred to as the </a:t>
                </a:r>
                <a:r>
                  <a:rPr lang="en-US" sz="2400" dirty="0" err="1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Q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uantile</a:t>
                </a: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function (inverse CDF).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This is one of the key techniques of generating samples from a distribution.</a:t>
                </a:r>
              </a:p>
              <a:p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4"/>
                <a:ext cx="11120200" cy="4524315"/>
              </a:xfrm>
              <a:prstGeom prst="rect">
                <a:avLst/>
              </a:prstGeom>
              <a:blipFill rotWithShape="0">
                <a:blip r:embed="rId4"/>
                <a:stretch>
                  <a:fillRect l="-712" t="-10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Generating Samples of a Distribution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4"/>
                <a:ext cx="11120200" cy="41549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Suppose we want to model a K-way event using a categorical distribution. Assume there are K labels (K-sided dice)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𝑖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= 0, 1, …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𝐾</m:t>
                    </m:r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−1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, each with a different probability of occurrence.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How do we sample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𝑋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~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𝐶𝑎𝑡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𝐾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;</m:t>
                    </m:r>
                    <m:r>
                      <a:rPr lang="en-US" sz="2400" b="1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𝒑</m:t>
                    </m:r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=&lt;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….</m:t>
                    </m:r>
                    <m:sSub>
                      <m:sSubPr>
                        <m:ctrlPr>
                          <a:rPr lang="en-US" sz="2400" i="1" dirty="0" err="1"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i="1" dirty="0" err="1"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dirty="0" err="1"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𝐾</m:t>
                        </m:r>
                      </m:sub>
                    </m:sSub>
                    <m:r>
                      <a:rPr lang="en-US" sz="2400" i="1" dirty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&gt;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 ? Note that the sampled value,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𝑋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∈{0, 1, …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𝐾</m:t>
                    </m:r>
                    <m:r>
                      <a:rPr lang="en-US" sz="2400" b="0" i="1" dirty="0" smtClean="0"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−1}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4"/>
                <a:ext cx="11120200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712" t="-1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from a Categorical Distribution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0887279"/>
                  </p:ext>
                </p:extLst>
              </p:nvPr>
            </p:nvGraphicFramePr>
            <p:xfrm>
              <a:off x="2184400" y="2457026"/>
              <a:ext cx="8128000" cy="914400"/>
            </p:xfrm>
            <a:graphic>
              <a:graphicData uri="http://schemas.openxmlformats.org/drawingml/2006/table">
                <a:tbl>
                  <a:tblPr firstRow="1" lastRow="1" bandRow="1">
                    <a:tableStyleId>{073A0DAA-6AF3-43AB-8588-CEC1D06C72B9}</a:tableStyleId>
                  </a:tblPr>
                  <a:tblGrid>
                    <a:gridCol w="1625600"/>
                    <a:gridCol w="1625600"/>
                    <a:gridCol w="1625600"/>
                    <a:gridCol w="1625600"/>
                    <a:gridCol w="1625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i="1" cap="none" spc="0" dirty="0" err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endParaRPr lang="en-US" sz="2400" b="0" i="1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cap="none" spc="0" dirty="0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𝐾</m:t>
                                </m:r>
                                <m:r>
                                  <a:rPr lang="en-US" sz="2400" b="0" i="1" cap="none" spc="0" dirty="0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P[</a:t>
                          </a:r>
                          <a:r>
                            <a:rPr lang="en-US" sz="2400" b="0" i="1" cap="none" spc="0" dirty="0" err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2400" b="0" i="1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0887279"/>
                  </p:ext>
                </p:extLst>
              </p:nvPr>
            </p:nvGraphicFramePr>
            <p:xfrm>
              <a:off x="2184400" y="2457026"/>
              <a:ext cx="8128000" cy="914400"/>
            </p:xfrm>
            <a:graphic>
              <a:graphicData uri="http://schemas.openxmlformats.org/drawingml/2006/table">
                <a:tbl>
                  <a:tblPr firstRow="1" lastRow="1" bandRow="1">
                    <a:tableStyleId>{073A0DAA-6AF3-43AB-8588-CEC1D06C72B9}</a:tableStyleId>
                  </a:tblPr>
                  <a:tblGrid>
                    <a:gridCol w="1625600"/>
                    <a:gridCol w="1625600"/>
                    <a:gridCol w="1625600"/>
                    <a:gridCol w="1625600"/>
                    <a:gridCol w="1625600"/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i="1" cap="none" spc="0" dirty="0" err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endParaRPr lang="en-US" sz="2400" b="0" i="1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400000" t="-13158" r="-749" b="-132895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P[</a:t>
                          </a:r>
                          <a:r>
                            <a:rPr lang="en-US" sz="2400" b="0" i="1" cap="none" spc="0" dirty="0" err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2400" b="0" i="1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en-US" sz="2400" b="0" cap="none" spc="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5042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5954" y="1050573"/>
            <a:ext cx="11872924" cy="5062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static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sampleCategorical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[] p = new double[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p[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generate the cumulative distribution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k = 1; k &lt;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k++) 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p[k] += p[k - 1];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scaled sample because of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unnormalised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p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[], i.e., when p[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- 1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]≠1 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u =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Math.random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() * p[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- 1];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0;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if (u &lt;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	break;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sz="3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Sampling </a:t>
                </a:r>
                <a14:m>
                  <m:oMath xmlns:m="http://schemas.openxmlformats.org/officeDocument/2006/math"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𝑿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~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𝑪𝒂𝒕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𝑲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;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𝒑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=&lt;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….</m:t>
                    </m:r>
                    <m:sSub>
                      <m:sSubPr>
                        <m:ctrlPr>
                          <a:rPr lang="en-US" sz="3600" b="1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 err="1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 err="1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𝑲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&gt;</m:t>
                    </m:r>
                    <m:r>
                      <a:rPr lang="en-US" sz="3600" b="1" i="1" dirty="0" smtClean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4400" b="1" dirty="0" smtClean="0">
                  <a:solidFill>
                    <a:srgbClr val="C00000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  <a:blipFill rotWithShape="0">
                <a:blip r:embed="rId3"/>
                <a:stretch>
                  <a:fillRect t="-14504" b="-6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506" y="1399660"/>
            <a:ext cx="5820494" cy="224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5954" y="1050573"/>
            <a:ext cx="11872924" cy="5062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static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sampleCategorical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[] p = new double[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p[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prob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generate the cumulative distribution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k = 1; k &lt;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k++) 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p[k] += p[k - 1];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scaled sample because of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unnormalised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p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[], i.e., when p[</a:t>
            </a:r>
            <a:r>
              <a:rPr lang="en-US" sz="1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- 1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]≠1 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u =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Math.random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() * p[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- 1];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0;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p.length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if (u &lt; 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p[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		break;</a:t>
            </a: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sz="17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sampled_label</a:t>
            </a:r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7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sz="3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Sampling </a:t>
                </a:r>
                <a14:m>
                  <m:oMath xmlns:m="http://schemas.openxmlformats.org/officeDocument/2006/math"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𝑿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~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 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𝑪𝒂𝒕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(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𝑲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;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𝒑</m:t>
                    </m:r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=&lt;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</m:t>
                    </m:r>
                    <m:sSub>
                      <m:sSubPr>
                        <m:ctrlPr>
                          <a:rPr lang="en-US" sz="36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, ….</m:t>
                    </m:r>
                    <m:sSub>
                      <m:sSubPr>
                        <m:ctrlPr>
                          <a:rPr lang="en-US" sz="3600" b="1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600" b="1" i="1" dirty="0" err="1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3600" b="1" i="1" dirty="0" err="1">
                            <a:solidFill>
                              <a:srgbClr val="C00000"/>
                            </a:solidFill>
                            <a:latin typeface="Latin Modern Math" panose="02000503000000000000" pitchFamily="50" charset="0"/>
                            <a:ea typeface="Latin Modern Math" panose="02000503000000000000" pitchFamily="50" charset="0"/>
                            <a:cs typeface="Times New Roman" pitchFamily="18" charset="0"/>
                          </a:rPr>
                          <m:t>𝑲</m:t>
                        </m:r>
                      </m:sub>
                    </m:sSub>
                    <m:r>
                      <a:rPr lang="en-US" sz="3600" b="1" i="1" dirty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&gt;</m:t>
                    </m:r>
                    <m:r>
                      <a:rPr lang="en-US" sz="3600" b="1" i="1" dirty="0" smtClean="0">
                        <a:solidFill>
                          <a:srgbClr val="C00000"/>
                        </a:solidFill>
                        <a:latin typeface="Latin Modern Math" panose="02000503000000000000" pitchFamily="50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4400" b="1" dirty="0" smtClean="0">
                  <a:solidFill>
                    <a:srgbClr val="C00000"/>
                  </a:solidFill>
                  <a:latin typeface="Latin Modern Math" panose="02000503000000000000" pitchFamily="50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6" y="14605"/>
                <a:ext cx="10408920" cy="793115"/>
              </a:xfrm>
              <a:prstGeom prst="rect">
                <a:avLst/>
              </a:prstGeom>
              <a:blipFill rotWithShape="0">
                <a:blip r:embed="rId3"/>
                <a:stretch>
                  <a:fillRect t="-14504" b="-6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219" y="1508760"/>
            <a:ext cx="5494659" cy="22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39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4"/>
            <a:ext cx="111202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Can we use the same trick? E.g., compute the </a:t>
            </a:r>
            <a:r>
              <a:rPr lang="en-US" sz="2400" dirty="0" err="1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Quantile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 function for Normal and feed a uniform distribution?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Unfortunately, the close form for the inverse of Normal distribution does not exist.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from a Normal Distribution: Box-Muller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467" y="2795270"/>
            <a:ext cx="9681898" cy="320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4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563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Till now most random variable have a single distribution with different parameters. (e.g., modeling temporal events with average rate (Poisson), populations with Gaussian mean, variance, etc.)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What happens when </a:t>
            </a:r>
            <a:r>
              <a:rPr lang="en-US" sz="2400" u="sng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inference </a:t>
            </a:r>
            <a:r>
              <a:rPr lang="en-US" sz="2400" u="sng" dirty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about one unobserved quantity</a:t>
            </a:r>
            <a:r>
              <a:rPr lang="en-US" sz="2400" dirty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is </a:t>
            </a:r>
            <a:r>
              <a:rPr lang="en-US" sz="2400" b="1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affected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 by </a:t>
            </a:r>
            <a:r>
              <a:rPr lang="en-US" sz="2400" u="sng" dirty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inference about </a:t>
            </a:r>
            <a:r>
              <a:rPr lang="en-US" sz="2400" u="sng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another unobserved quantity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Q: An insect lays a large number of eggs each surviving with a probability </a:t>
            </a:r>
            <a:r>
              <a:rPr lang="en-US" sz="2400" i="1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. How many eggs will survive on average?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Two unknowns (random variables) involved: (1) number of eggs laid (2) number of survivors. Also (2) depends on (1).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Modeling two unknowns. Parameters are connected by structure of the problem.</a:t>
            </a:r>
            <a:endParaRPr lang="en-US" sz="2400" dirty="0">
              <a:latin typeface="Latin Modern Math" panose="02000503000000000000" pitchFamily="50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Models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1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We perform algebraic modeling with parameters but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itchFamily="18" charset="0"/>
              </a:rPr>
              <a:t>without observations</a:t>
            </a: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itchFamily="18" charset="0"/>
              </a:rPr>
              <a:t>Binomial-Poisson Hierarchy.</a:t>
            </a:r>
            <a:endParaRPr lang="en-US" sz="2400" dirty="0">
              <a:latin typeface="Latin Modern Math" panose="02000503000000000000" pitchFamily="50" charset="0"/>
              <a:ea typeface="Latin Modern Math" panose="02000503000000000000" pitchFamily="50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Models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98" y="2086323"/>
            <a:ext cx="8429625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0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11302070" cy="5632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We can derive the closed form of this hierarchy as follows: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Recalling that </a:t>
                </a:r>
                <a:b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𝑋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~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𝑃𝑜𝑖𝑠𝑠𝑜𝑛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 gives the PDF: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We can write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𝑋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 ~ 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𝑃𝑜𝑖𝑠𝑠𝑜𝑛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𝜆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Thus any marginal inference on X</a:t>
                </a:r>
                <a:b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</a:b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follows a Poisson distribution.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  <a:t>Hence, average # of eggs that survive=</a:t>
                </a:r>
                <a:br>
                  <a:rPr lang="en-US" sz="2400" dirty="0" smtClean="0">
                    <a:latin typeface="Times New Roman" panose="02020603050405020304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𝑋</m:t>
                        </m:r>
                      </m:e>
                    </m:d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𝜆</m:t>
                    </m:r>
                    <m:r>
                      <a:rPr lang="en-US" sz="2400" i="1" dirty="0">
                        <a:latin typeface="Cambria Math" panose="02040503050406030204" pitchFamily="18" charset="0"/>
                        <a:cs typeface="Times New Roman" pitchFamily="18" charset="0"/>
                      </a:rPr>
                      <m:t>𝑝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11302070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701" t="-8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Binomial-Poisson Hierarchy (closed form)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7711" y="1302024"/>
            <a:ext cx="6140463" cy="4917687"/>
          </a:xfrm>
          <a:prstGeom prst="rect">
            <a:avLst/>
          </a:prstGeom>
        </p:spPr>
      </p:pic>
      <p:pic>
        <p:nvPicPr>
          <p:cNvPr id="1026" name="Picture 2" descr="\!f(k; \lambda)= \Pr(X=k)= \frac{\lambda^k e^{-\lambda}}{k!},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63" y="2366342"/>
            <a:ext cx="3243315" cy="55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35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4524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Expressing using language…</a:t>
            </a:r>
            <a:endParaRPr lang="en-US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itchFamily="18" charset="0"/>
              </a:rPr>
              <a:t>Formally speaking…mixtures often take the following form for discrete and continuous cases.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Mixture Distributions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013" y="4939291"/>
            <a:ext cx="3752850" cy="942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200" y="5015490"/>
            <a:ext cx="3752850" cy="790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1473" y="1628616"/>
            <a:ext cx="837247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415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Suppose you have observed the outcome of several throws of a certain dice…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And say you find significantly more 4s, 5s and 6s than</a:t>
            </a:r>
            <a:b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1s, 2s, and 3s.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Would you say the dice is fair?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Why or why not?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 Estimation upon Observation of Events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powerof2.co.uk/assets/galleries/110/dice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276" y="1648186"/>
            <a:ext cx="4657848" cy="458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52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563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Suppose you have observed the outcome of several throws of a certain dice…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And say you find significantly more 4s, 5s and 6s than</a:t>
            </a:r>
            <a:b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1s, 2s, and 3s.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Would you say the dice is fair?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Why or why not?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Fundamentally, you are reasoning: </a:t>
            </a: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Upon observing</a:t>
            </a:r>
            <a:b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the results of various (past) throws of that die</a:t>
            </a:r>
            <a:b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P(1 or 2 or 3) &lt; P(4 or 5 or 6)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 Estimation upon Observation of Events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powerof2.co.uk/assets/galleries/110/dice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276" y="1648186"/>
            <a:ext cx="4657848" cy="458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3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6676" y="820093"/>
            <a:ext cx="11302070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Latin Modern Math" panose="02000503000000000000" pitchFamily="50" charset="0"/>
                <a:cs typeface="Times New Roman" panose="02020603050405020304" pitchFamily="18" charset="0"/>
              </a:rPr>
              <a:t>We refer to slides (1-14) by P. Robinson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ea typeface="Latin Modern Math" panose="02000503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Likelihood (ML) Estimation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8593" y="1337195"/>
            <a:ext cx="6527646" cy="491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8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6676" y="820093"/>
                <a:ext cx="11302070" cy="52629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Consider the situation where we wish to estimate model/distribution parameters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𝜃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) using some observations/samples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Latin Modern Math" panose="02000503000000000000" pitchFamily="50" charset="0"/>
                        <a:cs typeface="Times New Roman" pitchFamily="18" charset="0"/>
                      </a:rPr>
                      <m:t>𝑥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Latin Modern Math" panose="02000503000000000000" pitchFamily="50" charset="0"/>
                    <a:cs typeface="Times New Roman" pitchFamily="18" charset="0"/>
                  </a:rPr>
                  <a:t>) of the distribution.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We can compute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𝑃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𝜃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|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using Bayes theorem as follows: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Conjugate prior: For certain choices of a prior, the posterior yields the same algebraic form (as that of the prior).</a:t>
                </a:r>
                <a:endParaRPr lang="en-US" sz="2400" dirty="0">
                  <a:latin typeface="Times New Roman" panose="02020603050405020304" pitchFamily="18" charset="0"/>
                  <a:ea typeface="Latin Modern Math" panose="02000503000000000000" pitchFamily="50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76" y="820093"/>
                <a:ext cx="11302070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701" t="-927" b="-17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A66F8-2DEE-4DBD-9D45-C6EAB2A75027}" type="slidenum">
              <a:rPr lang="en-US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77956" y="14605"/>
            <a:ext cx="10408920" cy="79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Prior, Likelihood, Posterior</a:t>
            </a:r>
            <a:endParaRPr lang="en-US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Arjun Mukherjee (UH)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052876" y="2691321"/>
            <a:ext cx="8295456" cy="1886972"/>
            <a:chOff x="2107580" y="2412540"/>
            <a:chExt cx="8295456" cy="1886972"/>
          </a:xfrm>
        </p:grpSpPr>
        <p:pic>
          <p:nvPicPr>
            <p:cNvPr id="4098" name="Picture 2" descr=" p(\theta|x) = \frac{p(x|\theta) \, p(\theta)}&#10;  {\int p(x|\theta') \, p(\theta') \, d\theta'}. \!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308" y="2669842"/>
              <a:ext cx="3049858" cy="642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13"/>
                <p:cNvSpPr txBox="1"/>
                <p:nvPr/>
              </p:nvSpPr>
              <p:spPr>
                <a:xfrm>
                  <a:off x="2528731" y="3336663"/>
                  <a:ext cx="1942908" cy="400110"/>
                </a:xfrm>
                <a:prstGeom prst="rect">
                  <a:avLst/>
                </a:prstGeom>
                <a:solidFill>
                  <a:srgbClr val="FFFF66"/>
                </a:solidFill>
                <a:ln w="1905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2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Posterior on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𝜽</m:t>
                      </m:r>
                    </m:oMath>
                  </a14:m>
                  <a:endPara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8731" y="3336663"/>
                  <a:ext cx="1942908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5797" b="-21739"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V="1">
              <a:off x="3936380" y="3018891"/>
              <a:ext cx="623928" cy="30539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3"/>
                <p:cNvSpPr txBox="1"/>
                <p:nvPr/>
              </p:nvSpPr>
              <p:spPr>
                <a:xfrm>
                  <a:off x="7694341" y="2590769"/>
                  <a:ext cx="1942908" cy="400110"/>
                </a:xfrm>
                <a:prstGeom prst="rect">
                  <a:avLst/>
                </a:prstGeom>
                <a:solidFill>
                  <a:srgbClr val="FFFF66"/>
                </a:solidFill>
                <a:ln w="1905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2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Prior on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𝜽</m:t>
                      </m:r>
                    </m:oMath>
                  </a14:m>
                  <a:endPara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4341" y="2590769"/>
                  <a:ext cx="1942908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7353" b="-23529"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/>
            <p:cNvCxnSpPr/>
            <p:nvPr/>
          </p:nvCxnSpPr>
          <p:spPr>
            <a:xfrm flipH="1">
              <a:off x="7168604" y="2790824"/>
              <a:ext cx="525737" cy="310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8" idx="3"/>
            </p:cNvCxnSpPr>
            <p:nvPr/>
          </p:nvCxnSpPr>
          <p:spPr>
            <a:xfrm>
              <a:off x="5149591" y="2612595"/>
              <a:ext cx="755844" cy="1322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3"/>
                <p:cNvSpPr txBox="1"/>
                <p:nvPr/>
              </p:nvSpPr>
              <p:spPr>
                <a:xfrm>
                  <a:off x="2107580" y="2412540"/>
                  <a:ext cx="3042011" cy="400110"/>
                </a:xfrm>
                <a:prstGeom prst="rect">
                  <a:avLst/>
                </a:prstGeom>
                <a:solidFill>
                  <a:srgbClr val="FFFF66"/>
                </a:solidFill>
                <a:ln w="1905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2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Likelihood of data given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𝜽</m:t>
                      </m:r>
                    </m:oMath>
                  </a14:m>
                  <a:endPara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7580" y="2412540"/>
                  <a:ext cx="3042011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992" t="-5797" b="-21739"/>
                  </a:stretch>
                </a:blipFill>
                <a:ln w="1905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/>
            <p:cNvCxnSpPr/>
            <p:nvPr/>
          </p:nvCxnSpPr>
          <p:spPr>
            <a:xfrm flipH="1" flipV="1">
              <a:off x="6622772" y="3736774"/>
              <a:ext cx="590436" cy="36687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Left Brace 22"/>
            <p:cNvSpPr/>
            <p:nvPr/>
          </p:nvSpPr>
          <p:spPr>
            <a:xfrm rot="16200000">
              <a:off x="6448469" y="2554904"/>
              <a:ext cx="275590" cy="1859323"/>
            </a:xfrm>
            <a:prstGeom prst="leftBrace">
              <a:avLst>
                <a:gd name="adj1" fmla="val 95181"/>
                <a:gd name="adj2" fmla="val 50000"/>
              </a:avLst>
            </a:prstGeom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7213208" y="3591626"/>
              <a:ext cx="3189828" cy="707886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P(</a:t>
              </a:r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): Probability of data/observed samples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92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46583</TotalTime>
  <Words>1551</Words>
  <Application>Microsoft Office PowerPoint</Application>
  <PresentationFormat>Widescreen</PresentationFormat>
  <Paragraphs>285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Courier New</vt:lpstr>
      <vt:lpstr>Latin Modern Math</vt:lpstr>
      <vt:lpstr>Times New Roman</vt:lpstr>
      <vt:lpstr>Office Theme</vt:lpstr>
      <vt:lpstr>Hierarchical Model, Mixture Distributions, and Random Samples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Language Processing and Text Mining</dc:title>
  <dc:creator>Microsoft account</dc:creator>
  <cp:lastModifiedBy>Microsoft account</cp:lastModifiedBy>
  <cp:revision>178</cp:revision>
  <dcterms:created xsi:type="dcterms:W3CDTF">2014-06-21T19:19:03Z</dcterms:created>
  <dcterms:modified xsi:type="dcterms:W3CDTF">2016-02-22T23:06:57Z</dcterms:modified>
</cp:coreProperties>
</file>