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67" r:id="rId2"/>
  </p:sldMasterIdLst>
  <p:notesMasterIdLst>
    <p:notesMasterId r:id="rId37"/>
  </p:notesMasterIdLst>
  <p:handoutMasterIdLst>
    <p:handoutMasterId r:id="rId38"/>
  </p:handoutMasterIdLst>
  <p:sldIdLst>
    <p:sldId id="810" r:id="rId3"/>
    <p:sldId id="760" r:id="rId4"/>
    <p:sldId id="761" r:id="rId5"/>
    <p:sldId id="788" r:id="rId6"/>
    <p:sldId id="789" r:id="rId7"/>
    <p:sldId id="790" r:id="rId8"/>
    <p:sldId id="791" r:id="rId9"/>
    <p:sldId id="811" r:id="rId10"/>
    <p:sldId id="792" r:id="rId11"/>
    <p:sldId id="793" r:id="rId12"/>
    <p:sldId id="794" r:id="rId13"/>
    <p:sldId id="795" r:id="rId14"/>
    <p:sldId id="799" r:id="rId15"/>
    <p:sldId id="800" r:id="rId16"/>
    <p:sldId id="796" r:id="rId17"/>
    <p:sldId id="797" r:id="rId18"/>
    <p:sldId id="763" r:id="rId19"/>
    <p:sldId id="764" r:id="rId20"/>
    <p:sldId id="765" r:id="rId21"/>
    <p:sldId id="766" r:id="rId22"/>
    <p:sldId id="767" r:id="rId23"/>
    <p:sldId id="774" r:id="rId24"/>
    <p:sldId id="812" r:id="rId25"/>
    <p:sldId id="805" r:id="rId26"/>
    <p:sldId id="806" r:id="rId27"/>
    <p:sldId id="807" r:id="rId28"/>
    <p:sldId id="808" r:id="rId29"/>
    <p:sldId id="780" r:id="rId30"/>
    <p:sldId id="801" r:id="rId31"/>
    <p:sldId id="802" r:id="rId32"/>
    <p:sldId id="804" r:id="rId33"/>
    <p:sldId id="803" r:id="rId34"/>
    <p:sldId id="781" r:id="rId35"/>
    <p:sldId id="809" r:id="rId36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accent1"/>
      </a:buClr>
      <a:buSzPct val="65000"/>
      <a:buFont typeface="Wingdings" panose="05000000000000000000" pitchFamily="2" charset="2"/>
      <a:buChar char="n"/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1"/>
      </a:buClr>
      <a:buSzPct val="65000"/>
      <a:buFont typeface="Wingdings" panose="05000000000000000000" pitchFamily="2" charset="2"/>
      <a:buChar char="n"/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1"/>
      </a:buClr>
      <a:buSzPct val="65000"/>
      <a:buFont typeface="Wingdings" panose="05000000000000000000" pitchFamily="2" charset="2"/>
      <a:buChar char="n"/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1"/>
      </a:buClr>
      <a:buSzPct val="65000"/>
      <a:buFont typeface="Wingdings" panose="05000000000000000000" pitchFamily="2" charset="2"/>
      <a:buChar char="n"/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1"/>
      </a:buClr>
      <a:buSzPct val="65000"/>
      <a:buFont typeface="Wingdings" panose="05000000000000000000" pitchFamily="2" charset="2"/>
      <a:buChar char="n"/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66FF33"/>
    <a:srgbClr val="996633"/>
    <a:srgbClr val="FF9900"/>
    <a:srgbClr val="FFCC66"/>
    <a:srgbClr val="3333CC"/>
    <a:srgbClr val="FF00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2" autoAdjust="0"/>
    <p:restoredTop sz="87990" autoAdjust="0"/>
  </p:normalViewPr>
  <p:slideViewPr>
    <p:cSldViewPr>
      <p:cViewPr varScale="1">
        <p:scale>
          <a:sx n="74" d="100"/>
          <a:sy n="74" d="100"/>
        </p:scale>
        <p:origin x="374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0"/>
    </p:cViewPr>
  </p:sorterViewPr>
  <p:notesViewPr>
    <p:cSldViewPr>
      <p:cViewPr varScale="1">
        <p:scale>
          <a:sx n="105" d="100"/>
          <a:sy n="105" d="100"/>
        </p:scale>
        <p:origin x="-1440" y="-72"/>
      </p:cViewPr>
      <p:guideLst>
        <p:guide orient="horz" pos="2924"/>
        <p:guide pos="22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t" anchorCtr="0" compatLnSpc="1">
            <a:prstTxWarp prst="textNoShape">
              <a:avLst/>
            </a:prstTxWarp>
          </a:bodyPr>
          <a:lstStyle>
            <a:lvl1pPr defTabSz="930275">
              <a:defRPr sz="1300"/>
            </a:lvl1pPr>
          </a:lstStyle>
          <a:p>
            <a:endParaRPr lang="en-US" alt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t" anchorCtr="0" compatLnSpc="1">
            <a:prstTxWarp prst="textNoShape">
              <a:avLst/>
            </a:prstTxWarp>
          </a:bodyPr>
          <a:lstStyle>
            <a:lvl1pPr algn="r" defTabSz="930275">
              <a:defRPr sz="1300"/>
            </a:lvl1pPr>
          </a:lstStyle>
          <a:p>
            <a:endParaRPr lang="en-US" alt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b" anchorCtr="0" compatLnSpc="1">
            <a:prstTxWarp prst="textNoShape">
              <a:avLst/>
            </a:prstTxWarp>
          </a:bodyPr>
          <a:lstStyle>
            <a:lvl1pPr defTabSz="930275">
              <a:defRPr sz="1300"/>
            </a:lvl1pPr>
          </a:lstStyle>
          <a:p>
            <a:endParaRPr lang="en-US" alt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b" anchorCtr="0" compatLnSpc="1">
            <a:prstTxWarp prst="textNoShape">
              <a:avLst/>
            </a:prstTxWarp>
          </a:bodyPr>
          <a:lstStyle>
            <a:lvl1pPr algn="r" defTabSz="930275">
              <a:defRPr sz="1300"/>
            </a:lvl1pPr>
          </a:lstStyle>
          <a:p>
            <a:fld id="{B136CB0F-58BE-48A0-AA66-628D5CDDEE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044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ClrTx/>
              <a:buSzTx/>
              <a:buFontTx/>
              <a:buNone/>
              <a:defRPr sz="1300"/>
            </a:lvl1pPr>
          </a:lstStyle>
          <a:p>
            <a:endParaRPr lang="en-US" alt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ClrTx/>
              <a:buSzTx/>
              <a:buFontTx/>
              <a:buNone/>
              <a:defRPr sz="1300"/>
            </a:lvl1pPr>
          </a:lstStyle>
          <a:p>
            <a:endParaRPr lang="en-US" alt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ClrTx/>
              <a:buSzTx/>
              <a:buFontTx/>
              <a:buNone/>
              <a:defRPr sz="1300"/>
            </a:lvl1pPr>
          </a:lstStyle>
          <a:p>
            <a:endParaRPr lang="en-US" alt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1" tIns="46511" rIns="93021" bIns="46511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ClrTx/>
              <a:buSzTx/>
              <a:buFontTx/>
              <a:buNone/>
              <a:defRPr sz="1300"/>
            </a:lvl1pPr>
          </a:lstStyle>
          <a:p>
            <a:fld id="{6C29B8CE-570D-4B6A-B8A3-640E8D5CA2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85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83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9B8CE-570D-4B6A-B8A3-640E8D5CA21C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9422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E5B953-3BD5-40A9-AC94-78F59DA920A5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710658" name="Rectangle 2"/>
          <p:cNvSpPr>
            <a:spLocks noChangeArrowheads="1"/>
          </p:cNvSpPr>
          <p:nvPr/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59" name="Rectangle 3"/>
          <p:cNvSpPr>
            <a:spLocks noChangeArrowheads="1"/>
          </p:cNvSpPr>
          <p:nvPr/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380" tIns="0" rIns="19380" bIns="0" anchor="b"/>
          <a:lstStyle>
            <a:lvl1pPr defTabSz="9302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65138" defTabSz="9302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30275" defTabSz="9302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95413" defTabSz="9302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58963" defTabSz="9302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16163" defTabSz="93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73363" defTabSz="93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30563" defTabSz="93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87763" defTabSz="93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0" hangingPunct="0">
              <a:buClrTx/>
              <a:buSzTx/>
              <a:buFontTx/>
              <a:buNone/>
            </a:pPr>
            <a:r>
              <a:rPr lang="en-US" altLang="en-US" sz="1000" i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710660" name="Rectangle 4"/>
          <p:cNvSpPr>
            <a:spLocks noChangeArrowheads="1"/>
          </p:cNvSpPr>
          <p:nvPr/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61" name="Rectangle 5"/>
          <p:cNvSpPr>
            <a:spLocks noChangeArrowheads="1"/>
          </p:cNvSpPr>
          <p:nvPr/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6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3263"/>
            <a:ext cx="4622800" cy="34671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7106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33450" y="4408488"/>
            <a:ext cx="5130800" cy="41783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54" tIns="45219" rIns="92054" bIns="45219"/>
          <a:lstStyle/>
          <a:p>
            <a:pPr>
              <a:spcBef>
                <a:spcPct val="0"/>
              </a:spcBef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640162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P </a:t>
            </a:r>
            <a:r>
              <a:rPr lang="en-US" dirty="0" smtClean="0"/>
              <a:t>reduces from 100-0 as</a:t>
            </a:r>
            <a:r>
              <a:rPr lang="en-US" baseline="0" dirty="0" smtClean="0"/>
              <a:t> R increases from 0-100 </a:t>
            </a:r>
            <a:r>
              <a:rPr lang="en-US" baseline="0" dirty="0" smtClean="0"/>
              <a:t>(</a:t>
            </a:r>
            <a:r>
              <a:rPr lang="en-US" baseline="0" dirty="0" err="1" smtClean="0"/>
              <a:t>prec</a:t>
            </a:r>
            <a:r>
              <a:rPr lang="en-US" baseline="0" dirty="0" smtClean="0"/>
              <a:t> is non monotonic, but </a:t>
            </a:r>
            <a:r>
              <a:rPr lang="en-US" baseline="0" smtClean="0"/>
              <a:t>not recall).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9B8CE-570D-4B6A-B8A3-640E8D5CA21C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039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A: The one who Area under PR</a:t>
            </a:r>
            <a:r>
              <a:rPr lang="en-US" baseline="0" dirty="0" smtClean="0"/>
              <a:t> curve is higher. Why? Because keeping the recall fixed, we get a higher precision.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9B8CE-570D-4B6A-B8A3-640E8D5CA21C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848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85800" y="6243638"/>
            <a:ext cx="5334000" cy="457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B8BEADE-F851-4BB8-B5EB-CEB96530D2B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4279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30EABE-E1C1-4E92-AB07-714176233F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434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2E51A6-308F-4FDB-A1FB-A2A7A771D1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240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62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560D7A7-1240-425A-B184-B958F8208C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728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62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71D1E20-BBAE-4030-9420-33AFCBBE9F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531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01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9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339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63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835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057D6F-6B1E-4723-8176-8522A11D67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6397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03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3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153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768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399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5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prstClr val="black">
                    <a:tint val="75000"/>
                  </a:prstClr>
                </a:solidFill>
              </a:rPr>
              <a:t>CS583, Bing Liu, UIC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ABAA1-5AB1-46E2-A0C6-02D4B5898637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3440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D6F40D-F675-4408-BE2F-FE929D561F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86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413FD8-5015-4D8C-A034-57E5DC44DB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37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CD6487-8722-4350-ABA7-6580CC1BC7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09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5F94AF-2525-46EF-BA1B-92B78CEEC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06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9DE5C9-C1F0-4F73-9150-87960CDB03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394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6684ED-9524-4C30-9DA5-96768621C5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3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61918C-1C1A-4C86-9E5F-A90FAA43AA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49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8400"/>
            <a:ext cx="556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+mj-lt"/>
              </a:defRPr>
            </a:lvl1pPr>
          </a:lstStyle>
          <a:p>
            <a:r>
              <a:rPr lang="en-US" altLang="en-US"/>
              <a:t>CS583, Bing Liu, UIC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+mj-lt"/>
              </a:defRPr>
            </a:lvl1pPr>
          </a:lstStyle>
          <a:p>
            <a:fld id="{0F54096B-3F1E-45A2-8208-D89BF825A5F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325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</a:pP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CS583, Bing Liu, UIC</a:t>
            </a: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</a:pPr>
            <a:fld id="{80E7232E-5289-420E-8A91-D2FBD99A78A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1106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2.cs.uh.edu/~arjun/courses/nlp/bool_txt_retrieval_Schtuetze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699022"/>
            <a:ext cx="7886700" cy="17907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 Search and Information Retrieval</a:t>
            </a:r>
            <a:endParaRPr 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36206"/>
            <a:ext cx="6858000" cy="1241822"/>
          </a:xfrm>
        </p:spPr>
        <p:txBody>
          <a:bodyPr>
            <a:normAutofit/>
          </a:bodyPr>
          <a:lstStyle/>
          <a:p>
            <a:r>
              <a:rPr lang="en-US" sz="2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</a:t>
            </a:r>
            <a:r>
              <a:rPr lang="en-US" sz="255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Course webpage: http://www.cs.uh.edu/~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arjun/courses/dm</a:t>
            </a:r>
            <a:endParaRPr lang="en-US" sz="25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" y="5486400"/>
            <a:ext cx="8449056" cy="453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1500" b="1" baseline="30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5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† </a:t>
            </a:r>
            <a:r>
              <a:rPr lang="en-US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 contents from [Liu, 2008] and lecture slides of </a:t>
            </a:r>
            <a:r>
              <a:rPr lang="en-US" sz="135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B.Liu</a:t>
            </a:r>
            <a:r>
              <a:rPr lang="en-US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various other sources. Referenced in place.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29184" y="5608845"/>
            <a:ext cx="2523744" cy="9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75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7EEEBC-6E5E-44A1-A248-070248ED5798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74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Vector space model</a:t>
            </a:r>
          </a:p>
        </p:txBody>
      </p:sp>
      <p:sp>
        <p:nvSpPr>
          <p:cNvPr id="74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r>
              <a:rPr lang="en-US" altLang="en-US" sz="2600"/>
              <a:t>Documents are also treated as a “bag” of words or terms. </a:t>
            </a:r>
          </a:p>
          <a:p>
            <a:r>
              <a:rPr lang="en-US" altLang="en-US" sz="2600"/>
              <a:t>Each document is represented as a vector. </a:t>
            </a:r>
          </a:p>
          <a:p>
            <a:r>
              <a:rPr lang="en-US" altLang="en-US" sz="2600"/>
              <a:t>However, the term weights are no longer 0 or 1. Each term weight is computed based on some variations of </a:t>
            </a:r>
            <a:r>
              <a:rPr lang="en-US" altLang="en-US" sz="2600">
                <a:solidFill>
                  <a:srgbClr val="FF0000"/>
                </a:solidFill>
              </a:rPr>
              <a:t>TF</a:t>
            </a:r>
            <a:r>
              <a:rPr lang="en-US" altLang="en-US" sz="2600"/>
              <a:t> or </a:t>
            </a:r>
            <a:r>
              <a:rPr lang="en-US" altLang="en-US" sz="2600">
                <a:solidFill>
                  <a:srgbClr val="FF0000"/>
                </a:solidFill>
              </a:rPr>
              <a:t>TF-IDF</a:t>
            </a:r>
            <a:r>
              <a:rPr lang="en-US" altLang="en-US" sz="2600"/>
              <a:t> scheme.</a:t>
            </a:r>
          </a:p>
          <a:p>
            <a:endParaRPr lang="en-US" altLang="en-US" sz="2600"/>
          </a:p>
          <a:p>
            <a:r>
              <a:rPr lang="en-US" altLang="en-US" sz="2600">
                <a:solidFill>
                  <a:srgbClr val="3333CC"/>
                </a:solidFill>
              </a:rPr>
              <a:t>Term Frequency (TF) Scheme:</a:t>
            </a:r>
            <a:r>
              <a:rPr lang="en-US" altLang="en-US" sz="2600" b="1"/>
              <a:t> </a:t>
            </a:r>
            <a:r>
              <a:rPr lang="en-US" altLang="en-US" sz="2600"/>
              <a:t>The weight of a term </a:t>
            </a:r>
            <a:r>
              <a:rPr lang="en-US" altLang="en-US" sz="2600" i="1"/>
              <a:t>t</a:t>
            </a:r>
            <a:r>
              <a:rPr lang="en-US" altLang="en-US" sz="2600" i="1" baseline="-25000"/>
              <a:t>i</a:t>
            </a:r>
            <a:r>
              <a:rPr lang="en-US" altLang="en-US" sz="2600" i="1"/>
              <a:t> </a:t>
            </a:r>
            <a:r>
              <a:rPr lang="en-US" altLang="en-US" sz="2600"/>
              <a:t>in document </a:t>
            </a:r>
            <a:r>
              <a:rPr lang="en-US" altLang="en-US" sz="2600" b="1"/>
              <a:t>d</a:t>
            </a:r>
            <a:r>
              <a:rPr lang="en-US" altLang="en-US" sz="2600" i="1" baseline="-25000"/>
              <a:t>j</a:t>
            </a:r>
            <a:r>
              <a:rPr lang="en-US" altLang="en-US" sz="2600" i="1"/>
              <a:t> </a:t>
            </a:r>
            <a:r>
              <a:rPr lang="en-US" altLang="en-US" sz="2600"/>
              <a:t>is the number of times that </a:t>
            </a:r>
            <a:r>
              <a:rPr lang="en-US" altLang="en-US" sz="2600" i="1"/>
              <a:t>t</a:t>
            </a:r>
            <a:r>
              <a:rPr lang="en-US" altLang="en-US" sz="2600" i="1" baseline="-25000"/>
              <a:t>i</a:t>
            </a:r>
            <a:r>
              <a:rPr lang="en-US" altLang="en-US" sz="2600" i="1"/>
              <a:t> </a:t>
            </a:r>
            <a:r>
              <a:rPr lang="en-US" altLang="en-US" sz="2600"/>
              <a:t>appears in </a:t>
            </a:r>
            <a:r>
              <a:rPr lang="en-US" altLang="en-US" sz="2600" b="1"/>
              <a:t>d</a:t>
            </a:r>
            <a:r>
              <a:rPr lang="en-US" altLang="en-US" sz="2600" i="1" baseline="-25000"/>
              <a:t>j</a:t>
            </a:r>
            <a:r>
              <a:rPr lang="en-US" altLang="en-US" sz="2600"/>
              <a:t>, denoted by </a:t>
            </a:r>
            <a:r>
              <a:rPr lang="en-US" altLang="en-US" sz="2600" i="1"/>
              <a:t>f</a:t>
            </a:r>
            <a:r>
              <a:rPr lang="en-US" altLang="en-US" sz="2600" i="1" baseline="-25000"/>
              <a:t>ij</a:t>
            </a:r>
            <a:r>
              <a:rPr lang="en-US" altLang="en-US" sz="2600"/>
              <a:t>. Normalization may also be applied.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A0C3E-164C-4EED-A81B-BD261CE49C8E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74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TF-IDF term weighting scheme</a:t>
            </a:r>
          </a:p>
        </p:txBody>
      </p:sp>
      <p:sp>
        <p:nvSpPr>
          <p:cNvPr id="74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376363"/>
            <a:ext cx="4211638" cy="4530725"/>
          </a:xfrm>
        </p:spPr>
        <p:txBody>
          <a:bodyPr/>
          <a:lstStyle/>
          <a:p>
            <a:r>
              <a:rPr lang="en-US" altLang="en-US" sz="2600">
                <a:solidFill>
                  <a:srgbClr val="FF0000"/>
                </a:solidFill>
              </a:rPr>
              <a:t>The most well known weighting scheme</a:t>
            </a:r>
          </a:p>
          <a:p>
            <a:pPr lvl="1"/>
            <a:r>
              <a:rPr lang="en-US" altLang="en-US" sz="2200"/>
              <a:t>TF: still </a:t>
            </a:r>
            <a:r>
              <a:rPr lang="en-US" altLang="en-US" sz="2200" b="1"/>
              <a:t>term frequency</a:t>
            </a:r>
            <a:endParaRPr lang="en-US" altLang="en-US" sz="2200"/>
          </a:p>
          <a:p>
            <a:pPr lvl="1"/>
            <a:r>
              <a:rPr lang="en-US" altLang="en-US" sz="2200"/>
              <a:t>IDF: </a:t>
            </a:r>
            <a:r>
              <a:rPr lang="en-US" altLang="en-US" sz="2200" b="1"/>
              <a:t>inverse document frequency</a:t>
            </a:r>
            <a:r>
              <a:rPr lang="en-US" altLang="en-US" sz="2200"/>
              <a:t>. 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en-US" sz="2200" i="1"/>
              <a:t>N</a:t>
            </a:r>
            <a:r>
              <a:rPr lang="en-US" altLang="en-US" sz="2200"/>
              <a:t>: total number of docs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en-US" sz="2200" i="1"/>
              <a:t>df</a:t>
            </a:r>
            <a:r>
              <a:rPr lang="en-US" altLang="en-US" sz="2200" i="1" baseline="-25000"/>
              <a:t>i</a:t>
            </a:r>
            <a:r>
              <a:rPr lang="en-US" altLang="en-US" sz="2200"/>
              <a:t>: the number of docs that </a:t>
            </a:r>
            <a:r>
              <a:rPr lang="en-US" altLang="en-US" sz="2200" i="1"/>
              <a:t>t</a:t>
            </a:r>
            <a:r>
              <a:rPr lang="en-US" altLang="en-US" sz="2200" i="1" baseline="-25000"/>
              <a:t>i</a:t>
            </a:r>
            <a:r>
              <a:rPr lang="en-US" altLang="en-US" sz="2200"/>
              <a:t> appears. </a:t>
            </a:r>
          </a:p>
          <a:p>
            <a:r>
              <a:rPr lang="en-US" altLang="en-US" sz="2600"/>
              <a:t>The final TF-IDF term weight is: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1235075"/>
            <a:ext cx="4514850" cy="1076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2872614"/>
            <a:ext cx="2400300" cy="1095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700" y="4529203"/>
            <a:ext cx="2400300" cy="70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7549F9-3DC6-45A0-B289-FF0F1C809CD5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75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Retrieval in vector space model</a:t>
            </a:r>
          </a:p>
        </p:txBody>
      </p:sp>
      <p:sp>
        <p:nvSpPr>
          <p:cNvPr id="75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039100" cy="4826000"/>
          </a:xfrm>
        </p:spPr>
        <p:txBody>
          <a:bodyPr/>
          <a:lstStyle/>
          <a:p>
            <a:r>
              <a:rPr lang="en-US" altLang="en-US" sz="2600"/>
              <a:t>Query </a:t>
            </a:r>
            <a:r>
              <a:rPr lang="en-US" altLang="en-US" sz="2600" b="1"/>
              <a:t>q</a:t>
            </a:r>
            <a:r>
              <a:rPr lang="en-US" altLang="en-US" sz="2600"/>
              <a:t> is represented in the same way or slightly differently. </a:t>
            </a:r>
          </a:p>
          <a:p>
            <a:r>
              <a:rPr lang="en-US" altLang="en-US" sz="2600">
                <a:solidFill>
                  <a:srgbClr val="FF0000"/>
                </a:solidFill>
              </a:rPr>
              <a:t>Relevance of </a:t>
            </a:r>
            <a:r>
              <a:rPr lang="en-US" altLang="en-US" sz="2600" b="1">
                <a:solidFill>
                  <a:srgbClr val="FF0000"/>
                </a:solidFill>
              </a:rPr>
              <a:t>d</a:t>
            </a:r>
            <a:r>
              <a:rPr lang="en-US" altLang="en-US" sz="2600" i="1" baseline="-25000">
                <a:solidFill>
                  <a:srgbClr val="FF0000"/>
                </a:solidFill>
              </a:rPr>
              <a:t>i</a:t>
            </a:r>
            <a:r>
              <a:rPr lang="en-US" altLang="en-US" sz="2600">
                <a:solidFill>
                  <a:srgbClr val="FF0000"/>
                </a:solidFill>
              </a:rPr>
              <a:t> to </a:t>
            </a:r>
            <a:r>
              <a:rPr lang="en-US" altLang="en-US" sz="2600" b="1">
                <a:solidFill>
                  <a:srgbClr val="FF0000"/>
                </a:solidFill>
              </a:rPr>
              <a:t>q</a:t>
            </a:r>
            <a:r>
              <a:rPr lang="en-US" altLang="en-US" sz="2600"/>
              <a:t>: Compare the similarity of query </a:t>
            </a:r>
            <a:r>
              <a:rPr lang="en-US" altLang="en-US" sz="2600" b="1"/>
              <a:t>q</a:t>
            </a:r>
            <a:r>
              <a:rPr lang="en-US" altLang="en-US" sz="2600"/>
              <a:t> and document </a:t>
            </a:r>
            <a:r>
              <a:rPr lang="en-US" altLang="en-US" sz="2600" b="1"/>
              <a:t>d</a:t>
            </a:r>
            <a:r>
              <a:rPr lang="en-US" altLang="en-US" sz="2600" i="1" baseline="-25000"/>
              <a:t>i</a:t>
            </a:r>
            <a:r>
              <a:rPr lang="en-US" altLang="en-US" sz="2600"/>
              <a:t>. </a:t>
            </a:r>
          </a:p>
          <a:p>
            <a:r>
              <a:rPr lang="en-US" altLang="en-US" sz="2600"/>
              <a:t>Cosine similarity (the cosine of the angle between the two vectors)</a:t>
            </a:r>
          </a:p>
          <a:p>
            <a:endParaRPr lang="en-US" altLang="en-US" sz="2600"/>
          </a:p>
          <a:p>
            <a:endParaRPr lang="en-US" altLang="en-US" sz="2600"/>
          </a:p>
          <a:p>
            <a:endParaRPr lang="en-US" altLang="en-US" sz="2600"/>
          </a:p>
          <a:p>
            <a:r>
              <a:rPr lang="en-US" altLang="en-US" sz="2600"/>
              <a:t>Cosine is also commonly used in text clustering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933056"/>
            <a:ext cx="7258050" cy="143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B5623-03E6-4BB4-BEBB-895734876FE3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 Example</a:t>
            </a:r>
          </a:p>
        </p:txBody>
      </p:sp>
      <p:sp>
        <p:nvSpPr>
          <p:cNvPr id="75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96975"/>
            <a:ext cx="8154987" cy="4810125"/>
          </a:xfrm>
        </p:spPr>
        <p:txBody>
          <a:bodyPr/>
          <a:lstStyle/>
          <a:p>
            <a:r>
              <a:rPr lang="en-US" altLang="en-US" dirty="0"/>
              <a:t>A document space is defined by three terms:</a:t>
            </a:r>
          </a:p>
          <a:p>
            <a:pPr marL="742950" lvl="1" indent="-285750"/>
            <a:r>
              <a:rPr lang="en-US" altLang="en-US" dirty="0" smtClean="0"/>
              <a:t>Vocabulary, v = [hardware</a:t>
            </a:r>
            <a:r>
              <a:rPr lang="en-US" altLang="en-US" dirty="0"/>
              <a:t>,  software, </a:t>
            </a:r>
            <a:r>
              <a:rPr lang="en-US" altLang="en-US" dirty="0" smtClean="0"/>
              <a:t>users]</a:t>
            </a:r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A </a:t>
            </a:r>
            <a:r>
              <a:rPr lang="en-US" altLang="en-US" dirty="0"/>
              <a:t>set of documents are defined as:</a:t>
            </a:r>
          </a:p>
          <a:p>
            <a:pPr marL="742950" lvl="1" indent="-285750"/>
            <a:r>
              <a:rPr lang="en-US" altLang="en-US" sz="2000" dirty="0"/>
              <a:t>A1=(1, 0, 0),	A2=(0, 1, 0), 	A3=(0, 0, 1)</a:t>
            </a:r>
          </a:p>
          <a:p>
            <a:pPr marL="742950" lvl="1" indent="-285750"/>
            <a:r>
              <a:rPr lang="en-US" altLang="en-US" sz="2000" dirty="0"/>
              <a:t>A4=(1, 1, 0),	A5=(1, 0, 1), 	A6=(0, 1, 1)</a:t>
            </a:r>
          </a:p>
          <a:p>
            <a:pPr marL="742950" lvl="1" indent="-285750"/>
            <a:r>
              <a:rPr lang="en-US" altLang="en-US" sz="2000" dirty="0"/>
              <a:t>A7=(1, 1, 1)	A8=(1, 0, 1).	A9=(0, 1, 1)</a:t>
            </a:r>
          </a:p>
          <a:p>
            <a:r>
              <a:rPr lang="en-US" altLang="en-US" dirty="0"/>
              <a:t>If the Query is “hardware and software”</a:t>
            </a:r>
          </a:p>
          <a:p>
            <a:r>
              <a:rPr lang="en-US" altLang="en-US" dirty="0"/>
              <a:t>what documents should be retrieved?</a:t>
            </a:r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EEB36C-017A-4F66-A994-AB46EFFA9D6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75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 Example (cont.)</a:t>
            </a:r>
          </a:p>
        </p:txBody>
      </p:sp>
      <p:sp>
        <p:nvSpPr>
          <p:cNvPr id="75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33488"/>
            <a:ext cx="8367712" cy="4875212"/>
          </a:xfrm>
        </p:spPr>
        <p:txBody>
          <a:bodyPr/>
          <a:lstStyle/>
          <a:p>
            <a:r>
              <a:rPr lang="en-US" altLang="en-US" sz="3400" dirty="0"/>
              <a:t>In Boolean query matching:</a:t>
            </a:r>
          </a:p>
          <a:p>
            <a:pPr marL="742950" lvl="1" indent="-285750"/>
            <a:r>
              <a:rPr lang="en-US" altLang="en-US" dirty="0" smtClean="0"/>
              <a:t>Result for AND: A4</a:t>
            </a:r>
            <a:r>
              <a:rPr lang="en-US" altLang="en-US" dirty="0"/>
              <a:t>, </a:t>
            </a:r>
            <a:r>
              <a:rPr lang="en-US" altLang="en-US" dirty="0" smtClean="0"/>
              <a:t>A7</a:t>
            </a:r>
            <a:endParaRPr lang="en-US" altLang="en-US" dirty="0"/>
          </a:p>
          <a:p>
            <a:pPr marL="742950" lvl="1" indent="-285750"/>
            <a:r>
              <a:rPr lang="en-US" altLang="en-US" dirty="0" smtClean="0"/>
              <a:t>Result for OR: </a:t>
            </a:r>
            <a:r>
              <a:rPr lang="en-US" altLang="en-US" dirty="0"/>
              <a:t>A1, A2, A4, A5, A6, A7, A8, </a:t>
            </a:r>
            <a:r>
              <a:rPr lang="en-US" altLang="en-US" dirty="0" smtClean="0"/>
              <a:t>A9</a:t>
            </a:r>
            <a:endParaRPr lang="en-US" altLang="en-US" dirty="0"/>
          </a:p>
          <a:p>
            <a:r>
              <a:rPr lang="en-US" altLang="en-US" sz="3400" dirty="0"/>
              <a:t>In similarity matching (cosine): </a:t>
            </a:r>
          </a:p>
          <a:p>
            <a:pPr marL="742950" lvl="1" indent="-285750"/>
            <a:r>
              <a:rPr lang="en-US" altLang="en-US" sz="2400" dirty="0"/>
              <a:t>q=(1, 1, 0)</a:t>
            </a:r>
          </a:p>
          <a:p>
            <a:pPr marL="742950" lvl="1" indent="-285750"/>
            <a:r>
              <a:rPr lang="en-US" altLang="en-US" sz="2400" dirty="0"/>
              <a:t>S(q, A1)=0.71, 	S(q, A2)=0.71,	S(q, A3)=0</a:t>
            </a:r>
          </a:p>
          <a:p>
            <a:pPr marL="742950" lvl="1" indent="-285750"/>
            <a:r>
              <a:rPr lang="en-US" altLang="en-US" sz="2400" dirty="0"/>
              <a:t>S(q, A4)=1,	           S(q, A5)=0.5, 	S(q, A6)=0.5</a:t>
            </a:r>
          </a:p>
          <a:p>
            <a:pPr marL="742950" lvl="1" indent="-285750"/>
            <a:r>
              <a:rPr lang="en-US" altLang="en-US" sz="2400" dirty="0"/>
              <a:t>S(q, A7)=0.82, 	S(q, A8)=0.5, 	S(q, A9)=0.5</a:t>
            </a:r>
          </a:p>
          <a:p>
            <a:pPr marL="742950" lvl="1" indent="-285750"/>
            <a:r>
              <a:rPr lang="en-US" altLang="en-US" sz="2400" dirty="0"/>
              <a:t>Document retrieved set (with ranking)=</a:t>
            </a:r>
          </a:p>
          <a:p>
            <a:pPr marL="1143000" lvl="2" indent="-228600"/>
            <a:r>
              <a:rPr lang="en-US" altLang="en-US" sz="2000" dirty="0"/>
              <a:t>{A4, A7, A1, A2, A5, A6, A8, A9}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2E4661-FDED-4D28-BA4A-57FFAD19FEE2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Okapi relevance method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8925" y="1052736"/>
            <a:ext cx="8135938" cy="4530725"/>
          </a:xfrm>
        </p:spPr>
        <p:txBody>
          <a:bodyPr/>
          <a:lstStyle/>
          <a:p>
            <a:r>
              <a:rPr lang="en-US" altLang="en-US" sz="2600" dirty="0" smtClean="0"/>
              <a:t>Popular heuristic </a:t>
            </a:r>
            <a:r>
              <a:rPr lang="en-US" altLang="en-US" sz="2600" dirty="0"/>
              <a:t>way to assess the degree of relevance </a:t>
            </a:r>
            <a:r>
              <a:rPr lang="en-US" altLang="en-US" sz="2600" dirty="0" smtClean="0"/>
              <a:t>for </a:t>
            </a:r>
            <a:r>
              <a:rPr lang="en-US" altLang="en-US" sz="2600" dirty="0"/>
              <a:t>each document to the query. </a:t>
            </a:r>
          </a:p>
          <a:p>
            <a:endParaRPr lang="en-US" altLang="en-US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241" y="2024844"/>
            <a:ext cx="7754187" cy="1839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078188"/>
            <a:ext cx="5305425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F8DA36-0E12-47F0-BCA3-98B4633877B0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75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Relevance feedback</a:t>
            </a:r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8147050" cy="4718050"/>
          </a:xfrm>
        </p:spPr>
        <p:txBody>
          <a:bodyPr/>
          <a:lstStyle/>
          <a:p>
            <a:r>
              <a:rPr lang="en-US" altLang="en-US" sz="2600" dirty="0"/>
              <a:t>Relevance feedback is one of the techniques for improving retrieval effectiveness. The steps:</a:t>
            </a:r>
          </a:p>
          <a:p>
            <a:pPr lvl="1"/>
            <a:r>
              <a:rPr lang="en-US" altLang="en-US" sz="2200" dirty="0"/>
              <a:t>the user first identifies some relevant (</a:t>
            </a:r>
            <a:r>
              <a:rPr lang="en-US" altLang="en-US" sz="2200" i="1" dirty="0" err="1"/>
              <a:t>D</a:t>
            </a:r>
            <a:r>
              <a:rPr lang="en-US" altLang="en-US" sz="2200" i="1" baseline="-25000" dirty="0" err="1"/>
              <a:t>r</a:t>
            </a:r>
            <a:r>
              <a:rPr lang="en-US" altLang="en-US" sz="2200" dirty="0"/>
              <a:t>) and irrelevant documents (</a:t>
            </a:r>
            <a:r>
              <a:rPr lang="en-US" altLang="en-US" sz="2200" i="1" dirty="0" err="1"/>
              <a:t>D</a:t>
            </a:r>
            <a:r>
              <a:rPr lang="en-US" altLang="en-US" sz="2200" i="1" baseline="-25000" dirty="0" err="1"/>
              <a:t>ir</a:t>
            </a:r>
            <a:r>
              <a:rPr lang="en-US" altLang="en-US" sz="2200" dirty="0"/>
              <a:t>) in the initial list of retrieved documents</a:t>
            </a:r>
          </a:p>
          <a:p>
            <a:pPr lvl="1"/>
            <a:r>
              <a:rPr lang="en-US" altLang="en-US" sz="2200" dirty="0"/>
              <a:t>the system expands the query </a:t>
            </a:r>
            <a:r>
              <a:rPr lang="en-US" altLang="en-US" sz="2200" b="1" dirty="0"/>
              <a:t>q</a:t>
            </a:r>
            <a:r>
              <a:rPr lang="en-US" altLang="en-US" sz="2200" dirty="0"/>
              <a:t> by extracting some additional terms from the sample relevant and irrelevant documents to produce </a:t>
            </a:r>
            <a:r>
              <a:rPr lang="en-US" altLang="en-US" sz="2200" b="1" dirty="0" err="1"/>
              <a:t>q</a:t>
            </a:r>
            <a:r>
              <a:rPr lang="en-US" altLang="en-US" sz="2200" i="1" baseline="-25000" dirty="0" err="1"/>
              <a:t>e</a:t>
            </a:r>
            <a:endParaRPr lang="en-US" altLang="en-US" sz="2200" i="1" baseline="-25000" dirty="0"/>
          </a:p>
          <a:p>
            <a:pPr lvl="1"/>
            <a:r>
              <a:rPr lang="en-US" altLang="en-US" sz="2200" dirty="0"/>
              <a:t>Perform a second round of retrieval. </a:t>
            </a:r>
          </a:p>
          <a:p>
            <a:r>
              <a:rPr lang="en-US" altLang="en-US" sz="2600" dirty="0" err="1">
                <a:solidFill>
                  <a:srgbClr val="FF0000"/>
                </a:solidFill>
              </a:rPr>
              <a:t>Rocchio</a:t>
            </a:r>
            <a:r>
              <a:rPr lang="en-US" altLang="en-US" sz="2600" dirty="0">
                <a:solidFill>
                  <a:srgbClr val="FF0000"/>
                </a:solidFill>
              </a:rPr>
              <a:t> method</a:t>
            </a:r>
            <a:r>
              <a:rPr lang="en-US" altLang="en-US" sz="2600" dirty="0"/>
              <a:t> (</a:t>
            </a:r>
            <a:r>
              <a:rPr lang="en-US" altLang="en-US" sz="2600" i="1" dirty="0"/>
              <a:t>α</a:t>
            </a:r>
            <a:r>
              <a:rPr lang="en-US" altLang="en-US" sz="2600" dirty="0"/>
              <a:t>, </a:t>
            </a:r>
            <a:r>
              <a:rPr lang="en-US" altLang="en-US" sz="2600" i="1" dirty="0"/>
              <a:t>β</a:t>
            </a:r>
            <a:r>
              <a:rPr lang="en-US" altLang="en-US" sz="2600" dirty="0"/>
              <a:t> and </a:t>
            </a:r>
            <a:r>
              <a:rPr lang="en-US" altLang="en-US" sz="2600" i="1" dirty="0"/>
              <a:t>γ</a:t>
            </a:r>
            <a:r>
              <a:rPr lang="en-US" altLang="en-US" sz="2600" dirty="0"/>
              <a:t> are parameters)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00" y="5049180"/>
            <a:ext cx="4667250" cy="100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85AF47-DBAF-40B0-987A-1B6DD4BA4C9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70963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963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503238" y="225425"/>
            <a:ext cx="7105650" cy="1090613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r>
              <a:rPr lang="en-US" altLang="en-US"/>
              <a:t>Text pre-processing</a:t>
            </a:r>
          </a:p>
        </p:txBody>
      </p:sp>
      <p:sp>
        <p:nvSpPr>
          <p:cNvPr id="7096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2588" cy="4041775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Word (term) extraction: easy</a:t>
            </a:r>
          </a:p>
          <a:p>
            <a:r>
              <a:rPr lang="en-US" altLang="en-US"/>
              <a:t>Stopwords removal</a:t>
            </a:r>
          </a:p>
          <a:p>
            <a:r>
              <a:rPr lang="en-US" altLang="en-US"/>
              <a:t>Stemming</a:t>
            </a:r>
          </a:p>
          <a:p>
            <a:r>
              <a:rPr lang="en-US" altLang="en-US"/>
              <a:t>Frequency counts and computing TF-IDF term weights.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5766D5-3E4C-44D6-AB6E-9891BEBC3233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96863"/>
            <a:ext cx="7832725" cy="728662"/>
          </a:xfrm>
        </p:spPr>
        <p:txBody>
          <a:bodyPr/>
          <a:lstStyle/>
          <a:p>
            <a:r>
              <a:rPr lang="en-US" altLang="en-US"/>
              <a:t>Stopwords removal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12875"/>
            <a:ext cx="8077200" cy="4716463"/>
          </a:xfrm>
          <a:solidFill>
            <a:schemeClr val="bg1"/>
          </a:solidFill>
        </p:spPr>
        <p:txBody>
          <a:bodyPr/>
          <a:lstStyle/>
          <a:p>
            <a:r>
              <a:rPr lang="en-US" altLang="en-US" sz="2100" dirty="0"/>
              <a:t>Many of the most frequently used words in English are </a:t>
            </a:r>
            <a:r>
              <a:rPr lang="en-US" altLang="en-US" sz="2100" dirty="0" smtClean="0"/>
              <a:t>non-informative </a:t>
            </a:r>
            <a:r>
              <a:rPr lang="en-US" altLang="en-US" sz="2100" dirty="0"/>
              <a:t>in IR and text mining – these words are called </a:t>
            </a:r>
            <a:r>
              <a:rPr lang="en-US" altLang="en-US" sz="2100" i="1" dirty="0">
                <a:solidFill>
                  <a:srgbClr val="FF0000"/>
                </a:solidFill>
              </a:rPr>
              <a:t>stop words</a:t>
            </a:r>
            <a:r>
              <a:rPr lang="en-US" altLang="en-US" sz="2100" dirty="0">
                <a:solidFill>
                  <a:srgbClr val="FF0000"/>
                </a:solidFill>
              </a:rPr>
              <a:t>.</a:t>
            </a:r>
          </a:p>
          <a:p>
            <a:pPr marL="742950" lvl="1" indent="-285750"/>
            <a:r>
              <a:rPr lang="en-US" altLang="en-US" sz="2000" dirty="0"/>
              <a:t>the, of, and, to, ….</a:t>
            </a:r>
          </a:p>
          <a:p>
            <a:pPr marL="742950" lvl="1" indent="-285750"/>
            <a:r>
              <a:rPr lang="en-US" altLang="en-US" sz="2000" dirty="0"/>
              <a:t>Typically about 400 to 500 such words</a:t>
            </a:r>
          </a:p>
          <a:p>
            <a:pPr marL="742950" lvl="1" indent="-285750"/>
            <a:r>
              <a:rPr lang="en-US" altLang="en-US" sz="2000" dirty="0"/>
              <a:t>For an application, an additional domain specific </a:t>
            </a:r>
            <a:r>
              <a:rPr lang="en-US" altLang="en-US" sz="2000" dirty="0" err="1"/>
              <a:t>stopwords</a:t>
            </a:r>
            <a:r>
              <a:rPr lang="en-US" altLang="en-US" sz="2000" dirty="0"/>
              <a:t> list may be constructed</a:t>
            </a:r>
          </a:p>
          <a:p>
            <a:r>
              <a:rPr lang="en-US" altLang="en-US" sz="2100" dirty="0"/>
              <a:t>Why do we need to remove </a:t>
            </a:r>
            <a:r>
              <a:rPr lang="en-US" altLang="en-US" sz="2100" dirty="0" err="1"/>
              <a:t>stopwords</a:t>
            </a:r>
            <a:r>
              <a:rPr lang="en-US" altLang="en-US" sz="2100" dirty="0"/>
              <a:t>?</a:t>
            </a:r>
            <a:endParaRPr lang="en-US" altLang="en-US" dirty="0"/>
          </a:p>
          <a:p>
            <a:pPr marL="742950" lvl="1" indent="-285750"/>
            <a:r>
              <a:rPr lang="en-US" altLang="en-US" sz="2200" dirty="0"/>
              <a:t>Reduce indexing (or data) file size</a:t>
            </a:r>
          </a:p>
          <a:p>
            <a:pPr marL="1143000" lvl="2" indent="-228600"/>
            <a:r>
              <a:rPr lang="en-US" altLang="en-US" dirty="0" err="1"/>
              <a:t>stopwords</a:t>
            </a:r>
            <a:r>
              <a:rPr lang="en-US" altLang="en-US" dirty="0"/>
              <a:t> accounts 20-30% of total word counts.</a:t>
            </a:r>
          </a:p>
          <a:p>
            <a:pPr marL="742950" lvl="1" indent="-285750"/>
            <a:r>
              <a:rPr lang="en-US" altLang="en-US" sz="2200" dirty="0"/>
              <a:t>Improve efficiency and effectiveness</a:t>
            </a:r>
          </a:p>
          <a:p>
            <a:pPr marL="1143000" lvl="2" indent="-228600"/>
            <a:r>
              <a:rPr lang="en-US" altLang="en-US" dirty="0" err="1"/>
              <a:t>stopwords</a:t>
            </a:r>
            <a:r>
              <a:rPr lang="en-US" altLang="en-US" dirty="0"/>
              <a:t> are not useful for searching or text mining</a:t>
            </a:r>
          </a:p>
          <a:p>
            <a:pPr marL="1143000" lvl="2" indent="-228600"/>
            <a:r>
              <a:rPr lang="en-US" altLang="en-US" dirty="0"/>
              <a:t>they may also confuse the retrieval system.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1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1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683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C6D52B-89C7-4A62-B598-87DFF8AFFD0E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96863"/>
            <a:ext cx="7023100" cy="595312"/>
          </a:xfrm>
        </p:spPr>
        <p:txBody>
          <a:bodyPr/>
          <a:lstStyle/>
          <a:p>
            <a:r>
              <a:rPr lang="en-US" altLang="en-US"/>
              <a:t>Stemming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68413"/>
            <a:ext cx="8001000" cy="49149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Techniques used to find out the root/stem of a word. E.g.,</a:t>
            </a:r>
          </a:p>
          <a:p>
            <a:pPr marL="1600200" lvl="3" indent="-228600">
              <a:lnSpc>
                <a:spcPct val="80000"/>
              </a:lnSpc>
            </a:pPr>
            <a:r>
              <a:rPr lang="en-US" altLang="en-US" sz="1800"/>
              <a:t>user            		engineering	     </a:t>
            </a:r>
          </a:p>
          <a:p>
            <a:pPr marL="1600200" lvl="3" indent="-228600">
              <a:lnSpc>
                <a:spcPct val="80000"/>
              </a:lnSpc>
            </a:pPr>
            <a:r>
              <a:rPr lang="en-US" altLang="en-US" sz="1800"/>
              <a:t>users            		engineered               </a:t>
            </a:r>
          </a:p>
          <a:p>
            <a:pPr marL="1600200" lvl="3" indent="-228600">
              <a:lnSpc>
                <a:spcPct val="80000"/>
              </a:lnSpc>
            </a:pPr>
            <a:r>
              <a:rPr lang="en-US" altLang="en-US" sz="1800"/>
              <a:t>used                  	 	engineer                  </a:t>
            </a:r>
          </a:p>
          <a:p>
            <a:pPr marL="1600200" lvl="3" indent="-228600">
              <a:lnSpc>
                <a:spcPct val="80000"/>
              </a:lnSpc>
            </a:pPr>
            <a:r>
              <a:rPr lang="en-US" altLang="en-US" sz="1800"/>
              <a:t>using          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stem:  use                             engineer</a:t>
            </a:r>
          </a:p>
          <a:p>
            <a:pPr>
              <a:lnSpc>
                <a:spcPct val="80000"/>
              </a:lnSpc>
              <a:spcBef>
                <a:spcPct val="60000"/>
              </a:spcBef>
              <a:buFont typeface="Wingdings" panose="05000000000000000000" pitchFamily="2" charset="2"/>
              <a:buNone/>
            </a:pPr>
            <a:r>
              <a:rPr lang="en-US" altLang="en-US" sz="2600" b="1">
                <a:solidFill>
                  <a:srgbClr val="FF0000"/>
                </a:solidFill>
              </a:rPr>
              <a:t>Usefulness: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improving effectiveness of IR and text mining 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matching similar words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Mainly improve recall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reducing indexing size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combing words with same roots may reduce indexing size as much as 40-50%.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A4464-B32B-4F21-B650-B9CB7C4079F3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70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Introduction</a:t>
            </a:r>
          </a:p>
        </p:txBody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064500" cy="4575175"/>
          </a:xfrm>
        </p:spPr>
        <p:txBody>
          <a:bodyPr/>
          <a:lstStyle/>
          <a:p>
            <a:r>
              <a:rPr lang="en-US" altLang="en-US"/>
              <a:t>Text mining refers to data mining using text documents as data. </a:t>
            </a:r>
          </a:p>
          <a:p>
            <a:r>
              <a:rPr lang="en-US" altLang="en-US"/>
              <a:t>Most text mining tasks use </a:t>
            </a:r>
            <a:r>
              <a:rPr lang="en-US" altLang="en-US">
                <a:solidFill>
                  <a:srgbClr val="FF0000"/>
                </a:solidFill>
              </a:rPr>
              <a:t>Information Retrieval</a:t>
            </a:r>
            <a:r>
              <a:rPr lang="en-US" altLang="en-US"/>
              <a:t> (IR) methods to pre-process text documents. </a:t>
            </a:r>
          </a:p>
          <a:p>
            <a:r>
              <a:rPr lang="en-US" altLang="en-US"/>
              <a:t>These methods are quite different from traditional data pre-processing methods used for relational tables. </a:t>
            </a:r>
          </a:p>
          <a:p>
            <a:r>
              <a:rPr lang="en-US" altLang="en-US"/>
              <a:t>Web search also has its root in 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F07C2B-DE6E-4261-B97A-4ABEFFF6407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260350"/>
            <a:ext cx="8212138" cy="674688"/>
          </a:xfrm>
        </p:spPr>
        <p:txBody>
          <a:bodyPr/>
          <a:lstStyle/>
          <a:p>
            <a:r>
              <a:rPr lang="en-US" altLang="en-US"/>
              <a:t>Basic stemming methods</a:t>
            </a:r>
          </a:p>
        </p:txBody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077200" cy="4645025"/>
          </a:xfrm>
          <a:solidFill>
            <a:schemeClr val="bg1"/>
          </a:solidFill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600"/>
              <a:t>Using a set of rules. E.g., </a:t>
            </a:r>
          </a:p>
          <a:p>
            <a:r>
              <a:rPr lang="en-US" altLang="en-US" sz="2600"/>
              <a:t>remove ending</a:t>
            </a:r>
          </a:p>
          <a:p>
            <a:pPr marL="742950" lvl="1" indent="-285750"/>
            <a:r>
              <a:rPr lang="en-US" altLang="en-US" sz="2000"/>
              <a:t>if a word ends with a consonant other than s,</a:t>
            </a:r>
          </a:p>
          <a:p>
            <a:pPr marL="742950" lvl="1" indent="-285750">
              <a:buFont typeface="Wingdings" panose="05000000000000000000" pitchFamily="2" charset="2"/>
              <a:buNone/>
            </a:pPr>
            <a:r>
              <a:rPr lang="en-US" altLang="en-US" sz="2000"/>
              <a:t>    followed by an s, then delete s.</a:t>
            </a:r>
          </a:p>
          <a:p>
            <a:pPr marL="742950" lvl="1" indent="-285750"/>
            <a:r>
              <a:rPr lang="en-US" altLang="en-US" sz="2000"/>
              <a:t>if a word ends in es, drop the s.</a:t>
            </a:r>
          </a:p>
          <a:p>
            <a:pPr marL="742950" lvl="1" indent="-285750"/>
            <a:r>
              <a:rPr lang="en-US" altLang="en-US" sz="2000"/>
              <a:t>if a word ends in ing, delete the ing unless the remaining word consists only of one letter or of th.</a:t>
            </a:r>
          </a:p>
          <a:p>
            <a:pPr marL="742950" lvl="1" indent="-285750"/>
            <a:r>
              <a:rPr lang="en-US" altLang="en-US" sz="2000"/>
              <a:t>If a word ends with ed, preceded by a consonant, delete the ed unless this leaves only a single letter.</a:t>
            </a:r>
          </a:p>
          <a:p>
            <a:pPr marL="742950" lvl="1" indent="-285750"/>
            <a:r>
              <a:rPr lang="en-US" altLang="en-US" sz="2000"/>
              <a:t>…...</a:t>
            </a:r>
          </a:p>
          <a:p>
            <a:r>
              <a:rPr lang="en-US" altLang="en-US" sz="2600"/>
              <a:t>transform words</a:t>
            </a:r>
          </a:p>
          <a:p>
            <a:pPr marL="742950" lvl="1" indent="-285750"/>
            <a:r>
              <a:rPr lang="en-US" altLang="en-US" sz="2000"/>
              <a:t>if a word ends with “ies” but not “eies” or “aies” then “ies --&gt; y.”</a:t>
            </a:r>
          </a:p>
          <a:p>
            <a:pPr marL="742950" lvl="1" indent="-285750"/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C48BEF-6AE6-4818-A6AB-1F808878AD7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7905750" cy="798512"/>
          </a:xfrm>
        </p:spPr>
        <p:txBody>
          <a:bodyPr/>
          <a:lstStyle/>
          <a:p>
            <a:r>
              <a:rPr lang="en-US" altLang="en-US"/>
              <a:t>Frequency counts + TF-IDF</a:t>
            </a:r>
          </a:p>
        </p:txBody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77200" cy="4953000"/>
          </a:xfrm>
          <a:solidFill>
            <a:schemeClr val="bg1"/>
          </a:solidFill>
        </p:spPr>
        <p:txBody>
          <a:bodyPr/>
          <a:lstStyle/>
          <a:p>
            <a:r>
              <a:rPr lang="en-US" altLang="en-US"/>
              <a:t>Counts the number of times a word occurred in a document.</a:t>
            </a:r>
          </a:p>
          <a:p>
            <a:pPr marL="742950" lvl="1" indent="-285750"/>
            <a:r>
              <a:rPr lang="en-US" altLang="en-US"/>
              <a:t>Using occurrence frequencies to indicate relative importance of a word in a document.</a:t>
            </a:r>
          </a:p>
          <a:p>
            <a:pPr marL="1143000" lvl="2" indent="-228600"/>
            <a:r>
              <a:rPr lang="en-US" altLang="en-US"/>
              <a:t>if a word appears often in a document, the document likely “deals with” subjects related to the word.</a:t>
            </a:r>
          </a:p>
          <a:p>
            <a:r>
              <a:rPr lang="en-US" altLang="en-US"/>
              <a:t>Counts the number of documents in the collection that contains each word</a:t>
            </a:r>
          </a:p>
          <a:p>
            <a:r>
              <a:rPr lang="en-US" altLang="en-US"/>
              <a:t>TF-IDF can be computed.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4654B8-B5A3-45E7-91B3-1C4AC5AE443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419100"/>
            <a:ext cx="7907337" cy="617538"/>
          </a:xfrm>
        </p:spPr>
        <p:txBody>
          <a:bodyPr/>
          <a:lstStyle/>
          <a:p>
            <a:r>
              <a:rPr lang="en-US" altLang="en-US"/>
              <a:t>Evaluation: Precision and Recall</a:t>
            </a:r>
          </a:p>
        </p:txBody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65288"/>
            <a:ext cx="8353425" cy="4289425"/>
          </a:xfrm>
          <a:solidFill>
            <a:schemeClr val="bg1"/>
          </a:solidFill>
        </p:spPr>
        <p:txBody>
          <a:bodyPr/>
          <a:lstStyle/>
          <a:p>
            <a:r>
              <a:rPr lang="en-US" altLang="en-US" dirty="0"/>
              <a:t>Given a query: </a:t>
            </a:r>
          </a:p>
          <a:p>
            <a:pPr marL="742950" lvl="1" indent="-285750"/>
            <a:r>
              <a:rPr lang="en-US" altLang="en-US" dirty="0"/>
              <a:t>Are all retrieved documents relevant? </a:t>
            </a:r>
          </a:p>
          <a:p>
            <a:pPr marL="742950" lvl="1" indent="-285750"/>
            <a:r>
              <a:rPr lang="en-US" altLang="en-US" dirty="0"/>
              <a:t>Have all the relevant documents been retrieved? </a:t>
            </a:r>
          </a:p>
          <a:p>
            <a:r>
              <a:rPr lang="en-US" altLang="en-US" dirty="0"/>
              <a:t>Measures for system performance:</a:t>
            </a:r>
          </a:p>
          <a:p>
            <a:pPr marL="742950" lvl="1" indent="-285750"/>
            <a:r>
              <a:rPr lang="en-US" altLang="en-US" dirty="0"/>
              <a:t>The first question is about the </a:t>
            </a:r>
            <a:r>
              <a:rPr lang="en-US" altLang="en-US" dirty="0">
                <a:solidFill>
                  <a:srgbClr val="FF0000"/>
                </a:solidFill>
              </a:rPr>
              <a:t>precision</a:t>
            </a:r>
            <a:r>
              <a:rPr lang="en-US" altLang="en-US" dirty="0"/>
              <a:t> of the search</a:t>
            </a:r>
          </a:p>
          <a:p>
            <a:pPr marL="742950" lvl="1" indent="-285750"/>
            <a:r>
              <a:rPr lang="en-US" altLang="en-US" dirty="0"/>
              <a:t>The second is about the completeness (</a:t>
            </a:r>
            <a:r>
              <a:rPr lang="en-US" altLang="en-US" dirty="0">
                <a:solidFill>
                  <a:srgbClr val="FF0000"/>
                </a:solidFill>
              </a:rPr>
              <a:t>recall</a:t>
            </a:r>
            <a:r>
              <a:rPr lang="en-US" altLang="en-US" dirty="0"/>
              <a:t>) of the search.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4654B8-B5A3-45E7-91B3-1C4AC5AE4431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7907337" cy="617538"/>
          </a:xfrm>
        </p:spPr>
        <p:txBody>
          <a:bodyPr/>
          <a:lstStyle/>
          <a:p>
            <a:r>
              <a:rPr lang="en-US" altLang="en-US" dirty="0" smtClean="0"/>
              <a:t>Precision </a:t>
            </a:r>
            <a:r>
              <a:rPr lang="en-US" altLang="en-US" dirty="0"/>
              <a:t>and </a:t>
            </a:r>
            <a:r>
              <a:rPr lang="en-US" altLang="en-US" dirty="0" smtClean="0"/>
              <a:t>Recall Example</a:t>
            </a:r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159" y="752132"/>
            <a:ext cx="5587069" cy="492592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1540" y="5678052"/>
            <a:ext cx="8028123" cy="5035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000" b="1" dirty="0" smtClean="0">
                <a:solidFill>
                  <a:srgbClr val="C00000"/>
                </a:solidFill>
              </a:rPr>
              <a:t>Q: What is the profile of PR curve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? Are the rates of P/R monotonic?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50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6D2DAA-CCC3-4D52-B66B-5B8B058CE8F0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76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Precision-recall curve</a:t>
            </a:r>
          </a:p>
        </p:txBody>
      </p:sp>
      <p:pic>
        <p:nvPicPr>
          <p:cNvPr id="76800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376363"/>
            <a:ext cx="8229600" cy="4754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229B51-7836-4C20-B60C-7B45DECB45D8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76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Compare different retrieval algorithms</a:t>
            </a:r>
          </a:p>
        </p:txBody>
      </p:sp>
      <p:pic>
        <p:nvPicPr>
          <p:cNvPr id="76902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775" y="1546225"/>
            <a:ext cx="8328025" cy="4584700"/>
          </a:xfr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8725" y="6197266"/>
            <a:ext cx="8028123" cy="5035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000" b="1" dirty="0" smtClean="0">
                <a:solidFill>
                  <a:srgbClr val="C00000"/>
                </a:solidFill>
              </a:rPr>
              <a:t>Q: How do we know which model is better from its PR curve?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74F14B-D15D-4AB8-AD12-B072D916072E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77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Compare with multiple queries</a:t>
            </a:r>
          </a:p>
        </p:txBody>
      </p:sp>
      <p:sp>
        <p:nvSpPr>
          <p:cNvPr id="770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8775" y="1412875"/>
            <a:ext cx="8029575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 dirty="0"/>
              <a:t>Compute the average precision at each recall level. </a:t>
            </a:r>
          </a:p>
          <a:p>
            <a:pPr>
              <a:lnSpc>
                <a:spcPct val="90000"/>
              </a:lnSpc>
            </a:pPr>
            <a:endParaRPr lang="en-US" altLang="en-US" sz="2600" dirty="0"/>
          </a:p>
          <a:p>
            <a:pPr>
              <a:lnSpc>
                <a:spcPct val="90000"/>
              </a:lnSpc>
            </a:pPr>
            <a:endParaRPr lang="en-US" altLang="en-US" sz="2600" dirty="0"/>
          </a:p>
          <a:p>
            <a:pPr>
              <a:lnSpc>
                <a:spcPct val="90000"/>
              </a:lnSpc>
            </a:pPr>
            <a:endParaRPr lang="en-US" altLang="en-US" sz="2600" dirty="0"/>
          </a:p>
          <a:p>
            <a:pPr>
              <a:lnSpc>
                <a:spcPct val="90000"/>
              </a:lnSpc>
            </a:pPr>
            <a:endParaRPr lang="en-US" altLang="en-US" sz="2600" dirty="0"/>
          </a:p>
          <a:p>
            <a:pPr>
              <a:lnSpc>
                <a:spcPct val="90000"/>
              </a:lnSpc>
            </a:pPr>
            <a:endParaRPr lang="en-US" altLang="en-US" sz="2600" dirty="0"/>
          </a:p>
          <a:p>
            <a:pPr>
              <a:lnSpc>
                <a:spcPct val="90000"/>
              </a:lnSpc>
            </a:pPr>
            <a:endParaRPr lang="en-US" altLang="en-US" sz="2600" dirty="0"/>
          </a:p>
          <a:p>
            <a:pPr>
              <a:lnSpc>
                <a:spcPct val="90000"/>
              </a:lnSpc>
            </a:pPr>
            <a:r>
              <a:rPr lang="en-US" altLang="en-US" sz="2600" dirty="0"/>
              <a:t>Draw precision recall curves</a:t>
            </a:r>
          </a:p>
          <a:p>
            <a:pPr>
              <a:lnSpc>
                <a:spcPct val="90000"/>
              </a:lnSpc>
            </a:pPr>
            <a:r>
              <a:rPr lang="en-US" altLang="en-US" sz="2600" dirty="0" smtClean="0"/>
              <a:t>Also use the </a:t>
            </a:r>
            <a:r>
              <a:rPr lang="en-US" altLang="en-US" sz="2600" dirty="0">
                <a:solidFill>
                  <a:srgbClr val="3333CC"/>
                </a:solidFill>
              </a:rPr>
              <a:t>F-score </a:t>
            </a:r>
            <a:r>
              <a:rPr lang="en-US" altLang="en-US" sz="2600" dirty="0"/>
              <a:t>evaluation measure.</a:t>
            </a:r>
          </a:p>
          <a:p>
            <a:pPr>
              <a:lnSpc>
                <a:spcPct val="90000"/>
              </a:lnSpc>
            </a:pPr>
            <a:endParaRPr lang="en-US" altLang="en-US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384884"/>
            <a:ext cx="8270483" cy="1987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2830DC-5117-4119-A939-48002493050B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77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Rank precision</a:t>
            </a:r>
          </a:p>
        </p:txBody>
      </p:sp>
      <p:sp>
        <p:nvSpPr>
          <p:cNvPr id="77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Compute the precision values at some selected rank positions. </a:t>
            </a:r>
          </a:p>
          <a:p>
            <a:r>
              <a:rPr lang="en-US" altLang="en-US"/>
              <a:t>Mainly used in Web search evaluation.</a:t>
            </a:r>
          </a:p>
          <a:p>
            <a:r>
              <a:rPr lang="en-US" altLang="en-US"/>
              <a:t>For a Web search engine, we can compute precisions for the top 5, 10, 15, 20, 25 and 30 returned pages </a:t>
            </a:r>
          </a:p>
          <a:p>
            <a:pPr lvl="1"/>
            <a:r>
              <a:rPr lang="en-US" altLang="en-US"/>
              <a:t>as the user seldom looks at more than 30 pages. </a:t>
            </a:r>
          </a:p>
          <a:p>
            <a:r>
              <a:rPr lang="en-US" altLang="en-US"/>
              <a:t>Recall is not very meaningful in Web search.</a:t>
            </a:r>
          </a:p>
          <a:p>
            <a:pPr lvl="1"/>
            <a:r>
              <a:rPr lang="en-US" altLang="en-US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EFA132-0D57-4B6B-8179-B3D6333EA8E5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354013"/>
            <a:ext cx="8610600" cy="914400"/>
          </a:xfrm>
        </p:spPr>
        <p:txBody>
          <a:bodyPr/>
          <a:lstStyle/>
          <a:p>
            <a:r>
              <a:rPr lang="en-US" altLang="en-US"/>
              <a:t>Web Search as a huge IR system</a:t>
            </a:r>
          </a:p>
        </p:txBody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077200" cy="4572000"/>
          </a:xfrm>
          <a:solidFill>
            <a:schemeClr val="bg1"/>
          </a:solidFill>
        </p:spPr>
        <p:txBody>
          <a:bodyPr/>
          <a:lstStyle/>
          <a:p>
            <a:r>
              <a:rPr lang="en-US" altLang="en-US"/>
              <a:t>A Web crawler (robot) crawls the Web to collect all the pages. </a:t>
            </a:r>
          </a:p>
          <a:p>
            <a:r>
              <a:rPr lang="en-US" altLang="en-US"/>
              <a:t>Servers establish a huge inverted indexing database and other indexing databases</a:t>
            </a:r>
          </a:p>
          <a:p>
            <a:r>
              <a:rPr lang="en-US" altLang="en-US"/>
              <a:t>At query (search) time, search engines conduct different types of vector query matching.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A6E15C-978D-4803-9904-5A4DF119EB8C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Inverted index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8050"/>
          </a:xfrm>
        </p:spPr>
        <p:txBody>
          <a:bodyPr/>
          <a:lstStyle/>
          <a:p>
            <a:r>
              <a:rPr lang="en-US" altLang="en-US" dirty="0"/>
              <a:t>The inverted index of a document collection is basically a data structure that </a:t>
            </a:r>
          </a:p>
          <a:p>
            <a:pPr lvl="1"/>
            <a:r>
              <a:rPr lang="en-US" altLang="en-US" dirty="0"/>
              <a:t>attaches each distinctive term with a list of all documents that contains the term.</a:t>
            </a:r>
          </a:p>
          <a:p>
            <a:r>
              <a:rPr lang="en-US" altLang="en-US" dirty="0"/>
              <a:t>Thus, in retrieval, it takes constant </a:t>
            </a:r>
            <a:r>
              <a:rPr lang="en-US" altLang="en-US" dirty="0" smtClean="0"/>
              <a:t>time (using hashing) </a:t>
            </a:r>
            <a:r>
              <a:rPr lang="en-US" altLang="en-US" dirty="0"/>
              <a:t>to </a:t>
            </a:r>
          </a:p>
          <a:p>
            <a:pPr lvl="1"/>
            <a:r>
              <a:rPr lang="en-US" altLang="en-US" dirty="0"/>
              <a:t>find the documents that contains a query term. </a:t>
            </a:r>
          </a:p>
          <a:p>
            <a:pPr lvl="1"/>
            <a:r>
              <a:rPr lang="en-US" altLang="en-US" dirty="0"/>
              <a:t>multiple query terms are also easy handle as we will see soon.</a:t>
            </a:r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7A5C70-C058-44DD-B6FA-C2B151CB3A81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334963"/>
            <a:ext cx="8212137" cy="842962"/>
          </a:xfrm>
        </p:spPr>
        <p:txBody>
          <a:bodyPr/>
          <a:lstStyle/>
          <a:p>
            <a:r>
              <a:rPr lang="en-US" altLang="en-US"/>
              <a:t>Information Retrieval (IR)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20825"/>
            <a:ext cx="8382000" cy="442912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Conceptually, IR is the study of finding needed information. I.e., IR helps users find information that matches their information needs. 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400"/>
              <a:t>Expressed as queries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Historically, IR is about document retrieval, emphasizing document as the basic unit.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</a:rPr>
              <a:t>Finding documents relevant to user queries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Technically, IR studies the acquisition, organization, storage, retrieval, and distribution of information.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DC29C-340A-4C4A-B2A0-46C6F5F15703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76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1139825"/>
          </a:xfrm>
        </p:spPr>
        <p:txBody>
          <a:bodyPr/>
          <a:lstStyle/>
          <a:p>
            <a:r>
              <a:rPr lang="en-US" altLang="en-US"/>
              <a:t>An example</a:t>
            </a:r>
          </a:p>
        </p:txBody>
      </p:sp>
      <p:pic>
        <p:nvPicPr>
          <p:cNvPr id="76186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125538"/>
            <a:ext cx="7559675" cy="2044700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76186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3357563"/>
            <a:ext cx="7850188" cy="2789237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EFF3E8-30E0-4763-BFD6-64019B201A69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76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Index construction</a:t>
            </a:r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1512" y="1016732"/>
            <a:ext cx="7632700" cy="4530725"/>
          </a:xfrm>
        </p:spPr>
        <p:txBody>
          <a:bodyPr/>
          <a:lstStyle/>
          <a:p>
            <a:r>
              <a:rPr lang="en-US" altLang="en-US" sz="2600" dirty="0" smtClean="0"/>
              <a:t>Vocabulary </a:t>
            </a:r>
            <a:r>
              <a:rPr lang="en-US" altLang="en-US" sz="2600" dirty="0" err="1" smtClean="0"/>
              <a:t>trie</a:t>
            </a:r>
            <a:r>
              <a:rPr lang="en-US" altLang="en-US" sz="2600" dirty="0" smtClean="0"/>
              <a:t>, </a:t>
            </a:r>
            <a:endParaRPr lang="en-US" altLang="en-US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254" y="1584042"/>
            <a:ext cx="7614252" cy="4311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F3313D-0F53-43AF-AC13-57D4B5581191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76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Search using inverted index</a:t>
            </a:r>
          </a:p>
        </p:txBody>
      </p:sp>
      <p:sp>
        <p:nvSpPr>
          <p:cNvPr id="76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9238"/>
            <a:ext cx="8435975" cy="47180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/>
              <a:t>Given a query </a:t>
            </a:r>
            <a:r>
              <a:rPr lang="en-US" altLang="en-US" b="1"/>
              <a:t>q</a:t>
            </a:r>
            <a:r>
              <a:rPr lang="en-US" altLang="en-US"/>
              <a:t>, search has the following steps:</a:t>
            </a:r>
          </a:p>
          <a:p>
            <a:pPr>
              <a:lnSpc>
                <a:spcPct val="90000"/>
              </a:lnSpc>
            </a:pPr>
            <a:r>
              <a:rPr lang="en-US" altLang="en-US"/>
              <a:t>Step 1 (</a:t>
            </a:r>
            <a:r>
              <a:rPr lang="en-US" altLang="en-US" b="1"/>
              <a:t>vocabulary search</a:t>
            </a:r>
            <a:r>
              <a:rPr lang="en-US" altLang="en-US"/>
              <a:t>): find each term/word in </a:t>
            </a:r>
            <a:r>
              <a:rPr lang="en-US" altLang="en-US" b="1"/>
              <a:t>q</a:t>
            </a:r>
            <a:r>
              <a:rPr lang="en-US" altLang="en-US"/>
              <a:t> in the inverted index.</a:t>
            </a:r>
          </a:p>
          <a:p>
            <a:pPr>
              <a:lnSpc>
                <a:spcPct val="90000"/>
              </a:lnSpc>
            </a:pPr>
            <a:r>
              <a:rPr lang="en-US" altLang="en-US"/>
              <a:t>Step 2 (</a:t>
            </a:r>
            <a:r>
              <a:rPr lang="en-US" altLang="en-US" b="1"/>
              <a:t>results merging)</a:t>
            </a:r>
            <a:r>
              <a:rPr lang="en-US" altLang="en-US"/>
              <a:t>: Merge results to find documents that contain all or some of the words/terms in </a:t>
            </a:r>
            <a:r>
              <a:rPr lang="en-US" altLang="en-US" b="1"/>
              <a:t>q</a:t>
            </a:r>
            <a:r>
              <a:rPr lang="en-US" altLang="en-US"/>
              <a:t>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Step 3 (</a:t>
            </a:r>
            <a:r>
              <a:rPr lang="en-US" altLang="en-US" b="1"/>
              <a:t>Rank score computation</a:t>
            </a:r>
            <a:r>
              <a:rPr lang="en-US" altLang="en-US"/>
              <a:t>): To rank the resulting documents/pages, using, 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content-based ranking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link-based ranking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50FBD-1484-4E8C-8A15-B377A17A45C3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73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Different search engines </a:t>
            </a:r>
          </a:p>
        </p:txBody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76363"/>
            <a:ext cx="8102600" cy="46815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real differences among different search engines are 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their index weighting schemes</a:t>
            </a:r>
          </a:p>
          <a:p>
            <a:pPr marL="1143000" lvl="2" indent="-228600">
              <a:lnSpc>
                <a:spcPct val="90000"/>
              </a:lnSpc>
            </a:pPr>
            <a:r>
              <a:rPr lang="en-US" altLang="en-US"/>
              <a:t>Including location of terms, e.g., title, body, emphasized words, etc.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their query processing methods (e.g., query classification, expansion, etc)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</a:rPr>
              <a:t>their ranking algorithms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Few of these are published by any of the search engine companies. They aretightly guarded secrets.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651D38-8F05-4AB8-B999-0D9B4F88C5A6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Summary</a:t>
            </a:r>
          </a:p>
        </p:txBody>
      </p:sp>
      <p:sp>
        <p:nvSpPr>
          <p:cNvPr id="77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52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We only give a </a:t>
            </a:r>
            <a:r>
              <a:rPr lang="en-US" altLang="en-US" sz="2600">
                <a:solidFill>
                  <a:srgbClr val="FF0000"/>
                </a:solidFill>
              </a:rPr>
              <a:t>VERY</a:t>
            </a:r>
            <a:r>
              <a:rPr lang="en-US" altLang="en-US" sz="2600"/>
              <a:t> brief introduction to IR. There are a large number of other topics, e.g., 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Statistical language model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Latent semantic indexing (LSI and SVD).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(read an IR book or take an IR course)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Many other interesting topics are not covered, e.g., 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Web search</a:t>
            </a:r>
          </a:p>
          <a:p>
            <a:pPr lvl="2">
              <a:lnSpc>
                <a:spcPct val="80000"/>
              </a:lnSpc>
            </a:pPr>
            <a:r>
              <a:rPr lang="en-US" altLang="en-US" sz="2000"/>
              <a:t>Index compression</a:t>
            </a:r>
          </a:p>
          <a:p>
            <a:pPr lvl="2">
              <a:lnSpc>
                <a:spcPct val="80000"/>
              </a:lnSpc>
            </a:pPr>
            <a:r>
              <a:rPr lang="en-US" altLang="en-US" sz="2000"/>
              <a:t>Ranking: combining contents and hyperlinks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Web page pre-processing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Combining multiple rankings and meta search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Web spamming</a:t>
            </a:r>
          </a:p>
          <a:p>
            <a:pPr>
              <a:lnSpc>
                <a:spcPct val="80000"/>
              </a:lnSpc>
            </a:pPr>
            <a:r>
              <a:rPr lang="en-US" altLang="en-US" sz="2600">
                <a:solidFill>
                  <a:srgbClr val="3333CC"/>
                </a:solidFill>
              </a:rPr>
              <a:t>Want to know more? Read the textbook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5AC56-A2CE-43EA-9DD9-3CC141A9B64F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74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IR architecture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124744"/>
            <a:ext cx="6996547" cy="4619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2F7009-70C1-4C37-AF3B-48B26FB5A33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IR queries</a:t>
            </a:r>
          </a:p>
        </p:txBody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060825"/>
          </a:xfrm>
        </p:spPr>
        <p:txBody>
          <a:bodyPr/>
          <a:lstStyle/>
          <a:p>
            <a:r>
              <a:rPr lang="en-US" altLang="en-US"/>
              <a:t>Keyword queries</a:t>
            </a:r>
          </a:p>
          <a:p>
            <a:r>
              <a:rPr lang="en-US" altLang="en-US"/>
              <a:t>Boolean queries (using AND, OR, NOT)</a:t>
            </a:r>
          </a:p>
          <a:p>
            <a:r>
              <a:rPr lang="en-US" altLang="en-US"/>
              <a:t>Phrase queries</a:t>
            </a:r>
          </a:p>
          <a:p>
            <a:r>
              <a:rPr lang="en-US" altLang="en-US"/>
              <a:t>Proximity queries</a:t>
            </a:r>
          </a:p>
          <a:p>
            <a:r>
              <a:rPr lang="en-US" altLang="en-US"/>
              <a:t>Full document queries</a:t>
            </a:r>
          </a:p>
          <a:p>
            <a:r>
              <a:rPr lang="en-US" altLang="en-US"/>
              <a:t>Natural language questions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81199D-4C13-4343-93C7-1FDBDE6A07C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Information retrieval models</a:t>
            </a:r>
          </a:p>
        </p:txBody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8050"/>
          </a:xfrm>
        </p:spPr>
        <p:txBody>
          <a:bodyPr/>
          <a:lstStyle/>
          <a:p>
            <a:r>
              <a:rPr lang="en-US" altLang="en-US"/>
              <a:t>An IR model governs how a document and a query are represented and how the relevance of a document to a user query is defined.</a:t>
            </a:r>
          </a:p>
          <a:p>
            <a:r>
              <a:rPr lang="en-US" altLang="en-US"/>
              <a:t>Main models:</a:t>
            </a:r>
          </a:p>
          <a:p>
            <a:pPr lvl="1"/>
            <a:r>
              <a:rPr lang="en-US" altLang="en-US"/>
              <a:t>Boolean model</a:t>
            </a:r>
          </a:p>
          <a:p>
            <a:pPr lvl="1"/>
            <a:r>
              <a:rPr lang="en-US" altLang="en-US"/>
              <a:t>Vector space model</a:t>
            </a:r>
          </a:p>
          <a:p>
            <a:pPr lvl="1"/>
            <a:r>
              <a:rPr lang="en-US" altLang="en-US"/>
              <a:t>Statistical language model</a:t>
            </a:r>
          </a:p>
          <a:p>
            <a:pPr lvl="1"/>
            <a:r>
              <a:rPr lang="en-US" altLang="en-US"/>
              <a:t>etc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D2022-BE06-4C84-8EB4-6B2F658CCE5B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Boolean model</a:t>
            </a:r>
          </a:p>
        </p:txBody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8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Each document or query is treated as a </a:t>
            </a:r>
            <a:r>
              <a:rPr lang="en-US" altLang="en-US" b="1">
                <a:solidFill>
                  <a:srgbClr val="FF0000"/>
                </a:solidFill>
              </a:rPr>
              <a:t>“bag” of words </a:t>
            </a:r>
            <a:r>
              <a:rPr lang="en-US" altLang="en-US"/>
              <a:t>or </a:t>
            </a:r>
            <a:r>
              <a:rPr lang="en-US" altLang="en-US" b="1"/>
              <a:t>terms</a:t>
            </a:r>
            <a:r>
              <a:rPr lang="en-US" altLang="en-US"/>
              <a:t>. Word sequence is not considered.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Given a collection of documents </a:t>
            </a:r>
            <a:r>
              <a:rPr lang="en-US" altLang="en-US" i="1"/>
              <a:t>D</a:t>
            </a:r>
            <a:r>
              <a:rPr lang="en-US" altLang="en-US"/>
              <a:t>, let </a:t>
            </a:r>
            <a:r>
              <a:rPr lang="en-US" altLang="en-US" i="1"/>
              <a:t>V </a:t>
            </a:r>
            <a:r>
              <a:rPr lang="en-US" altLang="en-US"/>
              <a:t>= {</a:t>
            </a:r>
            <a:r>
              <a:rPr lang="en-US" altLang="en-US" i="1"/>
              <a:t>t</a:t>
            </a:r>
            <a:r>
              <a:rPr lang="en-US" altLang="en-US" baseline="-25000"/>
              <a:t>1</a:t>
            </a:r>
            <a:r>
              <a:rPr lang="en-US" altLang="en-US"/>
              <a:t>, </a:t>
            </a:r>
            <a:r>
              <a:rPr lang="en-US" altLang="en-US" i="1"/>
              <a:t>t</a:t>
            </a:r>
            <a:r>
              <a:rPr lang="en-US" altLang="en-US" baseline="-25000"/>
              <a:t>2</a:t>
            </a:r>
            <a:r>
              <a:rPr lang="en-US" altLang="en-US"/>
              <a:t>, ..., </a:t>
            </a:r>
            <a:r>
              <a:rPr lang="en-US" altLang="en-US" i="1"/>
              <a:t>t</a:t>
            </a:r>
            <a:r>
              <a:rPr lang="en-US" altLang="en-US" baseline="-25000"/>
              <a:t>|</a:t>
            </a:r>
            <a:r>
              <a:rPr lang="en-US" altLang="en-US" i="1" baseline="-25000"/>
              <a:t>V</a:t>
            </a:r>
            <a:r>
              <a:rPr lang="en-US" altLang="en-US" baseline="-25000"/>
              <a:t>|</a:t>
            </a:r>
            <a:r>
              <a:rPr lang="en-US" altLang="en-US"/>
              <a:t>} be the set of distinctive words/terms in the collection. </a:t>
            </a:r>
            <a:r>
              <a:rPr lang="en-US" altLang="en-US" i="1"/>
              <a:t>V</a:t>
            </a:r>
            <a:r>
              <a:rPr lang="en-US" altLang="en-US"/>
              <a:t> is called the </a:t>
            </a:r>
            <a:r>
              <a:rPr lang="en-US" altLang="en-US">
                <a:solidFill>
                  <a:srgbClr val="FF0000"/>
                </a:solidFill>
              </a:rPr>
              <a:t>vocabulary</a:t>
            </a:r>
            <a:r>
              <a:rPr lang="en-US" altLang="en-US"/>
              <a:t>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A weight </a:t>
            </a:r>
            <a:r>
              <a:rPr lang="en-US" altLang="en-US" i="1"/>
              <a:t>w</a:t>
            </a:r>
            <a:r>
              <a:rPr lang="en-US" altLang="en-US" i="1" baseline="-25000"/>
              <a:t>ij</a:t>
            </a:r>
            <a:r>
              <a:rPr lang="en-US" altLang="en-US" i="1"/>
              <a:t> </a:t>
            </a:r>
            <a:r>
              <a:rPr lang="en-US" altLang="en-US"/>
              <a:t>&gt; 0 is associated with each term </a:t>
            </a:r>
            <a:r>
              <a:rPr lang="en-US" altLang="en-US" i="1"/>
              <a:t>t</a:t>
            </a:r>
            <a:r>
              <a:rPr lang="en-US" altLang="en-US" i="1" baseline="-25000"/>
              <a:t>i</a:t>
            </a:r>
            <a:r>
              <a:rPr lang="en-US" altLang="en-US" i="1"/>
              <a:t> </a:t>
            </a:r>
            <a:r>
              <a:rPr lang="en-US" altLang="en-US"/>
              <a:t>of a document </a:t>
            </a:r>
            <a:r>
              <a:rPr lang="en-US" altLang="en-US" b="1"/>
              <a:t>d</a:t>
            </a:r>
            <a:r>
              <a:rPr lang="en-US" altLang="en-US" i="1" baseline="-25000"/>
              <a:t>j</a:t>
            </a:r>
            <a:r>
              <a:rPr lang="en-US" altLang="en-US" i="1"/>
              <a:t> </a:t>
            </a:r>
            <a:r>
              <a:rPr lang="en-US" altLang="en-US"/>
              <a:t>∈ </a:t>
            </a:r>
            <a:r>
              <a:rPr lang="en-US" altLang="en-US" i="1"/>
              <a:t>D</a:t>
            </a:r>
            <a:r>
              <a:rPr lang="en-US" altLang="en-US"/>
              <a:t>. For a term that does not appear in document </a:t>
            </a:r>
            <a:r>
              <a:rPr lang="en-US" altLang="en-US" b="1"/>
              <a:t>d</a:t>
            </a:r>
            <a:r>
              <a:rPr lang="en-US" altLang="en-US" i="1" baseline="-25000"/>
              <a:t>j</a:t>
            </a:r>
            <a:r>
              <a:rPr lang="en-US" altLang="en-US"/>
              <a:t>, </a:t>
            </a:r>
            <a:r>
              <a:rPr lang="en-US" altLang="en-US" i="1"/>
              <a:t>w</a:t>
            </a:r>
            <a:r>
              <a:rPr lang="en-US" altLang="en-US" i="1" baseline="-25000"/>
              <a:t>ij</a:t>
            </a:r>
            <a:r>
              <a:rPr lang="en-US" altLang="en-US" i="1"/>
              <a:t> </a:t>
            </a:r>
            <a:r>
              <a:rPr lang="en-US" altLang="en-US"/>
              <a:t>= 0.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b="1"/>
              <a:t>		d</a:t>
            </a:r>
            <a:r>
              <a:rPr lang="en-US" altLang="en-US" i="1" baseline="-25000"/>
              <a:t>j</a:t>
            </a:r>
            <a:r>
              <a:rPr lang="en-US" altLang="en-US" i="1"/>
              <a:t> </a:t>
            </a:r>
            <a:r>
              <a:rPr lang="en-US" altLang="en-US"/>
              <a:t>= (</a:t>
            </a:r>
            <a:r>
              <a:rPr lang="en-US" altLang="en-US" i="1"/>
              <a:t>w</a:t>
            </a:r>
            <a:r>
              <a:rPr lang="en-US" altLang="en-US" baseline="-25000"/>
              <a:t>1</a:t>
            </a:r>
            <a:r>
              <a:rPr lang="en-US" altLang="en-US" i="1" baseline="-25000"/>
              <a:t>j</a:t>
            </a:r>
            <a:r>
              <a:rPr lang="en-US" altLang="en-US"/>
              <a:t>, </a:t>
            </a:r>
            <a:r>
              <a:rPr lang="en-US" altLang="en-US" i="1"/>
              <a:t>w</a:t>
            </a:r>
            <a:r>
              <a:rPr lang="en-US" altLang="en-US" baseline="-25000"/>
              <a:t>2</a:t>
            </a:r>
            <a:r>
              <a:rPr lang="en-US" altLang="en-US" i="1" baseline="-25000"/>
              <a:t>j</a:t>
            </a:r>
            <a:r>
              <a:rPr lang="en-US" altLang="en-US"/>
              <a:t>, ..., </a:t>
            </a:r>
            <a:r>
              <a:rPr lang="en-US" altLang="en-US" i="1"/>
              <a:t>w</a:t>
            </a:r>
            <a:r>
              <a:rPr lang="en-US" altLang="en-US" baseline="-25000"/>
              <a:t>|</a:t>
            </a:r>
            <a:r>
              <a:rPr lang="en-US" altLang="en-US" i="1" baseline="-25000"/>
              <a:t>V</a:t>
            </a:r>
            <a:r>
              <a:rPr lang="en-US" altLang="en-US" baseline="-25000"/>
              <a:t>|</a:t>
            </a:r>
            <a:r>
              <a:rPr lang="en-US" altLang="en-US" i="1" baseline="-25000"/>
              <a:t>j</a:t>
            </a:r>
            <a:r>
              <a:rPr lang="en-US" altLang="en-US"/>
              <a:t>),</a:t>
            </a:r>
          </a:p>
          <a:p>
            <a:pPr>
              <a:lnSpc>
                <a:spcPct val="90000"/>
              </a:lnSpc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3A747D-35F8-4D25-9BF9-B4AA7D865E7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Boolean model (contd)</a:t>
            </a:r>
          </a:p>
        </p:txBody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339850"/>
            <a:ext cx="8229600" cy="4789488"/>
          </a:xfrm>
        </p:spPr>
        <p:txBody>
          <a:bodyPr/>
          <a:lstStyle/>
          <a:p>
            <a:r>
              <a:rPr lang="en-US" altLang="en-US" dirty="0"/>
              <a:t>Query terms are combined logically using the Boolean operators </a:t>
            </a:r>
            <a:r>
              <a:rPr lang="en-US" altLang="en-US" b="1" dirty="0"/>
              <a:t>AND</a:t>
            </a:r>
            <a:r>
              <a:rPr lang="en-US" altLang="en-US" dirty="0"/>
              <a:t>, </a:t>
            </a:r>
            <a:r>
              <a:rPr lang="en-US" altLang="en-US" b="1" dirty="0"/>
              <a:t>OR</a:t>
            </a:r>
            <a:r>
              <a:rPr lang="en-US" altLang="en-US" dirty="0"/>
              <a:t>, and </a:t>
            </a:r>
            <a:r>
              <a:rPr lang="en-US" altLang="en-US" b="1" dirty="0"/>
              <a:t>NOT.</a:t>
            </a:r>
          </a:p>
          <a:p>
            <a:pPr lvl="1"/>
            <a:r>
              <a:rPr lang="en-US" altLang="en-US" dirty="0"/>
              <a:t>E.g., ((</a:t>
            </a:r>
            <a:r>
              <a:rPr lang="en-US" altLang="en-US" i="1" dirty="0"/>
              <a:t>data </a:t>
            </a:r>
            <a:r>
              <a:rPr lang="en-US" altLang="en-US" dirty="0"/>
              <a:t>AND </a:t>
            </a:r>
            <a:r>
              <a:rPr lang="en-US" altLang="en-US" i="1" dirty="0"/>
              <a:t>mining</a:t>
            </a:r>
            <a:r>
              <a:rPr lang="en-US" altLang="en-US" dirty="0"/>
              <a:t>) AND (NOT </a:t>
            </a:r>
            <a:r>
              <a:rPr lang="en-US" altLang="en-US" i="1" dirty="0"/>
              <a:t>text</a:t>
            </a:r>
            <a:r>
              <a:rPr lang="en-US" altLang="en-US" dirty="0"/>
              <a:t>))</a:t>
            </a:r>
          </a:p>
          <a:p>
            <a:r>
              <a:rPr lang="en-US" altLang="en-US" dirty="0"/>
              <a:t>Retrieval</a:t>
            </a:r>
          </a:p>
          <a:p>
            <a:pPr lvl="1"/>
            <a:r>
              <a:rPr lang="en-US" altLang="en-US" dirty="0"/>
              <a:t>Given a Boolean query, the system retrieves every document that makes the query logically true.</a:t>
            </a:r>
          </a:p>
          <a:p>
            <a:pPr lvl="1"/>
            <a:r>
              <a:rPr lang="en-US" altLang="en-US" dirty="0"/>
              <a:t>Called </a:t>
            </a:r>
            <a:r>
              <a:rPr lang="en-US" altLang="en-US" b="1" dirty="0"/>
              <a:t>exact match</a:t>
            </a:r>
            <a:r>
              <a:rPr lang="en-US" altLang="en-US" dirty="0"/>
              <a:t>.</a:t>
            </a:r>
          </a:p>
          <a:p>
            <a:r>
              <a:rPr lang="en-US" altLang="en-US" dirty="0"/>
              <a:t>The retrieval results are usually quite poor because term frequency is not considered. </a:t>
            </a:r>
          </a:p>
        </p:txBody>
      </p:sp>
    </p:spTree>
    <p:extLst>
      <p:ext uri="{BB962C8B-B14F-4D97-AF65-F5344CB8AC3E}">
        <p14:creationId xmlns:p14="http://schemas.microsoft.com/office/powerpoint/2010/main" val="34866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3A747D-35F8-4D25-9BF9-B4AA7D865E70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Boolean model (contd)</a:t>
            </a:r>
          </a:p>
        </p:txBody>
      </p:sp>
      <p:pic>
        <p:nvPicPr>
          <p:cNvPr id="7" name="Picture 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741" y="1914525"/>
            <a:ext cx="5615361" cy="3599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8">
      <a:dk1>
        <a:srgbClr val="000000"/>
      </a:dk1>
      <a:lt1>
        <a:srgbClr val="FFFFFF"/>
      </a:lt1>
      <a:dk2>
        <a:srgbClr val="CC0000"/>
      </a:dk2>
      <a:lt2>
        <a:srgbClr val="666699"/>
      </a:lt2>
      <a:accent1>
        <a:srgbClr val="808080"/>
      </a:accent1>
      <a:accent2>
        <a:srgbClr val="99993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A8A2D"/>
      </a:accent6>
      <a:hlink>
        <a:srgbClr val="4C6D80"/>
      </a:hlink>
      <a:folHlink>
        <a:srgbClr val="B2B2B2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65000"/>
          <a:buFont typeface="Wingdings" panose="05000000000000000000" pitchFamily="2" charset="2"/>
          <a:buChar char="n"/>
          <a:tabLst/>
          <a:defRPr kumimoji="0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65000"/>
          <a:buFont typeface="Wingdings" panose="05000000000000000000" pitchFamily="2" charset="2"/>
          <a:buChar char="n"/>
          <a:tabLst/>
          <a:defRPr kumimoji="0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39457</TotalTime>
  <Words>1710</Words>
  <Application>Microsoft Office PowerPoint</Application>
  <PresentationFormat>On-screen Show (4:3)</PresentationFormat>
  <Paragraphs>250</Paragraphs>
  <Slides>34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Garamond</vt:lpstr>
      <vt:lpstr>Times New Roman</vt:lpstr>
      <vt:lpstr>Wingdings</vt:lpstr>
      <vt:lpstr>Edge</vt:lpstr>
      <vt:lpstr>Office Theme</vt:lpstr>
      <vt:lpstr>Web Search and Information Retrieval</vt:lpstr>
      <vt:lpstr>Introduction</vt:lpstr>
      <vt:lpstr>Information Retrieval (IR)</vt:lpstr>
      <vt:lpstr>IR architecture </vt:lpstr>
      <vt:lpstr>IR queries</vt:lpstr>
      <vt:lpstr>Information retrieval models</vt:lpstr>
      <vt:lpstr>Boolean model</vt:lpstr>
      <vt:lpstr>Boolean model (contd)</vt:lpstr>
      <vt:lpstr>Boolean model (contd)</vt:lpstr>
      <vt:lpstr>Vector space model</vt:lpstr>
      <vt:lpstr>TF-IDF term weighting scheme</vt:lpstr>
      <vt:lpstr>Retrieval in vector space model</vt:lpstr>
      <vt:lpstr>An Example</vt:lpstr>
      <vt:lpstr>An Example (cont.)</vt:lpstr>
      <vt:lpstr>Okapi relevance method</vt:lpstr>
      <vt:lpstr>Relevance feedback</vt:lpstr>
      <vt:lpstr>Text pre-processing</vt:lpstr>
      <vt:lpstr>Stopwords removal</vt:lpstr>
      <vt:lpstr>Stemming</vt:lpstr>
      <vt:lpstr>Basic stemming methods</vt:lpstr>
      <vt:lpstr>Frequency counts + TF-IDF</vt:lpstr>
      <vt:lpstr>Evaluation: Precision and Recall</vt:lpstr>
      <vt:lpstr>Precision and Recall Example</vt:lpstr>
      <vt:lpstr>Precision-recall curve</vt:lpstr>
      <vt:lpstr>Compare different retrieval algorithms</vt:lpstr>
      <vt:lpstr>Compare with multiple queries</vt:lpstr>
      <vt:lpstr>Rank precision</vt:lpstr>
      <vt:lpstr>Web Search as a huge IR system</vt:lpstr>
      <vt:lpstr>Inverted index</vt:lpstr>
      <vt:lpstr>An example</vt:lpstr>
      <vt:lpstr>Index construction</vt:lpstr>
      <vt:lpstr>Search using inverted index</vt:lpstr>
      <vt:lpstr>Different search engines </vt:lpstr>
      <vt:lpstr>Summary</vt:lpstr>
    </vt:vector>
  </TitlesOfParts>
  <Company>NUS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and Summarizing Customer Reviews</dc:title>
  <dc:creator>Preferred Customer</dc:creator>
  <cp:lastModifiedBy>Microsoft account</cp:lastModifiedBy>
  <cp:revision>1570</cp:revision>
  <dcterms:created xsi:type="dcterms:W3CDTF">2004-06-21T03:23:40Z</dcterms:created>
  <dcterms:modified xsi:type="dcterms:W3CDTF">2015-10-14T20:20:09Z</dcterms:modified>
</cp:coreProperties>
</file>