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70" r:id="rId4"/>
    <p:sldId id="266" r:id="rId5"/>
    <p:sldId id="258" r:id="rId6"/>
    <p:sldId id="267" r:id="rId7"/>
    <p:sldId id="289" r:id="rId8"/>
    <p:sldId id="268" r:id="rId9"/>
    <p:sldId id="284" r:id="rId10"/>
    <p:sldId id="291" r:id="rId11"/>
    <p:sldId id="293" r:id="rId12"/>
    <p:sldId id="287" r:id="rId13"/>
    <p:sldId id="274" r:id="rId14"/>
    <p:sldId id="276" r:id="rId15"/>
    <p:sldId id="308" r:id="rId16"/>
    <p:sldId id="292" r:id="rId17"/>
    <p:sldId id="300" r:id="rId18"/>
    <p:sldId id="296" r:id="rId19"/>
    <p:sldId id="297" r:id="rId20"/>
    <p:sldId id="298" r:id="rId21"/>
    <p:sldId id="299" r:id="rId22"/>
    <p:sldId id="301" r:id="rId23"/>
    <p:sldId id="302" r:id="rId24"/>
    <p:sldId id="305" r:id="rId25"/>
    <p:sldId id="307" r:id="rId26"/>
    <p:sldId id="271" r:id="rId27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00"/>
    <a:srgbClr val="FFFFFF"/>
    <a:srgbClr val="FADE10"/>
    <a:srgbClr val="FEFCC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958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1498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1.xml"/><Relationship Id="rId2" Type="http://schemas.openxmlformats.org/officeDocument/2006/relationships/slide" Target="slides/slide20.xml"/><Relationship Id="rId1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88D193-A14D-4066-8A0D-629674F4DF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189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184263-6352-4EEA-8C0C-358EB565CC1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3552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BB62DFB-F317-4F72-9C87-6C920C5A69D3}" type="slidenum">
              <a:rPr lang="nl-NL" sz="1200" smtClean="0"/>
              <a:pPr/>
              <a:t>1</a:t>
            </a:fld>
            <a:endParaRPr lang="nl-NL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1BA669-7980-4736-A7DB-A568F21D0FE7}" type="slidenum">
              <a:rPr lang="nl-NL" sz="1200" smtClean="0"/>
              <a:pPr/>
              <a:t>7</a:t>
            </a:fld>
            <a:endParaRPr lang="nl-NL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7613" cy="3849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52A4B9-0FD8-430D-B9B9-25718109B7A6}" type="slidenum">
              <a:rPr lang="nl-NL" sz="1200" smtClean="0"/>
              <a:pPr/>
              <a:t>10</a:t>
            </a:fld>
            <a:endParaRPr lang="nl-NL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7613" cy="3849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A7F9655B-111A-462C-B7DA-97A57E4F6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C659A-9D75-4B52-8C94-25FB754E2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7FF5D-75AA-4DC5-9C7C-B35B2010B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0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DA21-E8FB-4D73-B4AC-73F777E39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7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495A-D5B7-474A-9BCC-C216A4D6B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7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A1338-0162-44B5-B1B3-2CFFD18A8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6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42692-0DEB-4C1F-BD53-EC6E5331E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36281-BC04-4780-B717-81036DEA2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3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FC5D2-9EAB-4B42-8854-3A08252AE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5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8E431-39C1-45AB-B600-BE4AC659F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EBED0-A250-4295-86F0-82854B909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6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EB2A1-345D-4C23-A7E6-DE793E6E2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2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4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AF38493C-175B-46FF-82E0-24981C33B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3255" name="Rectangle 1031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ADE10"/>
        </a:buClr>
        <a:buSzPct val="75000"/>
        <a:buFont typeface="Monotype Sorts" pitchFamily="2" charset="2"/>
        <a:buChar char="n"/>
        <a:defRPr kumimoji="1" sz="2800">
          <a:solidFill>
            <a:srgbClr val="FADE1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ADE10"/>
        </a:buClr>
        <a:buChar char="–"/>
        <a:defRPr kumimoji="1" sz="2400">
          <a:solidFill>
            <a:srgbClr val="FADE1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ADE10"/>
        </a:buClr>
        <a:buSzPct val="60000"/>
        <a:buFont typeface="Monotype Sorts" pitchFamily="2" charset="2"/>
        <a:buChar char="n"/>
        <a:defRPr kumimoji="1" sz="2000">
          <a:solidFill>
            <a:srgbClr val="FADE1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rgbClr val="FADE1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ADE10"/>
        </a:buClr>
        <a:buSzPct val="50000"/>
        <a:buFont typeface="Monotype Sorts" pitchFamily="2" charset="2"/>
        <a:buChar char="n"/>
        <a:defRPr kumimoji="1" sz="1600">
          <a:solidFill>
            <a:srgbClr val="FADE1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ADE10"/>
        </a:buClr>
        <a:buSzPct val="50000"/>
        <a:buFont typeface="Monotype Sorts" pitchFamily="2" charset="2"/>
        <a:buChar char="n"/>
        <a:defRPr kumimoji="1" sz="1600">
          <a:solidFill>
            <a:srgbClr val="FADE1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ADE10"/>
        </a:buClr>
        <a:buSzPct val="50000"/>
        <a:buFont typeface="Monotype Sorts" pitchFamily="2" charset="2"/>
        <a:buChar char="n"/>
        <a:defRPr kumimoji="1" sz="1600">
          <a:solidFill>
            <a:srgbClr val="FADE1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ADE10"/>
        </a:buClr>
        <a:buSzPct val="50000"/>
        <a:buFont typeface="Monotype Sorts" pitchFamily="2" charset="2"/>
        <a:buChar char="n"/>
        <a:defRPr kumimoji="1" sz="1600">
          <a:solidFill>
            <a:srgbClr val="FADE1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ADE10"/>
        </a:buClr>
        <a:buSzPct val="50000"/>
        <a:buFont typeface="Monotype Sorts" pitchFamily="2" charset="2"/>
        <a:buChar char="n"/>
        <a:defRPr kumimoji="1" sz="1600">
          <a:solidFill>
            <a:srgbClr val="FADE1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volutionary_a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-sharpcorner.com/UploadFile/mgold/GenArtGA08292005102733AM/GenArtGA.aspx" TargetMode="External"/><Relationship Id="rId5" Type="http://schemas.openxmlformats.org/officeDocument/2006/relationships/hyperlink" Target="http://www.flickr.com/groups/52241646989@N01/" TargetMode="External"/><Relationship Id="rId4" Type="http://schemas.openxmlformats.org/officeDocument/2006/relationships/hyperlink" Target="http://picbreeder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karlsims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evo.org/gecco-2012/competitions.html" TargetMode="External"/><Relationship Id="rId2" Type="http://schemas.openxmlformats.org/officeDocument/2006/relationships/hyperlink" Target="http://www.evolver.net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en.wikipedia.org/wiki/L-system" TargetMode="External"/><Relationship Id="rId4" Type="http://schemas.openxmlformats.org/officeDocument/2006/relationships/hyperlink" Target="http://eadcc.sigevolution.org/results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Documents%20and%20Settings\Gusz%20Eiben\Desktop\Presentations\Rake.mp3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3d.com/cwr/evolve.html" TargetMode="External"/><Relationship Id="rId7" Type="http://schemas.openxmlformats.org/officeDocument/2006/relationships/hyperlink" Target="http://www.marlboro.edu/~lmoss/planhome/index.html" TargetMode="External"/><Relationship Id="rId2" Type="http://schemas.openxmlformats.org/officeDocument/2006/relationships/hyperlink" Target="http://snaffle.users.netlink.co.uk/form/evoluti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narts.com/karl/" TargetMode="External"/><Relationship Id="rId5" Type="http://schemas.openxmlformats.org/officeDocument/2006/relationships/hyperlink" Target="http://www.azstarnet.com/~srooke/glossary.html" TargetMode="External"/><Relationship Id="rId4" Type="http://schemas.openxmlformats.org/officeDocument/2006/relationships/hyperlink" Target="http://www.accad.ohio-state.edu/~mlewis/aed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vu.nl/ci/Mondriaa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xs4all.nl/~bcraenen/EArt/demo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nl-NL" sz="7200" dirty="0" smtClean="0"/>
              <a:t>Evolutionary Art</a:t>
            </a:r>
            <a:endParaRPr lang="nl-NL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50" y="3886200"/>
            <a:ext cx="8102600" cy="2562225"/>
          </a:xfrm>
        </p:spPr>
        <p:txBody>
          <a:bodyPr/>
          <a:lstStyle/>
          <a:p>
            <a:pPr>
              <a:defRPr/>
            </a:pPr>
            <a:r>
              <a:rPr lang="nl-NL" smtClean="0"/>
              <a:t>Some slides are imported from </a:t>
            </a:r>
          </a:p>
          <a:p>
            <a:pPr>
              <a:defRPr/>
            </a:pPr>
            <a:r>
              <a:rPr lang="nl-NL" smtClean="0"/>
              <a:t>“Getting creative with evolution” from</a:t>
            </a:r>
          </a:p>
          <a:p>
            <a:pPr>
              <a:defRPr/>
            </a:pPr>
            <a:r>
              <a:rPr lang="nl-NL" smtClean="0"/>
              <a:t>P. Bentley, University College London</a:t>
            </a:r>
          </a:p>
          <a:p>
            <a:pPr>
              <a:defRPr/>
            </a:pPr>
            <a:r>
              <a:rPr lang="nl-NL" sz="2000" smtClean="0"/>
              <a:t>http://evonet.dcs.napier.ac.uk/summerschool2002/tutorials.html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235200" y="566738"/>
            <a:ext cx="58531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hlinkClick r:id="rId3"/>
              </a:rPr>
              <a:t>http://en.wikipedia.org/wiki/Evolutionary_art</a:t>
            </a:r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1006475"/>
            <a:ext cx="66516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http://picbreeder.org/</a:t>
            </a:r>
            <a:r>
              <a:rPr lang="en-US"/>
              <a:t> </a:t>
            </a:r>
          </a:p>
          <a:p>
            <a:r>
              <a:rPr lang="en-US">
                <a:hlinkClick r:id="rId5"/>
              </a:rPr>
              <a:t>http://www.flickr.com/groups/52241646989@N01/</a:t>
            </a:r>
            <a:r>
              <a:rPr lang="en-US"/>
              <a:t>  </a:t>
            </a:r>
          </a:p>
          <a:p>
            <a:r>
              <a:rPr lang="en-US" sz="1100">
                <a:hlinkClick r:id="rId6"/>
              </a:rPr>
              <a:t>http://www.c-sharpcorner.com/UploadFile/mgold/GenArtGA08292005102733AM/GenArtGA.aspx</a:t>
            </a:r>
            <a:r>
              <a:rPr lang="en-US" sz="1100"/>
              <a:t>  </a:t>
            </a:r>
          </a:p>
          <a:p>
            <a:r>
              <a:rPr lang="en-US" sz="11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001000" cy="1143000"/>
          </a:xfrm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mtClean="0"/>
              <a:t>The Evolutionary Art Cycle 2</a:t>
            </a:r>
          </a:p>
        </p:txBody>
      </p:sp>
      <p:grpSp>
        <p:nvGrpSpPr>
          <p:cNvPr id="15363" name="Group 45"/>
          <p:cNvGrpSpPr>
            <a:grpSpLocks/>
          </p:cNvGrpSpPr>
          <p:nvPr/>
        </p:nvGrpSpPr>
        <p:grpSpPr bwMode="auto">
          <a:xfrm>
            <a:off x="0" y="1782763"/>
            <a:ext cx="9144000" cy="1989137"/>
            <a:chOff x="0" y="1123"/>
            <a:chExt cx="5760" cy="1253"/>
          </a:xfrm>
        </p:grpSpPr>
        <p:pic>
          <p:nvPicPr>
            <p:cNvPr id="15395" name="Picture 3" descr="MondriaanScreenshotUnix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" y="1148"/>
              <a:ext cx="974" cy="1228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540" name="Rectangle 4"/>
            <p:cNvSpPr>
              <a:spLocks noChangeArrowheads="1"/>
            </p:cNvSpPr>
            <p:nvPr/>
          </p:nvSpPr>
          <p:spPr bwMode="auto">
            <a:xfrm>
              <a:off x="0" y="1335"/>
              <a:ext cx="1092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Population</a:t>
              </a:r>
            </a:p>
            <a:p>
              <a:pPr>
                <a:defRPr/>
              </a:pPr>
              <a:r>
                <a:rPr lang="en-US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phenotypes</a:t>
              </a:r>
              <a:endParaRPr lang="en-US" sz="2800">
                <a:solidFill>
                  <a:srgbClr val="FADE10"/>
                </a:solidFill>
                <a:latin typeface="Tahoma" pitchFamily="34" charset="0"/>
              </a:endParaRPr>
            </a:p>
          </p:txBody>
        </p:sp>
        <p:sp>
          <p:nvSpPr>
            <p:cNvPr id="65544" name="Rectangle 8"/>
            <p:cNvSpPr>
              <a:spLocks noChangeArrowheads="1"/>
            </p:cNvSpPr>
            <p:nvPr/>
          </p:nvSpPr>
          <p:spPr bwMode="auto">
            <a:xfrm>
              <a:off x="4668" y="1221"/>
              <a:ext cx="1092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Parent pool</a:t>
              </a:r>
            </a:p>
            <a:p>
              <a:pPr>
                <a:defRPr/>
              </a:pPr>
              <a:r>
                <a:rPr lang="en-US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phenotypes</a:t>
              </a:r>
              <a:endParaRPr lang="en-US" sz="2800">
                <a:solidFill>
                  <a:srgbClr val="66FF33"/>
                </a:solidFill>
                <a:latin typeface="Tahoma" pitchFamily="34" charset="0"/>
              </a:endParaRPr>
            </a:p>
          </p:txBody>
        </p:sp>
        <p:grpSp>
          <p:nvGrpSpPr>
            <p:cNvPr id="15398" name="Group 9"/>
            <p:cNvGrpSpPr>
              <a:grpSpLocks/>
            </p:cNvGrpSpPr>
            <p:nvPr/>
          </p:nvGrpSpPr>
          <p:grpSpPr bwMode="auto">
            <a:xfrm>
              <a:off x="3389" y="1123"/>
              <a:ext cx="1170" cy="779"/>
              <a:chOff x="4119" y="1468"/>
              <a:chExt cx="1170" cy="779"/>
            </a:xfrm>
          </p:grpSpPr>
          <p:sp>
            <p:nvSpPr>
              <p:cNvPr id="15402" name="Oval 10"/>
              <p:cNvSpPr>
                <a:spLocks noChangeArrowheads="1"/>
              </p:cNvSpPr>
              <p:nvPr/>
            </p:nvSpPr>
            <p:spPr bwMode="auto">
              <a:xfrm>
                <a:off x="4119" y="1468"/>
                <a:ext cx="1170" cy="779"/>
              </a:xfrm>
              <a:prstGeom prst="ellipse">
                <a:avLst/>
              </a:prstGeom>
              <a:solidFill>
                <a:srgbClr val="C0C0C0">
                  <a:alpha val="50195"/>
                </a:srgbClr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5403" name="Picture 11" descr="Mondriaan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4" y="1505"/>
                <a:ext cx="281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4" name="Picture 12" descr="Mondriaan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1832"/>
                <a:ext cx="277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5" name="Picture 13" descr="Mondriaan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3" y="1708"/>
                <a:ext cx="285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99" name="Group 44"/>
            <p:cNvGrpSpPr>
              <a:grpSpLocks/>
            </p:cNvGrpSpPr>
            <p:nvPr/>
          </p:nvGrpSpPr>
          <p:grpSpPr bwMode="auto">
            <a:xfrm>
              <a:off x="2261" y="1363"/>
              <a:ext cx="1104" cy="516"/>
              <a:chOff x="2261" y="1363"/>
              <a:chExt cx="1104" cy="516"/>
            </a:xfrm>
          </p:grpSpPr>
          <p:sp>
            <p:nvSpPr>
              <p:cNvPr id="65551" name="Rectangle 15"/>
              <p:cNvSpPr>
                <a:spLocks noChangeArrowheads="1"/>
              </p:cNvSpPr>
              <p:nvPr/>
            </p:nvSpPr>
            <p:spPr bwMode="auto">
              <a:xfrm>
                <a:off x="2261" y="1363"/>
                <a:ext cx="854" cy="5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ADE1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Parent </a:t>
                </a:r>
              </a:p>
              <a:p>
                <a:pPr>
                  <a:defRPr/>
                </a:pPr>
                <a:r>
                  <a:rPr lang="en-US">
                    <a:solidFill>
                      <a:srgbClr val="FADE1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selection</a:t>
                </a:r>
                <a:endParaRPr lang="en-US" sz="2800">
                  <a:solidFill>
                    <a:srgbClr val="FADE10"/>
                  </a:solidFill>
                  <a:latin typeface="Tahoma" pitchFamily="34" charset="0"/>
                </a:endParaRPr>
              </a:p>
            </p:txBody>
          </p:sp>
          <p:sp>
            <p:nvSpPr>
              <p:cNvPr id="15401" name="Line 16"/>
              <p:cNvSpPr>
                <a:spLocks noChangeShapeType="1"/>
              </p:cNvSpPr>
              <p:nvPr/>
            </p:nvSpPr>
            <p:spPr bwMode="auto">
              <a:xfrm>
                <a:off x="2276" y="1641"/>
                <a:ext cx="1089" cy="0"/>
              </a:xfrm>
              <a:prstGeom prst="line">
                <a:avLst/>
              </a:prstGeom>
              <a:noFill/>
              <a:ln w="44450">
                <a:solidFill>
                  <a:srgbClr val="FADE1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5389563" y="3159125"/>
            <a:ext cx="3617912" cy="3435350"/>
            <a:chOff x="3395" y="1990"/>
            <a:chExt cx="2279" cy="2164"/>
          </a:xfrm>
        </p:grpSpPr>
        <p:sp>
          <p:nvSpPr>
            <p:cNvPr id="65560" name="Rectangle 24"/>
            <p:cNvSpPr>
              <a:spLocks noChangeArrowheads="1"/>
            </p:cNvSpPr>
            <p:nvPr/>
          </p:nvSpPr>
          <p:spPr bwMode="auto">
            <a:xfrm>
              <a:off x="4023" y="2435"/>
              <a:ext cx="88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ADE1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Encoding</a:t>
              </a:r>
              <a:endParaRPr lang="en-US">
                <a:solidFill>
                  <a:srgbClr val="FADE10"/>
                </a:solidFill>
                <a:latin typeface="Tahoma" pitchFamily="34" charset="0"/>
              </a:endParaRPr>
            </a:p>
          </p:txBody>
        </p:sp>
        <p:grpSp>
          <p:nvGrpSpPr>
            <p:cNvPr id="15387" name="Group 46"/>
            <p:cNvGrpSpPr>
              <a:grpSpLocks/>
            </p:cNvGrpSpPr>
            <p:nvPr/>
          </p:nvGrpSpPr>
          <p:grpSpPr bwMode="auto">
            <a:xfrm>
              <a:off x="3395" y="1990"/>
              <a:ext cx="2279" cy="2164"/>
              <a:chOff x="3395" y="1990"/>
              <a:chExt cx="2279" cy="2164"/>
            </a:xfrm>
          </p:grpSpPr>
          <p:sp>
            <p:nvSpPr>
              <p:cNvPr id="15388" name="Line 18"/>
              <p:cNvSpPr>
                <a:spLocks noChangeShapeType="1"/>
              </p:cNvSpPr>
              <p:nvPr/>
            </p:nvSpPr>
            <p:spPr bwMode="auto">
              <a:xfrm>
                <a:off x="3954" y="1990"/>
                <a:ext cx="6" cy="1337"/>
              </a:xfrm>
              <a:prstGeom prst="line">
                <a:avLst/>
              </a:prstGeom>
              <a:noFill/>
              <a:ln w="44450">
                <a:solidFill>
                  <a:srgbClr val="FADE1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389" name="Group 19"/>
              <p:cNvGrpSpPr>
                <a:grpSpLocks/>
              </p:cNvGrpSpPr>
              <p:nvPr/>
            </p:nvGrpSpPr>
            <p:grpSpPr bwMode="auto">
              <a:xfrm>
                <a:off x="3395" y="3375"/>
                <a:ext cx="1170" cy="779"/>
                <a:chOff x="4144" y="2959"/>
                <a:chExt cx="1170" cy="779"/>
              </a:xfrm>
            </p:grpSpPr>
            <p:sp>
              <p:nvSpPr>
                <p:cNvPr id="15391" name="Oval 20"/>
                <p:cNvSpPr>
                  <a:spLocks noChangeArrowheads="1"/>
                </p:cNvSpPr>
                <p:nvPr/>
              </p:nvSpPr>
              <p:spPr bwMode="auto">
                <a:xfrm>
                  <a:off x="4144" y="2959"/>
                  <a:ext cx="1170" cy="779"/>
                </a:xfrm>
                <a:prstGeom prst="ellipse">
                  <a:avLst/>
                </a:prstGeom>
                <a:solidFill>
                  <a:srgbClr val="C0C0C0">
                    <a:alpha val="50195"/>
                  </a:srgbClr>
                </a:solidFill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2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4438" y="3081"/>
                  <a:ext cx="466" cy="98"/>
                </a:xfrm>
                <a:prstGeom prst="rect">
                  <a:avLst/>
                </a:prstGeom>
                <a:solidFill>
                  <a:srgbClr val="FEFCC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nl-NL" sz="1200">
                      <a:solidFill>
                        <a:srgbClr val="000000"/>
                      </a:solidFill>
                      <a:latin typeface="Tahoma" pitchFamily="34" charset="0"/>
                    </a:rPr>
                    <a:t>AGCTCTTA</a:t>
                  </a:r>
                  <a:endParaRPr lang="nl-NL"/>
                </a:p>
              </p:txBody>
            </p:sp>
            <p:sp>
              <p:nvSpPr>
                <p:cNvPr id="15393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4245" y="3299"/>
                  <a:ext cx="466" cy="98"/>
                </a:xfrm>
                <a:prstGeom prst="rect">
                  <a:avLst/>
                </a:prstGeom>
                <a:solidFill>
                  <a:srgbClr val="FEFCC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nl-NL" sz="1200">
                      <a:solidFill>
                        <a:srgbClr val="000000"/>
                      </a:solidFill>
                      <a:latin typeface="Tahoma" pitchFamily="34" charset="0"/>
                    </a:rPr>
                    <a:t>TGATCGTA</a:t>
                  </a:r>
                  <a:endParaRPr lang="nl-NL"/>
                </a:p>
              </p:txBody>
            </p:sp>
            <p:sp>
              <p:nvSpPr>
                <p:cNvPr id="15394" name="Rectangl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4738" y="3478"/>
                  <a:ext cx="466" cy="98"/>
                </a:xfrm>
                <a:prstGeom prst="rect">
                  <a:avLst/>
                </a:prstGeom>
                <a:solidFill>
                  <a:srgbClr val="FEFCC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nl-NL" sz="1200">
                      <a:solidFill>
                        <a:srgbClr val="000000"/>
                      </a:solidFill>
                      <a:latin typeface="Tahoma" pitchFamily="34" charset="0"/>
                    </a:rPr>
                    <a:t>GTGACTCC</a:t>
                  </a:r>
                  <a:endParaRPr lang="nl-NL"/>
                </a:p>
              </p:txBody>
            </p:sp>
          </p:grpSp>
          <p:sp>
            <p:nvSpPr>
              <p:cNvPr id="65561" name="Rectangle 25"/>
              <p:cNvSpPr>
                <a:spLocks noChangeArrowheads="1"/>
              </p:cNvSpPr>
              <p:nvPr/>
            </p:nvSpPr>
            <p:spPr bwMode="auto">
              <a:xfrm>
                <a:off x="4594" y="3543"/>
                <a:ext cx="1080" cy="5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Parent pool</a:t>
                </a:r>
              </a:p>
              <a:p>
                <a:pPr>
                  <a:defRPr/>
                </a:pPr>
                <a:r>
                  <a:rPr lang="en-US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genotypes</a:t>
                </a:r>
                <a:endParaRPr lang="en-US" sz="2800">
                  <a:solidFill>
                    <a:srgbClr val="FADE10"/>
                  </a:solidFill>
                  <a:latin typeface="Tahoma" pitchFamily="34" charset="0"/>
                </a:endParaRPr>
              </a:p>
            </p:txBody>
          </p:sp>
        </p:grp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0" y="5383213"/>
            <a:ext cx="5353050" cy="1236662"/>
            <a:chOff x="0" y="3391"/>
            <a:chExt cx="3372" cy="779"/>
          </a:xfrm>
        </p:grpSpPr>
        <p:sp>
          <p:nvSpPr>
            <p:cNvPr id="65567" name="Rectangle 31"/>
            <p:cNvSpPr>
              <a:spLocks noChangeArrowheads="1"/>
            </p:cNvSpPr>
            <p:nvPr/>
          </p:nvSpPr>
          <p:spPr bwMode="auto">
            <a:xfrm>
              <a:off x="0" y="3553"/>
              <a:ext cx="1001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Population</a:t>
              </a:r>
            </a:p>
            <a:p>
              <a:pPr>
                <a:defRPr/>
              </a:pPr>
              <a:r>
                <a:rPr lang="en-US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genotypes</a:t>
              </a:r>
              <a:endParaRPr lang="en-US" sz="2800">
                <a:solidFill>
                  <a:srgbClr val="FADE10"/>
                </a:solidFill>
                <a:latin typeface="Tahoma" pitchFamily="34" charset="0"/>
              </a:endParaRPr>
            </a:p>
          </p:txBody>
        </p:sp>
        <p:grpSp>
          <p:nvGrpSpPr>
            <p:cNvPr id="15370" name="Group 43"/>
            <p:cNvGrpSpPr>
              <a:grpSpLocks/>
            </p:cNvGrpSpPr>
            <p:nvPr/>
          </p:nvGrpSpPr>
          <p:grpSpPr bwMode="auto">
            <a:xfrm>
              <a:off x="2283" y="3504"/>
              <a:ext cx="1089" cy="516"/>
              <a:chOff x="2283" y="3504"/>
              <a:chExt cx="1089" cy="516"/>
            </a:xfrm>
          </p:grpSpPr>
          <p:sp>
            <p:nvSpPr>
              <p:cNvPr id="65542" name="Rectangle 6"/>
              <p:cNvSpPr>
                <a:spLocks noChangeArrowheads="1"/>
              </p:cNvSpPr>
              <p:nvPr/>
            </p:nvSpPr>
            <p:spPr bwMode="auto">
              <a:xfrm>
                <a:off x="2400" y="3504"/>
                <a:ext cx="866" cy="5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ADE1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Recomb.</a:t>
                </a:r>
              </a:p>
              <a:p>
                <a:pPr>
                  <a:defRPr/>
                </a:pPr>
                <a:r>
                  <a:rPr lang="en-US">
                    <a:solidFill>
                      <a:srgbClr val="FADE1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mutation</a:t>
                </a:r>
                <a:endParaRPr lang="en-US" sz="28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5385" name="Line 32"/>
              <p:cNvSpPr>
                <a:spLocks noChangeShapeType="1"/>
              </p:cNvSpPr>
              <p:nvPr/>
            </p:nvSpPr>
            <p:spPr bwMode="auto">
              <a:xfrm>
                <a:off x="2283" y="3779"/>
                <a:ext cx="1089" cy="0"/>
              </a:xfrm>
              <a:prstGeom prst="line">
                <a:avLst/>
              </a:prstGeom>
              <a:noFill/>
              <a:ln w="44450">
                <a:solidFill>
                  <a:srgbClr val="FADE1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71" name="Group 54"/>
            <p:cNvGrpSpPr>
              <a:grpSpLocks/>
            </p:cNvGrpSpPr>
            <p:nvPr/>
          </p:nvGrpSpPr>
          <p:grpSpPr bwMode="auto">
            <a:xfrm>
              <a:off x="1124" y="3391"/>
              <a:ext cx="1170" cy="779"/>
              <a:chOff x="1124" y="3391"/>
              <a:chExt cx="1170" cy="779"/>
            </a:xfrm>
          </p:grpSpPr>
          <p:sp>
            <p:nvSpPr>
              <p:cNvPr id="15372" name="Oval 27"/>
              <p:cNvSpPr>
                <a:spLocks noChangeArrowheads="1"/>
              </p:cNvSpPr>
              <p:nvPr/>
            </p:nvSpPr>
            <p:spPr bwMode="auto">
              <a:xfrm>
                <a:off x="1124" y="3391"/>
                <a:ext cx="1170" cy="779"/>
              </a:xfrm>
              <a:prstGeom prst="ellipse">
                <a:avLst/>
              </a:prstGeom>
              <a:solidFill>
                <a:srgbClr val="C0C0C0">
                  <a:alpha val="50195"/>
                </a:srgbClr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373" name="Group 53"/>
              <p:cNvGrpSpPr>
                <a:grpSpLocks/>
              </p:cNvGrpSpPr>
              <p:nvPr/>
            </p:nvGrpSpPr>
            <p:grpSpPr bwMode="auto">
              <a:xfrm>
                <a:off x="1139" y="3456"/>
                <a:ext cx="1113" cy="598"/>
                <a:chOff x="1139" y="3456"/>
                <a:chExt cx="1113" cy="598"/>
              </a:xfrm>
            </p:grpSpPr>
            <p:grpSp>
              <p:nvGrpSpPr>
                <p:cNvPr id="15374" name="Group 48"/>
                <p:cNvGrpSpPr>
                  <a:grpSpLocks/>
                </p:cNvGrpSpPr>
                <p:nvPr/>
              </p:nvGrpSpPr>
              <p:grpSpPr bwMode="auto">
                <a:xfrm>
                  <a:off x="1139" y="3456"/>
                  <a:ext cx="1045" cy="562"/>
                  <a:chOff x="1139" y="3456"/>
                  <a:chExt cx="1045" cy="562"/>
                </a:xfrm>
              </p:grpSpPr>
              <p:sp>
                <p:nvSpPr>
                  <p:cNvPr id="15381" name="Rectangl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49" y="3456"/>
                    <a:ext cx="466" cy="98"/>
                  </a:xfrm>
                  <a:prstGeom prst="rect">
                    <a:avLst/>
                  </a:prstGeom>
                  <a:solidFill>
                    <a:srgbClr val="FEFCCE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nl-NL" sz="1200">
                        <a:solidFill>
                          <a:srgbClr val="000000"/>
                        </a:solidFill>
                        <a:latin typeface="Tahoma" pitchFamily="34" charset="0"/>
                      </a:rPr>
                      <a:t>AGCTCTTA</a:t>
                    </a:r>
                    <a:endParaRPr lang="nl-NL"/>
                  </a:p>
                </p:txBody>
              </p:sp>
              <p:sp>
                <p:nvSpPr>
                  <p:cNvPr id="15382" name="Rectangl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39" y="3736"/>
                    <a:ext cx="466" cy="98"/>
                  </a:xfrm>
                  <a:prstGeom prst="rect">
                    <a:avLst/>
                  </a:prstGeom>
                  <a:solidFill>
                    <a:srgbClr val="FEFCCE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nl-NL" sz="1200">
                        <a:solidFill>
                          <a:srgbClr val="000000"/>
                        </a:solidFill>
                        <a:latin typeface="Tahoma" pitchFamily="34" charset="0"/>
                      </a:rPr>
                      <a:t>TGATCGTA</a:t>
                    </a:r>
                    <a:endParaRPr lang="nl-NL"/>
                  </a:p>
                </p:txBody>
              </p:sp>
              <p:sp>
                <p:nvSpPr>
                  <p:cNvPr id="15383" name="Rectangle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18" y="3920"/>
                    <a:ext cx="466" cy="98"/>
                  </a:xfrm>
                  <a:prstGeom prst="rect">
                    <a:avLst/>
                  </a:prstGeom>
                  <a:solidFill>
                    <a:srgbClr val="FEFCCE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nl-NL" sz="1200">
                        <a:solidFill>
                          <a:srgbClr val="000000"/>
                        </a:solidFill>
                        <a:latin typeface="Tahoma" pitchFamily="34" charset="0"/>
                      </a:rPr>
                      <a:t>GTGACTCC</a:t>
                    </a:r>
                    <a:endParaRPr lang="nl-NL"/>
                  </a:p>
                </p:txBody>
              </p:sp>
            </p:grpSp>
            <p:sp>
              <p:nvSpPr>
                <p:cNvPr id="15375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1694" y="3559"/>
                  <a:ext cx="466" cy="98"/>
                </a:xfrm>
                <a:prstGeom prst="rect">
                  <a:avLst/>
                </a:prstGeom>
                <a:solidFill>
                  <a:srgbClr val="FEFCCE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nl-NL" sz="1200">
                      <a:solidFill>
                        <a:srgbClr val="000000"/>
                      </a:solidFill>
                      <a:latin typeface="Tahoma" pitchFamily="34" charset="0"/>
                    </a:rPr>
                    <a:t>CCTCACAA</a:t>
                  </a:r>
                  <a:endParaRPr lang="nl-NL"/>
                </a:p>
              </p:txBody>
            </p:sp>
            <p:sp>
              <p:nvSpPr>
                <p:cNvPr id="15376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1284" y="3595"/>
                  <a:ext cx="466" cy="98"/>
                </a:xfrm>
                <a:prstGeom prst="rect">
                  <a:avLst/>
                </a:prstGeom>
                <a:solidFill>
                  <a:srgbClr val="FEFCCE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nl-NL" sz="1200">
                      <a:solidFill>
                        <a:srgbClr val="000000"/>
                      </a:solidFill>
                      <a:latin typeface="Tahoma" pitchFamily="34" charset="0"/>
                    </a:rPr>
                    <a:t>CCTTTGGG</a:t>
                  </a:r>
                  <a:endParaRPr lang="nl-NL"/>
                </a:p>
              </p:txBody>
            </p:sp>
            <p:sp>
              <p:nvSpPr>
                <p:cNvPr id="15377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1751" y="3718"/>
                  <a:ext cx="466" cy="98"/>
                </a:xfrm>
                <a:prstGeom prst="rect">
                  <a:avLst/>
                </a:prstGeom>
                <a:solidFill>
                  <a:srgbClr val="FEFCCE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nl-NL" sz="1200">
                      <a:solidFill>
                        <a:srgbClr val="000000"/>
                      </a:solidFill>
                      <a:latin typeface="Tahoma" pitchFamily="34" charset="0"/>
                    </a:rPr>
                    <a:t>CCTTTGAA</a:t>
                  </a:r>
                  <a:endParaRPr lang="nl-NL"/>
                </a:p>
              </p:txBody>
            </p:sp>
            <p:sp>
              <p:nvSpPr>
                <p:cNvPr id="15378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236" y="3860"/>
                  <a:ext cx="466" cy="98"/>
                </a:xfrm>
                <a:prstGeom prst="rect">
                  <a:avLst/>
                </a:prstGeom>
                <a:solidFill>
                  <a:srgbClr val="FEFCCE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nl-NL" sz="1200">
                      <a:solidFill>
                        <a:srgbClr val="000000"/>
                      </a:solidFill>
                      <a:latin typeface="Tahoma" pitchFamily="34" charset="0"/>
                    </a:rPr>
                    <a:t>AGAGACTA</a:t>
                  </a:r>
                  <a:endParaRPr lang="nl-NL"/>
                </a:p>
              </p:txBody>
            </p:sp>
            <p:sp>
              <p:nvSpPr>
                <p:cNvPr id="15379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332" y="3956"/>
                  <a:ext cx="466" cy="98"/>
                </a:xfrm>
                <a:prstGeom prst="rect">
                  <a:avLst/>
                </a:prstGeom>
                <a:solidFill>
                  <a:srgbClr val="FEFCCE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nl-NL" sz="1200">
                      <a:solidFill>
                        <a:srgbClr val="000000"/>
                      </a:solidFill>
                      <a:latin typeface="Tahoma" pitchFamily="34" charset="0"/>
                    </a:rPr>
                    <a:t>AGTACTTA</a:t>
                  </a:r>
                  <a:endParaRPr lang="nl-NL"/>
                </a:p>
              </p:txBody>
            </p:sp>
            <p:sp>
              <p:nvSpPr>
                <p:cNvPr id="15380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786" y="3809"/>
                  <a:ext cx="466" cy="98"/>
                </a:xfrm>
                <a:prstGeom prst="rect">
                  <a:avLst/>
                </a:prstGeom>
                <a:solidFill>
                  <a:srgbClr val="FEFCCE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nl-NL" sz="1200">
                      <a:solidFill>
                        <a:srgbClr val="000000"/>
                      </a:solidFill>
                      <a:latin typeface="Tahoma" pitchFamily="34" charset="0"/>
                    </a:rPr>
                    <a:t>AGAGACTA</a:t>
                  </a:r>
                  <a:endParaRPr lang="nl-NL"/>
                </a:p>
              </p:txBody>
            </p:sp>
          </p:grpSp>
        </p:grpSp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1143000" y="3841750"/>
            <a:ext cx="1600200" cy="1492250"/>
            <a:chOff x="720" y="2420"/>
            <a:chExt cx="1008" cy="940"/>
          </a:xfrm>
        </p:grpSpPr>
        <p:sp>
          <p:nvSpPr>
            <p:cNvPr id="15367" name="Line 41"/>
            <p:cNvSpPr>
              <a:spLocks noChangeShapeType="1"/>
            </p:cNvSpPr>
            <p:nvPr/>
          </p:nvSpPr>
          <p:spPr bwMode="auto">
            <a:xfrm flipV="1">
              <a:off x="1728" y="2420"/>
              <a:ext cx="0" cy="940"/>
            </a:xfrm>
            <a:prstGeom prst="line">
              <a:avLst/>
            </a:prstGeom>
            <a:noFill/>
            <a:ln w="44450">
              <a:solidFill>
                <a:srgbClr val="FADE1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8" name="Rectangle 42"/>
            <p:cNvSpPr>
              <a:spLocks noChangeArrowheads="1"/>
            </p:cNvSpPr>
            <p:nvPr/>
          </p:nvSpPr>
          <p:spPr bwMode="auto">
            <a:xfrm>
              <a:off x="720" y="2701"/>
              <a:ext cx="90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ADE1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Decoding</a:t>
              </a:r>
              <a:endParaRPr lang="en-US" sz="2800">
                <a:solidFill>
                  <a:srgbClr val="FADE10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16963" cy="1143000"/>
          </a:xfrm>
        </p:spPr>
        <p:txBody>
          <a:bodyPr/>
          <a:lstStyle/>
          <a:p>
            <a:pPr>
              <a:defRPr/>
            </a:pPr>
            <a:r>
              <a:rPr lang="nl-NL" smtClean="0"/>
              <a:t>Effects </a:t>
            </a:r>
            <a:br>
              <a:rPr lang="nl-NL" smtClean="0"/>
            </a:br>
            <a:r>
              <a:rPr lang="nl-NL" smtClean="0"/>
              <a:t>&amp; hand-made mutations</a:t>
            </a:r>
          </a:p>
        </p:txBody>
      </p:sp>
      <p:grpSp>
        <p:nvGrpSpPr>
          <p:cNvPr id="16387" name="Group 22"/>
          <p:cNvGrpSpPr>
            <a:grpSpLocks/>
          </p:cNvGrpSpPr>
          <p:nvPr/>
        </p:nvGrpSpPr>
        <p:grpSpPr bwMode="auto">
          <a:xfrm>
            <a:off x="747713" y="2484438"/>
            <a:ext cx="3698875" cy="1128712"/>
            <a:chOff x="523" y="1622"/>
            <a:chExt cx="2330" cy="711"/>
          </a:xfrm>
        </p:grpSpPr>
        <p:pic>
          <p:nvPicPr>
            <p:cNvPr id="16401" name="Picture 3" descr="Mondriaan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" y="1622"/>
              <a:ext cx="726" cy="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2" name="Rectangle 7"/>
            <p:cNvSpPr>
              <a:spLocks noChangeArrowheads="1"/>
            </p:cNvSpPr>
            <p:nvPr/>
          </p:nvSpPr>
          <p:spPr bwMode="auto">
            <a:xfrm>
              <a:off x="1340" y="1881"/>
              <a:ext cx="1513" cy="192"/>
            </a:xfrm>
            <a:prstGeom prst="rect">
              <a:avLst/>
            </a:prstGeom>
            <a:solidFill>
              <a:srgbClr val="FEFC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NL">
                  <a:solidFill>
                    <a:srgbClr val="000000"/>
                  </a:solidFill>
                  <a:latin typeface="Tahoma" pitchFamily="34" charset="0"/>
                </a:rPr>
                <a:t>AGCTCT+0000</a:t>
              </a:r>
              <a:endParaRPr lang="nl-NL"/>
            </a:p>
          </p:txBody>
        </p:sp>
      </p:grp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163513" y="1644650"/>
            <a:ext cx="7361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>
                <a:solidFill>
                  <a:srgbClr val="FADE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1. Chromosomes consist of two parts: image + effect</a:t>
            </a:r>
          </a:p>
          <a:p>
            <a:pPr>
              <a:defRPr/>
            </a:pPr>
            <a:r>
              <a:rPr lang="nl-NL">
                <a:solidFill>
                  <a:srgbClr val="FADE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they evolve together</a:t>
            </a:r>
            <a:r>
              <a:rPr lang="nl-NL"/>
              <a:t> 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212725" y="3575050"/>
            <a:ext cx="8139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>
                <a:solidFill>
                  <a:srgbClr val="FADE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2. User can try effects with preview and select one (some)</a:t>
            </a:r>
            <a:r>
              <a:rPr lang="nl-NL"/>
              <a:t> </a:t>
            </a:r>
          </a:p>
        </p:txBody>
      </p:sp>
      <p:grpSp>
        <p:nvGrpSpPr>
          <p:cNvPr id="16390" name="Group 21"/>
          <p:cNvGrpSpPr>
            <a:grpSpLocks/>
          </p:cNvGrpSpPr>
          <p:nvPr/>
        </p:nvGrpSpPr>
        <p:grpSpPr bwMode="auto">
          <a:xfrm>
            <a:off x="228600" y="4014788"/>
            <a:ext cx="7519988" cy="1709737"/>
            <a:chOff x="221" y="3035"/>
            <a:chExt cx="4737" cy="1077"/>
          </a:xfrm>
        </p:grpSpPr>
        <p:grpSp>
          <p:nvGrpSpPr>
            <p:cNvPr id="16392" name="Group 18"/>
            <p:cNvGrpSpPr>
              <a:grpSpLocks/>
            </p:cNvGrpSpPr>
            <p:nvPr/>
          </p:nvGrpSpPr>
          <p:grpSpPr bwMode="auto">
            <a:xfrm>
              <a:off x="3664" y="3035"/>
              <a:ext cx="1294" cy="1077"/>
              <a:chOff x="3664" y="3035"/>
              <a:chExt cx="1294" cy="1077"/>
            </a:xfrm>
          </p:grpSpPr>
          <p:pic>
            <p:nvPicPr>
              <p:cNvPr id="16399" name="Picture 5" descr="Mondriaan1-stained-glas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8" y="3035"/>
                <a:ext cx="726" cy="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00" name="Rectangle 15"/>
              <p:cNvSpPr>
                <a:spLocks noChangeArrowheads="1"/>
              </p:cNvSpPr>
              <p:nvPr/>
            </p:nvSpPr>
            <p:spPr bwMode="auto">
              <a:xfrm>
                <a:off x="3664" y="3920"/>
                <a:ext cx="1294" cy="192"/>
              </a:xfrm>
              <a:prstGeom prst="rect">
                <a:avLst/>
              </a:prstGeom>
              <a:solidFill>
                <a:srgbClr val="FEFCC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nl-NL">
                    <a:solidFill>
                      <a:srgbClr val="000000"/>
                    </a:solidFill>
                    <a:latin typeface="Tahoma" pitchFamily="34" charset="0"/>
                  </a:rPr>
                  <a:t>AGCTCT+0001</a:t>
                </a:r>
                <a:endParaRPr lang="nl-NL"/>
              </a:p>
            </p:txBody>
          </p:sp>
        </p:grpSp>
        <p:grpSp>
          <p:nvGrpSpPr>
            <p:cNvPr id="16393" name="Group 19"/>
            <p:cNvGrpSpPr>
              <a:grpSpLocks/>
            </p:cNvGrpSpPr>
            <p:nvPr/>
          </p:nvGrpSpPr>
          <p:grpSpPr bwMode="auto">
            <a:xfrm>
              <a:off x="1942" y="3035"/>
              <a:ext cx="1294" cy="1077"/>
              <a:chOff x="2058" y="3035"/>
              <a:chExt cx="1294" cy="1077"/>
            </a:xfrm>
          </p:grpSpPr>
          <p:pic>
            <p:nvPicPr>
              <p:cNvPr id="16397" name="Picture 4" descr="Mondriaan1-notepape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2" y="3035"/>
                <a:ext cx="726" cy="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8" name="Rectangle 16"/>
              <p:cNvSpPr>
                <a:spLocks noChangeArrowheads="1"/>
              </p:cNvSpPr>
              <p:nvPr/>
            </p:nvSpPr>
            <p:spPr bwMode="auto">
              <a:xfrm>
                <a:off x="2058" y="3920"/>
                <a:ext cx="1294" cy="192"/>
              </a:xfrm>
              <a:prstGeom prst="rect">
                <a:avLst/>
              </a:prstGeom>
              <a:solidFill>
                <a:srgbClr val="FEFCC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nl-NL">
                    <a:solidFill>
                      <a:srgbClr val="000000"/>
                    </a:solidFill>
                    <a:latin typeface="Tahoma" pitchFamily="34" charset="0"/>
                  </a:rPr>
                  <a:t>AGCTCT+0100</a:t>
                </a:r>
                <a:endParaRPr lang="nl-NL"/>
              </a:p>
            </p:txBody>
          </p:sp>
        </p:grpSp>
        <p:grpSp>
          <p:nvGrpSpPr>
            <p:cNvPr id="16394" name="Group 20"/>
            <p:cNvGrpSpPr>
              <a:grpSpLocks/>
            </p:cNvGrpSpPr>
            <p:nvPr/>
          </p:nvGrpSpPr>
          <p:grpSpPr bwMode="auto">
            <a:xfrm>
              <a:off x="221" y="3035"/>
              <a:ext cx="1294" cy="1077"/>
              <a:chOff x="221" y="3035"/>
              <a:chExt cx="1294" cy="1077"/>
            </a:xfrm>
          </p:grpSpPr>
          <p:pic>
            <p:nvPicPr>
              <p:cNvPr id="16395" name="Picture 6" descr="Mondriaan1-texture-brick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" y="3035"/>
                <a:ext cx="726" cy="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6" name="Rectangle 17"/>
              <p:cNvSpPr>
                <a:spLocks noChangeArrowheads="1"/>
              </p:cNvSpPr>
              <p:nvPr/>
            </p:nvSpPr>
            <p:spPr bwMode="auto">
              <a:xfrm>
                <a:off x="221" y="3920"/>
                <a:ext cx="1294" cy="192"/>
              </a:xfrm>
              <a:prstGeom prst="rect">
                <a:avLst/>
              </a:prstGeom>
              <a:solidFill>
                <a:srgbClr val="FEFCC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nl-NL">
                    <a:solidFill>
                      <a:srgbClr val="000000"/>
                    </a:solidFill>
                    <a:latin typeface="Tahoma" pitchFamily="34" charset="0"/>
                  </a:rPr>
                  <a:t>AGCTCT+1000</a:t>
                </a:r>
                <a:endParaRPr lang="nl-NL"/>
              </a:p>
            </p:txBody>
          </p:sp>
        </p:grpSp>
      </p:grpSp>
      <p:sp>
        <p:nvSpPr>
          <p:cNvPr id="68631" name="Text Box 23"/>
          <p:cNvSpPr txBox="1">
            <a:spLocks noChangeArrowheads="1"/>
          </p:cNvSpPr>
          <p:nvPr/>
        </p:nvSpPr>
        <p:spPr bwMode="auto">
          <a:xfrm>
            <a:off x="314325" y="6022975"/>
            <a:ext cx="822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>
                <a:solidFill>
                  <a:srgbClr val="FADE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Chosen effects are coded onto the chromosomes (Lamarck)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Points of attention</a:t>
            </a:r>
          </a:p>
        </p:txBody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nl-NL" sz="2400" dirty="0" smtClean="0"/>
              <a:t>Representation</a:t>
            </a:r>
          </a:p>
          <a:p>
            <a:pPr lvl="1">
              <a:lnSpc>
                <a:spcPct val="90000"/>
              </a:lnSpc>
              <a:defRPr/>
            </a:pPr>
            <a:r>
              <a:rPr lang="nl-NL" sz="2000" dirty="0" smtClean="0"/>
              <a:t>phenotypes shluld be appealing (“fine art”)</a:t>
            </a:r>
          </a:p>
          <a:p>
            <a:pPr lvl="1">
              <a:lnSpc>
                <a:spcPct val="90000"/>
              </a:lnSpc>
              <a:defRPr/>
            </a:pPr>
            <a:r>
              <a:rPr lang="nl-NL" sz="2000" dirty="0" smtClean="0"/>
              <a:t>genotypes should be easy to manipulate (operators)</a:t>
            </a:r>
          </a:p>
          <a:p>
            <a:pPr>
              <a:lnSpc>
                <a:spcPct val="90000"/>
              </a:lnSpc>
              <a:defRPr/>
            </a:pPr>
            <a:r>
              <a:rPr lang="nl-NL" sz="2400" dirty="0" smtClean="0"/>
              <a:t>Coding-decoding:</a:t>
            </a:r>
          </a:p>
          <a:p>
            <a:pPr lvl="1">
              <a:lnSpc>
                <a:spcPct val="90000"/>
              </a:lnSpc>
              <a:defRPr/>
            </a:pPr>
            <a:r>
              <a:rPr lang="nl-NL" sz="2000" dirty="0" smtClean="0"/>
              <a:t>should be fast</a:t>
            </a:r>
          </a:p>
          <a:p>
            <a:pPr lvl="1">
              <a:lnSpc>
                <a:spcPct val="90000"/>
              </a:lnSpc>
              <a:defRPr/>
            </a:pPr>
            <a:r>
              <a:rPr lang="nl-NL" sz="2000" dirty="0" smtClean="0"/>
              <a:t>Lamarckian evolution in case of user-defined effects</a:t>
            </a:r>
          </a:p>
          <a:p>
            <a:pPr>
              <a:lnSpc>
                <a:spcPct val="90000"/>
              </a:lnSpc>
              <a:defRPr/>
            </a:pPr>
            <a:r>
              <a:rPr lang="nl-NL" sz="2400" dirty="0" smtClean="0"/>
              <a:t>Genetic Operators</a:t>
            </a:r>
          </a:p>
          <a:p>
            <a:pPr lvl="1">
              <a:lnSpc>
                <a:spcPct val="90000"/>
              </a:lnSpc>
              <a:defRPr/>
            </a:pPr>
            <a:r>
              <a:rPr lang="nl-NL" sz="2000" dirty="0" smtClean="0"/>
              <a:t>too disruptive: user sees no link between generations</a:t>
            </a:r>
          </a:p>
          <a:p>
            <a:pPr lvl="1">
              <a:lnSpc>
                <a:spcPct val="90000"/>
              </a:lnSpc>
              <a:defRPr/>
            </a:pPr>
            <a:r>
              <a:rPr lang="nl-NL" sz="2000" dirty="0" smtClean="0"/>
              <a:t>too smooth (small changes): evolution is too slow</a:t>
            </a:r>
          </a:p>
          <a:p>
            <a:pPr>
              <a:lnSpc>
                <a:spcPct val="90000"/>
              </a:lnSpc>
              <a:defRPr/>
            </a:pPr>
            <a:r>
              <a:rPr lang="nl-NL" sz="2400" dirty="0" smtClean="0"/>
              <a:t>Selection</a:t>
            </a:r>
          </a:p>
          <a:p>
            <a:pPr lvl="1">
              <a:lnSpc>
                <a:spcPct val="90000"/>
              </a:lnSpc>
              <a:defRPr/>
            </a:pPr>
            <a:r>
              <a:rPr lang="nl-NL" sz="2000" dirty="0" smtClean="0"/>
              <a:t>user grades are continuous (fitness values): hard to grade</a:t>
            </a:r>
          </a:p>
          <a:p>
            <a:pPr lvl="1">
              <a:lnSpc>
                <a:spcPct val="90000"/>
              </a:lnSpc>
              <a:defRPr/>
            </a:pPr>
            <a:r>
              <a:rPr lang="nl-NL" sz="2000" dirty="0" smtClean="0"/>
              <a:t>user grades are binary (die/multiply): not enough differentiation</a:t>
            </a:r>
          </a:p>
          <a:p>
            <a:pPr>
              <a:lnSpc>
                <a:spcPct val="90000"/>
              </a:lnSpc>
              <a:defRPr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Karl Sims, Galápagos</a:t>
            </a:r>
            <a:endParaRPr lang="nl-NL" smtClean="0">
              <a:solidFill>
                <a:schemeClr val="tx1"/>
              </a:solidFill>
              <a:effectLst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nl-NL" sz="2400" i="1" dirty="0" smtClean="0"/>
              <a:t>Galápagos</a:t>
            </a:r>
            <a:r>
              <a:rPr lang="nl-NL" sz="2400" dirty="0" smtClean="0"/>
              <a:t> is an interactive media installation that allows visitors to "evolve" 3D animated forms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nl-NL" sz="2400" dirty="0" smtClean="0">
                <a:hlinkClick r:id="rId2"/>
              </a:rPr>
              <a:t>http://www.karlsims.com/</a:t>
            </a:r>
            <a:r>
              <a:rPr lang="nl-NL" sz="2400" dirty="0" smtClean="0"/>
              <a:t> 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nl-NL" sz="2400" dirty="0" smtClean="0"/>
              <a:t>Exhibited at the: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nl-NL" dirty="0" smtClean="0"/>
              <a:t>ICC in Tokyo from 1997 to 2000,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nl-NL" dirty="0" smtClean="0"/>
              <a:t>Interactive Computer Art,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nl-NL" dirty="0" smtClean="0"/>
              <a:t>	Lincoln, Mass.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nl-NL" dirty="0" smtClean="0"/>
              <a:t>Boston Cyberarts Festival 1999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8436" name="Picture 4" descr="Sims-Galapagos-set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nl-NL" smtClean="0"/>
              <a:t>Karl Sims, Galápagos</a:t>
            </a:r>
            <a:endParaRPr lang="nl-NL" sz="3200" smtClean="0"/>
          </a:p>
        </p:txBody>
      </p:sp>
      <p:grpSp>
        <p:nvGrpSpPr>
          <p:cNvPr id="19459" name="Group 1049"/>
          <p:cNvGrpSpPr>
            <a:grpSpLocks/>
          </p:cNvGrpSpPr>
          <p:nvPr/>
        </p:nvGrpSpPr>
        <p:grpSpPr bwMode="auto">
          <a:xfrm>
            <a:off x="990600" y="2209800"/>
            <a:ext cx="1554163" cy="1676400"/>
            <a:chOff x="624" y="1392"/>
            <a:chExt cx="979" cy="1056"/>
          </a:xfrm>
        </p:grpSpPr>
        <p:sp>
          <p:nvSpPr>
            <p:cNvPr id="19475" name="Text Box 1038"/>
            <p:cNvSpPr txBox="1">
              <a:spLocks noChangeArrowheads="1"/>
            </p:cNvSpPr>
            <p:nvPr/>
          </p:nvSpPr>
          <p:spPr bwMode="auto">
            <a:xfrm>
              <a:off x="624" y="2160"/>
              <a:ext cx="9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nl-NL">
                  <a:solidFill>
                    <a:srgbClr val="FADE10"/>
                  </a:solidFill>
                  <a:latin typeface="Tahoma" pitchFamily="34" charset="0"/>
                </a:rPr>
                <a:t>Box insect</a:t>
              </a:r>
              <a:endParaRPr lang="nl-NL"/>
            </a:p>
          </p:txBody>
        </p:sp>
        <p:pic>
          <p:nvPicPr>
            <p:cNvPr id="19476" name="Picture 1039" descr="Sims-Galapagos-box-insect1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" y="1392"/>
              <a:ext cx="921" cy="703"/>
            </a:xfrm>
            <a:prstGeom prst="rect">
              <a:avLst/>
            </a:prstGeom>
            <a:noFill/>
            <a:ln w="44450">
              <a:solidFill>
                <a:srgbClr val="FADE1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460" name="Group 1050"/>
          <p:cNvGrpSpPr>
            <a:grpSpLocks/>
          </p:cNvGrpSpPr>
          <p:nvPr/>
        </p:nvGrpSpPr>
        <p:grpSpPr bwMode="auto">
          <a:xfrm>
            <a:off x="3427413" y="2209800"/>
            <a:ext cx="1938337" cy="1676400"/>
            <a:chOff x="2112" y="1392"/>
            <a:chExt cx="1221" cy="1056"/>
          </a:xfrm>
        </p:grpSpPr>
        <p:sp>
          <p:nvSpPr>
            <p:cNvPr id="19473" name="Text Box 1032"/>
            <p:cNvSpPr txBox="1">
              <a:spLocks noChangeArrowheads="1"/>
            </p:cNvSpPr>
            <p:nvPr/>
          </p:nvSpPr>
          <p:spPr bwMode="auto">
            <a:xfrm>
              <a:off x="2112" y="2160"/>
              <a:ext cx="1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nl-NL">
                  <a:solidFill>
                    <a:srgbClr val="FADE10"/>
                  </a:solidFill>
                  <a:latin typeface="Tahoma" pitchFamily="34" charset="0"/>
                </a:rPr>
                <a:t>Beaded arms</a:t>
              </a:r>
            </a:p>
          </p:txBody>
        </p:sp>
        <p:pic>
          <p:nvPicPr>
            <p:cNvPr id="19474" name="Picture 1041" descr="Sims-Galapagos-beaded-arms1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" y="1392"/>
              <a:ext cx="921" cy="705"/>
            </a:xfrm>
            <a:prstGeom prst="rect">
              <a:avLst/>
            </a:prstGeom>
            <a:noFill/>
            <a:ln w="44450">
              <a:solidFill>
                <a:srgbClr val="FADE1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461" name="Group 1053"/>
          <p:cNvGrpSpPr>
            <a:grpSpLocks/>
          </p:cNvGrpSpPr>
          <p:nvPr/>
        </p:nvGrpSpPr>
        <p:grpSpPr bwMode="auto">
          <a:xfrm>
            <a:off x="3665538" y="4419600"/>
            <a:ext cx="1462087" cy="1676400"/>
            <a:chOff x="2328" y="2784"/>
            <a:chExt cx="921" cy="1056"/>
          </a:xfrm>
        </p:grpSpPr>
        <p:sp>
          <p:nvSpPr>
            <p:cNvPr id="19471" name="Text Box 1035"/>
            <p:cNvSpPr txBox="1">
              <a:spLocks noChangeArrowheads="1"/>
            </p:cNvSpPr>
            <p:nvPr/>
          </p:nvSpPr>
          <p:spPr bwMode="auto">
            <a:xfrm>
              <a:off x="2338" y="3552"/>
              <a:ext cx="9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nl-NL">
                  <a:solidFill>
                    <a:srgbClr val="FADE10"/>
                  </a:solidFill>
                  <a:latin typeface="Tahoma" pitchFamily="34" charset="0"/>
                </a:rPr>
                <a:t>Bfly larva</a:t>
              </a:r>
              <a:endParaRPr lang="nl-NL"/>
            </a:p>
          </p:txBody>
        </p:sp>
        <p:pic>
          <p:nvPicPr>
            <p:cNvPr id="19472" name="Picture 1042" descr="Sims-Galapagos-bfly-larva1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2784"/>
              <a:ext cx="921" cy="705"/>
            </a:xfrm>
            <a:prstGeom prst="rect">
              <a:avLst/>
            </a:prstGeom>
            <a:noFill/>
            <a:ln w="44450">
              <a:solidFill>
                <a:srgbClr val="FADE1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462" name="Group 1052"/>
          <p:cNvGrpSpPr>
            <a:grpSpLocks/>
          </p:cNvGrpSpPr>
          <p:nvPr/>
        </p:nvGrpSpPr>
        <p:grpSpPr bwMode="auto">
          <a:xfrm>
            <a:off x="1143000" y="4419600"/>
            <a:ext cx="1462088" cy="1676400"/>
            <a:chOff x="720" y="2784"/>
            <a:chExt cx="921" cy="1056"/>
          </a:xfrm>
        </p:grpSpPr>
        <p:sp>
          <p:nvSpPr>
            <p:cNvPr id="19469" name="Text Box 1029"/>
            <p:cNvSpPr txBox="1">
              <a:spLocks noChangeArrowheads="1"/>
            </p:cNvSpPr>
            <p:nvPr/>
          </p:nvSpPr>
          <p:spPr bwMode="auto">
            <a:xfrm>
              <a:off x="791" y="3552"/>
              <a:ext cx="7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nl-NL">
                  <a:solidFill>
                    <a:srgbClr val="FADE10"/>
                  </a:solidFill>
                  <a:latin typeface="Tahoma" pitchFamily="34" charset="0"/>
                </a:rPr>
                <a:t>Jellyfish</a:t>
              </a:r>
              <a:endParaRPr lang="nl-NL"/>
            </a:p>
          </p:txBody>
        </p:sp>
        <p:pic>
          <p:nvPicPr>
            <p:cNvPr id="19470" name="Picture 1045" descr="Sims-Galapagos-jellyfish1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784"/>
              <a:ext cx="921" cy="705"/>
            </a:xfrm>
            <a:prstGeom prst="rect">
              <a:avLst/>
            </a:prstGeom>
            <a:noFill/>
            <a:ln w="44450">
              <a:solidFill>
                <a:srgbClr val="FADE1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463" name="Group 1051"/>
          <p:cNvGrpSpPr>
            <a:grpSpLocks/>
          </p:cNvGrpSpPr>
          <p:nvPr/>
        </p:nvGrpSpPr>
        <p:grpSpPr bwMode="auto">
          <a:xfrm>
            <a:off x="6096000" y="2209800"/>
            <a:ext cx="2184400" cy="1676400"/>
            <a:chOff x="3936" y="1392"/>
            <a:chExt cx="1376" cy="1056"/>
          </a:xfrm>
        </p:grpSpPr>
        <p:sp>
          <p:nvSpPr>
            <p:cNvPr id="19467" name="Text Box 1044"/>
            <p:cNvSpPr txBox="1">
              <a:spLocks noChangeArrowheads="1"/>
            </p:cNvSpPr>
            <p:nvPr/>
          </p:nvSpPr>
          <p:spPr bwMode="auto">
            <a:xfrm>
              <a:off x="3936" y="2160"/>
              <a:ext cx="13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nl-NL">
                  <a:solidFill>
                    <a:srgbClr val="FADE10"/>
                  </a:solidFill>
                  <a:latin typeface="Tahoma" pitchFamily="34" charset="0"/>
                </a:rPr>
                <a:t>Multipus-green</a:t>
              </a:r>
            </a:p>
          </p:txBody>
        </p:sp>
        <p:pic>
          <p:nvPicPr>
            <p:cNvPr id="19468" name="Picture 1046" descr="Sims-Galapagos-multipus-green1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" y="1392"/>
              <a:ext cx="921" cy="705"/>
            </a:xfrm>
            <a:prstGeom prst="rect">
              <a:avLst/>
            </a:prstGeom>
            <a:noFill/>
            <a:ln w="44450">
              <a:solidFill>
                <a:srgbClr val="FADE1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464" name="Group 1054"/>
          <p:cNvGrpSpPr>
            <a:grpSpLocks/>
          </p:cNvGrpSpPr>
          <p:nvPr/>
        </p:nvGrpSpPr>
        <p:grpSpPr bwMode="auto">
          <a:xfrm>
            <a:off x="6056313" y="4419600"/>
            <a:ext cx="2262187" cy="1676400"/>
            <a:chOff x="3744" y="2784"/>
            <a:chExt cx="1425" cy="1056"/>
          </a:xfrm>
        </p:grpSpPr>
        <p:sp>
          <p:nvSpPr>
            <p:cNvPr id="19465" name="Text Box 1047"/>
            <p:cNvSpPr txBox="1">
              <a:spLocks noChangeArrowheads="1"/>
            </p:cNvSpPr>
            <p:nvPr/>
          </p:nvSpPr>
          <p:spPr bwMode="auto">
            <a:xfrm>
              <a:off x="3744" y="3552"/>
              <a:ext cx="14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nl-NL">
                  <a:solidFill>
                    <a:srgbClr val="FADE10"/>
                  </a:solidFill>
                  <a:latin typeface="Tahoma" pitchFamily="34" charset="0"/>
                </a:rPr>
                <a:t>Multipus-purple</a:t>
              </a:r>
            </a:p>
          </p:txBody>
        </p:sp>
        <p:pic>
          <p:nvPicPr>
            <p:cNvPr id="19466" name="Picture 1048" descr="Sims-Galapagos-multipus-purple240"/>
            <p:cNvPicPr preferRelativeResize="0"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2784"/>
              <a:ext cx="921" cy="702"/>
            </a:xfrm>
            <a:prstGeom prst="rect">
              <a:avLst/>
            </a:prstGeom>
            <a:noFill/>
            <a:ln w="44450">
              <a:solidFill>
                <a:srgbClr val="FADE1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Other Important Links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15912" y="2632075"/>
            <a:ext cx="88280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www.evolver.net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Contests at Recent GECCO Conferences: </a:t>
            </a:r>
            <a:r>
              <a:rPr lang="en-US" dirty="0" smtClean="0">
                <a:hlinkClick r:id="rId3"/>
              </a:rPr>
              <a:t>http://www.sigevo.org/gecco-2012/competitions.html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Evolutionary Art Contest at GECCO:  </a:t>
            </a:r>
            <a:r>
              <a:rPr lang="en-US" dirty="0" smtClean="0">
                <a:hlinkClick r:id="rId4"/>
              </a:rPr>
              <a:t>http://eadcc.sigevolution.org/results/</a:t>
            </a:r>
            <a:r>
              <a:rPr lang="en-US" dirty="0" smtClean="0"/>
              <a:t> 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L-Systems: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en.wikipedia.org/wiki/L-system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Eiben et al., Escher evolver</a:t>
            </a:r>
          </a:p>
        </p:txBody>
      </p:sp>
      <p:sp>
        <p:nvSpPr>
          <p:cNvPr id="67588" name="Text Box 4"/>
          <p:cNvSpPr txBox="1">
            <a:spLocks noGrp="1" noChangeArrowheads="1"/>
          </p:cNvSpPr>
          <p:nvPr>
            <p:ph type="body" sz="half" idx="2"/>
          </p:nvPr>
        </p:nvSpPr>
        <p:spPr>
          <a:xfrm>
            <a:off x="4237038" y="1900238"/>
            <a:ext cx="4572000" cy="4191000"/>
          </a:xfrm>
        </p:spPr>
        <p:txBody>
          <a:bodyPr/>
          <a:lstStyle/>
          <a:p>
            <a:pPr>
              <a:defRPr/>
            </a:pPr>
            <a:r>
              <a:rPr lang="nl-NL" sz="2400" smtClean="0"/>
              <a:t>Exhibited for 6 months in City Museum The Hague</a:t>
            </a:r>
          </a:p>
          <a:p>
            <a:pPr>
              <a:defRPr/>
            </a:pPr>
            <a:r>
              <a:rPr lang="nl-NL" sz="2400" smtClean="0"/>
              <a:t>Flat screens on walls show computer genarted pictures</a:t>
            </a:r>
          </a:p>
          <a:p>
            <a:pPr>
              <a:defRPr/>
            </a:pPr>
            <a:r>
              <a:rPr lang="nl-NL" sz="2400" smtClean="0"/>
              <a:t>Visitors vote on separate images (define fitness values)</a:t>
            </a:r>
          </a:p>
          <a:p>
            <a:pPr>
              <a:defRPr/>
            </a:pPr>
            <a:r>
              <a:rPr lang="nl-NL" sz="2400" smtClean="0"/>
              <a:t>Computer performs one evolutionary cycle every 30 minutes</a:t>
            </a:r>
          </a:p>
          <a:p>
            <a:pPr>
              <a:defRPr/>
            </a:pPr>
            <a:r>
              <a:rPr lang="nl-NL" sz="2400" smtClean="0"/>
              <a:t>Re-design: visitors choose between two images (split screen)</a:t>
            </a:r>
          </a:p>
        </p:txBody>
      </p:sp>
      <p:pic>
        <p:nvPicPr>
          <p:cNvPr id="21508" name="Picture 8" descr="escher-flatfish1sha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498725"/>
            <a:ext cx="3760787" cy="3051175"/>
          </a:xfrm>
          <a:prstGeom prst="rect">
            <a:avLst/>
          </a:prstGeom>
          <a:noFill/>
          <a:ln w="44450">
            <a:solidFill>
              <a:srgbClr val="FADE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1381125" y="5738813"/>
            <a:ext cx="1147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l-NL">
                <a:solidFill>
                  <a:srgbClr val="FADE10"/>
                </a:solidFill>
                <a:latin typeface="Tahoma" pitchFamily="34" charset="0"/>
              </a:rPr>
              <a:t>Flatfish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200" smtClean="0"/>
              <a:t>How is this creativity achieved?</a:t>
            </a:r>
            <a:endParaRPr lang="en-GB" sz="420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When evolution is told to </a:t>
            </a:r>
            <a:r>
              <a:rPr lang="en-US" i="1" smtClean="0"/>
              <a:t>build</a:t>
            </a:r>
            <a:r>
              <a:rPr lang="en-US" smtClean="0"/>
              <a:t> solutions from components, it becomes creative.</a:t>
            </a:r>
          </a:p>
          <a:p>
            <a:pPr>
              <a:defRPr/>
            </a:pPr>
            <a:r>
              <a:rPr lang="en-US" smtClean="0"/>
              <a:t>Only those approaches that use component-based representations provide sufficient freedom.</a:t>
            </a:r>
          </a:p>
          <a:p>
            <a:pPr>
              <a:defRPr/>
            </a:pPr>
            <a:r>
              <a:rPr lang="en-US" smtClean="0"/>
              <a:t>Evolution now </a:t>
            </a:r>
            <a:r>
              <a:rPr lang="en-US" i="1" smtClean="0"/>
              <a:t>explores</a:t>
            </a:r>
            <a:r>
              <a:rPr lang="en-US" smtClean="0"/>
              <a:t> new ways of putting components together to construct innovative solutions.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574675" y="2041525"/>
            <a:ext cx="79930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FADE10"/>
                </a:solidFill>
                <a:latin typeface="Arial" charset="0"/>
              </a:rPr>
              <a:t>Instead of optimising selected elements of a given solution, we allow evolution to build new solutions from scratch, using component-based representations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02713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Component-based representations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02713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Component-based representations</a:t>
            </a:r>
            <a:endParaRPr lang="en-GB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533400" y="1447800"/>
          <a:ext cx="4876800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hoto Editor Photo" r:id="rId3" imgW="6190476" imgH="2962689" progId="MSPhotoEd.3">
                  <p:embed/>
                </p:oleObj>
              </mc:Choice>
              <mc:Fallback>
                <p:oleObj name="Photo Editor Photo" r:id="rId3" imgW="6190476" imgH="2962689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4876800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3429000" y="3505200"/>
          <a:ext cx="5257800" cy="299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hoto Editor Photo" r:id="rId5" imgW="4552381" imgH="2591162" progId="MSPhotoEd.3">
                  <p:embed/>
                </p:oleObj>
              </mc:Choice>
              <mc:Fallback>
                <p:oleObj name="Photo Editor Photo" r:id="rId5" imgW="4552381" imgH="2591162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505200"/>
                        <a:ext cx="5257800" cy="299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85800" y="4191000"/>
            <a:ext cx="24384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ADE10"/>
                </a:solidFill>
                <a:latin typeface="Arial" charset="0"/>
              </a:rPr>
              <a:t>P. Bentley used primitive shapes to construct novel designs</a:t>
            </a:r>
            <a:endParaRPr lang="en-US">
              <a:solidFill>
                <a:srgbClr val="FADE1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What is Evolutionary Art?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nl-NL" sz="2400" smtClean="0"/>
              <a:t>“Imagery produced by a process of simulated evolution inside a computer, guided by an artist's aesthetic fitness selection”</a:t>
            </a:r>
            <a:r>
              <a:rPr lang="nl-NL" smtClean="0"/>
              <a:t>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 typeface="Monotype Sorts" pitchFamily="2" charset="2"/>
              <a:buNone/>
              <a:defRPr/>
            </a:pPr>
            <a:r>
              <a:rPr lang="nl-NL" sz="1600" smtClean="0"/>
              <a:t>	</a:t>
            </a:r>
            <a:r>
              <a:rPr lang="nl-NL" sz="1600" smtClean="0">
                <a:solidFill>
                  <a:srgbClr val="FFFFFF"/>
                </a:solidFill>
              </a:rPr>
              <a:t>Steven Rooke at http://www.azstarnet.com/~srooke/glossary.html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nl-NL" sz="2400" smtClean="0"/>
              <a:t>“… allows the artists to generate complex computer artwork without them needing to delve into the actual programming used”</a:t>
            </a:r>
            <a:endParaRPr lang="nl-NL" smtClean="0"/>
          </a:p>
          <a:p>
            <a:pPr>
              <a:spcBef>
                <a:spcPts val="500"/>
              </a:spcBef>
              <a:spcAft>
                <a:spcPts val="500"/>
              </a:spcAft>
              <a:buFont typeface="Monotype Sorts" pitchFamily="2" charset="2"/>
              <a:buNone/>
              <a:defRPr/>
            </a:pPr>
            <a:r>
              <a:rPr lang="nl-NL" sz="1600" smtClean="0"/>
              <a:t>	</a:t>
            </a:r>
            <a:r>
              <a:rPr lang="nl-NL" sz="1600" smtClean="0">
                <a:solidFill>
                  <a:srgbClr val="FFFFFF"/>
                </a:solidFill>
              </a:rPr>
              <a:t>Andrew Rowbottom at http://www.netlink.co.uk/~snaffle/form/evolutio.html</a:t>
            </a:r>
            <a:endParaRPr lang="nl-NL" smtClean="0">
              <a:solidFill>
                <a:srgbClr val="FFFFFF"/>
              </a:solidFill>
              <a:effectLst/>
            </a:endParaRP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nl-NL" sz="2400" smtClean="0"/>
              <a:t>“… more akin to genetic engineering than to painting”</a:t>
            </a:r>
            <a:endParaRPr lang="nl-NL" sz="2400" smtClean="0">
              <a:effectLst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 typeface="Monotype Sorts" pitchFamily="2" charset="2"/>
              <a:buNone/>
              <a:defRPr/>
            </a:pPr>
            <a:r>
              <a:rPr lang="nl-NL" sz="1600" smtClean="0">
                <a:effectLst/>
              </a:rPr>
              <a:t>	</a:t>
            </a:r>
            <a:r>
              <a:rPr lang="nl-NL" sz="1600" smtClean="0">
                <a:solidFill>
                  <a:srgbClr val="FFFFFF"/>
                </a:solidFill>
              </a:rPr>
              <a:t>Jeffrey Ventrella at http://www.ventrella.com/Art/Tweaks/tweaks.html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 typeface="Monotype Sorts" pitchFamily="2" charset="2"/>
              <a:buNone/>
              <a:defRPr/>
            </a:pPr>
            <a:endParaRPr lang="nl-NL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8600" y="2286000"/>
            <a:ext cx="1752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ADE10"/>
                </a:solidFill>
                <a:latin typeface="Arial" charset="0"/>
              </a:rPr>
              <a:t>sin()  pdiv()  pminus()  mandelstalk()  pqj4da2013()  pln()  M_PI  0.022307  x  y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016125" y="1349375"/>
          <a:ext cx="6972300" cy="474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Photo Editor Photo" r:id="rId3" imgW="5714286" imgH="3885714" progId="MSPhotoEd.3">
                  <p:embed/>
                </p:oleObj>
              </mc:Choice>
              <mc:Fallback>
                <p:oleObj name="Photo Editor Photo" r:id="rId3" imgW="5714286" imgH="388571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1349375"/>
                        <a:ext cx="6972300" cy="474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85750" y="6027738"/>
            <a:ext cx="85709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ADE10"/>
                </a:solidFill>
                <a:latin typeface="Arial" charset="0"/>
              </a:rPr>
              <a:t>Steven Rooke uses GP functions and terminals</a:t>
            </a:r>
            <a:endParaRPr lang="en-US">
              <a:solidFill>
                <a:srgbClr val="FADE10"/>
              </a:solidFill>
              <a:latin typeface="Arial" charset="0"/>
            </a:endParaRP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02713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Component-based representations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457200" y="3886200"/>
            <a:ext cx="8305800" cy="2743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0" y="28194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ADE10"/>
                </a:solidFill>
                <a:latin typeface="Arial" charset="0"/>
              </a:rPr>
              <a:t>John Gero used ‘wall fragments’ to generate house floor plans</a:t>
            </a:r>
            <a:endParaRPr lang="en-US">
              <a:solidFill>
                <a:srgbClr val="FADE10"/>
              </a:solidFill>
              <a:latin typeface="Arial" charset="0"/>
            </a:endParaRP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066800" y="1905000"/>
          <a:ext cx="71628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Photo Editor Photo" r:id="rId3" imgW="9821646" imgH="1009791" progId="MSPhotoEd.3">
                  <p:embed/>
                </p:oleObj>
              </mc:Choice>
              <mc:Fallback>
                <p:oleObj name="Photo Editor Photo" r:id="rId3" imgW="9821646" imgH="1009791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05000"/>
                        <a:ext cx="71628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685800" y="4038600"/>
          <a:ext cx="792480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Photo Editor Photo" r:id="rId5" imgW="10438095" imgH="3247619" progId="MSPhotoEd.3">
                  <p:embed/>
                </p:oleObj>
              </mc:Choice>
              <mc:Fallback>
                <p:oleObj name="Photo Editor Photo" r:id="rId5" imgW="10438095" imgH="3247619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38600"/>
                        <a:ext cx="7924800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02713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Component-based representations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Creative Computers - </a:t>
            </a:r>
            <a:br>
              <a:rPr lang="en-US" smtClean="0"/>
            </a:br>
            <a:r>
              <a:rPr lang="en-US" sz="3600" smtClean="0"/>
              <a:t>What does this mean?</a:t>
            </a:r>
            <a:endParaRPr lang="en-GB" sz="360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 are now beginning to understand the benefits and pitfalls of creative evolutionary computation.</a:t>
            </a:r>
          </a:p>
          <a:p>
            <a:pPr>
              <a:defRPr/>
            </a:pPr>
            <a:r>
              <a:rPr lang="en-US" smtClean="0"/>
              <a:t>Evolution can find solutions that disregard our conventions and theories.</a:t>
            </a:r>
          </a:p>
          <a:p>
            <a:pPr>
              <a:defRPr/>
            </a:pPr>
            <a:r>
              <a:rPr lang="en-US" smtClean="0"/>
              <a:t>Efficient </a:t>
            </a:r>
            <a:r>
              <a:rPr lang="en-US" smtClean="0">
                <a:solidFill>
                  <a:srgbClr val="FF0000"/>
                </a:solidFill>
              </a:rPr>
              <a:t>new designs</a:t>
            </a:r>
            <a:r>
              <a:rPr lang="en-US" smtClean="0"/>
              <a:t> have been evolved, and </a:t>
            </a:r>
            <a:r>
              <a:rPr lang="en-US" smtClean="0">
                <a:solidFill>
                  <a:srgbClr val="FF0000"/>
                </a:solidFill>
              </a:rPr>
              <a:t>unusual art</a:t>
            </a:r>
            <a:r>
              <a:rPr lang="en-US" smtClean="0"/>
              <a:t>.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Creative Computers - </a:t>
            </a:r>
            <a:br>
              <a:rPr lang="en-US" smtClean="0"/>
            </a:br>
            <a:r>
              <a:rPr lang="en-US" sz="3600" smtClean="0"/>
              <a:t>What does this mean?</a:t>
            </a:r>
            <a:endParaRPr lang="en-GB" sz="360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43900" cy="411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Some solutions do perform better, but their functioning is bizarre and </a:t>
            </a:r>
            <a:r>
              <a:rPr lang="en-US" smtClean="0">
                <a:solidFill>
                  <a:srgbClr val="FF0000"/>
                </a:solidFill>
              </a:rPr>
              <a:t>difficult to understand</a:t>
            </a:r>
            <a:r>
              <a:rPr lang="en-US" smtClean="0"/>
              <a:t> (circuits, neural networks, computer programs).</a:t>
            </a:r>
          </a:p>
          <a:p>
            <a:pPr>
              <a:defRPr/>
            </a:pPr>
            <a:r>
              <a:rPr lang="en-US" smtClean="0">
                <a:solidFill>
                  <a:srgbClr val="FF0000"/>
                </a:solidFill>
              </a:rPr>
              <a:t>Principle extraction (reverse engineering)</a:t>
            </a:r>
            <a:r>
              <a:rPr lang="en-US" smtClean="0"/>
              <a:t> is one way of overcoming the fears.</a:t>
            </a:r>
          </a:p>
          <a:p>
            <a:pPr>
              <a:defRPr/>
            </a:pPr>
            <a:r>
              <a:rPr lang="en-US" smtClean="0"/>
              <a:t>Rather than use directly the wacky evolved designs, we can </a:t>
            </a:r>
            <a:r>
              <a:rPr lang="en-US" smtClean="0">
                <a:solidFill>
                  <a:srgbClr val="FF0000"/>
                </a:solidFill>
              </a:rPr>
              <a:t>learn new design techniques</a:t>
            </a:r>
            <a:r>
              <a:rPr lang="en-US" smtClean="0"/>
              <a:t> and then apply them ourselves.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Creative Computers - </a:t>
            </a:r>
            <a:br>
              <a:rPr lang="en-US" smtClean="0"/>
            </a:br>
            <a:r>
              <a:rPr lang="en-US" sz="3600" smtClean="0"/>
              <a:t>What does this mean?</a:t>
            </a:r>
            <a:endParaRPr lang="en-GB" sz="360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Legal issues arise when computers are used as composition machines.</a:t>
            </a:r>
          </a:p>
          <a:p>
            <a:pPr>
              <a:defRPr/>
            </a:pPr>
            <a:r>
              <a:rPr lang="en-US" smtClean="0"/>
              <a:t>For instance, the (British) law only recognises people as capable of music composition.</a:t>
            </a:r>
          </a:p>
          <a:p>
            <a:pPr>
              <a:defRPr/>
            </a:pPr>
            <a:r>
              <a:rPr lang="en-US" smtClean="0"/>
              <a:t>When using a computer to evolve novel music, someone must be nominated to be the composer…</a:t>
            </a:r>
          </a:p>
          <a:p>
            <a:pPr>
              <a:defRPr/>
            </a:pPr>
            <a:r>
              <a:rPr lang="en-US" smtClean="0"/>
              <a:t>Listen to </a:t>
            </a:r>
            <a:r>
              <a:rPr lang="en-US" smtClean="0">
                <a:hlinkClick r:id="rId2" action="ppaction://program"/>
              </a:rPr>
              <a:t>sample</a:t>
            </a:r>
            <a:r>
              <a:rPr lang="en-US" smtClean="0"/>
              <a:t> from P. Bentley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Conclusions</a:t>
            </a:r>
            <a:endParaRPr lang="en-GB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Creative computers allow more innovative ideas to be explored in a shorter time.</a:t>
            </a:r>
          </a:p>
          <a:p>
            <a:pPr>
              <a:defRPr/>
            </a:pPr>
            <a:r>
              <a:rPr lang="en-US" smtClean="0"/>
              <a:t>Evolution is enabling our technology and arts to develop in surprising and exciting new ways.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Some useful Web links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052888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nl-NL" sz="2000" dirty="0" smtClean="0">
                <a:solidFill>
                  <a:srgbClr val="66FF33"/>
                </a:solidFill>
              </a:rPr>
              <a:t>Andrew Rowbottom,</a:t>
            </a:r>
            <a:r>
              <a:rPr lang="nl-NL" sz="2000" dirty="0" smtClean="0"/>
              <a:t> Organic, Genetic, and Evolutionary Art (incl. large software overview) </a:t>
            </a:r>
            <a:r>
              <a:rPr lang="nl-NL" sz="2000" dirty="0" smtClean="0">
                <a:solidFill>
                  <a:srgbClr val="FFFFFF"/>
                </a:solidFill>
                <a:hlinkClick r:id="rId2"/>
              </a:rPr>
              <a:t>http://snaffle.users.netlink.co.uk/form/evolutio.html</a:t>
            </a:r>
            <a:r>
              <a:rPr lang="nl-NL" sz="2000" dirty="0" smtClean="0">
                <a:solidFill>
                  <a:srgbClr val="FFFFFF"/>
                </a:solidFill>
              </a:rPr>
              <a:t> </a:t>
            </a:r>
            <a:endParaRPr lang="nl-NL" sz="2000" dirty="0" smtClean="0"/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nl-NL" sz="2000" dirty="0" smtClean="0">
                <a:solidFill>
                  <a:srgbClr val="66FF33"/>
                </a:solidFill>
              </a:rPr>
              <a:t>Craig Reynolds,</a:t>
            </a:r>
            <a:r>
              <a:rPr lang="nl-NL" sz="2000" dirty="0" smtClean="0"/>
              <a:t> Evolutionary Computation and its application to art and design </a:t>
            </a:r>
            <a:br>
              <a:rPr lang="nl-NL" sz="2000" dirty="0" smtClean="0"/>
            </a:br>
            <a:r>
              <a:rPr lang="nl-NL" sz="2000" dirty="0" smtClean="0">
                <a:solidFill>
                  <a:srgbClr val="FFFFFF"/>
                </a:solidFill>
                <a:hlinkClick r:id="rId3"/>
              </a:rPr>
              <a:t>http://www.red3d.com/cwr/evolve.html</a:t>
            </a:r>
            <a:r>
              <a:rPr lang="nl-NL" sz="2000" dirty="0" smtClean="0">
                <a:solidFill>
                  <a:srgbClr val="FFFFFF"/>
                </a:solidFill>
              </a:rPr>
              <a:t> </a:t>
            </a:r>
            <a:endParaRPr lang="nl-NL" sz="2000" dirty="0" smtClean="0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nl-NL" sz="2000" dirty="0" smtClean="0">
                <a:solidFill>
                  <a:srgbClr val="66FF33"/>
                </a:solidFill>
              </a:rPr>
              <a:t>Matthew Lewis,</a:t>
            </a:r>
            <a:r>
              <a:rPr lang="nl-NL" sz="2000" dirty="0" smtClean="0"/>
              <a:t> Visual Aesthetic Evolutionary Design Links </a:t>
            </a:r>
            <a:r>
              <a:rPr lang="nl-NL" sz="2000" dirty="0" smtClean="0">
                <a:solidFill>
                  <a:srgbClr val="FFFFFF"/>
                </a:solidFill>
                <a:hlinkClick r:id="rId4"/>
              </a:rPr>
              <a:t>http://www.accad.ohio-state.edu/~mlewis/aed.html</a:t>
            </a:r>
            <a:r>
              <a:rPr lang="nl-NL" sz="2000" dirty="0" smtClean="0">
                <a:solidFill>
                  <a:srgbClr val="FFFFFF"/>
                </a:solidFill>
              </a:rPr>
              <a:t> 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nl-NL" sz="2000" dirty="0" smtClean="0">
                <a:solidFill>
                  <a:srgbClr val="66FF33"/>
                </a:solidFill>
              </a:rPr>
              <a:t>Steven Rooke,</a:t>
            </a:r>
            <a:r>
              <a:rPr lang="nl-NL" sz="2000" dirty="0" smtClean="0"/>
              <a:t> Evolutionary Art, Glossary of Terms: </a:t>
            </a:r>
            <a:r>
              <a:rPr lang="nl-NL" sz="2000" dirty="0" smtClean="0">
                <a:solidFill>
                  <a:srgbClr val="FFFFFF"/>
                </a:solidFill>
                <a:hlinkClick r:id="rId5"/>
              </a:rPr>
              <a:t>http://www.azstarnet.com/~srooke/glossary.html</a:t>
            </a:r>
            <a:r>
              <a:rPr lang="nl-NL" sz="2000" dirty="0" smtClean="0">
                <a:solidFill>
                  <a:srgbClr val="FFFFFF"/>
                </a:solidFill>
              </a:rPr>
              <a:t> 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nl-NL" sz="2000" dirty="0" smtClean="0">
                <a:solidFill>
                  <a:srgbClr val="66FF33"/>
                </a:solidFill>
              </a:rPr>
              <a:t>Karl Sims,</a:t>
            </a:r>
            <a:r>
              <a:rPr lang="nl-NL" sz="2000" dirty="0" smtClean="0"/>
              <a:t> Homepage at </a:t>
            </a:r>
            <a:r>
              <a:rPr lang="nl-NL" sz="2000" dirty="0" smtClean="0">
                <a:latin typeface="Arial" charset="0"/>
              </a:rPr>
              <a:t>GenArts, Inc.,</a:t>
            </a:r>
            <a:r>
              <a:rPr lang="nl-NL" sz="2000" dirty="0" smtClean="0">
                <a:solidFill>
                  <a:schemeClr val="tx1"/>
                </a:solidFill>
                <a:latin typeface="Arial" charset="0"/>
              </a:rPr>
              <a:t> </a:t>
            </a:r>
            <a:br>
              <a:rPr lang="nl-NL" sz="2000" dirty="0" smtClean="0">
                <a:solidFill>
                  <a:schemeClr val="tx1"/>
                </a:solidFill>
                <a:latin typeface="Arial" charset="0"/>
              </a:rPr>
            </a:br>
            <a:r>
              <a:rPr lang="nl-NL" sz="2000" dirty="0" smtClean="0">
                <a:solidFill>
                  <a:srgbClr val="FFFFFF"/>
                </a:solidFill>
                <a:hlinkClick r:id="rId6"/>
              </a:rPr>
              <a:t>http://www.genarts.com/karl/</a:t>
            </a:r>
            <a:r>
              <a:rPr lang="nl-NL" sz="2000" dirty="0" smtClean="0">
                <a:solidFill>
                  <a:srgbClr val="FFFFFF"/>
                </a:solidFill>
              </a:rPr>
              <a:t> 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nl-NL" sz="2000" dirty="0" smtClean="0">
                <a:solidFill>
                  <a:srgbClr val="66FF33"/>
                </a:solidFill>
              </a:rPr>
              <a:t>Linda Moss,</a:t>
            </a:r>
            <a:r>
              <a:rPr lang="nl-NL" sz="2000" dirty="0" smtClean="0">
                <a:solidFill>
                  <a:srgbClr val="FFFFFF"/>
                </a:solidFill>
              </a:rPr>
              <a:t> </a:t>
            </a:r>
            <a:r>
              <a:rPr lang="nl-NL" sz="2000" dirty="0" smtClean="0"/>
              <a:t>Evolutionary Graphics</a:t>
            </a:r>
            <a:endParaRPr lang="nl-NL" sz="2000" dirty="0" smtClean="0">
              <a:solidFill>
                <a:srgbClr val="FFFFFF"/>
              </a:solidFill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 typeface="Monotype Sorts" pitchFamily="2" charset="2"/>
              <a:buNone/>
              <a:defRPr/>
            </a:pPr>
            <a:r>
              <a:rPr lang="nl-NL" sz="2000" dirty="0" smtClean="0">
                <a:solidFill>
                  <a:srgbClr val="FFFFFF"/>
                </a:solidFill>
              </a:rPr>
              <a:t>	</a:t>
            </a:r>
            <a:r>
              <a:rPr lang="nl-NL" sz="2000" dirty="0" smtClean="0">
                <a:solidFill>
                  <a:srgbClr val="FFFFFF"/>
                </a:solidFill>
                <a:hlinkClick r:id="rId7"/>
              </a:rPr>
              <a:t>http://www.marlboro.edu/~lmoss/planhome/index.html</a:t>
            </a:r>
            <a:r>
              <a:rPr lang="nl-NL" sz="2000" dirty="0" smtClean="0">
                <a:solidFill>
                  <a:srgbClr val="FFFFFF"/>
                </a:solidFill>
              </a:rPr>
              <a:t> 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nl-NL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What is Evolutionary Art?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8229600" cy="31242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nl-NL" smtClean="0"/>
              <a:t>Technically, it is creating pieces of art </a:t>
            </a:r>
          </a:p>
          <a:p>
            <a:pPr>
              <a:buFont typeface="Monotype Sorts" pitchFamily="2" charset="2"/>
              <a:buNone/>
              <a:defRPr/>
            </a:pPr>
            <a:endParaRPr lang="nl-NL" smtClean="0"/>
          </a:p>
          <a:p>
            <a:pPr>
              <a:defRPr/>
            </a:pPr>
            <a:r>
              <a:rPr lang="nl-NL" smtClean="0"/>
              <a:t>through human-computer interaction, where</a:t>
            </a:r>
          </a:p>
          <a:p>
            <a:pPr>
              <a:defRPr/>
            </a:pPr>
            <a:r>
              <a:rPr lang="nl-NL" smtClean="0"/>
              <a:t>compuer: runs evolutionary algorithm</a:t>
            </a:r>
          </a:p>
          <a:p>
            <a:pPr>
              <a:defRPr/>
            </a:pPr>
            <a:r>
              <a:rPr lang="nl-NL" smtClean="0"/>
              <a:t>human: applies subjective/aesthetic selection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 typeface="Monotype Sorts" pitchFamily="2" charset="2"/>
              <a:buNone/>
              <a:defRPr/>
            </a:pPr>
            <a:endParaRPr lang="nl-NL" sz="2000" smtClean="0">
              <a:effectLst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 typeface="Monotype Sorts" pitchFamily="2" charset="2"/>
              <a:buNone/>
              <a:defRPr/>
            </a:pPr>
            <a:endParaRPr lang="nl-NL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The Roles in Evolutionary Art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4363" y="1981200"/>
            <a:ext cx="8229600" cy="2743200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Role of computer: </a:t>
            </a:r>
          </a:p>
          <a:p>
            <a:pPr>
              <a:buFont typeface="Monotype Sorts" pitchFamily="2" charset="2"/>
              <a:buNone/>
              <a:defRPr/>
            </a:pPr>
            <a:r>
              <a:rPr lang="nl-NL" dirty="0" smtClean="0"/>
              <a:t>	offers choices, creates diversity</a:t>
            </a:r>
          </a:p>
          <a:p>
            <a:pPr>
              <a:defRPr/>
            </a:pPr>
            <a:r>
              <a:rPr lang="nl-NL" dirty="0" smtClean="0"/>
              <a:t>Role of human: </a:t>
            </a:r>
          </a:p>
          <a:p>
            <a:pPr>
              <a:buFont typeface="Monotype Sorts" pitchFamily="2" charset="2"/>
              <a:buNone/>
              <a:defRPr/>
            </a:pPr>
            <a:r>
              <a:rPr lang="nl-NL" dirty="0" smtClean="0"/>
              <a:t>	makes choices, reduces diversity</a:t>
            </a:r>
          </a:p>
        </p:txBody>
      </p:sp>
      <p:sp>
        <p:nvSpPr>
          <p:cNvPr id="19460" name="Text Box 1028"/>
          <p:cNvSpPr txBox="1">
            <a:spLocks noChangeArrowheads="1"/>
          </p:cNvSpPr>
          <p:nvPr/>
        </p:nvSpPr>
        <p:spPr bwMode="auto">
          <a:xfrm>
            <a:off x="614363" y="4319588"/>
            <a:ext cx="82153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nl-NL" sz="2800">
                <a:solidFill>
                  <a:srgbClr val="FADE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Selection (aesthetic, subjective) steers generation process towards </a:t>
            </a:r>
            <a:r>
              <a:rPr lang="nl-NL" sz="2800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implicit</a:t>
            </a:r>
            <a:r>
              <a:rPr lang="nl-NL" sz="2800">
                <a:solidFill>
                  <a:srgbClr val="FADE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user preferences</a:t>
            </a:r>
            <a:endParaRPr lang="nl-NL" sz="32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9461" name="Text Box 1029"/>
          <p:cNvSpPr txBox="1">
            <a:spLocks noChangeArrowheads="1"/>
          </p:cNvSpPr>
          <p:nvPr/>
        </p:nvSpPr>
        <p:spPr bwMode="auto">
          <a:xfrm>
            <a:off x="614363" y="5629275"/>
            <a:ext cx="8215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nl-NL" sz="4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Q: who is creative here?</a:t>
            </a:r>
            <a:endParaRPr lang="nl-NL" sz="32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red-blue-yellow-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6400800" cy="1143000"/>
          </a:xfrm>
        </p:spPr>
        <p:txBody>
          <a:bodyPr/>
          <a:lstStyle/>
          <a:p>
            <a:pPr algn="l">
              <a:defRPr/>
            </a:pPr>
            <a:r>
              <a:rPr lang="nl-NL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Example: Mondriaan evolver</a:t>
            </a:r>
            <a:br>
              <a:rPr lang="nl-NL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nl-NL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nl-NL" sz="2800" smtClean="0">
                <a:solidFill>
                  <a:srgbClr val="000000"/>
                </a:solidFill>
                <a:effectLst/>
              </a:rPr>
              <a:t>Craenen, Eiben, van Hemert</a:t>
            </a:r>
            <a:r>
              <a:rPr lang="nl-NL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nl-NL" sz="36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6553200" cy="4114800"/>
          </a:xfrm>
        </p:spPr>
        <p:txBody>
          <a:bodyPr/>
          <a:lstStyle/>
          <a:p>
            <a:pPr>
              <a:defRPr/>
            </a:pPr>
            <a:r>
              <a:rPr lang="nl-NL" sz="2400" smtClean="0">
                <a:effectLst/>
              </a:rPr>
              <a:t>Application evolving images in the style of Piet Mondriaan</a:t>
            </a:r>
          </a:p>
          <a:p>
            <a:pPr>
              <a:defRPr/>
            </a:pPr>
            <a:r>
              <a:rPr lang="nl-NL" sz="2400" smtClean="0">
                <a:effectLst/>
              </a:rPr>
              <a:t>Programming assignment of my univ. course on evolutionary computing</a:t>
            </a:r>
          </a:p>
          <a:p>
            <a:pPr>
              <a:defRPr/>
            </a:pPr>
            <a:r>
              <a:rPr lang="nl-NL" sz="2400" smtClean="0">
                <a:effectLst/>
              </a:rPr>
              <a:t>1999 Dutch-Belgium AI Conference paper</a:t>
            </a:r>
          </a:p>
          <a:p>
            <a:pPr>
              <a:defRPr/>
            </a:pPr>
            <a:r>
              <a:rPr lang="nl-NL" sz="2400" smtClean="0">
                <a:effectLst/>
              </a:rPr>
              <a:t>On-line “toy” at:</a:t>
            </a:r>
            <a:r>
              <a:rPr lang="nl-NL" sz="2400" smtClean="0"/>
              <a:t> </a:t>
            </a:r>
          </a:p>
          <a:p>
            <a:pPr>
              <a:buFont typeface="Monotype Sorts" pitchFamily="2" charset="2"/>
              <a:buNone/>
              <a:defRPr/>
            </a:pPr>
            <a:r>
              <a:rPr lang="nl-NL" sz="2400" smtClean="0"/>
              <a:t>	</a:t>
            </a:r>
            <a:r>
              <a:rPr lang="nl-NL" sz="2000" smtClean="0">
                <a:hlinkClick r:id="rId3"/>
              </a:rPr>
              <a:t>http://www.cs.vu.nl/ci/Mondriaan</a:t>
            </a:r>
            <a:endParaRPr lang="nl-NL" sz="2000" smtClean="0"/>
          </a:p>
          <a:p>
            <a:pPr>
              <a:buFont typeface="Monotype Sorts" pitchFamily="2" charset="2"/>
              <a:buNone/>
              <a:defRPr/>
            </a:pPr>
            <a:r>
              <a:rPr lang="nl-NL" sz="2400" smtClean="0"/>
              <a:t>or</a:t>
            </a:r>
          </a:p>
          <a:p>
            <a:pPr>
              <a:buFont typeface="Monotype Sorts" pitchFamily="2" charset="2"/>
              <a:buNone/>
              <a:defRPr/>
            </a:pPr>
            <a:r>
              <a:rPr lang="nl-NL" sz="2000" smtClean="0"/>
              <a:t>	</a:t>
            </a:r>
            <a:r>
              <a:rPr lang="nl-NL" sz="2000" smtClean="0">
                <a:hlinkClick r:id="rId4"/>
              </a:rPr>
              <a:t>http://www.xs4all.nl/~bcraenen/EArt/demo.html</a:t>
            </a:r>
            <a:endParaRPr lang="nl-NL" sz="2000" smtClean="0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7086600" y="6427788"/>
            <a:ext cx="2001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000000"/>
                </a:solidFill>
                <a:latin typeface="Tahoma" pitchFamily="34" charset="0"/>
              </a:rPr>
              <a:t>Composition with Red, </a:t>
            </a:r>
          </a:p>
          <a:p>
            <a:r>
              <a:rPr lang="nl-NL" sz="1400">
                <a:solidFill>
                  <a:srgbClr val="000000"/>
                </a:solidFill>
                <a:latin typeface="Tahoma" pitchFamily="34" charset="0"/>
              </a:rPr>
              <a:t>Blue, and Yellow, 1930</a:t>
            </a:r>
            <a:endParaRPr lang="nl-N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Mondriaan evolver</a:t>
            </a:r>
          </a:p>
        </p:txBody>
      </p:sp>
      <p:pic>
        <p:nvPicPr>
          <p:cNvPr id="12291" name="Picture 6" descr="MondriaanScreenshotUnix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057400"/>
            <a:ext cx="3508375" cy="4419600"/>
          </a:xfrm>
        </p:spPr>
      </p:pic>
      <p:sp>
        <p:nvSpPr>
          <p:cNvPr id="25607" name="Text Box 7"/>
          <p:cNvSpPr txBox="1">
            <a:spLocks noGrp="1" noChangeArrowheads="1"/>
          </p:cNvSpPr>
          <p:nvPr>
            <p:ph type="body" sz="half" idx="2"/>
          </p:nvPr>
        </p:nvSpPr>
        <p:spPr>
          <a:xfrm>
            <a:off x="4267200" y="2133600"/>
            <a:ext cx="4572000" cy="4191000"/>
          </a:xfrm>
        </p:spPr>
        <p:txBody>
          <a:bodyPr/>
          <a:lstStyle/>
          <a:p>
            <a:pPr>
              <a:defRPr/>
            </a:pPr>
            <a:r>
              <a:rPr lang="nl-NL" sz="2000" dirty="0" smtClean="0"/>
              <a:t>GUI shows population of 9 pictures</a:t>
            </a:r>
          </a:p>
          <a:p>
            <a:pPr>
              <a:defRPr/>
            </a:pPr>
            <a:r>
              <a:rPr lang="nl-NL" sz="2000" dirty="0" smtClean="0"/>
              <a:t>User gives grades </a:t>
            </a:r>
          </a:p>
          <a:p>
            <a:pPr lvl="1">
              <a:buFontTx/>
              <a:buNone/>
              <a:defRPr/>
            </a:pPr>
            <a:r>
              <a:rPr lang="nl-NL" sz="1800" dirty="0" smtClean="0"/>
              <a:t>(thus defines fitness values)</a:t>
            </a:r>
          </a:p>
          <a:p>
            <a:pPr>
              <a:defRPr/>
            </a:pPr>
            <a:r>
              <a:rPr lang="nl-NL" sz="2000" dirty="0" smtClean="0"/>
              <a:t>Computer performs one evolutionary cycle, i.e.</a:t>
            </a:r>
          </a:p>
          <a:p>
            <a:pPr lvl="1">
              <a:defRPr/>
            </a:pPr>
            <a:r>
              <a:rPr lang="nl-NL" sz="1800" dirty="0" smtClean="0"/>
              <a:t> selection, based on this fitness (thus creates mating pool)</a:t>
            </a:r>
          </a:p>
          <a:p>
            <a:pPr lvl="1">
              <a:defRPr/>
            </a:pPr>
            <a:r>
              <a:rPr lang="nl-NL" sz="1800" dirty="0" smtClean="0"/>
              <a:t> crossover &amp; mutation </a:t>
            </a:r>
          </a:p>
          <a:p>
            <a:pPr lvl="1">
              <a:buFontTx/>
              <a:buNone/>
              <a:defRPr/>
            </a:pPr>
            <a:r>
              <a:rPr lang="nl-NL" sz="1800" dirty="0" smtClean="0"/>
              <a:t>	(thus creates new population)</a:t>
            </a:r>
          </a:p>
          <a:p>
            <a:pPr>
              <a:defRPr/>
            </a:pPr>
            <a:r>
              <a:rPr lang="nl-NL" sz="2000" dirty="0" smtClean="0"/>
              <a:t>Repeat </a:t>
            </a:r>
          </a:p>
          <a:p>
            <a:pPr>
              <a:defRPr/>
            </a:pPr>
            <a:r>
              <a:rPr lang="nl-NL" sz="2000" dirty="0" smtClean="0"/>
              <a:t>See demo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001000" cy="1143000"/>
          </a:xfrm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mtClean="0"/>
              <a:t>The Evolutionary Art Cycle 1</a:t>
            </a:r>
          </a:p>
        </p:txBody>
      </p:sp>
      <p:grpSp>
        <p:nvGrpSpPr>
          <p:cNvPr id="13315" name="Group 1062"/>
          <p:cNvGrpSpPr>
            <a:grpSpLocks/>
          </p:cNvGrpSpPr>
          <p:nvPr/>
        </p:nvGrpSpPr>
        <p:grpSpPr bwMode="auto">
          <a:xfrm>
            <a:off x="439738" y="2286000"/>
            <a:ext cx="2062162" cy="3259138"/>
            <a:chOff x="277" y="1440"/>
            <a:chExt cx="1299" cy="2053"/>
          </a:xfrm>
        </p:grpSpPr>
        <p:pic>
          <p:nvPicPr>
            <p:cNvPr id="13330" name="Picture 1048" descr="MondriaanScreenshotUnix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" y="1856"/>
              <a:ext cx="1299" cy="1637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466" name="Rectangle 1050"/>
            <p:cNvSpPr>
              <a:spLocks noChangeArrowheads="1"/>
            </p:cNvSpPr>
            <p:nvPr/>
          </p:nvSpPr>
          <p:spPr bwMode="auto">
            <a:xfrm>
              <a:off x="426" y="1440"/>
              <a:ext cx="115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Population</a:t>
              </a:r>
              <a:endParaRPr lang="en-US" sz="2800">
                <a:solidFill>
                  <a:srgbClr val="FADE10"/>
                </a:solidFill>
                <a:latin typeface="Tahoma" pitchFamily="34" charset="0"/>
              </a:endParaRPr>
            </a:p>
          </p:txBody>
        </p:sp>
      </p:grpSp>
      <p:grpSp>
        <p:nvGrpSpPr>
          <p:cNvPr id="3" name="Group 1065"/>
          <p:cNvGrpSpPr>
            <a:grpSpLocks/>
          </p:cNvGrpSpPr>
          <p:nvPr/>
        </p:nvGrpSpPr>
        <p:grpSpPr bwMode="auto">
          <a:xfrm>
            <a:off x="2725738" y="5280025"/>
            <a:ext cx="3254375" cy="942975"/>
            <a:chOff x="1717" y="3326"/>
            <a:chExt cx="2050" cy="594"/>
          </a:xfrm>
        </p:grpSpPr>
        <p:sp>
          <p:nvSpPr>
            <p:cNvPr id="61461" name="Rectangle 1045"/>
            <p:cNvSpPr>
              <a:spLocks noChangeArrowheads="1"/>
            </p:cNvSpPr>
            <p:nvPr/>
          </p:nvSpPr>
          <p:spPr bwMode="auto">
            <a:xfrm>
              <a:off x="2005" y="3326"/>
              <a:ext cx="1643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>
                  <a:solidFill>
                    <a:srgbClr val="FADE1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Recombination,</a:t>
              </a:r>
            </a:p>
            <a:p>
              <a:pPr>
                <a:defRPr/>
              </a:pPr>
              <a:r>
                <a:rPr lang="en-US" sz="2800">
                  <a:solidFill>
                    <a:srgbClr val="FADE1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mutation</a:t>
              </a:r>
              <a:endParaRPr lang="en-US" sz="2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3329" name="Line 1051"/>
            <p:cNvSpPr>
              <a:spLocks noChangeShapeType="1"/>
            </p:cNvSpPr>
            <p:nvPr/>
          </p:nvSpPr>
          <p:spPr bwMode="auto">
            <a:xfrm>
              <a:off x="1717" y="3326"/>
              <a:ext cx="2050" cy="0"/>
            </a:xfrm>
            <a:prstGeom prst="line">
              <a:avLst/>
            </a:prstGeom>
            <a:noFill/>
            <a:ln w="44450">
              <a:solidFill>
                <a:srgbClr val="FADE1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066"/>
          <p:cNvGrpSpPr>
            <a:grpSpLocks/>
          </p:cNvGrpSpPr>
          <p:nvPr/>
        </p:nvGrpSpPr>
        <p:grpSpPr bwMode="auto">
          <a:xfrm>
            <a:off x="6248400" y="2286000"/>
            <a:ext cx="2147888" cy="3238500"/>
            <a:chOff x="3936" y="1440"/>
            <a:chExt cx="1353" cy="2040"/>
          </a:xfrm>
        </p:grpSpPr>
        <p:grpSp>
          <p:nvGrpSpPr>
            <p:cNvPr id="13322" name="Group 1064"/>
            <p:cNvGrpSpPr>
              <a:grpSpLocks/>
            </p:cNvGrpSpPr>
            <p:nvPr/>
          </p:nvGrpSpPr>
          <p:grpSpPr bwMode="auto">
            <a:xfrm>
              <a:off x="3936" y="1440"/>
              <a:ext cx="1353" cy="2040"/>
              <a:chOff x="3936" y="1440"/>
              <a:chExt cx="1353" cy="2040"/>
            </a:xfrm>
          </p:grpSpPr>
          <p:sp>
            <p:nvSpPr>
              <p:cNvPr id="13326" name="Oval 1055"/>
              <p:cNvSpPr>
                <a:spLocks noChangeArrowheads="1"/>
              </p:cNvSpPr>
              <p:nvPr/>
            </p:nvSpPr>
            <p:spPr bwMode="auto">
              <a:xfrm>
                <a:off x="3936" y="1856"/>
                <a:ext cx="1353" cy="1624"/>
              </a:xfrm>
              <a:prstGeom prst="ellipse">
                <a:avLst/>
              </a:prstGeom>
              <a:solidFill>
                <a:srgbClr val="C0C0C0">
                  <a:alpha val="50195"/>
                </a:srgbClr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2" name="Rectangle 1056"/>
              <p:cNvSpPr>
                <a:spLocks noChangeArrowheads="1"/>
              </p:cNvSpPr>
              <p:nvPr/>
            </p:nvSpPr>
            <p:spPr bwMode="auto">
              <a:xfrm>
                <a:off x="4046" y="1440"/>
                <a:ext cx="1243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280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Parent pool</a:t>
                </a:r>
                <a:endParaRPr lang="en-US" sz="2800">
                  <a:solidFill>
                    <a:srgbClr val="66FF33"/>
                  </a:solidFill>
                  <a:latin typeface="Tahoma" pitchFamily="34" charset="0"/>
                </a:endParaRPr>
              </a:p>
            </p:txBody>
          </p:sp>
        </p:grpSp>
        <p:pic>
          <p:nvPicPr>
            <p:cNvPr id="13323" name="Picture 1052" descr="Mondriaan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" y="2533"/>
              <a:ext cx="37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1053" descr="Mondriaan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" y="2829"/>
              <a:ext cx="369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1054" descr="Mondriaan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" y="2245"/>
              <a:ext cx="380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063"/>
          <p:cNvGrpSpPr>
            <a:grpSpLocks/>
          </p:cNvGrpSpPr>
          <p:nvPr/>
        </p:nvGrpSpPr>
        <p:grpSpPr bwMode="auto">
          <a:xfrm>
            <a:off x="2725738" y="2946400"/>
            <a:ext cx="3254375" cy="1195388"/>
            <a:chOff x="1717" y="1856"/>
            <a:chExt cx="2050" cy="753"/>
          </a:xfrm>
        </p:grpSpPr>
        <p:sp>
          <p:nvSpPr>
            <p:cNvPr id="61451" name="Rectangle 1035"/>
            <p:cNvSpPr>
              <a:spLocks noChangeArrowheads="1"/>
            </p:cNvSpPr>
            <p:nvPr/>
          </p:nvSpPr>
          <p:spPr bwMode="auto">
            <a:xfrm>
              <a:off x="1858" y="1856"/>
              <a:ext cx="168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>
                  <a:solidFill>
                    <a:srgbClr val="FADE1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Parent selection</a:t>
              </a:r>
              <a:endParaRPr lang="en-US" sz="2800">
                <a:solidFill>
                  <a:srgbClr val="FADE10"/>
                </a:solidFill>
                <a:latin typeface="Tahoma" pitchFamily="34" charset="0"/>
              </a:endParaRPr>
            </a:p>
          </p:txBody>
        </p:sp>
        <p:sp>
          <p:nvSpPr>
            <p:cNvPr id="13320" name="Line 1049"/>
            <p:cNvSpPr>
              <a:spLocks noChangeShapeType="1"/>
            </p:cNvSpPr>
            <p:nvPr/>
          </p:nvSpPr>
          <p:spPr bwMode="auto">
            <a:xfrm>
              <a:off x="1717" y="2245"/>
              <a:ext cx="2050" cy="0"/>
            </a:xfrm>
            <a:prstGeom prst="line">
              <a:avLst/>
            </a:prstGeom>
            <a:noFill/>
            <a:ln w="44450">
              <a:solidFill>
                <a:srgbClr val="FADE1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6" name="Rectangle 1060"/>
            <p:cNvSpPr>
              <a:spLocks noChangeArrowheads="1"/>
            </p:cNvSpPr>
            <p:nvPr/>
          </p:nvSpPr>
          <p:spPr bwMode="auto">
            <a:xfrm>
              <a:off x="1858" y="2245"/>
              <a:ext cx="1210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nl-NL" sz="1600">
                  <a:solidFill>
                    <a:srgbClr val="FADE1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aesthetic selection</a:t>
              </a:r>
            </a:p>
            <a:p>
              <a:pPr>
                <a:defRPr/>
              </a:pPr>
              <a:r>
                <a:rPr lang="nl-NL" sz="1600">
                  <a:solidFill>
                    <a:srgbClr val="FADE1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subjective selection</a:t>
              </a:r>
              <a:endParaRPr lang="en-US" sz="1600">
                <a:solidFill>
                  <a:srgbClr val="FADE10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nl-NL" smtClean="0"/>
              <a:t>Representation in Evolutionary Art</a:t>
            </a:r>
          </a:p>
        </p:txBody>
      </p:sp>
      <p:pic>
        <p:nvPicPr>
          <p:cNvPr id="14339" name="Picture 5" descr="MondriaanPheno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67000"/>
            <a:ext cx="1068388" cy="1068388"/>
          </a:xfrm>
          <a:prstGeom prst="rect">
            <a:avLst/>
          </a:prstGeom>
          <a:noFill/>
          <a:ln w="38100">
            <a:solidFill>
              <a:srgbClr val="FADE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35"/>
          <p:cNvSpPr>
            <a:spLocks noChangeArrowheads="1"/>
          </p:cNvSpPr>
          <p:nvPr/>
        </p:nvSpPr>
        <p:spPr bwMode="auto">
          <a:xfrm>
            <a:off x="2971800" y="5715000"/>
            <a:ext cx="1447800" cy="304800"/>
          </a:xfrm>
          <a:prstGeom prst="rect">
            <a:avLst/>
          </a:prstGeom>
          <a:solidFill>
            <a:srgbClr val="FEFCC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>
                <a:solidFill>
                  <a:srgbClr val="000000"/>
                </a:solidFill>
                <a:latin typeface="Tahoma" pitchFamily="34" charset="0"/>
              </a:rPr>
              <a:t>AGCTCTTA</a:t>
            </a:r>
            <a:endParaRPr lang="nl-NL"/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685800" y="2919413"/>
            <a:ext cx="1838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800">
                <a:solidFill>
                  <a:srgbClr val="FADE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Phenotype</a:t>
            </a:r>
          </a:p>
          <a:p>
            <a:pPr>
              <a:defRPr/>
            </a:pPr>
            <a:r>
              <a:rPr lang="nl-NL" sz="2800">
                <a:solidFill>
                  <a:srgbClr val="FADE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level</a:t>
            </a:r>
            <a:endParaRPr lang="nl-NL"/>
          </a:p>
        </p:txBody>
      </p: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609600" y="5205413"/>
            <a:ext cx="1682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800">
                <a:solidFill>
                  <a:srgbClr val="FEFC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Genotype</a:t>
            </a:r>
          </a:p>
          <a:p>
            <a:pPr>
              <a:defRPr/>
            </a:pPr>
            <a:r>
              <a:rPr lang="nl-NL" sz="2800">
                <a:solidFill>
                  <a:srgbClr val="FEFC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level</a:t>
            </a:r>
            <a:endParaRPr lang="nl-NL"/>
          </a:p>
        </p:txBody>
      </p:sp>
      <p:sp>
        <p:nvSpPr>
          <p:cNvPr id="14343" name="Line 39"/>
          <p:cNvSpPr>
            <a:spLocks noChangeShapeType="1"/>
          </p:cNvSpPr>
          <p:nvPr/>
        </p:nvSpPr>
        <p:spPr bwMode="auto">
          <a:xfrm flipV="1">
            <a:off x="3581400" y="3962400"/>
            <a:ext cx="0" cy="1524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40"/>
          <p:cNvSpPr txBox="1">
            <a:spLocks noChangeArrowheads="1"/>
          </p:cNvSpPr>
          <p:nvPr/>
        </p:nvSpPr>
        <p:spPr bwMode="auto">
          <a:xfrm>
            <a:off x="3657600" y="4419600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l-NL">
                <a:latin typeface="Tahoma" pitchFamily="34" charset="0"/>
              </a:rPr>
              <a:t>Decoding</a:t>
            </a:r>
            <a:endParaRPr lang="nl-NL"/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5334000" y="2690813"/>
            <a:ext cx="31130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800">
                <a:solidFill>
                  <a:srgbClr val="FADE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User selection acts</a:t>
            </a:r>
          </a:p>
          <a:p>
            <a:pPr>
              <a:defRPr/>
            </a:pPr>
            <a:r>
              <a:rPr lang="nl-NL" sz="2800">
                <a:solidFill>
                  <a:srgbClr val="FADE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on this level</a:t>
            </a:r>
            <a:endParaRPr lang="nl-NL"/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5410200" y="5105400"/>
            <a:ext cx="3276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nl-NL" sz="2800">
                <a:solidFill>
                  <a:srgbClr val="FEFC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Genetic operators act on this level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Mondriaan representation</a:t>
            </a:r>
          </a:p>
        </p:txBody>
      </p:sp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452438" y="4876800"/>
            <a:ext cx="1206500" cy="1181100"/>
            <a:chOff x="2974" y="2543"/>
            <a:chExt cx="384" cy="376"/>
          </a:xfrm>
        </p:grpSpPr>
        <p:sp>
          <p:nvSpPr>
            <p:cNvPr id="1040" name="Rectangle 12"/>
            <p:cNvSpPr>
              <a:spLocks noChangeAspect="1" noChangeArrowheads="1"/>
            </p:cNvSpPr>
            <p:nvPr/>
          </p:nvSpPr>
          <p:spPr bwMode="auto">
            <a:xfrm rot="10800000">
              <a:off x="2974" y="2735"/>
              <a:ext cx="384" cy="184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Rectangle 13"/>
            <p:cNvSpPr>
              <a:spLocks noChangeAspect="1" noChangeArrowheads="1"/>
            </p:cNvSpPr>
            <p:nvPr/>
          </p:nvSpPr>
          <p:spPr bwMode="auto">
            <a:xfrm rot="10800000">
              <a:off x="2974" y="2543"/>
              <a:ext cx="384" cy="18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 noChangeAspect="1"/>
          </p:cNvGrpSpPr>
          <p:nvPr/>
        </p:nvGrpSpPr>
        <p:grpSpPr bwMode="auto">
          <a:xfrm>
            <a:off x="3048000" y="4876800"/>
            <a:ext cx="1196975" cy="1189038"/>
            <a:chOff x="1655" y="2916"/>
            <a:chExt cx="384" cy="381"/>
          </a:xfrm>
        </p:grpSpPr>
        <p:sp>
          <p:nvSpPr>
            <p:cNvPr id="1037" name="Rectangle 22"/>
            <p:cNvSpPr>
              <a:spLocks noChangeAspect="1" noChangeArrowheads="1"/>
            </p:cNvSpPr>
            <p:nvPr/>
          </p:nvSpPr>
          <p:spPr bwMode="auto">
            <a:xfrm rot="10800000">
              <a:off x="1655" y="2916"/>
              <a:ext cx="384" cy="127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Rectangle 23"/>
            <p:cNvSpPr>
              <a:spLocks noChangeAspect="1" noChangeArrowheads="1"/>
            </p:cNvSpPr>
            <p:nvPr/>
          </p:nvSpPr>
          <p:spPr bwMode="auto">
            <a:xfrm rot="10800000">
              <a:off x="1655" y="3044"/>
              <a:ext cx="190" cy="25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Rectangle 24"/>
            <p:cNvSpPr>
              <a:spLocks noChangeAspect="1" noChangeArrowheads="1"/>
            </p:cNvSpPr>
            <p:nvPr/>
          </p:nvSpPr>
          <p:spPr bwMode="auto">
            <a:xfrm rot="10800000">
              <a:off x="1849" y="3043"/>
              <a:ext cx="190" cy="253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 noChangeAspect="1"/>
          </p:cNvGrpSpPr>
          <p:nvPr/>
        </p:nvGrpSpPr>
        <p:grpSpPr bwMode="auto">
          <a:xfrm>
            <a:off x="6461125" y="4876800"/>
            <a:ext cx="1196975" cy="1189038"/>
            <a:chOff x="1683" y="3624"/>
            <a:chExt cx="384" cy="381"/>
          </a:xfrm>
        </p:grpSpPr>
        <p:sp>
          <p:nvSpPr>
            <p:cNvPr id="1033" name="Rectangle 27"/>
            <p:cNvSpPr>
              <a:spLocks noChangeAspect="1" noChangeArrowheads="1"/>
            </p:cNvSpPr>
            <p:nvPr/>
          </p:nvSpPr>
          <p:spPr bwMode="auto">
            <a:xfrm rot="10800000">
              <a:off x="1683" y="3624"/>
              <a:ext cx="384" cy="127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Rectangle 28"/>
            <p:cNvSpPr>
              <a:spLocks noChangeAspect="1" noChangeArrowheads="1"/>
            </p:cNvSpPr>
            <p:nvPr/>
          </p:nvSpPr>
          <p:spPr bwMode="auto">
            <a:xfrm rot="10800000">
              <a:off x="1683" y="3752"/>
              <a:ext cx="190" cy="25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Rectangle 29"/>
            <p:cNvSpPr>
              <a:spLocks noChangeAspect="1" noChangeArrowheads="1"/>
            </p:cNvSpPr>
            <p:nvPr/>
          </p:nvSpPr>
          <p:spPr bwMode="auto">
            <a:xfrm rot="10800000">
              <a:off x="1876" y="3876"/>
              <a:ext cx="190" cy="127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Rectangle 30"/>
            <p:cNvSpPr>
              <a:spLocks noChangeAspect="1" noChangeArrowheads="1"/>
            </p:cNvSpPr>
            <p:nvPr/>
          </p:nvSpPr>
          <p:spPr bwMode="auto">
            <a:xfrm rot="10800000">
              <a:off x="1877" y="3752"/>
              <a:ext cx="190" cy="127"/>
            </a:xfrm>
            <a:prstGeom prst="rect">
              <a:avLst/>
            </a:prstGeom>
            <a:solidFill>
              <a:srgbClr val="FADE1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8064" name="Object 0"/>
          <p:cNvGraphicFramePr>
            <a:graphicFrameLocks noChangeAspect="1"/>
          </p:cNvGraphicFramePr>
          <p:nvPr/>
        </p:nvGraphicFramePr>
        <p:xfrm>
          <a:off x="228600" y="2078038"/>
          <a:ext cx="16541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MS Org Chart" r:id="rId3" imgW="4686120" imgH="3670200" progId="OrgPlusWOPX.4">
                  <p:embed followColorScheme="full"/>
                </p:oleObj>
              </mc:Choice>
              <mc:Fallback>
                <p:oleObj name="MS Org Chart" r:id="rId3" imgW="4686120" imgH="3670200" progId="OrgPlusWOPX.4">
                  <p:embed followColorScheme="full"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78038"/>
                        <a:ext cx="165417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5" name="Object 1"/>
          <p:cNvGraphicFramePr>
            <a:graphicFrameLocks noChangeAspect="1"/>
          </p:cNvGraphicFramePr>
          <p:nvPr/>
        </p:nvGraphicFramePr>
        <p:xfrm>
          <a:off x="2466975" y="2078038"/>
          <a:ext cx="2359025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MS Org Chart" r:id="rId5" imgW="4686120" imgH="3593880" progId="OrgPlusWOPX.4">
                  <p:embed followColorScheme="full"/>
                </p:oleObj>
              </mc:Choice>
              <mc:Fallback>
                <p:oleObj name="MS Org Chart" r:id="rId5" imgW="4686120" imgH="3593880" progId="OrgPlusWOPX.4">
                  <p:embed followColorScheme="full"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2078038"/>
                        <a:ext cx="2359025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5410200" y="2078038"/>
          <a:ext cx="330041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MS Org Chart" r:id="rId7" imgW="4686120" imgH="3568680" progId="OrgPlusWOPX.4">
                  <p:embed followColorScheme="full"/>
                </p:oleObj>
              </mc:Choice>
              <mc:Fallback>
                <p:oleObj name="MS Org Chart" r:id="rId7" imgW="4686120" imgH="3568680" progId="OrgPlusWOPX.4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78038"/>
                        <a:ext cx="3300413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rlpool-gusz-whitehead">
  <a:themeElements>
    <a:clrScheme name="Whirlpool-gusz-whitehead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-gusz-whitehea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-gusz-whitehead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-gusz-whitehead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-gusz-whitehead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Office\Templates\Whirlpool-gusz-whitehead.pot</Template>
  <TotalTime>1587</TotalTime>
  <Words>888</Words>
  <Application>Microsoft Office PowerPoint</Application>
  <PresentationFormat>On-screen Show (4:3)</PresentationFormat>
  <Paragraphs>186</Paragraphs>
  <Slides>26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Whirlpool-gusz-whitehead</vt:lpstr>
      <vt:lpstr>MS Org Chart</vt:lpstr>
      <vt:lpstr>Photo Editor Photo</vt:lpstr>
      <vt:lpstr>Evolutionary Art</vt:lpstr>
      <vt:lpstr>What is Evolutionary Art?</vt:lpstr>
      <vt:lpstr>What is Evolutionary Art?</vt:lpstr>
      <vt:lpstr>The Roles in Evolutionary Art</vt:lpstr>
      <vt:lpstr>Example: Mondriaan evolver (Craenen, Eiben, van Hemert)</vt:lpstr>
      <vt:lpstr>Mondriaan evolver</vt:lpstr>
      <vt:lpstr>The Evolutionary Art Cycle 1</vt:lpstr>
      <vt:lpstr>Representation in Evolutionary Art</vt:lpstr>
      <vt:lpstr>Mondriaan representation</vt:lpstr>
      <vt:lpstr>The Evolutionary Art Cycle 2</vt:lpstr>
      <vt:lpstr>Effects  &amp; hand-made mutations</vt:lpstr>
      <vt:lpstr>Points of attention</vt:lpstr>
      <vt:lpstr>Karl Sims, Galápagos</vt:lpstr>
      <vt:lpstr>Karl Sims, Galápagos</vt:lpstr>
      <vt:lpstr>Other Important Links</vt:lpstr>
      <vt:lpstr>Eiben et al., Escher evolver</vt:lpstr>
      <vt:lpstr>How is this creativity achieved?</vt:lpstr>
      <vt:lpstr>Component-based representations</vt:lpstr>
      <vt:lpstr>Component-based representations</vt:lpstr>
      <vt:lpstr>Component-based representations</vt:lpstr>
      <vt:lpstr>Component-based representations</vt:lpstr>
      <vt:lpstr>Creative Computers -  What does this mean?</vt:lpstr>
      <vt:lpstr>Creative Computers -  What does this mean?</vt:lpstr>
      <vt:lpstr>Creative Computers -  What does this mean?</vt:lpstr>
      <vt:lpstr>Conclusions</vt:lpstr>
      <vt:lpstr>Some useful Web links</vt:lpstr>
    </vt:vector>
  </TitlesOfParts>
  <Company>Computer Lab., Vrije Universiteit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Evolutionary Art</dc:title>
  <dc:creator>Gusz Eiben</dc:creator>
  <cp:lastModifiedBy>Christoph Eick</cp:lastModifiedBy>
  <cp:revision>312</cp:revision>
  <dcterms:created xsi:type="dcterms:W3CDTF">2001-07-26T08:39:18Z</dcterms:created>
  <dcterms:modified xsi:type="dcterms:W3CDTF">2012-04-12T15:57:10Z</dcterms:modified>
</cp:coreProperties>
</file>