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7" r:id="rId2"/>
    <p:sldId id="268" r:id="rId3"/>
    <p:sldId id="269" r:id="rId4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63A0EED2-EF65-4E74-BB85-1BFA1BBEBB9C}" type="slidenum">
              <a:rPr lang="en-US" sz="1400" i="1"/>
              <a:pPr algn="r"/>
              <a:t>‹#›</a:t>
            </a:fld>
            <a:endParaRPr lang="en-US" sz="1400" i="1"/>
          </a:p>
        </p:txBody>
      </p:sp>
    </p:spTree>
    <p:extLst>
      <p:ext uri="{BB962C8B-B14F-4D97-AF65-F5344CB8AC3E}">
        <p14:creationId xmlns:p14="http://schemas.microsoft.com/office/powerpoint/2010/main" val="732701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23F8C671-428D-44EC-960A-8F21C17099E5}" type="slidenum">
              <a:rPr lang="en-US" sz="1400" i="1"/>
              <a:pPr algn="r"/>
              <a:t>‹#›</a:t>
            </a:fld>
            <a:endParaRPr lang="en-US" sz="1400" i="1"/>
          </a:p>
        </p:txBody>
      </p:sp>
    </p:spTree>
    <p:extLst>
      <p:ext uri="{BB962C8B-B14F-4D97-AF65-F5344CB8AC3E}">
        <p14:creationId xmlns:p14="http://schemas.microsoft.com/office/powerpoint/2010/main" val="2347001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8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7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438150"/>
            <a:ext cx="1962150" cy="603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38150"/>
            <a:ext cx="5734050" cy="603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2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8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001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288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7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2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92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616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806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236538" y="0"/>
            <a:ext cx="8896350" cy="6845300"/>
            <a:chOff x="149" y="0"/>
            <a:chExt cx="5604" cy="4312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149" y="0"/>
              <a:ext cx="150" cy="4312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77" y="0"/>
              <a:ext cx="235" cy="2940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03" y="0"/>
              <a:ext cx="682" cy="2112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56" y="0"/>
              <a:ext cx="192" cy="24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73" y="924"/>
              <a:ext cx="331" cy="7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20" y="888"/>
              <a:ext cx="5433" cy="84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53" y="888"/>
              <a:ext cx="55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438150"/>
            <a:ext cx="73152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28800"/>
            <a:ext cx="784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5875" y="6627813"/>
            <a:ext cx="31654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r>
              <a:rPr lang="en-US" sz="1200" i="1"/>
              <a:t>Ch. Eick: Overview 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        Evolution Strategies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828800"/>
            <a:ext cx="7620000" cy="4648200"/>
          </a:xfrm>
          <a:noFill/>
          <a:ln/>
        </p:spPr>
        <p:txBody>
          <a:bodyPr/>
          <a:lstStyle/>
          <a:p>
            <a:r>
              <a:rPr lang="en-US"/>
              <a:t>Originally developed in Germany in the early 60s with Rechenberg and Schwefel being the main contributors. Main ideas include:</a:t>
            </a:r>
          </a:p>
          <a:p>
            <a:pPr lvl="1"/>
            <a:r>
              <a:rPr lang="en-US"/>
              <a:t>floating point representation with standard derivation: (x,</a:t>
            </a:r>
            <a:r>
              <a:rPr lang="en-US">
                <a:latin typeface="Symbol" pitchFamily="18" charset="2"/>
              </a:rPr>
              <a:t></a:t>
            </a:r>
            <a:r>
              <a:rPr lang="en-US"/>
              <a:t>) where x is a vector in n-dimensional space and </a:t>
            </a:r>
            <a:r>
              <a:rPr lang="en-US">
                <a:latin typeface="Symbol" pitchFamily="18" charset="2"/>
              </a:rPr>
              <a:t></a:t>
            </a:r>
            <a:r>
              <a:rPr lang="en-US"/>
              <a:t> is the standard derivation that influeces how solutions are changed: x’= x + N(0, </a:t>
            </a:r>
            <a:r>
              <a:rPr lang="en-US">
                <a:latin typeface="Symbol" pitchFamily="18" charset="2"/>
              </a:rPr>
              <a:t></a:t>
            </a:r>
            <a:r>
              <a:rPr lang="en-US"/>
              <a:t>).</a:t>
            </a:r>
          </a:p>
          <a:p>
            <a:pPr lvl="1"/>
            <a:r>
              <a:rPr lang="en-US"/>
              <a:t>mutation is the sole operator.</a:t>
            </a:r>
          </a:p>
          <a:p>
            <a:pPr lvl="1"/>
            <a:r>
              <a:rPr lang="en-US"/>
              <a:t>in most approaches </a:t>
            </a:r>
            <a:r>
              <a:rPr lang="en-US">
                <a:latin typeface="Symbol" pitchFamily="18" charset="2"/>
              </a:rPr>
              <a:t></a:t>
            </a:r>
            <a:r>
              <a:rPr lang="en-US"/>
              <a:t> is changed dynamically (e.g. using Rechenberg’s 1/5 Rule).</a:t>
            </a:r>
          </a:p>
          <a:p>
            <a:pPr lvl="1"/>
            <a:r>
              <a:rPr lang="en-US"/>
              <a:t>employs a two-member evolution strategy.</a:t>
            </a:r>
          </a:p>
          <a:p>
            <a:r>
              <a:rPr lang="en-US"/>
              <a:t>Was later generalized to support multi-membered evolution strategies:</a:t>
            </a:r>
          </a:p>
          <a:p>
            <a:pPr lvl="1"/>
            <a:r>
              <a:rPr lang="en-US"/>
              <a:t>employs: uniform crossover and averaging crossover.</a:t>
            </a:r>
          </a:p>
          <a:p>
            <a:pPr lvl="1"/>
            <a:r>
              <a:rPr lang="en-US"/>
              <a:t>each member of the population has the same chance to reproduce (selection doesn’t consider fitness).</a:t>
            </a:r>
          </a:p>
          <a:p>
            <a:pPr lvl="1"/>
            <a:r>
              <a:rPr lang="en-US"/>
              <a:t>weakest individual is eliminated to keep a constant population size.</a:t>
            </a:r>
          </a:p>
        </p:txBody>
      </p:sp>
      <p:graphicFrame>
        <p:nvGraphicFramePr>
          <p:cNvPr id="1536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629400" y="152400"/>
          <a:ext cx="1905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Microsoft ClipArt Gallery" r:id="rId4" imgW="2925720" imgH="1903320" progId="MS_ClipArt_Gallery">
                  <p:embed/>
                </p:oleObj>
              </mc:Choice>
              <mc:Fallback>
                <p:oleObj name="Microsoft ClipArt Gallery" r:id="rId4" imgW="2925720" imgH="190332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52400"/>
                        <a:ext cx="1905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84313" y="76200"/>
          <a:ext cx="133508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Microsoft ClipArt Gallery" r:id="rId6" imgW="3127320" imgH="3989160" progId="MS_ClipArt_Gallery">
                  <p:embed/>
                </p:oleObj>
              </mc:Choice>
              <mc:Fallback>
                <p:oleObj name="Microsoft ClipArt Gallery" r:id="rId6" imgW="3127320" imgH="3989160" progId="MS_ClipArt_Gallery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76200"/>
                        <a:ext cx="1335087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>
                <a:solidFill>
                  <a:schemeClr val="tx1"/>
                </a:solidFill>
              </a:rPr>
              <a:t>                </a:t>
            </a:r>
            <a:r>
              <a:rPr lang="en-US" sz="2800" i="0">
                <a:solidFill>
                  <a:schemeClr val="tx1"/>
                </a:solidFill>
                <a:latin typeface="Symbol" pitchFamily="18" charset="2"/>
              </a:rPr>
              <a:t></a:t>
            </a:r>
            <a:r>
              <a:rPr lang="en-US" sz="2800" i="0">
                <a:solidFill>
                  <a:schemeClr val="tx1"/>
                </a:solidFill>
              </a:rPr>
              <a:t>-ES and </a:t>
            </a:r>
            <a:r>
              <a:rPr lang="en-US" sz="2800" i="0">
                <a:solidFill>
                  <a:schemeClr val="tx1"/>
                </a:solidFill>
                <a:latin typeface="Symbol" pitchFamily="18" charset="2"/>
              </a:rPr>
              <a:t></a:t>
            </a:r>
            <a:r>
              <a:rPr lang="en-US" sz="2800" i="0">
                <a:solidFill>
                  <a:schemeClr val="tx1"/>
                </a:solidFill>
              </a:rPr>
              <a:t>-ESs.</a:t>
            </a:r>
            <a:r>
              <a:rPr lang="en-US" sz="1800">
                <a:solidFill>
                  <a:schemeClr val="tx1"/>
                </a:solidFill>
              </a:rPr>
              <a:t/>
            </a:r>
            <a:br>
              <a:rPr lang="en-US" sz="1800">
                <a:solidFill>
                  <a:schemeClr val="tx1"/>
                </a:solidFill>
              </a:rPr>
            </a:b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28800"/>
            <a:ext cx="7543800" cy="4648200"/>
          </a:xfrm>
          <a:noFill/>
          <a:ln/>
        </p:spPr>
        <p:txBody>
          <a:bodyPr/>
          <a:lstStyle/>
          <a:p>
            <a:r>
              <a:rPr lang="en-US"/>
              <a:t>developed by H.P. Schwefel: 2-member population ((1+1)-ES) is generalized to multi-membered populations. 2 approaches are supported</a:t>
            </a:r>
          </a:p>
          <a:p>
            <a:r>
              <a:rPr lang="en-US"/>
              <a:t>(</a:t>
            </a:r>
            <a:r>
              <a:rPr lang="en-US">
                <a:latin typeface="Symbol" pitchFamily="18" charset="2"/>
              </a:rPr>
              <a:t></a:t>
            </a:r>
            <a:r>
              <a:rPr lang="en-US"/>
              <a:t>)-ES:</a:t>
            </a:r>
          </a:p>
          <a:p>
            <a:pPr lvl="1"/>
            <a:r>
              <a:rPr lang="en-US"/>
              <a:t> </a:t>
            </a:r>
            <a:r>
              <a:rPr lang="en-US">
                <a:latin typeface="Symbol" pitchFamily="18" charset="2"/>
              </a:rPr>
              <a:t></a:t>
            </a:r>
            <a:r>
              <a:rPr lang="en-US"/>
              <a:t> individuals produce</a:t>
            </a:r>
            <a:r>
              <a:rPr lang="en-US">
                <a:latin typeface="Symbol" pitchFamily="18" charset="2"/>
              </a:rPr>
              <a:t></a:t>
            </a:r>
            <a:r>
              <a:rPr lang="en-US"/>
              <a:t>offsprings</a:t>
            </a:r>
          </a:p>
          <a:p>
            <a:pPr lvl="1"/>
            <a:r>
              <a:rPr lang="en-US"/>
              <a:t>the population consisting of</a:t>
            </a:r>
            <a:r>
              <a:rPr lang="en-US">
                <a:latin typeface="Symbol" pitchFamily="18" charset="2"/>
              </a:rPr>
              <a:t></a:t>
            </a:r>
            <a:r>
              <a:rPr lang="en-US"/>
              <a:t>individuals (the old generation and the parents) is reduced to </a:t>
            </a:r>
            <a:r>
              <a:rPr lang="en-US">
                <a:latin typeface="Symbol" pitchFamily="18" charset="2"/>
              </a:rPr>
              <a:t></a:t>
            </a:r>
            <a:r>
              <a:rPr lang="en-US"/>
              <a:t> using selection. </a:t>
            </a:r>
          </a:p>
          <a:p>
            <a:pPr lvl="1"/>
            <a:r>
              <a:rPr lang="en-US"/>
              <a:t>relies on replacement</a:t>
            </a:r>
          </a:p>
          <a:p>
            <a:r>
              <a:rPr lang="en-US"/>
              <a:t>(</a:t>
            </a:r>
            <a:r>
              <a:rPr lang="en-US">
                <a:latin typeface="Symbol" pitchFamily="18" charset="2"/>
              </a:rPr>
              <a:t></a:t>
            </a:r>
            <a:r>
              <a:rPr lang="en-US"/>
              <a:t>)-ESs:</a:t>
            </a:r>
          </a:p>
          <a:p>
            <a:pPr lvl="1"/>
            <a:r>
              <a:rPr lang="en-US"/>
              <a:t>lifetime of individuals is limited to one generation.</a:t>
            </a:r>
          </a:p>
          <a:p>
            <a:pPr lvl="1"/>
            <a:r>
              <a:rPr lang="en-US"/>
              <a:t> </a:t>
            </a:r>
            <a:r>
              <a:rPr lang="en-US">
                <a:latin typeface="Symbol" pitchFamily="18" charset="2"/>
              </a:rPr>
              <a:t></a:t>
            </a:r>
            <a:r>
              <a:rPr lang="en-US"/>
              <a:t> individual produce </a:t>
            </a:r>
            <a:r>
              <a:rPr lang="en-US">
                <a:latin typeface="Symbol" pitchFamily="18" charset="2"/>
              </a:rPr>
              <a:t></a:t>
            </a:r>
            <a:r>
              <a:rPr lang="en-US"/>
              <a:t> offsprings (</a:t>
            </a:r>
            <a:r>
              <a:rPr lang="en-US">
                <a:latin typeface="Symbol" pitchFamily="18" charset="2"/>
              </a:rPr>
              <a:t></a:t>
            </a:r>
            <a:r>
              <a:rPr lang="en-US"/>
              <a:t> &gt; </a:t>
            </a:r>
            <a:r>
              <a:rPr lang="en-US">
                <a:latin typeface="Symbol" pitchFamily="18" charset="2"/>
              </a:rPr>
              <a:t></a:t>
            </a:r>
            <a:r>
              <a:rPr lang="en-US"/>
              <a:t>) with the best </a:t>
            </a:r>
            <a:r>
              <a:rPr lang="en-US">
                <a:latin typeface="Symbol" pitchFamily="18" charset="2"/>
              </a:rPr>
              <a:t></a:t>
            </a:r>
            <a:r>
              <a:rPr lang="en-US"/>
              <a:t> surviving.</a:t>
            </a:r>
          </a:p>
          <a:p>
            <a:pPr lvl="1"/>
            <a:r>
              <a:rPr lang="en-US"/>
              <a:t>generates the new generation from the scratch</a:t>
            </a:r>
          </a:p>
          <a:p>
            <a:r>
              <a:rPr lang="en-US"/>
              <a:t>Moreover,  the standard deviation undergoes evolution.</a:t>
            </a:r>
          </a:p>
        </p:txBody>
      </p:sp>
      <p:graphicFrame>
        <p:nvGraphicFramePr>
          <p:cNvPr id="1741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361113" y="0"/>
          <a:ext cx="171608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Microsoft ClipArt Gallery" r:id="rId3" imgW="3433680" imgH="3724200" progId="MS_ClipArt_Gallery">
                  <p:embed/>
                </p:oleObj>
              </mc:Choice>
              <mc:Fallback>
                <p:oleObj name="Microsoft ClipArt Gallery" r:id="rId3" imgW="3433680" imgH="372420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0"/>
                        <a:ext cx="1716087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76400" y="0"/>
          <a:ext cx="1447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Microsoft ClipArt Gallery" r:id="rId5" imgW="3433680" imgH="3724200" progId="MS_ClipArt_Gallery">
                  <p:embed/>
                </p:oleObj>
              </mc:Choice>
              <mc:Fallback>
                <p:oleObj name="Microsoft ClipArt Gallery" r:id="rId5" imgW="3433680" imgH="3724200" progId="MS_ClipArt_Gallery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0"/>
                        <a:ext cx="1447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906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r>
              <a:rPr lang="en-US" sz="3600" i="1">
                <a:solidFill>
                  <a:schemeClr val="tx2"/>
                </a:solidFill>
                <a:latin typeface="Times New Roman" pitchFamily="18" charset="0"/>
              </a:rPr>
              <a:t>       Evolutionsstrategie and GAs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24000" y="1828800"/>
            <a:ext cx="7543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>
                <a:latin typeface="Times New Roman" pitchFamily="18" charset="0"/>
              </a:rPr>
              <a:t>Differences ES           and trad. GAs          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Times New Roman" pitchFamily="18" charset="0"/>
              </a:rPr>
              <a:t>real-code (ES) vs. binary string representation (GA)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Times New Roman" pitchFamily="18" charset="0"/>
              </a:rPr>
              <a:t>selection is performed implicitly by removing unfit individual deterministically (ES); GAs employ a stoachastic selection process, and does not rely on removal..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Times New Roman" pitchFamily="18" charset="0"/>
              </a:rPr>
              <a:t>selection after recombination (ES); selection before recombination (GA).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Times New Roman" pitchFamily="18" charset="0"/>
              </a:rPr>
              <a:t>different handling of constraints: ES supports un-equalities as a part of the problem specification, and disqualifies illegal offspring; moreover, ES adjusts control parameters if illegal offspring occur too frequently. GAs, on the other hand, employ penalty functions.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Times New Roman" pitchFamily="18" charset="0"/>
              </a:rPr>
              <a:t>mutation is less important for traditional GAs; crossover is less important for ESs.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>
                <a:latin typeface="Times New Roman" pitchFamily="18" charset="0"/>
              </a:rPr>
              <a:t>Some scientists, e.g. Fogel, claim that ES and GAs are not fundamentally different (see also Hoffmeister’s paper [141]).</a:t>
            </a:r>
          </a:p>
        </p:txBody>
      </p:sp>
      <p:graphicFrame>
        <p:nvGraphicFramePr>
          <p:cNvPr id="1843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352800" y="1828800"/>
          <a:ext cx="533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Microsoft ClipArt Gallery" r:id="rId3" imgW="2925720" imgH="1903320" progId="MS_ClipArt_Gallery">
                  <p:embed/>
                </p:oleObj>
              </mc:Choice>
              <mc:Fallback>
                <p:oleObj name="Microsoft ClipArt Gallery" r:id="rId3" imgW="2925720" imgH="190332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828800"/>
                        <a:ext cx="533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262563" y="1905000"/>
          <a:ext cx="528637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Microsoft ClipArt Gallery" r:id="rId5" imgW="3039840" imgH="1881000" progId="MS_ClipArt_Gallery">
                  <p:embed/>
                </p:oleObj>
              </mc:Choice>
              <mc:Fallback>
                <p:oleObj name="Microsoft ClipArt Gallery" r:id="rId5" imgW="3039840" imgH="1881000" progId="MS_ClipArt_Gallery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1905000"/>
                        <a:ext cx="528637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7543800" y="152400"/>
          <a:ext cx="1524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Microsoft ClipArt Gallery" r:id="rId7" imgW="11795040" imgH="10591560" progId="MS_ClipArt_Gallery">
                  <p:embed/>
                </p:oleObj>
              </mc:Choice>
              <mc:Fallback>
                <p:oleObj name="Microsoft ClipArt Gallery" r:id="rId7" imgW="11795040" imgH="10591560" progId="MS_ClipArt_Gallery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52400"/>
                        <a:ext cx="1524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multbarc.ppt">
  <a:themeElements>
    <a:clrScheme name="">
      <a:dk1>
        <a:srgbClr val="000000"/>
      </a:dk1>
      <a:lt1>
        <a:srgbClr val="FFFFFF"/>
      </a:lt1>
      <a:dk2>
        <a:srgbClr val="000000"/>
      </a:dk2>
      <a:lt2>
        <a:srgbClr val="C8FEC8"/>
      </a:lt2>
      <a:accent1>
        <a:srgbClr val="A2FFA3"/>
      </a:accent1>
      <a:accent2>
        <a:srgbClr val="F35B1B"/>
      </a:accent2>
      <a:accent3>
        <a:srgbClr val="FFFFFF"/>
      </a:accent3>
      <a:accent4>
        <a:srgbClr val="000000"/>
      </a:accent4>
      <a:accent5>
        <a:srgbClr val="CEFFCE"/>
      </a:accent5>
      <a:accent6>
        <a:srgbClr val="DC5217"/>
      </a:accent6>
      <a:hlink>
        <a:srgbClr val="FC0128"/>
      </a:hlink>
      <a:folHlink>
        <a:srgbClr val="C0FEF9"/>
      </a:folHlink>
    </a:clrScheme>
    <a:fontScheme name="multbarc.ppt">
      <a:majorFont>
        <a:latin typeface="Times New Roman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barc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barc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c:\msoffice\powerpnt\template\clrovrhd\multbarc.ppt</Template>
  <TotalTime>0</TotalTime>
  <Pages>14</Pages>
  <Words>395</Words>
  <Application>Microsoft Office PowerPoint</Application>
  <PresentationFormat>Letter Paper (8.5x11 in)</PresentationFormat>
  <Paragraphs>29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multbarc.ppt</vt:lpstr>
      <vt:lpstr>Microsoft ClipArt Gallery</vt:lpstr>
      <vt:lpstr>         Evolution Strategies</vt:lpstr>
      <vt:lpstr>                -ES and -ESs.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Optimization</dc:title>
  <dc:creator>Department of Computer Science</dc:creator>
  <cp:lastModifiedBy>Christoph Eick</cp:lastModifiedBy>
  <cp:revision>17</cp:revision>
  <cp:lastPrinted>1995-03-08T12:39:14Z</cp:lastPrinted>
  <dcterms:created xsi:type="dcterms:W3CDTF">1995-03-06T12:04:52Z</dcterms:created>
  <dcterms:modified xsi:type="dcterms:W3CDTF">2012-02-09T15:43:43Z</dcterms:modified>
</cp:coreProperties>
</file>