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5" r:id="rId2"/>
    <p:sldId id="267" r:id="rId3"/>
    <p:sldId id="274" r:id="rId4"/>
    <p:sldId id="270" r:id="rId5"/>
    <p:sldId id="271" r:id="rId6"/>
    <p:sldId id="272" r:id="rId7"/>
    <p:sldId id="273" r:id="rId8"/>
    <p:sldId id="269" r:id="rId9"/>
    <p:sldId id="268" r:id="rId10"/>
  </p:sldIdLst>
  <p:sldSz cx="9144000" cy="6858000" type="letter"/>
  <p:notesSz cx="6858000" cy="91995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0800" y="8802688"/>
            <a:ext cx="38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D4254255-D7B7-4A1C-B981-5FC84AFD30ED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6913"/>
            <a:ext cx="4583112" cy="34369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802688"/>
            <a:ext cx="38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7C22208A-196C-4346-B87C-80EDC785548C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61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4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209550"/>
            <a:ext cx="1966912" cy="6419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0" y="209550"/>
            <a:ext cx="5748338" cy="6419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9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999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5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3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60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95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362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61950" y="590550"/>
            <a:ext cx="8745538" cy="6237288"/>
            <a:chOff x="228" y="372"/>
            <a:chExt cx="5509" cy="3929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28" y="1053"/>
              <a:ext cx="5509" cy="3248"/>
            </a:xfrm>
            <a:custGeom>
              <a:avLst/>
              <a:gdLst>
                <a:gd name="T0" fmla="*/ 5508 w 5509"/>
                <a:gd name="T1" fmla="*/ 0 h 3248"/>
                <a:gd name="T2" fmla="*/ 0 w 5509"/>
                <a:gd name="T3" fmla="*/ 0 h 3248"/>
                <a:gd name="T4" fmla="*/ 0 w 5509"/>
                <a:gd name="T5" fmla="*/ 3247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09" h="3248">
                  <a:moveTo>
                    <a:pt x="5508" y="0"/>
                  </a:moveTo>
                  <a:lnTo>
                    <a:pt x="0" y="0"/>
                  </a:lnTo>
                  <a:lnTo>
                    <a:pt x="0" y="3247"/>
                  </a:lnTo>
                </a:path>
              </a:pathLst>
            </a:custGeom>
            <a:noFill/>
            <a:ln w="1270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13500000" algn="ctr" rotWithShape="0">
                <a:schemeClr val="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28" y="372"/>
              <a:ext cx="5509" cy="3929"/>
            </a:xfrm>
            <a:custGeom>
              <a:avLst/>
              <a:gdLst>
                <a:gd name="T0" fmla="*/ 431 w 5509"/>
                <a:gd name="T1" fmla="*/ 3928 h 3929"/>
                <a:gd name="T2" fmla="*/ 431 w 5509"/>
                <a:gd name="T3" fmla="*/ 0 h 3929"/>
                <a:gd name="T4" fmla="*/ 0 w 5509"/>
                <a:gd name="T5" fmla="*/ 0 h 3929"/>
                <a:gd name="T6" fmla="*/ 0 w 5509"/>
                <a:gd name="T7" fmla="*/ 486 h 3929"/>
                <a:gd name="T8" fmla="*/ 5508 w 5509"/>
                <a:gd name="T9" fmla="*/ 486 h 3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09" h="3929">
                  <a:moveTo>
                    <a:pt x="431" y="3928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08" y="486"/>
                  </a:lnTo>
                </a:path>
              </a:pathLst>
            </a:custGeom>
            <a:noFill/>
            <a:ln w="1270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13500000" algn="ctr" rotWithShape="0">
                <a:schemeClr val="hlink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00150" y="209550"/>
            <a:ext cx="7734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5105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pPr algn="l"/>
            <a:r>
              <a:rPr lang="en-US" sz="1200"/>
              <a:t>Christoph</a:t>
            </a:r>
            <a:r>
              <a:rPr lang="en-US"/>
              <a:t> F. Eick: Using EC to Solve Transportation Problems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RnZnIIksdwU" TargetMode="External"/><Relationship Id="rId3" Type="http://schemas.openxmlformats.org/officeDocument/2006/relationships/hyperlink" Target="http://office.microsoft.com/en-us/excel-help/using-solver-to-solve-transportation-or-distribution-problems-HA001124597.aspx" TargetMode="External"/><Relationship Id="rId7" Type="http://schemas.openxmlformats.org/officeDocument/2006/relationships/hyperlink" Target="http://www.authorstream.com/Presentation/chainz062002-485708-transportation-and-assignment-problems/" TargetMode="External"/><Relationship Id="rId2" Type="http://schemas.openxmlformats.org/officeDocument/2006/relationships/hyperlink" Target="http://orms.pef.czu.cz/text/transProble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stor.org/stable/2583546" TargetMode="External"/><Relationship Id="rId5" Type="http://schemas.openxmlformats.org/officeDocument/2006/relationships/hyperlink" Target="http://www-personal.umich.edu/~murty/510/510slides9.pdf" TargetMode="External"/><Relationship Id="rId4" Type="http://schemas.openxmlformats.org/officeDocument/2006/relationships/hyperlink" Target="http://www2.cs.uh.edu/~ceick/6367/Proj1-2012.html" TargetMode="External"/><Relationship Id="rId9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 smtClean="0"/>
              <a:t>Transportation Problems</a:t>
            </a:r>
            <a:endParaRPr lang="en-US" dirty="0"/>
          </a:p>
        </p:txBody>
      </p:sp>
      <p:pic>
        <p:nvPicPr>
          <p:cNvPr id="15364" name="Picture 4" descr="bd0516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59450"/>
            <a:ext cx="14478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909762"/>
            <a:ext cx="6079130" cy="395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67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 smtClean="0"/>
              <a:t>Transportation Problems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dirty="0">
                <a:hlinkClick r:id="rId2"/>
              </a:rPr>
              <a:t>http://orms.pef.czu.cz/text/transProblem.html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http://office.microsoft.com/en-us/excel-help/using-solver-to-solve-transportation-or-distribution-problems-HA001124597.aspx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4"/>
              </a:rPr>
              <a:t>http://www2.cs.uh.edu/~</a:t>
            </a:r>
            <a:r>
              <a:rPr lang="en-US" sz="2000" dirty="0" smtClean="0">
                <a:hlinkClick r:id="rId4"/>
              </a:rPr>
              <a:t>ceick/6367/Proj1-2012.html</a:t>
            </a:r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://www-personal.umich.edu/~</a:t>
            </a:r>
            <a:r>
              <a:rPr lang="en-US" sz="2000" dirty="0" smtClean="0">
                <a:hlinkClick r:id="rId5"/>
              </a:rPr>
              <a:t>murty/510/510slides9.pdf</a:t>
            </a:r>
            <a:endParaRPr lang="en-US" sz="2000" dirty="0"/>
          </a:p>
          <a:p>
            <a:r>
              <a:rPr lang="en-US" sz="2000" dirty="0" smtClean="0">
                <a:hlinkClick r:id="rId6"/>
              </a:rPr>
              <a:t>http://www.jstor.org/stable/2583546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7"/>
              </a:rPr>
              <a:t>http://www.authorstream.com/Presentation/chainz062002-485708-transportation-and-assignment-problems</a:t>
            </a:r>
            <a:r>
              <a:rPr lang="en-US" sz="2000" dirty="0" smtClean="0">
                <a:hlinkClick r:id="rId7"/>
              </a:rPr>
              <a:t>/</a:t>
            </a:r>
            <a:endParaRPr lang="en-US" sz="2000" dirty="0" smtClean="0"/>
          </a:p>
          <a:p>
            <a:r>
              <a:rPr lang="en-US" sz="2000" dirty="0">
                <a:hlinkClick r:id="rId8"/>
              </a:rPr>
              <a:t>http://</a:t>
            </a:r>
            <a:r>
              <a:rPr lang="en-US" sz="2000" dirty="0" smtClean="0">
                <a:hlinkClick r:id="rId8"/>
              </a:rPr>
              <a:t>www.youtube.com/watch?v=RnZnIIksdwU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5364" name="Picture 4" descr="bd05167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59450"/>
            <a:ext cx="14478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 smtClean="0"/>
              <a:t>Goals of Project1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848600" cy="4876800"/>
          </a:xfrm>
          <a:noFill/>
          <a:ln/>
        </p:spPr>
        <p:txBody>
          <a:bodyPr/>
          <a:lstStyle/>
          <a:p>
            <a:r>
              <a:rPr lang="en-US" sz="2000" dirty="0" smtClean="0"/>
              <a:t>Learn to develop and evaluate domain-specific crossover and mutation operators (for balanced transportation problems)</a:t>
            </a:r>
          </a:p>
          <a:p>
            <a:r>
              <a:rPr lang="en-US" sz="2000" dirty="0" smtClean="0"/>
              <a:t>Learn to build systems that solve optimization problems with EC</a:t>
            </a:r>
          </a:p>
          <a:p>
            <a:pPr lvl="1"/>
            <a:r>
              <a:rPr lang="en-US" sz="2000" dirty="0" smtClean="0"/>
              <a:t>Develop an initial version of the system </a:t>
            </a:r>
          </a:p>
          <a:p>
            <a:pPr lvl="1"/>
            <a:r>
              <a:rPr lang="en-US" sz="2000" dirty="0" smtClean="0"/>
              <a:t>Improve the initial version (by using better system parameters or better operators such as different selection techniques or different genetic operators)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 smtClean="0"/>
              <a:t>Conduct experiments which assess the current version of the system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 smtClean="0"/>
              <a:t>Analyze the experimental results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 smtClean="0"/>
              <a:t>Modify the system based on the results of step2 </a:t>
            </a:r>
          </a:p>
          <a:p>
            <a:r>
              <a:rPr lang="en-US" sz="2000" dirty="0" smtClean="0"/>
              <a:t>Design a system that can solve challenging, non-linear balanced transportation problems</a:t>
            </a:r>
          </a:p>
          <a:p>
            <a:r>
              <a:rPr lang="en-US" sz="2000" dirty="0" smtClean="0"/>
              <a:t>Get some exposure to the “world of transportation problems”</a:t>
            </a:r>
          </a:p>
          <a:p>
            <a:pPr marL="457200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5364" name="Picture 4" descr="bd0516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4478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53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Some Initial Thoughts on the Course Project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848600" cy="5029200"/>
          </a:xfrm>
        </p:spPr>
        <p:txBody>
          <a:bodyPr/>
          <a:lstStyle/>
          <a:p>
            <a:r>
              <a:rPr lang="en-US" sz="2400" dirty="0"/>
              <a:t>Have a general theme</a:t>
            </a:r>
          </a:p>
          <a:p>
            <a:r>
              <a:rPr lang="en-US" sz="2400" dirty="0"/>
              <a:t>Compare at least 2 approaches (could be similar or the second approach could be kind of trivial)</a:t>
            </a:r>
          </a:p>
          <a:p>
            <a:r>
              <a:rPr lang="en-US" sz="2400" dirty="0"/>
              <a:t>Run algorithms at least 3 times (you might just be unlucky)</a:t>
            </a:r>
          </a:p>
          <a:p>
            <a:r>
              <a:rPr lang="en-US" sz="2400" dirty="0"/>
              <a:t>Report the results of running the benchmark transparently and completely</a:t>
            </a:r>
          </a:p>
          <a:p>
            <a:r>
              <a:rPr lang="en-US" sz="2400" dirty="0"/>
              <a:t>Interpret your results (even if there is no clear evidence pointing into one direct); explain your results (could be speculative)</a:t>
            </a:r>
          </a:p>
          <a:p>
            <a:r>
              <a:rPr lang="en-US" sz="2400" dirty="0"/>
              <a:t>Report the history of the project.</a:t>
            </a:r>
          </a:p>
          <a:p>
            <a:r>
              <a:rPr lang="en-US" sz="2400" dirty="0"/>
              <a:t>What was expected, what was unexpected?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9550"/>
            <a:ext cx="8172450" cy="1066800"/>
          </a:xfrm>
        </p:spPr>
        <p:txBody>
          <a:bodyPr/>
          <a:lstStyle/>
          <a:p>
            <a:pPr algn="ctr"/>
            <a:r>
              <a:rPr lang="en-US" sz="3200"/>
              <a:t>Conducting Experiments in General and in the Context of the Transportation Problem</a:t>
            </a:r>
            <a:r>
              <a:rPr lang="en-US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750" dirty="0"/>
              <a:t>Things to observe when running an EC-system</a:t>
            </a:r>
          </a:p>
          <a:p>
            <a:pPr lvl="1">
              <a:lnSpc>
                <a:spcPct val="90000"/>
              </a:lnSpc>
            </a:pPr>
            <a:r>
              <a:rPr lang="en-US" sz="1750" dirty="0"/>
              <a:t>Average fitness</a:t>
            </a:r>
          </a:p>
          <a:p>
            <a:pPr lvl="1">
              <a:lnSpc>
                <a:spcPct val="90000"/>
              </a:lnSpc>
            </a:pPr>
            <a:r>
              <a:rPr lang="en-US" sz="1750" dirty="0"/>
              <a:t>Best solution found so far</a:t>
            </a:r>
          </a:p>
          <a:p>
            <a:pPr lvl="1">
              <a:lnSpc>
                <a:spcPct val="90000"/>
              </a:lnSpc>
            </a:pPr>
            <a:r>
              <a:rPr lang="en-US" sz="1750" dirty="0"/>
              <a:t>Diversity in the current population (expensive)</a:t>
            </a:r>
          </a:p>
          <a:p>
            <a:pPr lvl="1">
              <a:lnSpc>
                <a:spcPct val="90000"/>
              </a:lnSpc>
            </a:pPr>
            <a:r>
              <a:rPr lang="en-US" sz="1750" dirty="0"/>
              <a:t>Degree of change from generation to generation</a:t>
            </a:r>
          </a:p>
          <a:p>
            <a:pPr lvl="1">
              <a:lnSpc>
                <a:spcPct val="90000"/>
              </a:lnSpc>
            </a:pPr>
            <a:r>
              <a:rPr lang="en-US" sz="1750" dirty="0"/>
              <a:t>Visualizing the current best solutions could be helpful</a:t>
            </a:r>
          </a:p>
          <a:p>
            <a:pPr lvl="1">
              <a:lnSpc>
                <a:spcPct val="90000"/>
              </a:lnSpc>
            </a:pPr>
            <a:r>
              <a:rPr lang="en-US" sz="1750" dirty="0" smtClean="0"/>
              <a:t>building </a:t>
            </a:r>
            <a:r>
              <a:rPr lang="en-US" sz="1750" dirty="0"/>
              <a:t>blocks in the searched solutions</a:t>
            </a:r>
          </a:p>
          <a:p>
            <a:pPr lvl="1">
              <a:lnSpc>
                <a:spcPct val="90000"/>
              </a:lnSpc>
            </a:pPr>
            <a:r>
              <a:rPr lang="en-US" sz="1750" dirty="0"/>
              <a:t>Complexity: runtime, storage, number of genetic operators applied,…</a:t>
            </a:r>
          </a:p>
          <a:p>
            <a:pPr lvl="1">
              <a:lnSpc>
                <a:spcPct val="90000"/>
              </a:lnSpc>
            </a:pPr>
            <a:r>
              <a:rPr lang="en-US" sz="1750" dirty="0"/>
              <a:t>What parts of the search space are searched (hard to analyze)</a:t>
            </a:r>
          </a:p>
          <a:p>
            <a:pPr>
              <a:lnSpc>
                <a:spcPct val="90000"/>
              </a:lnSpc>
            </a:pPr>
            <a:r>
              <a:rPr lang="en-US" sz="1750" dirty="0"/>
              <a:t>Things to report when summarizing experiments</a:t>
            </a:r>
          </a:p>
          <a:p>
            <a:pPr lvl="1">
              <a:lnSpc>
                <a:spcPct val="90000"/>
              </a:lnSpc>
            </a:pPr>
            <a:r>
              <a:rPr lang="en-US" sz="1750" u="sng" dirty="0"/>
              <a:t>Experimental Environment</a:t>
            </a:r>
            <a:r>
              <a:rPr lang="en-US" sz="1750" dirty="0"/>
              <a:t>: Operators used and probabilities of their application, selection method, population size, best found solution, best average fitness.</a:t>
            </a:r>
          </a:p>
          <a:p>
            <a:pPr lvl="1">
              <a:lnSpc>
                <a:spcPct val="90000"/>
              </a:lnSpc>
            </a:pPr>
            <a:r>
              <a:rPr lang="en-US" sz="1750" u="sng" dirty="0"/>
              <a:t>Observed Results</a:t>
            </a:r>
            <a:r>
              <a:rPr lang="en-US" sz="1750" dirty="0"/>
              <a:t>: Best solution found, best fitness/average fitness over time, diversity over </a:t>
            </a:r>
            <a:r>
              <a:rPr lang="en-US" sz="1750" dirty="0" smtClean="0"/>
              <a:t>time.</a:t>
            </a:r>
          </a:p>
          <a:p>
            <a:pPr lvl="1">
              <a:lnSpc>
                <a:spcPct val="90000"/>
              </a:lnSpc>
            </a:pPr>
            <a:r>
              <a:rPr lang="en-US" sz="1750" dirty="0" smtClean="0"/>
              <a:t>Run several experiments for the first and fourth cost function (for the two cases)</a:t>
            </a:r>
          </a:p>
          <a:p>
            <a:pPr lvl="1">
              <a:lnSpc>
                <a:spcPct val="90000"/>
              </a:lnSpc>
            </a:pPr>
            <a:r>
              <a:rPr lang="en-US" sz="1750" dirty="0" smtClean="0"/>
              <a:t>Run the “best version” of your system for the second and third cost function repeated 3 times for the two cases (no analysis required) </a:t>
            </a:r>
            <a:endParaRPr lang="en-US" sz="1750" dirty="0"/>
          </a:p>
        </p:txBody>
      </p:sp>
      <p:pic>
        <p:nvPicPr>
          <p:cNvPr id="20484" name="Picture 4" descr="bd0516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14478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Initialization and Mutation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971800"/>
            <a:ext cx="8153400" cy="3886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Values </a:t>
            </a:r>
            <a:r>
              <a:rPr lang="en-US" dirty="0" err="1"/>
              <a:t>t</a:t>
            </a:r>
            <a:r>
              <a:rPr lang="en-US" baseline="-25000" dirty="0" err="1"/>
              <a:t>ij</a:t>
            </a:r>
            <a:r>
              <a:rPr lang="en-US" dirty="0"/>
              <a:t> have to be between 0 and min(source(</a:t>
            </a:r>
            <a:r>
              <a:rPr lang="en-US" dirty="0" err="1"/>
              <a:t>i</a:t>
            </a:r>
            <a:r>
              <a:rPr lang="en-US" dirty="0"/>
              <a:t>),</a:t>
            </a:r>
            <a:r>
              <a:rPr lang="en-US" dirty="0" err="1"/>
              <a:t>distination</a:t>
            </a:r>
            <a:r>
              <a:rPr lang="en-US" dirty="0"/>
              <a:t>(j))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 can compute </a:t>
            </a:r>
            <a:r>
              <a:rPr lang="en-US" dirty="0" err="1"/>
              <a:t>delta_t</a:t>
            </a:r>
            <a:r>
              <a:rPr lang="en-US" baseline="-25000" dirty="0" err="1"/>
              <a:t>ij</a:t>
            </a:r>
            <a:r>
              <a:rPr lang="en-US" dirty="0"/>
              <a:t>=min(Source(</a:t>
            </a:r>
            <a:r>
              <a:rPr lang="en-US" dirty="0" err="1"/>
              <a:t>i</a:t>
            </a:r>
            <a:r>
              <a:rPr lang="en-US" dirty="0" smtClean="0"/>
              <a:t>)</a:t>
            </a:r>
            <a:r>
              <a:rPr lang="en-US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err="1" smtClean="0"/>
              <a:t>j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/>
              <a:t>, destination(j</a:t>
            </a:r>
            <a:r>
              <a:rPr lang="en-US" dirty="0" smtClean="0"/>
              <a:t>)</a:t>
            </a:r>
            <a:r>
              <a:rPr lang="en-US" dirty="0" smtClean="0">
                <a:latin typeface="Symbol" pitchFamily="18" charset="2"/>
              </a:rPr>
              <a:t>-</a:t>
            </a:r>
            <a:r>
              <a:rPr lang="en-US" dirty="0">
                <a:sym typeface="Symbol"/>
              </a:rPr>
              <a:t>  </a:t>
            </a:r>
            <a:r>
              <a:rPr lang="en-US" baseline="-25000" dirty="0" err="1" smtClean="0"/>
              <a:t>i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dirty="0"/>
              <a:t>), which is how much </a:t>
            </a:r>
            <a:r>
              <a:rPr lang="en-US" dirty="0" err="1"/>
              <a:t>tij</a:t>
            </a:r>
            <a:r>
              <a:rPr lang="en-US" dirty="0"/>
              <a:t> has to be increased/decreased  to satisfy the constraints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Simple Initialization Procedure: Set </a:t>
            </a:r>
            <a:r>
              <a:rPr lang="en-US" dirty="0" err="1"/>
              <a:t>tij</a:t>
            </a:r>
            <a:r>
              <a:rPr lang="en-US" dirty="0"/>
              <a:t> to 0 initially, and visit </a:t>
            </a:r>
            <a:r>
              <a:rPr lang="en-US" dirty="0" err="1"/>
              <a:t>tij</a:t>
            </a:r>
            <a:r>
              <a:rPr lang="en-US" dirty="0"/>
              <a:t> in some random order and assign the maximum allowed value (</a:t>
            </a:r>
            <a:r>
              <a:rPr lang="en-US" dirty="0" err="1"/>
              <a:t>delta_tij</a:t>
            </a:r>
            <a:r>
              <a:rPr lang="en-US" dirty="0"/>
              <a:t>) to </a:t>
            </a:r>
            <a:r>
              <a:rPr lang="en-US" dirty="0" smtClean="0"/>
              <a:t>it.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Complex initialization procedure: Use multiple loops and assign a percentage of the maximum increase to </a:t>
            </a:r>
            <a:r>
              <a:rPr lang="en-US" dirty="0" err="1"/>
              <a:t>t</a:t>
            </a:r>
            <a:r>
              <a:rPr lang="en-US" baseline="-25000" dirty="0" err="1"/>
              <a:t>ij</a:t>
            </a:r>
            <a:r>
              <a:rPr lang="en-US" dirty="0"/>
              <a:t>, and set it to </a:t>
            </a:r>
            <a:r>
              <a:rPr lang="en-US" dirty="0" err="1"/>
              <a:t>t</a:t>
            </a:r>
            <a:r>
              <a:rPr lang="en-US" baseline="-25000" dirty="0" err="1"/>
              <a:t>ij</a:t>
            </a:r>
            <a:r>
              <a:rPr lang="en-US" dirty="0" err="1"/>
              <a:t>+delta_t</a:t>
            </a:r>
            <a:r>
              <a:rPr lang="en-US" baseline="-25000" dirty="0" err="1"/>
              <a:t>ij</a:t>
            </a:r>
            <a:r>
              <a:rPr lang="en-US" dirty="0"/>
              <a:t> in the last iteration.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Reverse initialization procedure: assign min(source(</a:t>
            </a:r>
            <a:r>
              <a:rPr lang="en-US" dirty="0" err="1"/>
              <a:t>i</a:t>
            </a:r>
            <a:r>
              <a:rPr lang="en-US" dirty="0"/>
              <a:t>),destination(j) to </a:t>
            </a:r>
            <a:r>
              <a:rPr lang="en-US" dirty="0" err="1"/>
              <a:t>tij</a:t>
            </a:r>
            <a:r>
              <a:rPr lang="en-US" dirty="0"/>
              <a:t> and reduce it…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Mutation: Change </a:t>
            </a:r>
            <a:r>
              <a:rPr lang="en-US" dirty="0" err="1"/>
              <a:t>tij</a:t>
            </a:r>
            <a:r>
              <a:rPr lang="en-US" dirty="0"/>
              <a:t> by adding/subtracting a number from it, not violating condition 1, and reuse the simple (complex??) initialization procedure: negative </a:t>
            </a:r>
            <a:r>
              <a:rPr lang="en-US" dirty="0" err="1"/>
              <a:t>delta_tij</a:t>
            </a:r>
            <a:r>
              <a:rPr lang="en-US" dirty="0"/>
              <a:t> values result in a reduction of the amount transported.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133600" y="1828800"/>
            <a:ext cx="12192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4038600" y="1828800"/>
            <a:ext cx="12192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5867400" y="1828800"/>
            <a:ext cx="12192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3048000" y="2362200"/>
            <a:ext cx="1219200" cy="3810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953000" y="2362200"/>
            <a:ext cx="1219200" cy="3810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905000" y="1981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715000" y="2057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733800" y="2057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743200" y="2514600"/>
            <a:ext cx="374650" cy="3175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724400" y="2514600"/>
            <a:ext cx="285750" cy="3175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696200" y="1828800"/>
            <a:ext cx="1117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lain"/>
            </a:pPr>
            <a:r>
              <a:rPr lang="en-US" sz="1400" dirty="0"/>
              <a:t>9      1</a:t>
            </a:r>
          </a:p>
          <a:p>
            <a:r>
              <a:rPr lang="en-US" sz="1400" dirty="0"/>
              <a:t>4         1      4</a:t>
            </a:r>
          </a:p>
          <a:p>
            <a:pPr>
              <a:buFontTx/>
              <a:buAutoNum type="arabicPlain"/>
            </a:pPr>
            <a:endParaRPr lang="en-US" sz="1400" dirty="0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1295400" y="1981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7848600" y="838200"/>
            <a:ext cx="40640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8160235" y="684311"/>
            <a:ext cx="348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Ideas for the Transportation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/>
              <a:t>If M1 and M2 are legal solutions, a*M1 + b*M2 (with a,b&gt;0 a+b=1) are also legal solutions. This provides as with a quite natural crossover operator. This operator is called </a:t>
            </a:r>
            <a:r>
              <a:rPr lang="en-US" sz="2000" b="1"/>
              <a:t>arithmetical crossover</a:t>
            </a:r>
            <a:r>
              <a:rPr lang="en-US" sz="2000"/>
              <a:t> in the EC numerical optimization literature. </a:t>
            </a:r>
          </a:p>
          <a:p>
            <a:r>
              <a:rPr lang="en-US" sz="2000" b="1"/>
              <a:t>Boundary Mutation</a:t>
            </a:r>
            <a:r>
              <a:rPr lang="en-US" sz="2000"/>
              <a:t> (that sets the value of one (possibly more) elements of the matrix to its minimum (0) or maximum possible value (min(source(i), dest(j))), might also have some merit.  </a:t>
            </a:r>
          </a:p>
          <a:p>
            <a:endParaRPr lang="en-US" sz="2000"/>
          </a:p>
          <a:p>
            <a:endParaRPr lang="en-US" sz="2000"/>
          </a:p>
        </p:txBody>
      </p:sp>
      <p:pic>
        <p:nvPicPr>
          <p:cNvPr id="15364" name="Picture 4" descr="bd0516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59450"/>
            <a:ext cx="14478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70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Reverse Initialization Algorithm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Let row(I) the sum of elements in the I-th row</a:t>
            </a:r>
          </a:p>
          <a:p>
            <a:pPr>
              <a:buFont typeface="Wingdings" pitchFamily="2" charset="2"/>
              <a:buNone/>
            </a:pPr>
            <a:r>
              <a:rPr lang="en-US"/>
              <a:t>Let col(j) the sum of the elements in the j-th column</a:t>
            </a:r>
          </a:p>
          <a:p>
            <a:pPr>
              <a:buFont typeface="Wingdings" pitchFamily="2" charset="2"/>
              <a:buNone/>
            </a:pPr>
            <a:r>
              <a:rPr lang="en-US"/>
              <a:t>Let sour(I) the sum of the supplies of the I-th row </a:t>
            </a:r>
          </a:p>
          <a:p>
            <a:pPr>
              <a:buFont typeface="Wingdings" pitchFamily="2" charset="2"/>
              <a:buNone/>
            </a:pPr>
            <a:r>
              <a:rPr lang="en-US"/>
              <a:t>Let dest(j) the demand for the j-th colums</a:t>
            </a:r>
          </a:p>
          <a:p>
            <a:pPr>
              <a:buFont typeface="Wingdings" pitchFamily="2" charset="2"/>
              <a:buNone/>
            </a:pPr>
            <a:r>
              <a:rPr lang="en-US"/>
              <a:t>Let dest(j)=&lt;col(j) and source(I)=&lt;row(I) for I,j=…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Visit the matrix elements (possibly excluding some elements) in some randomly selected order and do the following with the visited element v</a:t>
            </a:r>
            <a:r>
              <a:rPr lang="en-US" sz="2000" baseline="-25000">
                <a:latin typeface="Verdana" pitchFamily="34" charset="0"/>
              </a:rPr>
              <a:t>ij </a:t>
            </a:r>
            <a:r>
              <a:rPr lang="en-US" sz="2000">
                <a:latin typeface="Verdana" pitchFamily="34" charset="0"/>
              </a:rPr>
              <a:t>with its current value v:</a:t>
            </a:r>
          </a:p>
          <a:p>
            <a:pPr marL="762000" lvl="1" indent="-304800"/>
            <a:r>
              <a:rPr lang="en-US" sz="2000">
                <a:latin typeface="Verdana" pitchFamily="34" charset="0"/>
              </a:rPr>
              <a:t>maxred= min(col(j)-dist(j), row(i)-sour(i))</a:t>
            </a:r>
          </a:p>
          <a:p>
            <a:pPr marL="762000" lvl="1" indent="-304800"/>
            <a:r>
              <a:rPr lang="en-US" sz="2000">
                <a:latin typeface="Verdana" pitchFamily="34" charset="0"/>
              </a:rPr>
              <a:t>r= min(v, maxred)</a:t>
            </a:r>
          </a:p>
          <a:p>
            <a:pPr marL="762000" lvl="1" indent="-304800"/>
            <a:r>
              <a:rPr lang="en-US" sz="2000">
                <a:latin typeface="Verdana" pitchFamily="34" charset="0"/>
              </a:rPr>
              <a:t>v</a:t>
            </a:r>
            <a:r>
              <a:rPr lang="en-US" sz="2000" baseline="-25000">
                <a:latin typeface="Verdana" pitchFamily="34" charset="0"/>
              </a:rPr>
              <a:t>ij</a:t>
            </a:r>
            <a:r>
              <a:rPr lang="en-US" sz="2000">
                <a:latin typeface="Verdana" pitchFamily="34" charset="0"/>
              </a:rPr>
              <a:t>=v</a:t>
            </a:r>
            <a:r>
              <a:rPr lang="en-US" sz="2000" baseline="-25000">
                <a:latin typeface="Verdana" pitchFamily="34" charset="0"/>
              </a:rPr>
              <a:t>ij</a:t>
            </a:r>
            <a:r>
              <a:rPr lang="en-US" sz="2000">
                <a:latin typeface="Verdana" pitchFamily="34" charset="0"/>
              </a:rPr>
              <a:t>-r; row(i)=row(i)-r; col(j)=col(j);</a:t>
            </a:r>
          </a:p>
          <a:p>
            <a:pPr marL="762000" lvl="1" indent="-304800"/>
            <a:endParaRPr lang="en-US" sz="20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956550" y="0"/>
            <a:ext cx="118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2001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Boundary Mutation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 2      2       0        0         0         2       </a:t>
            </a:r>
            <a:r>
              <a:rPr lang="en-US" b="1"/>
              <a:t>6</a:t>
            </a:r>
          </a:p>
          <a:p>
            <a:pPr>
              <a:buFont typeface="Wingdings" pitchFamily="2" charset="2"/>
              <a:buNone/>
            </a:pPr>
            <a:r>
              <a:rPr lang="en-US"/>
              <a:t>    1      1      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</a:t>
            </a:r>
            <a:r>
              <a:rPr lang="en-US" b="1"/>
              <a:t>4</a:t>
            </a:r>
            <a:r>
              <a:rPr lang="en-US"/>
              <a:t>     0         2         0       </a:t>
            </a:r>
            <a:r>
              <a:rPr lang="en-US" b="1"/>
              <a:t>6</a:t>
            </a:r>
          </a:p>
          <a:p>
            <a:pPr>
              <a:buFont typeface="Wingdings" pitchFamily="2" charset="2"/>
              <a:buNone/>
            </a:pPr>
            <a:r>
              <a:rPr lang="en-US"/>
              <a:t>    1      0       0        3         2         0       </a:t>
            </a:r>
            <a:r>
              <a:rPr lang="en-US" b="1"/>
              <a:t>6</a:t>
            </a:r>
          </a:p>
          <a:p>
            <a:pPr>
              <a:buFont typeface="Wingdings" pitchFamily="2" charset="2"/>
              <a:buNone/>
            </a:pPr>
            <a:r>
              <a:rPr lang="en-US"/>
              <a:t>    0      1      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</a:t>
            </a:r>
            <a:r>
              <a:rPr lang="en-US" b="1"/>
              <a:t>0</a:t>
            </a:r>
            <a:r>
              <a:rPr lang="en-US"/>
              <a:t>     1         0         2       </a:t>
            </a:r>
            <a:r>
              <a:rPr lang="en-US" b="1"/>
              <a:t>6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r>
              <a:rPr lang="en-US" b="1"/>
              <a:t>Boundary Mutation:</a:t>
            </a:r>
          </a:p>
          <a:p>
            <a:pPr>
              <a:buFont typeface="Wingdings" pitchFamily="2" charset="2"/>
              <a:buAutoNum type="arabicPeriod"/>
            </a:pPr>
            <a:r>
              <a:rPr lang="en-US" b="1"/>
              <a:t>Selection an element of the matrix</a:t>
            </a:r>
          </a:p>
          <a:p>
            <a:pPr>
              <a:buFont typeface="Wingdings" pitchFamily="2" charset="2"/>
              <a:buAutoNum type="arabicPeriod"/>
            </a:pPr>
            <a:r>
              <a:rPr lang="en-US" b="1"/>
              <a:t>Set it to its maximum possible value (4 in the example)</a:t>
            </a:r>
          </a:p>
          <a:p>
            <a:pPr>
              <a:buFont typeface="Wingdings" pitchFamily="2" charset="2"/>
              <a:buAutoNum type="arabicPeriod"/>
            </a:pPr>
            <a:r>
              <a:rPr lang="en-US" b="1"/>
              <a:t>Rerun a reverse initialization algorithm (the normal initialization algorithm) that reduces the elements of a matrix until the source and destination amounts are correct. </a:t>
            </a:r>
          </a:p>
          <a:p>
            <a:pPr>
              <a:buFont typeface="Wingdings" pitchFamily="2" charset="2"/>
              <a:buAutoNum type="arabicPeriod"/>
            </a:pPr>
            <a:endParaRPr lang="en-US" b="1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56550" y="0"/>
            <a:ext cx="1187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2001 Material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bossdb">
  <a:themeElements>
    <a:clrScheme name="">
      <a:dk1>
        <a:srgbClr val="000000"/>
      </a:dk1>
      <a:lt1>
        <a:srgbClr val="FFFFFF"/>
      </a:lt1>
      <a:dk2>
        <a:srgbClr val="000000"/>
      </a:dk2>
      <a:lt2>
        <a:srgbClr val="DADADA"/>
      </a:lt2>
      <a:accent1>
        <a:srgbClr val="676767"/>
      </a:accent1>
      <a:accent2>
        <a:srgbClr val="919191"/>
      </a:accent2>
      <a:accent3>
        <a:srgbClr val="FFFFFF"/>
      </a:accent3>
      <a:accent4>
        <a:srgbClr val="000000"/>
      </a:accent4>
      <a:accent5>
        <a:srgbClr val="B8B8B8"/>
      </a:accent5>
      <a:accent6>
        <a:srgbClr val="838383"/>
      </a:accent6>
      <a:hlink>
        <a:srgbClr val="000000"/>
      </a:hlink>
      <a:folHlink>
        <a:srgbClr val="CECECE"/>
      </a:folHlink>
    </a:clrScheme>
    <a:fontScheme name="embossd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bossd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d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d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c:\msoffice\powerpnt\template\bwovrhd\embossdb.ppt</Template>
  <TotalTime>1472330764</TotalTime>
  <Pages>12</Pages>
  <Words>856</Words>
  <Application>Microsoft Office PowerPoint</Application>
  <PresentationFormat>Letter Paper (8.5x11 in)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embossdb</vt:lpstr>
      <vt:lpstr>Transportation Problems</vt:lpstr>
      <vt:lpstr>Transportation Problems</vt:lpstr>
      <vt:lpstr>Goals of Project1 </vt:lpstr>
      <vt:lpstr>Some Initial Thoughts on the Course Project</vt:lpstr>
      <vt:lpstr>Conducting Experiments in General and in the Context of the Transportation Problem </vt:lpstr>
      <vt:lpstr>On Initialization and Mutation</vt:lpstr>
      <vt:lpstr>Ideas for the Transportation Problem</vt:lpstr>
      <vt:lpstr>Reverse Initialization Algorithm</vt:lpstr>
      <vt:lpstr>Boundary Mutation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GAs: TSP &amp; Sorting &amp;DiPres</dc:title>
  <dc:creator>Eick</dc:creator>
  <cp:lastModifiedBy>Christoph Eick</cp:lastModifiedBy>
  <cp:revision>35</cp:revision>
  <cp:lastPrinted>1995-05-01T16:02:16Z</cp:lastPrinted>
  <dcterms:created xsi:type="dcterms:W3CDTF">1995-05-01T16:01:30Z</dcterms:created>
  <dcterms:modified xsi:type="dcterms:W3CDTF">2012-02-23T21:24:54Z</dcterms:modified>
</cp:coreProperties>
</file>