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27"/>
  </p:notesMasterIdLst>
  <p:handoutMasterIdLst>
    <p:handoutMasterId r:id="rId28"/>
  </p:handoutMasterIdLst>
  <p:sldIdLst>
    <p:sldId id="257" r:id="rId3"/>
    <p:sldId id="312" r:id="rId4"/>
    <p:sldId id="258" r:id="rId5"/>
    <p:sldId id="300" r:id="rId6"/>
    <p:sldId id="301" r:id="rId7"/>
    <p:sldId id="259" r:id="rId8"/>
    <p:sldId id="304" r:id="rId9"/>
    <p:sldId id="262" r:id="rId10"/>
    <p:sldId id="305" r:id="rId11"/>
    <p:sldId id="263" r:id="rId12"/>
    <p:sldId id="264" r:id="rId13"/>
    <p:sldId id="306" r:id="rId14"/>
    <p:sldId id="307" r:id="rId15"/>
    <p:sldId id="309" r:id="rId16"/>
    <p:sldId id="266" r:id="rId17"/>
    <p:sldId id="310" r:id="rId18"/>
    <p:sldId id="268" r:id="rId19"/>
    <p:sldId id="311" r:id="rId20"/>
    <p:sldId id="286" r:id="rId21"/>
    <p:sldId id="298" r:id="rId22"/>
    <p:sldId id="280" r:id="rId23"/>
    <p:sldId id="295" r:id="rId24"/>
    <p:sldId id="313" r:id="rId25"/>
    <p:sldId id="314" r:id="rId26"/>
  </p:sldIdLst>
  <p:sldSz cx="9144000" cy="6858000" type="screen4x3"/>
  <p:notesSz cx="6858000" cy="9144000"/>
  <p:defaultTextStyle>
    <a:defPPr>
      <a:defRPr lang="en-US"/>
    </a:defPPr>
    <a:lvl1pPr algn="ctr" rtl="0" eaLnBrk="0" fontAlgn="base" hangingPunct="0">
      <a:spcBef>
        <a:spcPct val="0"/>
      </a:spcBef>
      <a:spcAft>
        <a:spcPct val="0"/>
      </a:spcAft>
      <a:defRPr sz="3200" kern="1200">
        <a:solidFill>
          <a:schemeClr val="tx1"/>
        </a:solidFill>
        <a:latin typeface="KARINE" pitchFamily="2" charset="0"/>
        <a:ea typeface="+mn-ea"/>
        <a:cs typeface="+mn-cs"/>
      </a:defRPr>
    </a:lvl1pPr>
    <a:lvl2pPr marL="457200" algn="ctr" rtl="0" eaLnBrk="0" fontAlgn="base" hangingPunct="0">
      <a:spcBef>
        <a:spcPct val="0"/>
      </a:spcBef>
      <a:spcAft>
        <a:spcPct val="0"/>
      </a:spcAft>
      <a:defRPr sz="3200" kern="1200">
        <a:solidFill>
          <a:schemeClr val="tx1"/>
        </a:solidFill>
        <a:latin typeface="KARINE" pitchFamily="2" charset="0"/>
        <a:ea typeface="+mn-ea"/>
        <a:cs typeface="+mn-cs"/>
      </a:defRPr>
    </a:lvl2pPr>
    <a:lvl3pPr marL="914400" algn="ctr" rtl="0" eaLnBrk="0" fontAlgn="base" hangingPunct="0">
      <a:spcBef>
        <a:spcPct val="0"/>
      </a:spcBef>
      <a:spcAft>
        <a:spcPct val="0"/>
      </a:spcAft>
      <a:defRPr sz="3200" kern="1200">
        <a:solidFill>
          <a:schemeClr val="tx1"/>
        </a:solidFill>
        <a:latin typeface="KARINE" pitchFamily="2" charset="0"/>
        <a:ea typeface="+mn-ea"/>
        <a:cs typeface="+mn-cs"/>
      </a:defRPr>
    </a:lvl3pPr>
    <a:lvl4pPr marL="1371600" algn="ctr" rtl="0" eaLnBrk="0" fontAlgn="base" hangingPunct="0">
      <a:spcBef>
        <a:spcPct val="0"/>
      </a:spcBef>
      <a:spcAft>
        <a:spcPct val="0"/>
      </a:spcAft>
      <a:defRPr sz="3200" kern="1200">
        <a:solidFill>
          <a:schemeClr val="tx1"/>
        </a:solidFill>
        <a:latin typeface="KARINE" pitchFamily="2" charset="0"/>
        <a:ea typeface="+mn-ea"/>
        <a:cs typeface="+mn-cs"/>
      </a:defRPr>
    </a:lvl4pPr>
    <a:lvl5pPr marL="1828800" algn="ctr" rtl="0" eaLnBrk="0" fontAlgn="base" hangingPunct="0">
      <a:spcBef>
        <a:spcPct val="0"/>
      </a:spcBef>
      <a:spcAft>
        <a:spcPct val="0"/>
      </a:spcAft>
      <a:defRPr sz="3200" kern="1200">
        <a:solidFill>
          <a:schemeClr val="tx1"/>
        </a:solidFill>
        <a:latin typeface="KARINE" pitchFamily="2" charset="0"/>
        <a:ea typeface="+mn-ea"/>
        <a:cs typeface="+mn-cs"/>
      </a:defRPr>
    </a:lvl5pPr>
    <a:lvl6pPr marL="2286000" algn="l" defTabSz="914400" rtl="0" eaLnBrk="1" latinLnBrk="0" hangingPunct="1">
      <a:defRPr sz="3200" kern="1200">
        <a:solidFill>
          <a:schemeClr val="tx1"/>
        </a:solidFill>
        <a:latin typeface="KARINE" pitchFamily="2" charset="0"/>
        <a:ea typeface="+mn-ea"/>
        <a:cs typeface="+mn-cs"/>
      </a:defRPr>
    </a:lvl6pPr>
    <a:lvl7pPr marL="2743200" algn="l" defTabSz="914400" rtl="0" eaLnBrk="1" latinLnBrk="0" hangingPunct="1">
      <a:defRPr sz="3200" kern="1200">
        <a:solidFill>
          <a:schemeClr val="tx1"/>
        </a:solidFill>
        <a:latin typeface="KARINE" pitchFamily="2" charset="0"/>
        <a:ea typeface="+mn-ea"/>
        <a:cs typeface="+mn-cs"/>
      </a:defRPr>
    </a:lvl7pPr>
    <a:lvl8pPr marL="3200400" algn="l" defTabSz="914400" rtl="0" eaLnBrk="1" latinLnBrk="0" hangingPunct="1">
      <a:defRPr sz="3200" kern="1200">
        <a:solidFill>
          <a:schemeClr val="tx1"/>
        </a:solidFill>
        <a:latin typeface="KARINE" pitchFamily="2" charset="0"/>
        <a:ea typeface="+mn-ea"/>
        <a:cs typeface="+mn-cs"/>
      </a:defRPr>
    </a:lvl8pPr>
    <a:lvl9pPr marL="3657600" algn="l" defTabSz="914400" rtl="0" eaLnBrk="1" latinLnBrk="0" hangingPunct="1">
      <a:defRPr sz="3200" kern="1200">
        <a:solidFill>
          <a:schemeClr val="tx1"/>
        </a:solidFill>
        <a:latin typeface="KARINE"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9430"/>
    <a:srgbClr val="F5EA0D"/>
    <a:srgbClr val="009900"/>
    <a:srgbClr val="FCD9C4"/>
    <a:srgbClr val="61D65E"/>
    <a:srgbClr val="56DA56"/>
    <a:srgbClr val="2ECA35"/>
    <a:srgbClr val="33B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55" autoAdjust="0"/>
  </p:normalViewPr>
  <p:slideViewPr>
    <p:cSldViewPr>
      <p:cViewPr>
        <p:scale>
          <a:sx n="75" d="100"/>
          <a:sy n="75" d="100"/>
        </p:scale>
        <p:origin x="-192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68" y="23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23.wmf"/><Relationship Id="rId2" Type="http://schemas.openxmlformats.org/officeDocument/2006/relationships/image" Target="../media/image13.wmf"/><Relationship Id="rId1" Type="http://schemas.openxmlformats.org/officeDocument/2006/relationships/image" Target="../media/image19.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GB"/>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GB"/>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8CE565B-210A-4226-B64C-8919FF03BEB3}" type="slidenum">
              <a:rPr lang="en-GB"/>
              <a:pPr>
                <a:defRPr/>
              </a:pPr>
              <a:t>‹#›</a:t>
            </a:fld>
            <a:endParaRPr lang="en-GB"/>
          </a:p>
        </p:txBody>
      </p:sp>
    </p:spTree>
    <p:extLst>
      <p:ext uri="{BB962C8B-B14F-4D97-AF65-F5344CB8AC3E}">
        <p14:creationId xmlns:p14="http://schemas.microsoft.com/office/powerpoint/2010/main" val="2200482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GB"/>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297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GB"/>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EF6AD99E-EE16-48E8-928C-2C7859143495}" type="slidenum">
              <a:rPr lang="en-GB"/>
              <a:pPr>
                <a:defRPr/>
              </a:pPr>
              <a:t>‹#›</a:t>
            </a:fld>
            <a:endParaRPr lang="en-GB"/>
          </a:p>
        </p:txBody>
      </p:sp>
    </p:spTree>
    <p:extLst>
      <p:ext uri="{BB962C8B-B14F-4D97-AF65-F5344CB8AC3E}">
        <p14:creationId xmlns:p14="http://schemas.microsoft.com/office/powerpoint/2010/main" val="389857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1A93D41D-3FD6-45B4-B661-1AB23043D9DB}" type="slidenum">
              <a:rPr lang="en-GB" sz="1200" smtClean="0">
                <a:latin typeface="Times New Roman" pitchFamily="18" charset="0"/>
              </a:rPr>
              <a:pPr/>
              <a:t>1</a:t>
            </a:fld>
            <a:endParaRPr lang="en-GB" sz="1200" smtClean="0">
              <a:latin typeface="Times New Roman" pitchFamily="18" charset="0"/>
            </a:endParaRPr>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E53E1F1B-E16B-4EBE-BA6A-58C451DE9C87}" type="slidenum">
              <a:rPr lang="en-GB" sz="1200" smtClean="0">
                <a:latin typeface="Times New Roman" pitchFamily="18" charset="0"/>
              </a:rPr>
              <a:pPr/>
              <a:t>17</a:t>
            </a:fld>
            <a:endParaRPr lang="en-GB" sz="1200" smtClean="0">
              <a:latin typeface="Times New Roman" pitchFamily="18"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I am sorry but in this part we have to do a bit more maths.</a:t>
            </a:r>
          </a:p>
          <a:p>
            <a:r>
              <a:rPr lang="en-GB" smtClean="0"/>
              <a:t>What I call here “parameters” are in fact just the coefficients in the formula which indicates how to update the velocity of a given particle.</a:t>
            </a:r>
          </a:p>
          <a:p>
            <a:r>
              <a:rPr lang="en-GB" smtClean="0"/>
              <a:t>Swarm size and neighbourhood size are also parameters but less important. I mean you can perfectly use a swarm size of 20 and a neighbourhood of 3 for a large range of problems with good results.</a:t>
            </a:r>
          </a:p>
          <a:p>
            <a:r>
              <a:rPr lang="en-GB" smtClean="0"/>
              <a:t>On the contrary, PSO is more sensitive to the parameters we examine now. </a:t>
            </a:r>
          </a:p>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92967B09-2423-4A3A-B88E-3DF380F48504}" type="slidenum">
              <a:rPr lang="en-GB" sz="1200" smtClean="0">
                <a:latin typeface="Times New Roman" pitchFamily="18" charset="0"/>
              </a:rPr>
              <a:pPr/>
              <a:t>19</a:t>
            </a:fld>
            <a:endParaRPr lang="en-GB" sz="1200" smtClean="0">
              <a:latin typeface="Times New Roman" pitchFamily="18"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Let us see now a few examples with some very well known test functions.</a:t>
            </a:r>
          </a:p>
          <a:p>
            <a:r>
              <a:rPr lang="en-GB" smtClean="0"/>
              <a:t>Of course far more tests have been done and there is now absolutely no doubt that PSO </a:t>
            </a:r>
            <a:r>
              <a:rPr lang="en-GB" i="1" smtClean="0"/>
              <a:t>is</a:t>
            </a:r>
            <a:r>
              <a:rPr lang="en-GB" smtClean="0"/>
              <a:t> efficient.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74754C2F-BF41-4117-AEAA-5A49895D12A8}" type="slidenum">
              <a:rPr lang="en-GB" sz="1200" smtClean="0">
                <a:latin typeface="Times New Roman" pitchFamily="18" charset="0"/>
              </a:rPr>
              <a:pPr/>
              <a:t>20</a:t>
            </a:fld>
            <a:endParaRPr lang="en-GB" sz="1200" smtClean="0">
              <a:latin typeface="Times New Roman" pitchFamily="18" charset="0"/>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For each test the dimension of the search space is 30, and we stop the run after 40000 evaluations.</a:t>
            </a:r>
          </a:p>
          <a:p>
            <a:r>
              <a:rPr lang="en-GB" smtClean="0"/>
              <a:t>As you can see, PSO is not bad at all, compared to a classical evolutionary algorithm.</a:t>
            </a:r>
          </a:p>
          <a:p>
            <a:r>
              <a:rPr lang="en-GB" smtClean="0"/>
              <a:t>Of course, this example is quite old, and there is now some better evolutionary or genetic algorithms, but there is also some better PSO versions. </a:t>
            </a:r>
          </a:p>
          <a:p>
            <a:r>
              <a:rPr lang="en-GB" smtClean="0"/>
              <a:t>As usually, it does not make sense to simply say “PSO is better”, or “GAs are better”, so, please, consider this slide just as an illustration of the fact that PSO is at least as good as some better known methods.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22069692-60EB-45EC-9380-616465CD6B25}" type="slidenum">
              <a:rPr lang="en-GB" sz="1200" smtClean="0">
                <a:latin typeface="Times New Roman" pitchFamily="18" charset="0"/>
              </a:rPr>
              <a:pPr/>
              <a:t>21</a:t>
            </a:fld>
            <a:endParaRPr lang="en-GB" sz="1200" smtClean="0">
              <a:latin typeface="Times New Roman" pitchFamily="18"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This is a more recent and sophisticated attempt.</a:t>
            </a:r>
          </a:p>
          <a:p>
            <a:r>
              <a:rPr lang="en-GB" smtClean="0"/>
              <a:t>I don’t give here the precise formulas, just the underlying metaphors.</a:t>
            </a:r>
          </a:p>
          <a:p>
            <a:r>
              <a:rPr lang="en-GB" smtClean="0"/>
              <a:t>On this slide “improvement” means “improvement in the particle’s neighbourhood”, and “I try” means success is depending on the current swarm size, according to a probability rule.</a:t>
            </a:r>
          </a:p>
          <a:p>
            <a:r>
              <a:rPr lang="en-GB" smtClean="0"/>
              <a:t>The good point is you don’t have anymore to “guess” what could be the best swarm size, or to launch a lot of runs to find it, for you can perfectly begin with a very small swarm, and let it increase and decrease by itself.</a:t>
            </a:r>
          </a:p>
          <a:p>
            <a:r>
              <a:rPr lang="en-GB" smtClean="0"/>
              <a:t>Note that by using the same kind of metaphor, it is also possible to adapt the neighbourhood size.</a:t>
            </a:r>
          </a:p>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3CD3DAD2-021A-4BD1-BDC6-4CD08E9E77A9}" type="slidenum">
              <a:rPr lang="en-GB" sz="1200" smtClean="0">
                <a:latin typeface="Times New Roman" pitchFamily="18" charset="0"/>
              </a:rPr>
              <a:pPr/>
              <a:t>22</a:t>
            </a:fld>
            <a:endParaRPr lang="en-GB" sz="1200" smtClean="0">
              <a:latin typeface="Times New Roman" pitchFamily="18" charset="0"/>
            </a:endParaRPr>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You can also use adaptive coefficients. The theory gives a range of admissible values, in order to have a non divergent process.</a:t>
            </a:r>
          </a:p>
          <a:p>
            <a:r>
              <a:rPr lang="en-GB" smtClean="0"/>
              <a:t>Same remark as before: you don’t have anymore to try and try again in order to find a good set of coefficients.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0DFB6DAB-B9C2-40AB-B931-1D40473B586F}" type="slidenum">
              <a:rPr lang="en-GB" sz="1200" smtClean="0">
                <a:latin typeface="Times New Roman" pitchFamily="18" charset="0"/>
              </a:rPr>
              <a:pPr/>
              <a:t>3</a:t>
            </a:fld>
            <a:endParaRPr lang="en-GB" sz="1200" smtClean="0">
              <a:latin typeface="Times New Roman" pitchFamily="18" charset="0"/>
            </a:endParaRPr>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To illustrate what “cooperation” means in PSO, here is a simplistic example.</a:t>
            </a:r>
          </a:p>
          <a:p>
            <a:endParaRPr lang="en-GB" smtClean="0"/>
          </a:p>
          <a:p>
            <a:r>
              <a:rPr lang="en-GB" smtClean="0"/>
              <a:t>As usually, the big fish is difficult to catch, hidden in the deepest part of the pond. At each time step, each fisherman tells to the other how deep the pond is at his place. At the very begininng, as the depths are quite similar, they both follow their own ways. Now, Fisherman 2 seems to be on a better place, so Fisherman 1 tends to go towards him quite rapidly. Now, the decision is a bit more difficult to make. On the one hand Fisherman 2 is still on a better place, but on the other hand, Fisherman 1’s position is worse than before. So Fisherman 1 comes to a compromise: he still goes towards Fisherman 2, but more slowly than before. As we can see, doing that, he escapes from the local minimum.</a:t>
            </a:r>
          </a:p>
          <a:p>
            <a:r>
              <a:rPr lang="en-GB" smtClean="0"/>
              <a:t>Of course, this example is a caricatural one, but it presents the main features of a particle in basic PSO: a </a:t>
            </a:r>
            <a:r>
              <a:rPr lang="en-GB" i="1" smtClean="0"/>
              <a:t>position</a:t>
            </a:r>
            <a:r>
              <a:rPr lang="en-GB" smtClean="0"/>
              <a:t>, a </a:t>
            </a:r>
            <a:r>
              <a:rPr lang="en-GB" i="1" smtClean="0"/>
              <a:t>velocity</a:t>
            </a:r>
            <a:r>
              <a:rPr lang="en-GB" smtClean="0"/>
              <a:t> (or, more precisely an operator which can be applied to a position in order to modify it), the ability to </a:t>
            </a:r>
            <a:r>
              <a:rPr lang="en-GB" i="1" smtClean="0"/>
              <a:t>exchange information</a:t>
            </a:r>
            <a:r>
              <a:rPr lang="en-GB" smtClean="0"/>
              <a:t> with its neighbours, the ability to </a:t>
            </a:r>
            <a:r>
              <a:rPr lang="en-GB" i="1" smtClean="0"/>
              <a:t>memorize</a:t>
            </a:r>
            <a:r>
              <a:rPr lang="en-GB" smtClean="0"/>
              <a:t> a previous position, and the ability to </a:t>
            </a:r>
            <a:r>
              <a:rPr lang="en-GB" i="1" smtClean="0"/>
              <a:t>use information</a:t>
            </a:r>
            <a:r>
              <a:rPr lang="en-GB" smtClean="0"/>
              <a:t> to make a decision. Remember, though, all that as to remain simple.</a:t>
            </a:r>
          </a:p>
          <a:p>
            <a:endParaRPr lang="en-GB" smtClean="0"/>
          </a:p>
          <a:p>
            <a:r>
              <a:rPr lang="en-GB" smtClean="0"/>
              <a:t>Let’s now see more precisely these points.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C373B36B-FB57-4429-A44D-2B8F43F698E4}" type="slidenum">
              <a:rPr lang="en-GB" sz="1200" smtClean="0">
                <a:latin typeface="Times New Roman" pitchFamily="18" charset="0"/>
              </a:rPr>
              <a:pPr/>
              <a:t>6</a:t>
            </a:fld>
            <a:endParaRPr lang="en-GB" sz="1200" smtClean="0">
              <a:latin typeface="Times New Roman" pitchFamily="18" charset="0"/>
            </a:endParaRPr>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Here you have another nice search space.</a:t>
            </a:r>
          </a:p>
          <a:p>
            <a:r>
              <a:rPr lang="en-GB" smtClean="0"/>
              <a:t>First step: you put some particles on it. You can do it at random or on a regular way, or both. How many? In practice, for most real problems with dimension between 2 and 100, a swarm size  of 20 particles works quite good. </a:t>
            </a:r>
          </a:p>
          <a:p>
            <a:r>
              <a:rPr lang="en-GB" smtClean="0"/>
              <a:t>There are some mathematical ways to give an estimation, but a bit beyond the scope of this talk. Also, as we will see some variants use an adaptive swarm size.</a:t>
            </a:r>
          </a:p>
          <a:p>
            <a:r>
              <a:rPr lang="en-GB" smtClean="0"/>
              <a:t>Second step: you define a velocity for each particle, usually at random. You can set all initial velocities to zero but, experimentally, it is usually not the best choice.</a:t>
            </a:r>
          </a:p>
          <a:p>
            <a:r>
              <a:rPr lang="en-GB" smtClean="0"/>
              <a:t>Remember that what we call “velocity” is in fact a move, just because time is discretized.</a:t>
            </a:r>
          </a:p>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158D461D-285F-4410-BA99-60D6DB3C6236}" type="slidenum">
              <a:rPr lang="en-GB" sz="1200" smtClean="0">
                <a:latin typeface="Times New Roman" pitchFamily="18" charset="0"/>
              </a:rPr>
              <a:pPr/>
              <a:t>8</a:t>
            </a:fld>
            <a:endParaRPr lang="en-GB" sz="1200" smtClean="0">
              <a:latin typeface="Times New Roman" pitchFamily="18" charset="0"/>
            </a:endParaRPr>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Now, for each particle, we define what is called a </a:t>
            </a:r>
            <a:r>
              <a:rPr lang="en-GB" i="1" smtClean="0"/>
              <a:t>neighbourhood</a:t>
            </a:r>
            <a:r>
              <a:rPr lang="en-GB" smtClean="0"/>
              <a:t>.  Although some variants use a “geographical” neighbourhood, that is to say compute distances and take the nearest particles, the most widely used neighbourhood is a “social” one: just a list of neighbours, regardless </a:t>
            </a:r>
            <a:r>
              <a:rPr lang="en-GB" i="1" smtClean="0"/>
              <a:t>where</a:t>
            </a:r>
            <a:r>
              <a:rPr lang="en-GB" smtClean="0"/>
              <a:t> they are. </a:t>
            </a:r>
          </a:p>
          <a:p>
            <a:r>
              <a:rPr lang="en-GB" smtClean="0"/>
              <a:t>So, you do not need to define a distance and that is a great advantage, for in some cases, particularly for discrete spaces, such a definition would be quite arbitrary.</a:t>
            </a:r>
          </a:p>
          <a:p>
            <a:r>
              <a:rPr lang="en-GB" smtClean="0"/>
              <a:t>Note that it can be proved (and it is intuitively quite obvious) that if the process converges any social neighbourhood tends to be also a geographical one.</a:t>
            </a:r>
          </a:p>
          <a:p>
            <a:r>
              <a:rPr lang="en-GB" smtClean="0"/>
              <a:t>Usually, in practice, social neighbourhoods are defined just once, at the very beginning, which is consistent with the principle “simple rules for simple agents”.</a:t>
            </a:r>
          </a:p>
          <a:p>
            <a:r>
              <a:rPr lang="en-GB" smtClean="0"/>
              <a:t>Now, the </a:t>
            </a:r>
            <a:r>
              <a:rPr lang="en-GB" i="1" smtClean="0"/>
              <a:t>size</a:t>
            </a:r>
            <a:r>
              <a:rPr lang="en-GB" smtClean="0"/>
              <a:t> of the neighbourhood could be a problem. Fortunately, PSO is not very sensitive to this parameter and most of users just take a value of 3 or 5 with good results.</a:t>
            </a:r>
          </a:p>
          <a:p>
            <a:r>
              <a:rPr lang="en-GB" smtClean="0"/>
              <a:t>Unlike for the swarm size, there is no mathematical formula, but </a:t>
            </a:r>
            <a:r>
              <a:rPr lang="en-GB" i="1" smtClean="0"/>
              <a:t>like</a:t>
            </a:r>
            <a:r>
              <a:rPr lang="en-GB" smtClean="0"/>
              <a:t> for the swarm size, there are some adaptive variants.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0C1FEECF-5F34-48E7-96CC-8AD44F37BBAD}" type="slidenum">
              <a:rPr lang="en-GB" sz="1200" smtClean="0">
                <a:latin typeface="Times New Roman" pitchFamily="18" charset="0"/>
              </a:rPr>
              <a:pPr/>
              <a:t>9</a:t>
            </a:fld>
            <a:endParaRPr lang="en-GB" sz="1200" smtClean="0">
              <a:latin typeface="Times New Roman" pitchFamily="18" charset="0"/>
            </a:endParaRPr>
          </a:p>
        </p:txBody>
      </p:sp>
      <p:sp>
        <p:nvSpPr>
          <p:cNvPr id="34819" name="Rectangle 2"/>
          <p:cNvSpPr>
            <a:spLocks noChangeArrowheads="1" noTextEdit="1"/>
          </p:cNvSpPr>
          <p:nvPr>
            <p:ph type="sldImg"/>
          </p:nvPr>
        </p:nvSpPr>
        <p:spPr>
          <a:solidFill>
            <a:srgbClr val="FFFFFF"/>
          </a:solidFill>
          <a:ln/>
        </p:spPr>
      </p:sp>
      <p:sp>
        <p:nvSpPr>
          <p:cNvPr id="34820" name="Rectangle 3"/>
          <p:cNvSpPr>
            <a:spLocks noChangeArrowheads="1"/>
          </p:cNvSpPr>
          <p:nvPr>
            <p:ph type="body" idx="1"/>
          </p:nvPr>
        </p:nvSpPr>
        <p:spPr>
          <a:solidFill>
            <a:srgbClr val="FFFFFF"/>
          </a:solidFill>
          <a:ln>
            <a:solidFill>
              <a:srgbClr val="000000"/>
            </a:solidFill>
          </a:ln>
        </p:spPr>
        <p:txBody>
          <a:bodyPr/>
          <a:lstStyle/>
          <a:p>
            <a:r>
              <a:rPr lang="en-GB" smtClean="0"/>
              <a:t>Now, for each particle, we define what is called a </a:t>
            </a:r>
            <a:r>
              <a:rPr lang="en-GB" i="1" smtClean="0"/>
              <a:t>neighbourhood</a:t>
            </a:r>
            <a:r>
              <a:rPr lang="en-GB" smtClean="0"/>
              <a:t>.  Although some variants use a “geographical” neighbourhood, that is to say compute distances and take the nearest particles, the most widely used neighbourhood is a “social” one: just a list of neighbours, regardless </a:t>
            </a:r>
            <a:r>
              <a:rPr lang="en-GB" i="1" smtClean="0"/>
              <a:t>where</a:t>
            </a:r>
            <a:r>
              <a:rPr lang="en-GB" smtClean="0"/>
              <a:t> they are. </a:t>
            </a:r>
          </a:p>
          <a:p>
            <a:r>
              <a:rPr lang="en-GB" smtClean="0"/>
              <a:t>So, you do not need to define a distance and that is a great advantage, for in some cases, particularly for discrete spaces, such a definition would be quite arbitrary.</a:t>
            </a:r>
          </a:p>
          <a:p>
            <a:r>
              <a:rPr lang="en-GB" smtClean="0"/>
              <a:t>Note that it can be proved (and it is intuitively quite obvious) that if the process converges any social neighbourhood tends to be also a geographical one.</a:t>
            </a:r>
          </a:p>
          <a:p>
            <a:r>
              <a:rPr lang="en-GB" smtClean="0"/>
              <a:t>Usually, in practice, social neighbourhoods are defined just once, at the very beginning, which is consistent with the principle “simple rules for simple agents”.</a:t>
            </a:r>
          </a:p>
          <a:p>
            <a:r>
              <a:rPr lang="en-GB" smtClean="0"/>
              <a:t>Now, the </a:t>
            </a:r>
            <a:r>
              <a:rPr lang="en-GB" i="1" smtClean="0"/>
              <a:t>size</a:t>
            </a:r>
            <a:r>
              <a:rPr lang="en-GB" smtClean="0"/>
              <a:t> of the neighbourhood could be a problem. Fortunately, PSO is not very sensitive to this parameter and most of users just take a value of 3 or 5 with good results.</a:t>
            </a:r>
          </a:p>
          <a:p>
            <a:r>
              <a:rPr lang="en-GB" smtClean="0"/>
              <a:t>Unlike for the swarm size, there is no mathematical formula, but </a:t>
            </a:r>
            <a:r>
              <a:rPr lang="en-GB" i="1" smtClean="0"/>
              <a:t>like</a:t>
            </a:r>
            <a:r>
              <a:rPr lang="en-GB" smtClean="0"/>
              <a:t> for the swarm size, there are some adaptive variants.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DDA450C5-480B-4203-8E47-3E093EED6F78}" type="slidenum">
              <a:rPr lang="en-GB" sz="1200" smtClean="0">
                <a:latin typeface="Times New Roman" pitchFamily="18" charset="0"/>
              </a:rPr>
              <a:pPr/>
              <a:t>10</a:t>
            </a:fld>
            <a:endParaRPr lang="en-GB" sz="1200" smtClean="0">
              <a:latin typeface="Times New Roman" pitchFamily="18" charset="0"/>
            </a:endParaRPr>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The most commonly used neighbourhood is the circular one. The picture is almost self explanatory. Each particle is numbered, put on a virtual circle according to its number and the neighbourhood of a given particle  is built by taking its neighbours on this circle.</a:t>
            </a:r>
          </a:p>
          <a:p>
            <a:r>
              <a:rPr lang="en-GB" smtClean="0"/>
              <a:t>An important point for rule simplicity is that each particle belongs to its neighbourhood. For example if a rule says “I have to check all my neighbours”, there is no need to add “and I have to check myself”. We will see that more precisely later.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9BFF97C5-0E92-4ED1-A7E6-44A6CFAD6867}" type="slidenum">
              <a:rPr lang="en-GB" sz="1200" smtClean="0">
                <a:latin typeface="Times New Roman" pitchFamily="18" charset="0"/>
              </a:rPr>
              <a:pPr/>
              <a:t>11</a:t>
            </a:fld>
            <a:endParaRPr lang="en-GB" sz="1200" smtClean="0">
              <a:latin typeface="Times New Roman" pitchFamily="18"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This may be the most important slide of this presentation, for it summarizes the core of the method.</a:t>
            </a:r>
          </a:p>
          <a:p>
            <a:r>
              <a:rPr lang="en-GB" smtClean="0"/>
              <a:t>Let’s take a bit time to comment it.</a:t>
            </a:r>
          </a:p>
          <a:p>
            <a:r>
              <a:rPr lang="en-GB" smtClean="0"/>
              <a:t>You are a particle. Sorry, I don’t mean you are quite stupid, but it is just to explain how it works.</a:t>
            </a:r>
          </a:p>
          <a:p>
            <a:r>
              <a:rPr lang="en-GB" smtClean="0"/>
              <a:t>(By the way, Jim Kennedy has designed a nice game in which you compete with such stupid particles. I have it here, and if we have time, you will see it is almost impossible to beat it.)</a:t>
            </a:r>
          </a:p>
          <a:p>
            <a:r>
              <a:rPr lang="en-GB" smtClean="0"/>
              <a:t> You can compute how good is your position (that is to say you can compute the objective function at the place you are). You remember the best position you ever found (and the objective function value). You can ask your neighbours for this information they also have memorized, and choose the best one.</a:t>
            </a:r>
          </a:p>
          <a:p>
            <a:r>
              <a:rPr lang="en-GB" smtClean="0"/>
              <a:t>Now, you have three tendancies,  </a:t>
            </a:r>
          </a:p>
          <a:p>
            <a:r>
              <a:rPr lang="en-GB" smtClean="0"/>
              <a:t>- audacious, following your own way (just using your own velocity)</a:t>
            </a:r>
          </a:p>
          <a:p>
            <a:r>
              <a:rPr lang="en-GB" smtClean="0"/>
              <a:t>- conservative, going back more or less towards your best previous position</a:t>
            </a:r>
          </a:p>
          <a:p>
            <a:r>
              <a:rPr lang="en-GB" smtClean="0"/>
              <a:t>- sheeplike, going more or less towards your best neighbour</a:t>
            </a:r>
          </a:p>
          <a:p>
            <a:r>
              <a:rPr lang="en-GB" smtClean="0"/>
              <a:t>What PSO formalizes is how to combine these tendancies in order to be globally efficient.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D701194F-46D2-4015-9805-A9C8E1774BC3}" type="slidenum">
              <a:rPr lang="en-GB" sz="1200" smtClean="0">
                <a:latin typeface="Times New Roman" pitchFamily="18" charset="0"/>
              </a:rPr>
              <a:pPr/>
              <a:t>15</a:t>
            </a:fld>
            <a:endParaRPr lang="en-GB" sz="1200" smtClean="0">
              <a:latin typeface="Times New Roman" pitchFamily="18"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At the very beginning, particles are randomly put on the search space.</a:t>
            </a:r>
          </a:p>
          <a:p>
            <a:r>
              <a:rPr lang="en-GB" smtClean="0"/>
              <a:t>There is just one global optimum and several local ones.</a:t>
            </a:r>
          </a:p>
          <a:p>
            <a:r>
              <a:rPr lang="en-GB" smtClean="0"/>
              <a:t>Let us now run the player. </a:t>
            </a:r>
          </a:p>
          <a:p>
            <a:r>
              <a:rPr lang="en-GB" smtClean="0"/>
              <a:t>As you can see, the particles are quite rapidly forming some sub swarms around sub optimums. As soon as a particle is quite near of the global optimum, the others go also towards it, so the probability to really find it does increase.</a:t>
            </a:r>
          </a:p>
          <a:p>
            <a:r>
              <a:rPr lang="en-GB" smtClean="0"/>
              <a:t>Of course, if the run was longer all particles would finally go towards this global optimum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fld id="{58756438-EA41-43BA-B4BC-A03A92C05124}" type="slidenum">
              <a:rPr lang="en-GB" sz="1200" smtClean="0">
                <a:latin typeface="Times New Roman" pitchFamily="18" charset="0"/>
              </a:rPr>
              <a:pPr/>
              <a:t>16</a:t>
            </a:fld>
            <a:endParaRPr lang="en-GB" sz="12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72538" cy="6858000"/>
            <a:chOff x="0" y="0"/>
            <a:chExt cx="5589" cy="4320"/>
          </a:xfrm>
        </p:grpSpPr>
        <p:sp>
          <p:nvSpPr>
            <p:cNvPr id="5" name="Rectangle 3" descr="Stationery"/>
            <p:cNvSpPr>
              <a:spLocks noChangeArrowheads="1"/>
            </p:cNvSpPr>
            <p:nvPr/>
          </p:nvSpPr>
          <p:spPr bwMode="white">
            <a:xfrm>
              <a:off x="336" y="150"/>
              <a:ext cx="5253" cy="4026"/>
            </a:xfrm>
            <a:prstGeom prst="rect">
              <a:avLst/>
            </a:prstGeom>
            <a:blipFill dpi="0" rotWithShape="0">
              <a:blip r:embed="rId2"/>
              <a:srcRect/>
              <a:tile tx="0" ty="0" sx="100000" sy="100000" flip="none" algn="tl"/>
            </a:blipFill>
            <a:ln w="9525">
              <a:noFill/>
              <a:miter lim="800000"/>
              <a:headEnd/>
              <a:tailEnd/>
            </a:ln>
          </p:spPr>
          <p:txBody>
            <a:bodyPr wrap="none" anchor="ctr"/>
            <a:lstStyle/>
            <a:p>
              <a:pPr>
                <a:defRPr/>
              </a:pPr>
              <a:endParaRPr lang="en-GB"/>
            </a:p>
          </p:txBody>
        </p:sp>
        <p:pic>
          <p:nvPicPr>
            <p:cNvPr id="6" name="Picture 4"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0"/>
              <a:ext cx="67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a:t>Cliquez pour modifier le style du titre du masque</a:t>
            </a: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a:t>Cliquez pour modifier le style des sous-titres du masque</a:t>
            </a:r>
          </a:p>
        </p:txBody>
      </p:sp>
      <p:sp>
        <p:nvSpPr>
          <p:cNvPr id="7" name="Rectangle 7"/>
          <p:cNvSpPr>
            <a:spLocks noGrp="1" noChangeArrowheads="1"/>
          </p:cNvSpPr>
          <p:nvPr>
            <p:ph type="dt" sz="half" idx="10"/>
          </p:nvPr>
        </p:nvSpPr>
        <p:spPr>
          <a:xfrm>
            <a:off x="962025" y="6100763"/>
            <a:ext cx="1905000" cy="457200"/>
          </a:xfrm>
        </p:spPr>
        <p:txBody>
          <a:bodyPr/>
          <a:lstStyle>
            <a:lvl1pPr>
              <a:defRPr sz="1400">
                <a:solidFill>
                  <a:srgbClr val="A08366"/>
                </a:solidFill>
                <a:latin typeface="Times New Roman" pitchFamily="18" charset="0"/>
              </a:defRPr>
            </a:lvl1pPr>
          </a:lstStyle>
          <a:p>
            <a:pPr>
              <a:defRPr/>
            </a:pPr>
            <a:endParaRPr lang="en-GB"/>
          </a:p>
        </p:txBody>
      </p:sp>
      <p:sp>
        <p:nvSpPr>
          <p:cNvPr id="8" name="Rectangle 8"/>
          <p:cNvSpPr>
            <a:spLocks noGrp="1" noChangeArrowheads="1"/>
          </p:cNvSpPr>
          <p:nvPr>
            <p:ph type="ftr" sz="quarter" idx="11"/>
          </p:nvPr>
        </p:nvSpPr>
        <p:spPr>
          <a:xfrm>
            <a:off x="3400425" y="6100763"/>
            <a:ext cx="2895600" cy="457200"/>
          </a:xfrm>
        </p:spPr>
        <p:txBody>
          <a:bodyPr/>
          <a:lstStyle>
            <a:lvl1pPr>
              <a:defRPr sz="1400">
                <a:solidFill>
                  <a:srgbClr val="A08366"/>
                </a:solidFill>
                <a:latin typeface="Times New Roman" pitchFamily="18" charset="0"/>
              </a:defRPr>
            </a:lvl1pPr>
          </a:lstStyle>
          <a:p>
            <a:pPr>
              <a:defRPr/>
            </a:pPr>
            <a:endParaRPr lang="en-GB"/>
          </a:p>
        </p:txBody>
      </p:sp>
      <p:sp>
        <p:nvSpPr>
          <p:cNvPr id="9" name="Rectangle 9"/>
          <p:cNvSpPr>
            <a:spLocks noGrp="1" noChangeArrowheads="1"/>
          </p:cNvSpPr>
          <p:nvPr>
            <p:ph type="sldNum" sz="quarter" idx="12"/>
          </p:nvPr>
        </p:nvSpPr>
        <p:spPr bwMode="auto">
          <a:xfrm>
            <a:off x="6829425" y="6100763"/>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rgbClr val="A08366"/>
                </a:solidFill>
                <a:latin typeface="Times New Roman" pitchFamily="18" charset="0"/>
              </a:defRPr>
            </a:lvl1pPr>
          </a:lstStyle>
          <a:p>
            <a:pPr>
              <a:defRPr/>
            </a:pPr>
            <a:fld id="{E0BF2B88-1DBD-43FF-B25F-274DF65B328F}" type="slidenum">
              <a:rPr lang="en-GB"/>
              <a:pPr>
                <a:defRPr/>
              </a:pPr>
              <a:t>‹#›</a:t>
            </a:fld>
            <a:endParaRPr lang="en-GB"/>
          </a:p>
        </p:txBody>
      </p:sp>
    </p:spTree>
    <p:extLst>
      <p:ext uri="{BB962C8B-B14F-4D97-AF65-F5344CB8AC3E}">
        <p14:creationId xmlns:p14="http://schemas.microsoft.com/office/powerpoint/2010/main" val="121864431"/>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5"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3750092046"/>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5"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2263445230"/>
      </p:ext>
    </p:extLst>
  </p:cSld>
  <p:clrMapOvr>
    <a:masterClrMapping/>
  </p:clrMapOvr>
  <p:transition spd="med">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16C1B13-3EC4-49B9-A0AC-8F210C0DD529}" type="datetimeFigureOut">
              <a:rPr lang="en-US"/>
              <a:pPr>
                <a:defRPr/>
              </a:pPr>
              <a:t>3/22/2012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B3ABC11-2522-4040-8228-362B52948B49}" type="slidenum">
              <a:rPr lang="en-GB"/>
              <a:pPr>
                <a:defRPr/>
              </a:pPr>
              <a:t>‹#›</a:t>
            </a:fld>
            <a:endParaRPr lang="en-GB"/>
          </a:p>
        </p:txBody>
      </p:sp>
    </p:spTree>
    <p:extLst>
      <p:ext uri="{BB962C8B-B14F-4D97-AF65-F5344CB8AC3E}">
        <p14:creationId xmlns:p14="http://schemas.microsoft.com/office/powerpoint/2010/main" val="1177669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B6A58FA-2415-45F3-A360-7DE397D7F71E}" type="datetimeFigureOut">
              <a:rPr lang="en-US"/>
              <a:pPr>
                <a:defRPr/>
              </a:pPr>
              <a:t>3/22/2012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4063448-4C8F-4BD6-B573-02C0D5ED7513}" type="slidenum">
              <a:rPr lang="en-GB"/>
              <a:pPr>
                <a:defRPr/>
              </a:pPr>
              <a:t>‹#›</a:t>
            </a:fld>
            <a:endParaRPr lang="en-GB"/>
          </a:p>
        </p:txBody>
      </p:sp>
    </p:spTree>
    <p:extLst>
      <p:ext uri="{BB962C8B-B14F-4D97-AF65-F5344CB8AC3E}">
        <p14:creationId xmlns:p14="http://schemas.microsoft.com/office/powerpoint/2010/main" val="945717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C15DB6-3D7E-439C-8806-E67311C08D0E}" type="datetimeFigureOut">
              <a:rPr lang="en-US"/>
              <a:pPr>
                <a:defRPr/>
              </a:pPr>
              <a:t>3/22/2012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4EEA5EB-8491-434A-8B3C-BA042236FE3F}" type="slidenum">
              <a:rPr lang="en-GB"/>
              <a:pPr>
                <a:defRPr/>
              </a:pPr>
              <a:t>‹#›</a:t>
            </a:fld>
            <a:endParaRPr lang="en-GB"/>
          </a:p>
        </p:txBody>
      </p:sp>
    </p:spTree>
    <p:extLst>
      <p:ext uri="{BB962C8B-B14F-4D97-AF65-F5344CB8AC3E}">
        <p14:creationId xmlns:p14="http://schemas.microsoft.com/office/powerpoint/2010/main" val="3791276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995660A-0A03-4B5F-BBC5-F835A88FF0E3}" type="datetimeFigureOut">
              <a:rPr lang="en-US"/>
              <a:pPr>
                <a:defRPr/>
              </a:pPr>
              <a:t>3/22/2012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5A03FF-27D3-4A33-9555-ED351D3BAC10}" type="slidenum">
              <a:rPr lang="en-GB"/>
              <a:pPr>
                <a:defRPr/>
              </a:pPr>
              <a:t>‹#›</a:t>
            </a:fld>
            <a:endParaRPr lang="en-GB"/>
          </a:p>
        </p:txBody>
      </p:sp>
    </p:spTree>
    <p:extLst>
      <p:ext uri="{BB962C8B-B14F-4D97-AF65-F5344CB8AC3E}">
        <p14:creationId xmlns:p14="http://schemas.microsoft.com/office/powerpoint/2010/main" val="3483288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8F9EAAE-D4FB-4F4F-B34B-4E737BFE16C3}" type="datetimeFigureOut">
              <a:rPr lang="en-US"/>
              <a:pPr>
                <a:defRPr/>
              </a:pPr>
              <a:t>3/22/2012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403514A-5CBE-4E58-A47B-1528CC9F110A}" type="slidenum">
              <a:rPr lang="en-GB"/>
              <a:pPr>
                <a:defRPr/>
              </a:pPr>
              <a:t>‹#›</a:t>
            </a:fld>
            <a:endParaRPr lang="en-GB"/>
          </a:p>
        </p:txBody>
      </p:sp>
    </p:spTree>
    <p:extLst>
      <p:ext uri="{BB962C8B-B14F-4D97-AF65-F5344CB8AC3E}">
        <p14:creationId xmlns:p14="http://schemas.microsoft.com/office/powerpoint/2010/main" val="4251340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EEAE1A1-2660-45D1-80F0-D1B02B4166F7}" type="datetimeFigureOut">
              <a:rPr lang="en-US"/>
              <a:pPr>
                <a:defRPr/>
              </a:pPr>
              <a:t>3/22/2012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F388AB3-9AED-4CEA-AE80-9D583D523D48}" type="slidenum">
              <a:rPr lang="en-GB"/>
              <a:pPr>
                <a:defRPr/>
              </a:pPr>
              <a:t>‹#›</a:t>
            </a:fld>
            <a:endParaRPr lang="en-GB"/>
          </a:p>
        </p:txBody>
      </p:sp>
    </p:spTree>
    <p:extLst>
      <p:ext uri="{BB962C8B-B14F-4D97-AF65-F5344CB8AC3E}">
        <p14:creationId xmlns:p14="http://schemas.microsoft.com/office/powerpoint/2010/main" val="110444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B28D25-99C7-4489-A7FC-B3407A394B67}" type="datetimeFigureOut">
              <a:rPr lang="en-US"/>
              <a:pPr>
                <a:defRPr/>
              </a:pPr>
              <a:t>3/22/2012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2856F4A-60DD-4572-9A77-7E9248C119E5}" type="slidenum">
              <a:rPr lang="en-GB"/>
              <a:pPr>
                <a:defRPr/>
              </a:pPr>
              <a:t>‹#›</a:t>
            </a:fld>
            <a:endParaRPr lang="en-GB"/>
          </a:p>
        </p:txBody>
      </p:sp>
    </p:spTree>
    <p:extLst>
      <p:ext uri="{BB962C8B-B14F-4D97-AF65-F5344CB8AC3E}">
        <p14:creationId xmlns:p14="http://schemas.microsoft.com/office/powerpoint/2010/main" val="2002560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B63C5C-B0F3-409A-97F8-E9B6CEDF8ED7}" type="datetimeFigureOut">
              <a:rPr lang="en-US"/>
              <a:pPr>
                <a:defRPr/>
              </a:pPr>
              <a:t>3/22/2012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CF6719D-3FD6-4D9A-A54B-601833EDACC8}" type="slidenum">
              <a:rPr lang="en-GB"/>
              <a:pPr>
                <a:defRPr/>
              </a:pPr>
              <a:t>‹#›</a:t>
            </a:fld>
            <a:endParaRPr lang="en-GB"/>
          </a:p>
        </p:txBody>
      </p:sp>
    </p:spTree>
    <p:extLst>
      <p:ext uri="{BB962C8B-B14F-4D97-AF65-F5344CB8AC3E}">
        <p14:creationId xmlns:p14="http://schemas.microsoft.com/office/powerpoint/2010/main" val="1085178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5"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1182076673"/>
      </p:ext>
    </p:extLst>
  </p:cSld>
  <p:clrMapOvr>
    <a:masterClrMapping/>
  </p:clrMapOvr>
  <p:transition spd="med">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DB0C18-58F3-4B49-B069-F99943D486EB}" type="datetimeFigureOut">
              <a:rPr lang="en-US"/>
              <a:pPr>
                <a:defRPr/>
              </a:pPr>
              <a:t>3/22/2012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A3D6254-D6CF-4D89-AC84-B72DD57BA3AB}" type="slidenum">
              <a:rPr lang="en-GB"/>
              <a:pPr>
                <a:defRPr/>
              </a:pPr>
              <a:t>‹#›</a:t>
            </a:fld>
            <a:endParaRPr lang="en-GB"/>
          </a:p>
        </p:txBody>
      </p:sp>
    </p:spTree>
    <p:extLst>
      <p:ext uri="{BB962C8B-B14F-4D97-AF65-F5344CB8AC3E}">
        <p14:creationId xmlns:p14="http://schemas.microsoft.com/office/powerpoint/2010/main" val="1794971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EB8E6E6-6336-4A78-BFD5-654906ED2629}" type="datetimeFigureOut">
              <a:rPr lang="en-US"/>
              <a:pPr>
                <a:defRPr/>
              </a:pPr>
              <a:t>3/22/2012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9485387-BE3F-4FCD-B384-2486DB40A5BB}" type="slidenum">
              <a:rPr lang="en-GB"/>
              <a:pPr>
                <a:defRPr/>
              </a:pPr>
              <a:t>‹#›</a:t>
            </a:fld>
            <a:endParaRPr lang="en-GB"/>
          </a:p>
        </p:txBody>
      </p:sp>
    </p:spTree>
    <p:extLst>
      <p:ext uri="{BB962C8B-B14F-4D97-AF65-F5344CB8AC3E}">
        <p14:creationId xmlns:p14="http://schemas.microsoft.com/office/powerpoint/2010/main" val="1798271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0FC7D4C-6069-47A8-A0E2-BE4E666A1FF8}" type="datetimeFigureOut">
              <a:rPr lang="en-US"/>
              <a:pPr>
                <a:defRPr/>
              </a:pPr>
              <a:t>3/22/2012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59A0A39-E550-4F07-9249-41EF53253C33}" type="slidenum">
              <a:rPr lang="en-GB"/>
              <a:pPr>
                <a:defRPr/>
              </a:pPr>
              <a:t>‹#›</a:t>
            </a:fld>
            <a:endParaRPr lang="en-GB"/>
          </a:p>
        </p:txBody>
      </p:sp>
    </p:spTree>
    <p:extLst>
      <p:ext uri="{BB962C8B-B14F-4D97-AF65-F5344CB8AC3E}">
        <p14:creationId xmlns:p14="http://schemas.microsoft.com/office/powerpoint/2010/main" val="252931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5"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1968050848"/>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6"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1612990355"/>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8"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424405834"/>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solidFill>
          <a:srgbClr val="8C735A">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1997942523"/>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3"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1117213152"/>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6"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3411138855"/>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r>
              <a:rPr lang="en-GB"/>
              <a:t>2002-04-24</a:t>
            </a:r>
          </a:p>
        </p:txBody>
      </p:sp>
      <p:sp>
        <p:nvSpPr>
          <p:cNvPr id="6" name="Rectangle 9"/>
          <p:cNvSpPr>
            <a:spLocks noGrp="1" noChangeArrowheads="1"/>
          </p:cNvSpPr>
          <p:nvPr>
            <p:ph type="ftr" sz="quarter" idx="11"/>
          </p:nvPr>
        </p:nvSpPr>
        <p:spPr>
          <a:ln/>
        </p:spPr>
        <p:txBody>
          <a:bodyPr/>
          <a:lstStyle>
            <a:lvl1pPr>
              <a:defRPr/>
            </a:lvl1pPr>
          </a:lstStyle>
          <a:p>
            <a:pPr>
              <a:defRPr/>
            </a:pPr>
            <a:r>
              <a:rPr lang="en-GB"/>
              <a:t>Maurice.Clerc@WriteMe.com</a:t>
            </a:r>
          </a:p>
        </p:txBody>
      </p:sp>
    </p:spTree>
    <p:extLst>
      <p:ext uri="{BB962C8B-B14F-4D97-AF65-F5344CB8AC3E}">
        <p14:creationId xmlns:p14="http://schemas.microsoft.com/office/powerpoint/2010/main" val="4113713202"/>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en-GB"/>
            </a:p>
          </p:txBody>
        </p:sp>
        <p:pic>
          <p:nvPicPr>
            <p:cNvPr id="5130"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67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pPr>
                <a:defRPr/>
              </a:pPr>
              <a:endParaRPr lang="en-GB"/>
            </a:p>
          </p:txBody>
        </p:sp>
      </p:grpSp>
      <p:sp>
        <p:nvSpPr>
          <p:cNvPr id="5123" name="Rectangle 6"/>
          <p:cNvSpPr>
            <a:spLocks noGrp="1" noChangeArrowheads="1"/>
          </p:cNvSpPr>
          <p:nvPr>
            <p:ph type="title"/>
          </p:nvPr>
        </p:nvSpPr>
        <p:spPr bwMode="auto">
          <a:xfrm>
            <a:off x="9906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5124" name="Rectangle 7"/>
          <p:cNvSpPr>
            <a:spLocks noGrp="1" noChangeArrowheads="1"/>
          </p:cNvSpPr>
          <p:nvPr>
            <p:ph type="body" idx="1"/>
          </p:nvPr>
        </p:nvSpPr>
        <p:spPr bwMode="auto">
          <a:xfrm>
            <a:off x="9906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447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sz="2000">
                <a:solidFill>
                  <a:schemeClr val="bg2"/>
                </a:solidFill>
              </a:defRPr>
            </a:lvl1pPr>
          </a:lstStyle>
          <a:p>
            <a:pPr>
              <a:defRPr/>
            </a:pPr>
            <a:r>
              <a:rPr lang="en-GB"/>
              <a:t>2002-04-24</a:t>
            </a:r>
          </a:p>
        </p:txBody>
      </p:sp>
      <p:sp>
        <p:nvSpPr>
          <p:cNvPr id="2057" name="Rectangle 9"/>
          <p:cNvSpPr>
            <a:spLocks noGrp="1" noChangeArrowheads="1"/>
          </p:cNvSpPr>
          <p:nvPr>
            <p:ph type="ftr" sz="quarter" idx="3"/>
          </p:nvPr>
        </p:nvSpPr>
        <p:spPr bwMode="auto">
          <a:xfrm>
            <a:off x="58674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2000">
                <a:solidFill>
                  <a:schemeClr val="bg2"/>
                </a:solidFill>
              </a:defRPr>
            </a:lvl1pPr>
          </a:lstStyle>
          <a:p>
            <a:pPr>
              <a:defRPr/>
            </a:pPr>
            <a:r>
              <a:rPr lang="en-GB"/>
              <a:t>Maurice.Clerc@WriteMe.com</a:t>
            </a:r>
          </a:p>
        </p:txBody>
      </p:sp>
      <p:pic>
        <p:nvPicPr>
          <p:cNvPr id="5127" name="Picture 1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24800" y="304800"/>
            <a:ext cx="865188"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2" name="Text Box 14"/>
          <p:cNvSpPr txBox="1">
            <a:spLocks noChangeArrowheads="1"/>
          </p:cNvSpPr>
          <p:nvPr/>
        </p:nvSpPr>
        <p:spPr bwMode="auto">
          <a:xfrm>
            <a:off x="2765425" y="6126163"/>
            <a:ext cx="2792413" cy="396875"/>
          </a:xfrm>
          <a:prstGeom prst="rect">
            <a:avLst/>
          </a:prstGeom>
          <a:noFill/>
          <a:ln w="9525">
            <a:noFill/>
            <a:miter lim="800000"/>
            <a:headEnd/>
            <a:tailEnd/>
          </a:ln>
          <a:effectLst/>
        </p:spPr>
        <p:txBody>
          <a:bodyPr wrap="none" lIns="90000" tIns="46800" rIns="90000" bIns="46800" anchor="ctr">
            <a:spAutoFit/>
          </a:bodyPr>
          <a:lstStyle/>
          <a:p>
            <a:pPr>
              <a:spcBef>
                <a:spcPct val="50000"/>
              </a:spcBef>
              <a:defRPr/>
            </a:pPr>
            <a:r>
              <a:rPr lang="en-GB" sz="2000">
                <a:solidFill>
                  <a:schemeClr val="bg2"/>
                </a:solidFill>
              </a:rPr>
              <a:t>Particle Swarm optimisation</a:t>
            </a:r>
          </a:p>
        </p:txBody>
      </p:sp>
    </p:spTree>
  </p:cSld>
  <p:clrMap bg1="lt1" tx1="dk1" bg2="lt2" tx2="dk2" accent1="accent1" accent2="accent2" accent3="accent3" accent4="accent4" accent5="accent5" accent6="accent6" hlink="hlink" folHlink="folHlink"/>
  <p:sldLayoutIdLst>
    <p:sldLayoutId id="2147483719" r:id="rId1"/>
    <p:sldLayoutId id="2147483699" r:id="rId2"/>
    <p:sldLayoutId id="2147483700" r:id="rId3"/>
    <p:sldLayoutId id="2147483701" r:id="rId4"/>
    <p:sldLayoutId id="2147483702" r:id="rId5"/>
    <p:sldLayoutId id="2147483720" r:id="rId6"/>
    <p:sldLayoutId id="2147483703" r:id="rId7"/>
    <p:sldLayoutId id="2147483704" r:id="rId8"/>
    <p:sldLayoutId id="2147483705" r:id="rId9"/>
    <p:sldLayoutId id="2147483706" r:id="rId10"/>
    <p:sldLayoutId id="2147483707" r:id="rId11"/>
  </p:sldLayoutIdLst>
  <p:transition spd="med">
    <p:wipe/>
  </p:transition>
  <p:hf sldNum="0" hdr="0"/>
  <p:txStyles>
    <p:titleStyle>
      <a:lvl1pPr algn="l" rtl="0" eaLnBrk="0" fontAlgn="base" hangingPunct="0">
        <a:lnSpc>
          <a:spcPct val="80000"/>
        </a:lnSpc>
        <a:spcBef>
          <a:spcPct val="30000"/>
        </a:spcBef>
        <a:spcAft>
          <a:spcPct val="0"/>
        </a:spcAft>
        <a:defRPr kumimoji="1" sz="5400">
          <a:solidFill>
            <a:schemeClr val="tx2"/>
          </a:solidFill>
          <a:latin typeface="+mj-lt"/>
          <a:ea typeface="+mj-ea"/>
          <a:cs typeface="+mj-cs"/>
        </a:defRPr>
      </a:lvl1pPr>
      <a:lvl2pPr algn="l" rtl="0" eaLnBrk="0" fontAlgn="base" hangingPunct="0">
        <a:lnSpc>
          <a:spcPct val="80000"/>
        </a:lnSpc>
        <a:spcBef>
          <a:spcPct val="30000"/>
        </a:spcBef>
        <a:spcAft>
          <a:spcPct val="0"/>
        </a:spcAft>
        <a:defRPr kumimoji="1" sz="5400">
          <a:solidFill>
            <a:schemeClr val="tx2"/>
          </a:solidFill>
          <a:latin typeface="KARINE" pitchFamily="2" charset="0"/>
        </a:defRPr>
      </a:lvl2pPr>
      <a:lvl3pPr algn="l" rtl="0" eaLnBrk="0" fontAlgn="base" hangingPunct="0">
        <a:lnSpc>
          <a:spcPct val="80000"/>
        </a:lnSpc>
        <a:spcBef>
          <a:spcPct val="30000"/>
        </a:spcBef>
        <a:spcAft>
          <a:spcPct val="0"/>
        </a:spcAft>
        <a:defRPr kumimoji="1" sz="5400">
          <a:solidFill>
            <a:schemeClr val="tx2"/>
          </a:solidFill>
          <a:latin typeface="KARINE" pitchFamily="2" charset="0"/>
        </a:defRPr>
      </a:lvl3pPr>
      <a:lvl4pPr algn="l" rtl="0" eaLnBrk="0" fontAlgn="base" hangingPunct="0">
        <a:lnSpc>
          <a:spcPct val="80000"/>
        </a:lnSpc>
        <a:spcBef>
          <a:spcPct val="30000"/>
        </a:spcBef>
        <a:spcAft>
          <a:spcPct val="0"/>
        </a:spcAft>
        <a:defRPr kumimoji="1" sz="5400">
          <a:solidFill>
            <a:schemeClr val="tx2"/>
          </a:solidFill>
          <a:latin typeface="KARINE" pitchFamily="2" charset="0"/>
        </a:defRPr>
      </a:lvl4pPr>
      <a:lvl5pPr algn="l" rtl="0" eaLnBrk="0" fontAlgn="base" hangingPunct="0">
        <a:lnSpc>
          <a:spcPct val="80000"/>
        </a:lnSpc>
        <a:spcBef>
          <a:spcPct val="30000"/>
        </a:spcBef>
        <a:spcAft>
          <a:spcPct val="0"/>
        </a:spcAft>
        <a:defRPr kumimoji="1" sz="5400">
          <a:solidFill>
            <a:schemeClr val="tx2"/>
          </a:solidFill>
          <a:latin typeface="KARINE" pitchFamily="2" charset="0"/>
        </a:defRPr>
      </a:lvl5pPr>
      <a:lvl6pPr marL="457200" algn="l" rtl="0" eaLnBrk="0" fontAlgn="base" hangingPunct="0">
        <a:lnSpc>
          <a:spcPct val="80000"/>
        </a:lnSpc>
        <a:spcBef>
          <a:spcPct val="30000"/>
        </a:spcBef>
        <a:spcAft>
          <a:spcPct val="0"/>
        </a:spcAft>
        <a:defRPr kumimoji="1" sz="5400">
          <a:solidFill>
            <a:schemeClr val="tx2"/>
          </a:solidFill>
          <a:latin typeface="KARINE" pitchFamily="2" charset="0"/>
        </a:defRPr>
      </a:lvl6pPr>
      <a:lvl7pPr marL="914400" algn="l" rtl="0" eaLnBrk="0" fontAlgn="base" hangingPunct="0">
        <a:lnSpc>
          <a:spcPct val="80000"/>
        </a:lnSpc>
        <a:spcBef>
          <a:spcPct val="30000"/>
        </a:spcBef>
        <a:spcAft>
          <a:spcPct val="0"/>
        </a:spcAft>
        <a:defRPr kumimoji="1" sz="5400">
          <a:solidFill>
            <a:schemeClr val="tx2"/>
          </a:solidFill>
          <a:latin typeface="KARINE" pitchFamily="2" charset="0"/>
        </a:defRPr>
      </a:lvl7pPr>
      <a:lvl8pPr marL="1371600" algn="l" rtl="0" eaLnBrk="0" fontAlgn="base" hangingPunct="0">
        <a:lnSpc>
          <a:spcPct val="80000"/>
        </a:lnSpc>
        <a:spcBef>
          <a:spcPct val="30000"/>
        </a:spcBef>
        <a:spcAft>
          <a:spcPct val="0"/>
        </a:spcAft>
        <a:defRPr kumimoji="1" sz="5400">
          <a:solidFill>
            <a:schemeClr val="tx2"/>
          </a:solidFill>
          <a:latin typeface="KARINE" pitchFamily="2" charset="0"/>
        </a:defRPr>
      </a:lvl8pPr>
      <a:lvl9pPr marL="1828800" algn="l" rtl="0" eaLnBrk="0" fontAlgn="base" hangingPunct="0">
        <a:lnSpc>
          <a:spcPct val="80000"/>
        </a:lnSpc>
        <a:spcBef>
          <a:spcPct val="30000"/>
        </a:spcBef>
        <a:spcAft>
          <a:spcPct val="0"/>
        </a:spcAft>
        <a:defRPr kumimoji="1" sz="5400">
          <a:solidFill>
            <a:schemeClr val="tx2"/>
          </a:solidFill>
          <a:latin typeface="KARINE" pitchFamily="2"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32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8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4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68343F1-948C-4479-951D-51AFCD9115E2}" type="datetimeFigureOut">
              <a:rPr lang="en-US"/>
              <a:pPr>
                <a:defRPr/>
              </a:pPr>
              <a:t>3/22/2012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A71E2BB-13C3-48BB-A3F3-4CB4EFBA113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18" Type="http://schemas.openxmlformats.org/officeDocument/2006/relationships/oleObject" Target="../embeddings/oleObject11.bin"/><Relationship Id="rId26" Type="http://schemas.openxmlformats.org/officeDocument/2006/relationships/oleObject" Target="../embeddings/oleObject19.bin"/><Relationship Id="rId3" Type="http://schemas.openxmlformats.org/officeDocument/2006/relationships/notesSlide" Target="../notesSlides/notesSlide1.xml"/><Relationship Id="rId21" Type="http://schemas.openxmlformats.org/officeDocument/2006/relationships/oleObject" Target="../embeddings/oleObject14.bin"/><Relationship Id="rId7" Type="http://schemas.openxmlformats.org/officeDocument/2006/relationships/oleObject" Target="../embeddings/oleObject2.bin"/><Relationship Id="rId12" Type="http://schemas.openxmlformats.org/officeDocument/2006/relationships/oleObject" Target="../embeddings/oleObject5.bin"/><Relationship Id="rId17" Type="http://schemas.openxmlformats.org/officeDocument/2006/relationships/oleObject" Target="../embeddings/oleObject10.bin"/><Relationship Id="rId25" Type="http://schemas.openxmlformats.org/officeDocument/2006/relationships/oleObject" Target="../embeddings/oleObject18.bin"/><Relationship Id="rId2" Type="http://schemas.openxmlformats.org/officeDocument/2006/relationships/slideLayout" Target="../slideLayouts/slideLayout6.xml"/><Relationship Id="rId16" Type="http://schemas.openxmlformats.org/officeDocument/2006/relationships/oleObject" Target="../embeddings/oleObject9.bin"/><Relationship Id="rId20" Type="http://schemas.openxmlformats.org/officeDocument/2006/relationships/oleObject" Target="../embeddings/oleObject13.bin"/><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4.bin"/><Relationship Id="rId24" Type="http://schemas.openxmlformats.org/officeDocument/2006/relationships/oleObject" Target="../embeddings/oleObject17.bin"/><Relationship Id="rId5" Type="http://schemas.openxmlformats.org/officeDocument/2006/relationships/oleObject" Target="../embeddings/oleObject1.bin"/><Relationship Id="rId15" Type="http://schemas.openxmlformats.org/officeDocument/2006/relationships/oleObject" Target="../embeddings/oleObject8.bin"/><Relationship Id="rId23" Type="http://schemas.openxmlformats.org/officeDocument/2006/relationships/oleObject" Target="../embeddings/oleObject16.bin"/><Relationship Id="rId10" Type="http://schemas.openxmlformats.org/officeDocument/2006/relationships/image" Target="../media/image6.wmf"/><Relationship Id="rId19" Type="http://schemas.openxmlformats.org/officeDocument/2006/relationships/oleObject" Target="../embeddings/oleObject12.bin"/><Relationship Id="rId4" Type="http://schemas.openxmlformats.org/officeDocument/2006/relationships/image" Target="../media/image7.wmf"/><Relationship Id="rId9" Type="http://schemas.openxmlformats.org/officeDocument/2006/relationships/oleObject" Target="../embeddings/oleObject3.bin"/><Relationship Id="rId14" Type="http://schemas.openxmlformats.org/officeDocument/2006/relationships/oleObject" Target="../embeddings/oleObject7.bin"/><Relationship Id="rId22" Type="http://schemas.openxmlformats.org/officeDocument/2006/relationships/oleObject" Target="../embeddings/oleObject15.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21.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1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7.wmf"/><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2" Type="http://schemas.openxmlformats.org/officeDocument/2006/relationships/hyperlink" Target="mailto:Maurice.Clerc@WriteMe.co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8.wmf"/><Relationship Id="rId4" Type="http://schemas.openxmlformats.org/officeDocument/2006/relationships/oleObject" Target="../embeddings/Microsoft_Word_97_-_2003_Document1.doc"/></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21.wmf"/><Relationship Id="rId3" Type="http://schemas.openxmlformats.org/officeDocument/2006/relationships/notesSlide" Target="../notesSlides/notesSlide13.xml"/><Relationship Id="rId7" Type="http://schemas.openxmlformats.org/officeDocument/2006/relationships/image" Target="../media/image13.wmf"/><Relationship Id="rId12" Type="http://schemas.openxmlformats.org/officeDocument/2006/relationships/oleObject" Target="../embeddings/oleObject28.bin"/><Relationship Id="rId17" Type="http://schemas.openxmlformats.org/officeDocument/2006/relationships/image" Target="../media/image23.wmf"/><Relationship Id="rId2" Type="http://schemas.openxmlformats.org/officeDocument/2006/relationships/slideLayout" Target="../slideLayouts/slideLayout6.xml"/><Relationship Id="rId16" Type="http://schemas.openxmlformats.org/officeDocument/2006/relationships/oleObject" Target="../embeddings/oleObject30.bin"/><Relationship Id="rId1" Type="http://schemas.openxmlformats.org/officeDocument/2006/relationships/vmlDrawing" Target="../drawings/vmlDrawing4.vml"/><Relationship Id="rId6" Type="http://schemas.openxmlformats.org/officeDocument/2006/relationships/oleObject" Target="../embeddings/oleObject25.bin"/><Relationship Id="rId11" Type="http://schemas.openxmlformats.org/officeDocument/2006/relationships/image" Target="../media/image20.wmf"/><Relationship Id="rId5" Type="http://schemas.openxmlformats.org/officeDocument/2006/relationships/image" Target="../media/image19.wmf"/><Relationship Id="rId15" Type="http://schemas.openxmlformats.org/officeDocument/2006/relationships/image" Target="../media/image22.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12.wmf"/><Relationship Id="rId14" Type="http://schemas.openxmlformats.org/officeDocument/2006/relationships/oleObject" Target="../embeddings/oleObject29.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 name="Date Placeholder 2"/>
          <p:cNvSpPr>
            <a:spLocks noGrp="1"/>
          </p:cNvSpPr>
          <p:nvPr>
            <p:ph type="dt"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000" smtClean="0">
                <a:solidFill>
                  <a:schemeClr val="bg2"/>
                </a:solidFill>
              </a:rPr>
              <a:t> </a:t>
            </a:r>
          </a:p>
        </p:txBody>
      </p:sp>
      <p:sp>
        <p:nvSpPr>
          <p:cNvPr id="1046" name="Footer Placeholder 3"/>
          <p:cNvSpPr>
            <a:spLocks noGrp="1"/>
          </p:cNvSpPr>
          <p:nvPr>
            <p:ph type="ftr"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000" smtClean="0">
                <a:solidFill>
                  <a:schemeClr val="bg2"/>
                </a:solidFill>
              </a:rPr>
              <a:t> </a:t>
            </a:r>
          </a:p>
        </p:txBody>
      </p:sp>
      <p:sp>
        <p:nvSpPr>
          <p:cNvPr id="1047" name="Rectangle 2"/>
          <p:cNvSpPr>
            <a:spLocks noGrp="1" noChangeArrowheads="1"/>
          </p:cNvSpPr>
          <p:nvPr>
            <p:ph type="title"/>
          </p:nvPr>
        </p:nvSpPr>
        <p:spPr/>
        <p:txBody>
          <a:bodyPr/>
          <a:lstStyle/>
          <a:p>
            <a:r>
              <a:rPr lang="en-GB" sz="4800" smtClean="0"/>
              <a:t>Particle Swarm optimisat</a:t>
            </a:r>
            <a:r>
              <a:rPr lang="en-US" sz="4800" smtClean="0"/>
              <a:t>ion</a:t>
            </a:r>
            <a:endParaRPr lang="en-GB" sz="4800" smtClean="0"/>
          </a:p>
        </p:txBody>
      </p:sp>
      <p:sp>
        <p:nvSpPr>
          <p:cNvPr id="1048" name="Rectangle 4"/>
          <p:cNvSpPr>
            <a:spLocks noChangeArrowheads="1"/>
          </p:cNvSpPr>
          <p:nvPr/>
        </p:nvSpPr>
        <p:spPr bwMode="auto">
          <a:xfrm>
            <a:off x="4965700" y="3424238"/>
            <a:ext cx="4763" cy="47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49" name="Rectangle 5"/>
          <p:cNvSpPr>
            <a:spLocks noChangeArrowheads="1"/>
          </p:cNvSpPr>
          <p:nvPr/>
        </p:nvSpPr>
        <p:spPr bwMode="auto">
          <a:xfrm>
            <a:off x="5500688" y="4721225"/>
            <a:ext cx="3175"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0" name="Rectangle 6"/>
          <p:cNvSpPr>
            <a:spLocks noChangeArrowheads="1"/>
          </p:cNvSpPr>
          <p:nvPr/>
        </p:nvSpPr>
        <p:spPr bwMode="auto">
          <a:xfrm>
            <a:off x="7786688" y="3730625"/>
            <a:ext cx="3175"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1" name="Rectangle 7"/>
          <p:cNvSpPr>
            <a:spLocks noChangeArrowheads="1"/>
          </p:cNvSpPr>
          <p:nvPr/>
        </p:nvSpPr>
        <p:spPr bwMode="auto">
          <a:xfrm>
            <a:off x="6945313" y="2051050"/>
            <a:ext cx="635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2" name="Rectangle 8"/>
          <p:cNvSpPr>
            <a:spLocks noChangeArrowheads="1"/>
          </p:cNvSpPr>
          <p:nvPr/>
        </p:nvSpPr>
        <p:spPr bwMode="auto">
          <a:xfrm>
            <a:off x="5573713" y="1822450"/>
            <a:ext cx="635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pic>
        <p:nvPicPr>
          <p:cNvPr id="105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263" y="4878388"/>
            <a:ext cx="1358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 name="Rectangle 11"/>
          <p:cNvSpPr>
            <a:spLocks noChangeArrowheads="1"/>
          </p:cNvSpPr>
          <p:nvPr/>
        </p:nvSpPr>
        <p:spPr bwMode="auto">
          <a:xfrm>
            <a:off x="4965700" y="3746500"/>
            <a:ext cx="4763"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5" name="Rectangle 12"/>
          <p:cNvSpPr>
            <a:spLocks noChangeArrowheads="1"/>
          </p:cNvSpPr>
          <p:nvPr/>
        </p:nvSpPr>
        <p:spPr bwMode="auto">
          <a:xfrm>
            <a:off x="5500688" y="5043488"/>
            <a:ext cx="3175"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6" name="Rectangle 13"/>
          <p:cNvSpPr>
            <a:spLocks noChangeArrowheads="1"/>
          </p:cNvSpPr>
          <p:nvPr/>
        </p:nvSpPr>
        <p:spPr bwMode="auto">
          <a:xfrm>
            <a:off x="7786688" y="4052888"/>
            <a:ext cx="3175"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7" name="Rectangle 14"/>
          <p:cNvSpPr>
            <a:spLocks noChangeArrowheads="1"/>
          </p:cNvSpPr>
          <p:nvPr/>
        </p:nvSpPr>
        <p:spPr bwMode="auto">
          <a:xfrm>
            <a:off x="6945313" y="2373313"/>
            <a:ext cx="635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58" name="Rectangle 15"/>
          <p:cNvSpPr>
            <a:spLocks noChangeArrowheads="1"/>
          </p:cNvSpPr>
          <p:nvPr/>
        </p:nvSpPr>
        <p:spPr bwMode="auto">
          <a:xfrm>
            <a:off x="5573713" y="2144713"/>
            <a:ext cx="635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aphicFrame>
        <p:nvGraphicFramePr>
          <p:cNvPr id="102416" name="Object 16"/>
          <p:cNvGraphicFramePr>
            <a:graphicFrameLocks noChangeAspect="1"/>
          </p:cNvGraphicFramePr>
          <p:nvPr/>
        </p:nvGraphicFramePr>
        <p:xfrm>
          <a:off x="1663700" y="0"/>
          <a:ext cx="642938" cy="541338"/>
        </p:xfrm>
        <a:graphic>
          <a:graphicData uri="http://schemas.openxmlformats.org/presentationml/2006/ole">
            <mc:AlternateContent xmlns:mc="http://schemas.openxmlformats.org/markup-compatibility/2006">
              <mc:Choice xmlns:v="urn:schemas-microsoft-com:vml" Requires="v">
                <p:oleObj spid="_x0000_s1059" name="Clip" r:id="rId5" imgW="643320" imgH="541800" progId="MS_ClipArt_Gallery.2">
                  <p:embed/>
                </p:oleObj>
              </mc:Choice>
              <mc:Fallback>
                <p:oleObj name="Clip" r:id="rId5" imgW="643320" imgH="541800" progId="MS_ClipArt_Gallery.2">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3700" y="0"/>
                        <a:ext cx="642938" cy="54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17" name="Object 17"/>
          <p:cNvGraphicFramePr>
            <a:graphicFrameLocks noChangeAspect="1"/>
          </p:cNvGraphicFramePr>
          <p:nvPr/>
        </p:nvGraphicFramePr>
        <p:xfrm>
          <a:off x="3578225" y="4725988"/>
          <a:ext cx="574675" cy="735012"/>
        </p:xfrm>
        <a:graphic>
          <a:graphicData uri="http://schemas.openxmlformats.org/presentationml/2006/ole">
            <mc:AlternateContent xmlns:mc="http://schemas.openxmlformats.org/markup-compatibility/2006">
              <mc:Choice xmlns:v="urn:schemas-microsoft-com:vml" Requires="v">
                <p:oleObj spid="_x0000_s1060" name="Clip" r:id="rId7" imgW="3506400" imgH="4481280" progId="MS_ClipArt_Gallery.2">
                  <p:embed/>
                </p:oleObj>
              </mc:Choice>
              <mc:Fallback>
                <p:oleObj name="Clip" r:id="rId7" imgW="3506400" imgH="4481280" progId="MS_ClipArt_Gallery.2">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8225" y="4725988"/>
                        <a:ext cx="574675" cy="735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18" name="Object 18"/>
          <p:cNvGraphicFramePr>
            <a:graphicFrameLocks noChangeAspect="1"/>
          </p:cNvGraphicFramePr>
          <p:nvPr/>
        </p:nvGraphicFramePr>
        <p:xfrm>
          <a:off x="3817938" y="1939925"/>
          <a:ext cx="5045075" cy="4162425"/>
        </p:xfrm>
        <a:graphic>
          <a:graphicData uri="http://schemas.openxmlformats.org/presentationml/2006/ole">
            <mc:AlternateContent xmlns:mc="http://schemas.openxmlformats.org/markup-compatibility/2006">
              <mc:Choice xmlns:v="urn:schemas-microsoft-com:vml" Requires="v">
                <p:oleObj spid="_x0000_s1061" name="Clip" r:id="rId9" imgW="7129440" imgH="5883840" progId="MS_ClipArt_Gallery.2">
                  <p:embed/>
                </p:oleObj>
              </mc:Choice>
              <mc:Fallback>
                <p:oleObj name="Clip" r:id="rId9" imgW="7129440" imgH="5883840" progId="MS_ClipArt_Gallery.2">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7938" y="1939925"/>
                        <a:ext cx="5045075" cy="416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19" name="Object 19"/>
          <p:cNvGraphicFramePr>
            <a:graphicFrameLocks noChangeAspect="1"/>
          </p:cNvGraphicFramePr>
          <p:nvPr/>
        </p:nvGraphicFramePr>
        <p:xfrm>
          <a:off x="7683500" y="6969125"/>
          <a:ext cx="793750" cy="668338"/>
        </p:xfrm>
        <a:graphic>
          <a:graphicData uri="http://schemas.openxmlformats.org/presentationml/2006/ole">
            <mc:AlternateContent xmlns:mc="http://schemas.openxmlformats.org/markup-compatibility/2006">
              <mc:Choice xmlns:v="urn:schemas-microsoft-com:vml" Requires="v">
                <p:oleObj spid="_x0000_s1062" name="Clip" r:id="rId11" imgW="643320" imgH="541800" progId="MS_ClipArt_Gallery.2">
                  <p:embed/>
                </p:oleObj>
              </mc:Choice>
              <mc:Fallback>
                <p:oleObj name="Clip" r:id="rId11" imgW="643320" imgH="541800" progId="MS_ClipArt_Gallery.2">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83500" y="6969125"/>
                        <a:ext cx="79375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0" name="Object 20"/>
          <p:cNvGraphicFramePr>
            <a:graphicFrameLocks noChangeAspect="1"/>
          </p:cNvGraphicFramePr>
          <p:nvPr/>
        </p:nvGraphicFramePr>
        <p:xfrm>
          <a:off x="7289800" y="6638925"/>
          <a:ext cx="719138" cy="604838"/>
        </p:xfrm>
        <a:graphic>
          <a:graphicData uri="http://schemas.openxmlformats.org/presentationml/2006/ole">
            <mc:AlternateContent xmlns:mc="http://schemas.openxmlformats.org/markup-compatibility/2006">
              <mc:Choice xmlns:v="urn:schemas-microsoft-com:vml" Requires="v">
                <p:oleObj spid="_x0000_s1063" name="Clip" r:id="rId12" imgW="643320" imgH="541800" progId="MS_ClipArt_Gallery.2">
                  <p:embed/>
                </p:oleObj>
              </mc:Choice>
              <mc:Fallback>
                <p:oleObj name="Clip" r:id="rId12" imgW="643320" imgH="541800" progId="MS_ClipArt_Gallery.2">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9800" y="6638925"/>
                        <a:ext cx="719138" cy="604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1" name="Object 21"/>
          <p:cNvGraphicFramePr>
            <a:graphicFrameLocks noChangeAspect="1"/>
          </p:cNvGraphicFramePr>
          <p:nvPr/>
        </p:nvGraphicFramePr>
        <p:xfrm>
          <a:off x="6807200" y="6245225"/>
          <a:ext cx="703263" cy="592138"/>
        </p:xfrm>
        <a:graphic>
          <a:graphicData uri="http://schemas.openxmlformats.org/presentationml/2006/ole">
            <mc:AlternateContent xmlns:mc="http://schemas.openxmlformats.org/markup-compatibility/2006">
              <mc:Choice xmlns:v="urn:schemas-microsoft-com:vml" Requires="v">
                <p:oleObj spid="_x0000_s1064" name="Clip" r:id="rId13" imgW="643320" imgH="541800" progId="MS_ClipArt_Gallery.2">
                  <p:embed/>
                </p:oleObj>
              </mc:Choice>
              <mc:Fallback>
                <p:oleObj name="Clip" r:id="rId13" imgW="643320" imgH="541800" progId="MS_ClipArt_Gallery.2">
                  <p:embed/>
                  <p:pic>
                    <p:nvPicPr>
                      <p:cNvPr id="0"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7200" y="6245225"/>
                        <a:ext cx="703263" cy="592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2" name="Object 22"/>
          <p:cNvGraphicFramePr>
            <a:graphicFrameLocks noChangeAspect="1"/>
          </p:cNvGraphicFramePr>
          <p:nvPr/>
        </p:nvGraphicFramePr>
        <p:xfrm>
          <a:off x="6184900" y="6384925"/>
          <a:ext cx="596900" cy="503238"/>
        </p:xfrm>
        <a:graphic>
          <a:graphicData uri="http://schemas.openxmlformats.org/presentationml/2006/ole">
            <mc:AlternateContent xmlns:mc="http://schemas.openxmlformats.org/markup-compatibility/2006">
              <mc:Choice xmlns:v="urn:schemas-microsoft-com:vml" Requires="v">
                <p:oleObj spid="_x0000_s1065" name="Clip" r:id="rId14" imgW="643320" imgH="541800" progId="MS_ClipArt_Gallery.2">
                  <p:embed/>
                </p:oleObj>
              </mc:Choice>
              <mc:Fallback>
                <p:oleObj name="Clip" r:id="rId14" imgW="643320" imgH="541800" progId="MS_ClipArt_Gallery.2">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84900" y="6384925"/>
                        <a:ext cx="596900"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3" name="Object 23"/>
          <p:cNvGraphicFramePr>
            <a:graphicFrameLocks noChangeAspect="1"/>
          </p:cNvGraphicFramePr>
          <p:nvPr/>
        </p:nvGraphicFramePr>
        <p:xfrm>
          <a:off x="5676900" y="6219825"/>
          <a:ext cx="582613" cy="490538"/>
        </p:xfrm>
        <a:graphic>
          <a:graphicData uri="http://schemas.openxmlformats.org/presentationml/2006/ole">
            <mc:AlternateContent xmlns:mc="http://schemas.openxmlformats.org/markup-compatibility/2006">
              <mc:Choice xmlns:v="urn:schemas-microsoft-com:vml" Requires="v">
                <p:oleObj spid="_x0000_s1066" name="Clip" r:id="rId15" imgW="643320" imgH="541800" progId="MS_ClipArt_Gallery.2">
                  <p:embed/>
                </p:oleObj>
              </mc:Choice>
              <mc:Fallback>
                <p:oleObj name="Clip" r:id="rId15" imgW="643320" imgH="541800" progId="MS_ClipArt_Gallery.2">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76900" y="6219825"/>
                        <a:ext cx="582613"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4" name="Object 24"/>
          <p:cNvGraphicFramePr>
            <a:graphicFrameLocks noChangeAspect="1"/>
          </p:cNvGraphicFramePr>
          <p:nvPr/>
        </p:nvGraphicFramePr>
        <p:xfrm>
          <a:off x="5118100" y="6346825"/>
          <a:ext cx="566738" cy="477838"/>
        </p:xfrm>
        <a:graphic>
          <a:graphicData uri="http://schemas.openxmlformats.org/presentationml/2006/ole">
            <mc:AlternateContent xmlns:mc="http://schemas.openxmlformats.org/markup-compatibility/2006">
              <mc:Choice xmlns:v="urn:schemas-microsoft-com:vml" Requires="v">
                <p:oleObj spid="_x0000_s1067" name="Clip" r:id="rId16" imgW="643320" imgH="541800" progId="MS_ClipArt_Gallery.2">
                  <p:embed/>
                </p:oleObj>
              </mc:Choice>
              <mc:Fallback>
                <p:oleObj name="Clip" r:id="rId16" imgW="643320" imgH="541800" progId="MS_ClipArt_Gallery.2">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8100" y="6346825"/>
                        <a:ext cx="566738"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5" name="Object 25"/>
          <p:cNvGraphicFramePr>
            <a:graphicFrameLocks noChangeAspect="1"/>
          </p:cNvGraphicFramePr>
          <p:nvPr/>
        </p:nvGraphicFramePr>
        <p:xfrm>
          <a:off x="4787900" y="6003925"/>
          <a:ext cx="579438" cy="487363"/>
        </p:xfrm>
        <a:graphic>
          <a:graphicData uri="http://schemas.openxmlformats.org/presentationml/2006/ole">
            <mc:AlternateContent xmlns:mc="http://schemas.openxmlformats.org/markup-compatibility/2006">
              <mc:Choice xmlns:v="urn:schemas-microsoft-com:vml" Requires="v">
                <p:oleObj spid="_x0000_s1068" name="Clip" r:id="rId17" imgW="643320" imgH="541800" progId="MS_ClipArt_Gallery.2">
                  <p:embed/>
                </p:oleObj>
              </mc:Choice>
              <mc:Fallback>
                <p:oleObj name="Clip" r:id="rId17" imgW="643320" imgH="541800" progId="MS_ClipArt_Gallery.2">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7900" y="6003925"/>
                        <a:ext cx="579438"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6" name="Object 26"/>
          <p:cNvGraphicFramePr>
            <a:graphicFrameLocks noChangeAspect="1"/>
          </p:cNvGraphicFramePr>
          <p:nvPr/>
        </p:nvGraphicFramePr>
        <p:xfrm>
          <a:off x="4419600" y="5699125"/>
          <a:ext cx="582613" cy="490538"/>
        </p:xfrm>
        <a:graphic>
          <a:graphicData uri="http://schemas.openxmlformats.org/presentationml/2006/ole">
            <mc:AlternateContent xmlns:mc="http://schemas.openxmlformats.org/markup-compatibility/2006">
              <mc:Choice xmlns:v="urn:schemas-microsoft-com:vml" Requires="v">
                <p:oleObj spid="_x0000_s1069" name="Clip" r:id="rId18" imgW="643320" imgH="541800" progId="MS_ClipArt_Gallery.2">
                  <p:embed/>
                </p:oleObj>
              </mc:Choice>
              <mc:Fallback>
                <p:oleObj name="Clip" r:id="rId18" imgW="643320" imgH="541800" progId="MS_ClipArt_Gallery.2">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5699125"/>
                        <a:ext cx="582613"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7" name="Object 27"/>
          <p:cNvGraphicFramePr>
            <a:graphicFrameLocks noChangeAspect="1"/>
          </p:cNvGraphicFramePr>
          <p:nvPr/>
        </p:nvGraphicFramePr>
        <p:xfrm>
          <a:off x="3898900" y="5686425"/>
          <a:ext cx="566738" cy="477838"/>
        </p:xfrm>
        <a:graphic>
          <a:graphicData uri="http://schemas.openxmlformats.org/presentationml/2006/ole">
            <mc:AlternateContent xmlns:mc="http://schemas.openxmlformats.org/markup-compatibility/2006">
              <mc:Choice xmlns:v="urn:schemas-microsoft-com:vml" Requires="v">
                <p:oleObj spid="_x0000_s1070" name="Clip" r:id="rId19" imgW="643320" imgH="541800" progId="MS_ClipArt_Gallery.2">
                  <p:embed/>
                </p:oleObj>
              </mc:Choice>
              <mc:Fallback>
                <p:oleObj name="Clip" r:id="rId19" imgW="643320" imgH="541800" progId="MS_ClipArt_Gallery.2">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8900" y="5686425"/>
                        <a:ext cx="566738" cy="47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8" name="Object 28"/>
          <p:cNvGraphicFramePr>
            <a:graphicFrameLocks noChangeAspect="1"/>
          </p:cNvGraphicFramePr>
          <p:nvPr/>
        </p:nvGraphicFramePr>
        <p:xfrm>
          <a:off x="3467100" y="5902325"/>
          <a:ext cx="492125" cy="414338"/>
        </p:xfrm>
        <a:graphic>
          <a:graphicData uri="http://schemas.openxmlformats.org/presentationml/2006/ole">
            <mc:AlternateContent xmlns:mc="http://schemas.openxmlformats.org/markup-compatibility/2006">
              <mc:Choice xmlns:v="urn:schemas-microsoft-com:vml" Requires="v">
                <p:oleObj spid="_x0000_s1071" name="Clip" r:id="rId20" imgW="643320" imgH="541800" progId="MS_ClipArt_Gallery.2">
                  <p:embed/>
                </p:oleObj>
              </mc:Choice>
              <mc:Fallback>
                <p:oleObj name="Clip" r:id="rId20" imgW="643320" imgH="541800" progId="MS_ClipArt_Gallery.2">
                  <p:embed/>
                  <p:pic>
                    <p:nvPicPr>
                      <p:cNvPr id="0" name="Object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7100" y="5902325"/>
                        <a:ext cx="492125" cy="41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29" name="Object 29"/>
          <p:cNvGraphicFramePr>
            <a:graphicFrameLocks noChangeAspect="1"/>
          </p:cNvGraphicFramePr>
          <p:nvPr/>
        </p:nvGraphicFramePr>
        <p:xfrm>
          <a:off x="3060700" y="6080125"/>
          <a:ext cx="396875" cy="333375"/>
        </p:xfrm>
        <a:graphic>
          <a:graphicData uri="http://schemas.openxmlformats.org/presentationml/2006/ole">
            <mc:AlternateContent xmlns:mc="http://schemas.openxmlformats.org/markup-compatibility/2006">
              <mc:Choice xmlns:v="urn:schemas-microsoft-com:vml" Requires="v">
                <p:oleObj spid="_x0000_s1072" name="Clip" r:id="rId21" imgW="643320" imgH="541800" progId="MS_ClipArt_Gallery.2">
                  <p:embed/>
                </p:oleObj>
              </mc:Choice>
              <mc:Fallback>
                <p:oleObj name="Clip" r:id="rId21" imgW="643320" imgH="541800" progId="MS_ClipArt_Gallery.2">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0700" y="6080125"/>
                        <a:ext cx="396875"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0" name="Object 30"/>
          <p:cNvGraphicFramePr>
            <a:graphicFrameLocks noChangeAspect="1"/>
          </p:cNvGraphicFramePr>
          <p:nvPr/>
        </p:nvGraphicFramePr>
        <p:xfrm>
          <a:off x="2692400" y="5978525"/>
          <a:ext cx="439738" cy="369888"/>
        </p:xfrm>
        <a:graphic>
          <a:graphicData uri="http://schemas.openxmlformats.org/presentationml/2006/ole">
            <mc:AlternateContent xmlns:mc="http://schemas.openxmlformats.org/markup-compatibility/2006">
              <mc:Choice xmlns:v="urn:schemas-microsoft-com:vml" Requires="v">
                <p:oleObj spid="_x0000_s1073" name="Clip" r:id="rId22" imgW="643320" imgH="541800" progId="MS_ClipArt_Gallery.2">
                  <p:embed/>
                </p:oleObj>
              </mc:Choice>
              <mc:Fallback>
                <p:oleObj name="Clip" r:id="rId22" imgW="643320" imgH="541800" progId="MS_ClipArt_Gallery.2">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2400" y="5978525"/>
                        <a:ext cx="439738"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1" name="Object 31"/>
          <p:cNvGraphicFramePr>
            <a:graphicFrameLocks noChangeAspect="1"/>
          </p:cNvGraphicFramePr>
          <p:nvPr/>
        </p:nvGraphicFramePr>
        <p:xfrm>
          <a:off x="2514600" y="5876925"/>
          <a:ext cx="311150" cy="261938"/>
        </p:xfrm>
        <a:graphic>
          <a:graphicData uri="http://schemas.openxmlformats.org/presentationml/2006/ole">
            <mc:AlternateContent xmlns:mc="http://schemas.openxmlformats.org/markup-compatibility/2006">
              <mc:Choice xmlns:v="urn:schemas-microsoft-com:vml" Requires="v">
                <p:oleObj spid="_x0000_s1074" name="Clip" r:id="rId23" imgW="643320" imgH="541800" progId="MS_ClipArt_Gallery.2">
                  <p:embed/>
                </p:oleObj>
              </mc:Choice>
              <mc:Fallback>
                <p:oleObj name="Clip" r:id="rId23" imgW="643320" imgH="541800" progId="MS_ClipArt_Gallery.2">
                  <p:embed/>
                  <p:pic>
                    <p:nvPicPr>
                      <p:cNvPr id="0"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5876925"/>
                        <a:ext cx="311150" cy="261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2" name="Object 32"/>
          <p:cNvGraphicFramePr>
            <a:graphicFrameLocks noChangeAspect="1"/>
          </p:cNvGraphicFramePr>
          <p:nvPr/>
        </p:nvGraphicFramePr>
        <p:xfrm>
          <a:off x="2965450" y="3970338"/>
          <a:ext cx="574675" cy="735012"/>
        </p:xfrm>
        <a:graphic>
          <a:graphicData uri="http://schemas.openxmlformats.org/presentationml/2006/ole">
            <mc:AlternateContent xmlns:mc="http://schemas.openxmlformats.org/markup-compatibility/2006">
              <mc:Choice xmlns:v="urn:schemas-microsoft-com:vml" Requires="v">
                <p:oleObj spid="_x0000_s1075" name="Clip" r:id="rId24" imgW="3506400" imgH="4481280" progId="MS_ClipArt_Gallery.2">
                  <p:embed/>
                </p:oleObj>
              </mc:Choice>
              <mc:Fallback>
                <p:oleObj name="Clip" r:id="rId24" imgW="3506400" imgH="4481280" progId="MS_ClipArt_Gallery.2">
                  <p:embed/>
                  <p:pic>
                    <p:nvPicPr>
                      <p:cNvPr id="0" name="Object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5450" y="3970338"/>
                        <a:ext cx="574675" cy="735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3" name="Object 33"/>
          <p:cNvGraphicFramePr>
            <a:graphicFrameLocks noChangeAspect="1"/>
          </p:cNvGraphicFramePr>
          <p:nvPr/>
        </p:nvGraphicFramePr>
        <p:xfrm>
          <a:off x="4154488" y="3643313"/>
          <a:ext cx="574675" cy="735012"/>
        </p:xfrm>
        <a:graphic>
          <a:graphicData uri="http://schemas.openxmlformats.org/presentationml/2006/ole">
            <mc:AlternateContent xmlns:mc="http://schemas.openxmlformats.org/markup-compatibility/2006">
              <mc:Choice xmlns:v="urn:schemas-microsoft-com:vml" Requires="v">
                <p:oleObj spid="_x0000_s1076" name="Clip" r:id="rId25" imgW="3506400" imgH="4481280" progId="MS_ClipArt_Gallery.2">
                  <p:embed/>
                </p:oleObj>
              </mc:Choice>
              <mc:Fallback>
                <p:oleObj name="Clip" r:id="rId25" imgW="3506400" imgH="4481280" progId="MS_ClipArt_Gallery.2">
                  <p:embed/>
                  <p:pic>
                    <p:nvPicPr>
                      <p:cNvPr id="0"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4488" y="3643313"/>
                        <a:ext cx="574675" cy="735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4" name="Object 34"/>
          <p:cNvGraphicFramePr>
            <a:graphicFrameLocks noChangeAspect="1"/>
          </p:cNvGraphicFramePr>
          <p:nvPr/>
        </p:nvGraphicFramePr>
        <p:xfrm>
          <a:off x="0" y="6586538"/>
          <a:ext cx="642938" cy="541337"/>
        </p:xfrm>
        <a:graphic>
          <a:graphicData uri="http://schemas.openxmlformats.org/presentationml/2006/ole">
            <mc:AlternateContent xmlns:mc="http://schemas.openxmlformats.org/markup-compatibility/2006">
              <mc:Choice xmlns:v="urn:schemas-microsoft-com:vml" Requires="v">
                <p:oleObj spid="_x0000_s1077" name="Clip" r:id="rId26" imgW="643320" imgH="541800" progId="MS_ClipArt_Gallery.2">
                  <p:embed/>
                </p:oleObj>
              </mc:Choice>
              <mc:Fallback>
                <p:oleObj name="Clip" r:id="rId26" imgW="643320" imgH="541800" progId="MS_ClipArt_Gallery.2">
                  <p:embed/>
                  <p:pic>
                    <p:nvPicPr>
                      <p:cNvPr id="0" name="Object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586538"/>
                        <a:ext cx="642938" cy="541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102416"/>
                                        </p:tgtEl>
                                        <p:attrNameLst>
                                          <p:attrName>style.visibility</p:attrName>
                                        </p:attrNameLst>
                                      </p:cBhvr>
                                      <p:to>
                                        <p:strVal val="visible"/>
                                      </p:to>
                                    </p:set>
                                    <p:anim calcmode="lin" valueType="num">
                                      <p:cBhvr additive="base">
                                        <p:cTn id="7" dur="500" fill="hold"/>
                                        <p:tgtEl>
                                          <p:spTgt spid="102416"/>
                                        </p:tgtEl>
                                        <p:attrNameLst>
                                          <p:attrName>ppt_x</p:attrName>
                                        </p:attrNameLst>
                                      </p:cBhvr>
                                      <p:tavLst>
                                        <p:tav tm="0">
                                          <p:val>
                                            <p:strVal val="1+#ppt_w/2"/>
                                          </p:val>
                                        </p:tav>
                                        <p:tav tm="100000">
                                          <p:val>
                                            <p:strVal val="#ppt_x"/>
                                          </p:val>
                                        </p:tav>
                                      </p:tavLst>
                                    </p:anim>
                                    <p:anim calcmode="lin" valueType="num">
                                      <p:cBhvr additive="base">
                                        <p:cTn id="8" dur="500" fill="hold"/>
                                        <p:tgtEl>
                                          <p:spTgt spid="102416"/>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02416"/>
                                        </p:tgtEl>
                                        <p:attrNameLst>
                                          <p:attrName>style.visibility</p:attrName>
                                        </p:attrNameLst>
                                      </p:cBhvr>
                                      <p:to>
                                        <p:strVal val="hidden"/>
                                      </p:to>
                                    </p:set>
                                  </p:sub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102419"/>
                                        </p:tgtEl>
                                        <p:attrNameLst>
                                          <p:attrName>style.visibility</p:attrName>
                                        </p:attrNameLst>
                                      </p:cBhvr>
                                      <p:to>
                                        <p:strVal val="visible"/>
                                      </p:to>
                                    </p:set>
                                  </p:childTnLst>
                                  <p:subTnLst>
                                    <p:set>
                                      <p:cBhvr override="childStyle">
                                        <p:cTn dur="1" fill="hold" display="0" masterRel="sameClick" afterEffect="1">
                                          <p:stCondLst>
                                            <p:cond evt="end" delay="0">
                                              <p:tn val="10"/>
                                            </p:cond>
                                          </p:stCondLst>
                                        </p:cTn>
                                        <p:tgtEl>
                                          <p:spTgt spid="102419"/>
                                        </p:tgtEl>
                                        <p:attrNameLst>
                                          <p:attrName>style.visibility</p:attrName>
                                        </p:attrNameLst>
                                      </p:cBhvr>
                                      <p:to>
                                        <p:strVal val="hidden"/>
                                      </p:to>
                                    </p:set>
                                  </p:sub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499"/>
                                          </p:stCondLst>
                                        </p:cTn>
                                        <p:tgtEl>
                                          <p:spTgt spid="102420"/>
                                        </p:tgtEl>
                                        <p:attrNameLst>
                                          <p:attrName>style.visibility</p:attrName>
                                        </p:attrNameLst>
                                      </p:cBhvr>
                                      <p:to>
                                        <p:strVal val="visible"/>
                                      </p:to>
                                    </p:set>
                                  </p:childTnLst>
                                  <p:subTnLst>
                                    <p:set>
                                      <p:cBhvr override="childStyle">
                                        <p:cTn dur="1" fill="hold" display="0" masterRel="sameClick" afterEffect="1">
                                          <p:stCondLst>
                                            <p:cond evt="end" delay="0">
                                              <p:tn val="13"/>
                                            </p:cond>
                                          </p:stCondLst>
                                        </p:cTn>
                                        <p:tgtEl>
                                          <p:spTgt spid="102420"/>
                                        </p:tgtEl>
                                        <p:attrNameLst>
                                          <p:attrName>style.visibility</p:attrName>
                                        </p:attrNameLst>
                                      </p:cBhvr>
                                      <p:to>
                                        <p:strVal val="hidden"/>
                                      </p:to>
                                    </p:set>
                                  </p:subTnLst>
                                </p:cTn>
                              </p:par>
                            </p:childTnLst>
                          </p:cTn>
                        </p:par>
                        <p:par>
                          <p:cTn id="15" fill="hold" nodeType="afterGroup">
                            <p:stCondLst>
                              <p:cond delay="1500"/>
                            </p:stCondLst>
                            <p:childTnLst>
                              <p:par>
                                <p:cTn id="16" presetID="1" presetClass="entr" presetSubtype="0" fill="hold" nodeType="afterEffect">
                                  <p:stCondLst>
                                    <p:cond delay="0"/>
                                  </p:stCondLst>
                                  <p:childTnLst>
                                    <p:set>
                                      <p:cBhvr>
                                        <p:cTn id="17" dur="1" fill="hold">
                                          <p:stCondLst>
                                            <p:cond delay="499"/>
                                          </p:stCondLst>
                                        </p:cTn>
                                        <p:tgtEl>
                                          <p:spTgt spid="102421"/>
                                        </p:tgtEl>
                                        <p:attrNameLst>
                                          <p:attrName>style.visibility</p:attrName>
                                        </p:attrNameLst>
                                      </p:cBhvr>
                                      <p:to>
                                        <p:strVal val="visible"/>
                                      </p:to>
                                    </p:set>
                                  </p:childTnLst>
                                  <p:subTnLst>
                                    <p:set>
                                      <p:cBhvr override="childStyle">
                                        <p:cTn dur="1" fill="hold" display="0" masterRel="sameClick" afterEffect="1">
                                          <p:stCondLst>
                                            <p:cond evt="end" delay="0">
                                              <p:tn val="16"/>
                                            </p:cond>
                                          </p:stCondLst>
                                        </p:cTn>
                                        <p:tgtEl>
                                          <p:spTgt spid="102421"/>
                                        </p:tgtEl>
                                        <p:attrNameLst>
                                          <p:attrName>style.visibility</p:attrName>
                                        </p:attrNameLst>
                                      </p:cBhvr>
                                      <p:to>
                                        <p:strVal val="hidden"/>
                                      </p:to>
                                    </p:set>
                                  </p:subTnLst>
                                </p:cTn>
                              </p:par>
                            </p:childTnLst>
                          </p:cTn>
                        </p:par>
                        <p:par>
                          <p:cTn id="18" fill="hold" nodeType="afterGroup">
                            <p:stCondLst>
                              <p:cond delay="2000"/>
                            </p:stCondLst>
                            <p:childTnLst>
                              <p:par>
                                <p:cTn id="19" presetID="1" presetClass="entr" presetSubtype="0" fill="hold" nodeType="afterEffect">
                                  <p:stCondLst>
                                    <p:cond delay="0"/>
                                  </p:stCondLst>
                                  <p:childTnLst>
                                    <p:set>
                                      <p:cBhvr>
                                        <p:cTn id="20" dur="1" fill="hold">
                                          <p:stCondLst>
                                            <p:cond delay="499"/>
                                          </p:stCondLst>
                                        </p:cTn>
                                        <p:tgtEl>
                                          <p:spTgt spid="102422"/>
                                        </p:tgtEl>
                                        <p:attrNameLst>
                                          <p:attrName>style.visibility</p:attrName>
                                        </p:attrNameLst>
                                      </p:cBhvr>
                                      <p:to>
                                        <p:strVal val="visible"/>
                                      </p:to>
                                    </p:set>
                                  </p:childTnLst>
                                  <p:subTnLst>
                                    <p:set>
                                      <p:cBhvr override="childStyle">
                                        <p:cTn dur="1" fill="hold" display="0" masterRel="sameClick" afterEffect="1">
                                          <p:stCondLst>
                                            <p:cond evt="end" delay="0">
                                              <p:tn val="19"/>
                                            </p:cond>
                                          </p:stCondLst>
                                        </p:cTn>
                                        <p:tgtEl>
                                          <p:spTgt spid="102422"/>
                                        </p:tgtEl>
                                        <p:attrNameLst>
                                          <p:attrName>style.visibility</p:attrName>
                                        </p:attrNameLst>
                                      </p:cBhvr>
                                      <p:to>
                                        <p:strVal val="hidden"/>
                                      </p:to>
                                    </p:set>
                                  </p:subTnLst>
                                </p:cTn>
                              </p:par>
                            </p:childTnLst>
                          </p:cTn>
                        </p:par>
                        <p:par>
                          <p:cTn id="21" fill="hold" nodeType="afterGroup">
                            <p:stCondLst>
                              <p:cond delay="2500"/>
                            </p:stCondLst>
                            <p:childTnLst>
                              <p:par>
                                <p:cTn id="22" presetID="1" presetClass="entr" presetSubtype="0" fill="hold" nodeType="afterEffect">
                                  <p:stCondLst>
                                    <p:cond delay="0"/>
                                  </p:stCondLst>
                                  <p:childTnLst>
                                    <p:set>
                                      <p:cBhvr>
                                        <p:cTn id="23" dur="1" fill="hold">
                                          <p:stCondLst>
                                            <p:cond delay="499"/>
                                          </p:stCondLst>
                                        </p:cTn>
                                        <p:tgtEl>
                                          <p:spTgt spid="102423"/>
                                        </p:tgtEl>
                                        <p:attrNameLst>
                                          <p:attrName>style.visibility</p:attrName>
                                        </p:attrNameLst>
                                      </p:cBhvr>
                                      <p:to>
                                        <p:strVal val="visible"/>
                                      </p:to>
                                    </p:set>
                                  </p:childTnLst>
                                  <p:subTnLst>
                                    <p:set>
                                      <p:cBhvr override="childStyle">
                                        <p:cTn dur="1" fill="hold" display="0" masterRel="sameClick" afterEffect="1">
                                          <p:stCondLst>
                                            <p:cond evt="end" delay="0">
                                              <p:tn val="22"/>
                                            </p:cond>
                                          </p:stCondLst>
                                        </p:cTn>
                                        <p:tgtEl>
                                          <p:spTgt spid="102423"/>
                                        </p:tgtEl>
                                        <p:attrNameLst>
                                          <p:attrName>style.visibility</p:attrName>
                                        </p:attrNameLst>
                                      </p:cBhvr>
                                      <p:to>
                                        <p:strVal val="hidden"/>
                                      </p:to>
                                    </p:set>
                                  </p:subTnLst>
                                </p:cTn>
                              </p:par>
                            </p:childTnLst>
                          </p:cTn>
                        </p:par>
                        <p:par>
                          <p:cTn id="24" fill="hold" nodeType="afterGroup">
                            <p:stCondLst>
                              <p:cond delay="3000"/>
                            </p:stCondLst>
                            <p:childTnLst>
                              <p:par>
                                <p:cTn id="25" presetID="1" presetClass="entr" presetSubtype="0" fill="hold" nodeType="afterEffect">
                                  <p:stCondLst>
                                    <p:cond delay="0"/>
                                  </p:stCondLst>
                                  <p:childTnLst>
                                    <p:set>
                                      <p:cBhvr>
                                        <p:cTn id="26" dur="1" fill="hold">
                                          <p:stCondLst>
                                            <p:cond delay="499"/>
                                          </p:stCondLst>
                                        </p:cTn>
                                        <p:tgtEl>
                                          <p:spTgt spid="102424"/>
                                        </p:tgtEl>
                                        <p:attrNameLst>
                                          <p:attrName>style.visibility</p:attrName>
                                        </p:attrNameLst>
                                      </p:cBhvr>
                                      <p:to>
                                        <p:strVal val="visible"/>
                                      </p:to>
                                    </p:set>
                                  </p:childTnLst>
                                  <p:subTnLst>
                                    <p:set>
                                      <p:cBhvr override="childStyle">
                                        <p:cTn dur="1" fill="hold" display="0" masterRel="sameClick" afterEffect="1">
                                          <p:stCondLst>
                                            <p:cond evt="end" delay="0">
                                              <p:tn val="25"/>
                                            </p:cond>
                                          </p:stCondLst>
                                        </p:cTn>
                                        <p:tgtEl>
                                          <p:spTgt spid="102424"/>
                                        </p:tgtEl>
                                        <p:attrNameLst>
                                          <p:attrName>style.visibility</p:attrName>
                                        </p:attrNameLst>
                                      </p:cBhvr>
                                      <p:to>
                                        <p:strVal val="hidden"/>
                                      </p:to>
                                    </p:set>
                                  </p:subTnLst>
                                </p:cTn>
                              </p:par>
                            </p:childTnLst>
                          </p:cTn>
                        </p:par>
                        <p:par>
                          <p:cTn id="27" fill="hold" nodeType="afterGroup">
                            <p:stCondLst>
                              <p:cond delay="3500"/>
                            </p:stCondLst>
                            <p:childTnLst>
                              <p:par>
                                <p:cTn id="28" presetID="1" presetClass="entr" presetSubtype="0" fill="hold" nodeType="afterEffect">
                                  <p:stCondLst>
                                    <p:cond delay="0"/>
                                  </p:stCondLst>
                                  <p:childTnLst>
                                    <p:set>
                                      <p:cBhvr>
                                        <p:cTn id="29" dur="1" fill="hold">
                                          <p:stCondLst>
                                            <p:cond delay="499"/>
                                          </p:stCondLst>
                                        </p:cTn>
                                        <p:tgtEl>
                                          <p:spTgt spid="102425"/>
                                        </p:tgtEl>
                                        <p:attrNameLst>
                                          <p:attrName>style.visibility</p:attrName>
                                        </p:attrNameLst>
                                      </p:cBhvr>
                                      <p:to>
                                        <p:strVal val="visible"/>
                                      </p:to>
                                    </p:set>
                                  </p:childTnLst>
                                  <p:subTnLst>
                                    <p:set>
                                      <p:cBhvr override="childStyle">
                                        <p:cTn dur="1" fill="hold" display="0" masterRel="sameClick" afterEffect="1">
                                          <p:stCondLst>
                                            <p:cond evt="end" delay="0">
                                              <p:tn val="28"/>
                                            </p:cond>
                                          </p:stCondLst>
                                        </p:cTn>
                                        <p:tgtEl>
                                          <p:spTgt spid="102425"/>
                                        </p:tgtEl>
                                        <p:attrNameLst>
                                          <p:attrName>style.visibility</p:attrName>
                                        </p:attrNameLst>
                                      </p:cBhvr>
                                      <p:to>
                                        <p:strVal val="hidden"/>
                                      </p:to>
                                    </p:set>
                                  </p:subTnLst>
                                </p:cTn>
                              </p:par>
                            </p:childTnLst>
                          </p:cTn>
                        </p:par>
                        <p:par>
                          <p:cTn id="30" fill="hold" nodeType="afterGroup">
                            <p:stCondLst>
                              <p:cond delay="4000"/>
                            </p:stCondLst>
                            <p:childTnLst>
                              <p:par>
                                <p:cTn id="31" presetID="1" presetClass="entr" presetSubtype="0" fill="hold" nodeType="afterEffect">
                                  <p:stCondLst>
                                    <p:cond delay="0"/>
                                  </p:stCondLst>
                                  <p:childTnLst>
                                    <p:set>
                                      <p:cBhvr>
                                        <p:cTn id="32" dur="1" fill="hold">
                                          <p:stCondLst>
                                            <p:cond delay="499"/>
                                          </p:stCondLst>
                                        </p:cTn>
                                        <p:tgtEl>
                                          <p:spTgt spid="102426"/>
                                        </p:tgtEl>
                                        <p:attrNameLst>
                                          <p:attrName>style.visibility</p:attrName>
                                        </p:attrNameLst>
                                      </p:cBhvr>
                                      <p:to>
                                        <p:strVal val="visible"/>
                                      </p:to>
                                    </p:set>
                                  </p:childTnLst>
                                  <p:subTnLst>
                                    <p:set>
                                      <p:cBhvr override="childStyle">
                                        <p:cTn dur="1" fill="hold" display="0" masterRel="sameClick" afterEffect="1">
                                          <p:stCondLst>
                                            <p:cond evt="end" delay="0">
                                              <p:tn val="31"/>
                                            </p:cond>
                                          </p:stCondLst>
                                        </p:cTn>
                                        <p:tgtEl>
                                          <p:spTgt spid="102426"/>
                                        </p:tgtEl>
                                        <p:attrNameLst>
                                          <p:attrName>style.visibility</p:attrName>
                                        </p:attrNameLst>
                                      </p:cBhvr>
                                      <p:to>
                                        <p:strVal val="hidden"/>
                                      </p:to>
                                    </p:set>
                                  </p:subTnLst>
                                </p:cTn>
                              </p:par>
                            </p:childTnLst>
                          </p:cTn>
                        </p:par>
                        <p:par>
                          <p:cTn id="33" fill="hold" nodeType="afterGroup">
                            <p:stCondLst>
                              <p:cond delay="4500"/>
                            </p:stCondLst>
                            <p:childTnLst>
                              <p:par>
                                <p:cTn id="34" presetID="1" presetClass="entr" presetSubtype="0" fill="hold" nodeType="afterEffect">
                                  <p:stCondLst>
                                    <p:cond delay="0"/>
                                  </p:stCondLst>
                                  <p:childTnLst>
                                    <p:set>
                                      <p:cBhvr>
                                        <p:cTn id="35" dur="1" fill="hold">
                                          <p:stCondLst>
                                            <p:cond delay="499"/>
                                          </p:stCondLst>
                                        </p:cTn>
                                        <p:tgtEl>
                                          <p:spTgt spid="102427"/>
                                        </p:tgtEl>
                                        <p:attrNameLst>
                                          <p:attrName>style.visibility</p:attrName>
                                        </p:attrNameLst>
                                      </p:cBhvr>
                                      <p:to>
                                        <p:strVal val="visible"/>
                                      </p:to>
                                    </p:set>
                                  </p:childTnLst>
                                  <p:subTnLst>
                                    <p:set>
                                      <p:cBhvr override="childStyle">
                                        <p:cTn dur="1" fill="hold" display="0" masterRel="sameClick" afterEffect="1">
                                          <p:stCondLst>
                                            <p:cond evt="end" delay="0">
                                              <p:tn val="34"/>
                                            </p:cond>
                                          </p:stCondLst>
                                        </p:cTn>
                                        <p:tgtEl>
                                          <p:spTgt spid="102427"/>
                                        </p:tgtEl>
                                        <p:attrNameLst>
                                          <p:attrName>style.visibility</p:attrName>
                                        </p:attrNameLst>
                                      </p:cBhvr>
                                      <p:to>
                                        <p:strVal val="hidden"/>
                                      </p:to>
                                    </p:set>
                                  </p:subTnLst>
                                </p:cTn>
                              </p:par>
                            </p:childTnLst>
                          </p:cTn>
                        </p:par>
                        <p:par>
                          <p:cTn id="36" fill="hold" nodeType="afterGroup">
                            <p:stCondLst>
                              <p:cond delay="5000"/>
                            </p:stCondLst>
                            <p:childTnLst>
                              <p:par>
                                <p:cTn id="37" presetID="1" presetClass="entr" presetSubtype="0" fill="hold" nodeType="afterEffect">
                                  <p:stCondLst>
                                    <p:cond delay="0"/>
                                  </p:stCondLst>
                                  <p:childTnLst>
                                    <p:set>
                                      <p:cBhvr>
                                        <p:cTn id="38" dur="1" fill="hold">
                                          <p:stCondLst>
                                            <p:cond delay="499"/>
                                          </p:stCondLst>
                                        </p:cTn>
                                        <p:tgtEl>
                                          <p:spTgt spid="102428"/>
                                        </p:tgtEl>
                                        <p:attrNameLst>
                                          <p:attrName>style.visibility</p:attrName>
                                        </p:attrNameLst>
                                      </p:cBhvr>
                                      <p:to>
                                        <p:strVal val="visible"/>
                                      </p:to>
                                    </p:set>
                                  </p:childTnLst>
                                  <p:subTnLst>
                                    <p:set>
                                      <p:cBhvr override="childStyle">
                                        <p:cTn dur="1" fill="hold" display="0" masterRel="sameClick" afterEffect="1">
                                          <p:stCondLst>
                                            <p:cond evt="end" delay="0">
                                              <p:tn val="37"/>
                                            </p:cond>
                                          </p:stCondLst>
                                        </p:cTn>
                                        <p:tgtEl>
                                          <p:spTgt spid="102428"/>
                                        </p:tgtEl>
                                        <p:attrNameLst>
                                          <p:attrName>style.visibility</p:attrName>
                                        </p:attrNameLst>
                                      </p:cBhvr>
                                      <p:to>
                                        <p:strVal val="hidden"/>
                                      </p:to>
                                    </p:set>
                                  </p:subTnLst>
                                </p:cTn>
                              </p:par>
                            </p:childTnLst>
                          </p:cTn>
                        </p:par>
                        <p:par>
                          <p:cTn id="39" fill="hold" nodeType="afterGroup">
                            <p:stCondLst>
                              <p:cond delay="5500"/>
                            </p:stCondLst>
                            <p:childTnLst>
                              <p:par>
                                <p:cTn id="40" presetID="1" presetClass="entr" presetSubtype="0" fill="hold" nodeType="afterEffect">
                                  <p:stCondLst>
                                    <p:cond delay="0"/>
                                  </p:stCondLst>
                                  <p:childTnLst>
                                    <p:set>
                                      <p:cBhvr>
                                        <p:cTn id="41" dur="1" fill="hold">
                                          <p:stCondLst>
                                            <p:cond delay="499"/>
                                          </p:stCondLst>
                                        </p:cTn>
                                        <p:tgtEl>
                                          <p:spTgt spid="102429"/>
                                        </p:tgtEl>
                                        <p:attrNameLst>
                                          <p:attrName>style.visibility</p:attrName>
                                        </p:attrNameLst>
                                      </p:cBhvr>
                                      <p:to>
                                        <p:strVal val="visible"/>
                                      </p:to>
                                    </p:set>
                                  </p:childTnLst>
                                  <p:subTnLst>
                                    <p:set>
                                      <p:cBhvr override="childStyle">
                                        <p:cTn dur="1" fill="hold" display="0" masterRel="sameClick" afterEffect="1">
                                          <p:stCondLst>
                                            <p:cond evt="end" delay="0">
                                              <p:tn val="40"/>
                                            </p:cond>
                                          </p:stCondLst>
                                        </p:cTn>
                                        <p:tgtEl>
                                          <p:spTgt spid="102429"/>
                                        </p:tgtEl>
                                        <p:attrNameLst>
                                          <p:attrName>style.visibility</p:attrName>
                                        </p:attrNameLst>
                                      </p:cBhvr>
                                      <p:to>
                                        <p:strVal val="hidden"/>
                                      </p:to>
                                    </p:set>
                                  </p:subTnLst>
                                </p:cTn>
                              </p:par>
                            </p:childTnLst>
                          </p:cTn>
                        </p:par>
                        <p:par>
                          <p:cTn id="42" fill="hold" nodeType="afterGroup">
                            <p:stCondLst>
                              <p:cond delay="6000"/>
                            </p:stCondLst>
                            <p:childTnLst>
                              <p:par>
                                <p:cTn id="43" presetID="1" presetClass="entr" presetSubtype="0" fill="hold" nodeType="afterEffect">
                                  <p:stCondLst>
                                    <p:cond delay="0"/>
                                  </p:stCondLst>
                                  <p:childTnLst>
                                    <p:set>
                                      <p:cBhvr>
                                        <p:cTn id="44" dur="1" fill="hold">
                                          <p:stCondLst>
                                            <p:cond delay="499"/>
                                          </p:stCondLst>
                                        </p:cTn>
                                        <p:tgtEl>
                                          <p:spTgt spid="102430"/>
                                        </p:tgtEl>
                                        <p:attrNameLst>
                                          <p:attrName>style.visibility</p:attrName>
                                        </p:attrNameLst>
                                      </p:cBhvr>
                                      <p:to>
                                        <p:strVal val="visible"/>
                                      </p:to>
                                    </p:set>
                                  </p:childTnLst>
                                  <p:subTnLst>
                                    <p:set>
                                      <p:cBhvr override="childStyle">
                                        <p:cTn dur="1" fill="hold" display="0" masterRel="sameClick" afterEffect="1">
                                          <p:stCondLst>
                                            <p:cond evt="end" delay="0">
                                              <p:tn val="43"/>
                                            </p:cond>
                                          </p:stCondLst>
                                        </p:cTn>
                                        <p:tgtEl>
                                          <p:spTgt spid="102430"/>
                                        </p:tgtEl>
                                        <p:attrNameLst>
                                          <p:attrName>style.visibility</p:attrName>
                                        </p:attrNameLst>
                                      </p:cBhvr>
                                      <p:to>
                                        <p:strVal val="hidden"/>
                                      </p:to>
                                    </p:set>
                                  </p:subTnLst>
                                </p:cTn>
                              </p:par>
                            </p:childTnLst>
                          </p:cTn>
                        </p:par>
                        <p:par>
                          <p:cTn id="45" fill="hold" nodeType="afterGroup">
                            <p:stCondLst>
                              <p:cond delay="6500"/>
                            </p:stCondLst>
                            <p:childTnLst>
                              <p:par>
                                <p:cTn id="46" presetID="1" presetClass="entr" presetSubtype="0" fill="hold" nodeType="afterEffect">
                                  <p:stCondLst>
                                    <p:cond delay="0"/>
                                  </p:stCondLst>
                                  <p:childTnLst>
                                    <p:set>
                                      <p:cBhvr>
                                        <p:cTn id="47" dur="1" fill="hold">
                                          <p:stCondLst>
                                            <p:cond delay="499"/>
                                          </p:stCondLst>
                                        </p:cTn>
                                        <p:tgtEl>
                                          <p:spTgt spid="102431"/>
                                        </p:tgtEl>
                                        <p:attrNameLst>
                                          <p:attrName>style.visibility</p:attrName>
                                        </p:attrNameLst>
                                      </p:cBhvr>
                                      <p:to>
                                        <p:strVal val="visible"/>
                                      </p:to>
                                    </p:set>
                                  </p:childTnLst>
                                </p:cTn>
                              </p:par>
                            </p:childTnLst>
                          </p:cTn>
                        </p:par>
                        <p:par>
                          <p:cTn id="48" fill="hold" nodeType="afterGroup">
                            <p:stCondLst>
                              <p:cond delay="7000"/>
                            </p:stCondLst>
                            <p:childTnLst>
                              <p:par>
                                <p:cTn id="49" presetID="2" presetClass="entr" presetSubtype="3" fill="hold" nodeType="afterEffect">
                                  <p:stCondLst>
                                    <p:cond delay="0"/>
                                  </p:stCondLst>
                                  <p:childTnLst>
                                    <p:set>
                                      <p:cBhvr>
                                        <p:cTn id="50" dur="1" fill="hold">
                                          <p:stCondLst>
                                            <p:cond delay="0"/>
                                          </p:stCondLst>
                                        </p:cTn>
                                        <p:tgtEl>
                                          <p:spTgt spid="102434"/>
                                        </p:tgtEl>
                                        <p:attrNameLst>
                                          <p:attrName>style.visibility</p:attrName>
                                        </p:attrNameLst>
                                      </p:cBhvr>
                                      <p:to>
                                        <p:strVal val="visible"/>
                                      </p:to>
                                    </p:set>
                                    <p:anim calcmode="lin" valueType="num">
                                      <p:cBhvr additive="base">
                                        <p:cTn id="51" dur="500" fill="hold"/>
                                        <p:tgtEl>
                                          <p:spTgt spid="102434"/>
                                        </p:tgtEl>
                                        <p:attrNameLst>
                                          <p:attrName>ppt_x</p:attrName>
                                        </p:attrNameLst>
                                      </p:cBhvr>
                                      <p:tavLst>
                                        <p:tav tm="0">
                                          <p:val>
                                            <p:strVal val="1+#ppt_w/2"/>
                                          </p:val>
                                        </p:tav>
                                        <p:tav tm="100000">
                                          <p:val>
                                            <p:strVal val="#ppt_x"/>
                                          </p:val>
                                        </p:tav>
                                      </p:tavLst>
                                    </p:anim>
                                    <p:anim calcmode="lin" valueType="num">
                                      <p:cBhvr additive="base">
                                        <p:cTn id="52" dur="500" fill="hold"/>
                                        <p:tgtEl>
                                          <p:spTgt spid="102434"/>
                                        </p:tgtEl>
                                        <p:attrNameLst>
                                          <p:attrName>ppt_y</p:attrName>
                                        </p:attrNameLst>
                                      </p:cBhvr>
                                      <p:tavLst>
                                        <p:tav tm="0">
                                          <p:val>
                                            <p:strVal val="0-#ppt_h/2"/>
                                          </p:val>
                                        </p:tav>
                                        <p:tav tm="100000">
                                          <p:val>
                                            <p:strVal val="#ppt_y"/>
                                          </p:val>
                                        </p:tav>
                                      </p:tavLst>
                                    </p:anim>
                                  </p:childTnLst>
                                  <p:subTnLst>
                                    <p:set>
                                      <p:cBhvr override="childStyle">
                                        <p:cTn dur="1" fill="hold" display="0" masterRel="sameClick" afterEffect="1">
                                          <p:stCondLst>
                                            <p:cond evt="end" delay="0">
                                              <p:tn val="49"/>
                                            </p:cond>
                                          </p:stCondLst>
                                        </p:cTn>
                                        <p:tgtEl>
                                          <p:spTgt spid="102434"/>
                                        </p:tgtEl>
                                        <p:attrNameLst>
                                          <p:attrName>style.visibility</p:attrName>
                                        </p:attrNameLst>
                                      </p:cBhvr>
                                      <p:to>
                                        <p:strVal val="hidden"/>
                                      </p:to>
                                    </p:set>
                                  </p:subTnLst>
                                </p:cTn>
                              </p:par>
                            </p:childTnLst>
                          </p:cTn>
                        </p:par>
                        <p:par>
                          <p:cTn id="53" fill="hold" nodeType="afterGroup">
                            <p:stCondLst>
                              <p:cond delay="7500"/>
                            </p:stCondLst>
                            <p:childTnLst>
                              <p:par>
                                <p:cTn id="54" presetID="2" presetClass="entr" presetSubtype="1" fill="hold" nodeType="afterEffect">
                                  <p:stCondLst>
                                    <p:cond delay="0"/>
                                  </p:stCondLst>
                                  <p:childTnLst>
                                    <p:set>
                                      <p:cBhvr>
                                        <p:cTn id="55" dur="1" fill="hold">
                                          <p:stCondLst>
                                            <p:cond delay="0"/>
                                          </p:stCondLst>
                                        </p:cTn>
                                        <p:tgtEl>
                                          <p:spTgt spid="102432"/>
                                        </p:tgtEl>
                                        <p:attrNameLst>
                                          <p:attrName>style.visibility</p:attrName>
                                        </p:attrNameLst>
                                      </p:cBhvr>
                                      <p:to>
                                        <p:strVal val="visible"/>
                                      </p:to>
                                    </p:set>
                                    <p:anim calcmode="lin" valueType="num">
                                      <p:cBhvr additive="base">
                                        <p:cTn id="56" dur="500" fill="hold"/>
                                        <p:tgtEl>
                                          <p:spTgt spid="102432"/>
                                        </p:tgtEl>
                                        <p:attrNameLst>
                                          <p:attrName>ppt_x</p:attrName>
                                        </p:attrNameLst>
                                      </p:cBhvr>
                                      <p:tavLst>
                                        <p:tav tm="0">
                                          <p:val>
                                            <p:strVal val="#ppt_x"/>
                                          </p:val>
                                        </p:tav>
                                        <p:tav tm="100000">
                                          <p:val>
                                            <p:strVal val="#ppt_x"/>
                                          </p:val>
                                        </p:tav>
                                      </p:tavLst>
                                    </p:anim>
                                    <p:anim calcmode="lin" valueType="num">
                                      <p:cBhvr additive="base">
                                        <p:cTn id="57" dur="500" fill="hold"/>
                                        <p:tgtEl>
                                          <p:spTgt spid="102432"/>
                                        </p:tgtEl>
                                        <p:attrNameLst>
                                          <p:attrName>ppt_y</p:attrName>
                                        </p:attrNameLst>
                                      </p:cBhvr>
                                      <p:tavLst>
                                        <p:tav tm="0">
                                          <p:val>
                                            <p:strVal val="0-#ppt_h/2"/>
                                          </p:val>
                                        </p:tav>
                                        <p:tav tm="100000">
                                          <p:val>
                                            <p:strVal val="#ppt_y"/>
                                          </p:val>
                                        </p:tav>
                                      </p:tavLst>
                                    </p:anim>
                                  </p:childTnLst>
                                </p:cTn>
                              </p:par>
                            </p:childTnLst>
                          </p:cTn>
                        </p:par>
                        <p:par>
                          <p:cTn id="58" fill="hold" nodeType="afterGroup">
                            <p:stCondLst>
                              <p:cond delay="8000"/>
                            </p:stCondLst>
                            <p:childTnLst>
                              <p:par>
                                <p:cTn id="59" presetID="2" presetClass="entr" presetSubtype="2" fill="hold" nodeType="afterEffect">
                                  <p:stCondLst>
                                    <p:cond delay="0"/>
                                  </p:stCondLst>
                                  <p:childTnLst>
                                    <p:set>
                                      <p:cBhvr>
                                        <p:cTn id="60" dur="1" fill="hold">
                                          <p:stCondLst>
                                            <p:cond delay="0"/>
                                          </p:stCondLst>
                                        </p:cTn>
                                        <p:tgtEl>
                                          <p:spTgt spid="102433"/>
                                        </p:tgtEl>
                                        <p:attrNameLst>
                                          <p:attrName>style.visibility</p:attrName>
                                        </p:attrNameLst>
                                      </p:cBhvr>
                                      <p:to>
                                        <p:strVal val="visible"/>
                                      </p:to>
                                    </p:set>
                                    <p:anim calcmode="lin" valueType="num">
                                      <p:cBhvr additive="base">
                                        <p:cTn id="61" dur="500" fill="hold"/>
                                        <p:tgtEl>
                                          <p:spTgt spid="102433"/>
                                        </p:tgtEl>
                                        <p:attrNameLst>
                                          <p:attrName>ppt_x</p:attrName>
                                        </p:attrNameLst>
                                      </p:cBhvr>
                                      <p:tavLst>
                                        <p:tav tm="0">
                                          <p:val>
                                            <p:strVal val="1+#ppt_w/2"/>
                                          </p:val>
                                        </p:tav>
                                        <p:tav tm="100000">
                                          <p:val>
                                            <p:strVal val="#ppt_x"/>
                                          </p:val>
                                        </p:tav>
                                      </p:tavLst>
                                    </p:anim>
                                    <p:anim calcmode="lin" valueType="num">
                                      <p:cBhvr additive="base">
                                        <p:cTn id="62" dur="500" fill="hold"/>
                                        <p:tgtEl>
                                          <p:spTgt spid="102433"/>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8500"/>
                            </p:stCondLst>
                            <p:childTnLst>
                              <p:par>
                                <p:cTn id="64" presetID="2" presetClass="entr" presetSubtype="6" fill="hold" nodeType="afterEffect">
                                  <p:stCondLst>
                                    <p:cond delay="0"/>
                                  </p:stCondLst>
                                  <p:childTnLst>
                                    <p:set>
                                      <p:cBhvr>
                                        <p:cTn id="65" dur="1" fill="hold">
                                          <p:stCondLst>
                                            <p:cond delay="0"/>
                                          </p:stCondLst>
                                        </p:cTn>
                                        <p:tgtEl>
                                          <p:spTgt spid="102417"/>
                                        </p:tgtEl>
                                        <p:attrNameLst>
                                          <p:attrName>style.visibility</p:attrName>
                                        </p:attrNameLst>
                                      </p:cBhvr>
                                      <p:to>
                                        <p:strVal val="visible"/>
                                      </p:to>
                                    </p:set>
                                    <p:anim calcmode="lin" valueType="num">
                                      <p:cBhvr additive="base">
                                        <p:cTn id="66" dur="500" fill="hold"/>
                                        <p:tgtEl>
                                          <p:spTgt spid="102417"/>
                                        </p:tgtEl>
                                        <p:attrNameLst>
                                          <p:attrName>ppt_x</p:attrName>
                                        </p:attrNameLst>
                                      </p:cBhvr>
                                      <p:tavLst>
                                        <p:tav tm="0">
                                          <p:val>
                                            <p:strVal val="1+#ppt_w/2"/>
                                          </p:val>
                                        </p:tav>
                                        <p:tav tm="100000">
                                          <p:val>
                                            <p:strVal val="#ppt_x"/>
                                          </p:val>
                                        </p:tav>
                                      </p:tavLst>
                                    </p:anim>
                                    <p:anim calcmode="lin" valueType="num">
                                      <p:cBhvr additive="base">
                                        <p:cTn id="67" dur="500" fill="hold"/>
                                        <p:tgtEl>
                                          <p:spTgt spid="102417"/>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9000"/>
                            </p:stCondLst>
                            <p:childTnLst>
                              <p:par>
                                <p:cTn id="69" presetID="23" presetClass="entr" presetSubtype="16" fill="hold" nodeType="afterEffect">
                                  <p:stCondLst>
                                    <p:cond delay="0"/>
                                  </p:stCondLst>
                                  <p:childTnLst>
                                    <p:set>
                                      <p:cBhvr>
                                        <p:cTn id="70" dur="1" fill="hold">
                                          <p:stCondLst>
                                            <p:cond delay="0"/>
                                          </p:stCondLst>
                                        </p:cTn>
                                        <p:tgtEl>
                                          <p:spTgt spid="102418"/>
                                        </p:tgtEl>
                                        <p:attrNameLst>
                                          <p:attrName>style.visibility</p:attrName>
                                        </p:attrNameLst>
                                      </p:cBhvr>
                                      <p:to>
                                        <p:strVal val="visible"/>
                                      </p:to>
                                    </p:set>
                                    <p:anim calcmode="lin" valueType="num">
                                      <p:cBhvr>
                                        <p:cTn id="71" dur="500" fill="hold"/>
                                        <p:tgtEl>
                                          <p:spTgt spid="102418"/>
                                        </p:tgtEl>
                                        <p:attrNameLst>
                                          <p:attrName>ppt_w</p:attrName>
                                        </p:attrNameLst>
                                      </p:cBhvr>
                                      <p:tavLst>
                                        <p:tav tm="0">
                                          <p:val>
                                            <p:fltVal val="0"/>
                                          </p:val>
                                        </p:tav>
                                        <p:tav tm="100000">
                                          <p:val>
                                            <p:strVal val="#ppt_w"/>
                                          </p:val>
                                        </p:tav>
                                      </p:tavLst>
                                    </p:anim>
                                    <p:anim calcmode="lin" valueType="num">
                                      <p:cBhvr>
                                        <p:cTn id="72" dur="500" fill="hold"/>
                                        <p:tgtEl>
                                          <p:spTgt spid="1024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The circular neighbourhood</a:t>
            </a:r>
          </a:p>
        </p:txBody>
      </p:sp>
      <p:sp>
        <p:nvSpPr>
          <p:cNvPr id="17411" name="Text Box 22"/>
          <p:cNvSpPr txBox="1">
            <a:spLocks noChangeArrowheads="1"/>
          </p:cNvSpPr>
          <p:nvPr/>
        </p:nvSpPr>
        <p:spPr bwMode="auto">
          <a:xfrm>
            <a:off x="1219200" y="4572000"/>
            <a:ext cx="2303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3600"/>
              <a:t>Virtual circle</a:t>
            </a:r>
          </a:p>
        </p:txBody>
      </p:sp>
      <p:grpSp>
        <p:nvGrpSpPr>
          <p:cNvPr id="17412" name="Group 30"/>
          <p:cNvGrpSpPr>
            <a:grpSpLocks/>
          </p:cNvGrpSpPr>
          <p:nvPr/>
        </p:nvGrpSpPr>
        <p:grpSpPr bwMode="auto">
          <a:xfrm>
            <a:off x="3810000" y="1828800"/>
            <a:ext cx="4060825" cy="4140200"/>
            <a:chOff x="2400" y="1152"/>
            <a:chExt cx="2558" cy="2608"/>
          </a:xfrm>
        </p:grpSpPr>
        <p:sp>
          <p:nvSpPr>
            <p:cNvPr id="17417" name="Oval 3"/>
            <p:cNvSpPr>
              <a:spLocks noChangeArrowheads="1"/>
            </p:cNvSpPr>
            <p:nvPr/>
          </p:nvSpPr>
          <p:spPr bwMode="auto">
            <a:xfrm>
              <a:off x="2507" y="1248"/>
              <a:ext cx="2352" cy="2352"/>
            </a:xfrm>
            <a:prstGeom prst="ellipse">
              <a:avLst/>
            </a:prstGeom>
            <a:noFill/>
            <a:ln w="19050" cap="rnd">
              <a:solidFill>
                <a:srgbClr val="0000FF"/>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7418" name="Oval 4"/>
            <p:cNvSpPr>
              <a:spLocks noChangeArrowheads="1"/>
            </p:cNvSpPr>
            <p:nvPr/>
          </p:nvSpPr>
          <p:spPr bwMode="auto">
            <a:xfrm>
              <a:off x="3555" y="1164"/>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19" name="Oval 5"/>
            <p:cNvSpPr>
              <a:spLocks noChangeArrowheads="1"/>
            </p:cNvSpPr>
            <p:nvPr/>
          </p:nvSpPr>
          <p:spPr bwMode="auto">
            <a:xfrm>
              <a:off x="4379" y="148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20" name="Oval 6"/>
            <p:cNvSpPr>
              <a:spLocks noChangeArrowheads="1"/>
            </p:cNvSpPr>
            <p:nvPr/>
          </p:nvSpPr>
          <p:spPr bwMode="auto">
            <a:xfrm>
              <a:off x="4763" y="2304"/>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21" name="Oval 7"/>
            <p:cNvSpPr>
              <a:spLocks noChangeArrowheads="1"/>
            </p:cNvSpPr>
            <p:nvPr/>
          </p:nvSpPr>
          <p:spPr bwMode="auto">
            <a:xfrm>
              <a:off x="3563" y="3504"/>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22" name="Oval 8"/>
            <p:cNvSpPr>
              <a:spLocks noChangeArrowheads="1"/>
            </p:cNvSpPr>
            <p:nvPr/>
          </p:nvSpPr>
          <p:spPr bwMode="auto">
            <a:xfrm>
              <a:off x="2411" y="235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23" name="Oval 9"/>
            <p:cNvSpPr>
              <a:spLocks noChangeArrowheads="1"/>
            </p:cNvSpPr>
            <p:nvPr/>
          </p:nvSpPr>
          <p:spPr bwMode="auto">
            <a:xfrm>
              <a:off x="2795" y="316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24" name="Oval 10"/>
            <p:cNvSpPr>
              <a:spLocks noChangeArrowheads="1"/>
            </p:cNvSpPr>
            <p:nvPr/>
          </p:nvSpPr>
          <p:spPr bwMode="auto">
            <a:xfrm>
              <a:off x="4475" y="307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25" name="Oval 11"/>
            <p:cNvSpPr>
              <a:spLocks noChangeArrowheads="1"/>
            </p:cNvSpPr>
            <p:nvPr/>
          </p:nvSpPr>
          <p:spPr bwMode="auto">
            <a:xfrm>
              <a:off x="2699" y="1584"/>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7426" name="Text Box 13"/>
            <p:cNvSpPr txBox="1">
              <a:spLocks noChangeArrowheads="1"/>
            </p:cNvSpPr>
            <p:nvPr/>
          </p:nvSpPr>
          <p:spPr bwMode="auto">
            <a:xfrm>
              <a:off x="3563" y="1152"/>
              <a:ext cx="1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1</a:t>
              </a:r>
            </a:p>
          </p:txBody>
        </p:sp>
        <p:sp>
          <p:nvSpPr>
            <p:cNvPr id="17427" name="Text Box 14"/>
            <p:cNvSpPr txBox="1">
              <a:spLocks noChangeArrowheads="1"/>
            </p:cNvSpPr>
            <p:nvPr/>
          </p:nvSpPr>
          <p:spPr bwMode="auto">
            <a:xfrm>
              <a:off x="3554" y="3472"/>
              <a:ext cx="2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5</a:t>
              </a:r>
            </a:p>
          </p:txBody>
        </p:sp>
        <p:sp>
          <p:nvSpPr>
            <p:cNvPr id="17428" name="Text Box 15"/>
            <p:cNvSpPr txBox="1">
              <a:spLocks noChangeArrowheads="1"/>
            </p:cNvSpPr>
            <p:nvPr/>
          </p:nvSpPr>
          <p:spPr bwMode="auto">
            <a:xfrm>
              <a:off x="2400" y="2324"/>
              <a:ext cx="1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7</a:t>
              </a:r>
            </a:p>
          </p:txBody>
        </p:sp>
        <p:sp>
          <p:nvSpPr>
            <p:cNvPr id="17429" name="Text Box 16"/>
            <p:cNvSpPr txBox="1">
              <a:spLocks noChangeArrowheads="1"/>
            </p:cNvSpPr>
            <p:nvPr/>
          </p:nvSpPr>
          <p:spPr bwMode="auto">
            <a:xfrm>
              <a:off x="2794" y="3144"/>
              <a:ext cx="19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6</a:t>
              </a:r>
            </a:p>
          </p:txBody>
        </p:sp>
        <p:sp>
          <p:nvSpPr>
            <p:cNvPr id="17430" name="Text Box 17"/>
            <p:cNvSpPr txBox="1">
              <a:spLocks noChangeArrowheads="1"/>
            </p:cNvSpPr>
            <p:nvPr/>
          </p:nvSpPr>
          <p:spPr bwMode="auto">
            <a:xfrm>
              <a:off x="4478" y="3052"/>
              <a:ext cx="1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4</a:t>
              </a:r>
            </a:p>
          </p:txBody>
        </p:sp>
        <p:sp>
          <p:nvSpPr>
            <p:cNvPr id="17431" name="Text Box 18"/>
            <p:cNvSpPr txBox="1">
              <a:spLocks noChangeArrowheads="1"/>
            </p:cNvSpPr>
            <p:nvPr/>
          </p:nvSpPr>
          <p:spPr bwMode="auto">
            <a:xfrm>
              <a:off x="4753" y="2280"/>
              <a:ext cx="2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3</a:t>
              </a:r>
            </a:p>
          </p:txBody>
        </p:sp>
        <p:sp>
          <p:nvSpPr>
            <p:cNvPr id="17432" name="Text Box 19"/>
            <p:cNvSpPr txBox="1">
              <a:spLocks noChangeArrowheads="1"/>
            </p:cNvSpPr>
            <p:nvPr/>
          </p:nvSpPr>
          <p:spPr bwMode="auto">
            <a:xfrm>
              <a:off x="2688" y="1552"/>
              <a:ext cx="20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8</a:t>
              </a:r>
            </a:p>
          </p:txBody>
        </p:sp>
        <p:sp>
          <p:nvSpPr>
            <p:cNvPr id="17433" name="Text Box 20"/>
            <p:cNvSpPr txBox="1">
              <a:spLocks noChangeArrowheads="1"/>
            </p:cNvSpPr>
            <p:nvPr/>
          </p:nvSpPr>
          <p:spPr bwMode="auto">
            <a:xfrm>
              <a:off x="4369" y="1468"/>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400"/>
                <a:t>2</a:t>
              </a:r>
            </a:p>
          </p:txBody>
        </p:sp>
        <p:sp>
          <p:nvSpPr>
            <p:cNvPr id="17434" name="Oval 21"/>
            <p:cNvSpPr>
              <a:spLocks noChangeArrowheads="1"/>
            </p:cNvSpPr>
            <p:nvPr/>
          </p:nvSpPr>
          <p:spPr bwMode="auto">
            <a:xfrm rot="-641390">
              <a:off x="2603" y="1152"/>
              <a:ext cx="2064" cy="864"/>
            </a:xfrm>
            <a:prstGeom prst="ellipse">
              <a:avLst/>
            </a:prstGeom>
            <a:noFill/>
            <a:ln w="28575">
              <a:solidFill>
                <a:srgbClr val="5858FA"/>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grpSp>
      <p:sp>
        <p:nvSpPr>
          <p:cNvPr id="17413" name="Text Box 24"/>
          <p:cNvSpPr txBox="1">
            <a:spLocks noChangeArrowheads="1"/>
          </p:cNvSpPr>
          <p:nvPr/>
        </p:nvSpPr>
        <p:spPr bwMode="auto">
          <a:xfrm>
            <a:off x="1143000" y="2025650"/>
            <a:ext cx="2819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800"/>
              <a:t>Particle 1’s 3-neighbourhood</a:t>
            </a:r>
          </a:p>
        </p:txBody>
      </p:sp>
      <p:sp>
        <p:nvSpPr>
          <p:cNvPr id="17414" name="Line 27"/>
          <p:cNvSpPr>
            <a:spLocks noChangeShapeType="1"/>
          </p:cNvSpPr>
          <p:nvPr/>
        </p:nvSpPr>
        <p:spPr bwMode="auto">
          <a:xfrm flipV="1">
            <a:off x="3581400" y="4648200"/>
            <a:ext cx="533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28"/>
          <p:cNvSpPr>
            <a:spLocks noChangeShapeType="1"/>
          </p:cNvSpPr>
          <p:nvPr/>
        </p:nvSpPr>
        <p:spPr bwMode="auto">
          <a:xfrm>
            <a:off x="3886200" y="24384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6" name="Oval 29"/>
          <p:cNvSpPr>
            <a:spLocks noChangeArrowheads="1"/>
          </p:cNvSpPr>
          <p:nvPr/>
        </p:nvSpPr>
        <p:spPr bwMode="auto">
          <a:xfrm>
            <a:off x="5664200" y="1930400"/>
            <a:ext cx="76200" cy="76200"/>
          </a:xfrm>
          <a:prstGeom prst="ellipse">
            <a:avLst/>
          </a:prstGeom>
          <a:solidFill>
            <a:srgbClr val="5858FA"/>
          </a:solidFill>
          <a:ln w="9525">
            <a:solidFill>
              <a:srgbClr val="5858FA"/>
            </a:solidFill>
            <a:round/>
            <a:headEnd/>
            <a:tailEnd/>
          </a:ln>
        </p:spPr>
        <p:txBody>
          <a:bodyPr wrap="none" anchor="ctr"/>
          <a:lstStyle/>
          <a:p>
            <a:endParaRPr lang="en-GB"/>
          </a:p>
        </p:txBody>
      </p:sp>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2400" smtClean="0"/>
              <a:t>Particles Adjust their positions according to a ``</a:t>
            </a:r>
            <a:r>
              <a:rPr lang="en-GB" sz="2400" smtClean="0"/>
              <a:t>Psychosocial compromise</a:t>
            </a:r>
            <a:r>
              <a:rPr lang="en-US" sz="2400" smtClean="0"/>
              <a:t>’’ between what an individual is comfortable with, and what society reckons</a:t>
            </a:r>
            <a:endParaRPr lang="en-GB" sz="2400" smtClean="0"/>
          </a:p>
        </p:txBody>
      </p:sp>
      <p:sp>
        <p:nvSpPr>
          <p:cNvPr id="115717" name="Oval 5"/>
          <p:cNvSpPr>
            <a:spLocks noChangeArrowheads="1"/>
          </p:cNvSpPr>
          <p:nvPr/>
        </p:nvSpPr>
        <p:spPr bwMode="auto">
          <a:xfrm>
            <a:off x="4800600" y="2895600"/>
            <a:ext cx="2362200" cy="1981200"/>
          </a:xfrm>
          <a:prstGeom prst="ellipse">
            <a:avLst/>
          </a:prstGeom>
          <a:noFill/>
          <a:ln w="25400" cap="rnd">
            <a:solidFill>
              <a:srgbClr val="0BF53D"/>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15718" name="Oval 6"/>
          <p:cNvSpPr>
            <a:spLocks noChangeArrowheads="1"/>
          </p:cNvSpPr>
          <p:nvPr/>
        </p:nvSpPr>
        <p:spPr bwMode="auto">
          <a:xfrm>
            <a:off x="3581400" y="2514600"/>
            <a:ext cx="1676400" cy="1219200"/>
          </a:xfrm>
          <a:prstGeom prst="ellipse">
            <a:avLst/>
          </a:prstGeom>
          <a:noFill/>
          <a:ln w="25400" cap="rnd">
            <a:solidFill>
              <a:srgbClr val="0BF53D"/>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8437" name="Text Box 7"/>
          <p:cNvSpPr txBox="1">
            <a:spLocks noChangeArrowheads="1"/>
          </p:cNvSpPr>
          <p:nvPr/>
        </p:nvSpPr>
        <p:spPr bwMode="auto">
          <a:xfrm>
            <a:off x="1295400" y="3048000"/>
            <a:ext cx="152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spcBef>
                <a:spcPct val="50000"/>
              </a:spcBef>
            </a:pPr>
            <a:r>
              <a:rPr lang="fr-FR" altLang="fr-FR" sz="2800"/>
              <a:t>Here I am!</a:t>
            </a:r>
          </a:p>
        </p:txBody>
      </p:sp>
      <p:sp>
        <p:nvSpPr>
          <p:cNvPr id="18438" name="Text Box 8"/>
          <p:cNvSpPr txBox="1">
            <a:spLocks noChangeArrowheads="1"/>
          </p:cNvSpPr>
          <p:nvPr/>
        </p:nvSpPr>
        <p:spPr bwMode="auto">
          <a:xfrm>
            <a:off x="6096000" y="3048000"/>
            <a:ext cx="2133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spcBef>
                <a:spcPct val="50000"/>
              </a:spcBef>
            </a:pPr>
            <a:r>
              <a:rPr lang="fr-FR" altLang="fr-FR" sz="2800"/>
              <a:t>The best perf. of my neighbours</a:t>
            </a:r>
          </a:p>
        </p:txBody>
      </p:sp>
      <p:sp>
        <p:nvSpPr>
          <p:cNvPr id="18439" name="Text Box 9"/>
          <p:cNvSpPr txBox="1">
            <a:spLocks noChangeArrowheads="1"/>
          </p:cNvSpPr>
          <p:nvPr/>
        </p:nvSpPr>
        <p:spPr bwMode="auto">
          <a:xfrm>
            <a:off x="4572000" y="1905000"/>
            <a:ext cx="152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spcBef>
                <a:spcPct val="50000"/>
              </a:spcBef>
            </a:pPr>
            <a:r>
              <a:rPr lang="fr-FR" altLang="fr-FR" sz="2800"/>
              <a:t>My best perf.</a:t>
            </a:r>
          </a:p>
        </p:txBody>
      </p:sp>
      <p:sp>
        <p:nvSpPr>
          <p:cNvPr id="18440" name="Line 10"/>
          <p:cNvSpPr>
            <a:spLocks noChangeShapeType="1"/>
          </p:cNvSpPr>
          <p:nvPr/>
        </p:nvSpPr>
        <p:spPr bwMode="auto">
          <a:xfrm>
            <a:off x="2971800" y="3657600"/>
            <a:ext cx="1600200" cy="1524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11"/>
          <p:cNvSpPr>
            <a:spLocks noChangeShapeType="1"/>
          </p:cNvSpPr>
          <p:nvPr/>
        </p:nvSpPr>
        <p:spPr bwMode="auto">
          <a:xfrm flipV="1">
            <a:off x="3048000" y="2895600"/>
            <a:ext cx="914400" cy="685800"/>
          </a:xfrm>
          <a:prstGeom prst="line">
            <a:avLst/>
          </a:prstGeom>
          <a:noFill/>
          <a:ln w="38100" cap="rnd">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12"/>
          <p:cNvSpPr>
            <a:spLocks noChangeShapeType="1"/>
          </p:cNvSpPr>
          <p:nvPr/>
        </p:nvSpPr>
        <p:spPr bwMode="auto">
          <a:xfrm>
            <a:off x="3048000" y="3657600"/>
            <a:ext cx="2819400" cy="685800"/>
          </a:xfrm>
          <a:prstGeom prst="line">
            <a:avLst/>
          </a:prstGeom>
          <a:noFill/>
          <a:ln w="38100" cap="rnd">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5725" name="Line 13"/>
          <p:cNvSpPr>
            <a:spLocks noChangeShapeType="1"/>
          </p:cNvSpPr>
          <p:nvPr/>
        </p:nvSpPr>
        <p:spPr bwMode="auto">
          <a:xfrm>
            <a:off x="2971800" y="3733800"/>
            <a:ext cx="609600" cy="609600"/>
          </a:xfrm>
          <a:prstGeom prst="line">
            <a:avLst/>
          </a:prstGeom>
          <a:noFill/>
          <a:ln w="762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5726" name="Line 14"/>
          <p:cNvSpPr>
            <a:spLocks noChangeShapeType="1"/>
          </p:cNvSpPr>
          <p:nvPr/>
        </p:nvSpPr>
        <p:spPr bwMode="auto">
          <a:xfrm flipV="1">
            <a:off x="3505200" y="3962400"/>
            <a:ext cx="533400" cy="381000"/>
          </a:xfrm>
          <a:prstGeom prst="line">
            <a:avLst/>
          </a:prstGeom>
          <a:noFill/>
          <a:ln w="762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5727" name="Line 15"/>
          <p:cNvSpPr>
            <a:spLocks noChangeShapeType="1"/>
          </p:cNvSpPr>
          <p:nvPr/>
        </p:nvSpPr>
        <p:spPr bwMode="auto">
          <a:xfrm>
            <a:off x="3962400" y="4038600"/>
            <a:ext cx="1295400" cy="304800"/>
          </a:xfrm>
          <a:prstGeom prst="line">
            <a:avLst/>
          </a:prstGeom>
          <a:noFill/>
          <a:ln w="762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6" name="Text Box 16"/>
          <p:cNvSpPr txBox="1">
            <a:spLocks noChangeArrowheads="1"/>
          </p:cNvSpPr>
          <p:nvPr/>
        </p:nvSpPr>
        <p:spPr bwMode="auto">
          <a:xfrm>
            <a:off x="2476500" y="3340100"/>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800" i="1">
                <a:latin typeface="Times" pitchFamily="18" charset="0"/>
              </a:rPr>
              <a:t>x</a:t>
            </a:r>
          </a:p>
        </p:txBody>
      </p:sp>
      <p:sp>
        <p:nvSpPr>
          <p:cNvPr id="18447" name="Text Box 17"/>
          <p:cNvSpPr txBox="1">
            <a:spLocks noChangeArrowheads="1"/>
          </p:cNvSpPr>
          <p:nvPr/>
        </p:nvSpPr>
        <p:spPr bwMode="auto">
          <a:xfrm>
            <a:off x="5473700" y="3517900"/>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800" i="1">
                <a:latin typeface="Times" pitchFamily="18" charset="0"/>
              </a:rPr>
              <a:t>p</a:t>
            </a:r>
            <a:r>
              <a:rPr lang="fr-FR" altLang="fr-FR" sz="2800" i="1" baseline="-25000">
                <a:latin typeface="Times" pitchFamily="18" charset="0"/>
              </a:rPr>
              <a:t>g</a:t>
            </a:r>
            <a:endParaRPr lang="fr-FR" altLang="fr-FR" sz="2800" i="1">
              <a:latin typeface="Times" pitchFamily="18" charset="0"/>
            </a:endParaRPr>
          </a:p>
        </p:txBody>
      </p:sp>
      <p:sp>
        <p:nvSpPr>
          <p:cNvPr id="18448" name="Text Box 18"/>
          <p:cNvSpPr txBox="1">
            <a:spLocks noChangeArrowheads="1"/>
          </p:cNvSpPr>
          <p:nvPr/>
        </p:nvSpPr>
        <p:spPr bwMode="auto">
          <a:xfrm>
            <a:off x="3924300" y="2755900"/>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800" i="1">
                <a:latin typeface="Times" pitchFamily="18" charset="0"/>
              </a:rPr>
              <a:t>p</a:t>
            </a:r>
            <a:r>
              <a:rPr lang="fr-FR" altLang="fr-FR" sz="2800" i="1" baseline="-25000">
                <a:latin typeface="Times" pitchFamily="18" charset="0"/>
              </a:rPr>
              <a:t>i</a:t>
            </a:r>
            <a:endParaRPr lang="fr-FR" altLang="fr-FR" sz="2800" i="1">
              <a:latin typeface="Times" pitchFamily="18" charset="0"/>
            </a:endParaRPr>
          </a:p>
        </p:txBody>
      </p:sp>
      <p:sp>
        <p:nvSpPr>
          <p:cNvPr id="18449" name="Text Box 19"/>
          <p:cNvSpPr txBox="1">
            <a:spLocks noChangeArrowheads="1"/>
          </p:cNvSpPr>
          <p:nvPr/>
        </p:nvSpPr>
        <p:spPr bwMode="auto">
          <a:xfrm>
            <a:off x="3657600" y="5105400"/>
            <a:ext cx="341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2800" i="1">
                <a:latin typeface="Times New Roman" pitchFamily="18" charset="0"/>
              </a:rPr>
              <a:t>v</a:t>
            </a:r>
          </a:p>
        </p:txBody>
      </p:sp>
      <p:sp>
        <p:nvSpPr>
          <p:cNvPr id="18450" name="Oval 21"/>
          <p:cNvSpPr>
            <a:spLocks noChangeArrowheads="1"/>
          </p:cNvSpPr>
          <p:nvPr/>
        </p:nvSpPr>
        <p:spPr bwMode="auto">
          <a:xfrm>
            <a:off x="2705100" y="3492500"/>
            <a:ext cx="304800" cy="3048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8451" name="Oval 24"/>
          <p:cNvSpPr>
            <a:spLocks noChangeArrowheads="1"/>
          </p:cNvSpPr>
          <p:nvPr/>
        </p:nvSpPr>
        <p:spPr bwMode="auto">
          <a:xfrm>
            <a:off x="5829300" y="3670300"/>
            <a:ext cx="304800" cy="3048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8452" name="Oval 25"/>
          <p:cNvSpPr>
            <a:spLocks noChangeArrowheads="1"/>
          </p:cNvSpPr>
          <p:nvPr/>
        </p:nvSpPr>
        <p:spPr bwMode="auto">
          <a:xfrm>
            <a:off x="4241800" y="2933700"/>
            <a:ext cx="304800" cy="3048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15738" name="Text Box 26"/>
          <p:cNvSpPr txBox="1">
            <a:spLocks noChangeArrowheads="1"/>
          </p:cNvSpPr>
          <p:nvPr/>
        </p:nvSpPr>
        <p:spPr bwMode="auto">
          <a:xfrm rot="-576644">
            <a:off x="3354388" y="2282825"/>
            <a:ext cx="411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3600">
                <a:solidFill>
                  <a:srgbClr val="0BF53D"/>
                </a:solidFill>
              </a:rPr>
              <a:t> </a:t>
            </a:r>
          </a:p>
        </p:txBody>
      </p:sp>
      <p:sp>
        <p:nvSpPr>
          <p:cNvPr id="115739" name="Text Box 27"/>
          <p:cNvSpPr txBox="1">
            <a:spLocks noChangeArrowheads="1"/>
          </p:cNvSpPr>
          <p:nvPr/>
        </p:nvSpPr>
        <p:spPr bwMode="auto">
          <a:xfrm rot="-529017">
            <a:off x="6286500" y="4645025"/>
            <a:ext cx="4111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sz="3600">
                <a:solidFill>
                  <a:srgbClr val="0BF53D"/>
                </a:solidFill>
              </a:rPr>
              <a:t> </a:t>
            </a:r>
          </a:p>
        </p:txBody>
      </p:sp>
      <p:sp>
        <p:nvSpPr>
          <p:cNvPr id="115740" name="Oval 28"/>
          <p:cNvSpPr>
            <a:spLocks noChangeArrowheads="1"/>
          </p:cNvSpPr>
          <p:nvPr/>
        </p:nvSpPr>
        <p:spPr bwMode="auto">
          <a:xfrm>
            <a:off x="5168900" y="4229100"/>
            <a:ext cx="304800" cy="304800"/>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115718"/>
                                        </p:tgtEl>
                                        <p:attrNameLst>
                                          <p:attrName>style.visibility</p:attrName>
                                        </p:attrNameLst>
                                      </p:cBhvr>
                                      <p:to>
                                        <p:strVal val="visible"/>
                                      </p:to>
                                    </p:set>
                                    <p:anim calcmode="lin" valueType="num">
                                      <p:cBhvr>
                                        <p:cTn id="11" dur="500" fill="hold"/>
                                        <p:tgtEl>
                                          <p:spTgt spid="115718"/>
                                        </p:tgtEl>
                                        <p:attrNameLst>
                                          <p:attrName>ppt_w</p:attrName>
                                        </p:attrNameLst>
                                      </p:cBhvr>
                                      <p:tavLst>
                                        <p:tav tm="0">
                                          <p:val>
                                            <p:fltVal val="0"/>
                                          </p:val>
                                        </p:tav>
                                        <p:tav tm="100000">
                                          <p:val>
                                            <p:strVal val="#ppt_w"/>
                                          </p:val>
                                        </p:tav>
                                      </p:tavLst>
                                    </p:anim>
                                    <p:anim calcmode="lin" valueType="num">
                                      <p:cBhvr>
                                        <p:cTn id="12" dur="500" fill="hold"/>
                                        <p:tgtEl>
                                          <p:spTgt spid="115718"/>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5738"/>
                                        </p:tgtEl>
                                        <p:attrNameLst>
                                          <p:attrName>style.visibility</p:attrName>
                                        </p:attrNameLst>
                                      </p:cBhvr>
                                      <p:to>
                                        <p:strVal val="visible"/>
                                      </p:to>
                                    </p:set>
                                    <p:animEffect transition="in" filter="wipe(left)">
                                      <p:cBhvr>
                                        <p:cTn id="17" dur="500"/>
                                        <p:tgtEl>
                                          <p:spTgt spid="1157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15726"/>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115717"/>
                                        </p:tgtEl>
                                        <p:attrNameLst>
                                          <p:attrName>style.visibility</p:attrName>
                                        </p:attrNameLst>
                                      </p:cBhvr>
                                      <p:to>
                                        <p:strVal val="visible"/>
                                      </p:to>
                                    </p:set>
                                    <p:anim calcmode="lin" valueType="num">
                                      <p:cBhvr>
                                        <p:cTn id="26" dur="500" fill="hold"/>
                                        <p:tgtEl>
                                          <p:spTgt spid="115717"/>
                                        </p:tgtEl>
                                        <p:attrNameLst>
                                          <p:attrName>ppt_w</p:attrName>
                                        </p:attrNameLst>
                                      </p:cBhvr>
                                      <p:tavLst>
                                        <p:tav tm="0">
                                          <p:val>
                                            <p:fltVal val="0"/>
                                          </p:val>
                                        </p:tav>
                                        <p:tav tm="100000">
                                          <p:val>
                                            <p:strVal val="#ppt_w"/>
                                          </p:val>
                                        </p:tav>
                                      </p:tavLst>
                                    </p:anim>
                                    <p:anim calcmode="lin" valueType="num">
                                      <p:cBhvr>
                                        <p:cTn id="27" dur="500" fill="hold"/>
                                        <p:tgtEl>
                                          <p:spTgt spid="115717"/>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5739"/>
                                        </p:tgtEl>
                                        <p:attrNameLst>
                                          <p:attrName>style.visibility</p:attrName>
                                        </p:attrNameLst>
                                      </p:cBhvr>
                                      <p:to>
                                        <p:strVal val="visible"/>
                                      </p:to>
                                    </p:set>
                                    <p:animEffect transition="in" filter="wipe(left)">
                                      <p:cBhvr>
                                        <p:cTn id="32" dur="500"/>
                                        <p:tgtEl>
                                          <p:spTgt spid="11573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15727"/>
                                        </p:tgtEl>
                                        <p:attrNameLst>
                                          <p:attrName>style.visibility</p:attrName>
                                        </p:attrNameLst>
                                      </p:cBhvr>
                                      <p:to>
                                        <p:strVal val="visible"/>
                                      </p:to>
                                    </p:set>
                                  </p:childTnLst>
                                </p:cTn>
                              </p:par>
                            </p:childTnLst>
                          </p:cTn>
                        </p:par>
                        <p:par>
                          <p:cTn id="37" fill="hold" nodeType="afterGroup">
                            <p:stCondLst>
                              <p:cond delay="500"/>
                            </p:stCondLst>
                            <p:childTnLst>
                              <p:par>
                                <p:cTn id="38" presetID="2" presetClass="entr" presetSubtype="1" fill="hold" grpId="0" nodeType="afterEffect">
                                  <p:stCondLst>
                                    <p:cond delay="1000"/>
                                  </p:stCondLst>
                                  <p:childTnLst>
                                    <p:set>
                                      <p:cBhvr>
                                        <p:cTn id="39" dur="1" fill="hold">
                                          <p:stCondLst>
                                            <p:cond delay="0"/>
                                          </p:stCondLst>
                                        </p:cTn>
                                        <p:tgtEl>
                                          <p:spTgt spid="115740"/>
                                        </p:tgtEl>
                                        <p:attrNameLst>
                                          <p:attrName>style.visibility</p:attrName>
                                        </p:attrNameLst>
                                      </p:cBhvr>
                                      <p:to>
                                        <p:strVal val="visible"/>
                                      </p:to>
                                    </p:set>
                                    <p:anim calcmode="lin" valueType="num">
                                      <p:cBhvr additive="base">
                                        <p:cTn id="40" dur="500" fill="hold"/>
                                        <p:tgtEl>
                                          <p:spTgt spid="115740"/>
                                        </p:tgtEl>
                                        <p:attrNameLst>
                                          <p:attrName>ppt_x</p:attrName>
                                        </p:attrNameLst>
                                      </p:cBhvr>
                                      <p:tavLst>
                                        <p:tav tm="0">
                                          <p:val>
                                            <p:strVal val="#ppt_x"/>
                                          </p:val>
                                        </p:tav>
                                        <p:tav tm="100000">
                                          <p:val>
                                            <p:strVal val="#ppt_x"/>
                                          </p:val>
                                        </p:tav>
                                      </p:tavLst>
                                    </p:anim>
                                    <p:anim calcmode="lin" valueType="num">
                                      <p:cBhvr additive="base">
                                        <p:cTn id="41" dur="500" fill="hold"/>
                                        <p:tgtEl>
                                          <p:spTgt spid="1157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animBg="1"/>
      <p:bldP spid="115718" grpId="0" animBg="1"/>
      <p:bldP spid="115725" grpId="0" animBg="1"/>
      <p:bldP spid="115726" grpId="0" animBg="1"/>
      <p:bldP spid="115727" grpId="0" animBg="1"/>
      <p:bldP spid="115738" grpId="0" autoUpdateAnimBg="0"/>
      <p:bldP spid="115739" grpId="0" autoUpdateAnimBg="0"/>
      <p:bldP spid="1157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Pseudocode</a:t>
            </a:r>
            <a:br>
              <a:rPr lang="en-US" smtClean="0"/>
            </a:br>
            <a:r>
              <a:rPr lang="en-GB" sz="2800" smtClean="0"/>
              <a:t>http://www.swarmintelligence.org/tutorials.php</a:t>
            </a:r>
          </a:p>
        </p:txBody>
      </p:sp>
      <p:sp>
        <p:nvSpPr>
          <p:cNvPr id="19459" name="Rectangle 4"/>
          <p:cNvSpPr>
            <a:spLocks noChangeArrowheads="1"/>
          </p:cNvSpPr>
          <p:nvPr>
            <p:ph type="body" idx="1"/>
          </p:nvPr>
        </p:nvSpPr>
        <p:spPr>
          <a:solidFill>
            <a:srgbClr val="FBFAE2"/>
          </a:solidFill>
          <a:ln>
            <a:solidFill>
              <a:schemeClr val="tx1"/>
            </a:solidFill>
            <a:miter lim="800000"/>
            <a:headEnd/>
            <a:tailEnd/>
          </a:ln>
        </p:spPr>
        <p:txBody>
          <a:bodyPr/>
          <a:lstStyle/>
          <a:p>
            <a:pPr>
              <a:lnSpc>
                <a:spcPct val="90000"/>
              </a:lnSpc>
              <a:spcBef>
                <a:spcPct val="0"/>
              </a:spcBef>
              <a:buClrTx/>
              <a:buSzTx/>
              <a:buFontTx/>
              <a:buNone/>
            </a:pPr>
            <a:endParaRPr kumimoji="0" lang="en-US" sz="2400" smtClean="0">
              <a:latin typeface="Verdana" pitchFamily="34" charset="0"/>
            </a:endParaRPr>
          </a:p>
          <a:p>
            <a:pPr>
              <a:lnSpc>
                <a:spcPct val="90000"/>
              </a:lnSpc>
              <a:spcBef>
                <a:spcPct val="0"/>
              </a:spcBef>
              <a:buClrTx/>
              <a:buSzTx/>
              <a:buFontTx/>
              <a:buNone/>
            </a:pPr>
            <a:endParaRPr kumimoji="0" lang="en-US" sz="2400" smtClean="0">
              <a:latin typeface="Verdana" pitchFamily="34" charset="0"/>
            </a:endParaRPr>
          </a:p>
          <a:p>
            <a:pPr>
              <a:lnSpc>
                <a:spcPct val="90000"/>
              </a:lnSpc>
              <a:spcBef>
                <a:spcPct val="0"/>
              </a:spcBef>
              <a:buClrTx/>
              <a:buSzTx/>
              <a:buFontTx/>
              <a:buNone/>
            </a:pPr>
            <a:r>
              <a:rPr kumimoji="0" lang="en-US" sz="2400" smtClean="0">
                <a:latin typeface="Verdana" pitchFamily="34" charset="0"/>
              </a:rPr>
              <a:t>Equation (a)</a:t>
            </a:r>
          </a:p>
          <a:p>
            <a:pPr>
              <a:lnSpc>
                <a:spcPct val="90000"/>
              </a:lnSpc>
              <a:spcBef>
                <a:spcPct val="0"/>
              </a:spcBef>
              <a:buClrTx/>
              <a:buSzTx/>
              <a:buFontTx/>
              <a:buNone/>
            </a:pPr>
            <a:r>
              <a:rPr kumimoji="0" lang="en-GB" sz="2400" smtClean="0">
                <a:latin typeface="Verdana" pitchFamily="34" charset="0"/>
              </a:rPr>
              <a:t>v[] = </a:t>
            </a:r>
            <a:r>
              <a:rPr kumimoji="0" lang="en-US" sz="2400" smtClean="0">
                <a:latin typeface="Verdana" pitchFamily="34" charset="0"/>
              </a:rPr>
              <a:t>c0 *</a:t>
            </a:r>
            <a:r>
              <a:rPr kumimoji="0" lang="en-GB" sz="2400" smtClean="0">
                <a:latin typeface="Verdana" pitchFamily="34" charset="0"/>
              </a:rPr>
              <a:t>v[] </a:t>
            </a:r>
            <a:endParaRPr kumimoji="0" lang="en-US" sz="2400" smtClean="0">
              <a:latin typeface="Verdana" pitchFamily="34" charset="0"/>
            </a:endParaRPr>
          </a:p>
          <a:p>
            <a:pPr>
              <a:lnSpc>
                <a:spcPct val="90000"/>
              </a:lnSpc>
              <a:spcBef>
                <a:spcPct val="0"/>
              </a:spcBef>
              <a:buClrTx/>
              <a:buSzTx/>
              <a:buFontTx/>
              <a:buNone/>
            </a:pPr>
            <a:r>
              <a:rPr kumimoji="0" lang="en-US" sz="2400" smtClean="0">
                <a:latin typeface="Verdana" pitchFamily="34" charset="0"/>
              </a:rPr>
              <a:t>     </a:t>
            </a:r>
            <a:r>
              <a:rPr kumimoji="0" lang="en-GB" sz="2400" smtClean="0">
                <a:latin typeface="Verdana" pitchFamily="34" charset="0"/>
              </a:rPr>
              <a:t>+ c1 * rand() * (pbest[] - present[]) </a:t>
            </a:r>
            <a:r>
              <a:rPr kumimoji="0" lang="en-US" sz="2400" smtClean="0">
                <a:latin typeface="Verdana" pitchFamily="34" charset="0"/>
              </a:rPr>
              <a:t>  </a:t>
            </a:r>
          </a:p>
          <a:p>
            <a:pPr>
              <a:lnSpc>
                <a:spcPct val="90000"/>
              </a:lnSpc>
              <a:spcBef>
                <a:spcPct val="0"/>
              </a:spcBef>
              <a:buClrTx/>
              <a:buSzTx/>
              <a:buFontTx/>
              <a:buNone/>
            </a:pPr>
            <a:r>
              <a:rPr kumimoji="0" lang="en-US" sz="2400" smtClean="0">
                <a:latin typeface="Verdana" pitchFamily="34" charset="0"/>
              </a:rPr>
              <a:t>     + </a:t>
            </a:r>
            <a:r>
              <a:rPr kumimoji="0" lang="en-GB" sz="2400" smtClean="0">
                <a:latin typeface="Verdana" pitchFamily="34" charset="0"/>
              </a:rPr>
              <a:t>c2 * rand() * (gbest[] - present[])</a:t>
            </a:r>
            <a:r>
              <a:rPr kumimoji="0" lang="en-US" sz="2400" smtClean="0">
                <a:latin typeface="Verdana" pitchFamily="34" charset="0"/>
              </a:rPr>
              <a:t>   </a:t>
            </a:r>
            <a:r>
              <a:rPr kumimoji="0" lang="en-GB" sz="2400" smtClean="0">
                <a:latin typeface="Verdana" pitchFamily="34" charset="0"/>
              </a:rPr>
              <a:t> </a:t>
            </a:r>
            <a:br>
              <a:rPr kumimoji="0" lang="en-GB" sz="2400" smtClean="0">
                <a:latin typeface="Verdana" pitchFamily="34" charset="0"/>
              </a:rPr>
            </a:br>
            <a:r>
              <a:rPr kumimoji="0" lang="en-US" sz="2400" smtClean="0">
                <a:latin typeface="Verdana" pitchFamily="34" charset="0"/>
              </a:rPr>
              <a:t>(in the original method, c0=1, but many</a:t>
            </a:r>
          </a:p>
          <a:p>
            <a:pPr>
              <a:lnSpc>
                <a:spcPct val="90000"/>
              </a:lnSpc>
              <a:spcBef>
                <a:spcPct val="0"/>
              </a:spcBef>
              <a:buClrTx/>
              <a:buSzTx/>
              <a:buFontTx/>
              <a:buNone/>
            </a:pPr>
            <a:r>
              <a:rPr kumimoji="0" lang="en-US" sz="2400" smtClean="0">
                <a:latin typeface="Verdana" pitchFamily="34" charset="0"/>
              </a:rPr>
              <a:t>     researchers now play with this parameter)</a:t>
            </a:r>
          </a:p>
          <a:p>
            <a:pPr>
              <a:lnSpc>
                <a:spcPct val="90000"/>
              </a:lnSpc>
              <a:spcBef>
                <a:spcPct val="0"/>
              </a:spcBef>
              <a:buClrTx/>
              <a:buSzTx/>
              <a:buFontTx/>
              <a:buNone/>
            </a:pPr>
            <a:endParaRPr kumimoji="0" lang="en-US" sz="2400" smtClean="0">
              <a:latin typeface="Verdana" pitchFamily="34" charset="0"/>
            </a:endParaRPr>
          </a:p>
          <a:p>
            <a:pPr>
              <a:lnSpc>
                <a:spcPct val="90000"/>
              </a:lnSpc>
              <a:spcBef>
                <a:spcPct val="0"/>
              </a:spcBef>
              <a:buClrTx/>
              <a:buSzTx/>
              <a:buFontTx/>
              <a:buNone/>
            </a:pPr>
            <a:r>
              <a:rPr kumimoji="0" lang="en-US" sz="2400" smtClean="0">
                <a:latin typeface="Verdana" pitchFamily="34" charset="0"/>
              </a:rPr>
              <a:t>Equation (b)</a:t>
            </a:r>
          </a:p>
          <a:p>
            <a:pPr>
              <a:lnSpc>
                <a:spcPct val="90000"/>
              </a:lnSpc>
              <a:spcBef>
                <a:spcPct val="0"/>
              </a:spcBef>
              <a:buClrTx/>
              <a:buSzTx/>
              <a:buFontTx/>
              <a:buNone/>
            </a:pPr>
            <a:r>
              <a:rPr kumimoji="0" lang="en-GB" sz="2400" smtClean="0">
                <a:latin typeface="Verdana" pitchFamily="34" charset="0"/>
              </a:rPr>
              <a:t>present[] = p</a:t>
            </a:r>
            <a:r>
              <a:rPr kumimoji="0" lang="en-US" sz="2400" smtClean="0">
                <a:latin typeface="Verdana" pitchFamily="34" charset="0"/>
              </a:rPr>
              <a:t>re</a:t>
            </a:r>
            <a:r>
              <a:rPr kumimoji="0" lang="en-GB" sz="2400" smtClean="0">
                <a:latin typeface="Verdana" pitchFamily="34" charset="0"/>
              </a:rPr>
              <a:t>sent[] + v[] </a:t>
            </a:r>
          </a:p>
          <a:p>
            <a:pPr>
              <a:lnSpc>
                <a:spcPct val="90000"/>
              </a:lnSpc>
              <a:spcBef>
                <a:spcPct val="0"/>
              </a:spcBef>
              <a:buClrTx/>
              <a:buSzTx/>
              <a:buFontTx/>
              <a:buNone/>
            </a:pPr>
            <a:r>
              <a:rPr kumimoji="0" lang="en-US" sz="2800" smtClean="0">
                <a:latin typeface="Arial" charset="0"/>
              </a:rPr>
              <a:t> </a:t>
            </a:r>
            <a:endParaRPr kumimoji="0" lang="en-GB" sz="2800" smtClean="0">
              <a:latin typeface="Arial" charset="0"/>
            </a:endParaRPr>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Pseudocode</a:t>
            </a:r>
            <a:br>
              <a:rPr lang="en-US" smtClean="0"/>
            </a:br>
            <a:r>
              <a:rPr lang="en-GB" sz="2800" smtClean="0"/>
              <a:t>http://www.swarmintelligence.org/tutorials.php</a:t>
            </a:r>
          </a:p>
        </p:txBody>
      </p:sp>
      <p:sp>
        <p:nvSpPr>
          <p:cNvPr id="20483" name="Rectangle 3"/>
          <p:cNvSpPr>
            <a:spLocks noChangeArrowheads="1"/>
          </p:cNvSpPr>
          <p:nvPr>
            <p:ph type="body" idx="1"/>
          </p:nvPr>
        </p:nvSpPr>
        <p:spPr>
          <a:solidFill>
            <a:srgbClr val="FBFAE2"/>
          </a:solidFill>
          <a:ln>
            <a:solidFill>
              <a:schemeClr val="tx1"/>
            </a:solidFill>
            <a:miter lim="800000"/>
            <a:headEnd/>
            <a:tailEnd/>
          </a:ln>
        </p:spPr>
        <p:txBody>
          <a:bodyPr/>
          <a:lstStyle/>
          <a:p>
            <a:pPr>
              <a:lnSpc>
                <a:spcPct val="90000"/>
              </a:lnSpc>
              <a:spcBef>
                <a:spcPct val="0"/>
              </a:spcBef>
              <a:buClrTx/>
              <a:buSzTx/>
              <a:buFontTx/>
              <a:buNone/>
            </a:pPr>
            <a:r>
              <a:rPr kumimoji="0" lang="en-US" sz="1600" smtClean="0">
                <a:latin typeface="Verdana" pitchFamily="34" charset="0"/>
              </a:rPr>
              <a:t>     </a:t>
            </a:r>
            <a:r>
              <a:rPr kumimoji="0" lang="en-GB" sz="1600" smtClean="0">
                <a:latin typeface="Verdana" pitchFamily="34" charset="0"/>
              </a:rPr>
              <a:t>For each particle </a:t>
            </a:r>
            <a:br>
              <a:rPr kumimoji="0" lang="en-GB" sz="1600" smtClean="0">
                <a:latin typeface="Verdana" pitchFamily="34" charset="0"/>
              </a:rPr>
            </a:br>
            <a:r>
              <a:rPr kumimoji="0" lang="en-GB" sz="1600" smtClean="0">
                <a:latin typeface="Verdana" pitchFamily="34" charset="0"/>
              </a:rPr>
              <a:t>    Initialize particle</a:t>
            </a:r>
            <a:br>
              <a:rPr kumimoji="0" lang="en-GB" sz="1600" smtClean="0">
                <a:latin typeface="Verdana" pitchFamily="34" charset="0"/>
              </a:rPr>
            </a:br>
            <a:r>
              <a:rPr kumimoji="0" lang="en-GB" sz="1600" smtClean="0">
                <a:latin typeface="Verdana" pitchFamily="34" charset="0"/>
              </a:rPr>
              <a:t>END</a:t>
            </a:r>
            <a:br>
              <a:rPr kumimoji="0" lang="en-GB" sz="1600" smtClean="0">
                <a:latin typeface="Verdana" pitchFamily="34" charset="0"/>
              </a:rPr>
            </a:br>
            <a:r>
              <a:rPr kumimoji="0" lang="en-GB" sz="1600" smtClean="0">
                <a:latin typeface="Verdana" pitchFamily="34" charset="0"/>
              </a:rPr>
              <a:t/>
            </a:r>
            <a:br>
              <a:rPr kumimoji="0" lang="en-GB" sz="1600" smtClean="0">
                <a:latin typeface="Verdana" pitchFamily="34" charset="0"/>
              </a:rPr>
            </a:br>
            <a:r>
              <a:rPr kumimoji="0" lang="en-GB" sz="1600" smtClean="0">
                <a:latin typeface="Verdana" pitchFamily="34" charset="0"/>
              </a:rPr>
              <a:t>Do</a:t>
            </a:r>
            <a:br>
              <a:rPr kumimoji="0" lang="en-GB" sz="1600" smtClean="0">
                <a:latin typeface="Verdana" pitchFamily="34" charset="0"/>
              </a:rPr>
            </a:br>
            <a:r>
              <a:rPr kumimoji="0" lang="en-GB" sz="1600" smtClean="0">
                <a:latin typeface="Verdana" pitchFamily="34" charset="0"/>
              </a:rPr>
              <a:t>    For each particle </a:t>
            </a:r>
            <a:br>
              <a:rPr kumimoji="0" lang="en-GB" sz="1600" smtClean="0">
                <a:latin typeface="Verdana" pitchFamily="34" charset="0"/>
              </a:rPr>
            </a:br>
            <a:r>
              <a:rPr kumimoji="0" lang="en-GB" sz="1600" smtClean="0">
                <a:latin typeface="Verdana" pitchFamily="34" charset="0"/>
              </a:rPr>
              <a:t>        Calculate fitness value</a:t>
            </a:r>
            <a:br>
              <a:rPr kumimoji="0" lang="en-GB" sz="1600" smtClean="0">
                <a:latin typeface="Verdana" pitchFamily="34" charset="0"/>
              </a:rPr>
            </a:br>
            <a:r>
              <a:rPr kumimoji="0" lang="en-GB" sz="1600" smtClean="0">
                <a:latin typeface="Verdana" pitchFamily="34" charset="0"/>
              </a:rPr>
              <a:t>        If the fitness value is better than </a:t>
            </a:r>
            <a:r>
              <a:rPr kumimoji="0" lang="en-US" sz="1600" smtClean="0">
                <a:latin typeface="Verdana" pitchFamily="34" charset="0"/>
              </a:rPr>
              <a:t>its peronal best</a:t>
            </a:r>
          </a:p>
          <a:p>
            <a:pPr>
              <a:lnSpc>
                <a:spcPct val="90000"/>
              </a:lnSpc>
              <a:spcBef>
                <a:spcPct val="0"/>
              </a:spcBef>
              <a:buClrTx/>
              <a:buSzTx/>
              <a:buFontTx/>
              <a:buNone/>
            </a:pPr>
            <a:r>
              <a:rPr kumimoji="0" lang="en-US" sz="1600" smtClean="0">
                <a:latin typeface="Verdana" pitchFamily="34" charset="0"/>
              </a:rPr>
              <a:t> </a:t>
            </a:r>
            <a:r>
              <a:rPr kumimoji="0" lang="en-GB" sz="1600" smtClean="0">
                <a:latin typeface="Verdana" pitchFamily="34" charset="0"/>
              </a:rPr>
              <a:t>            set current value as the new </a:t>
            </a:r>
            <a:r>
              <a:rPr kumimoji="0" lang="en-GB" sz="1600" b="1" smtClean="0">
                <a:latin typeface="Verdana" pitchFamily="34" charset="0"/>
              </a:rPr>
              <a:t>pBest</a:t>
            </a:r>
            <a:r>
              <a:rPr kumimoji="0" lang="en-GB" sz="1600" smtClean="0">
                <a:latin typeface="Verdana" pitchFamily="34" charset="0"/>
              </a:rPr>
              <a:t/>
            </a:r>
            <a:br>
              <a:rPr kumimoji="0" lang="en-GB" sz="1600" smtClean="0">
                <a:latin typeface="Verdana" pitchFamily="34" charset="0"/>
              </a:rPr>
            </a:br>
            <a:r>
              <a:rPr kumimoji="0" lang="en-GB" sz="1600" smtClean="0">
                <a:latin typeface="Verdana" pitchFamily="34" charset="0"/>
              </a:rPr>
              <a:t>    End</a:t>
            </a:r>
            <a:br>
              <a:rPr kumimoji="0" lang="en-GB" sz="1600" smtClean="0">
                <a:latin typeface="Verdana" pitchFamily="34" charset="0"/>
              </a:rPr>
            </a:br>
            <a:r>
              <a:rPr kumimoji="0" lang="en-GB" sz="1600" smtClean="0">
                <a:latin typeface="Verdana" pitchFamily="34" charset="0"/>
              </a:rPr>
              <a:t/>
            </a:r>
            <a:br>
              <a:rPr kumimoji="0" lang="en-GB" sz="1600" smtClean="0">
                <a:latin typeface="Verdana" pitchFamily="34" charset="0"/>
              </a:rPr>
            </a:br>
            <a:r>
              <a:rPr kumimoji="0" lang="en-GB" sz="1600" smtClean="0">
                <a:latin typeface="Verdana" pitchFamily="34" charset="0"/>
              </a:rPr>
              <a:t>    Choose the particle with the best fitness value of all as</a:t>
            </a:r>
            <a:r>
              <a:rPr kumimoji="0" lang="en-US" sz="1600" smtClean="0">
                <a:latin typeface="Verdana" pitchFamily="34" charset="0"/>
              </a:rPr>
              <a:t> </a:t>
            </a:r>
            <a:r>
              <a:rPr kumimoji="0" lang="en-GB" sz="1600" b="1" smtClean="0">
                <a:latin typeface="Verdana" pitchFamily="34" charset="0"/>
              </a:rPr>
              <a:t>gBest</a:t>
            </a:r>
            <a:r>
              <a:rPr kumimoji="0" lang="en-GB" sz="1600" smtClean="0">
                <a:latin typeface="Verdana" pitchFamily="34" charset="0"/>
              </a:rPr>
              <a:t/>
            </a:r>
            <a:br>
              <a:rPr kumimoji="0" lang="en-GB" sz="1600" smtClean="0">
                <a:latin typeface="Verdana" pitchFamily="34" charset="0"/>
              </a:rPr>
            </a:br>
            <a:r>
              <a:rPr kumimoji="0" lang="en-GB" sz="1600" smtClean="0">
                <a:latin typeface="Verdana" pitchFamily="34" charset="0"/>
              </a:rPr>
              <a:t>    For each particle </a:t>
            </a:r>
            <a:br>
              <a:rPr kumimoji="0" lang="en-GB" sz="1600" smtClean="0">
                <a:latin typeface="Verdana" pitchFamily="34" charset="0"/>
              </a:rPr>
            </a:br>
            <a:r>
              <a:rPr kumimoji="0" lang="en-GB" sz="1600" smtClean="0">
                <a:latin typeface="Verdana" pitchFamily="34" charset="0"/>
              </a:rPr>
              <a:t>        Calculate particle velocity according equation (a)</a:t>
            </a:r>
            <a:br>
              <a:rPr kumimoji="0" lang="en-GB" sz="1600" smtClean="0">
                <a:latin typeface="Verdana" pitchFamily="34" charset="0"/>
              </a:rPr>
            </a:br>
            <a:r>
              <a:rPr kumimoji="0" lang="en-GB" sz="1600" smtClean="0">
                <a:latin typeface="Verdana" pitchFamily="34" charset="0"/>
              </a:rPr>
              <a:t>        Update particle position according equation (b)</a:t>
            </a:r>
            <a:br>
              <a:rPr kumimoji="0" lang="en-GB" sz="1600" smtClean="0">
                <a:latin typeface="Verdana" pitchFamily="34" charset="0"/>
              </a:rPr>
            </a:br>
            <a:r>
              <a:rPr kumimoji="0" lang="en-GB" sz="1600" smtClean="0">
                <a:latin typeface="Verdana" pitchFamily="34" charset="0"/>
              </a:rPr>
              <a:t>    End </a:t>
            </a:r>
            <a:br>
              <a:rPr kumimoji="0" lang="en-GB" sz="1600" smtClean="0">
                <a:latin typeface="Verdana" pitchFamily="34" charset="0"/>
              </a:rPr>
            </a:br>
            <a:r>
              <a:rPr kumimoji="0" lang="en-GB" sz="1600" smtClean="0">
                <a:latin typeface="Verdana" pitchFamily="34" charset="0"/>
              </a:rPr>
              <a:t>While maximum iterations or minimum error criteria is not attained</a:t>
            </a:r>
            <a:br>
              <a:rPr kumimoji="0" lang="en-GB" sz="1600" smtClean="0">
                <a:latin typeface="Verdana" pitchFamily="34" charset="0"/>
              </a:rPr>
            </a:br>
            <a:endParaRPr kumimoji="0" lang="en-GB" sz="1600" smtClean="0">
              <a:latin typeface="Verdana" pitchFamily="34" charset="0"/>
            </a:endParaRPr>
          </a:p>
        </p:txBody>
      </p: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smtClean="0"/>
              <a:t>Pseudocode</a:t>
            </a:r>
            <a:br>
              <a:rPr lang="en-US" smtClean="0"/>
            </a:br>
            <a:r>
              <a:rPr lang="en-GB" sz="2800" smtClean="0"/>
              <a:t>http://www.swarmintelligence.org/tutorials.php</a:t>
            </a:r>
          </a:p>
        </p:txBody>
      </p:sp>
      <p:sp>
        <p:nvSpPr>
          <p:cNvPr id="21507" name="Rectangle 1027"/>
          <p:cNvSpPr>
            <a:spLocks noChangeArrowheads="1"/>
          </p:cNvSpPr>
          <p:nvPr>
            <p:ph type="body" idx="1"/>
          </p:nvPr>
        </p:nvSpPr>
        <p:spPr>
          <a:solidFill>
            <a:srgbClr val="FBFAE2"/>
          </a:solidFill>
          <a:ln>
            <a:solidFill>
              <a:schemeClr val="tx1"/>
            </a:solidFill>
            <a:miter lim="800000"/>
            <a:headEnd/>
            <a:tailEnd/>
          </a:ln>
        </p:spPr>
        <p:txBody>
          <a:bodyPr/>
          <a:lstStyle/>
          <a:p>
            <a:pPr>
              <a:spcBef>
                <a:spcPct val="0"/>
              </a:spcBef>
              <a:buClrTx/>
              <a:buSzTx/>
              <a:buFontTx/>
              <a:buNone/>
            </a:pPr>
            <a:r>
              <a:rPr kumimoji="0" lang="en-US" sz="1800" smtClean="0">
                <a:latin typeface="Verdana" pitchFamily="34" charset="0"/>
              </a:rPr>
              <a:t>    </a:t>
            </a:r>
            <a:r>
              <a:rPr kumimoji="0" lang="en-GB" sz="2800" smtClean="0">
                <a:latin typeface="Verdana" pitchFamily="34" charset="0"/>
              </a:rPr>
              <a:t>Particles' velocities on each dimension are clamped to a maximum velocity Vmax. If the sum of accelerations would cause the velocity on that dimension to exceed Vmax, which is a parameter specified by the user. Then the velocity on that dimension is limited to Vmax.</a:t>
            </a:r>
            <a:br>
              <a:rPr kumimoji="0" lang="en-GB" sz="2800" smtClean="0">
                <a:latin typeface="Verdana" pitchFamily="34" charset="0"/>
              </a:rPr>
            </a:br>
            <a:endParaRPr kumimoji="0" lang="en-GB" sz="2800" smtClean="0">
              <a:latin typeface="Verdana" pitchFamily="34" charset="0"/>
            </a:endParaRPr>
          </a:p>
          <a:p>
            <a:pPr>
              <a:spcBef>
                <a:spcPct val="0"/>
              </a:spcBef>
              <a:buClrTx/>
              <a:buSzTx/>
              <a:buFontTx/>
              <a:buNone/>
            </a:pPr>
            <a:r>
              <a:rPr kumimoji="0" lang="en-GB" sz="1800" smtClean="0">
                <a:latin typeface="Verdana" pitchFamily="34" charset="0"/>
              </a:rPr>
              <a:t/>
            </a:r>
            <a:br>
              <a:rPr kumimoji="0" lang="en-GB" sz="1800" smtClean="0">
                <a:latin typeface="Verdana" pitchFamily="34" charset="0"/>
              </a:rPr>
            </a:br>
            <a:endParaRPr kumimoji="0" lang="en-GB" sz="1800" smtClean="0">
              <a:latin typeface="Verdana" pitchFamily="34" charset="0"/>
            </a:endParaRPr>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2" descr="H:\linktowebserver\studyRes\COM3542\alp_anim.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32113" y="1905000"/>
            <a:ext cx="32797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2"/>
          <p:cNvSpPr>
            <a:spLocks noGrp="1" noChangeArrowheads="1"/>
          </p:cNvSpPr>
          <p:nvPr>
            <p:ph type="title"/>
          </p:nvPr>
        </p:nvSpPr>
        <p:spPr/>
        <p:txBody>
          <a:bodyPr/>
          <a:lstStyle/>
          <a:p>
            <a:r>
              <a:rPr lang="en-GB" smtClean="0"/>
              <a:t>Animated illustration</a:t>
            </a:r>
          </a:p>
        </p:txBody>
      </p:sp>
      <p:sp>
        <p:nvSpPr>
          <p:cNvPr id="22532" name="Line 8"/>
          <p:cNvSpPr>
            <a:spLocks noChangeShapeType="1"/>
          </p:cNvSpPr>
          <p:nvPr/>
        </p:nvSpPr>
        <p:spPr bwMode="auto">
          <a:xfrm flipH="1">
            <a:off x="5791200" y="2133600"/>
            <a:ext cx="1371600" cy="685800"/>
          </a:xfrm>
          <a:prstGeom prst="line">
            <a:avLst/>
          </a:prstGeom>
          <a:noFill/>
          <a:ln w="38100">
            <a:solidFill>
              <a:srgbClr val="F81F08"/>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nchor="ctr">
            <a:spAutoFit/>
          </a:bodyPr>
          <a:lstStyle/>
          <a:p>
            <a:endParaRPr lang="en-US"/>
          </a:p>
        </p:txBody>
      </p:sp>
      <p:sp>
        <p:nvSpPr>
          <p:cNvPr id="22533" name="Text Box 9"/>
          <p:cNvSpPr txBox="1">
            <a:spLocks noChangeArrowheads="1"/>
          </p:cNvSpPr>
          <p:nvPr/>
        </p:nvSpPr>
        <p:spPr bwMode="auto">
          <a:xfrm>
            <a:off x="7162800" y="1797050"/>
            <a:ext cx="1600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r>
              <a:rPr lang="en-GB" sz="2800">
                <a:solidFill>
                  <a:srgbClr val="F81F08"/>
                </a:solidFill>
              </a:rPr>
              <a:t>Global optimum</a:t>
            </a:r>
          </a:p>
        </p:txBody>
      </p:sp>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r>
              <a:rPr lang="en-US" smtClean="0"/>
              <a:t>Parameters</a:t>
            </a:r>
            <a:endParaRPr lang="en-GB" smtClean="0"/>
          </a:p>
        </p:txBody>
      </p:sp>
      <p:sp>
        <p:nvSpPr>
          <p:cNvPr id="23555" name="Rectangle 1027"/>
          <p:cNvSpPr>
            <a:spLocks noGrp="1" noChangeArrowheads="1"/>
          </p:cNvSpPr>
          <p:nvPr>
            <p:ph type="body" idx="1"/>
          </p:nvPr>
        </p:nvSpPr>
        <p:spPr/>
        <p:txBody>
          <a:bodyPr/>
          <a:lstStyle/>
          <a:p>
            <a:r>
              <a:rPr lang="en-US" smtClean="0"/>
              <a:t>Number of particles</a:t>
            </a:r>
          </a:p>
          <a:p>
            <a:r>
              <a:rPr lang="en-US" sz="3200" smtClean="0"/>
              <a:t>C1  (importance of personal best)</a:t>
            </a:r>
          </a:p>
          <a:p>
            <a:r>
              <a:rPr lang="en-US" sz="3200" smtClean="0"/>
              <a:t>C2 (importance of neighbourhood best) </a:t>
            </a:r>
            <a:endParaRPr lang="en-GB" sz="3200" smtClean="0"/>
          </a:p>
        </p:txBody>
      </p:sp>
    </p:spTree>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p:txBody>
          <a:bodyPr/>
          <a:lstStyle/>
          <a:p>
            <a:r>
              <a:rPr lang="en-GB" smtClean="0"/>
              <a:t>How to choose parameters</a:t>
            </a:r>
          </a:p>
        </p:txBody>
      </p:sp>
      <p:grpSp>
        <p:nvGrpSpPr>
          <p:cNvPr id="2" name="Group 3"/>
          <p:cNvGrpSpPr>
            <a:grpSpLocks/>
          </p:cNvGrpSpPr>
          <p:nvPr/>
        </p:nvGrpSpPr>
        <p:grpSpPr bwMode="auto">
          <a:xfrm>
            <a:off x="5029200" y="2209800"/>
            <a:ext cx="4343400" cy="3962400"/>
            <a:chOff x="3024" y="1392"/>
            <a:chExt cx="2736" cy="2496"/>
          </a:xfrm>
        </p:grpSpPr>
        <p:graphicFrame>
          <p:nvGraphicFramePr>
            <p:cNvPr id="2053" name="Object 3"/>
            <p:cNvGraphicFramePr>
              <a:graphicFrameLocks noChangeAspect="1"/>
            </p:cNvGraphicFramePr>
            <p:nvPr/>
          </p:nvGraphicFramePr>
          <p:xfrm>
            <a:off x="3224" y="1392"/>
            <a:ext cx="2536" cy="2496"/>
          </p:xfrm>
          <a:graphic>
            <a:graphicData uri="http://schemas.openxmlformats.org/presentationml/2006/ole">
              <mc:AlternateContent xmlns:mc="http://schemas.openxmlformats.org/markup-compatibility/2006">
                <mc:Choice xmlns:v="urn:schemas-microsoft-com:vml" Requires="v">
                  <p:oleObj spid="_x0000_s2061" r:id="rId4" imgW="4025900" imgH="3962400" progId="MS_ClipArt_Gallery">
                    <p:embed/>
                  </p:oleObj>
                </mc:Choice>
                <mc:Fallback>
                  <p:oleObj r:id="rId4" imgW="4025900" imgH="3962400" progId="MS_ClipArt_Gallery">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4" y="1392"/>
                          <a:ext cx="2536" cy="24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0" name="Rectangle 5"/>
            <p:cNvSpPr>
              <a:spLocks noChangeArrowheads="1"/>
            </p:cNvSpPr>
            <p:nvPr/>
          </p:nvSpPr>
          <p:spPr bwMode="auto">
            <a:xfrm>
              <a:off x="3024" y="1872"/>
              <a:ext cx="1392" cy="2016"/>
            </a:xfrm>
            <a:prstGeom prst="rect">
              <a:avLst/>
            </a:prstGeom>
            <a:solidFill>
              <a:schemeClr val="bg1"/>
            </a:solidFill>
            <a:ln w="9525">
              <a:solidFill>
                <a:schemeClr val="bg1"/>
              </a:solidFill>
              <a:miter lim="800000"/>
              <a:headEnd/>
              <a:tailEnd/>
            </a:ln>
          </p:spPr>
          <p:txBody>
            <a:bodyPr wrap="none" anchor="ctr"/>
            <a:lstStyle/>
            <a:p>
              <a:endParaRPr lang="en-GB"/>
            </a:p>
          </p:txBody>
        </p:sp>
      </p:grpSp>
      <p:graphicFrame>
        <p:nvGraphicFramePr>
          <p:cNvPr id="215040" name="Object 0"/>
          <p:cNvGraphicFramePr>
            <a:graphicFrameLocks noChangeAspect="1"/>
          </p:cNvGraphicFramePr>
          <p:nvPr/>
        </p:nvGraphicFramePr>
        <p:xfrm>
          <a:off x="0" y="1981200"/>
          <a:ext cx="3225800" cy="3949700"/>
        </p:xfrm>
        <a:graphic>
          <a:graphicData uri="http://schemas.openxmlformats.org/presentationml/2006/ole">
            <mc:AlternateContent xmlns:mc="http://schemas.openxmlformats.org/markup-compatibility/2006">
              <mc:Choice xmlns:v="urn:schemas-microsoft-com:vml" Requires="v">
                <p:oleObj spid="_x0000_s2062" name="Clip" r:id="rId6" imgW="3225800" imgH="3949700" progId="MS_ClipArt_Gallery.2">
                  <p:embed/>
                </p:oleObj>
              </mc:Choice>
              <mc:Fallback>
                <p:oleObj name="Clip" r:id="rId6" imgW="3225800" imgH="3949700" progId="MS_ClipArt_Gallery.2">
                  <p:embed/>
                  <p:pic>
                    <p:nvPicPr>
                      <p:cNvPr id="0" name="Object 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981200"/>
                        <a:ext cx="3225800" cy="3949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041" name="Object 1"/>
          <p:cNvGraphicFramePr>
            <a:graphicFrameLocks noChangeAspect="1"/>
          </p:cNvGraphicFramePr>
          <p:nvPr/>
        </p:nvGraphicFramePr>
        <p:xfrm>
          <a:off x="3276600" y="1905000"/>
          <a:ext cx="1866900" cy="4013200"/>
        </p:xfrm>
        <a:graphic>
          <a:graphicData uri="http://schemas.openxmlformats.org/presentationml/2006/ole">
            <mc:AlternateContent xmlns:mc="http://schemas.openxmlformats.org/markup-compatibility/2006">
              <mc:Choice xmlns:v="urn:schemas-microsoft-com:vml" Requires="v">
                <p:oleObj spid="_x0000_s2063" name="Clip" r:id="rId8" imgW="1866900" imgH="4013200" progId="MS_ClipArt_Gallery.2">
                  <p:embed/>
                </p:oleObj>
              </mc:Choice>
              <mc:Fallback>
                <p:oleObj name="Clip" r:id="rId8" imgW="1866900" imgH="4013200" progId="MS_ClipArt_Gallery.2">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1905000"/>
                        <a:ext cx="1866900" cy="401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56" name="Group 8"/>
          <p:cNvGrpSpPr>
            <a:grpSpLocks/>
          </p:cNvGrpSpPr>
          <p:nvPr/>
        </p:nvGrpSpPr>
        <p:grpSpPr bwMode="auto">
          <a:xfrm>
            <a:off x="5286375" y="963613"/>
            <a:ext cx="3263900" cy="5894387"/>
            <a:chOff x="2928" y="336"/>
            <a:chExt cx="2056" cy="3713"/>
          </a:xfrm>
        </p:grpSpPr>
        <p:graphicFrame>
          <p:nvGraphicFramePr>
            <p:cNvPr id="2052" name="Object 2"/>
            <p:cNvGraphicFramePr>
              <a:graphicFrameLocks noChangeAspect="1"/>
            </p:cNvGraphicFramePr>
            <p:nvPr/>
          </p:nvGraphicFramePr>
          <p:xfrm>
            <a:off x="2928" y="336"/>
            <a:ext cx="2056" cy="3713"/>
          </p:xfrm>
          <a:graphic>
            <a:graphicData uri="http://schemas.openxmlformats.org/presentationml/2006/ole">
              <mc:AlternateContent xmlns:mc="http://schemas.openxmlformats.org/markup-compatibility/2006">
                <mc:Choice xmlns:v="urn:schemas-microsoft-com:vml" Requires="v">
                  <p:oleObj spid="_x0000_s2064" name="Clip" r:id="rId10" imgW="3263900" imgH="5892800" progId="MS_ClipArt_Gallery.2">
                    <p:embed/>
                  </p:oleObj>
                </mc:Choice>
                <mc:Fallback>
                  <p:oleObj name="Clip" r:id="rId10" imgW="3263900" imgH="5892800" progId="MS_ClipArt_Gallery.2">
                    <p:embed/>
                    <p:pic>
                      <p:nvPicPr>
                        <p:cNvPr id="0" name="Object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28" y="336"/>
                          <a:ext cx="2056" cy="3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7" name="Text Box 10"/>
            <p:cNvSpPr txBox="1">
              <a:spLocks noChangeArrowheads="1"/>
            </p:cNvSpPr>
            <p:nvPr/>
          </p:nvSpPr>
          <p:spPr bwMode="auto">
            <a:xfrm rot="464320">
              <a:off x="3024" y="528"/>
              <a:ext cx="1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pitchFamily="18" charset="0"/>
                </a:rPr>
                <a:t>The right way</a:t>
              </a:r>
            </a:p>
          </p:txBody>
        </p:sp>
        <p:sp>
          <p:nvSpPr>
            <p:cNvPr id="2058" name="Text Box 11"/>
            <p:cNvSpPr txBox="1">
              <a:spLocks noChangeArrowheads="1"/>
            </p:cNvSpPr>
            <p:nvPr/>
          </p:nvSpPr>
          <p:spPr bwMode="auto">
            <a:xfrm rot="-357009">
              <a:off x="3504" y="864"/>
              <a:ext cx="12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pitchFamily="18" charset="0"/>
                </a:rPr>
                <a:t>This way</a:t>
              </a:r>
            </a:p>
          </p:txBody>
        </p:sp>
        <p:sp>
          <p:nvSpPr>
            <p:cNvPr id="2059" name="Text Box 12"/>
            <p:cNvSpPr txBox="1">
              <a:spLocks noChangeArrowheads="1"/>
            </p:cNvSpPr>
            <p:nvPr/>
          </p:nvSpPr>
          <p:spPr bwMode="auto">
            <a:xfrm rot="389908">
              <a:off x="3408" y="1728"/>
              <a:ext cx="1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pitchFamily="18" charset="0"/>
                </a:rPr>
                <a:t>Or this way</a:t>
              </a:r>
            </a:p>
          </p:txBody>
        </p:sp>
      </p:gr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15040"/>
                                        </p:tgtEl>
                                        <p:attrNameLst>
                                          <p:attrName>style.visibility</p:attrName>
                                        </p:attrNameLst>
                                      </p:cBhvr>
                                      <p:to>
                                        <p:strVal val="visible"/>
                                      </p:to>
                                    </p:set>
                                    <p:anim calcmode="lin" valueType="num">
                                      <p:cBhvr additive="base">
                                        <p:cTn id="7" dur="500" fill="hold"/>
                                        <p:tgtEl>
                                          <p:spTgt spid="215040"/>
                                        </p:tgtEl>
                                        <p:attrNameLst>
                                          <p:attrName>ppt_x</p:attrName>
                                        </p:attrNameLst>
                                      </p:cBhvr>
                                      <p:tavLst>
                                        <p:tav tm="0">
                                          <p:val>
                                            <p:strVal val="0-#ppt_w/2"/>
                                          </p:val>
                                        </p:tav>
                                        <p:tav tm="100000">
                                          <p:val>
                                            <p:strVal val="#ppt_x"/>
                                          </p:val>
                                        </p:tav>
                                      </p:tavLst>
                                    </p:anim>
                                    <p:anim calcmode="lin" valueType="num">
                                      <p:cBhvr additive="base">
                                        <p:cTn id="8" dur="500" fill="hold"/>
                                        <p:tgtEl>
                                          <p:spTgt spid="215040"/>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15040"/>
                                        </p:tgtEl>
                                        <p:attrNameLst>
                                          <p:attrName>style.visibility</p:attrName>
                                        </p:attrNameLst>
                                      </p:cBhvr>
                                      <p:to>
                                        <p:strVal val="hidden"/>
                                      </p:to>
                                    </p:set>
                                  </p:sub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215041"/>
                                        </p:tgtEl>
                                        <p:attrNameLst>
                                          <p:attrName>style.visibility</p:attrName>
                                        </p:attrNameLst>
                                      </p:cBhvr>
                                      <p:to>
                                        <p:strVal val="visible"/>
                                      </p:to>
                                    </p:set>
                                  </p:childTnLst>
                                </p:cTn>
                              </p:par>
                            </p:childTnLst>
                          </p:cTn>
                        </p:par>
                        <p:par>
                          <p:cTn id="12" fill="hold" nodeType="afterGroup">
                            <p:stCondLst>
                              <p:cond delay="1000"/>
                            </p:stCondLst>
                            <p:childTnLst>
                              <p:par>
                                <p:cTn id="13" presetID="2" presetClass="entr" presetSubtype="2"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Parameters</a:t>
            </a:r>
            <a:endParaRPr lang="en-GB" smtClean="0"/>
          </a:p>
        </p:txBody>
      </p:sp>
      <p:sp>
        <p:nvSpPr>
          <p:cNvPr id="24579" name="Rectangle 3"/>
          <p:cNvSpPr>
            <a:spLocks noGrp="1" noChangeArrowheads="1"/>
          </p:cNvSpPr>
          <p:nvPr>
            <p:ph type="body" idx="1"/>
          </p:nvPr>
        </p:nvSpPr>
        <p:spPr/>
        <p:txBody>
          <a:bodyPr/>
          <a:lstStyle/>
          <a:p>
            <a:pPr>
              <a:lnSpc>
                <a:spcPct val="90000"/>
              </a:lnSpc>
            </a:pPr>
            <a:r>
              <a:rPr lang="en-US" sz="3200" smtClean="0"/>
              <a:t>Number of particles</a:t>
            </a:r>
          </a:p>
          <a:p>
            <a:pPr>
              <a:lnSpc>
                <a:spcPct val="90000"/>
              </a:lnSpc>
              <a:buFont typeface="Monotype Sorts" pitchFamily="2" charset="2"/>
              <a:buNone/>
            </a:pPr>
            <a:r>
              <a:rPr lang="en-US" sz="3200" smtClean="0"/>
              <a:t>   (10—50) are reported as usually sufficient.</a:t>
            </a:r>
          </a:p>
          <a:p>
            <a:pPr>
              <a:lnSpc>
                <a:spcPct val="90000"/>
              </a:lnSpc>
            </a:pPr>
            <a:r>
              <a:rPr lang="en-US" sz="2800" smtClean="0"/>
              <a:t>C1  (importance of personal best)</a:t>
            </a:r>
          </a:p>
          <a:p>
            <a:pPr>
              <a:lnSpc>
                <a:spcPct val="90000"/>
              </a:lnSpc>
            </a:pPr>
            <a:r>
              <a:rPr lang="en-US" sz="2800" smtClean="0"/>
              <a:t>C2 (importance of neighbourhood best)</a:t>
            </a:r>
          </a:p>
          <a:p>
            <a:pPr>
              <a:lnSpc>
                <a:spcPct val="90000"/>
              </a:lnSpc>
            </a:pPr>
            <a:r>
              <a:rPr lang="en-US" sz="2800" smtClean="0"/>
              <a:t>Usually C1+C2 = 4. No good reason other than empiricism</a:t>
            </a:r>
          </a:p>
          <a:p>
            <a:pPr>
              <a:lnSpc>
                <a:spcPct val="90000"/>
              </a:lnSpc>
            </a:pPr>
            <a:r>
              <a:rPr lang="en-US" sz="2800" smtClean="0"/>
              <a:t>Vmax – too low, too slow; too high, too unstable.  </a:t>
            </a:r>
            <a:endParaRPr lang="en-GB" sz="2800" smtClean="0"/>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sz="4000" smtClean="0"/>
              <a:t>Some functions often used for testing real-valued optimisation algorithms</a:t>
            </a:r>
          </a:p>
        </p:txBody>
      </p:sp>
      <p:grpSp>
        <p:nvGrpSpPr>
          <p:cNvPr id="25603" name="Group 6"/>
          <p:cNvGrpSpPr>
            <a:grpSpLocks/>
          </p:cNvGrpSpPr>
          <p:nvPr/>
        </p:nvGrpSpPr>
        <p:grpSpPr bwMode="auto">
          <a:xfrm>
            <a:off x="2895600" y="4351338"/>
            <a:ext cx="2559050" cy="2078037"/>
            <a:chOff x="1920" y="2357"/>
            <a:chExt cx="1612" cy="1309"/>
          </a:xfrm>
        </p:grpSpPr>
        <p:pic>
          <p:nvPicPr>
            <p:cNvPr id="25610" name="Picture 7"/>
            <p:cNvPicPr>
              <a:picLocks noChangeAspect="1" noChangeArrowheads="1"/>
            </p:cNvPicPr>
            <p:nvPr/>
          </p:nvPicPr>
          <p:blipFill>
            <a:blip r:embed="rId3">
              <a:extLst>
                <a:ext uri="{28A0092B-C50C-407E-A947-70E740481C1C}">
                  <a14:useLocalDpi xmlns:a14="http://schemas.microsoft.com/office/drawing/2010/main" val="0"/>
                </a:ext>
              </a:extLst>
            </a:blip>
            <a:srcRect l="1151" t="1169" r="2301" b="1169"/>
            <a:stretch>
              <a:fillRect/>
            </a:stretch>
          </p:blipFill>
          <p:spPr bwMode="auto">
            <a:xfrm>
              <a:off x="2289" y="2427"/>
              <a:ext cx="1243" cy="1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Text Box 8"/>
            <p:cNvSpPr txBox="1">
              <a:spLocks noChangeArrowheads="1"/>
            </p:cNvSpPr>
            <p:nvPr/>
          </p:nvSpPr>
          <p:spPr bwMode="auto">
            <a:xfrm>
              <a:off x="1920" y="2357"/>
              <a:ext cx="11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Rosenbrock</a:t>
              </a:r>
            </a:p>
          </p:txBody>
        </p:sp>
      </p:grpSp>
      <p:grpSp>
        <p:nvGrpSpPr>
          <p:cNvPr id="25604" name="Group 9"/>
          <p:cNvGrpSpPr>
            <a:grpSpLocks/>
          </p:cNvGrpSpPr>
          <p:nvPr/>
        </p:nvGrpSpPr>
        <p:grpSpPr bwMode="auto">
          <a:xfrm>
            <a:off x="1524000" y="2217738"/>
            <a:ext cx="2124075" cy="1871662"/>
            <a:chOff x="3350" y="1184"/>
            <a:chExt cx="1338" cy="1179"/>
          </a:xfrm>
        </p:grpSpPr>
        <p:pic>
          <p:nvPicPr>
            <p:cNvPr id="25608"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0" y="1422"/>
              <a:ext cx="1338" cy="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9" name="Text Box 11"/>
            <p:cNvSpPr txBox="1">
              <a:spLocks noChangeArrowheads="1"/>
            </p:cNvSpPr>
            <p:nvPr/>
          </p:nvSpPr>
          <p:spPr bwMode="auto">
            <a:xfrm>
              <a:off x="3371" y="1184"/>
              <a:ext cx="11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Griewank</a:t>
              </a:r>
            </a:p>
          </p:txBody>
        </p:sp>
      </p:grpSp>
      <p:grpSp>
        <p:nvGrpSpPr>
          <p:cNvPr id="25605" name="Group 12"/>
          <p:cNvGrpSpPr>
            <a:grpSpLocks/>
          </p:cNvGrpSpPr>
          <p:nvPr/>
        </p:nvGrpSpPr>
        <p:grpSpPr bwMode="auto">
          <a:xfrm>
            <a:off x="5334000" y="2293938"/>
            <a:ext cx="2201863" cy="1819275"/>
            <a:chOff x="3776" y="1056"/>
            <a:chExt cx="1387" cy="1146"/>
          </a:xfrm>
        </p:grpSpPr>
        <p:pic>
          <p:nvPicPr>
            <p:cNvPr id="25606"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6" y="1228"/>
              <a:ext cx="1387" cy="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Text Box 14"/>
            <p:cNvSpPr txBox="1">
              <a:spLocks noChangeArrowheads="1"/>
            </p:cNvSpPr>
            <p:nvPr/>
          </p:nvSpPr>
          <p:spPr bwMode="auto">
            <a:xfrm>
              <a:off x="3787" y="1056"/>
              <a:ext cx="10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Rastrigin</a:t>
              </a:r>
            </a:p>
          </p:txBody>
        </p:sp>
      </p:grpSp>
    </p:spTree>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GB" smtClean="0"/>
          </a:p>
        </p:txBody>
      </p:sp>
      <p:sp>
        <p:nvSpPr>
          <p:cNvPr id="9219" name="TextBox 2"/>
          <p:cNvSpPr txBox="1">
            <a:spLocks noChangeArrowheads="1"/>
          </p:cNvSpPr>
          <p:nvPr/>
        </p:nvSpPr>
        <p:spPr bwMode="auto">
          <a:xfrm>
            <a:off x="136525" y="2428875"/>
            <a:ext cx="900747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a:t>These slides adapted from a presentation</a:t>
            </a:r>
          </a:p>
          <a:p>
            <a:r>
              <a:rPr lang="en-GB"/>
              <a:t>by </a:t>
            </a:r>
            <a:r>
              <a:rPr lang="en-GB">
                <a:hlinkClick r:id="rId2"/>
              </a:rPr>
              <a:t>Maurice.Clerc@WriteMe.com</a:t>
            </a:r>
            <a:r>
              <a:rPr lang="en-GB"/>
              <a:t>  - one of the</a:t>
            </a:r>
          </a:p>
          <a:p>
            <a:r>
              <a:rPr lang="en-GB"/>
              <a:t>main researchers in PSO </a:t>
            </a:r>
          </a:p>
          <a:p>
            <a:endParaRPr lang="en-GB"/>
          </a:p>
          <a:p>
            <a:r>
              <a:rPr lang="en-GB"/>
              <a:t>PSO invented by Russ Eberhart (engineering </a:t>
            </a:r>
          </a:p>
          <a:p>
            <a:r>
              <a:rPr lang="en-GB"/>
              <a:t>Prof) and James Kennedy (social scientist)</a:t>
            </a:r>
          </a:p>
          <a:p>
            <a:r>
              <a:rPr lang="en-GB"/>
              <a:t>in USA</a:t>
            </a:r>
          </a:p>
          <a:p>
            <a:r>
              <a:rPr lang="en-GB"/>
              <a:t> </a:t>
            </a:r>
          </a:p>
        </p:txBody>
      </p:sp>
      <p:sp>
        <p:nvSpPr>
          <p:cNvPr id="9220" name="Footer Placeholder 3"/>
          <p:cNvSpPr txBox="1">
            <a:spLocks/>
          </p:cNvSpPr>
          <p:nvPr/>
        </p:nvSpPr>
        <p:spPr bwMode="auto">
          <a:xfrm>
            <a:off x="5572125" y="4214813"/>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endParaRPr lang="en-GB"/>
          </a:p>
        </p:txBody>
      </p: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GB" sz="4000" smtClean="0"/>
              <a:t>... and some typical results</a:t>
            </a:r>
          </a:p>
        </p:txBody>
      </p:sp>
      <p:graphicFrame>
        <p:nvGraphicFramePr>
          <p:cNvPr id="3074" name="Object 3"/>
          <p:cNvGraphicFramePr>
            <a:graphicFrameLocks noChangeAspect="1"/>
          </p:cNvGraphicFramePr>
          <p:nvPr/>
        </p:nvGraphicFramePr>
        <p:xfrm>
          <a:off x="1339850" y="2514600"/>
          <a:ext cx="6754813" cy="4445000"/>
        </p:xfrm>
        <a:graphic>
          <a:graphicData uri="http://schemas.openxmlformats.org/presentationml/2006/ole">
            <mc:AlternateContent xmlns:mc="http://schemas.openxmlformats.org/markup-compatibility/2006">
              <mc:Choice xmlns:v="urn:schemas-microsoft-com:vml" Requires="v">
                <p:oleObj spid="_x0000_s3078" name="Document" r:id="rId4" imgW="6854040" imgH="4448160" progId="Word.Document.8">
                  <p:embed/>
                </p:oleObj>
              </mc:Choice>
              <mc:Fallback>
                <p:oleObj name="Document" r:id="rId4" imgW="6854040" imgH="444816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9850" y="2514600"/>
                        <a:ext cx="6754813" cy="444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6" name="Text Box 4"/>
          <p:cNvSpPr txBox="1">
            <a:spLocks noChangeArrowheads="1"/>
          </p:cNvSpPr>
          <p:nvPr/>
        </p:nvSpPr>
        <p:spPr bwMode="auto">
          <a:xfrm>
            <a:off x="808038" y="1630363"/>
            <a:ext cx="5054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a:t>Optimum=0, dimension=30</a:t>
            </a:r>
          </a:p>
        </p:txBody>
      </p:sp>
      <p:sp>
        <p:nvSpPr>
          <p:cNvPr id="3077" name="Text Box 6"/>
          <p:cNvSpPr txBox="1">
            <a:spLocks noChangeArrowheads="1"/>
          </p:cNvSpPr>
          <p:nvPr/>
        </p:nvSpPr>
        <p:spPr bwMode="auto">
          <a:xfrm>
            <a:off x="1252538" y="2011363"/>
            <a:ext cx="6540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a:t>Best result after 40 000 evaluations</a:t>
            </a:r>
          </a:p>
        </p:txBody>
      </p:sp>
    </p:spTree>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Rectangle 2"/>
          <p:cNvSpPr>
            <a:spLocks noGrp="1" noChangeArrowheads="1"/>
          </p:cNvSpPr>
          <p:nvPr>
            <p:ph type="title"/>
          </p:nvPr>
        </p:nvSpPr>
        <p:spPr/>
        <p:txBody>
          <a:bodyPr/>
          <a:lstStyle/>
          <a:p>
            <a:r>
              <a:rPr lang="en-GB" smtClean="0"/>
              <a:t>Adaptive swarm size</a:t>
            </a:r>
          </a:p>
        </p:txBody>
      </p:sp>
      <p:sp>
        <p:nvSpPr>
          <p:cNvPr id="4106" name="Text Box 3"/>
          <p:cNvSpPr txBox="1">
            <a:spLocks noChangeArrowheads="1"/>
          </p:cNvSpPr>
          <p:nvPr/>
        </p:nvSpPr>
        <p:spPr bwMode="auto">
          <a:xfrm>
            <a:off x="1135063" y="1693863"/>
            <a:ext cx="36909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There has been enough improvement</a:t>
            </a:r>
          </a:p>
        </p:txBody>
      </p:sp>
      <p:sp>
        <p:nvSpPr>
          <p:cNvPr id="4107" name="Text Box 4"/>
          <p:cNvSpPr txBox="1">
            <a:spLocks noChangeArrowheads="1"/>
          </p:cNvSpPr>
          <p:nvPr/>
        </p:nvSpPr>
        <p:spPr bwMode="auto">
          <a:xfrm>
            <a:off x="957263" y="4360863"/>
            <a:ext cx="48053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but there has been not enough improvement</a:t>
            </a:r>
          </a:p>
        </p:txBody>
      </p:sp>
      <p:sp>
        <p:nvSpPr>
          <p:cNvPr id="4108" name="Text Box 5"/>
          <p:cNvSpPr txBox="1">
            <a:spLocks noChangeArrowheads="1"/>
          </p:cNvSpPr>
          <p:nvPr/>
        </p:nvSpPr>
        <p:spPr bwMode="auto">
          <a:xfrm>
            <a:off x="1406525" y="2455863"/>
            <a:ext cx="2928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although I'm the worst</a:t>
            </a:r>
          </a:p>
        </p:txBody>
      </p:sp>
      <p:sp>
        <p:nvSpPr>
          <p:cNvPr id="4109" name="Text Box 6"/>
          <p:cNvSpPr txBox="1">
            <a:spLocks noChangeArrowheads="1"/>
          </p:cNvSpPr>
          <p:nvPr/>
        </p:nvSpPr>
        <p:spPr bwMode="auto">
          <a:xfrm>
            <a:off x="898525" y="3967163"/>
            <a:ext cx="1681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I'm the best</a:t>
            </a:r>
          </a:p>
        </p:txBody>
      </p:sp>
      <p:graphicFrame>
        <p:nvGraphicFramePr>
          <p:cNvPr id="4098" name="Object 7"/>
          <p:cNvGraphicFramePr>
            <a:graphicFrameLocks noChangeAspect="1"/>
          </p:cNvGraphicFramePr>
          <p:nvPr/>
        </p:nvGraphicFramePr>
        <p:xfrm>
          <a:off x="1657350" y="4953000"/>
          <a:ext cx="1149350" cy="1168400"/>
        </p:xfrm>
        <a:graphic>
          <a:graphicData uri="http://schemas.openxmlformats.org/presentationml/2006/ole">
            <mc:AlternateContent xmlns:mc="http://schemas.openxmlformats.org/markup-compatibility/2006">
              <mc:Choice xmlns:v="urn:schemas-microsoft-com:vml" Requires="v">
                <p:oleObj spid="_x0000_s4134" r:id="rId4" imgW="3898900" imgH="3962400" progId="MS_ClipArt_Gallery">
                  <p:embed/>
                </p:oleObj>
              </mc:Choice>
              <mc:Fallback>
                <p:oleObj r:id="rId4" imgW="3898900" imgH="3962400" progId="MS_ClipArt_Gallery">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7350" y="4953000"/>
                        <a:ext cx="1149350" cy="116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8"/>
          <p:cNvGraphicFramePr>
            <a:graphicFrameLocks noChangeAspect="1"/>
          </p:cNvGraphicFramePr>
          <p:nvPr/>
        </p:nvGraphicFramePr>
        <p:xfrm>
          <a:off x="3911600" y="2792413"/>
          <a:ext cx="550863" cy="1185862"/>
        </p:xfrm>
        <a:graphic>
          <a:graphicData uri="http://schemas.openxmlformats.org/presentationml/2006/ole">
            <mc:AlternateContent xmlns:mc="http://schemas.openxmlformats.org/markup-compatibility/2006">
              <mc:Choice xmlns:v="urn:schemas-microsoft-com:vml" Requires="v">
                <p:oleObj spid="_x0000_s4135" r:id="rId6" imgW="1866900" imgH="4013200" progId="MS_ClipArt_Gallery">
                  <p:embed/>
                </p:oleObj>
              </mc:Choice>
              <mc:Fallback>
                <p:oleObj r:id="rId6" imgW="1866900" imgH="4013200" progId="MS_ClipArt_Gallery">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11600" y="2792413"/>
                        <a:ext cx="550863" cy="1185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110" name="Group 9"/>
          <p:cNvGrpSpPr>
            <a:grpSpLocks/>
          </p:cNvGrpSpPr>
          <p:nvPr/>
        </p:nvGrpSpPr>
        <p:grpSpPr bwMode="auto">
          <a:xfrm>
            <a:off x="7000875" y="4294188"/>
            <a:ext cx="1406525" cy="1143000"/>
            <a:chOff x="4388" y="2385"/>
            <a:chExt cx="886" cy="720"/>
          </a:xfrm>
        </p:grpSpPr>
        <p:sp>
          <p:nvSpPr>
            <p:cNvPr id="4133" name="AutoShape 10"/>
            <p:cNvSpPr>
              <a:spLocks noChangeArrowheads="1"/>
            </p:cNvSpPr>
            <p:nvPr/>
          </p:nvSpPr>
          <p:spPr bwMode="auto">
            <a:xfrm>
              <a:off x="4388" y="2385"/>
              <a:ext cx="886" cy="720"/>
            </a:xfrm>
            <a:prstGeom prst="irregularSeal2">
              <a:avLst/>
            </a:prstGeom>
            <a:solidFill>
              <a:schemeClr val="accent1"/>
            </a:solidFill>
            <a:ln w="9525">
              <a:solidFill>
                <a:schemeClr val="tx1"/>
              </a:solidFill>
              <a:miter lim="800000"/>
              <a:headEnd/>
              <a:tailEnd/>
            </a:ln>
          </p:spPr>
          <p:txBody>
            <a:bodyPr wrap="none" anchor="ctr"/>
            <a:lstStyle/>
            <a:p>
              <a:endParaRPr lang="en-GB"/>
            </a:p>
          </p:txBody>
        </p:sp>
        <p:graphicFrame>
          <p:nvGraphicFramePr>
            <p:cNvPr id="4104" name="Object 11"/>
            <p:cNvGraphicFramePr>
              <a:graphicFrameLocks noChangeAspect="1"/>
            </p:cNvGraphicFramePr>
            <p:nvPr/>
          </p:nvGraphicFramePr>
          <p:xfrm>
            <a:off x="4604" y="2510"/>
            <a:ext cx="378" cy="462"/>
          </p:xfrm>
          <a:graphic>
            <a:graphicData uri="http://schemas.openxmlformats.org/presentationml/2006/ole">
              <mc:AlternateContent xmlns:mc="http://schemas.openxmlformats.org/markup-compatibility/2006">
                <mc:Choice xmlns:v="urn:schemas-microsoft-com:vml" Requires="v">
                  <p:oleObj spid="_x0000_s4136" r:id="rId8" imgW="3225800" imgH="3949700" progId="MS_ClipArt_Gallery">
                    <p:embed/>
                  </p:oleObj>
                </mc:Choice>
                <mc:Fallback>
                  <p:oleObj r:id="rId8" imgW="3225800" imgH="3949700" progId="MS_ClipArt_Gallery">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04" y="2510"/>
                          <a:ext cx="378" cy="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111" name="Group 12"/>
          <p:cNvGrpSpPr>
            <a:grpSpLocks/>
          </p:cNvGrpSpPr>
          <p:nvPr/>
        </p:nvGrpSpPr>
        <p:grpSpPr bwMode="auto">
          <a:xfrm>
            <a:off x="2224088" y="3009900"/>
            <a:ext cx="1155700" cy="787400"/>
            <a:chOff x="1358" y="1779"/>
            <a:chExt cx="728" cy="496"/>
          </a:xfrm>
        </p:grpSpPr>
        <p:sp>
          <p:nvSpPr>
            <p:cNvPr id="4125" name="Rectangle 13"/>
            <p:cNvSpPr>
              <a:spLocks noChangeArrowheads="1"/>
            </p:cNvSpPr>
            <p:nvPr/>
          </p:nvSpPr>
          <p:spPr bwMode="auto">
            <a:xfrm>
              <a:off x="1358" y="1779"/>
              <a:ext cx="728" cy="496"/>
            </a:xfrm>
            <a:prstGeom prst="rect">
              <a:avLst/>
            </a:prstGeom>
            <a:solidFill>
              <a:schemeClr val="accent1"/>
            </a:solidFill>
            <a:ln w="9525">
              <a:solidFill>
                <a:schemeClr val="tx1"/>
              </a:solidFill>
              <a:miter lim="800000"/>
              <a:headEnd/>
              <a:tailEnd/>
            </a:ln>
          </p:spPr>
          <p:txBody>
            <a:bodyPr wrap="none" anchor="ctr"/>
            <a:lstStyle/>
            <a:p>
              <a:endParaRPr lang="en-GB"/>
            </a:p>
          </p:txBody>
        </p:sp>
        <p:grpSp>
          <p:nvGrpSpPr>
            <p:cNvPr id="4126" name="Group 14"/>
            <p:cNvGrpSpPr>
              <a:grpSpLocks/>
            </p:cNvGrpSpPr>
            <p:nvPr/>
          </p:nvGrpSpPr>
          <p:grpSpPr bwMode="auto">
            <a:xfrm>
              <a:off x="1406" y="1827"/>
              <a:ext cx="568" cy="360"/>
              <a:chOff x="3416" y="1816"/>
              <a:chExt cx="568" cy="360"/>
            </a:xfrm>
          </p:grpSpPr>
          <p:grpSp>
            <p:nvGrpSpPr>
              <p:cNvPr id="4127" name="Group 15"/>
              <p:cNvGrpSpPr>
                <a:grpSpLocks/>
              </p:cNvGrpSpPr>
              <p:nvPr/>
            </p:nvGrpSpPr>
            <p:grpSpPr bwMode="auto">
              <a:xfrm>
                <a:off x="3448" y="1816"/>
                <a:ext cx="536" cy="272"/>
                <a:chOff x="3088" y="1136"/>
                <a:chExt cx="824" cy="464"/>
              </a:xfrm>
            </p:grpSpPr>
            <p:sp>
              <p:nvSpPr>
                <p:cNvPr id="4130" name="Line 16"/>
                <p:cNvSpPr>
                  <a:spLocks noChangeShapeType="1"/>
                </p:cNvSpPr>
                <p:nvPr/>
              </p:nvSpPr>
              <p:spPr bwMode="auto">
                <a:xfrm>
                  <a:off x="3408" y="1296"/>
                  <a:ext cx="72" cy="13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31" name="Line 17"/>
                <p:cNvSpPr>
                  <a:spLocks noChangeShapeType="1"/>
                </p:cNvSpPr>
                <p:nvPr/>
              </p:nvSpPr>
              <p:spPr bwMode="auto">
                <a:xfrm flipV="1">
                  <a:off x="3088" y="1288"/>
                  <a:ext cx="312" cy="3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32" name="Line 18"/>
                <p:cNvSpPr>
                  <a:spLocks noChangeShapeType="1"/>
                </p:cNvSpPr>
                <p:nvPr/>
              </p:nvSpPr>
              <p:spPr bwMode="auto">
                <a:xfrm flipV="1">
                  <a:off x="3480" y="1136"/>
                  <a:ext cx="432" cy="296"/>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4128" name="Line 19"/>
              <p:cNvSpPr>
                <a:spLocks noChangeShapeType="1"/>
              </p:cNvSpPr>
              <p:nvPr/>
            </p:nvSpPr>
            <p:spPr bwMode="auto">
              <a:xfrm flipV="1">
                <a:off x="3416" y="1856"/>
                <a:ext cx="0" cy="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29" name="Line 20"/>
              <p:cNvSpPr>
                <a:spLocks noChangeShapeType="1"/>
              </p:cNvSpPr>
              <p:nvPr/>
            </p:nvSpPr>
            <p:spPr bwMode="auto">
              <a:xfrm flipV="1">
                <a:off x="3416" y="2176"/>
                <a:ext cx="5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4112" name="Rectangle 21"/>
          <p:cNvSpPr>
            <a:spLocks noChangeArrowheads="1"/>
          </p:cNvSpPr>
          <p:nvPr/>
        </p:nvSpPr>
        <p:spPr bwMode="auto">
          <a:xfrm>
            <a:off x="3387725" y="4919663"/>
            <a:ext cx="1155700" cy="787400"/>
          </a:xfrm>
          <a:prstGeom prst="rect">
            <a:avLst/>
          </a:prstGeom>
          <a:solidFill>
            <a:schemeClr val="accent1"/>
          </a:solidFill>
          <a:ln w="9525">
            <a:solidFill>
              <a:schemeClr val="tx1"/>
            </a:solidFill>
            <a:miter lim="800000"/>
            <a:headEnd/>
            <a:tailEnd/>
          </a:ln>
        </p:spPr>
        <p:txBody>
          <a:bodyPr wrap="none" anchor="ctr"/>
          <a:lstStyle/>
          <a:p>
            <a:endParaRPr lang="en-GB"/>
          </a:p>
        </p:txBody>
      </p:sp>
      <p:grpSp>
        <p:nvGrpSpPr>
          <p:cNvPr id="4113" name="Group 22"/>
          <p:cNvGrpSpPr>
            <a:grpSpLocks/>
          </p:cNvGrpSpPr>
          <p:nvPr/>
        </p:nvGrpSpPr>
        <p:grpSpPr bwMode="auto">
          <a:xfrm flipV="1">
            <a:off x="3565525" y="5021263"/>
            <a:ext cx="850900" cy="431800"/>
            <a:chOff x="3088" y="1136"/>
            <a:chExt cx="824" cy="464"/>
          </a:xfrm>
        </p:grpSpPr>
        <p:sp>
          <p:nvSpPr>
            <p:cNvPr id="4122" name="Line 23"/>
            <p:cNvSpPr>
              <a:spLocks noChangeShapeType="1"/>
            </p:cNvSpPr>
            <p:nvPr/>
          </p:nvSpPr>
          <p:spPr bwMode="auto">
            <a:xfrm>
              <a:off x="3408" y="1296"/>
              <a:ext cx="72" cy="13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23" name="Line 24"/>
            <p:cNvSpPr>
              <a:spLocks noChangeShapeType="1"/>
            </p:cNvSpPr>
            <p:nvPr/>
          </p:nvSpPr>
          <p:spPr bwMode="auto">
            <a:xfrm flipV="1">
              <a:off x="3088" y="1288"/>
              <a:ext cx="312" cy="3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24" name="Line 25"/>
            <p:cNvSpPr>
              <a:spLocks noChangeShapeType="1"/>
            </p:cNvSpPr>
            <p:nvPr/>
          </p:nvSpPr>
          <p:spPr bwMode="auto">
            <a:xfrm flipV="1">
              <a:off x="3480" y="1136"/>
              <a:ext cx="432" cy="296"/>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4114" name="Line 26"/>
          <p:cNvSpPr>
            <a:spLocks noChangeShapeType="1"/>
          </p:cNvSpPr>
          <p:nvPr/>
        </p:nvSpPr>
        <p:spPr bwMode="auto">
          <a:xfrm flipV="1">
            <a:off x="3463925" y="5059363"/>
            <a:ext cx="0" cy="495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5" name="Line 27"/>
          <p:cNvSpPr>
            <a:spLocks noChangeShapeType="1"/>
          </p:cNvSpPr>
          <p:nvPr/>
        </p:nvSpPr>
        <p:spPr bwMode="auto">
          <a:xfrm flipV="1">
            <a:off x="3463925" y="5567363"/>
            <a:ext cx="901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6" name="AutoShape 28"/>
          <p:cNvSpPr>
            <a:spLocks noChangeArrowheads="1"/>
          </p:cNvSpPr>
          <p:nvPr/>
        </p:nvSpPr>
        <p:spPr bwMode="auto">
          <a:xfrm rot="-845686">
            <a:off x="5165725" y="5046663"/>
            <a:ext cx="1244600" cy="368300"/>
          </a:xfrm>
          <a:prstGeom prst="rightArrow">
            <a:avLst>
              <a:gd name="adj1" fmla="val 50000"/>
              <a:gd name="adj2" fmla="val 84483"/>
            </a:avLst>
          </a:prstGeom>
          <a:solidFill>
            <a:schemeClr val="accent1"/>
          </a:solidFill>
          <a:ln w="9525">
            <a:solidFill>
              <a:schemeClr val="tx1"/>
            </a:solidFill>
            <a:miter lim="800000"/>
            <a:headEnd/>
            <a:tailEnd/>
          </a:ln>
        </p:spPr>
        <p:txBody>
          <a:bodyPr wrap="none" anchor="ctr"/>
          <a:lstStyle/>
          <a:p>
            <a:endParaRPr lang="en-GB"/>
          </a:p>
        </p:txBody>
      </p:sp>
      <p:sp>
        <p:nvSpPr>
          <p:cNvPr id="4117" name="AutoShape 29"/>
          <p:cNvSpPr>
            <a:spLocks noChangeArrowheads="1"/>
          </p:cNvSpPr>
          <p:nvPr/>
        </p:nvSpPr>
        <p:spPr bwMode="auto">
          <a:xfrm rot="-845686">
            <a:off x="4899025" y="2544763"/>
            <a:ext cx="1244600" cy="368300"/>
          </a:xfrm>
          <a:prstGeom prst="rightArrow">
            <a:avLst>
              <a:gd name="adj1" fmla="val 50000"/>
              <a:gd name="adj2" fmla="val 84483"/>
            </a:avLst>
          </a:prstGeom>
          <a:solidFill>
            <a:schemeClr val="accent1"/>
          </a:solidFill>
          <a:ln w="9525">
            <a:solidFill>
              <a:schemeClr val="tx1"/>
            </a:solidFill>
            <a:miter lim="800000"/>
            <a:headEnd/>
            <a:tailEnd/>
          </a:ln>
        </p:spPr>
        <p:txBody>
          <a:bodyPr wrap="none" anchor="ctr"/>
          <a:lstStyle/>
          <a:p>
            <a:endParaRPr lang="en-GB"/>
          </a:p>
        </p:txBody>
      </p:sp>
      <p:sp>
        <p:nvSpPr>
          <p:cNvPr id="4118" name="Freeform 30"/>
          <p:cNvSpPr>
            <a:spLocks/>
          </p:cNvSpPr>
          <p:nvPr/>
        </p:nvSpPr>
        <p:spPr bwMode="auto">
          <a:xfrm>
            <a:off x="1042988" y="3330575"/>
            <a:ext cx="7708900" cy="823913"/>
          </a:xfrm>
          <a:custGeom>
            <a:avLst/>
            <a:gdLst>
              <a:gd name="T0" fmla="*/ 0 w 4856"/>
              <a:gd name="T1" fmla="*/ 441325 h 519"/>
              <a:gd name="T2" fmla="*/ 698500 w 4856"/>
              <a:gd name="T3" fmla="*/ 619125 h 519"/>
              <a:gd name="T4" fmla="*/ 1905000 w 4856"/>
              <a:gd name="T5" fmla="*/ 733425 h 519"/>
              <a:gd name="T6" fmla="*/ 3619500 w 4856"/>
              <a:gd name="T7" fmla="*/ 796925 h 519"/>
              <a:gd name="T8" fmla="*/ 4648200 w 4856"/>
              <a:gd name="T9" fmla="*/ 568325 h 519"/>
              <a:gd name="T10" fmla="*/ 5829299 w 4856"/>
              <a:gd name="T11" fmla="*/ 85725 h 519"/>
              <a:gd name="T12" fmla="*/ 6388099 w 4856"/>
              <a:gd name="T13" fmla="*/ 60325 h 519"/>
              <a:gd name="T14" fmla="*/ 7505700 w 4856"/>
              <a:gd name="T15" fmla="*/ 327025 h 519"/>
              <a:gd name="T16" fmla="*/ 7607300 w 4856"/>
              <a:gd name="T17" fmla="*/ 454025 h 519"/>
              <a:gd name="T18" fmla="*/ 7594600 w 4856"/>
              <a:gd name="T19" fmla="*/ 352425 h 5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56"/>
              <a:gd name="T31" fmla="*/ 0 h 519"/>
              <a:gd name="T32" fmla="*/ 4856 w 4856"/>
              <a:gd name="T33" fmla="*/ 519 h 5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56" h="519">
                <a:moveTo>
                  <a:pt x="0" y="278"/>
                </a:moveTo>
                <a:cubicBezTo>
                  <a:pt x="120" y="318"/>
                  <a:pt x="240" y="359"/>
                  <a:pt x="440" y="390"/>
                </a:cubicBezTo>
                <a:cubicBezTo>
                  <a:pt x="640" y="420"/>
                  <a:pt x="893" y="443"/>
                  <a:pt x="1200" y="462"/>
                </a:cubicBezTo>
                <a:cubicBezTo>
                  <a:pt x="1506" y="480"/>
                  <a:pt x="1992" y="519"/>
                  <a:pt x="2280" y="502"/>
                </a:cubicBezTo>
                <a:cubicBezTo>
                  <a:pt x="2567" y="484"/>
                  <a:pt x="2696" y="432"/>
                  <a:pt x="2928" y="358"/>
                </a:cubicBezTo>
                <a:cubicBezTo>
                  <a:pt x="3160" y="283"/>
                  <a:pt x="3489" y="107"/>
                  <a:pt x="3672" y="54"/>
                </a:cubicBezTo>
                <a:cubicBezTo>
                  <a:pt x="3854" y="0"/>
                  <a:pt x="3848" y="12"/>
                  <a:pt x="4024" y="38"/>
                </a:cubicBezTo>
                <a:cubicBezTo>
                  <a:pt x="4199" y="63"/>
                  <a:pt x="4600" y="164"/>
                  <a:pt x="4728" y="206"/>
                </a:cubicBezTo>
                <a:cubicBezTo>
                  <a:pt x="4856" y="247"/>
                  <a:pt x="4782" y="283"/>
                  <a:pt x="4792" y="286"/>
                </a:cubicBezTo>
                <a:cubicBezTo>
                  <a:pt x="4801" y="288"/>
                  <a:pt x="4792" y="255"/>
                  <a:pt x="4784" y="222"/>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4119" name="Text Box 31"/>
          <p:cNvSpPr txBox="1">
            <a:spLocks noChangeArrowheads="1"/>
          </p:cNvSpPr>
          <p:nvPr/>
        </p:nvSpPr>
        <p:spPr bwMode="auto">
          <a:xfrm>
            <a:off x="6181725" y="1579563"/>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I try to kill myself</a:t>
            </a:r>
          </a:p>
        </p:txBody>
      </p:sp>
      <p:sp>
        <p:nvSpPr>
          <p:cNvPr id="4120" name="Text Box 32"/>
          <p:cNvSpPr txBox="1">
            <a:spLocks noChangeArrowheads="1"/>
          </p:cNvSpPr>
          <p:nvPr/>
        </p:nvSpPr>
        <p:spPr bwMode="auto">
          <a:xfrm>
            <a:off x="6130925" y="3706813"/>
            <a:ext cx="27257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I try to generate a new particle</a:t>
            </a:r>
          </a:p>
        </p:txBody>
      </p:sp>
      <p:graphicFrame>
        <p:nvGraphicFramePr>
          <p:cNvPr id="4100" name="Object 33"/>
          <p:cNvGraphicFramePr>
            <a:graphicFrameLocks noChangeAspect="1"/>
          </p:cNvGraphicFramePr>
          <p:nvPr/>
        </p:nvGraphicFramePr>
        <p:xfrm>
          <a:off x="7154863" y="4897438"/>
          <a:ext cx="1047750" cy="1060450"/>
        </p:xfrm>
        <a:graphic>
          <a:graphicData uri="http://schemas.openxmlformats.org/presentationml/2006/ole">
            <mc:AlternateContent xmlns:mc="http://schemas.openxmlformats.org/markup-compatibility/2006">
              <mc:Choice xmlns:v="urn:schemas-microsoft-com:vml" Requires="v">
                <p:oleObj spid="_x0000_s4137" r:id="rId10" imgW="5499100" imgH="5562600" progId="MS_ClipArt_Gallery">
                  <p:embed/>
                </p:oleObj>
              </mc:Choice>
              <mc:Fallback>
                <p:oleObj r:id="rId10" imgW="5499100" imgH="5562600" progId="MS_ClipArt_Gallery">
                  <p:embed/>
                  <p:pic>
                    <p:nvPicPr>
                      <p:cNvPr id="0" name="Object 3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54863" y="4897438"/>
                        <a:ext cx="1047750"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121" name="Group 34"/>
          <p:cNvGrpSpPr>
            <a:grpSpLocks/>
          </p:cNvGrpSpPr>
          <p:nvPr/>
        </p:nvGrpSpPr>
        <p:grpSpPr bwMode="auto">
          <a:xfrm>
            <a:off x="6584950" y="2101850"/>
            <a:ext cx="1597025" cy="1041400"/>
            <a:chOff x="4148" y="1324"/>
            <a:chExt cx="1006" cy="656"/>
          </a:xfrm>
        </p:grpSpPr>
        <p:graphicFrame>
          <p:nvGraphicFramePr>
            <p:cNvPr id="4101" name="Object 35"/>
            <p:cNvGraphicFramePr>
              <a:graphicFrameLocks noChangeAspect="1"/>
            </p:cNvGraphicFramePr>
            <p:nvPr/>
          </p:nvGraphicFramePr>
          <p:xfrm>
            <a:off x="4148" y="1481"/>
            <a:ext cx="564" cy="328"/>
          </p:xfrm>
          <a:graphic>
            <a:graphicData uri="http://schemas.openxmlformats.org/presentationml/2006/ole">
              <mc:AlternateContent xmlns:mc="http://schemas.openxmlformats.org/markup-compatibility/2006">
                <mc:Choice xmlns:v="urn:schemas-microsoft-com:vml" Requires="v">
                  <p:oleObj spid="_x0000_s4138" r:id="rId12" imgW="4826000" imgH="2806700" progId="MS_ClipArt_Gallery">
                    <p:embed/>
                  </p:oleObj>
                </mc:Choice>
                <mc:Fallback>
                  <p:oleObj r:id="rId12" imgW="4826000" imgH="2806700" progId="MS_ClipArt_Gallery">
                    <p:embed/>
                    <p:pic>
                      <p:nvPicPr>
                        <p:cNvPr id="0" name="Object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48" y="1481"/>
                          <a:ext cx="564" cy="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36"/>
            <p:cNvGraphicFramePr>
              <a:graphicFrameLocks noChangeAspect="1"/>
            </p:cNvGraphicFramePr>
            <p:nvPr/>
          </p:nvGraphicFramePr>
          <p:xfrm>
            <a:off x="4426" y="1324"/>
            <a:ext cx="700" cy="656"/>
          </p:xfrm>
          <a:graphic>
            <a:graphicData uri="http://schemas.openxmlformats.org/presentationml/2006/ole">
              <mc:AlternateContent xmlns:mc="http://schemas.openxmlformats.org/markup-compatibility/2006">
                <mc:Choice xmlns:v="urn:schemas-microsoft-com:vml" Requires="v">
                  <p:oleObj spid="_x0000_s4139" r:id="rId14" imgW="4229100" imgH="3962400" progId="MS_ClipArt_Gallery">
                    <p:embed/>
                  </p:oleObj>
                </mc:Choice>
                <mc:Fallback>
                  <p:oleObj r:id="rId14" imgW="4229100" imgH="3962400" progId="MS_ClipArt_Gallery">
                    <p:embed/>
                    <p:pic>
                      <p:nvPicPr>
                        <p:cNvPr id="0" name="Object 3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26" y="1324"/>
                          <a:ext cx="700" cy="6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3" name="Object 37"/>
            <p:cNvGraphicFramePr>
              <a:graphicFrameLocks noChangeAspect="1"/>
            </p:cNvGraphicFramePr>
            <p:nvPr/>
          </p:nvGraphicFramePr>
          <p:xfrm flipH="1">
            <a:off x="4884" y="1484"/>
            <a:ext cx="270" cy="488"/>
          </p:xfrm>
          <a:graphic>
            <a:graphicData uri="http://schemas.openxmlformats.org/presentationml/2006/ole">
              <mc:AlternateContent xmlns:mc="http://schemas.openxmlformats.org/markup-compatibility/2006">
                <mc:Choice xmlns:v="urn:schemas-microsoft-com:vml" Requires="v">
                  <p:oleObj spid="_x0000_s4140" r:id="rId16" imgW="2451100" imgH="4432300" progId="MS_ClipArt_Gallery">
                    <p:embed/>
                  </p:oleObj>
                </mc:Choice>
                <mc:Fallback>
                  <p:oleObj r:id="rId16" imgW="2451100" imgH="4432300" progId="MS_ClipArt_Gallery">
                    <p:embed/>
                    <p:pic>
                      <p:nvPicPr>
                        <p:cNvPr id="0" name="Object 3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flipH="1">
                          <a:off x="4884" y="1484"/>
                          <a:ext cx="270" cy="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mtClean="0"/>
              <a:t>Adaptive coefficients</a:t>
            </a:r>
          </a:p>
        </p:txBody>
      </p:sp>
      <p:sp>
        <p:nvSpPr>
          <p:cNvPr id="26627" name="Text Box 3"/>
          <p:cNvSpPr txBox="1">
            <a:spLocks noChangeArrowheads="1"/>
          </p:cNvSpPr>
          <p:nvPr/>
        </p:nvSpPr>
        <p:spPr bwMode="auto">
          <a:xfrm>
            <a:off x="1674813" y="3709988"/>
            <a:ext cx="204946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The better I am, the more I follow my own way</a:t>
            </a:r>
          </a:p>
        </p:txBody>
      </p:sp>
      <p:sp>
        <p:nvSpPr>
          <p:cNvPr id="26628" name="Text Box 4"/>
          <p:cNvSpPr txBox="1">
            <a:spLocks noChangeArrowheads="1"/>
          </p:cNvSpPr>
          <p:nvPr/>
        </p:nvSpPr>
        <p:spPr bwMode="auto">
          <a:xfrm>
            <a:off x="5924550" y="3743325"/>
            <a:ext cx="2795588"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latin typeface="Times New Roman" pitchFamily="18" charset="0"/>
              </a:rPr>
              <a:t>The better is my best neighbour, the more I tend to go towards him</a:t>
            </a:r>
          </a:p>
        </p:txBody>
      </p:sp>
      <p:sp>
        <p:nvSpPr>
          <p:cNvPr id="26629" name="Text Box 5"/>
          <p:cNvSpPr txBox="1">
            <a:spLocks noChangeArrowheads="1"/>
          </p:cNvSpPr>
          <p:nvPr/>
        </p:nvSpPr>
        <p:spPr bwMode="auto">
          <a:xfrm>
            <a:off x="2995613" y="3097213"/>
            <a:ext cx="10493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3600">
                <a:solidFill>
                  <a:schemeClr val="accent2"/>
                </a:solidFill>
                <a:latin typeface="Symbol" pitchFamily="18" charset="2"/>
              </a:rPr>
              <a:t>a</a:t>
            </a:r>
            <a:r>
              <a:rPr lang="fr-FR" altLang="fr-FR" sz="2400">
                <a:latin typeface="Times New Roman" pitchFamily="18" charset="0"/>
              </a:rPr>
              <a:t>v</a:t>
            </a:r>
          </a:p>
        </p:txBody>
      </p:sp>
      <p:sp>
        <p:nvSpPr>
          <p:cNvPr id="26630" name="Text Box 6"/>
          <p:cNvSpPr txBox="1">
            <a:spLocks noChangeArrowheads="1"/>
          </p:cNvSpPr>
          <p:nvPr/>
        </p:nvSpPr>
        <p:spPr bwMode="auto">
          <a:xfrm>
            <a:off x="4503738" y="2895600"/>
            <a:ext cx="2708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i="1">
                <a:latin typeface="Times New Roman" pitchFamily="18" charset="0"/>
              </a:rPr>
              <a:t>rand</a:t>
            </a:r>
            <a:r>
              <a:rPr lang="fr-FR" altLang="fr-FR" sz="2400">
                <a:latin typeface="Times New Roman" pitchFamily="18" charset="0"/>
              </a:rPr>
              <a:t>(0…</a:t>
            </a:r>
            <a:r>
              <a:rPr lang="fr-FR" altLang="fr-FR" sz="3600" i="1">
                <a:solidFill>
                  <a:schemeClr val="accent2"/>
                </a:solidFill>
                <a:latin typeface="Times New Roman" pitchFamily="18" charset="0"/>
              </a:rPr>
              <a:t>b</a:t>
            </a:r>
            <a:r>
              <a:rPr lang="fr-FR" altLang="fr-FR" sz="2400">
                <a:latin typeface="Times New Roman" pitchFamily="18" charset="0"/>
              </a:rPr>
              <a:t>)(</a:t>
            </a:r>
            <a:r>
              <a:rPr lang="fr-FR" altLang="fr-FR" sz="2400" i="1">
                <a:latin typeface="Times New Roman" pitchFamily="18" charset="0"/>
              </a:rPr>
              <a:t>p</a:t>
            </a:r>
            <a:r>
              <a:rPr lang="fr-FR" altLang="fr-FR" sz="2400">
                <a:latin typeface="Times New Roman" pitchFamily="18" charset="0"/>
              </a:rPr>
              <a:t>-</a:t>
            </a:r>
            <a:r>
              <a:rPr lang="fr-FR" altLang="fr-FR" sz="2400" i="1">
                <a:latin typeface="Times New Roman" pitchFamily="18" charset="0"/>
              </a:rPr>
              <a:t>x</a:t>
            </a:r>
            <a:r>
              <a:rPr lang="fr-FR" altLang="fr-FR" sz="2400">
                <a:latin typeface="Times New Roman" pitchFamily="18" charset="0"/>
              </a:rPr>
              <a:t>)</a:t>
            </a:r>
          </a:p>
        </p:txBody>
      </p:sp>
      <p:sp>
        <p:nvSpPr>
          <p:cNvPr id="26631" name="Line 9"/>
          <p:cNvSpPr>
            <a:spLocks noChangeShapeType="1"/>
          </p:cNvSpPr>
          <p:nvPr/>
        </p:nvSpPr>
        <p:spPr bwMode="auto">
          <a:xfrm>
            <a:off x="2481263" y="3152775"/>
            <a:ext cx="1917700" cy="1250950"/>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2" name="Line 10"/>
          <p:cNvSpPr>
            <a:spLocks noChangeShapeType="1"/>
          </p:cNvSpPr>
          <p:nvPr/>
        </p:nvSpPr>
        <p:spPr bwMode="auto">
          <a:xfrm flipV="1">
            <a:off x="4300538" y="2878138"/>
            <a:ext cx="4178300" cy="1501775"/>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633" name="Oval 11"/>
          <p:cNvSpPr>
            <a:spLocks noChangeAspect="1" noChangeArrowheads="1"/>
          </p:cNvSpPr>
          <p:nvPr/>
        </p:nvSpPr>
        <p:spPr bwMode="auto">
          <a:xfrm>
            <a:off x="2209800" y="2971800"/>
            <a:ext cx="460375" cy="460375"/>
          </a:xfrm>
          <a:prstGeom prst="ellipse">
            <a:avLst/>
          </a:prstGeom>
          <a:solidFill>
            <a:srgbClr val="13D921"/>
          </a:solidFill>
          <a:ln w="9525">
            <a:solidFill>
              <a:srgbClr val="13D921"/>
            </a:solidFill>
            <a:round/>
            <a:headEnd/>
            <a:tailEnd/>
          </a:ln>
        </p:spPr>
        <p:txBody>
          <a:bodyPr wrap="none" anchor="ctr"/>
          <a:lstStyle/>
          <a:p>
            <a:endParaRPr lang="en-GB"/>
          </a:p>
        </p:txBody>
      </p:sp>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smtClean="0"/>
              <a:t>How and when should an excellent algorithm terminate?</a:t>
            </a:r>
          </a:p>
        </p:txBody>
      </p:sp>
    </p:spTree>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smtClean="0"/>
              <a:t>How and when should an excellent algorithm terminate?</a:t>
            </a:r>
          </a:p>
        </p:txBody>
      </p:sp>
      <p:sp>
        <p:nvSpPr>
          <p:cNvPr id="28675" name="TextBox 2"/>
          <p:cNvSpPr txBox="1">
            <a:spLocks noChangeArrowheads="1"/>
          </p:cNvSpPr>
          <p:nvPr/>
        </p:nvSpPr>
        <p:spPr bwMode="auto">
          <a:xfrm>
            <a:off x="2786063" y="4143375"/>
            <a:ext cx="203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r>
              <a:rPr lang="en-GB" b="1"/>
              <a:t>Like this</a:t>
            </a:r>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Cooperation example</a:t>
            </a:r>
          </a:p>
        </p:txBody>
      </p:sp>
      <p:sp>
        <p:nvSpPr>
          <p:cNvPr id="10243" name="Line 3"/>
          <p:cNvSpPr>
            <a:spLocks noChangeShapeType="1"/>
          </p:cNvSpPr>
          <p:nvPr/>
        </p:nvSpPr>
        <p:spPr bwMode="auto">
          <a:xfrm flipV="1">
            <a:off x="1676400" y="2887663"/>
            <a:ext cx="6078538" cy="7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4" name="Freeform 4"/>
          <p:cNvSpPr>
            <a:spLocks/>
          </p:cNvSpPr>
          <p:nvPr/>
        </p:nvSpPr>
        <p:spPr bwMode="auto">
          <a:xfrm>
            <a:off x="1676400" y="2895600"/>
            <a:ext cx="6096000" cy="3097213"/>
          </a:xfrm>
          <a:custGeom>
            <a:avLst/>
            <a:gdLst>
              <a:gd name="T0" fmla="*/ 0 w 3840"/>
              <a:gd name="T1" fmla="*/ 0 h 1951"/>
              <a:gd name="T2" fmla="*/ 228600 w 3840"/>
              <a:gd name="T3" fmla="*/ 609600 h 1951"/>
              <a:gd name="T4" fmla="*/ 609600 w 3840"/>
              <a:gd name="T5" fmla="*/ 1219200 h 1951"/>
              <a:gd name="T6" fmla="*/ 1143000 w 3840"/>
              <a:gd name="T7" fmla="*/ 1981201 h 1951"/>
              <a:gd name="T8" fmla="*/ 2057400 w 3840"/>
              <a:gd name="T9" fmla="*/ 1828801 h 1951"/>
              <a:gd name="T10" fmla="*/ 2819400 w 3840"/>
              <a:gd name="T11" fmla="*/ 1219200 h 1951"/>
              <a:gd name="T12" fmla="*/ 3200400 w 3840"/>
              <a:gd name="T13" fmla="*/ 914400 h 1951"/>
              <a:gd name="T14" fmla="*/ 3810001 w 3840"/>
              <a:gd name="T15" fmla="*/ 1828801 h 1951"/>
              <a:gd name="T16" fmla="*/ 4191000 w 3840"/>
              <a:gd name="T17" fmla="*/ 2590801 h 1951"/>
              <a:gd name="T18" fmla="*/ 4876800 w 3840"/>
              <a:gd name="T19" fmla="*/ 2667001 h 1951"/>
              <a:gd name="T20" fmla="*/ 6096000 w 3840"/>
              <a:gd name="T21" fmla="*/ 0 h 19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40"/>
              <a:gd name="T34" fmla="*/ 0 h 1951"/>
              <a:gd name="T35" fmla="*/ 3840 w 3840"/>
              <a:gd name="T36" fmla="*/ 1951 h 19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40" h="1951">
                <a:moveTo>
                  <a:pt x="0" y="0"/>
                </a:moveTo>
                <a:cubicBezTo>
                  <a:pt x="40" y="128"/>
                  <a:pt x="80" y="256"/>
                  <a:pt x="144" y="384"/>
                </a:cubicBezTo>
                <a:cubicBezTo>
                  <a:pt x="208" y="512"/>
                  <a:pt x="288" y="624"/>
                  <a:pt x="384" y="768"/>
                </a:cubicBezTo>
                <a:cubicBezTo>
                  <a:pt x="479" y="911"/>
                  <a:pt x="568" y="1184"/>
                  <a:pt x="720" y="1248"/>
                </a:cubicBezTo>
                <a:cubicBezTo>
                  <a:pt x="872" y="1312"/>
                  <a:pt x="1120" y="1231"/>
                  <a:pt x="1296" y="1152"/>
                </a:cubicBezTo>
                <a:cubicBezTo>
                  <a:pt x="1471" y="1072"/>
                  <a:pt x="1656" y="864"/>
                  <a:pt x="1776" y="768"/>
                </a:cubicBezTo>
                <a:cubicBezTo>
                  <a:pt x="1896" y="672"/>
                  <a:pt x="1912" y="512"/>
                  <a:pt x="2016" y="576"/>
                </a:cubicBezTo>
                <a:cubicBezTo>
                  <a:pt x="2119" y="639"/>
                  <a:pt x="2296" y="976"/>
                  <a:pt x="2400" y="1152"/>
                </a:cubicBezTo>
                <a:cubicBezTo>
                  <a:pt x="2503" y="1327"/>
                  <a:pt x="2528" y="1544"/>
                  <a:pt x="2640" y="1632"/>
                </a:cubicBezTo>
                <a:cubicBezTo>
                  <a:pt x="2751" y="1719"/>
                  <a:pt x="2872" y="1951"/>
                  <a:pt x="3072" y="1680"/>
                </a:cubicBezTo>
                <a:cubicBezTo>
                  <a:pt x="3271" y="1408"/>
                  <a:pt x="3555" y="704"/>
                  <a:pt x="3840" y="0"/>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029200"/>
            <a:ext cx="1016000" cy="630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 name="Group 6"/>
          <p:cNvGrpSpPr>
            <a:grpSpLocks/>
          </p:cNvGrpSpPr>
          <p:nvPr/>
        </p:nvGrpSpPr>
        <p:grpSpPr bwMode="auto">
          <a:xfrm>
            <a:off x="2286000" y="2133600"/>
            <a:ext cx="746125" cy="533400"/>
            <a:chOff x="1632" y="1584"/>
            <a:chExt cx="470" cy="336"/>
          </a:xfrm>
        </p:grpSpPr>
        <p:grpSp>
          <p:nvGrpSpPr>
            <p:cNvPr id="10304" name="Group 7"/>
            <p:cNvGrpSpPr>
              <a:grpSpLocks/>
            </p:cNvGrpSpPr>
            <p:nvPr/>
          </p:nvGrpSpPr>
          <p:grpSpPr bwMode="auto">
            <a:xfrm>
              <a:off x="1632" y="1728"/>
              <a:ext cx="192" cy="96"/>
              <a:chOff x="1632" y="1728"/>
              <a:chExt cx="192" cy="96"/>
            </a:xfrm>
          </p:grpSpPr>
          <p:sp>
            <p:nvSpPr>
              <p:cNvPr id="10307" name="AutoShape 8"/>
              <p:cNvSpPr>
                <a:spLocks noChangeArrowheads="1"/>
              </p:cNvSpPr>
              <p:nvPr/>
            </p:nvSpPr>
            <p:spPr bwMode="auto">
              <a:xfrm rot="5400000">
                <a:off x="1668" y="1692"/>
                <a:ext cx="96" cy="168"/>
              </a:xfrm>
              <a:custGeom>
                <a:avLst/>
                <a:gdLst>
                  <a:gd name="T0" fmla="*/ 0 w 21600"/>
                  <a:gd name="T1" fmla="*/ 1 h 21600"/>
                  <a:gd name="T2" fmla="*/ 0 w 21600"/>
                  <a:gd name="T3" fmla="*/ 1 h 21600"/>
                  <a:gd name="T4" fmla="*/ 0 w 21600"/>
                  <a:gd name="T5" fmla="*/ 1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GB"/>
              </a:p>
            </p:txBody>
          </p:sp>
          <p:sp>
            <p:nvSpPr>
              <p:cNvPr id="10308" name="Oval 9"/>
              <p:cNvSpPr>
                <a:spLocks noChangeArrowheads="1"/>
              </p:cNvSpPr>
              <p:nvPr/>
            </p:nvSpPr>
            <p:spPr bwMode="auto">
              <a:xfrm>
                <a:off x="1776" y="1728"/>
                <a:ext cx="48" cy="96"/>
              </a:xfrm>
              <a:prstGeom prst="ellipse">
                <a:avLst/>
              </a:prstGeom>
              <a:solidFill>
                <a:schemeClr val="accent1"/>
              </a:solidFill>
              <a:ln w="9525">
                <a:solidFill>
                  <a:schemeClr val="tx1"/>
                </a:solidFill>
                <a:round/>
                <a:headEnd/>
                <a:tailEnd/>
              </a:ln>
            </p:spPr>
            <p:txBody>
              <a:bodyPr wrap="none" anchor="ctr"/>
              <a:lstStyle/>
              <a:p>
                <a:endParaRPr lang="en-GB"/>
              </a:p>
            </p:txBody>
          </p:sp>
        </p:grpSp>
        <p:sp>
          <p:nvSpPr>
            <p:cNvPr id="10305" name="Arc 10"/>
            <p:cNvSpPr>
              <a:spLocks/>
            </p:cNvSpPr>
            <p:nvPr/>
          </p:nvSpPr>
          <p:spPr bwMode="auto">
            <a:xfrm>
              <a:off x="1872" y="1680"/>
              <a:ext cx="108" cy="192"/>
            </a:xfrm>
            <a:custGeom>
              <a:avLst/>
              <a:gdLst>
                <a:gd name="T0" fmla="*/ 0 w 24199"/>
                <a:gd name="T1" fmla="*/ 0 h 43200"/>
                <a:gd name="T2" fmla="*/ 0 w 24199"/>
                <a:gd name="T3" fmla="*/ 1 h 43200"/>
                <a:gd name="T4" fmla="*/ 0 w 24199"/>
                <a:gd name="T5" fmla="*/ 0 h 43200"/>
                <a:gd name="T6" fmla="*/ 0 60000 65536"/>
                <a:gd name="T7" fmla="*/ 0 60000 65536"/>
                <a:gd name="T8" fmla="*/ 0 60000 65536"/>
                <a:gd name="T9" fmla="*/ 0 w 24199"/>
                <a:gd name="T10" fmla="*/ 0 h 43200"/>
                <a:gd name="T11" fmla="*/ 24199 w 24199"/>
                <a:gd name="T12" fmla="*/ 43200 h 43200"/>
              </a:gdLst>
              <a:ahLst/>
              <a:cxnLst>
                <a:cxn ang="T6">
                  <a:pos x="T0" y="T1"/>
                </a:cxn>
                <a:cxn ang="T7">
                  <a:pos x="T2" y="T3"/>
                </a:cxn>
                <a:cxn ang="T8">
                  <a:pos x="T4" y="T5"/>
                </a:cxn>
              </a:cxnLst>
              <a:rect l="T9" t="T10" r="T11" b="T12"/>
              <a:pathLst>
                <a:path w="24199" h="43200" fill="none" extrusionOk="0">
                  <a:moveTo>
                    <a:pt x="2598" y="0"/>
                  </a:moveTo>
                  <a:cubicBezTo>
                    <a:pt x="14528" y="0"/>
                    <a:pt x="24199" y="9670"/>
                    <a:pt x="24199" y="21600"/>
                  </a:cubicBezTo>
                  <a:cubicBezTo>
                    <a:pt x="24199" y="33529"/>
                    <a:pt x="14528" y="43200"/>
                    <a:pt x="2599" y="43200"/>
                  </a:cubicBezTo>
                  <a:cubicBezTo>
                    <a:pt x="1730" y="43200"/>
                    <a:pt x="862" y="43147"/>
                    <a:pt x="-1" y="43043"/>
                  </a:cubicBezTo>
                </a:path>
                <a:path w="24199" h="43200" stroke="0" extrusionOk="0">
                  <a:moveTo>
                    <a:pt x="2598" y="0"/>
                  </a:moveTo>
                  <a:cubicBezTo>
                    <a:pt x="14528" y="0"/>
                    <a:pt x="24199" y="9670"/>
                    <a:pt x="24199" y="21600"/>
                  </a:cubicBezTo>
                  <a:cubicBezTo>
                    <a:pt x="24199" y="33529"/>
                    <a:pt x="14528" y="43200"/>
                    <a:pt x="2599" y="43200"/>
                  </a:cubicBezTo>
                  <a:cubicBezTo>
                    <a:pt x="1730" y="43200"/>
                    <a:pt x="862" y="43147"/>
                    <a:pt x="-1" y="43043"/>
                  </a:cubicBezTo>
                  <a:lnTo>
                    <a:pt x="2599"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306" name="Arc 11"/>
            <p:cNvSpPr>
              <a:spLocks/>
            </p:cNvSpPr>
            <p:nvPr/>
          </p:nvSpPr>
          <p:spPr bwMode="auto">
            <a:xfrm>
              <a:off x="1968" y="1584"/>
              <a:ext cx="134" cy="336"/>
            </a:xfrm>
            <a:custGeom>
              <a:avLst/>
              <a:gdLst>
                <a:gd name="T0" fmla="*/ 0 w 21637"/>
                <a:gd name="T1" fmla="*/ 0 h 43200"/>
                <a:gd name="T2" fmla="*/ 0 w 21637"/>
                <a:gd name="T3" fmla="*/ 3 h 43200"/>
                <a:gd name="T4" fmla="*/ 0 w 21637"/>
                <a:gd name="T5" fmla="*/ 1 h 43200"/>
                <a:gd name="T6" fmla="*/ 0 60000 65536"/>
                <a:gd name="T7" fmla="*/ 0 60000 65536"/>
                <a:gd name="T8" fmla="*/ 0 60000 65536"/>
                <a:gd name="T9" fmla="*/ 0 w 21637"/>
                <a:gd name="T10" fmla="*/ 0 h 43200"/>
                <a:gd name="T11" fmla="*/ 21637 w 21637"/>
                <a:gd name="T12" fmla="*/ 43200 h 43200"/>
              </a:gdLst>
              <a:ahLst/>
              <a:cxnLst>
                <a:cxn ang="T6">
                  <a:pos x="T0" y="T1"/>
                </a:cxn>
                <a:cxn ang="T7">
                  <a:pos x="T2" y="T3"/>
                </a:cxn>
                <a:cxn ang="T8">
                  <a:pos x="T4" y="T5"/>
                </a:cxn>
              </a:cxnLst>
              <a:rect l="T9" t="T10" r="T11" b="T12"/>
              <a:pathLst>
                <a:path w="21637" h="43200" fill="none" extrusionOk="0">
                  <a:moveTo>
                    <a:pt x="36" y="0"/>
                  </a:moveTo>
                  <a:cubicBezTo>
                    <a:pt x="11966" y="0"/>
                    <a:pt x="21637" y="9670"/>
                    <a:pt x="21637" y="21600"/>
                  </a:cubicBezTo>
                  <a:cubicBezTo>
                    <a:pt x="21637" y="33529"/>
                    <a:pt x="11966" y="43200"/>
                    <a:pt x="37" y="43200"/>
                  </a:cubicBezTo>
                  <a:cubicBezTo>
                    <a:pt x="24" y="43200"/>
                    <a:pt x="12" y="43199"/>
                    <a:pt x="-1" y="43199"/>
                  </a:cubicBezTo>
                </a:path>
                <a:path w="21637" h="43200" stroke="0" extrusionOk="0">
                  <a:moveTo>
                    <a:pt x="36" y="0"/>
                  </a:moveTo>
                  <a:cubicBezTo>
                    <a:pt x="11966" y="0"/>
                    <a:pt x="21637" y="9670"/>
                    <a:pt x="21637" y="21600"/>
                  </a:cubicBezTo>
                  <a:cubicBezTo>
                    <a:pt x="21637" y="33529"/>
                    <a:pt x="11966" y="43200"/>
                    <a:pt x="37" y="43200"/>
                  </a:cubicBezTo>
                  <a:cubicBezTo>
                    <a:pt x="24" y="43200"/>
                    <a:pt x="12" y="43199"/>
                    <a:pt x="-1" y="43199"/>
                  </a:cubicBezTo>
                  <a:lnTo>
                    <a:pt x="37"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grpSp>
      <p:grpSp>
        <p:nvGrpSpPr>
          <p:cNvPr id="4" name="Group 12"/>
          <p:cNvGrpSpPr>
            <a:grpSpLocks/>
          </p:cNvGrpSpPr>
          <p:nvPr/>
        </p:nvGrpSpPr>
        <p:grpSpPr bwMode="auto">
          <a:xfrm>
            <a:off x="1752600" y="2349500"/>
            <a:ext cx="1003300" cy="1765300"/>
            <a:chOff x="1296" y="1720"/>
            <a:chExt cx="632" cy="1112"/>
          </a:xfrm>
        </p:grpSpPr>
        <p:sp>
          <p:nvSpPr>
            <p:cNvPr id="10300" name="Freeform 13"/>
            <p:cNvSpPr>
              <a:spLocks/>
            </p:cNvSpPr>
            <p:nvPr/>
          </p:nvSpPr>
          <p:spPr bwMode="auto">
            <a:xfrm>
              <a:off x="1296" y="1968"/>
              <a:ext cx="632" cy="196"/>
            </a:xfrm>
            <a:custGeom>
              <a:avLst/>
              <a:gdLst>
                <a:gd name="T0" fmla="*/ 0 w 1089"/>
                <a:gd name="T1" fmla="*/ 10 h 236"/>
                <a:gd name="T2" fmla="*/ 23 w 1089"/>
                <a:gd name="T3" fmla="*/ 83 h 236"/>
                <a:gd name="T4" fmla="*/ 200 w 1089"/>
                <a:gd name="T5" fmla="*/ 189 h 236"/>
                <a:gd name="T6" fmla="*/ 260 w 1089"/>
                <a:gd name="T7" fmla="*/ 196 h 236"/>
                <a:gd name="T8" fmla="*/ 450 w 1089"/>
                <a:gd name="T9" fmla="*/ 189 h 236"/>
                <a:gd name="T10" fmla="*/ 580 w 1089"/>
                <a:gd name="T11" fmla="*/ 76 h 236"/>
                <a:gd name="T12" fmla="*/ 617 w 1089"/>
                <a:gd name="T13" fmla="*/ 30 h 236"/>
                <a:gd name="T14" fmla="*/ 631 w 1089"/>
                <a:gd name="T15" fmla="*/ 17 h 236"/>
                <a:gd name="T16" fmla="*/ 0 w 1089"/>
                <a:gd name="T17" fmla="*/ 10 h 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9"/>
                <a:gd name="T28" fmla="*/ 0 h 236"/>
                <a:gd name="T29" fmla="*/ 1089 w 1089"/>
                <a:gd name="T30" fmla="*/ 236 h 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9" h="236">
                  <a:moveTo>
                    <a:pt x="0" y="12"/>
                  </a:moveTo>
                  <a:cubicBezTo>
                    <a:pt x="13" y="41"/>
                    <a:pt x="25" y="71"/>
                    <a:pt x="40" y="100"/>
                  </a:cubicBezTo>
                  <a:cubicBezTo>
                    <a:pt x="101" y="223"/>
                    <a:pt x="221" y="212"/>
                    <a:pt x="344" y="228"/>
                  </a:cubicBezTo>
                  <a:cubicBezTo>
                    <a:pt x="378" y="232"/>
                    <a:pt x="413" y="233"/>
                    <a:pt x="448" y="236"/>
                  </a:cubicBezTo>
                  <a:cubicBezTo>
                    <a:pt x="557" y="233"/>
                    <a:pt x="666" y="232"/>
                    <a:pt x="776" y="228"/>
                  </a:cubicBezTo>
                  <a:cubicBezTo>
                    <a:pt x="902" y="222"/>
                    <a:pt x="911" y="150"/>
                    <a:pt x="1000" y="92"/>
                  </a:cubicBezTo>
                  <a:cubicBezTo>
                    <a:pt x="1018" y="63"/>
                    <a:pt x="1031" y="46"/>
                    <a:pt x="1064" y="36"/>
                  </a:cubicBezTo>
                  <a:cubicBezTo>
                    <a:pt x="1089" y="10"/>
                    <a:pt x="1088" y="0"/>
                    <a:pt x="1088" y="20"/>
                  </a:cubicBezTo>
                  <a:lnTo>
                    <a:pt x="0" y="12"/>
                  </a:lnTo>
                  <a:close/>
                </a:path>
              </a:pathLst>
            </a:custGeom>
            <a:solidFill>
              <a:schemeClr val="accent1"/>
            </a:solidFill>
            <a:ln w="9525">
              <a:solidFill>
                <a:schemeClr val="tx1"/>
              </a:solidFill>
              <a:round/>
              <a:headEnd/>
              <a:tailEnd/>
            </a:ln>
          </p:spPr>
          <p:txBody>
            <a:bodyPr wrap="none" anchor="ctr"/>
            <a:lstStyle/>
            <a:p>
              <a:endParaRPr lang="en-GB"/>
            </a:p>
          </p:txBody>
        </p:sp>
        <p:sp>
          <p:nvSpPr>
            <p:cNvPr id="10301" name="Freeform 14"/>
            <p:cNvSpPr>
              <a:spLocks/>
            </p:cNvSpPr>
            <p:nvPr/>
          </p:nvSpPr>
          <p:spPr bwMode="auto">
            <a:xfrm>
              <a:off x="1488" y="1824"/>
              <a:ext cx="160" cy="173"/>
            </a:xfrm>
            <a:custGeom>
              <a:avLst/>
              <a:gdLst>
                <a:gd name="T0" fmla="*/ 6 w 160"/>
                <a:gd name="T1" fmla="*/ 144 h 173"/>
                <a:gd name="T2" fmla="*/ 22 w 160"/>
                <a:gd name="T3" fmla="*/ 40 h 173"/>
                <a:gd name="T4" fmla="*/ 86 w 160"/>
                <a:gd name="T5" fmla="*/ 0 h 173"/>
                <a:gd name="T6" fmla="*/ 142 w 160"/>
                <a:gd name="T7" fmla="*/ 32 h 173"/>
                <a:gd name="T8" fmla="*/ 158 w 160"/>
                <a:gd name="T9" fmla="*/ 80 h 173"/>
                <a:gd name="T10" fmla="*/ 150 w 160"/>
                <a:gd name="T11" fmla="*/ 160 h 173"/>
                <a:gd name="T12" fmla="*/ 126 w 160"/>
                <a:gd name="T13" fmla="*/ 152 h 173"/>
                <a:gd name="T14" fmla="*/ 46 w 160"/>
                <a:gd name="T15" fmla="*/ 168 h 173"/>
                <a:gd name="T16" fmla="*/ 6 w 160"/>
                <a:gd name="T17" fmla="*/ 144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173"/>
                <a:gd name="T29" fmla="*/ 160 w 160"/>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173">
                  <a:moveTo>
                    <a:pt x="6" y="144"/>
                  </a:moveTo>
                  <a:cubicBezTo>
                    <a:pt x="12" y="109"/>
                    <a:pt x="12" y="73"/>
                    <a:pt x="22" y="40"/>
                  </a:cubicBezTo>
                  <a:cubicBezTo>
                    <a:pt x="28" y="15"/>
                    <a:pt x="86" y="0"/>
                    <a:pt x="86" y="0"/>
                  </a:cubicBezTo>
                  <a:cubicBezTo>
                    <a:pt x="113" y="6"/>
                    <a:pt x="126" y="4"/>
                    <a:pt x="142" y="32"/>
                  </a:cubicBezTo>
                  <a:cubicBezTo>
                    <a:pt x="150" y="46"/>
                    <a:pt x="158" y="80"/>
                    <a:pt x="158" y="80"/>
                  </a:cubicBezTo>
                  <a:cubicBezTo>
                    <a:pt x="155" y="106"/>
                    <a:pt x="160" y="135"/>
                    <a:pt x="150" y="160"/>
                  </a:cubicBezTo>
                  <a:cubicBezTo>
                    <a:pt x="146" y="167"/>
                    <a:pt x="134" y="152"/>
                    <a:pt x="126" y="152"/>
                  </a:cubicBezTo>
                  <a:cubicBezTo>
                    <a:pt x="106" y="152"/>
                    <a:pt x="67" y="162"/>
                    <a:pt x="46" y="168"/>
                  </a:cubicBezTo>
                  <a:cubicBezTo>
                    <a:pt x="0" y="158"/>
                    <a:pt x="6" y="173"/>
                    <a:pt x="6" y="144"/>
                  </a:cubicBezTo>
                  <a:close/>
                </a:path>
              </a:pathLst>
            </a:custGeom>
            <a:solidFill>
              <a:schemeClr val="accent1"/>
            </a:solidFill>
            <a:ln w="9525">
              <a:solidFill>
                <a:schemeClr val="tx1"/>
              </a:solidFill>
              <a:round/>
              <a:headEnd/>
              <a:tailEnd/>
            </a:ln>
          </p:spPr>
          <p:txBody>
            <a:bodyPr wrap="none" anchor="ctr"/>
            <a:lstStyle/>
            <a:p>
              <a:endParaRPr lang="en-GB"/>
            </a:p>
          </p:txBody>
        </p:sp>
        <p:sp>
          <p:nvSpPr>
            <p:cNvPr id="10302" name="Oval 15"/>
            <p:cNvSpPr>
              <a:spLocks noChangeArrowheads="1"/>
            </p:cNvSpPr>
            <p:nvPr/>
          </p:nvSpPr>
          <p:spPr bwMode="auto">
            <a:xfrm>
              <a:off x="1550" y="1720"/>
              <a:ext cx="96" cy="96"/>
            </a:xfrm>
            <a:prstGeom prst="ellipse">
              <a:avLst/>
            </a:prstGeom>
            <a:solidFill>
              <a:schemeClr val="accent1"/>
            </a:solidFill>
            <a:ln w="9525">
              <a:solidFill>
                <a:schemeClr val="tx1"/>
              </a:solidFill>
              <a:round/>
              <a:headEnd/>
              <a:tailEnd/>
            </a:ln>
          </p:spPr>
          <p:txBody>
            <a:bodyPr wrap="none" anchor="ctr"/>
            <a:lstStyle/>
            <a:p>
              <a:endParaRPr lang="en-GB"/>
            </a:p>
          </p:txBody>
        </p:sp>
        <p:sp>
          <p:nvSpPr>
            <p:cNvPr id="10303" name="Line 16"/>
            <p:cNvSpPr>
              <a:spLocks noChangeShapeType="1"/>
            </p:cNvSpPr>
            <p:nvPr/>
          </p:nvSpPr>
          <p:spPr bwMode="auto">
            <a:xfrm>
              <a:off x="1632" y="1968"/>
              <a:ext cx="0" cy="864"/>
            </a:xfrm>
            <a:prstGeom prst="line">
              <a:avLst/>
            </a:prstGeom>
            <a:noFill/>
            <a:ln w="9525">
              <a:solidFill>
                <a:srgbClr val="13D9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17"/>
          <p:cNvGrpSpPr>
            <a:grpSpLocks/>
          </p:cNvGrpSpPr>
          <p:nvPr/>
        </p:nvGrpSpPr>
        <p:grpSpPr bwMode="auto">
          <a:xfrm>
            <a:off x="6477000" y="2057400"/>
            <a:ext cx="746125" cy="533400"/>
            <a:chOff x="4272" y="1536"/>
            <a:chExt cx="470" cy="336"/>
          </a:xfrm>
        </p:grpSpPr>
        <p:grpSp>
          <p:nvGrpSpPr>
            <p:cNvPr id="10295" name="Group 18"/>
            <p:cNvGrpSpPr>
              <a:grpSpLocks/>
            </p:cNvGrpSpPr>
            <p:nvPr/>
          </p:nvGrpSpPr>
          <p:grpSpPr bwMode="auto">
            <a:xfrm flipH="1">
              <a:off x="4550" y="1680"/>
              <a:ext cx="192" cy="96"/>
              <a:chOff x="2880" y="1536"/>
              <a:chExt cx="384" cy="192"/>
            </a:xfrm>
          </p:grpSpPr>
          <p:sp>
            <p:nvSpPr>
              <p:cNvPr id="10298" name="AutoShape 19"/>
              <p:cNvSpPr>
                <a:spLocks noChangeArrowheads="1"/>
              </p:cNvSpPr>
              <p:nvPr/>
            </p:nvSpPr>
            <p:spPr bwMode="auto">
              <a:xfrm rot="5400000">
                <a:off x="2952" y="1464"/>
                <a:ext cx="192" cy="336"/>
              </a:xfrm>
              <a:custGeom>
                <a:avLst/>
                <a:gdLst>
                  <a:gd name="T0" fmla="*/ 1 w 21600"/>
                  <a:gd name="T1" fmla="*/ 3 h 21600"/>
                  <a:gd name="T2" fmla="*/ 1 w 21600"/>
                  <a:gd name="T3" fmla="*/ 5 h 21600"/>
                  <a:gd name="T4" fmla="*/ 0 w 21600"/>
                  <a:gd name="T5" fmla="*/ 3 h 21600"/>
                  <a:gd name="T6" fmla="*/ 1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GB"/>
              </a:p>
            </p:txBody>
          </p:sp>
          <p:sp>
            <p:nvSpPr>
              <p:cNvPr id="10299" name="Oval 20"/>
              <p:cNvSpPr>
                <a:spLocks noChangeArrowheads="1"/>
              </p:cNvSpPr>
              <p:nvPr/>
            </p:nvSpPr>
            <p:spPr bwMode="auto">
              <a:xfrm>
                <a:off x="3168" y="1536"/>
                <a:ext cx="96" cy="192"/>
              </a:xfrm>
              <a:prstGeom prst="ellipse">
                <a:avLst/>
              </a:prstGeom>
              <a:solidFill>
                <a:schemeClr val="accent1"/>
              </a:solidFill>
              <a:ln w="9525">
                <a:solidFill>
                  <a:schemeClr val="tx1"/>
                </a:solidFill>
                <a:round/>
                <a:headEnd/>
                <a:tailEnd/>
              </a:ln>
            </p:spPr>
            <p:txBody>
              <a:bodyPr wrap="none" anchor="ctr"/>
              <a:lstStyle/>
              <a:p>
                <a:endParaRPr lang="en-GB"/>
              </a:p>
            </p:txBody>
          </p:sp>
        </p:grpSp>
        <p:sp>
          <p:nvSpPr>
            <p:cNvPr id="10296" name="Arc 21"/>
            <p:cNvSpPr>
              <a:spLocks/>
            </p:cNvSpPr>
            <p:nvPr/>
          </p:nvSpPr>
          <p:spPr bwMode="auto">
            <a:xfrm flipH="1">
              <a:off x="4394" y="1632"/>
              <a:ext cx="108" cy="192"/>
            </a:xfrm>
            <a:custGeom>
              <a:avLst/>
              <a:gdLst>
                <a:gd name="T0" fmla="*/ 0 w 24199"/>
                <a:gd name="T1" fmla="*/ 0 h 43200"/>
                <a:gd name="T2" fmla="*/ 0 w 24199"/>
                <a:gd name="T3" fmla="*/ 1 h 43200"/>
                <a:gd name="T4" fmla="*/ 0 w 24199"/>
                <a:gd name="T5" fmla="*/ 0 h 43200"/>
                <a:gd name="T6" fmla="*/ 0 60000 65536"/>
                <a:gd name="T7" fmla="*/ 0 60000 65536"/>
                <a:gd name="T8" fmla="*/ 0 60000 65536"/>
                <a:gd name="T9" fmla="*/ 0 w 24199"/>
                <a:gd name="T10" fmla="*/ 0 h 43200"/>
                <a:gd name="T11" fmla="*/ 24199 w 24199"/>
                <a:gd name="T12" fmla="*/ 43200 h 43200"/>
              </a:gdLst>
              <a:ahLst/>
              <a:cxnLst>
                <a:cxn ang="T6">
                  <a:pos x="T0" y="T1"/>
                </a:cxn>
                <a:cxn ang="T7">
                  <a:pos x="T2" y="T3"/>
                </a:cxn>
                <a:cxn ang="T8">
                  <a:pos x="T4" y="T5"/>
                </a:cxn>
              </a:cxnLst>
              <a:rect l="T9" t="T10" r="T11" b="T12"/>
              <a:pathLst>
                <a:path w="24199" h="43200" fill="none" extrusionOk="0">
                  <a:moveTo>
                    <a:pt x="2598" y="0"/>
                  </a:moveTo>
                  <a:cubicBezTo>
                    <a:pt x="14528" y="0"/>
                    <a:pt x="24199" y="9670"/>
                    <a:pt x="24199" y="21600"/>
                  </a:cubicBezTo>
                  <a:cubicBezTo>
                    <a:pt x="24199" y="33529"/>
                    <a:pt x="14528" y="43200"/>
                    <a:pt x="2599" y="43200"/>
                  </a:cubicBezTo>
                  <a:cubicBezTo>
                    <a:pt x="1730" y="43200"/>
                    <a:pt x="862" y="43147"/>
                    <a:pt x="-1" y="43043"/>
                  </a:cubicBezTo>
                </a:path>
                <a:path w="24199" h="43200" stroke="0" extrusionOk="0">
                  <a:moveTo>
                    <a:pt x="2598" y="0"/>
                  </a:moveTo>
                  <a:cubicBezTo>
                    <a:pt x="14528" y="0"/>
                    <a:pt x="24199" y="9670"/>
                    <a:pt x="24199" y="21600"/>
                  </a:cubicBezTo>
                  <a:cubicBezTo>
                    <a:pt x="24199" y="33529"/>
                    <a:pt x="14528" y="43200"/>
                    <a:pt x="2599" y="43200"/>
                  </a:cubicBezTo>
                  <a:cubicBezTo>
                    <a:pt x="1730" y="43200"/>
                    <a:pt x="862" y="43147"/>
                    <a:pt x="-1" y="43043"/>
                  </a:cubicBezTo>
                  <a:lnTo>
                    <a:pt x="2599"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297" name="Arc 22"/>
            <p:cNvSpPr>
              <a:spLocks/>
            </p:cNvSpPr>
            <p:nvPr/>
          </p:nvSpPr>
          <p:spPr bwMode="auto">
            <a:xfrm flipH="1">
              <a:off x="4272" y="1536"/>
              <a:ext cx="134" cy="336"/>
            </a:xfrm>
            <a:custGeom>
              <a:avLst/>
              <a:gdLst>
                <a:gd name="T0" fmla="*/ 0 w 21637"/>
                <a:gd name="T1" fmla="*/ 0 h 43200"/>
                <a:gd name="T2" fmla="*/ 0 w 21637"/>
                <a:gd name="T3" fmla="*/ 3 h 43200"/>
                <a:gd name="T4" fmla="*/ 0 w 21637"/>
                <a:gd name="T5" fmla="*/ 1 h 43200"/>
                <a:gd name="T6" fmla="*/ 0 60000 65536"/>
                <a:gd name="T7" fmla="*/ 0 60000 65536"/>
                <a:gd name="T8" fmla="*/ 0 60000 65536"/>
                <a:gd name="T9" fmla="*/ 0 w 21637"/>
                <a:gd name="T10" fmla="*/ 0 h 43200"/>
                <a:gd name="T11" fmla="*/ 21637 w 21637"/>
                <a:gd name="T12" fmla="*/ 43200 h 43200"/>
              </a:gdLst>
              <a:ahLst/>
              <a:cxnLst>
                <a:cxn ang="T6">
                  <a:pos x="T0" y="T1"/>
                </a:cxn>
                <a:cxn ang="T7">
                  <a:pos x="T2" y="T3"/>
                </a:cxn>
                <a:cxn ang="T8">
                  <a:pos x="T4" y="T5"/>
                </a:cxn>
              </a:cxnLst>
              <a:rect l="T9" t="T10" r="T11" b="T12"/>
              <a:pathLst>
                <a:path w="21637" h="43200" fill="none" extrusionOk="0">
                  <a:moveTo>
                    <a:pt x="36" y="0"/>
                  </a:moveTo>
                  <a:cubicBezTo>
                    <a:pt x="11966" y="0"/>
                    <a:pt x="21637" y="9670"/>
                    <a:pt x="21637" y="21600"/>
                  </a:cubicBezTo>
                  <a:cubicBezTo>
                    <a:pt x="21637" y="33529"/>
                    <a:pt x="11966" y="43200"/>
                    <a:pt x="37" y="43200"/>
                  </a:cubicBezTo>
                  <a:cubicBezTo>
                    <a:pt x="24" y="43200"/>
                    <a:pt x="12" y="43199"/>
                    <a:pt x="-1" y="43199"/>
                  </a:cubicBezTo>
                </a:path>
                <a:path w="21637" h="43200" stroke="0" extrusionOk="0">
                  <a:moveTo>
                    <a:pt x="36" y="0"/>
                  </a:moveTo>
                  <a:cubicBezTo>
                    <a:pt x="11966" y="0"/>
                    <a:pt x="21637" y="9670"/>
                    <a:pt x="21637" y="21600"/>
                  </a:cubicBezTo>
                  <a:cubicBezTo>
                    <a:pt x="21637" y="33529"/>
                    <a:pt x="11966" y="43200"/>
                    <a:pt x="37" y="43200"/>
                  </a:cubicBezTo>
                  <a:cubicBezTo>
                    <a:pt x="24" y="43200"/>
                    <a:pt x="12" y="43199"/>
                    <a:pt x="-1" y="43199"/>
                  </a:cubicBezTo>
                  <a:lnTo>
                    <a:pt x="37"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grpSp>
      <p:grpSp>
        <p:nvGrpSpPr>
          <p:cNvPr id="7" name="Group 23"/>
          <p:cNvGrpSpPr>
            <a:grpSpLocks/>
          </p:cNvGrpSpPr>
          <p:nvPr/>
        </p:nvGrpSpPr>
        <p:grpSpPr bwMode="auto">
          <a:xfrm>
            <a:off x="6753225" y="2273300"/>
            <a:ext cx="1003300" cy="1841500"/>
            <a:chOff x="4446" y="1672"/>
            <a:chExt cx="632" cy="1160"/>
          </a:xfrm>
        </p:grpSpPr>
        <p:sp>
          <p:nvSpPr>
            <p:cNvPr id="10291" name="Freeform 24"/>
            <p:cNvSpPr>
              <a:spLocks/>
            </p:cNvSpPr>
            <p:nvPr/>
          </p:nvSpPr>
          <p:spPr bwMode="auto">
            <a:xfrm flipH="1">
              <a:off x="4446" y="1920"/>
              <a:ext cx="632" cy="196"/>
            </a:xfrm>
            <a:custGeom>
              <a:avLst/>
              <a:gdLst>
                <a:gd name="T0" fmla="*/ 0 w 1089"/>
                <a:gd name="T1" fmla="*/ 10 h 236"/>
                <a:gd name="T2" fmla="*/ 23 w 1089"/>
                <a:gd name="T3" fmla="*/ 83 h 236"/>
                <a:gd name="T4" fmla="*/ 200 w 1089"/>
                <a:gd name="T5" fmla="*/ 189 h 236"/>
                <a:gd name="T6" fmla="*/ 260 w 1089"/>
                <a:gd name="T7" fmla="*/ 196 h 236"/>
                <a:gd name="T8" fmla="*/ 450 w 1089"/>
                <a:gd name="T9" fmla="*/ 189 h 236"/>
                <a:gd name="T10" fmla="*/ 580 w 1089"/>
                <a:gd name="T11" fmla="*/ 76 h 236"/>
                <a:gd name="T12" fmla="*/ 617 w 1089"/>
                <a:gd name="T13" fmla="*/ 30 h 236"/>
                <a:gd name="T14" fmla="*/ 631 w 1089"/>
                <a:gd name="T15" fmla="*/ 17 h 236"/>
                <a:gd name="T16" fmla="*/ 0 w 1089"/>
                <a:gd name="T17" fmla="*/ 10 h 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9"/>
                <a:gd name="T28" fmla="*/ 0 h 236"/>
                <a:gd name="T29" fmla="*/ 1089 w 1089"/>
                <a:gd name="T30" fmla="*/ 236 h 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9" h="236">
                  <a:moveTo>
                    <a:pt x="0" y="12"/>
                  </a:moveTo>
                  <a:cubicBezTo>
                    <a:pt x="13" y="41"/>
                    <a:pt x="25" y="71"/>
                    <a:pt x="40" y="100"/>
                  </a:cubicBezTo>
                  <a:cubicBezTo>
                    <a:pt x="101" y="223"/>
                    <a:pt x="221" y="212"/>
                    <a:pt x="344" y="228"/>
                  </a:cubicBezTo>
                  <a:cubicBezTo>
                    <a:pt x="378" y="232"/>
                    <a:pt x="413" y="233"/>
                    <a:pt x="448" y="236"/>
                  </a:cubicBezTo>
                  <a:cubicBezTo>
                    <a:pt x="557" y="233"/>
                    <a:pt x="666" y="232"/>
                    <a:pt x="776" y="228"/>
                  </a:cubicBezTo>
                  <a:cubicBezTo>
                    <a:pt x="902" y="222"/>
                    <a:pt x="911" y="150"/>
                    <a:pt x="1000" y="92"/>
                  </a:cubicBezTo>
                  <a:cubicBezTo>
                    <a:pt x="1018" y="63"/>
                    <a:pt x="1031" y="46"/>
                    <a:pt x="1064" y="36"/>
                  </a:cubicBezTo>
                  <a:cubicBezTo>
                    <a:pt x="1089" y="10"/>
                    <a:pt x="1088" y="0"/>
                    <a:pt x="1088" y="20"/>
                  </a:cubicBezTo>
                  <a:lnTo>
                    <a:pt x="0" y="12"/>
                  </a:lnTo>
                  <a:close/>
                </a:path>
              </a:pathLst>
            </a:custGeom>
            <a:solidFill>
              <a:schemeClr val="accent1"/>
            </a:solidFill>
            <a:ln w="9525">
              <a:solidFill>
                <a:schemeClr val="tx1"/>
              </a:solidFill>
              <a:round/>
              <a:headEnd/>
              <a:tailEnd/>
            </a:ln>
          </p:spPr>
          <p:txBody>
            <a:bodyPr wrap="none" anchor="ctr"/>
            <a:lstStyle/>
            <a:p>
              <a:endParaRPr lang="en-GB"/>
            </a:p>
          </p:txBody>
        </p:sp>
        <p:sp>
          <p:nvSpPr>
            <p:cNvPr id="10292" name="Freeform 25"/>
            <p:cNvSpPr>
              <a:spLocks/>
            </p:cNvSpPr>
            <p:nvPr/>
          </p:nvSpPr>
          <p:spPr bwMode="auto">
            <a:xfrm flipH="1">
              <a:off x="4726" y="1776"/>
              <a:ext cx="160" cy="173"/>
            </a:xfrm>
            <a:custGeom>
              <a:avLst/>
              <a:gdLst>
                <a:gd name="T0" fmla="*/ 6 w 160"/>
                <a:gd name="T1" fmla="*/ 144 h 173"/>
                <a:gd name="T2" fmla="*/ 22 w 160"/>
                <a:gd name="T3" fmla="*/ 40 h 173"/>
                <a:gd name="T4" fmla="*/ 86 w 160"/>
                <a:gd name="T5" fmla="*/ 0 h 173"/>
                <a:gd name="T6" fmla="*/ 142 w 160"/>
                <a:gd name="T7" fmla="*/ 32 h 173"/>
                <a:gd name="T8" fmla="*/ 158 w 160"/>
                <a:gd name="T9" fmla="*/ 80 h 173"/>
                <a:gd name="T10" fmla="*/ 150 w 160"/>
                <a:gd name="T11" fmla="*/ 160 h 173"/>
                <a:gd name="T12" fmla="*/ 126 w 160"/>
                <a:gd name="T13" fmla="*/ 152 h 173"/>
                <a:gd name="T14" fmla="*/ 46 w 160"/>
                <a:gd name="T15" fmla="*/ 168 h 173"/>
                <a:gd name="T16" fmla="*/ 6 w 160"/>
                <a:gd name="T17" fmla="*/ 144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173"/>
                <a:gd name="T29" fmla="*/ 160 w 160"/>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173">
                  <a:moveTo>
                    <a:pt x="6" y="144"/>
                  </a:moveTo>
                  <a:cubicBezTo>
                    <a:pt x="12" y="109"/>
                    <a:pt x="12" y="73"/>
                    <a:pt x="22" y="40"/>
                  </a:cubicBezTo>
                  <a:cubicBezTo>
                    <a:pt x="28" y="15"/>
                    <a:pt x="86" y="0"/>
                    <a:pt x="86" y="0"/>
                  </a:cubicBezTo>
                  <a:cubicBezTo>
                    <a:pt x="113" y="6"/>
                    <a:pt x="126" y="4"/>
                    <a:pt x="142" y="32"/>
                  </a:cubicBezTo>
                  <a:cubicBezTo>
                    <a:pt x="150" y="46"/>
                    <a:pt x="158" y="80"/>
                    <a:pt x="158" y="80"/>
                  </a:cubicBezTo>
                  <a:cubicBezTo>
                    <a:pt x="155" y="106"/>
                    <a:pt x="160" y="135"/>
                    <a:pt x="150" y="160"/>
                  </a:cubicBezTo>
                  <a:cubicBezTo>
                    <a:pt x="146" y="167"/>
                    <a:pt x="134" y="152"/>
                    <a:pt x="126" y="152"/>
                  </a:cubicBezTo>
                  <a:cubicBezTo>
                    <a:pt x="106" y="152"/>
                    <a:pt x="67" y="162"/>
                    <a:pt x="46" y="168"/>
                  </a:cubicBezTo>
                  <a:cubicBezTo>
                    <a:pt x="0" y="158"/>
                    <a:pt x="6" y="173"/>
                    <a:pt x="6" y="144"/>
                  </a:cubicBezTo>
                  <a:close/>
                </a:path>
              </a:pathLst>
            </a:custGeom>
            <a:solidFill>
              <a:schemeClr val="accent1"/>
            </a:solidFill>
            <a:ln w="9525">
              <a:solidFill>
                <a:schemeClr val="tx1"/>
              </a:solidFill>
              <a:round/>
              <a:headEnd/>
              <a:tailEnd/>
            </a:ln>
          </p:spPr>
          <p:txBody>
            <a:bodyPr wrap="none" anchor="ctr"/>
            <a:lstStyle/>
            <a:p>
              <a:endParaRPr lang="en-GB"/>
            </a:p>
          </p:txBody>
        </p:sp>
        <p:sp>
          <p:nvSpPr>
            <p:cNvPr id="10293" name="Oval 26"/>
            <p:cNvSpPr>
              <a:spLocks noChangeArrowheads="1"/>
            </p:cNvSpPr>
            <p:nvPr/>
          </p:nvSpPr>
          <p:spPr bwMode="auto">
            <a:xfrm flipH="1">
              <a:off x="4728" y="1672"/>
              <a:ext cx="96" cy="96"/>
            </a:xfrm>
            <a:prstGeom prst="ellipse">
              <a:avLst/>
            </a:prstGeom>
            <a:solidFill>
              <a:schemeClr val="accent1"/>
            </a:solidFill>
            <a:ln w="9525">
              <a:solidFill>
                <a:schemeClr val="tx1"/>
              </a:solidFill>
              <a:round/>
              <a:headEnd/>
              <a:tailEnd/>
            </a:ln>
          </p:spPr>
          <p:txBody>
            <a:bodyPr wrap="none" anchor="ctr"/>
            <a:lstStyle/>
            <a:p>
              <a:endParaRPr lang="en-GB"/>
            </a:p>
          </p:txBody>
        </p:sp>
        <p:sp>
          <p:nvSpPr>
            <p:cNvPr id="10294" name="Line 27"/>
            <p:cNvSpPr>
              <a:spLocks noChangeShapeType="1"/>
            </p:cNvSpPr>
            <p:nvPr/>
          </p:nvSpPr>
          <p:spPr bwMode="auto">
            <a:xfrm>
              <a:off x="4752" y="1920"/>
              <a:ext cx="0" cy="912"/>
            </a:xfrm>
            <a:prstGeom prst="line">
              <a:avLst/>
            </a:prstGeom>
            <a:noFill/>
            <a:ln w="9525">
              <a:solidFill>
                <a:srgbClr val="13D9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 name="Group 28"/>
          <p:cNvGrpSpPr>
            <a:grpSpLocks/>
          </p:cNvGrpSpPr>
          <p:nvPr/>
        </p:nvGrpSpPr>
        <p:grpSpPr bwMode="auto">
          <a:xfrm>
            <a:off x="2362200" y="2133600"/>
            <a:ext cx="1279525" cy="2743200"/>
            <a:chOff x="1680" y="1584"/>
            <a:chExt cx="806" cy="1728"/>
          </a:xfrm>
        </p:grpSpPr>
        <p:grpSp>
          <p:nvGrpSpPr>
            <p:cNvPr id="10282" name="Group 29"/>
            <p:cNvGrpSpPr>
              <a:grpSpLocks/>
            </p:cNvGrpSpPr>
            <p:nvPr/>
          </p:nvGrpSpPr>
          <p:grpSpPr bwMode="auto">
            <a:xfrm>
              <a:off x="2016" y="1728"/>
              <a:ext cx="192" cy="96"/>
              <a:chOff x="2880" y="1536"/>
              <a:chExt cx="384" cy="192"/>
            </a:xfrm>
          </p:grpSpPr>
          <p:sp>
            <p:nvSpPr>
              <p:cNvPr id="10289" name="AutoShape 30"/>
              <p:cNvSpPr>
                <a:spLocks noChangeArrowheads="1"/>
              </p:cNvSpPr>
              <p:nvPr/>
            </p:nvSpPr>
            <p:spPr bwMode="auto">
              <a:xfrm rot="5400000">
                <a:off x="2952" y="1464"/>
                <a:ext cx="192" cy="336"/>
              </a:xfrm>
              <a:custGeom>
                <a:avLst/>
                <a:gdLst>
                  <a:gd name="T0" fmla="*/ 1 w 21600"/>
                  <a:gd name="T1" fmla="*/ 3 h 21600"/>
                  <a:gd name="T2" fmla="*/ 1 w 21600"/>
                  <a:gd name="T3" fmla="*/ 5 h 21600"/>
                  <a:gd name="T4" fmla="*/ 0 w 21600"/>
                  <a:gd name="T5" fmla="*/ 3 h 21600"/>
                  <a:gd name="T6" fmla="*/ 1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13D921"/>
              </a:solidFill>
              <a:ln w="9525">
                <a:solidFill>
                  <a:schemeClr val="tx1"/>
                </a:solidFill>
                <a:miter lim="800000"/>
                <a:headEnd/>
                <a:tailEnd/>
              </a:ln>
            </p:spPr>
            <p:txBody>
              <a:bodyPr wrap="none" anchor="ctr"/>
              <a:lstStyle/>
              <a:p>
                <a:endParaRPr lang="en-GB"/>
              </a:p>
            </p:txBody>
          </p:sp>
          <p:sp>
            <p:nvSpPr>
              <p:cNvPr id="10290" name="Oval 31"/>
              <p:cNvSpPr>
                <a:spLocks noChangeArrowheads="1"/>
              </p:cNvSpPr>
              <p:nvPr/>
            </p:nvSpPr>
            <p:spPr bwMode="auto">
              <a:xfrm>
                <a:off x="3168" y="1536"/>
                <a:ext cx="96" cy="192"/>
              </a:xfrm>
              <a:prstGeom prst="ellipse">
                <a:avLst/>
              </a:prstGeom>
              <a:solidFill>
                <a:srgbClr val="13D921"/>
              </a:solidFill>
              <a:ln w="9525">
                <a:solidFill>
                  <a:schemeClr val="tx1"/>
                </a:solidFill>
                <a:round/>
                <a:headEnd/>
                <a:tailEnd/>
              </a:ln>
            </p:spPr>
            <p:txBody>
              <a:bodyPr wrap="none" anchor="ctr"/>
              <a:lstStyle/>
              <a:p>
                <a:endParaRPr lang="en-GB"/>
              </a:p>
            </p:txBody>
          </p:sp>
        </p:grpSp>
        <p:sp>
          <p:nvSpPr>
            <p:cNvPr id="10283" name="Freeform 32"/>
            <p:cNvSpPr>
              <a:spLocks/>
            </p:cNvSpPr>
            <p:nvPr/>
          </p:nvSpPr>
          <p:spPr bwMode="auto">
            <a:xfrm>
              <a:off x="1680" y="1968"/>
              <a:ext cx="632" cy="196"/>
            </a:xfrm>
            <a:custGeom>
              <a:avLst/>
              <a:gdLst>
                <a:gd name="T0" fmla="*/ 0 w 1089"/>
                <a:gd name="T1" fmla="*/ 10 h 236"/>
                <a:gd name="T2" fmla="*/ 23 w 1089"/>
                <a:gd name="T3" fmla="*/ 83 h 236"/>
                <a:gd name="T4" fmla="*/ 200 w 1089"/>
                <a:gd name="T5" fmla="*/ 189 h 236"/>
                <a:gd name="T6" fmla="*/ 260 w 1089"/>
                <a:gd name="T7" fmla="*/ 196 h 236"/>
                <a:gd name="T8" fmla="*/ 450 w 1089"/>
                <a:gd name="T9" fmla="*/ 189 h 236"/>
                <a:gd name="T10" fmla="*/ 580 w 1089"/>
                <a:gd name="T11" fmla="*/ 76 h 236"/>
                <a:gd name="T12" fmla="*/ 617 w 1089"/>
                <a:gd name="T13" fmla="*/ 30 h 236"/>
                <a:gd name="T14" fmla="*/ 631 w 1089"/>
                <a:gd name="T15" fmla="*/ 17 h 236"/>
                <a:gd name="T16" fmla="*/ 0 w 1089"/>
                <a:gd name="T17" fmla="*/ 10 h 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9"/>
                <a:gd name="T28" fmla="*/ 0 h 236"/>
                <a:gd name="T29" fmla="*/ 1089 w 1089"/>
                <a:gd name="T30" fmla="*/ 236 h 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9" h="236">
                  <a:moveTo>
                    <a:pt x="0" y="12"/>
                  </a:moveTo>
                  <a:cubicBezTo>
                    <a:pt x="13" y="41"/>
                    <a:pt x="25" y="71"/>
                    <a:pt x="40" y="100"/>
                  </a:cubicBezTo>
                  <a:cubicBezTo>
                    <a:pt x="101" y="223"/>
                    <a:pt x="221" y="212"/>
                    <a:pt x="344" y="228"/>
                  </a:cubicBezTo>
                  <a:cubicBezTo>
                    <a:pt x="378" y="232"/>
                    <a:pt x="413" y="233"/>
                    <a:pt x="448" y="236"/>
                  </a:cubicBezTo>
                  <a:cubicBezTo>
                    <a:pt x="557" y="233"/>
                    <a:pt x="666" y="232"/>
                    <a:pt x="776" y="228"/>
                  </a:cubicBezTo>
                  <a:cubicBezTo>
                    <a:pt x="902" y="222"/>
                    <a:pt x="911" y="150"/>
                    <a:pt x="1000" y="92"/>
                  </a:cubicBezTo>
                  <a:cubicBezTo>
                    <a:pt x="1018" y="63"/>
                    <a:pt x="1031" y="46"/>
                    <a:pt x="1064" y="36"/>
                  </a:cubicBezTo>
                  <a:cubicBezTo>
                    <a:pt x="1089" y="10"/>
                    <a:pt x="1088" y="0"/>
                    <a:pt x="1088" y="20"/>
                  </a:cubicBezTo>
                  <a:lnTo>
                    <a:pt x="0" y="12"/>
                  </a:lnTo>
                  <a:close/>
                </a:path>
              </a:pathLst>
            </a:custGeom>
            <a:solidFill>
              <a:srgbClr val="13D921"/>
            </a:solidFill>
            <a:ln w="9525">
              <a:solidFill>
                <a:schemeClr val="tx1"/>
              </a:solidFill>
              <a:round/>
              <a:headEnd/>
              <a:tailEnd/>
            </a:ln>
          </p:spPr>
          <p:txBody>
            <a:bodyPr wrap="none" anchor="ctr"/>
            <a:lstStyle/>
            <a:p>
              <a:endParaRPr lang="en-GB"/>
            </a:p>
          </p:txBody>
        </p:sp>
        <p:sp>
          <p:nvSpPr>
            <p:cNvPr id="10284" name="Freeform 33"/>
            <p:cNvSpPr>
              <a:spLocks/>
            </p:cNvSpPr>
            <p:nvPr/>
          </p:nvSpPr>
          <p:spPr bwMode="auto">
            <a:xfrm>
              <a:off x="1872" y="1824"/>
              <a:ext cx="160" cy="173"/>
            </a:xfrm>
            <a:custGeom>
              <a:avLst/>
              <a:gdLst>
                <a:gd name="T0" fmla="*/ 6 w 160"/>
                <a:gd name="T1" fmla="*/ 144 h 173"/>
                <a:gd name="T2" fmla="*/ 22 w 160"/>
                <a:gd name="T3" fmla="*/ 40 h 173"/>
                <a:gd name="T4" fmla="*/ 86 w 160"/>
                <a:gd name="T5" fmla="*/ 0 h 173"/>
                <a:gd name="T6" fmla="*/ 142 w 160"/>
                <a:gd name="T7" fmla="*/ 32 h 173"/>
                <a:gd name="T8" fmla="*/ 158 w 160"/>
                <a:gd name="T9" fmla="*/ 80 h 173"/>
                <a:gd name="T10" fmla="*/ 150 w 160"/>
                <a:gd name="T11" fmla="*/ 160 h 173"/>
                <a:gd name="T12" fmla="*/ 126 w 160"/>
                <a:gd name="T13" fmla="*/ 152 h 173"/>
                <a:gd name="T14" fmla="*/ 46 w 160"/>
                <a:gd name="T15" fmla="*/ 168 h 173"/>
                <a:gd name="T16" fmla="*/ 6 w 160"/>
                <a:gd name="T17" fmla="*/ 144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173"/>
                <a:gd name="T29" fmla="*/ 160 w 160"/>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173">
                  <a:moveTo>
                    <a:pt x="6" y="144"/>
                  </a:moveTo>
                  <a:cubicBezTo>
                    <a:pt x="12" y="109"/>
                    <a:pt x="12" y="73"/>
                    <a:pt x="22" y="40"/>
                  </a:cubicBezTo>
                  <a:cubicBezTo>
                    <a:pt x="28" y="15"/>
                    <a:pt x="86" y="0"/>
                    <a:pt x="86" y="0"/>
                  </a:cubicBezTo>
                  <a:cubicBezTo>
                    <a:pt x="113" y="6"/>
                    <a:pt x="126" y="4"/>
                    <a:pt x="142" y="32"/>
                  </a:cubicBezTo>
                  <a:cubicBezTo>
                    <a:pt x="150" y="46"/>
                    <a:pt x="158" y="80"/>
                    <a:pt x="158" y="80"/>
                  </a:cubicBezTo>
                  <a:cubicBezTo>
                    <a:pt x="155" y="106"/>
                    <a:pt x="160" y="135"/>
                    <a:pt x="150" y="160"/>
                  </a:cubicBezTo>
                  <a:cubicBezTo>
                    <a:pt x="146" y="167"/>
                    <a:pt x="134" y="152"/>
                    <a:pt x="126" y="152"/>
                  </a:cubicBezTo>
                  <a:cubicBezTo>
                    <a:pt x="106" y="152"/>
                    <a:pt x="67" y="162"/>
                    <a:pt x="46" y="168"/>
                  </a:cubicBezTo>
                  <a:cubicBezTo>
                    <a:pt x="0" y="158"/>
                    <a:pt x="6" y="173"/>
                    <a:pt x="6" y="144"/>
                  </a:cubicBezTo>
                  <a:close/>
                </a:path>
              </a:pathLst>
            </a:custGeom>
            <a:solidFill>
              <a:srgbClr val="13D921"/>
            </a:solidFill>
            <a:ln w="9525">
              <a:solidFill>
                <a:schemeClr val="tx1"/>
              </a:solidFill>
              <a:round/>
              <a:headEnd/>
              <a:tailEnd/>
            </a:ln>
          </p:spPr>
          <p:txBody>
            <a:bodyPr wrap="none" anchor="ctr"/>
            <a:lstStyle/>
            <a:p>
              <a:endParaRPr lang="en-GB"/>
            </a:p>
          </p:txBody>
        </p:sp>
        <p:sp>
          <p:nvSpPr>
            <p:cNvPr id="10285" name="Oval 34"/>
            <p:cNvSpPr>
              <a:spLocks noChangeArrowheads="1"/>
            </p:cNvSpPr>
            <p:nvPr/>
          </p:nvSpPr>
          <p:spPr bwMode="auto">
            <a:xfrm>
              <a:off x="1934" y="1720"/>
              <a:ext cx="96" cy="96"/>
            </a:xfrm>
            <a:prstGeom prst="ellipse">
              <a:avLst/>
            </a:prstGeom>
            <a:solidFill>
              <a:srgbClr val="13D921"/>
            </a:solidFill>
            <a:ln w="9525">
              <a:solidFill>
                <a:schemeClr val="tx1"/>
              </a:solidFill>
              <a:round/>
              <a:headEnd/>
              <a:tailEnd/>
            </a:ln>
          </p:spPr>
          <p:txBody>
            <a:bodyPr wrap="none" anchor="ctr"/>
            <a:lstStyle/>
            <a:p>
              <a:endParaRPr lang="en-GB"/>
            </a:p>
          </p:txBody>
        </p:sp>
        <p:sp>
          <p:nvSpPr>
            <p:cNvPr id="10286" name="Arc 35"/>
            <p:cNvSpPr>
              <a:spLocks/>
            </p:cNvSpPr>
            <p:nvPr/>
          </p:nvSpPr>
          <p:spPr bwMode="auto">
            <a:xfrm>
              <a:off x="2256" y="1680"/>
              <a:ext cx="108" cy="192"/>
            </a:xfrm>
            <a:custGeom>
              <a:avLst/>
              <a:gdLst>
                <a:gd name="T0" fmla="*/ 0 w 24199"/>
                <a:gd name="T1" fmla="*/ 0 h 43200"/>
                <a:gd name="T2" fmla="*/ 0 w 24199"/>
                <a:gd name="T3" fmla="*/ 1 h 43200"/>
                <a:gd name="T4" fmla="*/ 0 w 24199"/>
                <a:gd name="T5" fmla="*/ 0 h 43200"/>
                <a:gd name="T6" fmla="*/ 0 60000 65536"/>
                <a:gd name="T7" fmla="*/ 0 60000 65536"/>
                <a:gd name="T8" fmla="*/ 0 60000 65536"/>
                <a:gd name="T9" fmla="*/ 0 w 24199"/>
                <a:gd name="T10" fmla="*/ 0 h 43200"/>
                <a:gd name="T11" fmla="*/ 24199 w 24199"/>
                <a:gd name="T12" fmla="*/ 43200 h 43200"/>
              </a:gdLst>
              <a:ahLst/>
              <a:cxnLst>
                <a:cxn ang="T6">
                  <a:pos x="T0" y="T1"/>
                </a:cxn>
                <a:cxn ang="T7">
                  <a:pos x="T2" y="T3"/>
                </a:cxn>
                <a:cxn ang="T8">
                  <a:pos x="T4" y="T5"/>
                </a:cxn>
              </a:cxnLst>
              <a:rect l="T9" t="T10" r="T11" b="T12"/>
              <a:pathLst>
                <a:path w="24199" h="43200" fill="none" extrusionOk="0">
                  <a:moveTo>
                    <a:pt x="2598" y="0"/>
                  </a:moveTo>
                  <a:cubicBezTo>
                    <a:pt x="14528" y="0"/>
                    <a:pt x="24199" y="9670"/>
                    <a:pt x="24199" y="21600"/>
                  </a:cubicBezTo>
                  <a:cubicBezTo>
                    <a:pt x="24199" y="33529"/>
                    <a:pt x="14528" y="43200"/>
                    <a:pt x="2599" y="43200"/>
                  </a:cubicBezTo>
                  <a:cubicBezTo>
                    <a:pt x="1730" y="43200"/>
                    <a:pt x="862" y="43147"/>
                    <a:pt x="-1" y="43043"/>
                  </a:cubicBezTo>
                </a:path>
                <a:path w="24199" h="43200" stroke="0" extrusionOk="0">
                  <a:moveTo>
                    <a:pt x="2598" y="0"/>
                  </a:moveTo>
                  <a:cubicBezTo>
                    <a:pt x="14528" y="0"/>
                    <a:pt x="24199" y="9670"/>
                    <a:pt x="24199" y="21600"/>
                  </a:cubicBezTo>
                  <a:cubicBezTo>
                    <a:pt x="24199" y="33529"/>
                    <a:pt x="14528" y="43200"/>
                    <a:pt x="2599" y="43200"/>
                  </a:cubicBezTo>
                  <a:cubicBezTo>
                    <a:pt x="1730" y="43200"/>
                    <a:pt x="862" y="43147"/>
                    <a:pt x="-1" y="43043"/>
                  </a:cubicBezTo>
                  <a:lnTo>
                    <a:pt x="2599"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287" name="Arc 36"/>
            <p:cNvSpPr>
              <a:spLocks/>
            </p:cNvSpPr>
            <p:nvPr/>
          </p:nvSpPr>
          <p:spPr bwMode="auto">
            <a:xfrm>
              <a:off x="2352" y="1584"/>
              <a:ext cx="134" cy="336"/>
            </a:xfrm>
            <a:custGeom>
              <a:avLst/>
              <a:gdLst>
                <a:gd name="T0" fmla="*/ 0 w 21637"/>
                <a:gd name="T1" fmla="*/ 0 h 43200"/>
                <a:gd name="T2" fmla="*/ 0 w 21637"/>
                <a:gd name="T3" fmla="*/ 3 h 43200"/>
                <a:gd name="T4" fmla="*/ 0 w 21637"/>
                <a:gd name="T5" fmla="*/ 1 h 43200"/>
                <a:gd name="T6" fmla="*/ 0 60000 65536"/>
                <a:gd name="T7" fmla="*/ 0 60000 65536"/>
                <a:gd name="T8" fmla="*/ 0 60000 65536"/>
                <a:gd name="T9" fmla="*/ 0 w 21637"/>
                <a:gd name="T10" fmla="*/ 0 h 43200"/>
                <a:gd name="T11" fmla="*/ 21637 w 21637"/>
                <a:gd name="T12" fmla="*/ 43200 h 43200"/>
              </a:gdLst>
              <a:ahLst/>
              <a:cxnLst>
                <a:cxn ang="T6">
                  <a:pos x="T0" y="T1"/>
                </a:cxn>
                <a:cxn ang="T7">
                  <a:pos x="T2" y="T3"/>
                </a:cxn>
                <a:cxn ang="T8">
                  <a:pos x="T4" y="T5"/>
                </a:cxn>
              </a:cxnLst>
              <a:rect l="T9" t="T10" r="T11" b="T12"/>
              <a:pathLst>
                <a:path w="21637" h="43200" fill="none" extrusionOk="0">
                  <a:moveTo>
                    <a:pt x="36" y="0"/>
                  </a:moveTo>
                  <a:cubicBezTo>
                    <a:pt x="11966" y="0"/>
                    <a:pt x="21637" y="9670"/>
                    <a:pt x="21637" y="21600"/>
                  </a:cubicBezTo>
                  <a:cubicBezTo>
                    <a:pt x="21637" y="33529"/>
                    <a:pt x="11966" y="43200"/>
                    <a:pt x="37" y="43200"/>
                  </a:cubicBezTo>
                  <a:cubicBezTo>
                    <a:pt x="24" y="43200"/>
                    <a:pt x="12" y="43199"/>
                    <a:pt x="-1" y="43199"/>
                  </a:cubicBezTo>
                </a:path>
                <a:path w="21637" h="43200" stroke="0" extrusionOk="0">
                  <a:moveTo>
                    <a:pt x="36" y="0"/>
                  </a:moveTo>
                  <a:cubicBezTo>
                    <a:pt x="11966" y="0"/>
                    <a:pt x="21637" y="9670"/>
                    <a:pt x="21637" y="21600"/>
                  </a:cubicBezTo>
                  <a:cubicBezTo>
                    <a:pt x="21637" y="33529"/>
                    <a:pt x="11966" y="43200"/>
                    <a:pt x="37" y="43200"/>
                  </a:cubicBezTo>
                  <a:cubicBezTo>
                    <a:pt x="24" y="43200"/>
                    <a:pt x="12" y="43199"/>
                    <a:pt x="-1" y="43199"/>
                  </a:cubicBezTo>
                  <a:lnTo>
                    <a:pt x="37"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288" name="Line 37"/>
            <p:cNvSpPr>
              <a:spLocks noChangeShapeType="1"/>
            </p:cNvSpPr>
            <p:nvPr/>
          </p:nvSpPr>
          <p:spPr bwMode="auto">
            <a:xfrm>
              <a:off x="2016" y="1968"/>
              <a:ext cx="0" cy="1344"/>
            </a:xfrm>
            <a:prstGeom prst="line">
              <a:avLst/>
            </a:prstGeom>
            <a:noFill/>
            <a:ln w="9525">
              <a:solidFill>
                <a:srgbClr val="13D9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 name="Group 38"/>
          <p:cNvGrpSpPr>
            <a:grpSpLocks/>
          </p:cNvGrpSpPr>
          <p:nvPr/>
        </p:nvGrpSpPr>
        <p:grpSpPr bwMode="auto">
          <a:xfrm>
            <a:off x="5867400" y="2057400"/>
            <a:ext cx="1279525" cy="3505200"/>
            <a:chOff x="3888" y="1536"/>
            <a:chExt cx="806" cy="2208"/>
          </a:xfrm>
        </p:grpSpPr>
        <p:sp>
          <p:nvSpPr>
            <p:cNvPr id="10273" name="Arc 39"/>
            <p:cNvSpPr>
              <a:spLocks/>
            </p:cNvSpPr>
            <p:nvPr/>
          </p:nvSpPr>
          <p:spPr bwMode="auto">
            <a:xfrm flipH="1">
              <a:off x="4010" y="1632"/>
              <a:ext cx="108" cy="192"/>
            </a:xfrm>
            <a:custGeom>
              <a:avLst/>
              <a:gdLst>
                <a:gd name="T0" fmla="*/ 0 w 24199"/>
                <a:gd name="T1" fmla="*/ 0 h 43200"/>
                <a:gd name="T2" fmla="*/ 0 w 24199"/>
                <a:gd name="T3" fmla="*/ 1 h 43200"/>
                <a:gd name="T4" fmla="*/ 0 w 24199"/>
                <a:gd name="T5" fmla="*/ 0 h 43200"/>
                <a:gd name="T6" fmla="*/ 0 60000 65536"/>
                <a:gd name="T7" fmla="*/ 0 60000 65536"/>
                <a:gd name="T8" fmla="*/ 0 60000 65536"/>
                <a:gd name="T9" fmla="*/ 0 w 24199"/>
                <a:gd name="T10" fmla="*/ 0 h 43200"/>
                <a:gd name="T11" fmla="*/ 24199 w 24199"/>
                <a:gd name="T12" fmla="*/ 43200 h 43200"/>
              </a:gdLst>
              <a:ahLst/>
              <a:cxnLst>
                <a:cxn ang="T6">
                  <a:pos x="T0" y="T1"/>
                </a:cxn>
                <a:cxn ang="T7">
                  <a:pos x="T2" y="T3"/>
                </a:cxn>
                <a:cxn ang="T8">
                  <a:pos x="T4" y="T5"/>
                </a:cxn>
              </a:cxnLst>
              <a:rect l="T9" t="T10" r="T11" b="T12"/>
              <a:pathLst>
                <a:path w="24199" h="43200" fill="none" extrusionOk="0">
                  <a:moveTo>
                    <a:pt x="2598" y="0"/>
                  </a:moveTo>
                  <a:cubicBezTo>
                    <a:pt x="14528" y="0"/>
                    <a:pt x="24199" y="9670"/>
                    <a:pt x="24199" y="21600"/>
                  </a:cubicBezTo>
                  <a:cubicBezTo>
                    <a:pt x="24199" y="33529"/>
                    <a:pt x="14528" y="43200"/>
                    <a:pt x="2599" y="43200"/>
                  </a:cubicBezTo>
                  <a:cubicBezTo>
                    <a:pt x="1730" y="43200"/>
                    <a:pt x="862" y="43147"/>
                    <a:pt x="-1" y="43043"/>
                  </a:cubicBezTo>
                </a:path>
                <a:path w="24199" h="43200" stroke="0" extrusionOk="0">
                  <a:moveTo>
                    <a:pt x="2598" y="0"/>
                  </a:moveTo>
                  <a:cubicBezTo>
                    <a:pt x="14528" y="0"/>
                    <a:pt x="24199" y="9670"/>
                    <a:pt x="24199" y="21600"/>
                  </a:cubicBezTo>
                  <a:cubicBezTo>
                    <a:pt x="24199" y="33529"/>
                    <a:pt x="14528" y="43200"/>
                    <a:pt x="2599" y="43200"/>
                  </a:cubicBezTo>
                  <a:cubicBezTo>
                    <a:pt x="1730" y="43200"/>
                    <a:pt x="862" y="43147"/>
                    <a:pt x="-1" y="43043"/>
                  </a:cubicBezTo>
                  <a:lnTo>
                    <a:pt x="2599"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274" name="Arc 40"/>
            <p:cNvSpPr>
              <a:spLocks/>
            </p:cNvSpPr>
            <p:nvPr/>
          </p:nvSpPr>
          <p:spPr bwMode="auto">
            <a:xfrm flipH="1">
              <a:off x="3888" y="1536"/>
              <a:ext cx="134" cy="336"/>
            </a:xfrm>
            <a:custGeom>
              <a:avLst/>
              <a:gdLst>
                <a:gd name="T0" fmla="*/ 0 w 21637"/>
                <a:gd name="T1" fmla="*/ 0 h 43200"/>
                <a:gd name="T2" fmla="*/ 0 w 21637"/>
                <a:gd name="T3" fmla="*/ 3 h 43200"/>
                <a:gd name="T4" fmla="*/ 0 w 21637"/>
                <a:gd name="T5" fmla="*/ 1 h 43200"/>
                <a:gd name="T6" fmla="*/ 0 60000 65536"/>
                <a:gd name="T7" fmla="*/ 0 60000 65536"/>
                <a:gd name="T8" fmla="*/ 0 60000 65536"/>
                <a:gd name="T9" fmla="*/ 0 w 21637"/>
                <a:gd name="T10" fmla="*/ 0 h 43200"/>
                <a:gd name="T11" fmla="*/ 21637 w 21637"/>
                <a:gd name="T12" fmla="*/ 43200 h 43200"/>
              </a:gdLst>
              <a:ahLst/>
              <a:cxnLst>
                <a:cxn ang="T6">
                  <a:pos x="T0" y="T1"/>
                </a:cxn>
                <a:cxn ang="T7">
                  <a:pos x="T2" y="T3"/>
                </a:cxn>
                <a:cxn ang="T8">
                  <a:pos x="T4" y="T5"/>
                </a:cxn>
              </a:cxnLst>
              <a:rect l="T9" t="T10" r="T11" b="T12"/>
              <a:pathLst>
                <a:path w="21637" h="43200" fill="none" extrusionOk="0">
                  <a:moveTo>
                    <a:pt x="36" y="0"/>
                  </a:moveTo>
                  <a:cubicBezTo>
                    <a:pt x="11966" y="0"/>
                    <a:pt x="21637" y="9670"/>
                    <a:pt x="21637" y="21600"/>
                  </a:cubicBezTo>
                  <a:cubicBezTo>
                    <a:pt x="21637" y="33529"/>
                    <a:pt x="11966" y="43200"/>
                    <a:pt x="37" y="43200"/>
                  </a:cubicBezTo>
                  <a:cubicBezTo>
                    <a:pt x="24" y="43200"/>
                    <a:pt x="12" y="43199"/>
                    <a:pt x="-1" y="43199"/>
                  </a:cubicBezTo>
                </a:path>
                <a:path w="21637" h="43200" stroke="0" extrusionOk="0">
                  <a:moveTo>
                    <a:pt x="36" y="0"/>
                  </a:moveTo>
                  <a:cubicBezTo>
                    <a:pt x="11966" y="0"/>
                    <a:pt x="21637" y="9670"/>
                    <a:pt x="21637" y="21600"/>
                  </a:cubicBezTo>
                  <a:cubicBezTo>
                    <a:pt x="21637" y="33529"/>
                    <a:pt x="11966" y="43200"/>
                    <a:pt x="37" y="43200"/>
                  </a:cubicBezTo>
                  <a:cubicBezTo>
                    <a:pt x="24" y="43200"/>
                    <a:pt x="12" y="43199"/>
                    <a:pt x="-1" y="43199"/>
                  </a:cubicBezTo>
                  <a:lnTo>
                    <a:pt x="37"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grpSp>
          <p:nvGrpSpPr>
            <p:cNvPr id="10275" name="Group 41"/>
            <p:cNvGrpSpPr>
              <a:grpSpLocks/>
            </p:cNvGrpSpPr>
            <p:nvPr/>
          </p:nvGrpSpPr>
          <p:grpSpPr bwMode="auto">
            <a:xfrm>
              <a:off x="4062" y="1672"/>
              <a:ext cx="632" cy="2072"/>
              <a:chOff x="4062" y="1672"/>
              <a:chExt cx="632" cy="2072"/>
            </a:xfrm>
          </p:grpSpPr>
          <p:sp>
            <p:nvSpPr>
              <p:cNvPr id="10276" name="AutoShape 42"/>
              <p:cNvSpPr>
                <a:spLocks noChangeArrowheads="1"/>
              </p:cNvSpPr>
              <p:nvPr/>
            </p:nvSpPr>
            <p:spPr bwMode="auto">
              <a:xfrm rot="16200000" flipH="1">
                <a:off x="4226" y="1644"/>
                <a:ext cx="96" cy="168"/>
              </a:xfrm>
              <a:custGeom>
                <a:avLst/>
                <a:gdLst>
                  <a:gd name="T0" fmla="*/ 0 w 21600"/>
                  <a:gd name="T1" fmla="*/ 1 h 21600"/>
                  <a:gd name="T2" fmla="*/ 0 w 21600"/>
                  <a:gd name="T3" fmla="*/ 1 h 21600"/>
                  <a:gd name="T4" fmla="*/ 0 w 21600"/>
                  <a:gd name="T5" fmla="*/ 1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13D921"/>
              </a:solidFill>
              <a:ln w="9525">
                <a:solidFill>
                  <a:schemeClr val="tx1"/>
                </a:solidFill>
                <a:miter lim="800000"/>
                <a:headEnd/>
                <a:tailEnd/>
              </a:ln>
            </p:spPr>
            <p:txBody>
              <a:bodyPr wrap="none" anchor="ctr"/>
              <a:lstStyle/>
              <a:p>
                <a:endParaRPr lang="en-GB"/>
              </a:p>
            </p:txBody>
          </p:sp>
          <p:sp>
            <p:nvSpPr>
              <p:cNvPr id="10277" name="Oval 43"/>
              <p:cNvSpPr>
                <a:spLocks noChangeArrowheads="1"/>
              </p:cNvSpPr>
              <p:nvPr/>
            </p:nvSpPr>
            <p:spPr bwMode="auto">
              <a:xfrm flipH="1">
                <a:off x="4166" y="1680"/>
                <a:ext cx="48" cy="96"/>
              </a:xfrm>
              <a:prstGeom prst="ellipse">
                <a:avLst/>
              </a:prstGeom>
              <a:solidFill>
                <a:srgbClr val="13D921"/>
              </a:solidFill>
              <a:ln w="9525">
                <a:solidFill>
                  <a:schemeClr val="tx1"/>
                </a:solidFill>
                <a:round/>
                <a:headEnd/>
                <a:tailEnd/>
              </a:ln>
            </p:spPr>
            <p:txBody>
              <a:bodyPr wrap="none" anchor="ctr"/>
              <a:lstStyle/>
              <a:p>
                <a:endParaRPr lang="en-GB"/>
              </a:p>
            </p:txBody>
          </p:sp>
          <p:sp>
            <p:nvSpPr>
              <p:cNvPr id="10278" name="Freeform 44"/>
              <p:cNvSpPr>
                <a:spLocks/>
              </p:cNvSpPr>
              <p:nvPr/>
            </p:nvSpPr>
            <p:spPr bwMode="auto">
              <a:xfrm flipH="1">
                <a:off x="4062" y="1920"/>
                <a:ext cx="632" cy="196"/>
              </a:xfrm>
              <a:custGeom>
                <a:avLst/>
                <a:gdLst>
                  <a:gd name="T0" fmla="*/ 0 w 1089"/>
                  <a:gd name="T1" fmla="*/ 10 h 236"/>
                  <a:gd name="T2" fmla="*/ 23 w 1089"/>
                  <a:gd name="T3" fmla="*/ 83 h 236"/>
                  <a:gd name="T4" fmla="*/ 200 w 1089"/>
                  <a:gd name="T5" fmla="*/ 189 h 236"/>
                  <a:gd name="T6" fmla="*/ 260 w 1089"/>
                  <a:gd name="T7" fmla="*/ 196 h 236"/>
                  <a:gd name="T8" fmla="*/ 450 w 1089"/>
                  <a:gd name="T9" fmla="*/ 189 h 236"/>
                  <a:gd name="T10" fmla="*/ 580 w 1089"/>
                  <a:gd name="T11" fmla="*/ 76 h 236"/>
                  <a:gd name="T12" fmla="*/ 617 w 1089"/>
                  <a:gd name="T13" fmla="*/ 30 h 236"/>
                  <a:gd name="T14" fmla="*/ 631 w 1089"/>
                  <a:gd name="T15" fmla="*/ 17 h 236"/>
                  <a:gd name="T16" fmla="*/ 0 w 1089"/>
                  <a:gd name="T17" fmla="*/ 10 h 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9"/>
                  <a:gd name="T28" fmla="*/ 0 h 236"/>
                  <a:gd name="T29" fmla="*/ 1089 w 1089"/>
                  <a:gd name="T30" fmla="*/ 236 h 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9" h="236">
                    <a:moveTo>
                      <a:pt x="0" y="12"/>
                    </a:moveTo>
                    <a:cubicBezTo>
                      <a:pt x="13" y="41"/>
                      <a:pt x="25" y="71"/>
                      <a:pt x="40" y="100"/>
                    </a:cubicBezTo>
                    <a:cubicBezTo>
                      <a:pt x="101" y="223"/>
                      <a:pt x="221" y="212"/>
                      <a:pt x="344" y="228"/>
                    </a:cubicBezTo>
                    <a:cubicBezTo>
                      <a:pt x="378" y="232"/>
                      <a:pt x="413" y="233"/>
                      <a:pt x="448" y="236"/>
                    </a:cubicBezTo>
                    <a:cubicBezTo>
                      <a:pt x="557" y="233"/>
                      <a:pt x="666" y="232"/>
                      <a:pt x="776" y="228"/>
                    </a:cubicBezTo>
                    <a:cubicBezTo>
                      <a:pt x="902" y="222"/>
                      <a:pt x="911" y="150"/>
                      <a:pt x="1000" y="92"/>
                    </a:cubicBezTo>
                    <a:cubicBezTo>
                      <a:pt x="1018" y="63"/>
                      <a:pt x="1031" y="46"/>
                      <a:pt x="1064" y="36"/>
                    </a:cubicBezTo>
                    <a:cubicBezTo>
                      <a:pt x="1089" y="10"/>
                      <a:pt x="1088" y="0"/>
                      <a:pt x="1088" y="20"/>
                    </a:cubicBezTo>
                    <a:lnTo>
                      <a:pt x="0" y="12"/>
                    </a:lnTo>
                    <a:close/>
                  </a:path>
                </a:pathLst>
              </a:custGeom>
              <a:solidFill>
                <a:srgbClr val="13D921"/>
              </a:solidFill>
              <a:ln w="9525">
                <a:solidFill>
                  <a:schemeClr val="tx1"/>
                </a:solidFill>
                <a:round/>
                <a:headEnd/>
                <a:tailEnd/>
              </a:ln>
            </p:spPr>
            <p:txBody>
              <a:bodyPr wrap="none" anchor="ctr"/>
              <a:lstStyle/>
              <a:p>
                <a:endParaRPr lang="en-GB"/>
              </a:p>
            </p:txBody>
          </p:sp>
          <p:sp>
            <p:nvSpPr>
              <p:cNvPr id="10279" name="Freeform 45"/>
              <p:cNvSpPr>
                <a:spLocks/>
              </p:cNvSpPr>
              <p:nvPr/>
            </p:nvSpPr>
            <p:spPr bwMode="auto">
              <a:xfrm flipH="1">
                <a:off x="4342" y="1776"/>
                <a:ext cx="160" cy="173"/>
              </a:xfrm>
              <a:custGeom>
                <a:avLst/>
                <a:gdLst>
                  <a:gd name="T0" fmla="*/ 6 w 160"/>
                  <a:gd name="T1" fmla="*/ 144 h 173"/>
                  <a:gd name="T2" fmla="*/ 22 w 160"/>
                  <a:gd name="T3" fmla="*/ 40 h 173"/>
                  <a:gd name="T4" fmla="*/ 86 w 160"/>
                  <a:gd name="T5" fmla="*/ 0 h 173"/>
                  <a:gd name="T6" fmla="*/ 142 w 160"/>
                  <a:gd name="T7" fmla="*/ 32 h 173"/>
                  <a:gd name="T8" fmla="*/ 158 w 160"/>
                  <a:gd name="T9" fmla="*/ 80 h 173"/>
                  <a:gd name="T10" fmla="*/ 150 w 160"/>
                  <a:gd name="T11" fmla="*/ 160 h 173"/>
                  <a:gd name="T12" fmla="*/ 126 w 160"/>
                  <a:gd name="T13" fmla="*/ 152 h 173"/>
                  <a:gd name="T14" fmla="*/ 46 w 160"/>
                  <a:gd name="T15" fmla="*/ 168 h 173"/>
                  <a:gd name="T16" fmla="*/ 6 w 160"/>
                  <a:gd name="T17" fmla="*/ 144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173"/>
                  <a:gd name="T29" fmla="*/ 160 w 160"/>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173">
                    <a:moveTo>
                      <a:pt x="6" y="144"/>
                    </a:moveTo>
                    <a:cubicBezTo>
                      <a:pt x="12" y="109"/>
                      <a:pt x="12" y="73"/>
                      <a:pt x="22" y="40"/>
                    </a:cubicBezTo>
                    <a:cubicBezTo>
                      <a:pt x="28" y="15"/>
                      <a:pt x="86" y="0"/>
                      <a:pt x="86" y="0"/>
                    </a:cubicBezTo>
                    <a:cubicBezTo>
                      <a:pt x="113" y="6"/>
                      <a:pt x="126" y="4"/>
                      <a:pt x="142" y="32"/>
                    </a:cubicBezTo>
                    <a:cubicBezTo>
                      <a:pt x="150" y="46"/>
                      <a:pt x="158" y="80"/>
                      <a:pt x="158" y="80"/>
                    </a:cubicBezTo>
                    <a:cubicBezTo>
                      <a:pt x="155" y="106"/>
                      <a:pt x="160" y="135"/>
                      <a:pt x="150" y="160"/>
                    </a:cubicBezTo>
                    <a:cubicBezTo>
                      <a:pt x="146" y="167"/>
                      <a:pt x="134" y="152"/>
                      <a:pt x="126" y="152"/>
                    </a:cubicBezTo>
                    <a:cubicBezTo>
                      <a:pt x="106" y="152"/>
                      <a:pt x="67" y="162"/>
                      <a:pt x="46" y="168"/>
                    </a:cubicBezTo>
                    <a:cubicBezTo>
                      <a:pt x="0" y="158"/>
                      <a:pt x="6" y="173"/>
                      <a:pt x="6" y="144"/>
                    </a:cubicBezTo>
                    <a:close/>
                  </a:path>
                </a:pathLst>
              </a:custGeom>
              <a:solidFill>
                <a:srgbClr val="13D921"/>
              </a:solidFill>
              <a:ln w="9525">
                <a:solidFill>
                  <a:schemeClr val="tx1"/>
                </a:solidFill>
                <a:round/>
                <a:headEnd/>
                <a:tailEnd/>
              </a:ln>
            </p:spPr>
            <p:txBody>
              <a:bodyPr wrap="none" anchor="ctr"/>
              <a:lstStyle/>
              <a:p>
                <a:endParaRPr lang="en-GB"/>
              </a:p>
            </p:txBody>
          </p:sp>
          <p:sp>
            <p:nvSpPr>
              <p:cNvPr id="10280" name="Oval 46"/>
              <p:cNvSpPr>
                <a:spLocks noChangeArrowheads="1"/>
              </p:cNvSpPr>
              <p:nvPr/>
            </p:nvSpPr>
            <p:spPr bwMode="auto">
              <a:xfrm flipH="1">
                <a:off x="4344" y="1672"/>
                <a:ext cx="96" cy="96"/>
              </a:xfrm>
              <a:prstGeom prst="ellipse">
                <a:avLst/>
              </a:prstGeom>
              <a:solidFill>
                <a:srgbClr val="13D921"/>
              </a:solidFill>
              <a:ln w="9525">
                <a:solidFill>
                  <a:schemeClr val="tx1"/>
                </a:solidFill>
                <a:round/>
                <a:headEnd/>
                <a:tailEnd/>
              </a:ln>
            </p:spPr>
            <p:txBody>
              <a:bodyPr wrap="none" anchor="ctr"/>
              <a:lstStyle/>
              <a:p>
                <a:endParaRPr lang="en-GB"/>
              </a:p>
            </p:txBody>
          </p:sp>
          <p:sp>
            <p:nvSpPr>
              <p:cNvPr id="10281" name="Line 47"/>
              <p:cNvSpPr>
                <a:spLocks noChangeShapeType="1"/>
              </p:cNvSpPr>
              <p:nvPr/>
            </p:nvSpPr>
            <p:spPr bwMode="auto">
              <a:xfrm>
                <a:off x="4320" y="1920"/>
                <a:ext cx="0" cy="1824"/>
              </a:xfrm>
              <a:prstGeom prst="line">
                <a:avLst/>
              </a:prstGeom>
              <a:noFill/>
              <a:ln w="9525">
                <a:solidFill>
                  <a:srgbClr val="13D9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2" name="Group 48"/>
          <p:cNvGrpSpPr>
            <a:grpSpLocks/>
          </p:cNvGrpSpPr>
          <p:nvPr/>
        </p:nvGrpSpPr>
        <p:grpSpPr bwMode="auto">
          <a:xfrm>
            <a:off x="4953000" y="2133600"/>
            <a:ext cx="1279525" cy="2514600"/>
            <a:chOff x="3312" y="1584"/>
            <a:chExt cx="806" cy="1584"/>
          </a:xfrm>
        </p:grpSpPr>
        <p:sp>
          <p:nvSpPr>
            <p:cNvPr id="10264" name="Arc 49"/>
            <p:cNvSpPr>
              <a:spLocks/>
            </p:cNvSpPr>
            <p:nvPr/>
          </p:nvSpPr>
          <p:spPr bwMode="auto">
            <a:xfrm>
              <a:off x="3888" y="1680"/>
              <a:ext cx="108" cy="192"/>
            </a:xfrm>
            <a:custGeom>
              <a:avLst/>
              <a:gdLst>
                <a:gd name="T0" fmla="*/ 0 w 24199"/>
                <a:gd name="T1" fmla="*/ 0 h 43200"/>
                <a:gd name="T2" fmla="*/ 0 w 24199"/>
                <a:gd name="T3" fmla="*/ 1 h 43200"/>
                <a:gd name="T4" fmla="*/ 0 w 24199"/>
                <a:gd name="T5" fmla="*/ 0 h 43200"/>
                <a:gd name="T6" fmla="*/ 0 60000 65536"/>
                <a:gd name="T7" fmla="*/ 0 60000 65536"/>
                <a:gd name="T8" fmla="*/ 0 60000 65536"/>
                <a:gd name="T9" fmla="*/ 0 w 24199"/>
                <a:gd name="T10" fmla="*/ 0 h 43200"/>
                <a:gd name="T11" fmla="*/ 24199 w 24199"/>
                <a:gd name="T12" fmla="*/ 43200 h 43200"/>
              </a:gdLst>
              <a:ahLst/>
              <a:cxnLst>
                <a:cxn ang="T6">
                  <a:pos x="T0" y="T1"/>
                </a:cxn>
                <a:cxn ang="T7">
                  <a:pos x="T2" y="T3"/>
                </a:cxn>
                <a:cxn ang="T8">
                  <a:pos x="T4" y="T5"/>
                </a:cxn>
              </a:cxnLst>
              <a:rect l="T9" t="T10" r="T11" b="T12"/>
              <a:pathLst>
                <a:path w="24199" h="43200" fill="none" extrusionOk="0">
                  <a:moveTo>
                    <a:pt x="2598" y="0"/>
                  </a:moveTo>
                  <a:cubicBezTo>
                    <a:pt x="14528" y="0"/>
                    <a:pt x="24199" y="9670"/>
                    <a:pt x="24199" y="21600"/>
                  </a:cubicBezTo>
                  <a:cubicBezTo>
                    <a:pt x="24199" y="33529"/>
                    <a:pt x="14528" y="43200"/>
                    <a:pt x="2599" y="43200"/>
                  </a:cubicBezTo>
                  <a:cubicBezTo>
                    <a:pt x="1730" y="43200"/>
                    <a:pt x="862" y="43147"/>
                    <a:pt x="-1" y="43043"/>
                  </a:cubicBezTo>
                </a:path>
                <a:path w="24199" h="43200" stroke="0" extrusionOk="0">
                  <a:moveTo>
                    <a:pt x="2598" y="0"/>
                  </a:moveTo>
                  <a:cubicBezTo>
                    <a:pt x="14528" y="0"/>
                    <a:pt x="24199" y="9670"/>
                    <a:pt x="24199" y="21600"/>
                  </a:cubicBezTo>
                  <a:cubicBezTo>
                    <a:pt x="24199" y="33529"/>
                    <a:pt x="14528" y="43200"/>
                    <a:pt x="2599" y="43200"/>
                  </a:cubicBezTo>
                  <a:cubicBezTo>
                    <a:pt x="1730" y="43200"/>
                    <a:pt x="862" y="43147"/>
                    <a:pt x="-1" y="43043"/>
                  </a:cubicBezTo>
                  <a:lnTo>
                    <a:pt x="2599"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265" name="Arc 50"/>
            <p:cNvSpPr>
              <a:spLocks/>
            </p:cNvSpPr>
            <p:nvPr/>
          </p:nvSpPr>
          <p:spPr bwMode="auto">
            <a:xfrm>
              <a:off x="3984" y="1584"/>
              <a:ext cx="134" cy="336"/>
            </a:xfrm>
            <a:custGeom>
              <a:avLst/>
              <a:gdLst>
                <a:gd name="T0" fmla="*/ 0 w 21637"/>
                <a:gd name="T1" fmla="*/ 0 h 43200"/>
                <a:gd name="T2" fmla="*/ 0 w 21637"/>
                <a:gd name="T3" fmla="*/ 3 h 43200"/>
                <a:gd name="T4" fmla="*/ 0 w 21637"/>
                <a:gd name="T5" fmla="*/ 1 h 43200"/>
                <a:gd name="T6" fmla="*/ 0 60000 65536"/>
                <a:gd name="T7" fmla="*/ 0 60000 65536"/>
                <a:gd name="T8" fmla="*/ 0 60000 65536"/>
                <a:gd name="T9" fmla="*/ 0 w 21637"/>
                <a:gd name="T10" fmla="*/ 0 h 43200"/>
                <a:gd name="T11" fmla="*/ 21637 w 21637"/>
                <a:gd name="T12" fmla="*/ 43200 h 43200"/>
              </a:gdLst>
              <a:ahLst/>
              <a:cxnLst>
                <a:cxn ang="T6">
                  <a:pos x="T0" y="T1"/>
                </a:cxn>
                <a:cxn ang="T7">
                  <a:pos x="T2" y="T3"/>
                </a:cxn>
                <a:cxn ang="T8">
                  <a:pos x="T4" y="T5"/>
                </a:cxn>
              </a:cxnLst>
              <a:rect l="T9" t="T10" r="T11" b="T12"/>
              <a:pathLst>
                <a:path w="21637" h="43200" fill="none" extrusionOk="0">
                  <a:moveTo>
                    <a:pt x="36" y="0"/>
                  </a:moveTo>
                  <a:cubicBezTo>
                    <a:pt x="11966" y="0"/>
                    <a:pt x="21637" y="9670"/>
                    <a:pt x="21637" y="21600"/>
                  </a:cubicBezTo>
                  <a:cubicBezTo>
                    <a:pt x="21637" y="33529"/>
                    <a:pt x="11966" y="43200"/>
                    <a:pt x="37" y="43200"/>
                  </a:cubicBezTo>
                  <a:cubicBezTo>
                    <a:pt x="24" y="43200"/>
                    <a:pt x="12" y="43199"/>
                    <a:pt x="-1" y="43199"/>
                  </a:cubicBezTo>
                </a:path>
                <a:path w="21637" h="43200" stroke="0" extrusionOk="0">
                  <a:moveTo>
                    <a:pt x="36" y="0"/>
                  </a:moveTo>
                  <a:cubicBezTo>
                    <a:pt x="11966" y="0"/>
                    <a:pt x="21637" y="9670"/>
                    <a:pt x="21637" y="21600"/>
                  </a:cubicBezTo>
                  <a:cubicBezTo>
                    <a:pt x="21637" y="33529"/>
                    <a:pt x="11966" y="43200"/>
                    <a:pt x="37" y="43200"/>
                  </a:cubicBezTo>
                  <a:cubicBezTo>
                    <a:pt x="24" y="43200"/>
                    <a:pt x="12" y="43199"/>
                    <a:pt x="-1" y="43199"/>
                  </a:cubicBezTo>
                  <a:lnTo>
                    <a:pt x="37"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grpSp>
          <p:nvGrpSpPr>
            <p:cNvPr id="10266" name="Group 51"/>
            <p:cNvGrpSpPr>
              <a:grpSpLocks/>
            </p:cNvGrpSpPr>
            <p:nvPr/>
          </p:nvGrpSpPr>
          <p:grpSpPr bwMode="auto">
            <a:xfrm>
              <a:off x="3312" y="1720"/>
              <a:ext cx="632" cy="1448"/>
              <a:chOff x="3312" y="1720"/>
              <a:chExt cx="632" cy="1448"/>
            </a:xfrm>
          </p:grpSpPr>
          <p:sp>
            <p:nvSpPr>
              <p:cNvPr id="10267" name="AutoShape 52"/>
              <p:cNvSpPr>
                <a:spLocks noChangeArrowheads="1"/>
              </p:cNvSpPr>
              <p:nvPr/>
            </p:nvSpPr>
            <p:spPr bwMode="auto">
              <a:xfrm rot="5400000">
                <a:off x="3684" y="1692"/>
                <a:ext cx="96" cy="168"/>
              </a:xfrm>
              <a:custGeom>
                <a:avLst/>
                <a:gdLst>
                  <a:gd name="T0" fmla="*/ 0 w 21600"/>
                  <a:gd name="T1" fmla="*/ 1 h 21600"/>
                  <a:gd name="T2" fmla="*/ 0 w 21600"/>
                  <a:gd name="T3" fmla="*/ 1 h 21600"/>
                  <a:gd name="T4" fmla="*/ 0 w 21600"/>
                  <a:gd name="T5" fmla="*/ 1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13D921"/>
              </a:solidFill>
              <a:ln w="9525">
                <a:solidFill>
                  <a:schemeClr val="tx1"/>
                </a:solidFill>
                <a:miter lim="800000"/>
                <a:headEnd/>
                <a:tailEnd/>
              </a:ln>
            </p:spPr>
            <p:txBody>
              <a:bodyPr wrap="none" anchor="ctr"/>
              <a:lstStyle/>
              <a:p>
                <a:endParaRPr lang="en-GB"/>
              </a:p>
            </p:txBody>
          </p:sp>
          <p:sp>
            <p:nvSpPr>
              <p:cNvPr id="10268" name="Oval 53"/>
              <p:cNvSpPr>
                <a:spLocks noChangeArrowheads="1"/>
              </p:cNvSpPr>
              <p:nvPr/>
            </p:nvSpPr>
            <p:spPr bwMode="auto">
              <a:xfrm>
                <a:off x="3792" y="1728"/>
                <a:ext cx="48" cy="96"/>
              </a:xfrm>
              <a:prstGeom prst="ellipse">
                <a:avLst/>
              </a:prstGeom>
              <a:solidFill>
                <a:srgbClr val="13D921"/>
              </a:solidFill>
              <a:ln w="9525">
                <a:solidFill>
                  <a:schemeClr val="tx1"/>
                </a:solidFill>
                <a:round/>
                <a:headEnd/>
                <a:tailEnd/>
              </a:ln>
            </p:spPr>
            <p:txBody>
              <a:bodyPr wrap="none" anchor="ctr"/>
              <a:lstStyle/>
              <a:p>
                <a:endParaRPr lang="en-GB"/>
              </a:p>
            </p:txBody>
          </p:sp>
          <p:sp>
            <p:nvSpPr>
              <p:cNvPr id="10269" name="Freeform 54"/>
              <p:cNvSpPr>
                <a:spLocks/>
              </p:cNvSpPr>
              <p:nvPr/>
            </p:nvSpPr>
            <p:spPr bwMode="auto">
              <a:xfrm>
                <a:off x="3312" y="1968"/>
                <a:ext cx="632" cy="196"/>
              </a:xfrm>
              <a:custGeom>
                <a:avLst/>
                <a:gdLst>
                  <a:gd name="T0" fmla="*/ 0 w 1089"/>
                  <a:gd name="T1" fmla="*/ 10 h 236"/>
                  <a:gd name="T2" fmla="*/ 23 w 1089"/>
                  <a:gd name="T3" fmla="*/ 83 h 236"/>
                  <a:gd name="T4" fmla="*/ 200 w 1089"/>
                  <a:gd name="T5" fmla="*/ 189 h 236"/>
                  <a:gd name="T6" fmla="*/ 260 w 1089"/>
                  <a:gd name="T7" fmla="*/ 196 h 236"/>
                  <a:gd name="T8" fmla="*/ 450 w 1089"/>
                  <a:gd name="T9" fmla="*/ 189 h 236"/>
                  <a:gd name="T10" fmla="*/ 580 w 1089"/>
                  <a:gd name="T11" fmla="*/ 76 h 236"/>
                  <a:gd name="T12" fmla="*/ 617 w 1089"/>
                  <a:gd name="T13" fmla="*/ 30 h 236"/>
                  <a:gd name="T14" fmla="*/ 631 w 1089"/>
                  <a:gd name="T15" fmla="*/ 17 h 236"/>
                  <a:gd name="T16" fmla="*/ 0 w 1089"/>
                  <a:gd name="T17" fmla="*/ 10 h 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9"/>
                  <a:gd name="T28" fmla="*/ 0 h 236"/>
                  <a:gd name="T29" fmla="*/ 1089 w 1089"/>
                  <a:gd name="T30" fmla="*/ 236 h 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9" h="236">
                    <a:moveTo>
                      <a:pt x="0" y="12"/>
                    </a:moveTo>
                    <a:cubicBezTo>
                      <a:pt x="13" y="41"/>
                      <a:pt x="25" y="71"/>
                      <a:pt x="40" y="100"/>
                    </a:cubicBezTo>
                    <a:cubicBezTo>
                      <a:pt x="101" y="223"/>
                      <a:pt x="221" y="212"/>
                      <a:pt x="344" y="228"/>
                    </a:cubicBezTo>
                    <a:cubicBezTo>
                      <a:pt x="378" y="232"/>
                      <a:pt x="413" y="233"/>
                      <a:pt x="448" y="236"/>
                    </a:cubicBezTo>
                    <a:cubicBezTo>
                      <a:pt x="557" y="233"/>
                      <a:pt x="666" y="232"/>
                      <a:pt x="776" y="228"/>
                    </a:cubicBezTo>
                    <a:cubicBezTo>
                      <a:pt x="902" y="222"/>
                      <a:pt x="911" y="150"/>
                      <a:pt x="1000" y="92"/>
                    </a:cubicBezTo>
                    <a:cubicBezTo>
                      <a:pt x="1018" y="63"/>
                      <a:pt x="1031" y="46"/>
                      <a:pt x="1064" y="36"/>
                    </a:cubicBezTo>
                    <a:cubicBezTo>
                      <a:pt x="1089" y="10"/>
                      <a:pt x="1088" y="0"/>
                      <a:pt x="1088" y="20"/>
                    </a:cubicBezTo>
                    <a:lnTo>
                      <a:pt x="0" y="12"/>
                    </a:lnTo>
                    <a:close/>
                  </a:path>
                </a:pathLst>
              </a:custGeom>
              <a:solidFill>
                <a:srgbClr val="13D921"/>
              </a:solidFill>
              <a:ln w="9525">
                <a:solidFill>
                  <a:schemeClr val="tx1"/>
                </a:solidFill>
                <a:round/>
                <a:headEnd/>
                <a:tailEnd/>
              </a:ln>
            </p:spPr>
            <p:txBody>
              <a:bodyPr wrap="none" anchor="ctr"/>
              <a:lstStyle/>
              <a:p>
                <a:endParaRPr lang="en-GB"/>
              </a:p>
            </p:txBody>
          </p:sp>
          <p:sp>
            <p:nvSpPr>
              <p:cNvPr id="10270" name="Freeform 55"/>
              <p:cNvSpPr>
                <a:spLocks/>
              </p:cNvSpPr>
              <p:nvPr/>
            </p:nvSpPr>
            <p:spPr bwMode="auto">
              <a:xfrm>
                <a:off x="3504" y="1824"/>
                <a:ext cx="160" cy="173"/>
              </a:xfrm>
              <a:custGeom>
                <a:avLst/>
                <a:gdLst>
                  <a:gd name="T0" fmla="*/ 6 w 160"/>
                  <a:gd name="T1" fmla="*/ 144 h 173"/>
                  <a:gd name="T2" fmla="*/ 22 w 160"/>
                  <a:gd name="T3" fmla="*/ 40 h 173"/>
                  <a:gd name="T4" fmla="*/ 86 w 160"/>
                  <a:gd name="T5" fmla="*/ 0 h 173"/>
                  <a:gd name="T6" fmla="*/ 142 w 160"/>
                  <a:gd name="T7" fmla="*/ 32 h 173"/>
                  <a:gd name="T8" fmla="*/ 158 w 160"/>
                  <a:gd name="T9" fmla="*/ 80 h 173"/>
                  <a:gd name="T10" fmla="*/ 150 w 160"/>
                  <a:gd name="T11" fmla="*/ 160 h 173"/>
                  <a:gd name="T12" fmla="*/ 126 w 160"/>
                  <a:gd name="T13" fmla="*/ 152 h 173"/>
                  <a:gd name="T14" fmla="*/ 46 w 160"/>
                  <a:gd name="T15" fmla="*/ 168 h 173"/>
                  <a:gd name="T16" fmla="*/ 6 w 160"/>
                  <a:gd name="T17" fmla="*/ 144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173"/>
                  <a:gd name="T29" fmla="*/ 160 w 160"/>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173">
                    <a:moveTo>
                      <a:pt x="6" y="144"/>
                    </a:moveTo>
                    <a:cubicBezTo>
                      <a:pt x="12" y="109"/>
                      <a:pt x="12" y="73"/>
                      <a:pt x="22" y="40"/>
                    </a:cubicBezTo>
                    <a:cubicBezTo>
                      <a:pt x="28" y="15"/>
                      <a:pt x="86" y="0"/>
                      <a:pt x="86" y="0"/>
                    </a:cubicBezTo>
                    <a:cubicBezTo>
                      <a:pt x="113" y="6"/>
                      <a:pt x="126" y="4"/>
                      <a:pt x="142" y="32"/>
                    </a:cubicBezTo>
                    <a:cubicBezTo>
                      <a:pt x="150" y="46"/>
                      <a:pt x="158" y="80"/>
                      <a:pt x="158" y="80"/>
                    </a:cubicBezTo>
                    <a:cubicBezTo>
                      <a:pt x="155" y="106"/>
                      <a:pt x="160" y="135"/>
                      <a:pt x="150" y="160"/>
                    </a:cubicBezTo>
                    <a:cubicBezTo>
                      <a:pt x="146" y="167"/>
                      <a:pt x="134" y="152"/>
                      <a:pt x="126" y="152"/>
                    </a:cubicBezTo>
                    <a:cubicBezTo>
                      <a:pt x="106" y="152"/>
                      <a:pt x="67" y="162"/>
                      <a:pt x="46" y="168"/>
                    </a:cubicBezTo>
                    <a:cubicBezTo>
                      <a:pt x="0" y="158"/>
                      <a:pt x="6" y="173"/>
                      <a:pt x="6" y="144"/>
                    </a:cubicBezTo>
                    <a:close/>
                  </a:path>
                </a:pathLst>
              </a:custGeom>
              <a:solidFill>
                <a:srgbClr val="13D921"/>
              </a:solidFill>
              <a:ln w="9525">
                <a:solidFill>
                  <a:schemeClr val="tx1"/>
                </a:solidFill>
                <a:round/>
                <a:headEnd/>
                <a:tailEnd/>
              </a:ln>
            </p:spPr>
            <p:txBody>
              <a:bodyPr wrap="none" anchor="ctr"/>
              <a:lstStyle/>
              <a:p>
                <a:endParaRPr lang="en-GB"/>
              </a:p>
            </p:txBody>
          </p:sp>
          <p:sp>
            <p:nvSpPr>
              <p:cNvPr id="10271" name="Oval 56"/>
              <p:cNvSpPr>
                <a:spLocks noChangeArrowheads="1"/>
              </p:cNvSpPr>
              <p:nvPr/>
            </p:nvSpPr>
            <p:spPr bwMode="auto">
              <a:xfrm>
                <a:off x="3566" y="1720"/>
                <a:ext cx="96" cy="96"/>
              </a:xfrm>
              <a:prstGeom prst="ellipse">
                <a:avLst/>
              </a:prstGeom>
              <a:solidFill>
                <a:srgbClr val="13D921"/>
              </a:solidFill>
              <a:ln w="9525">
                <a:solidFill>
                  <a:schemeClr val="tx1"/>
                </a:solidFill>
                <a:round/>
                <a:headEnd/>
                <a:tailEnd/>
              </a:ln>
            </p:spPr>
            <p:txBody>
              <a:bodyPr wrap="none" anchor="ctr"/>
              <a:lstStyle/>
              <a:p>
                <a:endParaRPr lang="en-GB"/>
              </a:p>
            </p:txBody>
          </p:sp>
          <p:sp>
            <p:nvSpPr>
              <p:cNvPr id="10272" name="Line 57"/>
              <p:cNvSpPr>
                <a:spLocks noChangeShapeType="1"/>
              </p:cNvSpPr>
              <p:nvPr/>
            </p:nvSpPr>
            <p:spPr bwMode="auto">
              <a:xfrm>
                <a:off x="3648" y="1968"/>
                <a:ext cx="0" cy="1200"/>
              </a:xfrm>
              <a:prstGeom prst="line">
                <a:avLst/>
              </a:prstGeom>
              <a:noFill/>
              <a:ln w="9525">
                <a:solidFill>
                  <a:srgbClr val="13D9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4" name="Group 58"/>
          <p:cNvGrpSpPr>
            <a:grpSpLocks/>
          </p:cNvGrpSpPr>
          <p:nvPr/>
        </p:nvGrpSpPr>
        <p:grpSpPr bwMode="auto">
          <a:xfrm>
            <a:off x="3733800" y="2133600"/>
            <a:ext cx="1279525" cy="2133600"/>
            <a:chOff x="2544" y="1584"/>
            <a:chExt cx="806" cy="1344"/>
          </a:xfrm>
        </p:grpSpPr>
        <p:sp>
          <p:nvSpPr>
            <p:cNvPr id="10254" name="Arc 59"/>
            <p:cNvSpPr>
              <a:spLocks/>
            </p:cNvSpPr>
            <p:nvPr/>
          </p:nvSpPr>
          <p:spPr bwMode="auto">
            <a:xfrm>
              <a:off x="3120" y="1680"/>
              <a:ext cx="108" cy="192"/>
            </a:xfrm>
            <a:custGeom>
              <a:avLst/>
              <a:gdLst>
                <a:gd name="T0" fmla="*/ 0 w 24199"/>
                <a:gd name="T1" fmla="*/ 0 h 43200"/>
                <a:gd name="T2" fmla="*/ 0 w 24199"/>
                <a:gd name="T3" fmla="*/ 1 h 43200"/>
                <a:gd name="T4" fmla="*/ 0 w 24199"/>
                <a:gd name="T5" fmla="*/ 0 h 43200"/>
                <a:gd name="T6" fmla="*/ 0 60000 65536"/>
                <a:gd name="T7" fmla="*/ 0 60000 65536"/>
                <a:gd name="T8" fmla="*/ 0 60000 65536"/>
                <a:gd name="T9" fmla="*/ 0 w 24199"/>
                <a:gd name="T10" fmla="*/ 0 h 43200"/>
                <a:gd name="T11" fmla="*/ 24199 w 24199"/>
                <a:gd name="T12" fmla="*/ 43200 h 43200"/>
              </a:gdLst>
              <a:ahLst/>
              <a:cxnLst>
                <a:cxn ang="T6">
                  <a:pos x="T0" y="T1"/>
                </a:cxn>
                <a:cxn ang="T7">
                  <a:pos x="T2" y="T3"/>
                </a:cxn>
                <a:cxn ang="T8">
                  <a:pos x="T4" y="T5"/>
                </a:cxn>
              </a:cxnLst>
              <a:rect l="T9" t="T10" r="T11" b="T12"/>
              <a:pathLst>
                <a:path w="24199" h="43200" fill="none" extrusionOk="0">
                  <a:moveTo>
                    <a:pt x="2598" y="0"/>
                  </a:moveTo>
                  <a:cubicBezTo>
                    <a:pt x="14528" y="0"/>
                    <a:pt x="24199" y="9670"/>
                    <a:pt x="24199" y="21600"/>
                  </a:cubicBezTo>
                  <a:cubicBezTo>
                    <a:pt x="24199" y="33529"/>
                    <a:pt x="14528" y="43200"/>
                    <a:pt x="2599" y="43200"/>
                  </a:cubicBezTo>
                  <a:cubicBezTo>
                    <a:pt x="1730" y="43200"/>
                    <a:pt x="862" y="43147"/>
                    <a:pt x="-1" y="43043"/>
                  </a:cubicBezTo>
                </a:path>
                <a:path w="24199" h="43200" stroke="0" extrusionOk="0">
                  <a:moveTo>
                    <a:pt x="2598" y="0"/>
                  </a:moveTo>
                  <a:cubicBezTo>
                    <a:pt x="14528" y="0"/>
                    <a:pt x="24199" y="9670"/>
                    <a:pt x="24199" y="21600"/>
                  </a:cubicBezTo>
                  <a:cubicBezTo>
                    <a:pt x="24199" y="33529"/>
                    <a:pt x="14528" y="43200"/>
                    <a:pt x="2599" y="43200"/>
                  </a:cubicBezTo>
                  <a:cubicBezTo>
                    <a:pt x="1730" y="43200"/>
                    <a:pt x="862" y="43147"/>
                    <a:pt x="-1" y="43043"/>
                  </a:cubicBezTo>
                  <a:lnTo>
                    <a:pt x="2599"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255" name="Arc 60"/>
            <p:cNvSpPr>
              <a:spLocks/>
            </p:cNvSpPr>
            <p:nvPr/>
          </p:nvSpPr>
          <p:spPr bwMode="auto">
            <a:xfrm>
              <a:off x="3216" y="1584"/>
              <a:ext cx="134" cy="336"/>
            </a:xfrm>
            <a:custGeom>
              <a:avLst/>
              <a:gdLst>
                <a:gd name="T0" fmla="*/ 0 w 21637"/>
                <a:gd name="T1" fmla="*/ 0 h 43200"/>
                <a:gd name="T2" fmla="*/ 0 w 21637"/>
                <a:gd name="T3" fmla="*/ 3 h 43200"/>
                <a:gd name="T4" fmla="*/ 0 w 21637"/>
                <a:gd name="T5" fmla="*/ 1 h 43200"/>
                <a:gd name="T6" fmla="*/ 0 60000 65536"/>
                <a:gd name="T7" fmla="*/ 0 60000 65536"/>
                <a:gd name="T8" fmla="*/ 0 60000 65536"/>
                <a:gd name="T9" fmla="*/ 0 w 21637"/>
                <a:gd name="T10" fmla="*/ 0 h 43200"/>
                <a:gd name="T11" fmla="*/ 21637 w 21637"/>
                <a:gd name="T12" fmla="*/ 43200 h 43200"/>
              </a:gdLst>
              <a:ahLst/>
              <a:cxnLst>
                <a:cxn ang="T6">
                  <a:pos x="T0" y="T1"/>
                </a:cxn>
                <a:cxn ang="T7">
                  <a:pos x="T2" y="T3"/>
                </a:cxn>
                <a:cxn ang="T8">
                  <a:pos x="T4" y="T5"/>
                </a:cxn>
              </a:cxnLst>
              <a:rect l="T9" t="T10" r="T11" b="T12"/>
              <a:pathLst>
                <a:path w="21637" h="43200" fill="none" extrusionOk="0">
                  <a:moveTo>
                    <a:pt x="36" y="0"/>
                  </a:moveTo>
                  <a:cubicBezTo>
                    <a:pt x="11966" y="0"/>
                    <a:pt x="21637" y="9670"/>
                    <a:pt x="21637" y="21600"/>
                  </a:cubicBezTo>
                  <a:cubicBezTo>
                    <a:pt x="21637" y="33529"/>
                    <a:pt x="11966" y="43200"/>
                    <a:pt x="37" y="43200"/>
                  </a:cubicBezTo>
                  <a:cubicBezTo>
                    <a:pt x="24" y="43200"/>
                    <a:pt x="12" y="43199"/>
                    <a:pt x="-1" y="43199"/>
                  </a:cubicBezTo>
                </a:path>
                <a:path w="21637" h="43200" stroke="0" extrusionOk="0">
                  <a:moveTo>
                    <a:pt x="36" y="0"/>
                  </a:moveTo>
                  <a:cubicBezTo>
                    <a:pt x="11966" y="0"/>
                    <a:pt x="21637" y="9670"/>
                    <a:pt x="21637" y="21600"/>
                  </a:cubicBezTo>
                  <a:cubicBezTo>
                    <a:pt x="21637" y="33529"/>
                    <a:pt x="11966" y="43200"/>
                    <a:pt x="37" y="43200"/>
                  </a:cubicBezTo>
                  <a:cubicBezTo>
                    <a:pt x="24" y="43200"/>
                    <a:pt x="12" y="43199"/>
                    <a:pt x="-1" y="43199"/>
                  </a:cubicBezTo>
                  <a:lnTo>
                    <a:pt x="37"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10256" name="Line 61"/>
            <p:cNvSpPr>
              <a:spLocks noChangeShapeType="1"/>
            </p:cNvSpPr>
            <p:nvPr/>
          </p:nvSpPr>
          <p:spPr bwMode="auto">
            <a:xfrm>
              <a:off x="2880" y="1968"/>
              <a:ext cx="0" cy="960"/>
            </a:xfrm>
            <a:prstGeom prst="line">
              <a:avLst/>
            </a:prstGeom>
            <a:noFill/>
            <a:ln w="9525">
              <a:solidFill>
                <a:srgbClr val="13D9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257" name="Group 62"/>
            <p:cNvGrpSpPr>
              <a:grpSpLocks/>
            </p:cNvGrpSpPr>
            <p:nvPr/>
          </p:nvGrpSpPr>
          <p:grpSpPr bwMode="auto">
            <a:xfrm>
              <a:off x="2544" y="1720"/>
              <a:ext cx="632" cy="444"/>
              <a:chOff x="2544" y="1720"/>
              <a:chExt cx="632" cy="444"/>
            </a:xfrm>
          </p:grpSpPr>
          <p:grpSp>
            <p:nvGrpSpPr>
              <p:cNvPr id="10258" name="Group 63"/>
              <p:cNvGrpSpPr>
                <a:grpSpLocks/>
              </p:cNvGrpSpPr>
              <p:nvPr/>
            </p:nvGrpSpPr>
            <p:grpSpPr bwMode="auto">
              <a:xfrm>
                <a:off x="2544" y="1720"/>
                <a:ext cx="632" cy="444"/>
                <a:chOff x="2544" y="1720"/>
                <a:chExt cx="632" cy="444"/>
              </a:xfrm>
            </p:grpSpPr>
            <p:sp>
              <p:nvSpPr>
                <p:cNvPr id="10260" name="AutoShape 64"/>
                <p:cNvSpPr>
                  <a:spLocks noChangeArrowheads="1"/>
                </p:cNvSpPr>
                <p:nvPr/>
              </p:nvSpPr>
              <p:spPr bwMode="auto">
                <a:xfrm rot="5400000">
                  <a:off x="2916" y="1692"/>
                  <a:ext cx="96" cy="168"/>
                </a:xfrm>
                <a:custGeom>
                  <a:avLst/>
                  <a:gdLst>
                    <a:gd name="T0" fmla="*/ 0 w 21600"/>
                    <a:gd name="T1" fmla="*/ 1 h 21600"/>
                    <a:gd name="T2" fmla="*/ 0 w 21600"/>
                    <a:gd name="T3" fmla="*/ 1 h 21600"/>
                    <a:gd name="T4" fmla="*/ 0 w 21600"/>
                    <a:gd name="T5" fmla="*/ 1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13D921"/>
                </a:solidFill>
                <a:ln w="9525">
                  <a:solidFill>
                    <a:schemeClr val="tx1"/>
                  </a:solidFill>
                  <a:miter lim="800000"/>
                  <a:headEnd/>
                  <a:tailEnd/>
                </a:ln>
              </p:spPr>
              <p:txBody>
                <a:bodyPr wrap="none" anchor="ctr"/>
                <a:lstStyle/>
                <a:p>
                  <a:endParaRPr lang="en-GB"/>
                </a:p>
              </p:txBody>
            </p:sp>
            <p:sp>
              <p:nvSpPr>
                <p:cNvPr id="10261" name="Freeform 65"/>
                <p:cNvSpPr>
                  <a:spLocks/>
                </p:cNvSpPr>
                <p:nvPr/>
              </p:nvSpPr>
              <p:spPr bwMode="auto">
                <a:xfrm>
                  <a:off x="2544" y="1968"/>
                  <a:ext cx="632" cy="196"/>
                </a:xfrm>
                <a:custGeom>
                  <a:avLst/>
                  <a:gdLst>
                    <a:gd name="T0" fmla="*/ 0 w 1089"/>
                    <a:gd name="T1" fmla="*/ 10 h 236"/>
                    <a:gd name="T2" fmla="*/ 23 w 1089"/>
                    <a:gd name="T3" fmla="*/ 83 h 236"/>
                    <a:gd name="T4" fmla="*/ 200 w 1089"/>
                    <a:gd name="T5" fmla="*/ 189 h 236"/>
                    <a:gd name="T6" fmla="*/ 260 w 1089"/>
                    <a:gd name="T7" fmla="*/ 196 h 236"/>
                    <a:gd name="T8" fmla="*/ 450 w 1089"/>
                    <a:gd name="T9" fmla="*/ 189 h 236"/>
                    <a:gd name="T10" fmla="*/ 580 w 1089"/>
                    <a:gd name="T11" fmla="*/ 76 h 236"/>
                    <a:gd name="T12" fmla="*/ 617 w 1089"/>
                    <a:gd name="T13" fmla="*/ 30 h 236"/>
                    <a:gd name="T14" fmla="*/ 631 w 1089"/>
                    <a:gd name="T15" fmla="*/ 17 h 236"/>
                    <a:gd name="T16" fmla="*/ 0 w 1089"/>
                    <a:gd name="T17" fmla="*/ 10 h 2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9"/>
                    <a:gd name="T28" fmla="*/ 0 h 236"/>
                    <a:gd name="T29" fmla="*/ 1089 w 1089"/>
                    <a:gd name="T30" fmla="*/ 236 h 2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9" h="236">
                      <a:moveTo>
                        <a:pt x="0" y="12"/>
                      </a:moveTo>
                      <a:cubicBezTo>
                        <a:pt x="13" y="41"/>
                        <a:pt x="25" y="71"/>
                        <a:pt x="40" y="100"/>
                      </a:cubicBezTo>
                      <a:cubicBezTo>
                        <a:pt x="101" y="223"/>
                        <a:pt x="221" y="212"/>
                        <a:pt x="344" y="228"/>
                      </a:cubicBezTo>
                      <a:cubicBezTo>
                        <a:pt x="378" y="232"/>
                        <a:pt x="413" y="233"/>
                        <a:pt x="448" y="236"/>
                      </a:cubicBezTo>
                      <a:cubicBezTo>
                        <a:pt x="557" y="233"/>
                        <a:pt x="666" y="232"/>
                        <a:pt x="776" y="228"/>
                      </a:cubicBezTo>
                      <a:cubicBezTo>
                        <a:pt x="902" y="222"/>
                        <a:pt x="911" y="150"/>
                        <a:pt x="1000" y="92"/>
                      </a:cubicBezTo>
                      <a:cubicBezTo>
                        <a:pt x="1018" y="63"/>
                        <a:pt x="1031" y="46"/>
                        <a:pt x="1064" y="36"/>
                      </a:cubicBezTo>
                      <a:cubicBezTo>
                        <a:pt x="1089" y="10"/>
                        <a:pt x="1088" y="0"/>
                        <a:pt x="1088" y="20"/>
                      </a:cubicBezTo>
                      <a:lnTo>
                        <a:pt x="0" y="12"/>
                      </a:lnTo>
                      <a:close/>
                    </a:path>
                  </a:pathLst>
                </a:custGeom>
                <a:solidFill>
                  <a:srgbClr val="13D921"/>
                </a:solidFill>
                <a:ln w="9525">
                  <a:solidFill>
                    <a:schemeClr val="tx1"/>
                  </a:solidFill>
                  <a:round/>
                  <a:headEnd/>
                  <a:tailEnd/>
                </a:ln>
              </p:spPr>
              <p:txBody>
                <a:bodyPr wrap="none" anchor="ctr"/>
                <a:lstStyle/>
                <a:p>
                  <a:endParaRPr lang="en-GB"/>
                </a:p>
              </p:txBody>
            </p:sp>
            <p:sp>
              <p:nvSpPr>
                <p:cNvPr id="10262" name="Freeform 66"/>
                <p:cNvSpPr>
                  <a:spLocks/>
                </p:cNvSpPr>
                <p:nvPr/>
              </p:nvSpPr>
              <p:spPr bwMode="auto">
                <a:xfrm>
                  <a:off x="2736" y="1824"/>
                  <a:ext cx="160" cy="173"/>
                </a:xfrm>
                <a:custGeom>
                  <a:avLst/>
                  <a:gdLst>
                    <a:gd name="T0" fmla="*/ 6 w 160"/>
                    <a:gd name="T1" fmla="*/ 144 h 173"/>
                    <a:gd name="T2" fmla="*/ 22 w 160"/>
                    <a:gd name="T3" fmla="*/ 40 h 173"/>
                    <a:gd name="T4" fmla="*/ 86 w 160"/>
                    <a:gd name="T5" fmla="*/ 0 h 173"/>
                    <a:gd name="T6" fmla="*/ 142 w 160"/>
                    <a:gd name="T7" fmla="*/ 32 h 173"/>
                    <a:gd name="T8" fmla="*/ 158 w 160"/>
                    <a:gd name="T9" fmla="*/ 80 h 173"/>
                    <a:gd name="T10" fmla="*/ 150 w 160"/>
                    <a:gd name="T11" fmla="*/ 160 h 173"/>
                    <a:gd name="T12" fmla="*/ 126 w 160"/>
                    <a:gd name="T13" fmla="*/ 152 h 173"/>
                    <a:gd name="T14" fmla="*/ 46 w 160"/>
                    <a:gd name="T15" fmla="*/ 168 h 173"/>
                    <a:gd name="T16" fmla="*/ 6 w 160"/>
                    <a:gd name="T17" fmla="*/ 144 h 1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0"/>
                    <a:gd name="T28" fmla="*/ 0 h 173"/>
                    <a:gd name="T29" fmla="*/ 160 w 160"/>
                    <a:gd name="T30" fmla="*/ 173 h 1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0" h="173">
                      <a:moveTo>
                        <a:pt x="6" y="144"/>
                      </a:moveTo>
                      <a:cubicBezTo>
                        <a:pt x="12" y="109"/>
                        <a:pt x="12" y="73"/>
                        <a:pt x="22" y="40"/>
                      </a:cubicBezTo>
                      <a:cubicBezTo>
                        <a:pt x="28" y="15"/>
                        <a:pt x="86" y="0"/>
                        <a:pt x="86" y="0"/>
                      </a:cubicBezTo>
                      <a:cubicBezTo>
                        <a:pt x="113" y="6"/>
                        <a:pt x="126" y="4"/>
                        <a:pt x="142" y="32"/>
                      </a:cubicBezTo>
                      <a:cubicBezTo>
                        <a:pt x="150" y="46"/>
                        <a:pt x="158" y="80"/>
                        <a:pt x="158" y="80"/>
                      </a:cubicBezTo>
                      <a:cubicBezTo>
                        <a:pt x="155" y="106"/>
                        <a:pt x="160" y="135"/>
                        <a:pt x="150" y="160"/>
                      </a:cubicBezTo>
                      <a:cubicBezTo>
                        <a:pt x="146" y="167"/>
                        <a:pt x="134" y="152"/>
                        <a:pt x="126" y="152"/>
                      </a:cubicBezTo>
                      <a:cubicBezTo>
                        <a:pt x="106" y="152"/>
                        <a:pt x="67" y="162"/>
                        <a:pt x="46" y="168"/>
                      </a:cubicBezTo>
                      <a:cubicBezTo>
                        <a:pt x="0" y="158"/>
                        <a:pt x="6" y="173"/>
                        <a:pt x="6" y="144"/>
                      </a:cubicBezTo>
                      <a:close/>
                    </a:path>
                  </a:pathLst>
                </a:custGeom>
                <a:solidFill>
                  <a:srgbClr val="13D921"/>
                </a:solidFill>
                <a:ln w="9525">
                  <a:solidFill>
                    <a:schemeClr val="tx1"/>
                  </a:solidFill>
                  <a:round/>
                  <a:headEnd/>
                  <a:tailEnd/>
                </a:ln>
              </p:spPr>
              <p:txBody>
                <a:bodyPr wrap="none" anchor="ctr"/>
                <a:lstStyle/>
                <a:p>
                  <a:endParaRPr lang="en-GB"/>
                </a:p>
              </p:txBody>
            </p:sp>
            <p:sp>
              <p:nvSpPr>
                <p:cNvPr id="10263" name="Oval 67"/>
                <p:cNvSpPr>
                  <a:spLocks noChangeArrowheads="1"/>
                </p:cNvSpPr>
                <p:nvPr/>
              </p:nvSpPr>
              <p:spPr bwMode="auto">
                <a:xfrm>
                  <a:off x="2798" y="1720"/>
                  <a:ext cx="96" cy="96"/>
                </a:xfrm>
                <a:prstGeom prst="ellipse">
                  <a:avLst/>
                </a:prstGeom>
                <a:solidFill>
                  <a:srgbClr val="13D921"/>
                </a:solidFill>
                <a:ln w="9525">
                  <a:solidFill>
                    <a:schemeClr val="tx1"/>
                  </a:solidFill>
                  <a:round/>
                  <a:headEnd/>
                  <a:tailEnd/>
                </a:ln>
              </p:spPr>
              <p:txBody>
                <a:bodyPr wrap="none" anchor="ctr"/>
                <a:lstStyle/>
                <a:p>
                  <a:endParaRPr lang="en-GB"/>
                </a:p>
              </p:txBody>
            </p:sp>
          </p:grpSp>
          <p:sp>
            <p:nvSpPr>
              <p:cNvPr id="10259" name="Oval 68"/>
              <p:cNvSpPr>
                <a:spLocks noChangeArrowheads="1"/>
              </p:cNvSpPr>
              <p:nvPr/>
            </p:nvSpPr>
            <p:spPr bwMode="auto">
              <a:xfrm>
                <a:off x="3024" y="1728"/>
                <a:ext cx="48" cy="96"/>
              </a:xfrm>
              <a:prstGeom prst="ellipse">
                <a:avLst/>
              </a:prstGeom>
              <a:solidFill>
                <a:srgbClr val="13D921"/>
              </a:solidFill>
              <a:ln w="9525">
                <a:solidFill>
                  <a:schemeClr val="tx1"/>
                </a:solidFill>
                <a:round/>
                <a:headEnd/>
                <a:tailEnd/>
              </a:ln>
            </p:spPr>
            <p:txBody>
              <a:bodyPr wrap="none" anchor="ctr"/>
              <a:lstStyle/>
              <a:p>
                <a:endParaRPr lang="en-GB"/>
              </a:p>
            </p:txBody>
          </p:sp>
        </p:grpSp>
      </p:gr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499"/>
                                          </p:stCondLst>
                                        </p:cTn>
                                        <p:tgtEl>
                                          <p:spTgt spid="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8"/>
                                        </p:tgtEl>
                                        <p:attrNameLst>
                                          <p:attrName>style.visibility</p:attrName>
                                        </p:attrNameLst>
                                      </p:cBhvr>
                                      <p:to>
                                        <p:strVal val="visible"/>
                                      </p:to>
                                    </p:set>
                                  </p:childTnLst>
                                </p:cTn>
                              </p:par>
                            </p:childTnLst>
                          </p:cTn>
                        </p:par>
                        <p:par>
                          <p:cTn id="22" fill="hold" nodeType="afterGroup">
                            <p:stCondLst>
                              <p:cond delay="500"/>
                            </p:stCondLst>
                            <p:childTnLst>
                              <p:par>
                                <p:cTn id="23" presetID="1" presetClass="entr" presetSubtype="0" fill="hold" nodeType="afterEffect">
                                  <p:stCondLst>
                                    <p:cond delay="0"/>
                                  </p:stCondLst>
                                  <p:childTnLst>
                                    <p:set>
                                      <p:cBhvr>
                                        <p:cTn id="24" dur="1" fill="hold">
                                          <p:stCondLst>
                                            <p:cond delay="499"/>
                                          </p:stCondLst>
                                        </p:cTn>
                                        <p:tgtEl>
                                          <p:spTgt spid="1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The basic idea</a:t>
            </a:r>
            <a:endParaRPr lang="en-GB" smtClean="0"/>
          </a:p>
        </p:txBody>
      </p:sp>
      <p:sp>
        <p:nvSpPr>
          <p:cNvPr id="11267" name="Rectangle 3"/>
          <p:cNvSpPr>
            <a:spLocks noGrp="1" noChangeArrowheads="1"/>
          </p:cNvSpPr>
          <p:nvPr>
            <p:ph type="body" idx="1"/>
          </p:nvPr>
        </p:nvSpPr>
        <p:spPr/>
        <p:txBody>
          <a:bodyPr/>
          <a:lstStyle/>
          <a:p>
            <a:pPr>
              <a:lnSpc>
                <a:spcPct val="90000"/>
              </a:lnSpc>
            </a:pPr>
            <a:r>
              <a:rPr lang="en-US" sz="2800" smtClean="0"/>
              <a:t>Each particle is searching for the optimum </a:t>
            </a:r>
          </a:p>
          <a:p>
            <a:pPr>
              <a:lnSpc>
                <a:spcPct val="90000"/>
              </a:lnSpc>
            </a:pPr>
            <a:r>
              <a:rPr lang="en-US" sz="2800" smtClean="0"/>
              <a:t>Each particle is </a:t>
            </a:r>
            <a:r>
              <a:rPr lang="en-US" sz="2800" i="1" smtClean="0"/>
              <a:t>moving </a:t>
            </a:r>
            <a:r>
              <a:rPr lang="en-US" sz="2800" smtClean="0"/>
              <a:t>and hence has a </a:t>
            </a:r>
            <a:r>
              <a:rPr lang="en-US" sz="2800" i="1" smtClean="0"/>
              <a:t>velocity</a:t>
            </a:r>
            <a:r>
              <a:rPr lang="en-US" sz="2800" smtClean="0"/>
              <a:t>.</a:t>
            </a:r>
          </a:p>
          <a:p>
            <a:pPr>
              <a:lnSpc>
                <a:spcPct val="90000"/>
              </a:lnSpc>
            </a:pPr>
            <a:r>
              <a:rPr lang="en-US" sz="2800" smtClean="0"/>
              <a:t>Each particle remembers the position it was in where it had its best result so far (its </a:t>
            </a:r>
            <a:r>
              <a:rPr lang="en-US" sz="2800" i="1" smtClean="0"/>
              <a:t>personal best</a:t>
            </a:r>
            <a:r>
              <a:rPr lang="en-US" sz="2800" smtClean="0"/>
              <a:t>)</a:t>
            </a:r>
          </a:p>
          <a:p>
            <a:pPr>
              <a:lnSpc>
                <a:spcPct val="90000"/>
              </a:lnSpc>
            </a:pPr>
            <a:r>
              <a:rPr lang="en-US" sz="2400" i="1" smtClean="0">
                <a:solidFill>
                  <a:schemeClr val="accent2"/>
                </a:solidFill>
              </a:rPr>
              <a:t>But this would not be much good on its own; particles need help in figuring out where to search.</a:t>
            </a:r>
            <a:endParaRPr lang="en-GB" sz="2400" i="1" smtClean="0">
              <a:solidFill>
                <a:schemeClr val="accent2"/>
              </a:solidFill>
            </a:endParaRPr>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The basic idea II</a:t>
            </a:r>
            <a:endParaRPr lang="en-GB" smtClean="0"/>
          </a:p>
        </p:txBody>
      </p:sp>
      <p:sp>
        <p:nvSpPr>
          <p:cNvPr id="12291" name="Rectangle 3"/>
          <p:cNvSpPr>
            <a:spLocks noGrp="1" noChangeArrowheads="1"/>
          </p:cNvSpPr>
          <p:nvPr>
            <p:ph type="body" idx="1"/>
          </p:nvPr>
        </p:nvSpPr>
        <p:spPr>
          <a:xfrm>
            <a:off x="1000125" y="1643063"/>
            <a:ext cx="7772400" cy="4114800"/>
          </a:xfrm>
        </p:spPr>
        <p:txBody>
          <a:bodyPr/>
          <a:lstStyle/>
          <a:p>
            <a:pPr>
              <a:lnSpc>
                <a:spcPct val="90000"/>
              </a:lnSpc>
              <a:buFont typeface="Monotype Sorts" pitchFamily="2" charset="2"/>
              <a:buNone/>
            </a:pPr>
            <a:endParaRPr lang="en-US" sz="2400" smtClean="0"/>
          </a:p>
          <a:p>
            <a:pPr>
              <a:lnSpc>
                <a:spcPct val="90000"/>
              </a:lnSpc>
            </a:pPr>
            <a:r>
              <a:rPr lang="en-US" sz="2400" smtClean="0"/>
              <a:t> The particles in the swarm </a:t>
            </a:r>
            <a:r>
              <a:rPr lang="en-US" sz="2400" i="1" smtClean="0"/>
              <a:t>co-operate</a:t>
            </a:r>
            <a:r>
              <a:rPr lang="en-US" sz="2400" smtClean="0"/>
              <a:t>. They exchange information about what they’ve discovered in the places they have visited</a:t>
            </a:r>
          </a:p>
          <a:p>
            <a:pPr>
              <a:lnSpc>
                <a:spcPct val="90000"/>
              </a:lnSpc>
            </a:pPr>
            <a:r>
              <a:rPr lang="en-US" sz="2400" smtClean="0"/>
              <a:t> The co-operation is very simple. In basic PSO  it is like this:</a:t>
            </a:r>
          </a:p>
          <a:p>
            <a:pPr lvl="1">
              <a:lnSpc>
                <a:spcPct val="90000"/>
              </a:lnSpc>
            </a:pPr>
            <a:r>
              <a:rPr lang="en-US" sz="2000" smtClean="0"/>
              <a:t>  A particle has a </a:t>
            </a:r>
            <a:r>
              <a:rPr lang="en-US" sz="2000" i="1" smtClean="0"/>
              <a:t>neighbourhood</a:t>
            </a:r>
            <a:r>
              <a:rPr lang="en-US" sz="2000" smtClean="0"/>
              <a:t> associated with it.</a:t>
            </a:r>
          </a:p>
          <a:p>
            <a:pPr lvl="1">
              <a:lnSpc>
                <a:spcPct val="90000"/>
              </a:lnSpc>
            </a:pPr>
            <a:r>
              <a:rPr lang="en-US" sz="2000" smtClean="0"/>
              <a:t>  A particle knows the fitnesses of those in its neighbourhood, and uses the </a:t>
            </a:r>
            <a:r>
              <a:rPr lang="en-US" sz="2000" i="1" smtClean="0"/>
              <a:t>position</a:t>
            </a:r>
            <a:r>
              <a:rPr lang="en-US" sz="2000" smtClean="0"/>
              <a:t> of the one with best fitness.</a:t>
            </a:r>
          </a:p>
          <a:p>
            <a:pPr lvl="1">
              <a:lnSpc>
                <a:spcPct val="90000"/>
              </a:lnSpc>
            </a:pPr>
            <a:r>
              <a:rPr lang="en-US" sz="2000" smtClean="0"/>
              <a:t>This position is simply used to adjust the particle’s velocity </a:t>
            </a:r>
          </a:p>
          <a:p>
            <a:pPr>
              <a:lnSpc>
                <a:spcPct val="90000"/>
              </a:lnSpc>
            </a:pPr>
            <a:endParaRPr lang="en-GB" sz="2400" b="1" smtClean="0"/>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z="4800" smtClean="0"/>
              <a:t>Initialization. Positions and velocities</a:t>
            </a: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828800"/>
            <a:ext cx="67564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00" name="Oval 4"/>
          <p:cNvSpPr>
            <a:spLocks noChangeArrowheads="1"/>
          </p:cNvSpPr>
          <p:nvPr/>
        </p:nvSpPr>
        <p:spPr bwMode="auto">
          <a:xfrm>
            <a:off x="2006600" y="40386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1" name="Oval 5"/>
          <p:cNvSpPr>
            <a:spLocks noChangeArrowheads="1"/>
          </p:cNvSpPr>
          <p:nvPr/>
        </p:nvSpPr>
        <p:spPr bwMode="auto">
          <a:xfrm>
            <a:off x="2844800" y="28956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2" name="Oval 6"/>
          <p:cNvSpPr>
            <a:spLocks noChangeArrowheads="1"/>
          </p:cNvSpPr>
          <p:nvPr/>
        </p:nvSpPr>
        <p:spPr bwMode="auto">
          <a:xfrm>
            <a:off x="3073400" y="42672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3" name="Oval 7"/>
          <p:cNvSpPr>
            <a:spLocks noChangeArrowheads="1"/>
          </p:cNvSpPr>
          <p:nvPr/>
        </p:nvSpPr>
        <p:spPr bwMode="auto">
          <a:xfrm>
            <a:off x="3302000" y="35814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4" name="Oval 8"/>
          <p:cNvSpPr>
            <a:spLocks noChangeArrowheads="1"/>
          </p:cNvSpPr>
          <p:nvPr/>
        </p:nvSpPr>
        <p:spPr bwMode="auto">
          <a:xfrm>
            <a:off x="3987800" y="54864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5" name="Oval 9"/>
          <p:cNvSpPr>
            <a:spLocks noChangeArrowheads="1"/>
          </p:cNvSpPr>
          <p:nvPr/>
        </p:nvSpPr>
        <p:spPr bwMode="auto">
          <a:xfrm>
            <a:off x="5816600" y="48768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6" name="Oval 10"/>
          <p:cNvSpPr>
            <a:spLocks noChangeArrowheads="1"/>
          </p:cNvSpPr>
          <p:nvPr/>
        </p:nvSpPr>
        <p:spPr bwMode="auto">
          <a:xfrm>
            <a:off x="4673600" y="25146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7" name="Oval 11"/>
          <p:cNvSpPr>
            <a:spLocks noChangeArrowheads="1"/>
          </p:cNvSpPr>
          <p:nvPr/>
        </p:nvSpPr>
        <p:spPr bwMode="auto">
          <a:xfrm>
            <a:off x="2159000" y="33528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8" name="Oval 12"/>
          <p:cNvSpPr>
            <a:spLocks noChangeArrowheads="1"/>
          </p:cNvSpPr>
          <p:nvPr/>
        </p:nvSpPr>
        <p:spPr bwMode="auto">
          <a:xfrm>
            <a:off x="3606800" y="19812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09" name="Oval 13"/>
          <p:cNvSpPr>
            <a:spLocks noChangeArrowheads="1"/>
          </p:cNvSpPr>
          <p:nvPr/>
        </p:nvSpPr>
        <p:spPr bwMode="auto">
          <a:xfrm>
            <a:off x="4521200" y="43434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10" name="Oval 14"/>
          <p:cNvSpPr>
            <a:spLocks noChangeArrowheads="1"/>
          </p:cNvSpPr>
          <p:nvPr/>
        </p:nvSpPr>
        <p:spPr bwMode="auto">
          <a:xfrm>
            <a:off x="5588000" y="42672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11" name="Oval 15"/>
          <p:cNvSpPr>
            <a:spLocks noChangeArrowheads="1"/>
          </p:cNvSpPr>
          <p:nvPr/>
        </p:nvSpPr>
        <p:spPr bwMode="auto">
          <a:xfrm>
            <a:off x="5969000" y="35814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12" name="Oval 16"/>
          <p:cNvSpPr>
            <a:spLocks noChangeArrowheads="1"/>
          </p:cNvSpPr>
          <p:nvPr/>
        </p:nvSpPr>
        <p:spPr bwMode="auto">
          <a:xfrm>
            <a:off x="6959600" y="35814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13" name="Oval 17"/>
          <p:cNvSpPr>
            <a:spLocks noChangeArrowheads="1"/>
          </p:cNvSpPr>
          <p:nvPr/>
        </p:nvSpPr>
        <p:spPr bwMode="auto">
          <a:xfrm>
            <a:off x="5816600" y="28956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06514" name="Oval 18"/>
          <p:cNvSpPr>
            <a:spLocks noChangeArrowheads="1"/>
          </p:cNvSpPr>
          <p:nvPr/>
        </p:nvSpPr>
        <p:spPr bwMode="auto">
          <a:xfrm>
            <a:off x="1168400" y="41148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15" name="Oval 19"/>
          <p:cNvSpPr>
            <a:spLocks noChangeArrowheads="1"/>
          </p:cNvSpPr>
          <p:nvPr/>
        </p:nvSpPr>
        <p:spPr bwMode="auto">
          <a:xfrm>
            <a:off x="2159000" y="47244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16" name="Oval 20"/>
          <p:cNvSpPr>
            <a:spLocks noChangeArrowheads="1"/>
          </p:cNvSpPr>
          <p:nvPr/>
        </p:nvSpPr>
        <p:spPr bwMode="auto">
          <a:xfrm>
            <a:off x="3149600" y="52578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17" name="Oval 21"/>
          <p:cNvSpPr>
            <a:spLocks noChangeArrowheads="1"/>
          </p:cNvSpPr>
          <p:nvPr/>
        </p:nvSpPr>
        <p:spPr bwMode="auto">
          <a:xfrm>
            <a:off x="4673600" y="60198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18" name="Oval 22"/>
          <p:cNvSpPr>
            <a:spLocks noChangeArrowheads="1"/>
          </p:cNvSpPr>
          <p:nvPr/>
        </p:nvSpPr>
        <p:spPr bwMode="auto">
          <a:xfrm>
            <a:off x="5511800" y="53340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19" name="Oval 23"/>
          <p:cNvSpPr>
            <a:spLocks noChangeArrowheads="1"/>
          </p:cNvSpPr>
          <p:nvPr/>
        </p:nvSpPr>
        <p:spPr bwMode="auto">
          <a:xfrm>
            <a:off x="6502400" y="44196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20" name="Oval 24"/>
          <p:cNvSpPr>
            <a:spLocks noChangeArrowheads="1"/>
          </p:cNvSpPr>
          <p:nvPr/>
        </p:nvSpPr>
        <p:spPr bwMode="auto">
          <a:xfrm>
            <a:off x="7493000" y="36576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21" name="Oval 25"/>
          <p:cNvSpPr>
            <a:spLocks noChangeArrowheads="1"/>
          </p:cNvSpPr>
          <p:nvPr/>
        </p:nvSpPr>
        <p:spPr bwMode="auto">
          <a:xfrm>
            <a:off x="6426200" y="29718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22" name="Oval 26"/>
          <p:cNvSpPr>
            <a:spLocks noChangeArrowheads="1"/>
          </p:cNvSpPr>
          <p:nvPr/>
        </p:nvSpPr>
        <p:spPr bwMode="auto">
          <a:xfrm>
            <a:off x="4978400" y="22098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23" name="Oval 27"/>
          <p:cNvSpPr>
            <a:spLocks noChangeArrowheads="1"/>
          </p:cNvSpPr>
          <p:nvPr/>
        </p:nvSpPr>
        <p:spPr bwMode="auto">
          <a:xfrm>
            <a:off x="3987800" y="16764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24" name="Oval 28"/>
          <p:cNvSpPr>
            <a:spLocks noChangeArrowheads="1"/>
          </p:cNvSpPr>
          <p:nvPr/>
        </p:nvSpPr>
        <p:spPr bwMode="auto">
          <a:xfrm>
            <a:off x="2997200" y="24384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06525" name="Oval 29"/>
          <p:cNvSpPr>
            <a:spLocks noChangeArrowheads="1"/>
          </p:cNvSpPr>
          <p:nvPr/>
        </p:nvSpPr>
        <p:spPr bwMode="auto">
          <a:xfrm>
            <a:off x="2006600" y="32766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grpSp>
        <p:nvGrpSpPr>
          <p:cNvPr id="2" name="Group 30"/>
          <p:cNvGrpSpPr>
            <a:grpSpLocks/>
          </p:cNvGrpSpPr>
          <p:nvPr/>
        </p:nvGrpSpPr>
        <p:grpSpPr bwMode="auto">
          <a:xfrm>
            <a:off x="1320800" y="1828800"/>
            <a:ext cx="6324600" cy="4267200"/>
            <a:chOff x="816" y="1056"/>
            <a:chExt cx="3984" cy="2688"/>
          </a:xfrm>
        </p:grpSpPr>
        <p:grpSp>
          <p:nvGrpSpPr>
            <p:cNvPr id="13350" name="Group 31"/>
            <p:cNvGrpSpPr>
              <a:grpSpLocks/>
            </p:cNvGrpSpPr>
            <p:nvPr/>
          </p:nvGrpSpPr>
          <p:grpSpPr bwMode="auto">
            <a:xfrm>
              <a:off x="816" y="1056"/>
              <a:ext cx="3984" cy="2688"/>
              <a:chOff x="816" y="1056"/>
              <a:chExt cx="3984" cy="2688"/>
            </a:xfrm>
          </p:grpSpPr>
          <p:sp>
            <p:nvSpPr>
              <p:cNvPr id="13366" name="Line 32"/>
              <p:cNvSpPr>
                <a:spLocks noChangeShapeType="1"/>
              </p:cNvSpPr>
              <p:nvPr/>
            </p:nvSpPr>
            <p:spPr bwMode="auto">
              <a:xfrm>
                <a:off x="816" y="2592"/>
                <a:ext cx="288" cy="19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7" name="Line 33"/>
              <p:cNvSpPr>
                <a:spLocks noChangeShapeType="1"/>
              </p:cNvSpPr>
              <p:nvPr/>
            </p:nvSpPr>
            <p:spPr bwMode="auto">
              <a:xfrm>
                <a:off x="1440" y="2976"/>
                <a:ext cx="336" cy="144"/>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8" name="Line 34"/>
              <p:cNvSpPr>
                <a:spLocks noChangeShapeType="1"/>
              </p:cNvSpPr>
              <p:nvPr/>
            </p:nvSpPr>
            <p:spPr bwMode="auto">
              <a:xfrm>
                <a:off x="2064" y="3264"/>
                <a:ext cx="288" cy="19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9" name="Line 35"/>
              <p:cNvSpPr>
                <a:spLocks noChangeShapeType="1"/>
              </p:cNvSpPr>
              <p:nvPr/>
            </p:nvSpPr>
            <p:spPr bwMode="auto">
              <a:xfrm flipV="1">
                <a:off x="3024" y="3600"/>
                <a:ext cx="240" cy="144"/>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0" name="Line 36"/>
              <p:cNvSpPr>
                <a:spLocks noChangeShapeType="1"/>
              </p:cNvSpPr>
              <p:nvPr/>
            </p:nvSpPr>
            <p:spPr bwMode="auto">
              <a:xfrm flipV="1">
                <a:off x="3552" y="3072"/>
                <a:ext cx="336" cy="240"/>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1" name="Line 37"/>
              <p:cNvSpPr>
                <a:spLocks noChangeShapeType="1"/>
              </p:cNvSpPr>
              <p:nvPr/>
            </p:nvSpPr>
            <p:spPr bwMode="auto">
              <a:xfrm flipV="1">
                <a:off x="4176" y="2592"/>
                <a:ext cx="288" cy="19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2" name="Line 38"/>
              <p:cNvSpPr>
                <a:spLocks noChangeShapeType="1"/>
              </p:cNvSpPr>
              <p:nvPr/>
            </p:nvSpPr>
            <p:spPr bwMode="auto">
              <a:xfrm flipH="1" flipV="1">
                <a:off x="4416" y="2016"/>
                <a:ext cx="384" cy="288"/>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3" name="Line 39"/>
              <p:cNvSpPr>
                <a:spLocks noChangeShapeType="1"/>
              </p:cNvSpPr>
              <p:nvPr/>
            </p:nvSpPr>
            <p:spPr bwMode="auto">
              <a:xfrm flipH="1" flipV="1">
                <a:off x="3552" y="1584"/>
                <a:ext cx="576" cy="288"/>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4" name="Line 40"/>
              <p:cNvSpPr>
                <a:spLocks noChangeShapeType="1"/>
              </p:cNvSpPr>
              <p:nvPr/>
            </p:nvSpPr>
            <p:spPr bwMode="auto">
              <a:xfrm flipH="1" flipV="1">
                <a:off x="2832" y="1200"/>
                <a:ext cx="384" cy="19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5" name="Line 41"/>
              <p:cNvSpPr>
                <a:spLocks noChangeShapeType="1"/>
              </p:cNvSpPr>
              <p:nvPr/>
            </p:nvSpPr>
            <p:spPr bwMode="auto">
              <a:xfrm flipH="1">
                <a:off x="2160" y="1056"/>
                <a:ext cx="432" cy="336"/>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6" name="Line 42"/>
              <p:cNvSpPr>
                <a:spLocks noChangeShapeType="1"/>
              </p:cNvSpPr>
              <p:nvPr/>
            </p:nvSpPr>
            <p:spPr bwMode="auto">
              <a:xfrm flipH="1">
                <a:off x="1680" y="1536"/>
                <a:ext cx="288" cy="288"/>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77" name="Line 43"/>
              <p:cNvSpPr>
                <a:spLocks noChangeShapeType="1"/>
              </p:cNvSpPr>
              <p:nvPr/>
            </p:nvSpPr>
            <p:spPr bwMode="auto">
              <a:xfrm flipH="1">
                <a:off x="1056" y="2064"/>
                <a:ext cx="288" cy="288"/>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51" name="Group 44"/>
            <p:cNvGrpSpPr>
              <a:grpSpLocks/>
            </p:cNvGrpSpPr>
            <p:nvPr/>
          </p:nvGrpSpPr>
          <p:grpSpPr bwMode="auto">
            <a:xfrm>
              <a:off x="1392" y="1248"/>
              <a:ext cx="3072" cy="2208"/>
              <a:chOff x="1392" y="1248"/>
              <a:chExt cx="3072" cy="2208"/>
            </a:xfrm>
          </p:grpSpPr>
          <p:sp>
            <p:nvSpPr>
              <p:cNvPr id="13352" name="Line 45"/>
              <p:cNvSpPr>
                <a:spLocks noChangeShapeType="1"/>
              </p:cNvSpPr>
              <p:nvPr/>
            </p:nvSpPr>
            <p:spPr bwMode="auto">
              <a:xfrm>
                <a:off x="1392" y="2544"/>
                <a:ext cx="192" cy="0"/>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53" name="Line 46"/>
              <p:cNvSpPr>
                <a:spLocks noChangeShapeType="1"/>
              </p:cNvSpPr>
              <p:nvPr/>
            </p:nvSpPr>
            <p:spPr bwMode="auto">
              <a:xfrm>
                <a:off x="2016" y="2688"/>
                <a:ext cx="192" cy="43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54" name="Line 47"/>
              <p:cNvSpPr>
                <a:spLocks noChangeShapeType="1"/>
              </p:cNvSpPr>
              <p:nvPr/>
            </p:nvSpPr>
            <p:spPr bwMode="auto">
              <a:xfrm flipV="1">
                <a:off x="1440" y="1968"/>
                <a:ext cx="288" cy="96"/>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55" name="Line 48"/>
              <p:cNvSpPr>
                <a:spLocks noChangeShapeType="1"/>
              </p:cNvSpPr>
              <p:nvPr/>
            </p:nvSpPr>
            <p:spPr bwMode="auto">
              <a:xfrm>
                <a:off x="1872" y="1824"/>
                <a:ext cx="144" cy="576"/>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56" name="Line 49"/>
              <p:cNvSpPr>
                <a:spLocks noChangeShapeType="1"/>
              </p:cNvSpPr>
              <p:nvPr/>
            </p:nvSpPr>
            <p:spPr bwMode="auto">
              <a:xfrm>
                <a:off x="2160" y="2256"/>
                <a:ext cx="384" cy="43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57" name="Line 50"/>
              <p:cNvSpPr>
                <a:spLocks noChangeShapeType="1"/>
              </p:cNvSpPr>
              <p:nvPr/>
            </p:nvSpPr>
            <p:spPr bwMode="auto">
              <a:xfrm>
                <a:off x="2352" y="1248"/>
                <a:ext cx="144" cy="240"/>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58" name="Line 51"/>
              <p:cNvSpPr>
                <a:spLocks noChangeShapeType="1"/>
              </p:cNvSpPr>
              <p:nvPr/>
            </p:nvSpPr>
            <p:spPr bwMode="auto">
              <a:xfrm flipH="1">
                <a:off x="2592" y="1584"/>
                <a:ext cx="432" cy="240"/>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59" name="Line 52"/>
              <p:cNvSpPr>
                <a:spLocks noChangeShapeType="1"/>
              </p:cNvSpPr>
              <p:nvPr/>
            </p:nvSpPr>
            <p:spPr bwMode="auto">
              <a:xfrm>
                <a:off x="3744" y="1824"/>
                <a:ext cx="144" cy="19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0" name="Line 53"/>
              <p:cNvSpPr>
                <a:spLocks noChangeShapeType="1"/>
              </p:cNvSpPr>
              <p:nvPr/>
            </p:nvSpPr>
            <p:spPr bwMode="auto">
              <a:xfrm flipH="1">
                <a:off x="3360" y="2256"/>
                <a:ext cx="480" cy="144"/>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1" name="Line 54"/>
              <p:cNvSpPr>
                <a:spLocks noChangeShapeType="1"/>
              </p:cNvSpPr>
              <p:nvPr/>
            </p:nvSpPr>
            <p:spPr bwMode="auto">
              <a:xfrm>
                <a:off x="2928" y="2736"/>
                <a:ext cx="48" cy="336"/>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2" name="Line 55"/>
              <p:cNvSpPr>
                <a:spLocks noChangeShapeType="1"/>
              </p:cNvSpPr>
              <p:nvPr/>
            </p:nvSpPr>
            <p:spPr bwMode="auto">
              <a:xfrm flipH="1" flipV="1">
                <a:off x="3408" y="2592"/>
                <a:ext cx="192" cy="96"/>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3" name="Line 56"/>
              <p:cNvSpPr>
                <a:spLocks noChangeShapeType="1"/>
              </p:cNvSpPr>
              <p:nvPr/>
            </p:nvSpPr>
            <p:spPr bwMode="auto">
              <a:xfrm flipH="1">
                <a:off x="2976" y="3072"/>
                <a:ext cx="768" cy="288"/>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4" name="Line 57"/>
              <p:cNvSpPr>
                <a:spLocks noChangeShapeType="1"/>
              </p:cNvSpPr>
              <p:nvPr/>
            </p:nvSpPr>
            <p:spPr bwMode="auto">
              <a:xfrm flipH="1" flipV="1">
                <a:off x="4272" y="2064"/>
                <a:ext cx="192" cy="192"/>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65" name="Line 58"/>
              <p:cNvSpPr>
                <a:spLocks noChangeShapeType="1"/>
              </p:cNvSpPr>
              <p:nvPr/>
            </p:nvSpPr>
            <p:spPr bwMode="auto">
              <a:xfrm flipH="1" flipV="1">
                <a:off x="2592" y="3120"/>
                <a:ext cx="0" cy="336"/>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3343" name="Group 59"/>
          <p:cNvGrpSpPr>
            <a:grpSpLocks/>
          </p:cNvGrpSpPr>
          <p:nvPr/>
        </p:nvGrpSpPr>
        <p:grpSpPr bwMode="auto">
          <a:xfrm>
            <a:off x="8102600" y="3124200"/>
            <a:ext cx="609600" cy="381000"/>
            <a:chOff x="5088" y="1872"/>
            <a:chExt cx="384" cy="240"/>
          </a:xfrm>
        </p:grpSpPr>
        <p:sp>
          <p:nvSpPr>
            <p:cNvPr id="13348" name="AutoShape 60">
              <a:hlinkClick r:id="" action="ppaction://noaction" highlightClick="1"/>
            </p:cNvPr>
            <p:cNvSpPr>
              <a:spLocks noChangeArrowheads="1"/>
            </p:cNvSpPr>
            <p:nvPr/>
          </p:nvSpPr>
          <p:spPr bwMode="auto">
            <a:xfrm>
              <a:off x="5088" y="1872"/>
              <a:ext cx="384" cy="240"/>
            </a:xfrm>
            <a:prstGeom prst="actionButtonBlank">
              <a:avLst/>
            </a:prstGeom>
            <a:solidFill>
              <a:schemeClr val="accent1"/>
            </a:solidFill>
            <a:ln w="9525">
              <a:solidFill>
                <a:schemeClr val="tx1"/>
              </a:solidFill>
              <a:miter lim="800000"/>
              <a:headEnd/>
              <a:tailEnd/>
            </a:ln>
          </p:spPr>
          <p:txBody>
            <a:bodyPr wrap="none" anchor="ctr"/>
            <a:lstStyle/>
            <a:p>
              <a:endParaRPr lang="en-GB"/>
            </a:p>
          </p:txBody>
        </p:sp>
        <p:sp>
          <p:nvSpPr>
            <p:cNvPr id="13349" name="Line 61"/>
            <p:cNvSpPr>
              <a:spLocks noChangeShapeType="1"/>
            </p:cNvSpPr>
            <p:nvPr/>
          </p:nvSpPr>
          <p:spPr bwMode="auto">
            <a:xfrm>
              <a:off x="5184" y="1968"/>
              <a:ext cx="192" cy="48"/>
            </a:xfrm>
            <a:prstGeom prst="line">
              <a:avLst/>
            </a:prstGeom>
            <a:noFill/>
            <a:ln w="38100">
              <a:solidFill>
                <a:srgbClr val="13D92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3344" name="AutoShape 62">
            <a:hlinkClick r:id="" action="ppaction://noaction" highlightClick="1"/>
          </p:cNvPr>
          <p:cNvSpPr>
            <a:spLocks noChangeArrowheads="1"/>
          </p:cNvSpPr>
          <p:nvPr/>
        </p:nvSpPr>
        <p:spPr bwMode="auto">
          <a:xfrm>
            <a:off x="8102600" y="2514600"/>
            <a:ext cx="609600" cy="533400"/>
          </a:xfrm>
          <a:prstGeom prst="actionButtonBlank">
            <a:avLst/>
          </a:prstGeom>
          <a:solidFill>
            <a:schemeClr val="accent1"/>
          </a:solidFill>
          <a:ln w="9525">
            <a:solidFill>
              <a:schemeClr val="tx1"/>
            </a:solidFill>
            <a:miter lim="800000"/>
            <a:headEnd/>
            <a:tailEnd/>
          </a:ln>
        </p:spPr>
        <p:txBody>
          <a:bodyPr wrap="none" anchor="ctr"/>
          <a:lstStyle/>
          <a:p>
            <a:endParaRPr lang="en-GB"/>
          </a:p>
        </p:txBody>
      </p:sp>
      <p:sp>
        <p:nvSpPr>
          <p:cNvPr id="13345" name="AutoShape 63">
            <a:hlinkClick r:id="" action="ppaction://noaction" highlightClick="1"/>
          </p:cNvPr>
          <p:cNvSpPr>
            <a:spLocks noChangeArrowheads="1"/>
          </p:cNvSpPr>
          <p:nvPr/>
        </p:nvSpPr>
        <p:spPr bwMode="auto">
          <a:xfrm>
            <a:off x="8102600" y="1905000"/>
            <a:ext cx="609600" cy="533400"/>
          </a:xfrm>
          <a:prstGeom prst="actionButtonBlank">
            <a:avLst/>
          </a:prstGeom>
          <a:solidFill>
            <a:schemeClr val="accent1"/>
          </a:solidFill>
          <a:ln w="9525">
            <a:solidFill>
              <a:schemeClr val="tx1"/>
            </a:solidFill>
            <a:miter lim="800000"/>
            <a:headEnd/>
            <a:tailEnd/>
          </a:ln>
        </p:spPr>
        <p:txBody>
          <a:bodyPr wrap="none" anchor="ctr"/>
          <a:lstStyle/>
          <a:p>
            <a:endParaRPr lang="en-GB"/>
          </a:p>
        </p:txBody>
      </p:sp>
      <p:sp>
        <p:nvSpPr>
          <p:cNvPr id="13346" name="Oval 64"/>
          <p:cNvSpPr>
            <a:spLocks noChangeArrowheads="1"/>
          </p:cNvSpPr>
          <p:nvPr/>
        </p:nvSpPr>
        <p:spPr bwMode="auto">
          <a:xfrm>
            <a:off x="8255000" y="2057400"/>
            <a:ext cx="304800" cy="304800"/>
          </a:xfrm>
          <a:prstGeom prst="ellipse">
            <a:avLst/>
          </a:prstGeom>
          <a:solidFill>
            <a:srgbClr val="13D921"/>
          </a:solidFill>
          <a:ln w="9525">
            <a:solidFill>
              <a:srgbClr val="13D921"/>
            </a:solidFill>
            <a:round/>
            <a:headEnd/>
            <a:tailEnd/>
          </a:ln>
        </p:spPr>
        <p:txBody>
          <a:bodyPr wrap="none" anchor="ctr"/>
          <a:lstStyle/>
          <a:p>
            <a:endParaRPr lang="en-GB"/>
          </a:p>
        </p:txBody>
      </p:sp>
      <p:sp>
        <p:nvSpPr>
          <p:cNvPr id="13347" name="Oval 65"/>
          <p:cNvSpPr>
            <a:spLocks noChangeArrowheads="1"/>
          </p:cNvSpPr>
          <p:nvPr/>
        </p:nvSpPr>
        <p:spPr bwMode="auto">
          <a:xfrm>
            <a:off x="8255000" y="2667000"/>
            <a:ext cx="304800" cy="304800"/>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anim calcmode="lin" valueType="num">
                                      <p:cBhvr additive="base">
                                        <p:cTn id="7" dur="500" fill="hold"/>
                                        <p:tgtEl>
                                          <p:spTgt spid="106500"/>
                                        </p:tgtEl>
                                        <p:attrNameLst>
                                          <p:attrName>ppt_x</p:attrName>
                                        </p:attrNameLst>
                                      </p:cBhvr>
                                      <p:tavLst>
                                        <p:tav tm="0">
                                          <p:val>
                                            <p:strVal val="#ppt_x"/>
                                          </p:val>
                                        </p:tav>
                                        <p:tav tm="100000">
                                          <p:val>
                                            <p:strVal val="#ppt_x"/>
                                          </p:val>
                                        </p:tav>
                                      </p:tavLst>
                                    </p:anim>
                                    <p:anim calcmode="lin" valueType="num">
                                      <p:cBhvr additive="base">
                                        <p:cTn id="8" dur="500" fill="hold"/>
                                        <p:tgtEl>
                                          <p:spTgt spid="1065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106501"/>
                                        </p:tgtEl>
                                        <p:attrNameLst>
                                          <p:attrName>style.visibility</p:attrName>
                                        </p:attrNameLst>
                                      </p:cBhvr>
                                      <p:to>
                                        <p:strVal val="visible"/>
                                      </p:to>
                                    </p:set>
                                    <p:anim calcmode="lin" valueType="num">
                                      <p:cBhvr additive="base">
                                        <p:cTn id="12" dur="500" fill="hold"/>
                                        <p:tgtEl>
                                          <p:spTgt spid="106501"/>
                                        </p:tgtEl>
                                        <p:attrNameLst>
                                          <p:attrName>ppt_x</p:attrName>
                                        </p:attrNameLst>
                                      </p:cBhvr>
                                      <p:tavLst>
                                        <p:tav tm="0">
                                          <p:val>
                                            <p:strVal val="#ppt_x"/>
                                          </p:val>
                                        </p:tav>
                                        <p:tav tm="100000">
                                          <p:val>
                                            <p:strVal val="#ppt_x"/>
                                          </p:val>
                                        </p:tav>
                                      </p:tavLst>
                                    </p:anim>
                                    <p:anim calcmode="lin" valueType="num">
                                      <p:cBhvr additive="base">
                                        <p:cTn id="13" dur="500" fill="hold"/>
                                        <p:tgtEl>
                                          <p:spTgt spid="106501"/>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06502"/>
                                        </p:tgtEl>
                                        <p:attrNameLst>
                                          <p:attrName>style.visibility</p:attrName>
                                        </p:attrNameLst>
                                      </p:cBhvr>
                                      <p:to>
                                        <p:strVal val="visible"/>
                                      </p:to>
                                    </p:set>
                                    <p:anim calcmode="lin" valueType="num">
                                      <p:cBhvr additive="base">
                                        <p:cTn id="17" dur="500" fill="hold"/>
                                        <p:tgtEl>
                                          <p:spTgt spid="106502"/>
                                        </p:tgtEl>
                                        <p:attrNameLst>
                                          <p:attrName>ppt_x</p:attrName>
                                        </p:attrNameLst>
                                      </p:cBhvr>
                                      <p:tavLst>
                                        <p:tav tm="0">
                                          <p:val>
                                            <p:strVal val="#ppt_x"/>
                                          </p:val>
                                        </p:tav>
                                        <p:tav tm="100000">
                                          <p:val>
                                            <p:strVal val="#ppt_x"/>
                                          </p:val>
                                        </p:tav>
                                      </p:tavLst>
                                    </p:anim>
                                    <p:anim calcmode="lin" valueType="num">
                                      <p:cBhvr additive="base">
                                        <p:cTn id="18" dur="500" fill="hold"/>
                                        <p:tgtEl>
                                          <p:spTgt spid="106502"/>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06503"/>
                                        </p:tgtEl>
                                        <p:attrNameLst>
                                          <p:attrName>style.visibility</p:attrName>
                                        </p:attrNameLst>
                                      </p:cBhvr>
                                      <p:to>
                                        <p:strVal val="visible"/>
                                      </p:to>
                                    </p:set>
                                    <p:anim calcmode="lin" valueType="num">
                                      <p:cBhvr additive="base">
                                        <p:cTn id="22" dur="500" fill="hold"/>
                                        <p:tgtEl>
                                          <p:spTgt spid="106503"/>
                                        </p:tgtEl>
                                        <p:attrNameLst>
                                          <p:attrName>ppt_x</p:attrName>
                                        </p:attrNameLst>
                                      </p:cBhvr>
                                      <p:tavLst>
                                        <p:tav tm="0">
                                          <p:val>
                                            <p:strVal val="#ppt_x"/>
                                          </p:val>
                                        </p:tav>
                                        <p:tav tm="100000">
                                          <p:val>
                                            <p:strVal val="#ppt_x"/>
                                          </p:val>
                                        </p:tav>
                                      </p:tavLst>
                                    </p:anim>
                                    <p:anim calcmode="lin" valueType="num">
                                      <p:cBhvr additive="base">
                                        <p:cTn id="23" dur="500" fill="hold"/>
                                        <p:tgtEl>
                                          <p:spTgt spid="106503"/>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106504"/>
                                        </p:tgtEl>
                                        <p:attrNameLst>
                                          <p:attrName>style.visibility</p:attrName>
                                        </p:attrNameLst>
                                      </p:cBhvr>
                                      <p:to>
                                        <p:strVal val="visible"/>
                                      </p:to>
                                    </p:set>
                                    <p:anim calcmode="lin" valueType="num">
                                      <p:cBhvr additive="base">
                                        <p:cTn id="27" dur="500" fill="hold"/>
                                        <p:tgtEl>
                                          <p:spTgt spid="106504"/>
                                        </p:tgtEl>
                                        <p:attrNameLst>
                                          <p:attrName>ppt_x</p:attrName>
                                        </p:attrNameLst>
                                      </p:cBhvr>
                                      <p:tavLst>
                                        <p:tav tm="0">
                                          <p:val>
                                            <p:strVal val="#ppt_x"/>
                                          </p:val>
                                        </p:tav>
                                        <p:tav tm="100000">
                                          <p:val>
                                            <p:strVal val="#ppt_x"/>
                                          </p:val>
                                        </p:tav>
                                      </p:tavLst>
                                    </p:anim>
                                    <p:anim calcmode="lin" valueType="num">
                                      <p:cBhvr additive="base">
                                        <p:cTn id="28" dur="500" fill="hold"/>
                                        <p:tgtEl>
                                          <p:spTgt spid="106504"/>
                                        </p:tgtEl>
                                        <p:attrNameLst>
                                          <p:attrName>ppt_y</p:attrName>
                                        </p:attrNameLst>
                                      </p:cBhvr>
                                      <p:tavLst>
                                        <p:tav tm="0">
                                          <p:val>
                                            <p:strVal val="0-#ppt_h/2"/>
                                          </p:val>
                                        </p:tav>
                                        <p:tav tm="100000">
                                          <p:val>
                                            <p:strVal val="#ppt_y"/>
                                          </p:val>
                                        </p:tav>
                                      </p:tavLst>
                                    </p:anim>
                                  </p:childTnLst>
                                </p:cTn>
                              </p:par>
                            </p:childTnLst>
                          </p:cTn>
                        </p:par>
                        <p:par>
                          <p:cTn id="29" fill="hold" nodeType="afterGroup">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06505"/>
                                        </p:tgtEl>
                                        <p:attrNameLst>
                                          <p:attrName>style.visibility</p:attrName>
                                        </p:attrNameLst>
                                      </p:cBhvr>
                                      <p:to>
                                        <p:strVal val="visible"/>
                                      </p:to>
                                    </p:set>
                                    <p:anim calcmode="lin" valueType="num">
                                      <p:cBhvr additive="base">
                                        <p:cTn id="32" dur="500" fill="hold"/>
                                        <p:tgtEl>
                                          <p:spTgt spid="106505"/>
                                        </p:tgtEl>
                                        <p:attrNameLst>
                                          <p:attrName>ppt_x</p:attrName>
                                        </p:attrNameLst>
                                      </p:cBhvr>
                                      <p:tavLst>
                                        <p:tav tm="0">
                                          <p:val>
                                            <p:strVal val="#ppt_x"/>
                                          </p:val>
                                        </p:tav>
                                        <p:tav tm="100000">
                                          <p:val>
                                            <p:strVal val="#ppt_x"/>
                                          </p:val>
                                        </p:tav>
                                      </p:tavLst>
                                    </p:anim>
                                    <p:anim calcmode="lin" valueType="num">
                                      <p:cBhvr additive="base">
                                        <p:cTn id="33" dur="500" fill="hold"/>
                                        <p:tgtEl>
                                          <p:spTgt spid="106505"/>
                                        </p:tgtEl>
                                        <p:attrNameLst>
                                          <p:attrName>ppt_y</p:attrName>
                                        </p:attrNameLst>
                                      </p:cBhvr>
                                      <p:tavLst>
                                        <p:tav tm="0">
                                          <p:val>
                                            <p:strVal val="0-#ppt_h/2"/>
                                          </p:val>
                                        </p:tav>
                                        <p:tav tm="100000">
                                          <p:val>
                                            <p:strVal val="#ppt_y"/>
                                          </p:val>
                                        </p:tav>
                                      </p:tavLst>
                                    </p:anim>
                                  </p:childTnLst>
                                </p:cTn>
                              </p:par>
                            </p:childTnLst>
                          </p:cTn>
                        </p:par>
                        <p:par>
                          <p:cTn id="34" fill="hold" nodeType="afterGroup">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06506"/>
                                        </p:tgtEl>
                                        <p:attrNameLst>
                                          <p:attrName>style.visibility</p:attrName>
                                        </p:attrNameLst>
                                      </p:cBhvr>
                                      <p:to>
                                        <p:strVal val="visible"/>
                                      </p:to>
                                    </p:set>
                                    <p:anim calcmode="lin" valueType="num">
                                      <p:cBhvr additive="base">
                                        <p:cTn id="37" dur="500" fill="hold"/>
                                        <p:tgtEl>
                                          <p:spTgt spid="106506"/>
                                        </p:tgtEl>
                                        <p:attrNameLst>
                                          <p:attrName>ppt_x</p:attrName>
                                        </p:attrNameLst>
                                      </p:cBhvr>
                                      <p:tavLst>
                                        <p:tav tm="0">
                                          <p:val>
                                            <p:strVal val="#ppt_x"/>
                                          </p:val>
                                        </p:tav>
                                        <p:tav tm="100000">
                                          <p:val>
                                            <p:strVal val="#ppt_x"/>
                                          </p:val>
                                        </p:tav>
                                      </p:tavLst>
                                    </p:anim>
                                    <p:anim calcmode="lin" valueType="num">
                                      <p:cBhvr additive="base">
                                        <p:cTn id="38" dur="500" fill="hold"/>
                                        <p:tgtEl>
                                          <p:spTgt spid="106506"/>
                                        </p:tgtEl>
                                        <p:attrNameLst>
                                          <p:attrName>ppt_y</p:attrName>
                                        </p:attrNameLst>
                                      </p:cBhvr>
                                      <p:tavLst>
                                        <p:tav tm="0">
                                          <p:val>
                                            <p:strVal val="0-#ppt_h/2"/>
                                          </p:val>
                                        </p:tav>
                                        <p:tav tm="100000">
                                          <p:val>
                                            <p:strVal val="#ppt_y"/>
                                          </p:val>
                                        </p:tav>
                                      </p:tavLst>
                                    </p:anim>
                                  </p:childTnLst>
                                </p:cTn>
                              </p:par>
                            </p:childTnLst>
                          </p:cTn>
                        </p:par>
                        <p:par>
                          <p:cTn id="39" fill="hold" nodeType="afterGroup">
                            <p:stCondLst>
                              <p:cond delay="3500"/>
                            </p:stCondLst>
                            <p:childTnLst>
                              <p:par>
                                <p:cTn id="40" presetID="2" presetClass="entr" presetSubtype="1" fill="hold" grpId="0" nodeType="afterEffect">
                                  <p:stCondLst>
                                    <p:cond delay="0"/>
                                  </p:stCondLst>
                                  <p:childTnLst>
                                    <p:set>
                                      <p:cBhvr>
                                        <p:cTn id="41" dur="1" fill="hold">
                                          <p:stCondLst>
                                            <p:cond delay="0"/>
                                          </p:stCondLst>
                                        </p:cTn>
                                        <p:tgtEl>
                                          <p:spTgt spid="106507"/>
                                        </p:tgtEl>
                                        <p:attrNameLst>
                                          <p:attrName>style.visibility</p:attrName>
                                        </p:attrNameLst>
                                      </p:cBhvr>
                                      <p:to>
                                        <p:strVal val="visible"/>
                                      </p:to>
                                    </p:set>
                                    <p:anim calcmode="lin" valueType="num">
                                      <p:cBhvr additive="base">
                                        <p:cTn id="42" dur="500" fill="hold"/>
                                        <p:tgtEl>
                                          <p:spTgt spid="106507"/>
                                        </p:tgtEl>
                                        <p:attrNameLst>
                                          <p:attrName>ppt_x</p:attrName>
                                        </p:attrNameLst>
                                      </p:cBhvr>
                                      <p:tavLst>
                                        <p:tav tm="0">
                                          <p:val>
                                            <p:strVal val="#ppt_x"/>
                                          </p:val>
                                        </p:tav>
                                        <p:tav tm="100000">
                                          <p:val>
                                            <p:strVal val="#ppt_x"/>
                                          </p:val>
                                        </p:tav>
                                      </p:tavLst>
                                    </p:anim>
                                    <p:anim calcmode="lin" valueType="num">
                                      <p:cBhvr additive="base">
                                        <p:cTn id="43" dur="500" fill="hold"/>
                                        <p:tgtEl>
                                          <p:spTgt spid="106507"/>
                                        </p:tgtEl>
                                        <p:attrNameLst>
                                          <p:attrName>ppt_y</p:attrName>
                                        </p:attrNameLst>
                                      </p:cBhvr>
                                      <p:tavLst>
                                        <p:tav tm="0">
                                          <p:val>
                                            <p:strVal val="0-#ppt_h/2"/>
                                          </p:val>
                                        </p:tav>
                                        <p:tav tm="100000">
                                          <p:val>
                                            <p:strVal val="#ppt_y"/>
                                          </p:val>
                                        </p:tav>
                                      </p:tavLst>
                                    </p:anim>
                                  </p:childTnLst>
                                </p:cTn>
                              </p:par>
                            </p:childTnLst>
                          </p:cTn>
                        </p:par>
                        <p:par>
                          <p:cTn id="44" fill="hold" nodeType="afterGroup">
                            <p:stCondLst>
                              <p:cond delay="4000"/>
                            </p:stCondLst>
                            <p:childTnLst>
                              <p:par>
                                <p:cTn id="45" presetID="2" presetClass="entr" presetSubtype="1" fill="hold" grpId="0" nodeType="afterEffect">
                                  <p:stCondLst>
                                    <p:cond delay="0"/>
                                  </p:stCondLst>
                                  <p:childTnLst>
                                    <p:set>
                                      <p:cBhvr>
                                        <p:cTn id="46" dur="1" fill="hold">
                                          <p:stCondLst>
                                            <p:cond delay="0"/>
                                          </p:stCondLst>
                                        </p:cTn>
                                        <p:tgtEl>
                                          <p:spTgt spid="106508"/>
                                        </p:tgtEl>
                                        <p:attrNameLst>
                                          <p:attrName>style.visibility</p:attrName>
                                        </p:attrNameLst>
                                      </p:cBhvr>
                                      <p:to>
                                        <p:strVal val="visible"/>
                                      </p:to>
                                    </p:set>
                                    <p:anim calcmode="lin" valueType="num">
                                      <p:cBhvr additive="base">
                                        <p:cTn id="47" dur="500" fill="hold"/>
                                        <p:tgtEl>
                                          <p:spTgt spid="106508"/>
                                        </p:tgtEl>
                                        <p:attrNameLst>
                                          <p:attrName>ppt_x</p:attrName>
                                        </p:attrNameLst>
                                      </p:cBhvr>
                                      <p:tavLst>
                                        <p:tav tm="0">
                                          <p:val>
                                            <p:strVal val="#ppt_x"/>
                                          </p:val>
                                        </p:tav>
                                        <p:tav tm="100000">
                                          <p:val>
                                            <p:strVal val="#ppt_x"/>
                                          </p:val>
                                        </p:tav>
                                      </p:tavLst>
                                    </p:anim>
                                    <p:anim calcmode="lin" valueType="num">
                                      <p:cBhvr additive="base">
                                        <p:cTn id="48" dur="500" fill="hold"/>
                                        <p:tgtEl>
                                          <p:spTgt spid="106508"/>
                                        </p:tgtEl>
                                        <p:attrNameLst>
                                          <p:attrName>ppt_y</p:attrName>
                                        </p:attrNameLst>
                                      </p:cBhvr>
                                      <p:tavLst>
                                        <p:tav tm="0">
                                          <p:val>
                                            <p:strVal val="0-#ppt_h/2"/>
                                          </p:val>
                                        </p:tav>
                                        <p:tav tm="100000">
                                          <p:val>
                                            <p:strVal val="#ppt_y"/>
                                          </p:val>
                                        </p:tav>
                                      </p:tavLst>
                                    </p:anim>
                                  </p:childTnLst>
                                </p:cTn>
                              </p:par>
                            </p:childTnLst>
                          </p:cTn>
                        </p:par>
                        <p:par>
                          <p:cTn id="49" fill="hold" nodeType="afterGroup">
                            <p:stCondLst>
                              <p:cond delay="4500"/>
                            </p:stCondLst>
                            <p:childTnLst>
                              <p:par>
                                <p:cTn id="50" presetID="2" presetClass="entr" presetSubtype="1" fill="hold" grpId="0" nodeType="afterEffect">
                                  <p:stCondLst>
                                    <p:cond delay="0"/>
                                  </p:stCondLst>
                                  <p:childTnLst>
                                    <p:set>
                                      <p:cBhvr>
                                        <p:cTn id="51" dur="1" fill="hold">
                                          <p:stCondLst>
                                            <p:cond delay="0"/>
                                          </p:stCondLst>
                                        </p:cTn>
                                        <p:tgtEl>
                                          <p:spTgt spid="106509"/>
                                        </p:tgtEl>
                                        <p:attrNameLst>
                                          <p:attrName>style.visibility</p:attrName>
                                        </p:attrNameLst>
                                      </p:cBhvr>
                                      <p:to>
                                        <p:strVal val="visible"/>
                                      </p:to>
                                    </p:set>
                                    <p:anim calcmode="lin" valueType="num">
                                      <p:cBhvr additive="base">
                                        <p:cTn id="52" dur="500" fill="hold"/>
                                        <p:tgtEl>
                                          <p:spTgt spid="106509"/>
                                        </p:tgtEl>
                                        <p:attrNameLst>
                                          <p:attrName>ppt_x</p:attrName>
                                        </p:attrNameLst>
                                      </p:cBhvr>
                                      <p:tavLst>
                                        <p:tav tm="0">
                                          <p:val>
                                            <p:strVal val="#ppt_x"/>
                                          </p:val>
                                        </p:tav>
                                        <p:tav tm="100000">
                                          <p:val>
                                            <p:strVal val="#ppt_x"/>
                                          </p:val>
                                        </p:tav>
                                      </p:tavLst>
                                    </p:anim>
                                    <p:anim calcmode="lin" valueType="num">
                                      <p:cBhvr additive="base">
                                        <p:cTn id="53" dur="500" fill="hold"/>
                                        <p:tgtEl>
                                          <p:spTgt spid="106509"/>
                                        </p:tgtEl>
                                        <p:attrNameLst>
                                          <p:attrName>ppt_y</p:attrName>
                                        </p:attrNameLst>
                                      </p:cBhvr>
                                      <p:tavLst>
                                        <p:tav tm="0">
                                          <p:val>
                                            <p:strVal val="0-#ppt_h/2"/>
                                          </p:val>
                                        </p:tav>
                                        <p:tav tm="100000">
                                          <p:val>
                                            <p:strVal val="#ppt_y"/>
                                          </p:val>
                                        </p:tav>
                                      </p:tavLst>
                                    </p:anim>
                                  </p:childTnLst>
                                </p:cTn>
                              </p:par>
                            </p:childTnLst>
                          </p:cTn>
                        </p:par>
                        <p:par>
                          <p:cTn id="54" fill="hold" nodeType="afterGroup">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106510"/>
                                        </p:tgtEl>
                                        <p:attrNameLst>
                                          <p:attrName>style.visibility</p:attrName>
                                        </p:attrNameLst>
                                      </p:cBhvr>
                                      <p:to>
                                        <p:strVal val="visible"/>
                                      </p:to>
                                    </p:set>
                                    <p:anim calcmode="lin" valueType="num">
                                      <p:cBhvr additive="base">
                                        <p:cTn id="57" dur="500" fill="hold"/>
                                        <p:tgtEl>
                                          <p:spTgt spid="106510"/>
                                        </p:tgtEl>
                                        <p:attrNameLst>
                                          <p:attrName>ppt_x</p:attrName>
                                        </p:attrNameLst>
                                      </p:cBhvr>
                                      <p:tavLst>
                                        <p:tav tm="0">
                                          <p:val>
                                            <p:strVal val="#ppt_x"/>
                                          </p:val>
                                        </p:tav>
                                        <p:tav tm="100000">
                                          <p:val>
                                            <p:strVal val="#ppt_x"/>
                                          </p:val>
                                        </p:tav>
                                      </p:tavLst>
                                    </p:anim>
                                    <p:anim calcmode="lin" valueType="num">
                                      <p:cBhvr additive="base">
                                        <p:cTn id="58" dur="500" fill="hold"/>
                                        <p:tgtEl>
                                          <p:spTgt spid="106510"/>
                                        </p:tgtEl>
                                        <p:attrNameLst>
                                          <p:attrName>ppt_y</p:attrName>
                                        </p:attrNameLst>
                                      </p:cBhvr>
                                      <p:tavLst>
                                        <p:tav tm="0">
                                          <p:val>
                                            <p:strVal val="0-#ppt_h/2"/>
                                          </p:val>
                                        </p:tav>
                                        <p:tav tm="100000">
                                          <p:val>
                                            <p:strVal val="#ppt_y"/>
                                          </p:val>
                                        </p:tav>
                                      </p:tavLst>
                                    </p:anim>
                                  </p:childTnLst>
                                </p:cTn>
                              </p:par>
                            </p:childTnLst>
                          </p:cTn>
                        </p:par>
                        <p:par>
                          <p:cTn id="59" fill="hold" nodeType="afterGroup">
                            <p:stCondLst>
                              <p:cond delay="5500"/>
                            </p:stCondLst>
                            <p:childTnLst>
                              <p:par>
                                <p:cTn id="60" presetID="2" presetClass="entr" presetSubtype="1" fill="hold" grpId="0" nodeType="afterEffect">
                                  <p:stCondLst>
                                    <p:cond delay="0"/>
                                  </p:stCondLst>
                                  <p:childTnLst>
                                    <p:set>
                                      <p:cBhvr>
                                        <p:cTn id="61" dur="1" fill="hold">
                                          <p:stCondLst>
                                            <p:cond delay="0"/>
                                          </p:stCondLst>
                                        </p:cTn>
                                        <p:tgtEl>
                                          <p:spTgt spid="106511"/>
                                        </p:tgtEl>
                                        <p:attrNameLst>
                                          <p:attrName>style.visibility</p:attrName>
                                        </p:attrNameLst>
                                      </p:cBhvr>
                                      <p:to>
                                        <p:strVal val="visible"/>
                                      </p:to>
                                    </p:set>
                                    <p:anim calcmode="lin" valueType="num">
                                      <p:cBhvr additive="base">
                                        <p:cTn id="62" dur="500" fill="hold"/>
                                        <p:tgtEl>
                                          <p:spTgt spid="106511"/>
                                        </p:tgtEl>
                                        <p:attrNameLst>
                                          <p:attrName>ppt_x</p:attrName>
                                        </p:attrNameLst>
                                      </p:cBhvr>
                                      <p:tavLst>
                                        <p:tav tm="0">
                                          <p:val>
                                            <p:strVal val="#ppt_x"/>
                                          </p:val>
                                        </p:tav>
                                        <p:tav tm="100000">
                                          <p:val>
                                            <p:strVal val="#ppt_x"/>
                                          </p:val>
                                        </p:tav>
                                      </p:tavLst>
                                    </p:anim>
                                    <p:anim calcmode="lin" valueType="num">
                                      <p:cBhvr additive="base">
                                        <p:cTn id="63" dur="500" fill="hold"/>
                                        <p:tgtEl>
                                          <p:spTgt spid="106511"/>
                                        </p:tgtEl>
                                        <p:attrNameLst>
                                          <p:attrName>ppt_y</p:attrName>
                                        </p:attrNameLst>
                                      </p:cBhvr>
                                      <p:tavLst>
                                        <p:tav tm="0">
                                          <p:val>
                                            <p:strVal val="0-#ppt_h/2"/>
                                          </p:val>
                                        </p:tav>
                                        <p:tav tm="100000">
                                          <p:val>
                                            <p:strVal val="#ppt_y"/>
                                          </p:val>
                                        </p:tav>
                                      </p:tavLst>
                                    </p:anim>
                                  </p:childTnLst>
                                </p:cTn>
                              </p:par>
                            </p:childTnLst>
                          </p:cTn>
                        </p:par>
                        <p:par>
                          <p:cTn id="64" fill="hold" nodeType="afterGroup">
                            <p:stCondLst>
                              <p:cond delay="6000"/>
                            </p:stCondLst>
                            <p:childTnLst>
                              <p:par>
                                <p:cTn id="65" presetID="2" presetClass="entr" presetSubtype="1" fill="hold" grpId="0" nodeType="afterEffect">
                                  <p:stCondLst>
                                    <p:cond delay="0"/>
                                  </p:stCondLst>
                                  <p:childTnLst>
                                    <p:set>
                                      <p:cBhvr>
                                        <p:cTn id="66" dur="1" fill="hold">
                                          <p:stCondLst>
                                            <p:cond delay="0"/>
                                          </p:stCondLst>
                                        </p:cTn>
                                        <p:tgtEl>
                                          <p:spTgt spid="106512"/>
                                        </p:tgtEl>
                                        <p:attrNameLst>
                                          <p:attrName>style.visibility</p:attrName>
                                        </p:attrNameLst>
                                      </p:cBhvr>
                                      <p:to>
                                        <p:strVal val="visible"/>
                                      </p:to>
                                    </p:set>
                                    <p:anim calcmode="lin" valueType="num">
                                      <p:cBhvr additive="base">
                                        <p:cTn id="67" dur="500" fill="hold"/>
                                        <p:tgtEl>
                                          <p:spTgt spid="106512"/>
                                        </p:tgtEl>
                                        <p:attrNameLst>
                                          <p:attrName>ppt_x</p:attrName>
                                        </p:attrNameLst>
                                      </p:cBhvr>
                                      <p:tavLst>
                                        <p:tav tm="0">
                                          <p:val>
                                            <p:strVal val="#ppt_x"/>
                                          </p:val>
                                        </p:tav>
                                        <p:tav tm="100000">
                                          <p:val>
                                            <p:strVal val="#ppt_x"/>
                                          </p:val>
                                        </p:tav>
                                      </p:tavLst>
                                    </p:anim>
                                    <p:anim calcmode="lin" valueType="num">
                                      <p:cBhvr additive="base">
                                        <p:cTn id="68" dur="500" fill="hold"/>
                                        <p:tgtEl>
                                          <p:spTgt spid="106512"/>
                                        </p:tgtEl>
                                        <p:attrNameLst>
                                          <p:attrName>ppt_y</p:attrName>
                                        </p:attrNameLst>
                                      </p:cBhvr>
                                      <p:tavLst>
                                        <p:tav tm="0">
                                          <p:val>
                                            <p:strVal val="0-#ppt_h/2"/>
                                          </p:val>
                                        </p:tav>
                                        <p:tav tm="100000">
                                          <p:val>
                                            <p:strVal val="#ppt_y"/>
                                          </p:val>
                                        </p:tav>
                                      </p:tavLst>
                                    </p:anim>
                                  </p:childTnLst>
                                </p:cTn>
                              </p:par>
                            </p:childTnLst>
                          </p:cTn>
                        </p:par>
                        <p:par>
                          <p:cTn id="69" fill="hold" nodeType="afterGroup">
                            <p:stCondLst>
                              <p:cond delay="6500"/>
                            </p:stCondLst>
                            <p:childTnLst>
                              <p:par>
                                <p:cTn id="70" presetID="2" presetClass="entr" presetSubtype="1" fill="hold" grpId="0" nodeType="afterEffect">
                                  <p:stCondLst>
                                    <p:cond delay="0"/>
                                  </p:stCondLst>
                                  <p:childTnLst>
                                    <p:set>
                                      <p:cBhvr>
                                        <p:cTn id="71" dur="1" fill="hold">
                                          <p:stCondLst>
                                            <p:cond delay="0"/>
                                          </p:stCondLst>
                                        </p:cTn>
                                        <p:tgtEl>
                                          <p:spTgt spid="106513"/>
                                        </p:tgtEl>
                                        <p:attrNameLst>
                                          <p:attrName>style.visibility</p:attrName>
                                        </p:attrNameLst>
                                      </p:cBhvr>
                                      <p:to>
                                        <p:strVal val="visible"/>
                                      </p:to>
                                    </p:set>
                                    <p:anim calcmode="lin" valueType="num">
                                      <p:cBhvr additive="base">
                                        <p:cTn id="72" dur="500" fill="hold"/>
                                        <p:tgtEl>
                                          <p:spTgt spid="106513"/>
                                        </p:tgtEl>
                                        <p:attrNameLst>
                                          <p:attrName>ppt_x</p:attrName>
                                        </p:attrNameLst>
                                      </p:cBhvr>
                                      <p:tavLst>
                                        <p:tav tm="0">
                                          <p:val>
                                            <p:strVal val="#ppt_x"/>
                                          </p:val>
                                        </p:tav>
                                        <p:tav tm="100000">
                                          <p:val>
                                            <p:strVal val="#ppt_x"/>
                                          </p:val>
                                        </p:tav>
                                      </p:tavLst>
                                    </p:anim>
                                    <p:anim calcmode="lin" valueType="num">
                                      <p:cBhvr additive="base">
                                        <p:cTn id="73" dur="500" fill="hold"/>
                                        <p:tgtEl>
                                          <p:spTgt spid="106513"/>
                                        </p:tgtEl>
                                        <p:attrNameLst>
                                          <p:attrName>ppt_y</p:attrName>
                                        </p:attrNameLst>
                                      </p:cBhvr>
                                      <p:tavLst>
                                        <p:tav tm="0">
                                          <p:val>
                                            <p:strVal val="0-#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1" fill="hold" grpId="0" nodeType="clickEffect">
                                  <p:stCondLst>
                                    <p:cond delay="0"/>
                                  </p:stCondLst>
                                  <p:childTnLst>
                                    <p:set>
                                      <p:cBhvr>
                                        <p:cTn id="77" dur="1" fill="hold">
                                          <p:stCondLst>
                                            <p:cond delay="0"/>
                                          </p:stCondLst>
                                        </p:cTn>
                                        <p:tgtEl>
                                          <p:spTgt spid="106514"/>
                                        </p:tgtEl>
                                        <p:attrNameLst>
                                          <p:attrName>style.visibility</p:attrName>
                                        </p:attrNameLst>
                                      </p:cBhvr>
                                      <p:to>
                                        <p:strVal val="visible"/>
                                      </p:to>
                                    </p:set>
                                    <p:anim calcmode="lin" valueType="num">
                                      <p:cBhvr additive="base">
                                        <p:cTn id="78" dur="500" fill="hold"/>
                                        <p:tgtEl>
                                          <p:spTgt spid="106514"/>
                                        </p:tgtEl>
                                        <p:attrNameLst>
                                          <p:attrName>ppt_x</p:attrName>
                                        </p:attrNameLst>
                                      </p:cBhvr>
                                      <p:tavLst>
                                        <p:tav tm="0">
                                          <p:val>
                                            <p:strVal val="#ppt_x"/>
                                          </p:val>
                                        </p:tav>
                                        <p:tav tm="100000">
                                          <p:val>
                                            <p:strVal val="#ppt_x"/>
                                          </p:val>
                                        </p:tav>
                                      </p:tavLst>
                                    </p:anim>
                                    <p:anim calcmode="lin" valueType="num">
                                      <p:cBhvr additive="base">
                                        <p:cTn id="79" dur="500" fill="hold"/>
                                        <p:tgtEl>
                                          <p:spTgt spid="106514"/>
                                        </p:tgtEl>
                                        <p:attrNameLst>
                                          <p:attrName>ppt_y</p:attrName>
                                        </p:attrNameLst>
                                      </p:cBhvr>
                                      <p:tavLst>
                                        <p:tav tm="0">
                                          <p:val>
                                            <p:strVal val="0-#ppt_h/2"/>
                                          </p:val>
                                        </p:tav>
                                        <p:tav tm="100000">
                                          <p:val>
                                            <p:strVal val="#ppt_y"/>
                                          </p:val>
                                        </p:tav>
                                      </p:tavLst>
                                    </p:anim>
                                  </p:childTnLst>
                                </p:cTn>
                              </p:par>
                            </p:childTnLst>
                          </p:cTn>
                        </p:par>
                        <p:par>
                          <p:cTn id="80" fill="hold" nodeType="afterGroup">
                            <p:stCondLst>
                              <p:cond delay="500"/>
                            </p:stCondLst>
                            <p:childTnLst>
                              <p:par>
                                <p:cTn id="81" presetID="2" presetClass="entr" presetSubtype="1" fill="hold" grpId="0" nodeType="afterEffect">
                                  <p:stCondLst>
                                    <p:cond delay="0"/>
                                  </p:stCondLst>
                                  <p:childTnLst>
                                    <p:set>
                                      <p:cBhvr>
                                        <p:cTn id="82" dur="1" fill="hold">
                                          <p:stCondLst>
                                            <p:cond delay="0"/>
                                          </p:stCondLst>
                                        </p:cTn>
                                        <p:tgtEl>
                                          <p:spTgt spid="106515"/>
                                        </p:tgtEl>
                                        <p:attrNameLst>
                                          <p:attrName>style.visibility</p:attrName>
                                        </p:attrNameLst>
                                      </p:cBhvr>
                                      <p:to>
                                        <p:strVal val="visible"/>
                                      </p:to>
                                    </p:set>
                                    <p:anim calcmode="lin" valueType="num">
                                      <p:cBhvr additive="base">
                                        <p:cTn id="83" dur="500" fill="hold"/>
                                        <p:tgtEl>
                                          <p:spTgt spid="106515"/>
                                        </p:tgtEl>
                                        <p:attrNameLst>
                                          <p:attrName>ppt_x</p:attrName>
                                        </p:attrNameLst>
                                      </p:cBhvr>
                                      <p:tavLst>
                                        <p:tav tm="0">
                                          <p:val>
                                            <p:strVal val="#ppt_x"/>
                                          </p:val>
                                        </p:tav>
                                        <p:tav tm="100000">
                                          <p:val>
                                            <p:strVal val="#ppt_x"/>
                                          </p:val>
                                        </p:tav>
                                      </p:tavLst>
                                    </p:anim>
                                    <p:anim calcmode="lin" valueType="num">
                                      <p:cBhvr additive="base">
                                        <p:cTn id="84" dur="500" fill="hold"/>
                                        <p:tgtEl>
                                          <p:spTgt spid="106515"/>
                                        </p:tgtEl>
                                        <p:attrNameLst>
                                          <p:attrName>ppt_y</p:attrName>
                                        </p:attrNameLst>
                                      </p:cBhvr>
                                      <p:tavLst>
                                        <p:tav tm="0">
                                          <p:val>
                                            <p:strVal val="0-#ppt_h/2"/>
                                          </p:val>
                                        </p:tav>
                                        <p:tav tm="100000">
                                          <p:val>
                                            <p:strVal val="#ppt_y"/>
                                          </p:val>
                                        </p:tav>
                                      </p:tavLst>
                                    </p:anim>
                                  </p:childTnLst>
                                </p:cTn>
                              </p:par>
                            </p:childTnLst>
                          </p:cTn>
                        </p:par>
                        <p:par>
                          <p:cTn id="85" fill="hold" nodeType="afterGroup">
                            <p:stCondLst>
                              <p:cond delay="1000"/>
                            </p:stCondLst>
                            <p:childTnLst>
                              <p:par>
                                <p:cTn id="86" presetID="2" presetClass="entr" presetSubtype="1" fill="hold" grpId="0" nodeType="afterEffect">
                                  <p:stCondLst>
                                    <p:cond delay="0"/>
                                  </p:stCondLst>
                                  <p:childTnLst>
                                    <p:set>
                                      <p:cBhvr>
                                        <p:cTn id="87" dur="1" fill="hold">
                                          <p:stCondLst>
                                            <p:cond delay="0"/>
                                          </p:stCondLst>
                                        </p:cTn>
                                        <p:tgtEl>
                                          <p:spTgt spid="106516"/>
                                        </p:tgtEl>
                                        <p:attrNameLst>
                                          <p:attrName>style.visibility</p:attrName>
                                        </p:attrNameLst>
                                      </p:cBhvr>
                                      <p:to>
                                        <p:strVal val="visible"/>
                                      </p:to>
                                    </p:set>
                                    <p:anim calcmode="lin" valueType="num">
                                      <p:cBhvr additive="base">
                                        <p:cTn id="88" dur="500" fill="hold"/>
                                        <p:tgtEl>
                                          <p:spTgt spid="106516"/>
                                        </p:tgtEl>
                                        <p:attrNameLst>
                                          <p:attrName>ppt_x</p:attrName>
                                        </p:attrNameLst>
                                      </p:cBhvr>
                                      <p:tavLst>
                                        <p:tav tm="0">
                                          <p:val>
                                            <p:strVal val="#ppt_x"/>
                                          </p:val>
                                        </p:tav>
                                        <p:tav tm="100000">
                                          <p:val>
                                            <p:strVal val="#ppt_x"/>
                                          </p:val>
                                        </p:tav>
                                      </p:tavLst>
                                    </p:anim>
                                    <p:anim calcmode="lin" valueType="num">
                                      <p:cBhvr additive="base">
                                        <p:cTn id="89" dur="500" fill="hold"/>
                                        <p:tgtEl>
                                          <p:spTgt spid="106516"/>
                                        </p:tgtEl>
                                        <p:attrNameLst>
                                          <p:attrName>ppt_y</p:attrName>
                                        </p:attrNameLst>
                                      </p:cBhvr>
                                      <p:tavLst>
                                        <p:tav tm="0">
                                          <p:val>
                                            <p:strVal val="0-#ppt_h/2"/>
                                          </p:val>
                                        </p:tav>
                                        <p:tav tm="100000">
                                          <p:val>
                                            <p:strVal val="#ppt_y"/>
                                          </p:val>
                                        </p:tav>
                                      </p:tavLst>
                                    </p:anim>
                                  </p:childTnLst>
                                </p:cTn>
                              </p:par>
                            </p:childTnLst>
                          </p:cTn>
                        </p:par>
                        <p:par>
                          <p:cTn id="90" fill="hold" nodeType="afterGroup">
                            <p:stCondLst>
                              <p:cond delay="1500"/>
                            </p:stCondLst>
                            <p:childTnLst>
                              <p:par>
                                <p:cTn id="91" presetID="2" presetClass="entr" presetSubtype="1" fill="hold" grpId="0" nodeType="afterEffect">
                                  <p:stCondLst>
                                    <p:cond delay="0"/>
                                  </p:stCondLst>
                                  <p:childTnLst>
                                    <p:set>
                                      <p:cBhvr>
                                        <p:cTn id="92" dur="1" fill="hold">
                                          <p:stCondLst>
                                            <p:cond delay="0"/>
                                          </p:stCondLst>
                                        </p:cTn>
                                        <p:tgtEl>
                                          <p:spTgt spid="106517"/>
                                        </p:tgtEl>
                                        <p:attrNameLst>
                                          <p:attrName>style.visibility</p:attrName>
                                        </p:attrNameLst>
                                      </p:cBhvr>
                                      <p:to>
                                        <p:strVal val="visible"/>
                                      </p:to>
                                    </p:set>
                                    <p:anim calcmode="lin" valueType="num">
                                      <p:cBhvr additive="base">
                                        <p:cTn id="93" dur="500" fill="hold"/>
                                        <p:tgtEl>
                                          <p:spTgt spid="106517"/>
                                        </p:tgtEl>
                                        <p:attrNameLst>
                                          <p:attrName>ppt_x</p:attrName>
                                        </p:attrNameLst>
                                      </p:cBhvr>
                                      <p:tavLst>
                                        <p:tav tm="0">
                                          <p:val>
                                            <p:strVal val="#ppt_x"/>
                                          </p:val>
                                        </p:tav>
                                        <p:tav tm="100000">
                                          <p:val>
                                            <p:strVal val="#ppt_x"/>
                                          </p:val>
                                        </p:tav>
                                      </p:tavLst>
                                    </p:anim>
                                    <p:anim calcmode="lin" valueType="num">
                                      <p:cBhvr additive="base">
                                        <p:cTn id="94" dur="500" fill="hold"/>
                                        <p:tgtEl>
                                          <p:spTgt spid="106517"/>
                                        </p:tgtEl>
                                        <p:attrNameLst>
                                          <p:attrName>ppt_y</p:attrName>
                                        </p:attrNameLst>
                                      </p:cBhvr>
                                      <p:tavLst>
                                        <p:tav tm="0">
                                          <p:val>
                                            <p:strVal val="0-#ppt_h/2"/>
                                          </p:val>
                                        </p:tav>
                                        <p:tav tm="100000">
                                          <p:val>
                                            <p:strVal val="#ppt_y"/>
                                          </p:val>
                                        </p:tav>
                                      </p:tavLst>
                                    </p:anim>
                                  </p:childTnLst>
                                </p:cTn>
                              </p:par>
                            </p:childTnLst>
                          </p:cTn>
                        </p:par>
                        <p:par>
                          <p:cTn id="95" fill="hold" nodeType="afterGroup">
                            <p:stCondLst>
                              <p:cond delay="2000"/>
                            </p:stCondLst>
                            <p:childTnLst>
                              <p:par>
                                <p:cTn id="96" presetID="2" presetClass="entr" presetSubtype="1" fill="hold" grpId="0" nodeType="afterEffect">
                                  <p:stCondLst>
                                    <p:cond delay="0"/>
                                  </p:stCondLst>
                                  <p:childTnLst>
                                    <p:set>
                                      <p:cBhvr>
                                        <p:cTn id="97" dur="1" fill="hold">
                                          <p:stCondLst>
                                            <p:cond delay="0"/>
                                          </p:stCondLst>
                                        </p:cTn>
                                        <p:tgtEl>
                                          <p:spTgt spid="106518"/>
                                        </p:tgtEl>
                                        <p:attrNameLst>
                                          <p:attrName>style.visibility</p:attrName>
                                        </p:attrNameLst>
                                      </p:cBhvr>
                                      <p:to>
                                        <p:strVal val="visible"/>
                                      </p:to>
                                    </p:set>
                                    <p:anim calcmode="lin" valueType="num">
                                      <p:cBhvr additive="base">
                                        <p:cTn id="98" dur="500" fill="hold"/>
                                        <p:tgtEl>
                                          <p:spTgt spid="106518"/>
                                        </p:tgtEl>
                                        <p:attrNameLst>
                                          <p:attrName>ppt_x</p:attrName>
                                        </p:attrNameLst>
                                      </p:cBhvr>
                                      <p:tavLst>
                                        <p:tav tm="0">
                                          <p:val>
                                            <p:strVal val="#ppt_x"/>
                                          </p:val>
                                        </p:tav>
                                        <p:tav tm="100000">
                                          <p:val>
                                            <p:strVal val="#ppt_x"/>
                                          </p:val>
                                        </p:tav>
                                      </p:tavLst>
                                    </p:anim>
                                    <p:anim calcmode="lin" valueType="num">
                                      <p:cBhvr additive="base">
                                        <p:cTn id="99" dur="500" fill="hold"/>
                                        <p:tgtEl>
                                          <p:spTgt spid="106518"/>
                                        </p:tgtEl>
                                        <p:attrNameLst>
                                          <p:attrName>ppt_y</p:attrName>
                                        </p:attrNameLst>
                                      </p:cBhvr>
                                      <p:tavLst>
                                        <p:tav tm="0">
                                          <p:val>
                                            <p:strVal val="0-#ppt_h/2"/>
                                          </p:val>
                                        </p:tav>
                                        <p:tav tm="100000">
                                          <p:val>
                                            <p:strVal val="#ppt_y"/>
                                          </p:val>
                                        </p:tav>
                                      </p:tavLst>
                                    </p:anim>
                                  </p:childTnLst>
                                </p:cTn>
                              </p:par>
                            </p:childTnLst>
                          </p:cTn>
                        </p:par>
                        <p:par>
                          <p:cTn id="100" fill="hold" nodeType="afterGroup">
                            <p:stCondLst>
                              <p:cond delay="2500"/>
                            </p:stCondLst>
                            <p:childTnLst>
                              <p:par>
                                <p:cTn id="101" presetID="2" presetClass="entr" presetSubtype="1" fill="hold" grpId="0" nodeType="afterEffect">
                                  <p:stCondLst>
                                    <p:cond delay="0"/>
                                  </p:stCondLst>
                                  <p:childTnLst>
                                    <p:set>
                                      <p:cBhvr>
                                        <p:cTn id="102" dur="1" fill="hold">
                                          <p:stCondLst>
                                            <p:cond delay="0"/>
                                          </p:stCondLst>
                                        </p:cTn>
                                        <p:tgtEl>
                                          <p:spTgt spid="106519"/>
                                        </p:tgtEl>
                                        <p:attrNameLst>
                                          <p:attrName>style.visibility</p:attrName>
                                        </p:attrNameLst>
                                      </p:cBhvr>
                                      <p:to>
                                        <p:strVal val="visible"/>
                                      </p:to>
                                    </p:set>
                                    <p:anim calcmode="lin" valueType="num">
                                      <p:cBhvr additive="base">
                                        <p:cTn id="103" dur="500" fill="hold"/>
                                        <p:tgtEl>
                                          <p:spTgt spid="106519"/>
                                        </p:tgtEl>
                                        <p:attrNameLst>
                                          <p:attrName>ppt_x</p:attrName>
                                        </p:attrNameLst>
                                      </p:cBhvr>
                                      <p:tavLst>
                                        <p:tav tm="0">
                                          <p:val>
                                            <p:strVal val="#ppt_x"/>
                                          </p:val>
                                        </p:tav>
                                        <p:tav tm="100000">
                                          <p:val>
                                            <p:strVal val="#ppt_x"/>
                                          </p:val>
                                        </p:tav>
                                      </p:tavLst>
                                    </p:anim>
                                    <p:anim calcmode="lin" valueType="num">
                                      <p:cBhvr additive="base">
                                        <p:cTn id="104" dur="500" fill="hold"/>
                                        <p:tgtEl>
                                          <p:spTgt spid="106519"/>
                                        </p:tgtEl>
                                        <p:attrNameLst>
                                          <p:attrName>ppt_y</p:attrName>
                                        </p:attrNameLst>
                                      </p:cBhvr>
                                      <p:tavLst>
                                        <p:tav tm="0">
                                          <p:val>
                                            <p:strVal val="0-#ppt_h/2"/>
                                          </p:val>
                                        </p:tav>
                                        <p:tav tm="100000">
                                          <p:val>
                                            <p:strVal val="#ppt_y"/>
                                          </p:val>
                                        </p:tav>
                                      </p:tavLst>
                                    </p:anim>
                                  </p:childTnLst>
                                </p:cTn>
                              </p:par>
                            </p:childTnLst>
                          </p:cTn>
                        </p:par>
                        <p:par>
                          <p:cTn id="105" fill="hold" nodeType="afterGroup">
                            <p:stCondLst>
                              <p:cond delay="3000"/>
                            </p:stCondLst>
                            <p:childTnLst>
                              <p:par>
                                <p:cTn id="106" presetID="2" presetClass="entr" presetSubtype="1" fill="hold" grpId="0" nodeType="afterEffect">
                                  <p:stCondLst>
                                    <p:cond delay="0"/>
                                  </p:stCondLst>
                                  <p:childTnLst>
                                    <p:set>
                                      <p:cBhvr>
                                        <p:cTn id="107" dur="1" fill="hold">
                                          <p:stCondLst>
                                            <p:cond delay="0"/>
                                          </p:stCondLst>
                                        </p:cTn>
                                        <p:tgtEl>
                                          <p:spTgt spid="106520"/>
                                        </p:tgtEl>
                                        <p:attrNameLst>
                                          <p:attrName>style.visibility</p:attrName>
                                        </p:attrNameLst>
                                      </p:cBhvr>
                                      <p:to>
                                        <p:strVal val="visible"/>
                                      </p:to>
                                    </p:set>
                                    <p:anim calcmode="lin" valueType="num">
                                      <p:cBhvr additive="base">
                                        <p:cTn id="108" dur="500" fill="hold"/>
                                        <p:tgtEl>
                                          <p:spTgt spid="106520"/>
                                        </p:tgtEl>
                                        <p:attrNameLst>
                                          <p:attrName>ppt_x</p:attrName>
                                        </p:attrNameLst>
                                      </p:cBhvr>
                                      <p:tavLst>
                                        <p:tav tm="0">
                                          <p:val>
                                            <p:strVal val="#ppt_x"/>
                                          </p:val>
                                        </p:tav>
                                        <p:tav tm="100000">
                                          <p:val>
                                            <p:strVal val="#ppt_x"/>
                                          </p:val>
                                        </p:tav>
                                      </p:tavLst>
                                    </p:anim>
                                    <p:anim calcmode="lin" valueType="num">
                                      <p:cBhvr additive="base">
                                        <p:cTn id="109" dur="500" fill="hold"/>
                                        <p:tgtEl>
                                          <p:spTgt spid="106520"/>
                                        </p:tgtEl>
                                        <p:attrNameLst>
                                          <p:attrName>ppt_y</p:attrName>
                                        </p:attrNameLst>
                                      </p:cBhvr>
                                      <p:tavLst>
                                        <p:tav tm="0">
                                          <p:val>
                                            <p:strVal val="0-#ppt_h/2"/>
                                          </p:val>
                                        </p:tav>
                                        <p:tav tm="100000">
                                          <p:val>
                                            <p:strVal val="#ppt_y"/>
                                          </p:val>
                                        </p:tav>
                                      </p:tavLst>
                                    </p:anim>
                                  </p:childTnLst>
                                </p:cTn>
                              </p:par>
                            </p:childTnLst>
                          </p:cTn>
                        </p:par>
                        <p:par>
                          <p:cTn id="110" fill="hold" nodeType="afterGroup">
                            <p:stCondLst>
                              <p:cond delay="3500"/>
                            </p:stCondLst>
                            <p:childTnLst>
                              <p:par>
                                <p:cTn id="111" presetID="2" presetClass="entr" presetSubtype="1" fill="hold" grpId="0" nodeType="afterEffect">
                                  <p:stCondLst>
                                    <p:cond delay="0"/>
                                  </p:stCondLst>
                                  <p:childTnLst>
                                    <p:set>
                                      <p:cBhvr>
                                        <p:cTn id="112" dur="1" fill="hold">
                                          <p:stCondLst>
                                            <p:cond delay="0"/>
                                          </p:stCondLst>
                                        </p:cTn>
                                        <p:tgtEl>
                                          <p:spTgt spid="106521"/>
                                        </p:tgtEl>
                                        <p:attrNameLst>
                                          <p:attrName>style.visibility</p:attrName>
                                        </p:attrNameLst>
                                      </p:cBhvr>
                                      <p:to>
                                        <p:strVal val="visible"/>
                                      </p:to>
                                    </p:set>
                                    <p:anim calcmode="lin" valueType="num">
                                      <p:cBhvr additive="base">
                                        <p:cTn id="113" dur="500" fill="hold"/>
                                        <p:tgtEl>
                                          <p:spTgt spid="106521"/>
                                        </p:tgtEl>
                                        <p:attrNameLst>
                                          <p:attrName>ppt_x</p:attrName>
                                        </p:attrNameLst>
                                      </p:cBhvr>
                                      <p:tavLst>
                                        <p:tav tm="0">
                                          <p:val>
                                            <p:strVal val="#ppt_x"/>
                                          </p:val>
                                        </p:tav>
                                        <p:tav tm="100000">
                                          <p:val>
                                            <p:strVal val="#ppt_x"/>
                                          </p:val>
                                        </p:tav>
                                      </p:tavLst>
                                    </p:anim>
                                    <p:anim calcmode="lin" valueType="num">
                                      <p:cBhvr additive="base">
                                        <p:cTn id="114" dur="500" fill="hold"/>
                                        <p:tgtEl>
                                          <p:spTgt spid="106521"/>
                                        </p:tgtEl>
                                        <p:attrNameLst>
                                          <p:attrName>ppt_y</p:attrName>
                                        </p:attrNameLst>
                                      </p:cBhvr>
                                      <p:tavLst>
                                        <p:tav tm="0">
                                          <p:val>
                                            <p:strVal val="0-#ppt_h/2"/>
                                          </p:val>
                                        </p:tav>
                                        <p:tav tm="100000">
                                          <p:val>
                                            <p:strVal val="#ppt_y"/>
                                          </p:val>
                                        </p:tav>
                                      </p:tavLst>
                                    </p:anim>
                                  </p:childTnLst>
                                </p:cTn>
                              </p:par>
                            </p:childTnLst>
                          </p:cTn>
                        </p:par>
                        <p:par>
                          <p:cTn id="115" fill="hold" nodeType="afterGroup">
                            <p:stCondLst>
                              <p:cond delay="4000"/>
                            </p:stCondLst>
                            <p:childTnLst>
                              <p:par>
                                <p:cTn id="116" presetID="2" presetClass="entr" presetSubtype="1" fill="hold" grpId="0" nodeType="afterEffect">
                                  <p:stCondLst>
                                    <p:cond delay="0"/>
                                  </p:stCondLst>
                                  <p:childTnLst>
                                    <p:set>
                                      <p:cBhvr>
                                        <p:cTn id="117" dur="1" fill="hold">
                                          <p:stCondLst>
                                            <p:cond delay="0"/>
                                          </p:stCondLst>
                                        </p:cTn>
                                        <p:tgtEl>
                                          <p:spTgt spid="106522"/>
                                        </p:tgtEl>
                                        <p:attrNameLst>
                                          <p:attrName>style.visibility</p:attrName>
                                        </p:attrNameLst>
                                      </p:cBhvr>
                                      <p:to>
                                        <p:strVal val="visible"/>
                                      </p:to>
                                    </p:set>
                                    <p:anim calcmode="lin" valueType="num">
                                      <p:cBhvr additive="base">
                                        <p:cTn id="118" dur="500" fill="hold"/>
                                        <p:tgtEl>
                                          <p:spTgt spid="106522"/>
                                        </p:tgtEl>
                                        <p:attrNameLst>
                                          <p:attrName>ppt_x</p:attrName>
                                        </p:attrNameLst>
                                      </p:cBhvr>
                                      <p:tavLst>
                                        <p:tav tm="0">
                                          <p:val>
                                            <p:strVal val="#ppt_x"/>
                                          </p:val>
                                        </p:tav>
                                        <p:tav tm="100000">
                                          <p:val>
                                            <p:strVal val="#ppt_x"/>
                                          </p:val>
                                        </p:tav>
                                      </p:tavLst>
                                    </p:anim>
                                    <p:anim calcmode="lin" valueType="num">
                                      <p:cBhvr additive="base">
                                        <p:cTn id="119" dur="500" fill="hold"/>
                                        <p:tgtEl>
                                          <p:spTgt spid="106522"/>
                                        </p:tgtEl>
                                        <p:attrNameLst>
                                          <p:attrName>ppt_y</p:attrName>
                                        </p:attrNameLst>
                                      </p:cBhvr>
                                      <p:tavLst>
                                        <p:tav tm="0">
                                          <p:val>
                                            <p:strVal val="0-#ppt_h/2"/>
                                          </p:val>
                                        </p:tav>
                                        <p:tav tm="100000">
                                          <p:val>
                                            <p:strVal val="#ppt_y"/>
                                          </p:val>
                                        </p:tav>
                                      </p:tavLst>
                                    </p:anim>
                                  </p:childTnLst>
                                </p:cTn>
                              </p:par>
                            </p:childTnLst>
                          </p:cTn>
                        </p:par>
                        <p:par>
                          <p:cTn id="120" fill="hold" nodeType="afterGroup">
                            <p:stCondLst>
                              <p:cond delay="4500"/>
                            </p:stCondLst>
                            <p:childTnLst>
                              <p:par>
                                <p:cTn id="121" presetID="2" presetClass="entr" presetSubtype="1" fill="hold" grpId="0" nodeType="afterEffect">
                                  <p:stCondLst>
                                    <p:cond delay="0"/>
                                  </p:stCondLst>
                                  <p:childTnLst>
                                    <p:set>
                                      <p:cBhvr>
                                        <p:cTn id="122" dur="1" fill="hold">
                                          <p:stCondLst>
                                            <p:cond delay="0"/>
                                          </p:stCondLst>
                                        </p:cTn>
                                        <p:tgtEl>
                                          <p:spTgt spid="106523"/>
                                        </p:tgtEl>
                                        <p:attrNameLst>
                                          <p:attrName>style.visibility</p:attrName>
                                        </p:attrNameLst>
                                      </p:cBhvr>
                                      <p:to>
                                        <p:strVal val="visible"/>
                                      </p:to>
                                    </p:set>
                                    <p:anim calcmode="lin" valueType="num">
                                      <p:cBhvr additive="base">
                                        <p:cTn id="123" dur="500" fill="hold"/>
                                        <p:tgtEl>
                                          <p:spTgt spid="106523"/>
                                        </p:tgtEl>
                                        <p:attrNameLst>
                                          <p:attrName>ppt_x</p:attrName>
                                        </p:attrNameLst>
                                      </p:cBhvr>
                                      <p:tavLst>
                                        <p:tav tm="0">
                                          <p:val>
                                            <p:strVal val="#ppt_x"/>
                                          </p:val>
                                        </p:tav>
                                        <p:tav tm="100000">
                                          <p:val>
                                            <p:strVal val="#ppt_x"/>
                                          </p:val>
                                        </p:tav>
                                      </p:tavLst>
                                    </p:anim>
                                    <p:anim calcmode="lin" valueType="num">
                                      <p:cBhvr additive="base">
                                        <p:cTn id="124" dur="500" fill="hold"/>
                                        <p:tgtEl>
                                          <p:spTgt spid="106523"/>
                                        </p:tgtEl>
                                        <p:attrNameLst>
                                          <p:attrName>ppt_y</p:attrName>
                                        </p:attrNameLst>
                                      </p:cBhvr>
                                      <p:tavLst>
                                        <p:tav tm="0">
                                          <p:val>
                                            <p:strVal val="0-#ppt_h/2"/>
                                          </p:val>
                                        </p:tav>
                                        <p:tav tm="100000">
                                          <p:val>
                                            <p:strVal val="#ppt_y"/>
                                          </p:val>
                                        </p:tav>
                                      </p:tavLst>
                                    </p:anim>
                                  </p:childTnLst>
                                </p:cTn>
                              </p:par>
                            </p:childTnLst>
                          </p:cTn>
                        </p:par>
                        <p:par>
                          <p:cTn id="125" fill="hold" nodeType="afterGroup">
                            <p:stCondLst>
                              <p:cond delay="5000"/>
                            </p:stCondLst>
                            <p:childTnLst>
                              <p:par>
                                <p:cTn id="126" presetID="2" presetClass="entr" presetSubtype="1" fill="hold" grpId="0" nodeType="afterEffect">
                                  <p:stCondLst>
                                    <p:cond delay="0"/>
                                  </p:stCondLst>
                                  <p:childTnLst>
                                    <p:set>
                                      <p:cBhvr>
                                        <p:cTn id="127" dur="1" fill="hold">
                                          <p:stCondLst>
                                            <p:cond delay="0"/>
                                          </p:stCondLst>
                                        </p:cTn>
                                        <p:tgtEl>
                                          <p:spTgt spid="106524"/>
                                        </p:tgtEl>
                                        <p:attrNameLst>
                                          <p:attrName>style.visibility</p:attrName>
                                        </p:attrNameLst>
                                      </p:cBhvr>
                                      <p:to>
                                        <p:strVal val="visible"/>
                                      </p:to>
                                    </p:set>
                                    <p:anim calcmode="lin" valueType="num">
                                      <p:cBhvr additive="base">
                                        <p:cTn id="128" dur="500" fill="hold"/>
                                        <p:tgtEl>
                                          <p:spTgt spid="106524"/>
                                        </p:tgtEl>
                                        <p:attrNameLst>
                                          <p:attrName>ppt_x</p:attrName>
                                        </p:attrNameLst>
                                      </p:cBhvr>
                                      <p:tavLst>
                                        <p:tav tm="0">
                                          <p:val>
                                            <p:strVal val="#ppt_x"/>
                                          </p:val>
                                        </p:tav>
                                        <p:tav tm="100000">
                                          <p:val>
                                            <p:strVal val="#ppt_x"/>
                                          </p:val>
                                        </p:tav>
                                      </p:tavLst>
                                    </p:anim>
                                    <p:anim calcmode="lin" valueType="num">
                                      <p:cBhvr additive="base">
                                        <p:cTn id="129" dur="500" fill="hold"/>
                                        <p:tgtEl>
                                          <p:spTgt spid="106524"/>
                                        </p:tgtEl>
                                        <p:attrNameLst>
                                          <p:attrName>ppt_y</p:attrName>
                                        </p:attrNameLst>
                                      </p:cBhvr>
                                      <p:tavLst>
                                        <p:tav tm="0">
                                          <p:val>
                                            <p:strVal val="0-#ppt_h/2"/>
                                          </p:val>
                                        </p:tav>
                                        <p:tav tm="100000">
                                          <p:val>
                                            <p:strVal val="#ppt_y"/>
                                          </p:val>
                                        </p:tav>
                                      </p:tavLst>
                                    </p:anim>
                                  </p:childTnLst>
                                </p:cTn>
                              </p:par>
                            </p:childTnLst>
                          </p:cTn>
                        </p:par>
                        <p:par>
                          <p:cTn id="130" fill="hold" nodeType="afterGroup">
                            <p:stCondLst>
                              <p:cond delay="5500"/>
                            </p:stCondLst>
                            <p:childTnLst>
                              <p:par>
                                <p:cTn id="131" presetID="2" presetClass="entr" presetSubtype="1" fill="hold" grpId="0" nodeType="afterEffect">
                                  <p:stCondLst>
                                    <p:cond delay="0"/>
                                  </p:stCondLst>
                                  <p:childTnLst>
                                    <p:set>
                                      <p:cBhvr>
                                        <p:cTn id="132" dur="1" fill="hold">
                                          <p:stCondLst>
                                            <p:cond delay="0"/>
                                          </p:stCondLst>
                                        </p:cTn>
                                        <p:tgtEl>
                                          <p:spTgt spid="106525"/>
                                        </p:tgtEl>
                                        <p:attrNameLst>
                                          <p:attrName>style.visibility</p:attrName>
                                        </p:attrNameLst>
                                      </p:cBhvr>
                                      <p:to>
                                        <p:strVal val="visible"/>
                                      </p:to>
                                    </p:set>
                                    <p:anim calcmode="lin" valueType="num">
                                      <p:cBhvr additive="base">
                                        <p:cTn id="133" dur="500" fill="hold"/>
                                        <p:tgtEl>
                                          <p:spTgt spid="106525"/>
                                        </p:tgtEl>
                                        <p:attrNameLst>
                                          <p:attrName>ppt_x</p:attrName>
                                        </p:attrNameLst>
                                      </p:cBhvr>
                                      <p:tavLst>
                                        <p:tav tm="0">
                                          <p:val>
                                            <p:strVal val="#ppt_x"/>
                                          </p:val>
                                        </p:tav>
                                        <p:tav tm="100000">
                                          <p:val>
                                            <p:strVal val="#ppt_x"/>
                                          </p:val>
                                        </p:tav>
                                      </p:tavLst>
                                    </p:anim>
                                    <p:anim calcmode="lin" valueType="num">
                                      <p:cBhvr additive="base">
                                        <p:cTn id="134" dur="500" fill="hold"/>
                                        <p:tgtEl>
                                          <p:spTgt spid="106525"/>
                                        </p:tgtEl>
                                        <p:attrNameLst>
                                          <p:attrName>ppt_y</p:attrName>
                                        </p:attrNameLst>
                                      </p:cBhvr>
                                      <p:tavLst>
                                        <p:tav tm="0">
                                          <p:val>
                                            <p:strVal val="0-#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 presetClass="entr" presetSubtype="0" fill="hold" nodeType="clickEffect">
                                  <p:stCondLst>
                                    <p:cond delay="0"/>
                                  </p:stCondLst>
                                  <p:childTnLst>
                                    <p:set>
                                      <p:cBhvr>
                                        <p:cTn id="138"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P spid="106501" grpId="0" animBg="1"/>
      <p:bldP spid="106502" grpId="0" animBg="1"/>
      <p:bldP spid="106503" grpId="0" animBg="1"/>
      <p:bldP spid="106504" grpId="0" animBg="1"/>
      <p:bldP spid="106505" grpId="0" animBg="1"/>
      <p:bldP spid="106506" grpId="0" animBg="1"/>
      <p:bldP spid="106507" grpId="0" animBg="1"/>
      <p:bldP spid="106508" grpId="0" animBg="1"/>
      <p:bldP spid="106509" grpId="0" animBg="1"/>
      <p:bldP spid="106510" grpId="0" animBg="1"/>
      <p:bldP spid="106511" grpId="0" animBg="1"/>
      <p:bldP spid="106512" grpId="0" animBg="1"/>
      <p:bldP spid="106513" grpId="0" animBg="1"/>
      <p:bldP spid="106514" grpId="0" animBg="1"/>
      <p:bldP spid="106515" grpId="0" animBg="1"/>
      <p:bldP spid="106516" grpId="0" animBg="1"/>
      <p:bldP spid="106517" grpId="0" animBg="1"/>
      <p:bldP spid="106518" grpId="0" animBg="1"/>
      <p:bldP spid="106519" grpId="0" animBg="1"/>
      <p:bldP spid="106520" grpId="0" animBg="1"/>
      <p:bldP spid="106521" grpId="0" animBg="1"/>
      <p:bldP spid="106522" grpId="0" animBg="1"/>
      <p:bldP spid="106523" grpId="0" animBg="1"/>
      <p:bldP spid="106524" grpId="0" animBg="1"/>
      <p:bldP spid="1065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What a particle does</a:t>
            </a:r>
            <a:endParaRPr lang="en-GB" smtClean="0"/>
          </a:p>
        </p:txBody>
      </p:sp>
      <p:sp>
        <p:nvSpPr>
          <p:cNvPr id="14339" name="Rectangle 3"/>
          <p:cNvSpPr>
            <a:spLocks noGrp="1" noChangeArrowheads="1"/>
          </p:cNvSpPr>
          <p:nvPr>
            <p:ph type="body" idx="1"/>
          </p:nvPr>
        </p:nvSpPr>
        <p:spPr/>
        <p:txBody>
          <a:bodyPr/>
          <a:lstStyle/>
          <a:p>
            <a:pPr>
              <a:lnSpc>
                <a:spcPct val="90000"/>
              </a:lnSpc>
            </a:pPr>
            <a:r>
              <a:rPr lang="en-US" sz="2800" smtClean="0"/>
              <a:t>In each timestep, a particle has to move to a new position. It does this by adjusting its </a:t>
            </a:r>
            <a:r>
              <a:rPr lang="en-US" sz="2800" i="1" smtClean="0"/>
              <a:t>velocity</a:t>
            </a:r>
            <a:r>
              <a:rPr lang="en-US" sz="2800" smtClean="0"/>
              <a:t>.  </a:t>
            </a:r>
          </a:p>
          <a:p>
            <a:pPr lvl="1">
              <a:lnSpc>
                <a:spcPct val="90000"/>
              </a:lnSpc>
            </a:pPr>
            <a:r>
              <a:rPr lang="en-US" sz="2000" i="1" smtClean="0">
                <a:solidFill>
                  <a:schemeClr val="accent2"/>
                </a:solidFill>
              </a:rPr>
              <a:t>The adjustment is essentially this:</a:t>
            </a:r>
          </a:p>
          <a:p>
            <a:pPr lvl="1">
              <a:lnSpc>
                <a:spcPct val="90000"/>
              </a:lnSpc>
            </a:pPr>
            <a:r>
              <a:rPr lang="en-US" sz="2000" i="1" smtClean="0">
                <a:solidFill>
                  <a:schemeClr val="accent2"/>
                </a:solidFill>
              </a:rPr>
              <a:t>The current velocity  PLUS</a:t>
            </a:r>
          </a:p>
          <a:p>
            <a:pPr lvl="1">
              <a:lnSpc>
                <a:spcPct val="90000"/>
              </a:lnSpc>
            </a:pPr>
            <a:r>
              <a:rPr lang="en-US" sz="2000" i="1" smtClean="0">
                <a:solidFill>
                  <a:schemeClr val="accent2"/>
                </a:solidFill>
              </a:rPr>
              <a:t> A weighted random portion in the direction of its personal best PLUS</a:t>
            </a:r>
          </a:p>
          <a:p>
            <a:pPr lvl="1">
              <a:lnSpc>
                <a:spcPct val="90000"/>
              </a:lnSpc>
            </a:pPr>
            <a:r>
              <a:rPr lang="en-US" sz="2000" i="1" smtClean="0">
                <a:solidFill>
                  <a:schemeClr val="accent2"/>
                </a:solidFill>
              </a:rPr>
              <a:t>A weighted random portion in the direction of the neighbourhood best.</a:t>
            </a:r>
          </a:p>
          <a:p>
            <a:pPr>
              <a:lnSpc>
                <a:spcPct val="90000"/>
              </a:lnSpc>
            </a:pPr>
            <a:r>
              <a:rPr lang="en-US" sz="2400" i="1" smtClean="0"/>
              <a:t>Having worked out a new velocity, its position is simply its old position plus the new velocity.</a:t>
            </a:r>
            <a:endParaRPr lang="en-GB" sz="2400" i="1" smtClean="0"/>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Neighbourhoods</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800" y="1676400"/>
            <a:ext cx="67564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4" name="Group 35"/>
          <p:cNvGrpSpPr>
            <a:grpSpLocks/>
          </p:cNvGrpSpPr>
          <p:nvPr/>
        </p:nvGrpSpPr>
        <p:grpSpPr bwMode="auto">
          <a:xfrm>
            <a:off x="1981200" y="1828800"/>
            <a:ext cx="5257800" cy="3810000"/>
            <a:chOff x="1248" y="1152"/>
            <a:chExt cx="3312" cy="2400"/>
          </a:xfrm>
        </p:grpSpPr>
        <p:sp>
          <p:nvSpPr>
            <p:cNvPr id="15381" name="Oval 5"/>
            <p:cNvSpPr>
              <a:spLocks noChangeArrowheads="1"/>
            </p:cNvSpPr>
            <p:nvPr/>
          </p:nvSpPr>
          <p:spPr bwMode="auto">
            <a:xfrm>
              <a:off x="1248" y="244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2" name="Oval 6"/>
            <p:cNvSpPr>
              <a:spLocks noChangeArrowheads="1"/>
            </p:cNvSpPr>
            <p:nvPr/>
          </p:nvSpPr>
          <p:spPr bwMode="auto">
            <a:xfrm>
              <a:off x="1776" y="172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3" name="Oval 7"/>
            <p:cNvSpPr>
              <a:spLocks noChangeArrowheads="1"/>
            </p:cNvSpPr>
            <p:nvPr/>
          </p:nvSpPr>
          <p:spPr bwMode="auto">
            <a:xfrm>
              <a:off x="1920" y="259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4" name="Oval 8"/>
            <p:cNvSpPr>
              <a:spLocks noChangeArrowheads="1"/>
            </p:cNvSpPr>
            <p:nvPr/>
          </p:nvSpPr>
          <p:spPr bwMode="auto">
            <a:xfrm>
              <a:off x="2064" y="21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5" name="Oval 9"/>
            <p:cNvSpPr>
              <a:spLocks noChangeArrowheads="1"/>
            </p:cNvSpPr>
            <p:nvPr/>
          </p:nvSpPr>
          <p:spPr bwMode="auto">
            <a:xfrm>
              <a:off x="2496" y="33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6" name="Oval 10"/>
            <p:cNvSpPr>
              <a:spLocks noChangeArrowheads="1"/>
            </p:cNvSpPr>
            <p:nvPr/>
          </p:nvSpPr>
          <p:spPr bwMode="auto">
            <a:xfrm>
              <a:off x="3648" y="2976"/>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7" name="Oval 11"/>
            <p:cNvSpPr>
              <a:spLocks noChangeArrowheads="1"/>
            </p:cNvSpPr>
            <p:nvPr/>
          </p:nvSpPr>
          <p:spPr bwMode="auto">
            <a:xfrm>
              <a:off x="2928" y="148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8" name="Oval 12"/>
            <p:cNvSpPr>
              <a:spLocks noChangeArrowheads="1"/>
            </p:cNvSpPr>
            <p:nvPr/>
          </p:nvSpPr>
          <p:spPr bwMode="auto">
            <a:xfrm>
              <a:off x="1344" y="2016"/>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89" name="Oval 13"/>
            <p:cNvSpPr>
              <a:spLocks noChangeArrowheads="1"/>
            </p:cNvSpPr>
            <p:nvPr/>
          </p:nvSpPr>
          <p:spPr bwMode="auto">
            <a:xfrm>
              <a:off x="2256" y="115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90" name="Oval 14"/>
            <p:cNvSpPr>
              <a:spLocks noChangeArrowheads="1"/>
            </p:cNvSpPr>
            <p:nvPr/>
          </p:nvSpPr>
          <p:spPr bwMode="auto">
            <a:xfrm>
              <a:off x="2832" y="264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91" name="Oval 15"/>
            <p:cNvSpPr>
              <a:spLocks noChangeArrowheads="1"/>
            </p:cNvSpPr>
            <p:nvPr/>
          </p:nvSpPr>
          <p:spPr bwMode="auto">
            <a:xfrm>
              <a:off x="3504" y="259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92" name="Oval 16"/>
            <p:cNvSpPr>
              <a:spLocks noChangeArrowheads="1"/>
            </p:cNvSpPr>
            <p:nvPr/>
          </p:nvSpPr>
          <p:spPr bwMode="auto">
            <a:xfrm>
              <a:off x="3744" y="21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93" name="Oval 17"/>
            <p:cNvSpPr>
              <a:spLocks noChangeArrowheads="1"/>
            </p:cNvSpPr>
            <p:nvPr/>
          </p:nvSpPr>
          <p:spPr bwMode="auto">
            <a:xfrm>
              <a:off x="4368" y="21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94" name="Oval 18"/>
            <p:cNvSpPr>
              <a:spLocks noChangeArrowheads="1"/>
            </p:cNvSpPr>
            <p:nvPr/>
          </p:nvSpPr>
          <p:spPr bwMode="auto">
            <a:xfrm>
              <a:off x="3648" y="172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grpSp>
      <p:grpSp>
        <p:nvGrpSpPr>
          <p:cNvPr id="3" name="Group 19"/>
          <p:cNvGrpSpPr>
            <a:grpSpLocks/>
          </p:cNvGrpSpPr>
          <p:nvPr/>
        </p:nvGrpSpPr>
        <p:grpSpPr bwMode="auto">
          <a:xfrm>
            <a:off x="4800600" y="3581400"/>
            <a:ext cx="1371600" cy="1295400"/>
            <a:chOff x="3024" y="2256"/>
            <a:chExt cx="864" cy="816"/>
          </a:xfrm>
        </p:grpSpPr>
        <p:sp>
          <p:nvSpPr>
            <p:cNvPr id="15378" name="Oval 20"/>
            <p:cNvSpPr>
              <a:spLocks noChangeArrowheads="1"/>
            </p:cNvSpPr>
            <p:nvPr/>
          </p:nvSpPr>
          <p:spPr bwMode="auto">
            <a:xfrm>
              <a:off x="3840" y="2256"/>
              <a:ext cx="48" cy="48"/>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79" name="Line 21"/>
            <p:cNvSpPr>
              <a:spLocks noChangeShapeType="1"/>
            </p:cNvSpPr>
            <p:nvPr/>
          </p:nvSpPr>
          <p:spPr bwMode="auto">
            <a:xfrm flipH="1">
              <a:off x="3024" y="2304"/>
              <a:ext cx="768" cy="384"/>
            </a:xfrm>
            <a:prstGeom prst="line">
              <a:avLst/>
            </a:prstGeom>
            <a:noFill/>
            <a:ln w="28575">
              <a:solidFill>
                <a:srgbClr val="4E43D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80" name="Line 22"/>
            <p:cNvSpPr>
              <a:spLocks noChangeShapeType="1"/>
            </p:cNvSpPr>
            <p:nvPr/>
          </p:nvSpPr>
          <p:spPr bwMode="auto">
            <a:xfrm flipH="1">
              <a:off x="3744" y="2352"/>
              <a:ext cx="96" cy="720"/>
            </a:xfrm>
            <a:prstGeom prst="line">
              <a:avLst/>
            </a:prstGeom>
            <a:noFill/>
            <a:ln w="28575">
              <a:solidFill>
                <a:srgbClr val="4E43D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23"/>
          <p:cNvGrpSpPr>
            <a:grpSpLocks/>
          </p:cNvGrpSpPr>
          <p:nvPr/>
        </p:nvGrpSpPr>
        <p:grpSpPr bwMode="auto">
          <a:xfrm>
            <a:off x="2590800" y="2667000"/>
            <a:ext cx="990600" cy="1828800"/>
            <a:chOff x="1632" y="1680"/>
            <a:chExt cx="624" cy="1152"/>
          </a:xfrm>
        </p:grpSpPr>
        <p:sp>
          <p:nvSpPr>
            <p:cNvPr id="15376" name="Oval 24"/>
            <p:cNvSpPr>
              <a:spLocks noChangeArrowheads="1"/>
            </p:cNvSpPr>
            <p:nvPr/>
          </p:nvSpPr>
          <p:spPr bwMode="auto">
            <a:xfrm>
              <a:off x="2160" y="2256"/>
              <a:ext cx="48" cy="48"/>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77" name="Oval 25"/>
            <p:cNvSpPr>
              <a:spLocks noChangeArrowheads="1"/>
            </p:cNvSpPr>
            <p:nvPr/>
          </p:nvSpPr>
          <p:spPr bwMode="auto">
            <a:xfrm rot="-61284">
              <a:off x="1632" y="1680"/>
              <a:ext cx="624" cy="1152"/>
            </a:xfrm>
            <a:prstGeom prst="ellipse">
              <a:avLst/>
            </a:prstGeom>
            <a:noFill/>
            <a:ln w="38100">
              <a:solidFill>
                <a:srgbClr val="4E43DB"/>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grpSp>
      <p:grpSp>
        <p:nvGrpSpPr>
          <p:cNvPr id="5" name="Group 26"/>
          <p:cNvGrpSpPr>
            <a:grpSpLocks/>
          </p:cNvGrpSpPr>
          <p:nvPr/>
        </p:nvGrpSpPr>
        <p:grpSpPr bwMode="auto">
          <a:xfrm>
            <a:off x="1981200" y="2514600"/>
            <a:ext cx="990600" cy="1828800"/>
            <a:chOff x="1248" y="1584"/>
            <a:chExt cx="624" cy="1152"/>
          </a:xfrm>
        </p:grpSpPr>
        <p:sp>
          <p:nvSpPr>
            <p:cNvPr id="15374" name="Oval 27"/>
            <p:cNvSpPr>
              <a:spLocks noChangeArrowheads="1"/>
            </p:cNvSpPr>
            <p:nvPr/>
          </p:nvSpPr>
          <p:spPr bwMode="auto">
            <a:xfrm>
              <a:off x="1392" y="2064"/>
              <a:ext cx="48" cy="48"/>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5375" name="Oval 28"/>
            <p:cNvSpPr>
              <a:spLocks noChangeArrowheads="1"/>
            </p:cNvSpPr>
            <p:nvPr/>
          </p:nvSpPr>
          <p:spPr bwMode="auto">
            <a:xfrm rot="2186385">
              <a:off x="1248" y="1584"/>
              <a:ext cx="624" cy="1152"/>
            </a:xfrm>
            <a:prstGeom prst="ellipse">
              <a:avLst/>
            </a:prstGeom>
            <a:noFill/>
            <a:ln w="38100">
              <a:solidFill>
                <a:srgbClr val="4E43DB"/>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grpSp>
      <p:sp>
        <p:nvSpPr>
          <p:cNvPr id="112669" name="Text Box 29"/>
          <p:cNvSpPr txBox="1">
            <a:spLocks noChangeArrowheads="1"/>
          </p:cNvSpPr>
          <p:nvPr/>
        </p:nvSpPr>
        <p:spPr bwMode="auto">
          <a:xfrm>
            <a:off x="1143000" y="50292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2400"/>
              <a:t>geographical</a:t>
            </a:r>
            <a:endParaRPr lang="fr-FR" altLang="fr-FR" sz="1600">
              <a:latin typeface="Times" pitchFamily="18" charset="0"/>
            </a:endParaRPr>
          </a:p>
        </p:txBody>
      </p:sp>
      <p:sp>
        <p:nvSpPr>
          <p:cNvPr id="112670" name="Text Box 30"/>
          <p:cNvSpPr txBox="1">
            <a:spLocks noChangeArrowheads="1"/>
          </p:cNvSpPr>
          <p:nvPr/>
        </p:nvSpPr>
        <p:spPr bwMode="auto">
          <a:xfrm>
            <a:off x="6096000" y="5334000"/>
            <a:ext cx="1833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a:t>social</a:t>
            </a:r>
          </a:p>
        </p:txBody>
      </p:sp>
      <p:grpSp>
        <p:nvGrpSpPr>
          <p:cNvPr id="6" name="Group 31"/>
          <p:cNvGrpSpPr>
            <a:grpSpLocks/>
          </p:cNvGrpSpPr>
          <p:nvPr/>
        </p:nvGrpSpPr>
        <p:grpSpPr bwMode="auto">
          <a:xfrm>
            <a:off x="3733800" y="1981200"/>
            <a:ext cx="990600" cy="3352800"/>
            <a:chOff x="2352" y="1248"/>
            <a:chExt cx="624" cy="2112"/>
          </a:xfrm>
        </p:grpSpPr>
        <p:sp>
          <p:nvSpPr>
            <p:cNvPr id="15371" name="Line 32"/>
            <p:cNvSpPr>
              <a:spLocks noChangeShapeType="1"/>
            </p:cNvSpPr>
            <p:nvPr/>
          </p:nvSpPr>
          <p:spPr bwMode="auto">
            <a:xfrm flipH="1" flipV="1">
              <a:off x="2352" y="1248"/>
              <a:ext cx="528" cy="1392"/>
            </a:xfrm>
            <a:prstGeom prst="line">
              <a:avLst/>
            </a:prstGeom>
            <a:noFill/>
            <a:ln w="28575">
              <a:solidFill>
                <a:srgbClr val="4E43D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2" name="Line 33"/>
            <p:cNvSpPr>
              <a:spLocks noChangeShapeType="1"/>
            </p:cNvSpPr>
            <p:nvPr/>
          </p:nvSpPr>
          <p:spPr bwMode="auto">
            <a:xfrm flipH="1">
              <a:off x="2640" y="2832"/>
              <a:ext cx="288" cy="528"/>
            </a:xfrm>
            <a:prstGeom prst="line">
              <a:avLst/>
            </a:prstGeom>
            <a:noFill/>
            <a:ln w="28575">
              <a:solidFill>
                <a:srgbClr val="4E43DB"/>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3" name="Oval 34"/>
            <p:cNvSpPr>
              <a:spLocks noChangeArrowheads="1"/>
            </p:cNvSpPr>
            <p:nvPr/>
          </p:nvSpPr>
          <p:spPr bwMode="auto">
            <a:xfrm>
              <a:off x="2928" y="2736"/>
              <a:ext cx="48" cy="48"/>
            </a:xfrm>
            <a:prstGeom prst="ellipse">
              <a:avLst/>
            </a:prstGeom>
            <a:solidFill>
              <a:srgbClr val="4E43D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gr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69"/>
                                        </p:tgtEl>
                                        <p:attrNameLst>
                                          <p:attrName>style.visibility</p:attrName>
                                        </p:attrNameLst>
                                      </p:cBhvr>
                                      <p:to>
                                        <p:strVal val="visible"/>
                                      </p:to>
                                    </p:set>
                                    <p:anim calcmode="lin" valueType="num">
                                      <p:cBhvr additive="base">
                                        <p:cTn id="7" dur="500" fill="hold"/>
                                        <p:tgtEl>
                                          <p:spTgt spid="112669"/>
                                        </p:tgtEl>
                                        <p:attrNameLst>
                                          <p:attrName>ppt_x</p:attrName>
                                        </p:attrNameLst>
                                      </p:cBhvr>
                                      <p:tavLst>
                                        <p:tav tm="0">
                                          <p:val>
                                            <p:strVal val="0-#ppt_w/2"/>
                                          </p:val>
                                        </p:tav>
                                        <p:tav tm="100000">
                                          <p:val>
                                            <p:strVal val="#ppt_x"/>
                                          </p:val>
                                        </p:tav>
                                      </p:tavLst>
                                    </p:anim>
                                    <p:anim calcmode="lin" valueType="num">
                                      <p:cBhvr additive="base">
                                        <p:cTn id="8" dur="500" fill="hold"/>
                                        <p:tgtEl>
                                          <p:spTgt spid="1126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ppt_w/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2"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ppt_x</p:attrName>
                                        </p:attrNameLst>
                                      </p:cBhvr>
                                      <p:tavLst>
                                        <p:tav tm="0">
                                          <p:val>
                                            <p:strVal val="#ppt_x+#ppt_w/2"/>
                                          </p:val>
                                        </p:tav>
                                        <p:tav tm="100000">
                                          <p:val>
                                            <p:strVal val="#ppt_x"/>
                                          </p:val>
                                        </p:tav>
                                      </p:tavLst>
                                    </p:anim>
                                    <p:anim calcmode="lin" valueType="num">
                                      <p:cBhvr>
                                        <p:cTn id="22" dur="500" fill="hold"/>
                                        <p:tgtEl>
                                          <p:spTgt spid="4"/>
                                        </p:tgtEl>
                                        <p:attrNameLst>
                                          <p:attrName>ppt_y</p:attrName>
                                        </p:attrNameLst>
                                      </p:cBhvr>
                                      <p:tavLst>
                                        <p:tav tm="0">
                                          <p:val>
                                            <p:strVal val="#ppt_y"/>
                                          </p:val>
                                        </p:tav>
                                        <p:tav tm="100000">
                                          <p:val>
                                            <p:strVal val="#ppt_y"/>
                                          </p:val>
                                        </p:tav>
                                      </p:tavLst>
                                    </p:anim>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12670"/>
                                        </p:tgtEl>
                                        <p:attrNameLst>
                                          <p:attrName>style.visibility</p:attrName>
                                        </p:attrNameLst>
                                      </p:cBhvr>
                                      <p:to>
                                        <p:strVal val="visible"/>
                                      </p:to>
                                    </p:set>
                                    <p:anim calcmode="lin" valueType="num">
                                      <p:cBhvr additive="base">
                                        <p:cTn id="29" dur="500" fill="hold"/>
                                        <p:tgtEl>
                                          <p:spTgt spid="112670"/>
                                        </p:tgtEl>
                                        <p:attrNameLst>
                                          <p:attrName>ppt_x</p:attrName>
                                        </p:attrNameLst>
                                      </p:cBhvr>
                                      <p:tavLst>
                                        <p:tav tm="0">
                                          <p:val>
                                            <p:strVal val="1+#ppt_w/2"/>
                                          </p:val>
                                        </p:tav>
                                        <p:tav tm="100000">
                                          <p:val>
                                            <p:strVal val="#ppt_x"/>
                                          </p:val>
                                        </p:tav>
                                      </p:tavLst>
                                    </p:anim>
                                    <p:anim calcmode="lin" valueType="num">
                                      <p:cBhvr additive="base">
                                        <p:cTn id="30" dur="500" fill="hold"/>
                                        <p:tgtEl>
                                          <p:spTgt spid="112670"/>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2"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ppt_x</p:attrName>
                                        </p:attrNameLst>
                                      </p:cBhvr>
                                      <p:tavLst>
                                        <p:tav tm="0">
                                          <p:val>
                                            <p:strVal val="#ppt_x+#ppt_w/2"/>
                                          </p:val>
                                        </p:tav>
                                        <p:tav tm="100000">
                                          <p:val>
                                            <p:strVal val="#ppt_x"/>
                                          </p:val>
                                        </p:tav>
                                      </p:tavLst>
                                    </p:anim>
                                    <p:anim calcmode="lin" valueType="num">
                                      <p:cBhvr>
                                        <p:cTn id="36" dur="500" fill="hold"/>
                                        <p:tgtEl>
                                          <p:spTgt spid="3"/>
                                        </p:tgtEl>
                                        <p:attrNameLst>
                                          <p:attrName>ppt_y</p:attrName>
                                        </p:attrNameLst>
                                      </p:cBhvr>
                                      <p:tavLst>
                                        <p:tav tm="0">
                                          <p:val>
                                            <p:strVal val="#ppt_y"/>
                                          </p:val>
                                        </p:tav>
                                        <p:tav tm="100000">
                                          <p:val>
                                            <p:strVal val="#ppt_y"/>
                                          </p:val>
                                        </p:tav>
                                      </p:tavLst>
                                    </p:anim>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2"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ppt_x</p:attrName>
                                        </p:attrNameLst>
                                      </p:cBhvr>
                                      <p:tavLst>
                                        <p:tav tm="0">
                                          <p:val>
                                            <p:strVal val="#ppt_x+#ppt_w/2"/>
                                          </p:val>
                                        </p:tav>
                                        <p:tav tm="100000">
                                          <p:val>
                                            <p:strVal val="#ppt_x"/>
                                          </p:val>
                                        </p:tav>
                                      </p:tavLst>
                                    </p:anim>
                                    <p:anim calcmode="lin" valueType="num">
                                      <p:cBhvr>
                                        <p:cTn id="44" dur="500" fill="hold"/>
                                        <p:tgtEl>
                                          <p:spTgt spid="6"/>
                                        </p:tgtEl>
                                        <p:attrNameLst>
                                          <p:attrName>ppt_y</p:attrName>
                                        </p:attrNameLst>
                                      </p:cBhvr>
                                      <p:tavLst>
                                        <p:tav tm="0">
                                          <p:val>
                                            <p:strVal val="#ppt_y"/>
                                          </p:val>
                                        </p:tav>
                                        <p:tav tm="100000">
                                          <p:val>
                                            <p:strVal val="#ppt_y"/>
                                          </p:val>
                                        </p:tav>
                                      </p:tavLst>
                                    </p:anim>
                                    <p:anim calcmode="lin" valueType="num">
                                      <p:cBhvr>
                                        <p:cTn id="45" dur="500" fill="hold"/>
                                        <p:tgtEl>
                                          <p:spTgt spid="6"/>
                                        </p:tgtEl>
                                        <p:attrNameLst>
                                          <p:attrName>ppt_w</p:attrName>
                                        </p:attrNameLst>
                                      </p:cBhvr>
                                      <p:tavLst>
                                        <p:tav tm="0">
                                          <p:val>
                                            <p:fltVal val="0"/>
                                          </p:val>
                                        </p:tav>
                                        <p:tav tm="100000">
                                          <p:val>
                                            <p:strVal val="#ppt_w"/>
                                          </p:val>
                                        </p:tav>
                                      </p:tavLst>
                                    </p:anim>
                                    <p:anim calcmode="lin" valueType="num">
                                      <p:cBhvr>
                                        <p:cTn id="46"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9" grpId="0" autoUpdateAnimBg="0"/>
      <p:bldP spid="1126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mtClean="0"/>
              <a:t>Neighbourhoods</a:t>
            </a:r>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800" y="1676400"/>
            <a:ext cx="67564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88" name="Group 4"/>
          <p:cNvGrpSpPr>
            <a:grpSpLocks/>
          </p:cNvGrpSpPr>
          <p:nvPr/>
        </p:nvGrpSpPr>
        <p:grpSpPr bwMode="auto">
          <a:xfrm>
            <a:off x="1981200" y="1828800"/>
            <a:ext cx="5257800" cy="3810000"/>
            <a:chOff x="1248" y="1152"/>
            <a:chExt cx="3312" cy="2400"/>
          </a:xfrm>
        </p:grpSpPr>
        <p:sp>
          <p:nvSpPr>
            <p:cNvPr id="16391" name="Oval 5"/>
            <p:cNvSpPr>
              <a:spLocks noChangeArrowheads="1"/>
            </p:cNvSpPr>
            <p:nvPr/>
          </p:nvSpPr>
          <p:spPr bwMode="auto">
            <a:xfrm>
              <a:off x="1248" y="244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2" name="Oval 6"/>
            <p:cNvSpPr>
              <a:spLocks noChangeArrowheads="1"/>
            </p:cNvSpPr>
            <p:nvPr/>
          </p:nvSpPr>
          <p:spPr bwMode="auto">
            <a:xfrm>
              <a:off x="1776" y="172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3" name="Oval 7"/>
            <p:cNvSpPr>
              <a:spLocks noChangeArrowheads="1"/>
            </p:cNvSpPr>
            <p:nvPr/>
          </p:nvSpPr>
          <p:spPr bwMode="auto">
            <a:xfrm>
              <a:off x="1920" y="259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4" name="Oval 8"/>
            <p:cNvSpPr>
              <a:spLocks noChangeArrowheads="1"/>
            </p:cNvSpPr>
            <p:nvPr/>
          </p:nvSpPr>
          <p:spPr bwMode="auto">
            <a:xfrm>
              <a:off x="2064" y="21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5" name="Oval 9"/>
            <p:cNvSpPr>
              <a:spLocks noChangeArrowheads="1"/>
            </p:cNvSpPr>
            <p:nvPr/>
          </p:nvSpPr>
          <p:spPr bwMode="auto">
            <a:xfrm>
              <a:off x="2496" y="33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6" name="Oval 10"/>
            <p:cNvSpPr>
              <a:spLocks noChangeArrowheads="1"/>
            </p:cNvSpPr>
            <p:nvPr/>
          </p:nvSpPr>
          <p:spPr bwMode="auto">
            <a:xfrm>
              <a:off x="3648" y="2976"/>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7" name="Oval 11"/>
            <p:cNvSpPr>
              <a:spLocks noChangeArrowheads="1"/>
            </p:cNvSpPr>
            <p:nvPr/>
          </p:nvSpPr>
          <p:spPr bwMode="auto">
            <a:xfrm>
              <a:off x="2928" y="148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8" name="Oval 12"/>
            <p:cNvSpPr>
              <a:spLocks noChangeArrowheads="1"/>
            </p:cNvSpPr>
            <p:nvPr/>
          </p:nvSpPr>
          <p:spPr bwMode="auto">
            <a:xfrm>
              <a:off x="1344" y="2016"/>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399" name="Oval 13"/>
            <p:cNvSpPr>
              <a:spLocks noChangeArrowheads="1"/>
            </p:cNvSpPr>
            <p:nvPr/>
          </p:nvSpPr>
          <p:spPr bwMode="auto">
            <a:xfrm>
              <a:off x="2256" y="115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400" name="Oval 14"/>
            <p:cNvSpPr>
              <a:spLocks noChangeArrowheads="1"/>
            </p:cNvSpPr>
            <p:nvPr/>
          </p:nvSpPr>
          <p:spPr bwMode="auto">
            <a:xfrm>
              <a:off x="2832" y="264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401" name="Oval 15"/>
            <p:cNvSpPr>
              <a:spLocks noChangeArrowheads="1"/>
            </p:cNvSpPr>
            <p:nvPr/>
          </p:nvSpPr>
          <p:spPr bwMode="auto">
            <a:xfrm>
              <a:off x="3504" y="2592"/>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402" name="Oval 16"/>
            <p:cNvSpPr>
              <a:spLocks noChangeArrowheads="1"/>
            </p:cNvSpPr>
            <p:nvPr/>
          </p:nvSpPr>
          <p:spPr bwMode="auto">
            <a:xfrm>
              <a:off x="3744" y="21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403" name="Oval 17"/>
            <p:cNvSpPr>
              <a:spLocks noChangeArrowheads="1"/>
            </p:cNvSpPr>
            <p:nvPr/>
          </p:nvSpPr>
          <p:spPr bwMode="auto">
            <a:xfrm>
              <a:off x="4368" y="2160"/>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16404" name="Oval 18"/>
            <p:cNvSpPr>
              <a:spLocks noChangeArrowheads="1"/>
            </p:cNvSpPr>
            <p:nvPr/>
          </p:nvSpPr>
          <p:spPr bwMode="auto">
            <a:xfrm>
              <a:off x="3648" y="1728"/>
              <a:ext cx="192" cy="192"/>
            </a:xfrm>
            <a:prstGeom prst="ellipse">
              <a:avLst/>
            </a:prstGeom>
            <a:solidFill>
              <a:srgbClr val="13D92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grpSp>
      <p:sp>
        <p:nvSpPr>
          <p:cNvPr id="205853" name="Text Box 29"/>
          <p:cNvSpPr txBox="1">
            <a:spLocks noChangeArrowheads="1"/>
          </p:cNvSpPr>
          <p:nvPr/>
        </p:nvSpPr>
        <p:spPr bwMode="auto">
          <a:xfrm>
            <a:off x="1143000" y="5029200"/>
            <a:ext cx="213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KARINE" pitchFamily="2" charset="0"/>
              </a:defRPr>
            </a:lvl1pPr>
            <a:lvl2pPr marL="742950" indent="-285750">
              <a:defRPr sz="3200">
                <a:solidFill>
                  <a:schemeClr val="tx1"/>
                </a:solidFill>
                <a:latin typeface="KARINE" pitchFamily="2" charset="0"/>
              </a:defRPr>
            </a:lvl2pPr>
            <a:lvl3pPr marL="1143000" indent="-228600">
              <a:defRPr sz="3200">
                <a:solidFill>
                  <a:schemeClr val="tx1"/>
                </a:solidFill>
                <a:latin typeface="KARINE" pitchFamily="2" charset="0"/>
              </a:defRPr>
            </a:lvl3pPr>
            <a:lvl4pPr marL="1600200" indent="-228600">
              <a:defRPr sz="3200">
                <a:solidFill>
                  <a:schemeClr val="tx1"/>
                </a:solidFill>
                <a:latin typeface="KARINE" pitchFamily="2" charset="0"/>
              </a:defRPr>
            </a:lvl4pPr>
            <a:lvl5pPr marL="2057400" indent="-228600">
              <a:defRPr sz="3200">
                <a:solidFill>
                  <a:schemeClr val="tx1"/>
                </a:solidFill>
                <a:latin typeface="KARINE" pitchFamily="2" charset="0"/>
              </a:defRPr>
            </a:lvl5pPr>
            <a:lvl6pPr marL="2514600" indent="-228600" algn="ctr" eaLnBrk="0" fontAlgn="base" hangingPunct="0">
              <a:spcBef>
                <a:spcPct val="0"/>
              </a:spcBef>
              <a:spcAft>
                <a:spcPct val="0"/>
              </a:spcAft>
              <a:defRPr sz="3200">
                <a:solidFill>
                  <a:schemeClr val="tx1"/>
                </a:solidFill>
                <a:latin typeface="KARINE" pitchFamily="2" charset="0"/>
              </a:defRPr>
            </a:lvl6pPr>
            <a:lvl7pPr marL="2971800" indent="-228600" algn="ctr" eaLnBrk="0" fontAlgn="base" hangingPunct="0">
              <a:spcBef>
                <a:spcPct val="0"/>
              </a:spcBef>
              <a:spcAft>
                <a:spcPct val="0"/>
              </a:spcAft>
              <a:defRPr sz="3200">
                <a:solidFill>
                  <a:schemeClr val="tx1"/>
                </a:solidFill>
                <a:latin typeface="KARINE" pitchFamily="2" charset="0"/>
              </a:defRPr>
            </a:lvl7pPr>
            <a:lvl8pPr marL="3429000" indent="-228600" algn="ctr" eaLnBrk="0" fontAlgn="base" hangingPunct="0">
              <a:spcBef>
                <a:spcPct val="0"/>
              </a:spcBef>
              <a:spcAft>
                <a:spcPct val="0"/>
              </a:spcAft>
              <a:defRPr sz="3200">
                <a:solidFill>
                  <a:schemeClr val="tx1"/>
                </a:solidFill>
                <a:latin typeface="KARINE" pitchFamily="2" charset="0"/>
              </a:defRPr>
            </a:lvl8pPr>
            <a:lvl9pPr marL="3886200" indent="-228600" algn="ctr" eaLnBrk="0" fontAlgn="base" hangingPunct="0">
              <a:spcBef>
                <a:spcPct val="0"/>
              </a:spcBef>
              <a:spcAft>
                <a:spcPct val="0"/>
              </a:spcAft>
              <a:defRPr sz="3200">
                <a:solidFill>
                  <a:schemeClr val="tx1"/>
                </a:solidFill>
                <a:latin typeface="KARINE" pitchFamily="2" charset="0"/>
              </a:defRPr>
            </a:lvl9pPr>
          </a:lstStyle>
          <a:p>
            <a:pPr algn="l">
              <a:spcBef>
                <a:spcPct val="50000"/>
              </a:spcBef>
            </a:pPr>
            <a:r>
              <a:rPr lang="fr-FR" altLang="fr-FR" sz="4400">
                <a:latin typeface="Times" pitchFamily="18" charset="0"/>
              </a:rPr>
              <a:t>Global</a:t>
            </a:r>
          </a:p>
        </p:txBody>
      </p:sp>
      <p:sp>
        <p:nvSpPr>
          <p:cNvPr id="16390" name="Oval 35"/>
          <p:cNvSpPr>
            <a:spLocks noChangeArrowheads="1"/>
          </p:cNvSpPr>
          <p:nvPr/>
        </p:nvSpPr>
        <p:spPr bwMode="auto">
          <a:xfrm>
            <a:off x="1828800" y="1524000"/>
            <a:ext cx="5715000" cy="4495800"/>
          </a:xfrm>
          <a:prstGeom prst="ellipse">
            <a:avLst/>
          </a:prstGeom>
          <a:noFill/>
          <a:ln w="38100">
            <a:solidFill>
              <a:srgbClr val="3366FF"/>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p>
            <a:endParaRPr lang="en-GB"/>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853"/>
                                        </p:tgtEl>
                                        <p:attrNameLst>
                                          <p:attrName>style.visibility</p:attrName>
                                        </p:attrNameLst>
                                      </p:cBhvr>
                                      <p:to>
                                        <p:strVal val="visible"/>
                                      </p:to>
                                    </p:set>
                                    <p:anim calcmode="lin" valueType="num">
                                      <p:cBhvr additive="base">
                                        <p:cTn id="7" dur="500" fill="hold"/>
                                        <p:tgtEl>
                                          <p:spTgt spid="205853"/>
                                        </p:tgtEl>
                                        <p:attrNameLst>
                                          <p:attrName>ppt_x</p:attrName>
                                        </p:attrNameLst>
                                      </p:cBhvr>
                                      <p:tavLst>
                                        <p:tav tm="0">
                                          <p:val>
                                            <p:strVal val="0-#ppt_w/2"/>
                                          </p:val>
                                        </p:tav>
                                        <p:tav tm="100000">
                                          <p:val>
                                            <p:strVal val="#ppt_x"/>
                                          </p:val>
                                        </p:tav>
                                      </p:tavLst>
                                    </p:anim>
                                    <p:anim calcmode="lin" valueType="num">
                                      <p:cBhvr additive="base">
                                        <p:cTn id="8" dur="500" fill="hold"/>
                                        <p:tgtEl>
                                          <p:spTgt spid="2058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53" grpId="0" autoUpdateAnimBg="0"/>
    </p:bldLst>
  </p:timing>
</p:sld>
</file>

<file path=ppt/theme/theme1.xml><?xml version="1.0" encoding="utf-8"?>
<a:theme xmlns:a="http://schemas.openxmlformats.org/drawingml/2006/main" name="Cahier spirale Karine">
  <a:themeElements>
    <a:clrScheme name="Cahier spirale Karine.pot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Cahier spirale Karine.pot">
      <a:majorFont>
        <a:latin typeface="KARINE"/>
        <a:ea typeface=""/>
        <a:cs typeface=""/>
      </a:majorFont>
      <a:minorFont>
        <a:latin typeface="KARI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KARINE" pitchFamily="2"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KARINE" pitchFamily="2" charset="0"/>
          </a:defRPr>
        </a:defPPr>
      </a:lstStyle>
    </a:lnDef>
  </a:objectDefaults>
  <a:extraClrSchemeLst>
    <a:extraClrScheme>
      <a:clrScheme name="Cahier spirale Karine.pot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Cahier spirale Karine.pot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Cahier spirale Karin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ahier spirale Karine.pot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Office\Modèles\Modèles de présentation\Cahier spirale Karine.pot</Template>
  <TotalTime>3628</TotalTime>
  <Words>2342</Words>
  <Application>Microsoft Office PowerPoint</Application>
  <PresentationFormat>On-screen Show (4:3)</PresentationFormat>
  <Paragraphs>187</Paragraphs>
  <Slides>24</Slides>
  <Notes>14</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3</vt:i4>
      </vt:variant>
      <vt:variant>
        <vt:lpstr>Slide Titles</vt:lpstr>
      </vt:variant>
      <vt:variant>
        <vt:i4>24</vt:i4>
      </vt:variant>
    </vt:vector>
  </HeadingPairs>
  <TitlesOfParts>
    <vt:vector size="37" baseType="lpstr">
      <vt:lpstr>KARINE</vt:lpstr>
      <vt:lpstr>Arial</vt:lpstr>
      <vt:lpstr>Monotype Sorts</vt:lpstr>
      <vt:lpstr>Times New Roman</vt:lpstr>
      <vt:lpstr>Calibri</vt:lpstr>
      <vt:lpstr>Times</vt:lpstr>
      <vt:lpstr>Verdana</vt:lpstr>
      <vt:lpstr>Symbol</vt:lpstr>
      <vt:lpstr>Cahier spirale Karine</vt:lpstr>
      <vt:lpstr>Custom Design</vt:lpstr>
      <vt:lpstr>Microsoft Clip Gallery</vt:lpstr>
      <vt:lpstr>MS_ClipArt_Gallery</vt:lpstr>
      <vt:lpstr>Microsoft Word 97 - 2003 Document</vt:lpstr>
      <vt:lpstr>Particle Swarm optimisation</vt:lpstr>
      <vt:lpstr>PowerPoint Presentation</vt:lpstr>
      <vt:lpstr>Cooperation example</vt:lpstr>
      <vt:lpstr>The basic idea</vt:lpstr>
      <vt:lpstr>The basic idea II</vt:lpstr>
      <vt:lpstr>Initialization. Positions and velocities</vt:lpstr>
      <vt:lpstr>What a particle does</vt:lpstr>
      <vt:lpstr>Neighbourhoods</vt:lpstr>
      <vt:lpstr>Neighbourhoods</vt:lpstr>
      <vt:lpstr>The circular neighbourhood</vt:lpstr>
      <vt:lpstr>Particles Adjust their positions according to a ``Psychosocial compromise’’ between what an individual is comfortable with, and what society reckons</vt:lpstr>
      <vt:lpstr>Pseudocode http://www.swarmintelligence.org/tutorials.php</vt:lpstr>
      <vt:lpstr>Pseudocode http://www.swarmintelligence.org/tutorials.php</vt:lpstr>
      <vt:lpstr>Pseudocode http://www.swarmintelligence.org/tutorials.php</vt:lpstr>
      <vt:lpstr>Animated illustration</vt:lpstr>
      <vt:lpstr>Parameters</vt:lpstr>
      <vt:lpstr>How to choose parameters</vt:lpstr>
      <vt:lpstr>Parameters</vt:lpstr>
      <vt:lpstr>Some functions often used for testing real-valued optimisation algorithms</vt:lpstr>
      <vt:lpstr>... and some typical results</vt:lpstr>
      <vt:lpstr>Adaptive swarm size</vt:lpstr>
      <vt:lpstr>Adaptive coefficients</vt:lpstr>
      <vt:lpstr>How and when should an excellent algorithm terminate?</vt:lpstr>
      <vt:lpstr>How and when should an excellent algorithm terminate?</vt:lpstr>
    </vt:vector>
  </TitlesOfParts>
  <Company>France Télécom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Particle Swarm Optimization mini tutorial</dc:title>
  <dc:creator>Maurice Clerc</dc:creator>
  <cp:lastModifiedBy>Christoph Eick</cp:lastModifiedBy>
  <cp:revision>240</cp:revision>
  <cp:lastPrinted>2002-02-06T09:58:55Z</cp:lastPrinted>
  <dcterms:created xsi:type="dcterms:W3CDTF">2002-03-08T12:56:22Z</dcterms:created>
  <dcterms:modified xsi:type="dcterms:W3CDTF">2012-03-22T18:00:48Z</dcterms:modified>
</cp:coreProperties>
</file>