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4" r:id="rId3"/>
    <p:sldId id="331" r:id="rId4"/>
    <p:sldId id="285" r:id="rId5"/>
    <p:sldId id="329" r:id="rId6"/>
    <p:sldId id="330" r:id="rId7"/>
    <p:sldId id="332" r:id="rId8"/>
    <p:sldId id="286" r:id="rId9"/>
    <p:sldId id="288" r:id="rId10"/>
    <p:sldId id="289" r:id="rId11"/>
    <p:sldId id="290" r:id="rId12"/>
    <p:sldId id="291" r:id="rId13"/>
    <p:sldId id="292" r:id="rId14"/>
    <p:sldId id="322" r:id="rId15"/>
    <p:sldId id="323" r:id="rId16"/>
    <p:sldId id="295" r:id="rId17"/>
    <p:sldId id="324" r:id="rId18"/>
    <p:sldId id="297" r:id="rId19"/>
    <p:sldId id="333" r:id="rId20"/>
    <p:sldId id="334" r:id="rId21"/>
    <p:sldId id="325" r:id="rId22"/>
    <p:sldId id="301" r:id="rId23"/>
    <p:sldId id="302" r:id="rId24"/>
    <p:sldId id="303" r:id="rId25"/>
    <p:sldId id="304" r:id="rId26"/>
    <p:sldId id="326" r:id="rId27"/>
    <p:sldId id="299" r:id="rId28"/>
    <p:sldId id="305" r:id="rId29"/>
    <p:sldId id="307" r:id="rId30"/>
    <p:sldId id="308" r:id="rId31"/>
    <p:sldId id="309" r:id="rId32"/>
    <p:sldId id="311" r:id="rId33"/>
    <p:sldId id="312" r:id="rId34"/>
    <p:sldId id="313" r:id="rId35"/>
    <p:sldId id="314" r:id="rId36"/>
    <p:sldId id="327" r:id="rId37"/>
    <p:sldId id="315" r:id="rId38"/>
    <p:sldId id="328" r:id="rId39"/>
    <p:sldId id="316" r:id="rId40"/>
    <p:sldId id="335" r:id="rId41"/>
    <p:sldId id="336" r:id="rId42"/>
  </p:sldIdLst>
  <p:sldSz cx="9144000" cy="6858000" type="screen4x3"/>
  <p:notesSz cx="6858000" cy="91440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2F776FB-10A5-4952-8CFE-B959D46E3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2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B4F702D-E6B7-4B5E-B795-5DB144CD7C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8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3DAA90-54C6-4E42-BF34-5CB06A09C856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5D7D54-285F-4C70-AD72-168A622CB07E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24437" cy="384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E18037-013F-4A1C-8BCD-D356431E409C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0875"/>
            <a:ext cx="5003800" cy="395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A3C23E-21FB-4601-9B3F-28ED527B451B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0875"/>
            <a:ext cx="5003800" cy="395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7A148E-8D52-4CF4-9116-17483FD964DF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0875"/>
            <a:ext cx="5003800" cy="395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F5147-E8FD-4A61-B58F-A2A81452A638}" type="slidenum">
              <a:rPr lang="en-GB" sz="1200" smtClean="0"/>
              <a:pPr eaLnBrk="1" hangingPunct="1"/>
              <a:t>30</a:t>
            </a:fld>
            <a:endParaRPr lang="en-GB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0875"/>
            <a:ext cx="5003800" cy="395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4895" rIns="91395" bIns="44895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B1FF6-71FF-4132-93A5-F495EF2013A2}" type="slidenum">
              <a:rPr lang="en-GB" sz="1200" smtClean="0"/>
              <a:pPr eaLnBrk="1" hangingPunct="1"/>
              <a:t>31</a:t>
            </a:fld>
            <a:endParaRPr lang="en-GB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95888" y="6553200"/>
            <a:ext cx="32797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7DF2BB0-6809-4093-BD5E-9171461674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5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2901-A188-49F3-AF82-2CAFEB15EF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0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9906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DF2E-018F-41F3-830C-0D36B57556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2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9921-1011-4D54-9FF2-4D954D2791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8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B38A-5DDB-4D9D-AD4C-084A5185EA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0574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5764-9628-49E4-AB43-3791513B39E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2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11E7-B8D4-4B0B-AE2C-10FDE28A1B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253CB-6799-45D0-95B6-017726D833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10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97CD-1B12-47BE-BCD4-45041F83DD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80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FA-2608-4199-A51B-6B270DF33C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02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30911-CFAA-4A05-932A-0DA3FBF47D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69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DE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omtel te bewerken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CE078D3-947B-4D35-9904-D4E8A13126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grpSp>
        <p:nvGrpSpPr>
          <p:cNvPr id="2055" name="Group 11"/>
          <p:cNvGrpSpPr>
            <a:grpSpLocks/>
          </p:cNvGrpSpPr>
          <p:nvPr userDrawn="1"/>
        </p:nvGrpSpPr>
        <p:grpSpPr bwMode="auto">
          <a:xfrm>
            <a:off x="304800" y="1676400"/>
            <a:ext cx="7391400" cy="319088"/>
            <a:chOff x="144" y="1248"/>
            <a:chExt cx="4656" cy="201"/>
          </a:xfrm>
        </p:grpSpPr>
        <p:sp>
          <p:nvSpPr>
            <p:cNvPr id="615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03738" y="22225"/>
            <a:ext cx="464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1" dirty="0">
                <a:latin typeface="Arial" charset="0"/>
              </a:rPr>
              <a:t>A.E. </a:t>
            </a:r>
            <a:r>
              <a:rPr lang="en-GB" sz="1200" i="1" dirty="0" err="1">
                <a:latin typeface="Arial" charset="0"/>
              </a:rPr>
              <a:t>Eiben</a:t>
            </a:r>
            <a:r>
              <a:rPr lang="en-GB" sz="1200" i="1" dirty="0">
                <a:latin typeface="Arial" charset="0"/>
              </a:rPr>
              <a:t> and J.E. Smith</a:t>
            </a:r>
            <a:r>
              <a:rPr lang="en-GB" sz="1200" dirty="0">
                <a:latin typeface="Arial" charset="0"/>
              </a:rPr>
              <a:t>, Introduction to Evolutionary Computing</a:t>
            </a:r>
          </a:p>
          <a:p>
            <a:pPr>
              <a:defRPr/>
            </a:pPr>
            <a:r>
              <a:rPr lang="nl-NL" sz="1200" dirty="0">
                <a:latin typeface="Arial" charset="0"/>
              </a:rPr>
              <a:t>Introduction with additions/modification by </a:t>
            </a:r>
            <a:r>
              <a:rPr lang="nl-NL" sz="1200" i="1" dirty="0">
                <a:latin typeface="Arial" charset="0"/>
              </a:rPr>
              <a:t>Christoph F. Eick</a:t>
            </a:r>
            <a:endParaRPr lang="en-GB" sz="1200" i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public_html\ecbook\slides\under-construction\BBeam.AVI" TargetMode="External"/><Relationship Id="rId1" Type="http://schemas.microsoft.com/office/2007/relationships/media" Target="file:///D:\public_html\ecbook\slides\under-construction\BBeam.AVI" TargetMode="Externa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Chapter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Brief History 1: the ancestors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1948, Turing: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ym typeface="Symbol" pitchFamily="18" charset="2"/>
              </a:rPr>
              <a:t>	proposes “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genetical or evolutionary search</a:t>
            </a:r>
            <a:r>
              <a:rPr lang="en-US" smtClean="0">
                <a:sym typeface="Symbol" pitchFamily="18" charset="2"/>
              </a:rPr>
              <a:t>”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1962, Bremermann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	optimization through evolution</a:t>
            </a:r>
            <a:r>
              <a:rPr lang="en-US" smtClean="0">
                <a:sym typeface="Symbol" pitchFamily="18" charset="2"/>
              </a:rPr>
              <a:t> and recombination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1964, Rechenberg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ym typeface="Symbol" pitchFamily="18" charset="2"/>
              </a:rPr>
              <a:t>	introduces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evolution strategies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1965, L. Fogel, Owens and Walsh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ym typeface="Symbol" pitchFamily="18" charset="2"/>
              </a:rPr>
              <a:t>	introduce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evolutionary programming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1975, Holland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ym typeface="Symbol" pitchFamily="18" charset="2"/>
              </a:rPr>
              <a:t>	introduces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genetic algorithms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ym typeface="Symbol" pitchFamily="18" charset="2"/>
              </a:rPr>
              <a:t>1992, Koza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>
                <a:sym typeface="Symbol" pitchFamily="18" charset="2"/>
              </a:rPr>
              <a:t>	introduces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genetic programming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96963"/>
            <a:ext cx="8001000" cy="355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Brief History 2: The rise of EC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1985: first international conference (ICGA)</a:t>
            </a:r>
          </a:p>
          <a:p>
            <a:pPr algn="l">
              <a:buFontTx/>
              <a:buChar char="•"/>
            </a:pPr>
            <a:endParaRPr lang="en-US">
              <a:latin typeface="Arial" charset="0"/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1990: first international conference in Europe (PPSN)</a:t>
            </a:r>
          </a:p>
          <a:p>
            <a:pPr algn="l"/>
            <a:endParaRPr lang="en-US">
              <a:latin typeface="Arial" charset="0"/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1993: first scientific EC journal (MIT Press)</a:t>
            </a:r>
          </a:p>
          <a:p>
            <a:pPr algn="l"/>
            <a:endParaRPr lang="en-US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2038"/>
            <a:ext cx="7848600" cy="355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EC in the early 21</a:t>
            </a:r>
            <a:r>
              <a:rPr lang="en-US" baseline="30000" smtClean="0"/>
              <a:t>st</a:t>
            </a:r>
            <a:r>
              <a:rPr lang="en-US" smtClean="0"/>
              <a:t> Century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84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3 major EC conferences, about 10 small related ones</a:t>
            </a:r>
          </a:p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3 scientific core EC journals</a:t>
            </a:r>
          </a:p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750-1000 papers published in 2010 (estimate)</a:t>
            </a:r>
          </a:p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EvoNet has over 150 member institutes</a:t>
            </a:r>
          </a:p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uncountable (meaning: many) applications</a:t>
            </a:r>
          </a:p>
          <a:p>
            <a:pPr algn="l">
              <a:spcBef>
                <a:spcPct val="10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 uncountable (meaning: ?) consultancy and R&amp;D firms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924800" cy="914400"/>
          </a:xfrm>
        </p:spPr>
        <p:txBody>
          <a:bodyPr/>
          <a:lstStyle/>
          <a:p>
            <a:pPr eaLnBrk="1" hangingPunct="1"/>
            <a:r>
              <a:rPr lang="nl-NL" sz="3200" smtClean="0"/>
              <a:t>Darwinian Evolution 1: </a:t>
            </a:r>
            <a:br>
              <a:rPr lang="nl-NL" sz="3200" smtClean="0"/>
            </a:br>
            <a:r>
              <a:rPr lang="nl-NL" sz="3200" smtClean="0"/>
              <a:t>Survival of the fittest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 smtClean="0"/>
              <a:t>All environments have finite resources</a:t>
            </a:r>
          </a:p>
          <a:p>
            <a:pPr lvl="1" eaLnBrk="1" hangingPunct="1">
              <a:lnSpc>
                <a:spcPct val="120000"/>
              </a:lnSpc>
              <a:buFontTx/>
              <a:buNone/>
              <a:tabLst>
                <a:tab pos="3146425" algn="l"/>
              </a:tabLst>
            </a:pPr>
            <a:r>
              <a:rPr lang="en-US" sz="2000" smtClean="0"/>
              <a:t>(i.e., can only support a limited number of individuals)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 smtClean="0"/>
              <a:t>Lifeforms have basic instinct/ lifecycles geared towards reproduction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 smtClean="0"/>
              <a:t>Therefore some kind of selection is inevitable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US" sz="2400" smtClean="0"/>
              <a:t>Those individuals that compete for the resources most effectively have increased chance of reproduction</a:t>
            </a:r>
          </a:p>
          <a:p>
            <a:pPr eaLnBrk="1" hangingPunct="1">
              <a:lnSpc>
                <a:spcPct val="120000"/>
              </a:lnSpc>
              <a:tabLst>
                <a:tab pos="3146425" algn="l"/>
              </a:tabLst>
            </a:pPr>
            <a:r>
              <a:rPr lang="en-GB" sz="2400" smtClean="0"/>
              <a:t>Note: fitness in natural evolution is a derived, secondary measure, i.e., we (humans) assign a high fitness to individuals with many offspring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8001000" cy="990600"/>
          </a:xfrm>
        </p:spPr>
        <p:txBody>
          <a:bodyPr/>
          <a:lstStyle/>
          <a:p>
            <a:pPr eaLnBrk="1" hangingPunct="1"/>
            <a:r>
              <a:rPr lang="en-GB" sz="3200" smtClean="0"/>
              <a:t>Darwinian Evolution 2: 	</a:t>
            </a:r>
            <a:br>
              <a:rPr lang="en-GB" sz="3200" smtClean="0"/>
            </a:br>
            <a:r>
              <a:rPr lang="en-GB" sz="3200" smtClean="0"/>
              <a:t>Diversity drives change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Phenotypic traits: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Behaviour / physical differences that affect response to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Partly determined by inheritance, partly by factors during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Unique to each individual, partly as a result of random changes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If phenotypic traits: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Lead to higher chances of reproduction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Can be inherited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    then they will tend to increase in subsequent generations,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leading to new combinations of traits 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Darwinian Evolution:Summary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Population consists of diverse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r>
              <a:rPr lang="en-GB" sz="2400" smtClean="0"/>
              <a:t>set of individuals</a:t>
            </a:r>
          </a:p>
          <a:p>
            <a:pPr eaLnBrk="1" hangingPunct="1"/>
            <a:r>
              <a:rPr lang="en-GB" sz="2400" smtClean="0"/>
              <a:t>Combinations of traits that are better adapted tend to increase representation in population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smtClean="0"/>
              <a:t>    </a:t>
            </a:r>
            <a:r>
              <a:rPr lang="en-GB" sz="2400" smtClean="0">
                <a:solidFill>
                  <a:srgbClr val="FF0000"/>
                </a:solidFill>
              </a:rPr>
              <a:t>Individuals are “units of selection”</a:t>
            </a:r>
          </a:p>
          <a:p>
            <a:pPr eaLnBrk="1" hangingPunct="1"/>
            <a:r>
              <a:rPr lang="en-GB" sz="2400" smtClean="0"/>
              <a:t>Variations occur through random changes yielding constant source of diversity, coupled with selection means that: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FF0000"/>
                </a:solidFill>
              </a:rPr>
              <a:t>Population is the “unit of evolution”</a:t>
            </a:r>
          </a:p>
          <a:p>
            <a:pPr eaLnBrk="1" hangingPunct="1"/>
            <a:r>
              <a:rPr lang="en-GB" sz="2400" smtClean="0"/>
              <a:t>Note the absence of “guiding force”; evolution occurs probabilistically in a distributed enviroment.</a:t>
            </a:r>
            <a:endParaRPr lang="en-GB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Adaptive landscape metaphor </a:t>
            </a:r>
            <a:r>
              <a:rPr lang="en-GB" sz="2400" smtClean="0"/>
              <a:t>(</a:t>
            </a:r>
            <a:r>
              <a:rPr lang="en-GB" sz="2000" smtClean="0"/>
              <a:t>Wright, 1932)</a:t>
            </a:r>
            <a:endParaRPr lang="en-US" sz="2000" smtClean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400" smtClean="0"/>
              <a:t>Can  envisage population with </a:t>
            </a:r>
            <a:r>
              <a:rPr lang="en-GB" sz="2400" i="1" smtClean="0"/>
              <a:t>n</a:t>
            </a:r>
            <a:r>
              <a:rPr lang="en-GB" sz="2400" smtClean="0"/>
              <a:t> traits as existing in a </a:t>
            </a:r>
            <a:r>
              <a:rPr lang="en-GB" sz="2400" i="1" smtClean="0"/>
              <a:t>n+1</a:t>
            </a:r>
            <a:r>
              <a:rPr lang="en-GB" sz="2400" smtClean="0"/>
              <a:t>-dimensional space (landscape) with height corresponding to fitness</a:t>
            </a:r>
          </a:p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400" smtClean="0"/>
              <a:t>Each different individual (phenotype) represents a single point on the landscape</a:t>
            </a:r>
          </a:p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400" smtClean="0"/>
              <a:t>Population is therefore a “cloud” of points, moving  on the landscape over time as it evolves - adaptation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78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 with two traits</a:t>
            </a:r>
          </a:p>
        </p:txBody>
      </p:sp>
      <p:pic>
        <p:nvPicPr>
          <p:cNvPr id="105475" name="Picture 1027" descr="Ad_landscape-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70104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7940" y="6371190"/>
            <a:ext cx="830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>
                <a:latin typeface="Arial" charset="0"/>
              </a:rPr>
              <a:t>Selection “pushes” population up the landscape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Natural Genetics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The information required to build a living organism is coded in the DNA of that organism</a:t>
            </a:r>
          </a:p>
          <a:p>
            <a:pPr eaLnBrk="1" hangingPunct="1"/>
            <a:r>
              <a:rPr lang="en-GB" sz="2400" smtClean="0"/>
              <a:t>Genotype (DNA inside) determines phenotype</a:t>
            </a:r>
          </a:p>
          <a:p>
            <a:pPr eaLnBrk="1" hangingPunct="1"/>
            <a:r>
              <a:rPr lang="en-GB" sz="2400" smtClean="0"/>
              <a:t>Genes  </a:t>
            </a:r>
            <a:r>
              <a:rPr lang="en-GB" sz="2400" smtClean="0">
                <a:sym typeface="Wingdings" pitchFamily="2" charset="2"/>
              </a:rPr>
              <a:t> </a:t>
            </a:r>
            <a:r>
              <a:rPr lang="en-GB" sz="2400" smtClean="0">
                <a:sym typeface="Symbol" pitchFamily="18" charset="2"/>
              </a:rPr>
              <a:t>  </a:t>
            </a:r>
            <a:r>
              <a:rPr lang="en-GB" sz="2400" smtClean="0">
                <a:sym typeface="Wingdings" pitchFamily="2" charset="2"/>
              </a:rPr>
              <a:t>phenotypic traits is a complex mapping</a:t>
            </a:r>
          </a:p>
          <a:p>
            <a:pPr lvl="1" eaLnBrk="1" hangingPunct="1"/>
            <a:r>
              <a:rPr lang="en-GB" smtClean="0">
                <a:sym typeface="Wingdings" pitchFamily="2" charset="2"/>
              </a:rPr>
              <a:t>One gene may affect many traits (pleiotropy)</a:t>
            </a:r>
          </a:p>
          <a:p>
            <a:pPr lvl="1" eaLnBrk="1" hangingPunct="1"/>
            <a:r>
              <a:rPr lang="en-GB" smtClean="0">
                <a:sym typeface="Wingdings" pitchFamily="2" charset="2"/>
              </a:rPr>
              <a:t>Many genes may affect one trait (polygeny)</a:t>
            </a:r>
          </a:p>
          <a:p>
            <a:pPr eaLnBrk="1" hangingPunct="1"/>
            <a:r>
              <a:rPr lang="en-GB" sz="2400" smtClean="0"/>
              <a:t>Small changes in the genotype lead to small changes in the organism (e.g., height, hair colour)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915400" cy="533400"/>
          </a:xfrm>
        </p:spPr>
        <p:txBody>
          <a:bodyPr/>
          <a:lstStyle/>
          <a:p>
            <a:pPr algn="ctr" eaLnBrk="1" hangingPunct="1"/>
            <a:r>
              <a:rPr lang="en-US" sz="2900" smtClean="0"/>
              <a:t>2 Types of Evolutionary Computing Systems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11213" y="1981200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Approach 1</a:t>
            </a:r>
            <a:r>
              <a:rPr lang="en-US"/>
              <a:t>: Reduce it to an GA, ES, GP,… Problem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505200" y="26670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Phenotype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5486400" y="2971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715000" y="2590800"/>
            <a:ext cx="213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Fitness function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3581400" y="45720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Genotype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 flipV="1">
            <a:off x="44958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19600" y="373380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decode</a:t>
            </a:r>
          </a:p>
        </p:txBody>
      </p:sp>
      <p:sp>
        <p:nvSpPr>
          <p:cNvPr id="22538" name="AutoShape 14"/>
          <p:cNvSpPr>
            <a:spLocks noChangeArrowheads="1"/>
          </p:cNvSpPr>
          <p:nvPr/>
        </p:nvSpPr>
        <p:spPr bwMode="auto">
          <a:xfrm>
            <a:off x="3886200" y="5105400"/>
            <a:ext cx="1600200" cy="990600"/>
          </a:xfrm>
          <a:prstGeom prst="curvedUpArrow">
            <a:avLst>
              <a:gd name="adj1" fmla="val 32308"/>
              <a:gd name="adj2" fmla="val 64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5"/>
          <p:cNvSpPr txBox="1">
            <a:spLocks noChangeArrowheads="1"/>
          </p:cNvSpPr>
          <p:nvPr/>
        </p:nvSpPr>
        <p:spPr bwMode="auto">
          <a:xfrm>
            <a:off x="3505200" y="6096000"/>
            <a:ext cx="258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Crossover/mutation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1676400" y="4191000"/>
            <a:ext cx="5486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7162800" y="5181600"/>
            <a:ext cx="132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Given: GP,</a:t>
            </a:r>
          </a:p>
          <a:p>
            <a:pPr eaLnBrk="1" hangingPunct="1"/>
            <a:r>
              <a:rPr lang="en-US" sz="2000"/>
              <a:t>ES, GA,…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552450"/>
          </a:xfrm>
        </p:spPr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 </a:t>
            </a:r>
            <a:r>
              <a:rPr lang="en-US" smtClean="0"/>
              <a:t>Positioning of EC and the basic EC metaphor</a:t>
            </a:r>
          </a:p>
          <a:p>
            <a:pPr eaLnBrk="1" hangingPunct="1"/>
            <a:r>
              <a:rPr lang="en-US" smtClean="0"/>
              <a:t> Historical perspective</a:t>
            </a:r>
          </a:p>
          <a:p>
            <a:pPr eaLnBrk="1" hangingPunct="1"/>
            <a:r>
              <a:rPr lang="en-US" smtClean="0"/>
              <a:t> Biological inspiration:</a:t>
            </a:r>
          </a:p>
          <a:p>
            <a:pPr lvl="1" eaLnBrk="1" hangingPunct="1"/>
            <a:r>
              <a:rPr lang="en-US" sz="2800" smtClean="0"/>
              <a:t> Darwinian evolution theory </a:t>
            </a:r>
            <a:r>
              <a:rPr lang="en-GB" sz="2800" smtClean="0"/>
              <a:t>(simplified!)</a:t>
            </a:r>
            <a:endParaRPr lang="en-US" sz="2800" smtClean="0"/>
          </a:p>
          <a:p>
            <a:pPr lvl="1" eaLnBrk="1" hangingPunct="1"/>
            <a:r>
              <a:rPr lang="en-US" sz="2800" smtClean="0"/>
              <a:t> Genetics </a:t>
            </a:r>
            <a:r>
              <a:rPr lang="en-GB" sz="2800" smtClean="0"/>
              <a:t>(simplified!)</a:t>
            </a:r>
            <a:endParaRPr lang="en-US" sz="2800" smtClean="0"/>
          </a:p>
          <a:p>
            <a:pPr eaLnBrk="1" hangingPunct="1"/>
            <a:r>
              <a:rPr lang="en-US" smtClean="0"/>
              <a:t> Motivation for EC</a:t>
            </a:r>
          </a:p>
          <a:p>
            <a:pPr eaLnBrk="1" hangingPunct="1"/>
            <a:r>
              <a:rPr lang="en-US" smtClean="0"/>
              <a:t> What can EC do: examples of application areas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915400" cy="533400"/>
          </a:xfrm>
        </p:spPr>
        <p:txBody>
          <a:bodyPr/>
          <a:lstStyle/>
          <a:p>
            <a:pPr algn="ctr" eaLnBrk="1" hangingPunct="1"/>
            <a:r>
              <a:rPr lang="en-US" sz="2900" smtClean="0"/>
              <a:t>2 Types of Evolutionary Computing Systems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618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/>
              <a:t>Approach 2</a:t>
            </a:r>
            <a:r>
              <a:rPr lang="en-US"/>
              <a:t>: Define Problem-Specific Mutation </a:t>
            </a:r>
          </a:p>
          <a:p>
            <a:pPr algn="l" eaLnBrk="1" hangingPunct="1"/>
            <a:r>
              <a:rPr lang="en-US"/>
              <a:t>                      and Crossover Operators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638800" y="3962400"/>
            <a:ext cx="213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Fitness function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581400" y="3810000"/>
            <a:ext cx="1981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Genotype/</a:t>
            </a:r>
          </a:p>
          <a:p>
            <a:pPr algn="ctr"/>
            <a:r>
              <a:rPr lang="en-US"/>
              <a:t>Phenotype</a:t>
            </a: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5562600" y="4343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3886200" y="4953000"/>
            <a:ext cx="1600200" cy="990600"/>
          </a:xfrm>
          <a:prstGeom prst="curvedUpArrow">
            <a:avLst>
              <a:gd name="adj1" fmla="val 32308"/>
              <a:gd name="adj2" fmla="val 64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3505200" y="5943600"/>
            <a:ext cx="258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Crossover/mutation</a:t>
            </a:r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 flipH="1" flipV="1">
            <a:off x="1600200" y="3810000"/>
            <a:ext cx="2057400" cy="2362200"/>
          </a:xfrm>
          <a:prstGeom prst="line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762000" y="3124200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Defined for the </a:t>
            </a:r>
          </a:p>
          <a:p>
            <a:pPr eaLnBrk="1" hangingPunct="1"/>
            <a:r>
              <a:rPr lang="en-US"/>
              <a:t>problem at hand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Genes and the Genome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400" smtClean="0"/>
              <a:t>Genes are encoded in strands of DNA called chromosomes</a:t>
            </a:r>
          </a:p>
          <a:p>
            <a:pPr eaLnBrk="1" hangingPunct="1">
              <a:lnSpc>
                <a:spcPct val="110000"/>
              </a:lnSpc>
            </a:pPr>
            <a:r>
              <a:rPr lang="en-GB" sz="2400" smtClean="0"/>
              <a:t>In most cells, there are two copies of each chromosome (diploidy)</a:t>
            </a:r>
          </a:p>
          <a:p>
            <a:pPr eaLnBrk="1" hangingPunct="1">
              <a:lnSpc>
                <a:spcPct val="110000"/>
              </a:lnSpc>
            </a:pPr>
            <a:r>
              <a:rPr lang="en-GB" sz="2400" smtClean="0"/>
              <a:t>The complete genetic material in an individual’s genotype is called the Genome</a:t>
            </a:r>
          </a:p>
          <a:p>
            <a:pPr eaLnBrk="1" hangingPunct="1">
              <a:lnSpc>
                <a:spcPct val="110000"/>
              </a:lnSpc>
            </a:pPr>
            <a:r>
              <a:rPr lang="en-GB" sz="2400" smtClean="0"/>
              <a:t>Within a species, most of the genetic material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utoUpdateAnimBg="0"/>
      <p:bldP spid="1064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Example: Homo Sapiens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Human DNA is organised into chromosomes</a:t>
            </a:r>
          </a:p>
          <a:p>
            <a:pPr eaLnBrk="1" hangingPunct="1"/>
            <a:r>
              <a:rPr lang="en-GB" sz="2400" smtClean="0"/>
              <a:t>Human body cells contains 23 pairs of chromosomes which together define the physical attributes of the individual: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365250" y="4114800"/>
            <a:ext cx="6413500" cy="1981200"/>
            <a:chOff x="528" y="2400"/>
            <a:chExt cx="4568" cy="1536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760" y="2448"/>
              <a:ext cx="200" cy="384"/>
              <a:chOff x="760" y="2448"/>
              <a:chExt cx="200" cy="384"/>
            </a:xfrm>
          </p:grpSpPr>
          <p:sp>
            <p:nvSpPr>
              <p:cNvPr id="25675" name="Freeform 6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6" name="Freeform 7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6" name="Group 8"/>
            <p:cNvGrpSpPr>
              <a:grpSpLocks/>
            </p:cNvGrpSpPr>
            <p:nvPr/>
          </p:nvGrpSpPr>
          <p:grpSpPr bwMode="auto">
            <a:xfrm flipV="1">
              <a:off x="1536" y="2976"/>
              <a:ext cx="200" cy="384"/>
              <a:chOff x="760" y="2448"/>
              <a:chExt cx="200" cy="384"/>
            </a:xfrm>
          </p:grpSpPr>
          <p:sp>
            <p:nvSpPr>
              <p:cNvPr id="25673" name="Freeform 9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Freeform 10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7" name="Group 11"/>
            <p:cNvGrpSpPr>
              <a:grpSpLocks/>
            </p:cNvGrpSpPr>
            <p:nvPr/>
          </p:nvGrpSpPr>
          <p:grpSpPr bwMode="auto">
            <a:xfrm>
              <a:off x="4032" y="3552"/>
              <a:ext cx="200" cy="384"/>
              <a:chOff x="760" y="2448"/>
              <a:chExt cx="200" cy="384"/>
            </a:xfrm>
          </p:grpSpPr>
          <p:sp>
            <p:nvSpPr>
              <p:cNvPr id="25671" name="Freeform 12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Freeform 13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8" name="Group 14"/>
            <p:cNvGrpSpPr>
              <a:grpSpLocks/>
            </p:cNvGrpSpPr>
            <p:nvPr/>
          </p:nvGrpSpPr>
          <p:grpSpPr bwMode="auto">
            <a:xfrm>
              <a:off x="1872" y="2448"/>
              <a:ext cx="200" cy="384"/>
              <a:chOff x="760" y="2448"/>
              <a:chExt cx="200" cy="384"/>
            </a:xfrm>
          </p:grpSpPr>
          <p:sp>
            <p:nvSpPr>
              <p:cNvPr id="25669" name="Freeform 15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0" name="Freeform 16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9" name="Group 17"/>
            <p:cNvGrpSpPr>
              <a:grpSpLocks/>
            </p:cNvGrpSpPr>
            <p:nvPr/>
          </p:nvGrpSpPr>
          <p:grpSpPr bwMode="auto">
            <a:xfrm flipH="1">
              <a:off x="2160" y="3552"/>
              <a:ext cx="200" cy="384"/>
              <a:chOff x="760" y="2448"/>
              <a:chExt cx="200" cy="384"/>
            </a:xfrm>
          </p:grpSpPr>
          <p:sp>
            <p:nvSpPr>
              <p:cNvPr id="25667" name="Freeform 18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8" name="Freeform 19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0" name="Group 20"/>
            <p:cNvGrpSpPr>
              <a:grpSpLocks/>
            </p:cNvGrpSpPr>
            <p:nvPr/>
          </p:nvGrpSpPr>
          <p:grpSpPr bwMode="auto">
            <a:xfrm flipV="1">
              <a:off x="2304" y="2592"/>
              <a:ext cx="200" cy="384"/>
              <a:chOff x="760" y="2448"/>
              <a:chExt cx="200" cy="384"/>
            </a:xfrm>
          </p:grpSpPr>
          <p:sp>
            <p:nvSpPr>
              <p:cNvPr id="25665" name="Freeform 21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6" name="Freeform 22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1" name="Group 23"/>
            <p:cNvGrpSpPr>
              <a:grpSpLocks/>
            </p:cNvGrpSpPr>
            <p:nvPr/>
          </p:nvGrpSpPr>
          <p:grpSpPr bwMode="auto">
            <a:xfrm>
              <a:off x="3120" y="3072"/>
              <a:ext cx="200" cy="384"/>
              <a:chOff x="760" y="2448"/>
              <a:chExt cx="200" cy="384"/>
            </a:xfrm>
          </p:grpSpPr>
          <p:sp>
            <p:nvSpPr>
              <p:cNvPr id="25663" name="Freeform 24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Freeform 25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2" name="Group 26"/>
            <p:cNvGrpSpPr>
              <a:grpSpLocks/>
            </p:cNvGrpSpPr>
            <p:nvPr/>
          </p:nvGrpSpPr>
          <p:grpSpPr bwMode="auto">
            <a:xfrm flipV="1">
              <a:off x="3168" y="2400"/>
              <a:ext cx="200" cy="384"/>
              <a:chOff x="760" y="2448"/>
              <a:chExt cx="200" cy="384"/>
            </a:xfrm>
          </p:grpSpPr>
          <p:sp>
            <p:nvSpPr>
              <p:cNvPr id="25661" name="Freeform 27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Freeform 28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3" name="Group 29"/>
            <p:cNvGrpSpPr>
              <a:grpSpLocks/>
            </p:cNvGrpSpPr>
            <p:nvPr/>
          </p:nvGrpSpPr>
          <p:grpSpPr bwMode="auto">
            <a:xfrm flipH="1">
              <a:off x="3840" y="2880"/>
              <a:ext cx="200" cy="384"/>
              <a:chOff x="760" y="2448"/>
              <a:chExt cx="200" cy="384"/>
            </a:xfrm>
          </p:grpSpPr>
          <p:sp>
            <p:nvSpPr>
              <p:cNvPr id="25659" name="Freeform 30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0" name="Freeform 31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4" name="Group 32"/>
            <p:cNvGrpSpPr>
              <a:grpSpLocks/>
            </p:cNvGrpSpPr>
            <p:nvPr/>
          </p:nvGrpSpPr>
          <p:grpSpPr bwMode="auto">
            <a:xfrm>
              <a:off x="4176" y="2544"/>
              <a:ext cx="200" cy="384"/>
              <a:chOff x="760" y="2448"/>
              <a:chExt cx="200" cy="384"/>
            </a:xfrm>
          </p:grpSpPr>
          <p:sp>
            <p:nvSpPr>
              <p:cNvPr id="25657" name="Freeform 33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8" name="Freeform 34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5" name="Group 35"/>
            <p:cNvGrpSpPr>
              <a:grpSpLocks/>
            </p:cNvGrpSpPr>
            <p:nvPr/>
          </p:nvGrpSpPr>
          <p:grpSpPr bwMode="auto">
            <a:xfrm>
              <a:off x="2112" y="3024"/>
              <a:ext cx="200" cy="384"/>
              <a:chOff x="760" y="2448"/>
              <a:chExt cx="200" cy="384"/>
            </a:xfrm>
          </p:grpSpPr>
          <p:sp>
            <p:nvSpPr>
              <p:cNvPr id="25655" name="Freeform 36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Freeform 37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6" name="Group 38"/>
            <p:cNvGrpSpPr>
              <a:grpSpLocks/>
            </p:cNvGrpSpPr>
            <p:nvPr/>
          </p:nvGrpSpPr>
          <p:grpSpPr bwMode="auto">
            <a:xfrm flipV="1">
              <a:off x="3504" y="3456"/>
              <a:ext cx="200" cy="384"/>
              <a:chOff x="760" y="2448"/>
              <a:chExt cx="200" cy="384"/>
            </a:xfrm>
          </p:grpSpPr>
          <p:sp>
            <p:nvSpPr>
              <p:cNvPr id="25653" name="Freeform 39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Freeform 40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7" name="Group 41"/>
            <p:cNvGrpSpPr>
              <a:grpSpLocks/>
            </p:cNvGrpSpPr>
            <p:nvPr/>
          </p:nvGrpSpPr>
          <p:grpSpPr bwMode="auto">
            <a:xfrm flipH="1">
              <a:off x="4464" y="3168"/>
              <a:ext cx="200" cy="384"/>
              <a:chOff x="760" y="2448"/>
              <a:chExt cx="200" cy="384"/>
            </a:xfrm>
          </p:grpSpPr>
          <p:sp>
            <p:nvSpPr>
              <p:cNvPr id="25651" name="Freeform 42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Freeform 43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8" name="Group 44"/>
            <p:cNvGrpSpPr>
              <a:grpSpLocks/>
            </p:cNvGrpSpPr>
            <p:nvPr/>
          </p:nvGrpSpPr>
          <p:grpSpPr bwMode="auto">
            <a:xfrm flipH="1">
              <a:off x="1248" y="2592"/>
              <a:ext cx="200" cy="384"/>
              <a:chOff x="760" y="2448"/>
              <a:chExt cx="200" cy="384"/>
            </a:xfrm>
          </p:grpSpPr>
          <p:sp>
            <p:nvSpPr>
              <p:cNvPr id="25649" name="Freeform 45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Freeform 46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9" name="Group 47"/>
            <p:cNvGrpSpPr>
              <a:grpSpLocks/>
            </p:cNvGrpSpPr>
            <p:nvPr/>
          </p:nvGrpSpPr>
          <p:grpSpPr bwMode="auto">
            <a:xfrm>
              <a:off x="1104" y="3552"/>
              <a:ext cx="200" cy="384"/>
              <a:chOff x="760" y="2448"/>
              <a:chExt cx="200" cy="384"/>
            </a:xfrm>
          </p:grpSpPr>
          <p:sp>
            <p:nvSpPr>
              <p:cNvPr id="25647" name="Freeform 48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Freeform 49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0" name="Group 50"/>
            <p:cNvGrpSpPr>
              <a:grpSpLocks/>
            </p:cNvGrpSpPr>
            <p:nvPr/>
          </p:nvGrpSpPr>
          <p:grpSpPr bwMode="auto">
            <a:xfrm>
              <a:off x="2784" y="2784"/>
              <a:ext cx="200" cy="384"/>
              <a:chOff x="760" y="2448"/>
              <a:chExt cx="200" cy="384"/>
            </a:xfrm>
          </p:grpSpPr>
          <p:sp>
            <p:nvSpPr>
              <p:cNvPr id="25645" name="Freeform 51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Freeform 52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1" name="Group 53"/>
            <p:cNvGrpSpPr>
              <a:grpSpLocks/>
            </p:cNvGrpSpPr>
            <p:nvPr/>
          </p:nvGrpSpPr>
          <p:grpSpPr bwMode="auto">
            <a:xfrm flipV="1">
              <a:off x="528" y="3120"/>
              <a:ext cx="200" cy="384"/>
              <a:chOff x="760" y="2448"/>
              <a:chExt cx="200" cy="384"/>
            </a:xfrm>
          </p:grpSpPr>
          <p:sp>
            <p:nvSpPr>
              <p:cNvPr id="25643" name="Freeform 54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Freeform 55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2" name="Group 56"/>
            <p:cNvGrpSpPr>
              <a:grpSpLocks/>
            </p:cNvGrpSpPr>
            <p:nvPr/>
          </p:nvGrpSpPr>
          <p:grpSpPr bwMode="auto">
            <a:xfrm>
              <a:off x="3600" y="2448"/>
              <a:ext cx="200" cy="384"/>
              <a:chOff x="760" y="2448"/>
              <a:chExt cx="200" cy="384"/>
            </a:xfrm>
          </p:grpSpPr>
          <p:sp>
            <p:nvSpPr>
              <p:cNvPr id="25641" name="Freeform 57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Freeform 58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3" name="Group 59"/>
            <p:cNvGrpSpPr>
              <a:grpSpLocks/>
            </p:cNvGrpSpPr>
            <p:nvPr/>
          </p:nvGrpSpPr>
          <p:grpSpPr bwMode="auto">
            <a:xfrm flipV="1">
              <a:off x="960" y="3024"/>
              <a:ext cx="200" cy="384"/>
              <a:chOff x="760" y="2448"/>
              <a:chExt cx="200" cy="384"/>
            </a:xfrm>
          </p:grpSpPr>
          <p:sp>
            <p:nvSpPr>
              <p:cNvPr id="25639" name="Freeform 60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Freeform 61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4" name="Group 62"/>
            <p:cNvGrpSpPr>
              <a:grpSpLocks/>
            </p:cNvGrpSpPr>
            <p:nvPr/>
          </p:nvGrpSpPr>
          <p:grpSpPr bwMode="auto">
            <a:xfrm>
              <a:off x="2688" y="3456"/>
              <a:ext cx="200" cy="384"/>
              <a:chOff x="760" y="2448"/>
              <a:chExt cx="200" cy="384"/>
            </a:xfrm>
          </p:grpSpPr>
          <p:sp>
            <p:nvSpPr>
              <p:cNvPr id="25637" name="Freeform 63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Freeform 64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5" name="Group 65"/>
            <p:cNvGrpSpPr>
              <a:grpSpLocks/>
            </p:cNvGrpSpPr>
            <p:nvPr/>
          </p:nvGrpSpPr>
          <p:grpSpPr bwMode="auto">
            <a:xfrm>
              <a:off x="1536" y="3504"/>
              <a:ext cx="200" cy="384"/>
              <a:chOff x="760" y="2448"/>
              <a:chExt cx="200" cy="384"/>
            </a:xfrm>
          </p:grpSpPr>
          <p:sp>
            <p:nvSpPr>
              <p:cNvPr id="25635" name="Freeform 66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Freeform 67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6" name="Group 68"/>
            <p:cNvGrpSpPr>
              <a:grpSpLocks/>
            </p:cNvGrpSpPr>
            <p:nvPr/>
          </p:nvGrpSpPr>
          <p:grpSpPr bwMode="auto">
            <a:xfrm>
              <a:off x="3120" y="3552"/>
              <a:ext cx="200" cy="384"/>
              <a:chOff x="760" y="2448"/>
              <a:chExt cx="200" cy="384"/>
            </a:xfrm>
          </p:grpSpPr>
          <p:sp>
            <p:nvSpPr>
              <p:cNvPr id="25633" name="Freeform 69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Freeform 70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7" name="Group 71"/>
            <p:cNvGrpSpPr>
              <a:grpSpLocks/>
            </p:cNvGrpSpPr>
            <p:nvPr/>
          </p:nvGrpSpPr>
          <p:grpSpPr bwMode="auto">
            <a:xfrm flipH="1">
              <a:off x="4848" y="3072"/>
              <a:ext cx="200" cy="384"/>
              <a:chOff x="760" y="2448"/>
              <a:chExt cx="200" cy="384"/>
            </a:xfrm>
          </p:grpSpPr>
          <p:sp>
            <p:nvSpPr>
              <p:cNvPr id="25631" name="Freeform 72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Freeform 73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8" name="Group 74"/>
            <p:cNvGrpSpPr>
              <a:grpSpLocks/>
            </p:cNvGrpSpPr>
            <p:nvPr/>
          </p:nvGrpSpPr>
          <p:grpSpPr bwMode="auto">
            <a:xfrm flipV="1">
              <a:off x="4896" y="2448"/>
              <a:ext cx="200" cy="384"/>
              <a:chOff x="760" y="2448"/>
              <a:chExt cx="200" cy="384"/>
            </a:xfrm>
          </p:grpSpPr>
          <p:sp>
            <p:nvSpPr>
              <p:cNvPr id="25629" name="Freeform 75"/>
              <p:cNvSpPr>
                <a:spLocks/>
              </p:cNvSpPr>
              <p:nvPr/>
            </p:nvSpPr>
            <p:spPr bwMode="auto">
              <a:xfrm>
                <a:off x="760" y="244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Freeform 76"/>
              <p:cNvSpPr>
                <a:spLocks/>
              </p:cNvSpPr>
              <p:nvPr/>
            </p:nvSpPr>
            <p:spPr bwMode="auto">
              <a:xfrm>
                <a:off x="912" y="24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Reproductive Cells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Gametes (sperm and egg cells) contain 23 individual chromosomes rather than 23 pairs</a:t>
            </a:r>
          </a:p>
          <a:p>
            <a:pPr eaLnBrk="1" hangingPunct="1"/>
            <a:r>
              <a:rPr lang="en-GB" sz="2400" smtClean="0"/>
              <a:t>Cells with only one copy of each chromosome are called Haploid</a:t>
            </a:r>
          </a:p>
          <a:p>
            <a:pPr eaLnBrk="1" hangingPunct="1"/>
            <a:r>
              <a:rPr lang="en-GB" sz="2400" smtClean="0"/>
              <a:t>Gametes are formed by a  special form of cell splitting called meiosis</a:t>
            </a:r>
          </a:p>
          <a:p>
            <a:pPr eaLnBrk="1" hangingPunct="1"/>
            <a:r>
              <a:rPr lang="en-GB" sz="2400" smtClean="0"/>
              <a:t>During meiosis the pairs of chromosome undergo an operation called </a:t>
            </a:r>
            <a:r>
              <a:rPr lang="en-GB" sz="2400" i="1" smtClean="0"/>
              <a:t>crossing-over</a:t>
            </a:r>
            <a:endParaRPr lang="en-GB" sz="24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Crossing-over during meiosis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1447800"/>
          </a:xfrm>
        </p:spPr>
        <p:txBody>
          <a:bodyPr/>
          <a:lstStyle/>
          <a:p>
            <a:pPr marL="0" indent="0" eaLnBrk="1" hangingPunct="1"/>
            <a:r>
              <a:rPr lang="en-GB" smtClean="0"/>
              <a:t> </a:t>
            </a:r>
            <a:r>
              <a:rPr lang="en-GB" sz="2400" smtClean="0"/>
              <a:t>Chromosome pairs align and duplicate</a:t>
            </a:r>
          </a:p>
          <a:p>
            <a:pPr marL="0" indent="0" eaLnBrk="1" hangingPunct="1"/>
            <a:r>
              <a:rPr lang="en-GB" sz="2400" smtClean="0"/>
              <a:t> Inner pairs link at a </a:t>
            </a:r>
            <a:r>
              <a:rPr lang="en-GB" sz="2400" i="1" smtClean="0"/>
              <a:t>centromere</a:t>
            </a:r>
            <a:r>
              <a:rPr lang="en-GB" sz="2400" smtClean="0"/>
              <a:t>  and swap parts of themselves</a:t>
            </a:r>
          </a:p>
        </p:txBody>
      </p:sp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924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914400" y="5013325"/>
            <a:ext cx="7924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>
                <a:latin typeface="Arial" charset="0"/>
              </a:rPr>
              <a:t> </a:t>
            </a:r>
            <a:r>
              <a:rPr lang="en-GB">
                <a:latin typeface="Arial" charset="0"/>
              </a:rPr>
              <a:t>Outcome is one copy of maternal/paternal chromosome plus two entirely new combinations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>
                <a:latin typeface="Arial" charset="0"/>
              </a:rPr>
              <a:t> After crossing-over one of each pair goes into each gamete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6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Fertilisation</a:t>
            </a: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685800" y="2057400"/>
            <a:ext cx="7848600" cy="4405313"/>
            <a:chOff x="144" y="1152"/>
            <a:chExt cx="4944" cy="2775"/>
          </a:xfrm>
        </p:grpSpPr>
        <p:sp>
          <p:nvSpPr>
            <p:cNvPr id="28682" name="Oval 3"/>
            <p:cNvSpPr>
              <a:spLocks noChangeArrowheads="1"/>
            </p:cNvSpPr>
            <p:nvPr/>
          </p:nvSpPr>
          <p:spPr bwMode="auto">
            <a:xfrm>
              <a:off x="720" y="1584"/>
              <a:ext cx="1584" cy="76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4"/>
            <p:cNvSpPr>
              <a:spLocks noChangeArrowheads="1"/>
            </p:cNvSpPr>
            <p:nvPr/>
          </p:nvSpPr>
          <p:spPr bwMode="auto">
            <a:xfrm>
              <a:off x="1968" y="2736"/>
              <a:ext cx="1584" cy="76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Oval 5"/>
            <p:cNvSpPr>
              <a:spLocks noChangeArrowheads="1"/>
            </p:cNvSpPr>
            <p:nvPr/>
          </p:nvSpPr>
          <p:spPr bwMode="auto">
            <a:xfrm>
              <a:off x="3216" y="1584"/>
              <a:ext cx="1584" cy="76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5" name="Group 6"/>
            <p:cNvGrpSpPr>
              <a:grpSpLocks/>
            </p:cNvGrpSpPr>
            <p:nvPr/>
          </p:nvGrpSpPr>
          <p:grpSpPr bwMode="auto">
            <a:xfrm>
              <a:off x="2208" y="2880"/>
              <a:ext cx="1104" cy="480"/>
              <a:chOff x="528" y="2400"/>
              <a:chExt cx="4568" cy="1536"/>
            </a:xfrm>
          </p:grpSpPr>
          <p:grpSp>
            <p:nvGrpSpPr>
              <p:cNvPr id="28744" name="Group 7"/>
              <p:cNvGrpSpPr>
                <a:grpSpLocks/>
              </p:cNvGrpSpPr>
              <p:nvPr/>
            </p:nvGrpSpPr>
            <p:grpSpPr bwMode="auto">
              <a:xfrm>
                <a:off x="760" y="2448"/>
                <a:ext cx="200" cy="384"/>
                <a:chOff x="760" y="2448"/>
                <a:chExt cx="200" cy="384"/>
              </a:xfrm>
            </p:grpSpPr>
            <p:sp>
              <p:nvSpPr>
                <p:cNvPr id="28814" name="Freeform 8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5" name="Freeform 9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5" name="Group 10"/>
              <p:cNvGrpSpPr>
                <a:grpSpLocks/>
              </p:cNvGrpSpPr>
              <p:nvPr/>
            </p:nvGrpSpPr>
            <p:grpSpPr bwMode="auto">
              <a:xfrm flipV="1">
                <a:off x="1536" y="2976"/>
                <a:ext cx="200" cy="384"/>
                <a:chOff x="760" y="2448"/>
                <a:chExt cx="200" cy="384"/>
              </a:xfrm>
            </p:grpSpPr>
            <p:sp>
              <p:nvSpPr>
                <p:cNvPr id="28812" name="Freeform 11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3" name="Freeform 12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6" name="Group 13"/>
              <p:cNvGrpSpPr>
                <a:grpSpLocks/>
              </p:cNvGrpSpPr>
              <p:nvPr/>
            </p:nvGrpSpPr>
            <p:grpSpPr bwMode="auto">
              <a:xfrm>
                <a:off x="4032" y="3552"/>
                <a:ext cx="200" cy="384"/>
                <a:chOff x="760" y="2448"/>
                <a:chExt cx="200" cy="384"/>
              </a:xfrm>
            </p:grpSpPr>
            <p:sp>
              <p:nvSpPr>
                <p:cNvPr id="28810" name="Freeform 14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1" name="Freeform 15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7" name="Group 16"/>
              <p:cNvGrpSpPr>
                <a:grpSpLocks/>
              </p:cNvGrpSpPr>
              <p:nvPr/>
            </p:nvGrpSpPr>
            <p:grpSpPr bwMode="auto">
              <a:xfrm>
                <a:off x="1872" y="2448"/>
                <a:ext cx="200" cy="384"/>
                <a:chOff x="760" y="2448"/>
                <a:chExt cx="200" cy="384"/>
              </a:xfrm>
            </p:grpSpPr>
            <p:sp>
              <p:nvSpPr>
                <p:cNvPr id="28808" name="Freeform 17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9" name="Freeform 18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8" name="Group 19"/>
              <p:cNvGrpSpPr>
                <a:grpSpLocks/>
              </p:cNvGrpSpPr>
              <p:nvPr/>
            </p:nvGrpSpPr>
            <p:grpSpPr bwMode="auto">
              <a:xfrm flipH="1">
                <a:off x="2160" y="3552"/>
                <a:ext cx="200" cy="384"/>
                <a:chOff x="760" y="2448"/>
                <a:chExt cx="200" cy="384"/>
              </a:xfrm>
            </p:grpSpPr>
            <p:sp>
              <p:nvSpPr>
                <p:cNvPr id="28806" name="Freeform 20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7" name="Freeform 21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49" name="Group 22"/>
              <p:cNvGrpSpPr>
                <a:grpSpLocks/>
              </p:cNvGrpSpPr>
              <p:nvPr/>
            </p:nvGrpSpPr>
            <p:grpSpPr bwMode="auto">
              <a:xfrm flipV="1">
                <a:off x="2304" y="2592"/>
                <a:ext cx="200" cy="384"/>
                <a:chOff x="760" y="2448"/>
                <a:chExt cx="200" cy="384"/>
              </a:xfrm>
            </p:grpSpPr>
            <p:sp>
              <p:nvSpPr>
                <p:cNvPr id="28804" name="Freeform 23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5" name="Freeform 24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0" name="Group 25"/>
              <p:cNvGrpSpPr>
                <a:grpSpLocks/>
              </p:cNvGrpSpPr>
              <p:nvPr/>
            </p:nvGrpSpPr>
            <p:grpSpPr bwMode="auto">
              <a:xfrm>
                <a:off x="3120" y="3072"/>
                <a:ext cx="200" cy="384"/>
                <a:chOff x="760" y="2448"/>
                <a:chExt cx="200" cy="384"/>
              </a:xfrm>
            </p:grpSpPr>
            <p:sp>
              <p:nvSpPr>
                <p:cNvPr id="28802" name="Freeform 26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3" name="Freeform 27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1" name="Group 28"/>
              <p:cNvGrpSpPr>
                <a:grpSpLocks/>
              </p:cNvGrpSpPr>
              <p:nvPr/>
            </p:nvGrpSpPr>
            <p:grpSpPr bwMode="auto">
              <a:xfrm flipV="1">
                <a:off x="3168" y="2400"/>
                <a:ext cx="200" cy="384"/>
                <a:chOff x="760" y="2448"/>
                <a:chExt cx="200" cy="384"/>
              </a:xfrm>
            </p:grpSpPr>
            <p:sp>
              <p:nvSpPr>
                <p:cNvPr id="28800" name="Freeform 29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1" name="Freeform 30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2" name="Group 31"/>
              <p:cNvGrpSpPr>
                <a:grpSpLocks/>
              </p:cNvGrpSpPr>
              <p:nvPr/>
            </p:nvGrpSpPr>
            <p:grpSpPr bwMode="auto">
              <a:xfrm flipH="1">
                <a:off x="3840" y="2880"/>
                <a:ext cx="200" cy="384"/>
                <a:chOff x="760" y="2448"/>
                <a:chExt cx="200" cy="384"/>
              </a:xfrm>
            </p:grpSpPr>
            <p:sp>
              <p:nvSpPr>
                <p:cNvPr id="28798" name="Freeform 32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9" name="Freeform 33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3" name="Group 34"/>
              <p:cNvGrpSpPr>
                <a:grpSpLocks/>
              </p:cNvGrpSpPr>
              <p:nvPr/>
            </p:nvGrpSpPr>
            <p:grpSpPr bwMode="auto">
              <a:xfrm>
                <a:off x="4176" y="2544"/>
                <a:ext cx="200" cy="384"/>
                <a:chOff x="760" y="2448"/>
                <a:chExt cx="200" cy="384"/>
              </a:xfrm>
            </p:grpSpPr>
            <p:sp>
              <p:nvSpPr>
                <p:cNvPr id="28796" name="Freeform 35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7" name="Freeform 36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4" name="Group 37"/>
              <p:cNvGrpSpPr>
                <a:grpSpLocks/>
              </p:cNvGrpSpPr>
              <p:nvPr/>
            </p:nvGrpSpPr>
            <p:grpSpPr bwMode="auto">
              <a:xfrm>
                <a:off x="2112" y="3024"/>
                <a:ext cx="200" cy="384"/>
                <a:chOff x="760" y="2448"/>
                <a:chExt cx="200" cy="384"/>
              </a:xfrm>
            </p:grpSpPr>
            <p:sp>
              <p:nvSpPr>
                <p:cNvPr id="28794" name="Freeform 38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5" name="Freeform 39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5" name="Group 40"/>
              <p:cNvGrpSpPr>
                <a:grpSpLocks/>
              </p:cNvGrpSpPr>
              <p:nvPr/>
            </p:nvGrpSpPr>
            <p:grpSpPr bwMode="auto">
              <a:xfrm flipV="1">
                <a:off x="3504" y="3456"/>
                <a:ext cx="200" cy="384"/>
                <a:chOff x="760" y="2448"/>
                <a:chExt cx="200" cy="384"/>
              </a:xfrm>
            </p:grpSpPr>
            <p:sp>
              <p:nvSpPr>
                <p:cNvPr id="28792" name="Freeform 41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3" name="Freeform 42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6" name="Group 43"/>
              <p:cNvGrpSpPr>
                <a:grpSpLocks/>
              </p:cNvGrpSpPr>
              <p:nvPr/>
            </p:nvGrpSpPr>
            <p:grpSpPr bwMode="auto">
              <a:xfrm flipH="1">
                <a:off x="4464" y="3168"/>
                <a:ext cx="200" cy="384"/>
                <a:chOff x="760" y="2448"/>
                <a:chExt cx="200" cy="384"/>
              </a:xfrm>
            </p:grpSpPr>
            <p:sp>
              <p:nvSpPr>
                <p:cNvPr id="28790" name="Freeform 44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1" name="Freeform 45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7" name="Group 46"/>
              <p:cNvGrpSpPr>
                <a:grpSpLocks/>
              </p:cNvGrpSpPr>
              <p:nvPr/>
            </p:nvGrpSpPr>
            <p:grpSpPr bwMode="auto">
              <a:xfrm flipH="1">
                <a:off x="1248" y="2592"/>
                <a:ext cx="200" cy="384"/>
                <a:chOff x="760" y="2448"/>
                <a:chExt cx="200" cy="384"/>
              </a:xfrm>
            </p:grpSpPr>
            <p:sp>
              <p:nvSpPr>
                <p:cNvPr id="28788" name="Freeform 47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9" name="Freeform 48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8" name="Group 49"/>
              <p:cNvGrpSpPr>
                <a:grpSpLocks/>
              </p:cNvGrpSpPr>
              <p:nvPr/>
            </p:nvGrpSpPr>
            <p:grpSpPr bwMode="auto">
              <a:xfrm>
                <a:off x="1104" y="3552"/>
                <a:ext cx="200" cy="384"/>
                <a:chOff x="760" y="2448"/>
                <a:chExt cx="200" cy="384"/>
              </a:xfrm>
            </p:grpSpPr>
            <p:sp>
              <p:nvSpPr>
                <p:cNvPr id="28786" name="Freeform 50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7" name="Freeform 51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59" name="Group 52"/>
              <p:cNvGrpSpPr>
                <a:grpSpLocks/>
              </p:cNvGrpSpPr>
              <p:nvPr/>
            </p:nvGrpSpPr>
            <p:grpSpPr bwMode="auto">
              <a:xfrm>
                <a:off x="2784" y="2784"/>
                <a:ext cx="200" cy="384"/>
                <a:chOff x="760" y="2448"/>
                <a:chExt cx="200" cy="384"/>
              </a:xfrm>
            </p:grpSpPr>
            <p:sp>
              <p:nvSpPr>
                <p:cNvPr id="28784" name="Freeform 53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5" name="Freeform 54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0" name="Group 55"/>
              <p:cNvGrpSpPr>
                <a:grpSpLocks/>
              </p:cNvGrpSpPr>
              <p:nvPr/>
            </p:nvGrpSpPr>
            <p:grpSpPr bwMode="auto">
              <a:xfrm flipV="1">
                <a:off x="528" y="3120"/>
                <a:ext cx="200" cy="384"/>
                <a:chOff x="760" y="2448"/>
                <a:chExt cx="200" cy="384"/>
              </a:xfrm>
            </p:grpSpPr>
            <p:sp>
              <p:nvSpPr>
                <p:cNvPr id="28782" name="Freeform 56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3" name="Freeform 57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1" name="Group 58"/>
              <p:cNvGrpSpPr>
                <a:grpSpLocks/>
              </p:cNvGrpSpPr>
              <p:nvPr/>
            </p:nvGrpSpPr>
            <p:grpSpPr bwMode="auto">
              <a:xfrm>
                <a:off x="3600" y="2448"/>
                <a:ext cx="200" cy="384"/>
                <a:chOff x="760" y="2448"/>
                <a:chExt cx="200" cy="384"/>
              </a:xfrm>
            </p:grpSpPr>
            <p:sp>
              <p:nvSpPr>
                <p:cNvPr id="28780" name="Freeform 59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1" name="Freeform 60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2" name="Group 61"/>
              <p:cNvGrpSpPr>
                <a:grpSpLocks/>
              </p:cNvGrpSpPr>
              <p:nvPr/>
            </p:nvGrpSpPr>
            <p:grpSpPr bwMode="auto">
              <a:xfrm flipV="1">
                <a:off x="960" y="3024"/>
                <a:ext cx="200" cy="384"/>
                <a:chOff x="760" y="2448"/>
                <a:chExt cx="200" cy="384"/>
              </a:xfrm>
            </p:grpSpPr>
            <p:sp>
              <p:nvSpPr>
                <p:cNvPr id="28778" name="Freeform 62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9" name="Freeform 63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3" name="Group 64"/>
              <p:cNvGrpSpPr>
                <a:grpSpLocks/>
              </p:cNvGrpSpPr>
              <p:nvPr/>
            </p:nvGrpSpPr>
            <p:grpSpPr bwMode="auto">
              <a:xfrm>
                <a:off x="2688" y="3456"/>
                <a:ext cx="200" cy="384"/>
                <a:chOff x="760" y="2448"/>
                <a:chExt cx="200" cy="384"/>
              </a:xfrm>
            </p:grpSpPr>
            <p:sp>
              <p:nvSpPr>
                <p:cNvPr id="28776" name="Freeform 65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7" name="Freeform 66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4" name="Group 67"/>
              <p:cNvGrpSpPr>
                <a:grpSpLocks/>
              </p:cNvGrpSpPr>
              <p:nvPr/>
            </p:nvGrpSpPr>
            <p:grpSpPr bwMode="auto">
              <a:xfrm>
                <a:off x="1536" y="3504"/>
                <a:ext cx="200" cy="384"/>
                <a:chOff x="760" y="2448"/>
                <a:chExt cx="200" cy="384"/>
              </a:xfrm>
            </p:grpSpPr>
            <p:sp>
              <p:nvSpPr>
                <p:cNvPr id="28774" name="Freeform 68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5" name="Freeform 69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5" name="Group 70"/>
              <p:cNvGrpSpPr>
                <a:grpSpLocks/>
              </p:cNvGrpSpPr>
              <p:nvPr/>
            </p:nvGrpSpPr>
            <p:grpSpPr bwMode="auto">
              <a:xfrm>
                <a:off x="3120" y="3552"/>
                <a:ext cx="200" cy="384"/>
                <a:chOff x="760" y="2448"/>
                <a:chExt cx="200" cy="384"/>
              </a:xfrm>
            </p:grpSpPr>
            <p:sp>
              <p:nvSpPr>
                <p:cNvPr id="28772" name="Freeform 71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3" name="Freeform 72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6" name="Group 73"/>
              <p:cNvGrpSpPr>
                <a:grpSpLocks/>
              </p:cNvGrpSpPr>
              <p:nvPr/>
            </p:nvGrpSpPr>
            <p:grpSpPr bwMode="auto">
              <a:xfrm flipH="1">
                <a:off x="4848" y="3072"/>
                <a:ext cx="200" cy="384"/>
                <a:chOff x="760" y="2448"/>
                <a:chExt cx="200" cy="384"/>
              </a:xfrm>
            </p:grpSpPr>
            <p:sp>
              <p:nvSpPr>
                <p:cNvPr id="28770" name="Freeform 74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1" name="Freeform 75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67" name="Group 76"/>
              <p:cNvGrpSpPr>
                <a:grpSpLocks/>
              </p:cNvGrpSpPr>
              <p:nvPr/>
            </p:nvGrpSpPr>
            <p:grpSpPr bwMode="auto">
              <a:xfrm flipV="1">
                <a:off x="4896" y="2448"/>
                <a:ext cx="200" cy="384"/>
                <a:chOff x="760" y="2448"/>
                <a:chExt cx="200" cy="384"/>
              </a:xfrm>
            </p:grpSpPr>
            <p:sp>
              <p:nvSpPr>
                <p:cNvPr id="28768" name="Freeform 77"/>
                <p:cNvSpPr>
                  <a:spLocks/>
                </p:cNvSpPr>
                <p:nvPr/>
              </p:nvSpPr>
              <p:spPr bwMode="auto">
                <a:xfrm>
                  <a:off x="760" y="2448"/>
                  <a:ext cx="112" cy="384"/>
                </a:xfrm>
                <a:custGeom>
                  <a:avLst/>
                  <a:gdLst>
                    <a:gd name="T0" fmla="*/ 56 w 112"/>
                    <a:gd name="T1" fmla="*/ 0 h 384"/>
                    <a:gd name="T2" fmla="*/ 104 w 112"/>
                    <a:gd name="T3" fmla="*/ 48 h 384"/>
                    <a:gd name="T4" fmla="*/ 56 w 112"/>
                    <a:gd name="T5" fmla="*/ 144 h 384"/>
                    <a:gd name="T6" fmla="*/ 104 w 112"/>
                    <a:gd name="T7" fmla="*/ 192 h 384"/>
                    <a:gd name="T8" fmla="*/ 8 w 112"/>
                    <a:gd name="T9" fmla="*/ 288 h 384"/>
                    <a:gd name="T10" fmla="*/ 56 w 112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384"/>
                    <a:gd name="T20" fmla="*/ 112 w 11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384">
                      <a:moveTo>
                        <a:pt x="56" y="0"/>
                      </a:moveTo>
                      <a:cubicBezTo>
                        <a:pt x="80" y="12"/>
                        <a:pt x="104" y="24"/>
                        <a:pt x="104" y="48"/>
                      </a:cubicBezTo>
                      <a:cubicBezTo>
                        <a:pt x="104" y="72"/>
                        <a:pt x="56" y="120"/>
                        <a:pt x="56" y="144"/>
                      </a:cubicBezTo>
                      <a:cubicBezTo>
                        <a:pt x="56" y="168"/>
                        <a:pt x="112" y="168"/>
                        <a:pt x="104" y="192"/>
                      </a:cubicBezTo>
                      <a:cubicBezTo>
                        <a:pt x="96" y="216"/>
                        <a:pt x="16" y="256"/>
                        <a:pt x="8" y="288"/>
                      </a:cubicBezTo>
                      <a:cubicBezTo>
                        <a:pt x="0" y="320"/>
                        <a:pt x="56" y="368"/>
                        <a:pt x="56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9" name="Freeform 78"/>
                <p:cNvSpPr>
                  <a:spLocks/>
                </p:cNvSpPr>
                <p:nvPr/>
              </p:nvSpPr>
              <p:spPr bwMode="auto">
                <a:xfrm>
                  <a:off x="912" y="2448"/>
                  <a:ext cx="48" cy="384"/>
                </a:xfrm>
                <a:custGeom>
                  <a:avLst/>
                  <a:gdLst>
                    <a:gd name="T0" fmla="*/ 48 w 48"/>
                    <a:gd name="T1" fmla="*/ 0 h 384"/>
                    <a:gd name="T2" fmla="*/ 0 w 48"/>
                    <a:gd name="T3" fmla="*/ 96 h 384"/>
                    <a:gd name="T4" fmla="*/ 48 w 48"/>
                    <a:gd name="T5" fmla="*/ 144 h 384"/>
                    <a:gd name="T6" fmla="*/ 0 w 48"/>
                    <a:gd name="T7" fmla="*/ 288 h 384"/>
                    <a:gd name="T8" fmla="*/ 48 w 48"/>
                    <a:gd name="T9" fmla="*/ 336 h 384"/>
                    <a:gd name="T10" fmla="*/ 0 w 48"/>
                    <a:gd name="T11" fmla="*/ 384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384"/>
                    <a:gd name="T20" fmla="*/ 48 w 48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384">
                      <a:moveTo>
                        <a:pt x="48" y="0"/>
                      </a:moveTo>
                      <a:cubicBezTo>
                        <a:pt x="24" y="36"/>
                        <a:pt x="0" y="72"/>
                        <a:pt x="0" y="96"/>
                      </a:cubicBezTo>
                      <a:cubicBezTo>
                        <a:pt x="0" y="120"/>
                        <a:pt x="48" y="112"/>
                        <a:pt x="48" y="144"/>
                      </a:cubicBezTo>
                      <a:cubicBezTo>
                        <a:pt x="48" y="176"/>
                        <a:pt x="0" y="256"/>
                        <a:pt x="0" y="288"/>
                      </a:cubicBezTo>
                      <a:cubicBezTo>
                        <a:pt x="0" y="320"/>
                        <a:pt x="48" y="320"/>
                        <a:pt x="48" y="336"/>
                      </a:cubicBezTo>
                      <a:cubicBezTo>
                        <a:pt x="48" y="352"/>
                        <a:pt x="24" y="368"/>
                        <a:pt x="0" y="38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686" name="Group 79"/>
            <p:cNvGrpSpPr>
              <a:grpSpLocks/>
            </p:cNvGrpSpPr>
            <p:nvPr/>
          </p:nvGrpSpPr>
          <p:grpSpPr bwMode="auto">
            <a:xfrm>
              <a:off x="912" y="1776"/>
              <a:ext cx="1216" cy="432"/>
              <a:chOff x="336" y="192"/>
              <a:chExt cx="4480" cy="1536"/>
            </a:xfrm>
          </p:grpSpPr>
          <p:sp>
            <p:nvSpPr>
              <p:cNvPr id="28720" name="Freeform 80"/>
              <p:cNvSpPr>
                <a:spLocks/>
              </p:cNvSpPr>
              <p:nvPr/>
            </p:nvSpPr>
            <p:spPr bwMode="auto">
              <a:xfrm>
                <a:off x="568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Freeform 81"/>
              <p:cNvSpPr>
                <a:spLocks/>
              </p:cNvSpPr>
              <p:nvPr/>
            </p:nvSpPr>
            <p:spPr bwMode="auto">
              <a:xfrm flipV="1">
                <a:off x="1344" y="76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Freeform 82"/>
              <p:cNvSpPr>
                <a:spLocks/>
              </p:cNvSpPr>
              <p:nvPr/>
            </p:nvSpPr>
            <p:spPr bwMode="auto">
              <a:xfrm>
                <a:off x="3840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Freeform 83"/>
              <p:cNvSpPr>
                <a:spLocks/>
              </p:cNvSpPr>
              <p:nvPr/>
            </p:nvSpPr>
            <p:spPr bwMode="auto">
              <a:xfrm>
                <a:off x="1680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Freeform 84"/>
              <p:cNvSpPr>
                <a:spLocks/>
              </p:cNvSpPr>
              <p:nvPr/>
            </p:nvSpPr>
            <p:spPr bwMode="auto">
              <a:xfrm flipH="1">
                <a:off x="2056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Freeform 85"/>
              <p:cNvSpPr>
                <a:spLocks/>
              </p:cNvSpPr>
              <p:nvPr/>
            </p:nvSpPr>
            <p:spPr bwMode="auto">
              <a:xfrm flipV="1">
                <a:off x="2112" y="38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" name="Freeform 86"/>
              <p:cNvSpPr>
                <a:spLocks/>
              </p:cNvSpPr>
              <p:nvPr/>
            </p:nvSpPr>
            <p:spPr bwMode="auto">
              <a:xfrm>
                <a:off x="2928" y="86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Freeform 87"/>
              <p:cNvSpPr>
                <a:spLocks/>
              </p:cNvSpPr>
              <p:nvPr/>
            </p:nvSpPr>
            <p:spPr bwMode="auto">
              <a:xfrm flipV="1">
                <a:off x="2976" y="192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Freeform 88"/>
              <p:cNvSpPr>
                <a:spLocks/>
              </p:cNvSpPr>
              <p:nvPr/>
            </p:nvSpPr>
            <p:spPr bwMode="auto">
              <a:xfrm flipH="1">
                <a:off x="3648" y="672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" name="Freeform 89"/>
              <p:cNvSpPr>
                <a:spLocks/>
              </p:cNvSpPr>
              <p:nvPr/>
            </p:nvSpPr>
            <p:spPr bwMode="auto">
              <a:xfrm>
                <a:off x="3984" y="33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Freeform 90"/>
              <p:cNvSpPr>
                <a:spLocks/>
              </p:cNvSpPr>
              <p:nvPr/>
            </p:nvSpPr>
            <p:spPr bwMode="auto">
              <a:xfrm>
                <a:off x="2072" y="816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Freeform 91"/>
              <p:cNvSpPr>
                <a:spLocks/>
              </p:cNvSpPr>
              <p:nvPr/>
            </p:nvSpPr>
            <p:spPr bwMode="auto">
              <a:xfrm flipV="1">
                <a:off x="3464" y="12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Freeform 92"/>
              <p:cNvSpPr>
                <a:spLocks/>
              </p:cNvSpPr>
              <p:nvPr/>
            </p:nvSpPr>
            <p:spPr bwMode="auto">
              <a:xfrm flipH="1">
                <a:off x="4272" y="960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Freeform 93"/>
              <p:cNvSpPr>
                <a:spLocks/>
              </p:cNvSpPr>
              <p:nvPr/>
            </p:nvSpPr>
            <p:spPr bwMode="auto">
              <a:xfrm flipH="1">
                <a:off x="1056" y="38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Freeform 94"/>
              <p:cNvSpPr>
                <a:spLocks/>
              </p:cNvSpPr>
              <p:nvPr/>
            </p:nvSpPr>
            <p:spPr bwMode="auto">
              <a:xfrm>
                <a:off x="912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Freeform 95"/>
              <p:cNvSpPr>
                <a:spLocks/>
              </p:cNvSpPr>
              <p:nvPr/>
            </p:nvSpPr>
            <p:spPr bwMode="auto">
              <a:xfrm>
                <a:off x="2592" y="57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6" name="Freeform 96"/>
              <p:cNvSpPr>
                <a:spLocks/>
              </p:cNvSpPr>
              <p:nvPr/>
            </p:nvSpPr>
            <p:spPr bwMode="auto">
              <a:xfrm flipV="1">
                <a:off x="336" y="912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Freeform 97"/>
              <p:cNvSpPr>
                <a:spLocks/>
              </p:cNvSpPr>
              <p:nvPr/>
            </p:nvSpPr>
            <p:spPr bwMode="auto">
              <a:xfrm>
                <a:off x="3408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Freeform 98"/>
              <p:cNvSpPr>
                <a:spLocks/>
              </p:cNvSpPr>
              <p:nvPr/>
            </p:nvSpPr>
            <p:spPr bwMode="auto">
              <a:xfrm flipV="1">
                <a:off x="768" y="81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9" name="Freeform 99"/>
              <p:cNvSpPr>
                <a:spLocks/>
              </p:cNvSpPr>
              <p:nvPr/>
            </p:nvSpPr>
            <p:spPr bwMode="auto">
              <a:xfrm>
                <a:off x="2648" y="12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0" name="Freeform 100"/>
              <p:cNvSpPr>
                <a:spLocks/>
              </p:cNvSpPr>
              <p:nvPr/>
            </p:nvSpPr>
            <p:spPr bwMode="auto">
              <a:xfrm>
                <a:off x="1344" y="129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Freeform 101"/>
              <p:cNvSpPr>
                <a:spLocks/>
              </p:cNvSpPr>
              <p:nvPr/>
            </p:nvSpPr>
            <p:spPr bwMode="auto">
              <a:xfrm>
                <a:off x="3080" y="134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Freeform 102"/>
              <p:cNvSpPr>
                <a:spLocks/>
              </p:cNvSpPr>
              <p:nvPr/>
            </p:nvSpPr>
            <p:spPr bwMode="auto">
              <a:xfrm flipH="1">
                <a:off x="4656" y="86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Freeform 103"/>
              <p:cNvSpPr>
                <a:spLocks/>
              </p:cNvSpPr>
              <p:nvPr/>
            </p:nvSpPr>
            <p:spPr bwMode="auto">
              <a:xfrm flipV="1">
                <a:off x="4704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7" name="Group 104"/>
            <p:cNvGrpSpPr>
              <a:grpSpLocks/>
            </p:cNvGrpSpPr>
            <p:nvPr/>
          </p:nvGrpSpPr>
          <p:grpSpPr bwMode="auto">
            <a:xfrm>
              <a:off x="3408" y="1776"/>
              <a:ext cx="1216" cy="432"/>
              <a:chOff x="336" y="192"/>
              <a:chExt cx="4480" cy="1536"/>
            </a:xfrm>
          </p:grpSpPr>
          <p:sp>
            <p:nvSpPr>
              <p:cNvPr id="28696" name="Freeform 105"/>
              <p:cNvSpPr>
                <a:spLocks/>
              </p:cNvSpPr>
              <p:nvPr/>
            </p:nvSpPr>
            <p:spPr bwMode="auto">
              <a:xfrm>
                <a:off x="568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Freeform 106"/>
              <p:cNvSpPr>
                <a:spLocks/>
              </p:cNvSpPr>
              <p:nvPr/>
            </p:nvSpPr>
            <p:spPr bwMode="auto">
              <a:xfrm flipV="1">
                <a:off x="1344" y="768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Freeform 107"/>
              <p:cNvSpPr>
                <a:spLocks/>
              </p:cNvSpPr>
              <p:nvPr/>
            </p:nvSpPr>
            <p:spPr bwMode="auto">
              <a:xfrm>
                <a:off x="3840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Freeform 108"/>
              <p:cNvSpPr>
                <a:spLocks/>
              </p:cNvSpPr>
              <p:nvPr/>
            </p:nvSpPr>
            <p:spPr bwMode="auto">
              <a:xfrm>
                <a:off x="1680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Freeform 109"/>
              <p:cNvSpPr>
                <a:spLocks/>
              </p:cNvSpPr>
              <p:nvPr/>
            </p:nvSpPr>
            <p:spPr bwMode="auto">
              <a:xfrm flipH="1">
                <a:off x="2056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Freeform 110"/>
              <p:cNvSpPr>
                <a:spLocks/>
              </p:cNvSpPr>
              <p:nvPr/>
            </p:nvSpPr>
            <p:spPr bwMode="auto">
              <a:xfrm flipV="1">
                <a:off x="2112" y="38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Freeform 111"/>
              <p:cNvSpPr>
                <a:spLocks/>
              </p:cNvSpPr>
              <p:nvPr/>
            </p:nvSpPr>
            <p:spPr bwMode="auto">
              <a:xfrm>
                <a:off x="2928" y="86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Freeform 112"/>
              <p:cNvSpPr>
                <a:spLocks/>
              </p:cNvSpPr>
              <p:nvPr/>
            </p:nvSpPr>
            <p:spPr bwMode="auto">
              <a:xfrm flipV="1">
                <a:off x="2976" y="192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Freeform 113"/>
              <p:cNvSpPr>
                <a:spLocks/>
              </p:cNvSpPr>
              <p:nvPr/>
            </p:nvSpPr>
            <p:spPr bwMode="auto">
              <a:xfrm flipH="1">
                <a:off x="3648" y="672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Freeform 114"/>
              <p:cNvSpPr>
                <a:spLocks/>
              </p:cNvSpPr>
              <p:nvPr/>
            </p:nvSpPr>
            <p:spPr bwMode="auto">
              <a:xfrm>
                <a:off x="3984" y="33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Freeform 115"/>
              <p:cNvSpPr>
                <a:spLocks/>
              </p:cNvSpPr>
              <p:nvPr/>
            </p:nvSpPr>
            <p:spPr bwMode="auto">
              <a:xfrm>
                <a:off x="2072" y="816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Freeform 116"/>
              <p:cNvSpPr>
                <a:spLocks/>
              </p:cNvSpPr>
              <p:nvPr/>
            </p:nvSpPr>
            <p:spPr bwMode="auto">
              <a:xfrm flipV="1">
                <a:off x="3464" y="12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Freeform 117"/>
              <p:cNvSpPr>
                <a:spLocks/>
              </p:cNvSpPr>
              <p:nvPr/>
            </p:nvSpPr>
            <p:spPr bwMode="auto">
              <a:xfrm flipH="1">
                <a:off x="4272" y="960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Freeform 118"/>
              <p:cNvSpPr>
                <a:spLocks/>
              </p:cNvSpPr>
              <p:nvPr/>
            </p:nvSpPr>
            <p:spPr bwMode="auto">
              <a:xfrm flipH="1">
                <a:off x="1056" y="38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Freeform 119"/>
              <p:cNvSpPr>
                <a:spLocks/>
              </p:cNvSpPr>
              <p:nvPr/>
            </p:nvSpPr>
            <p:spPr bwMode="auto">
              <a:xfrm>
                <a:off x="912" y="1344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Freeform 120"/>
              <p:cNvSpPr>
                <a:spLocks/>
              </p:cNvSpPr>
              <p:nvPr/>
            </p:nvSpPr>
            <p:spPr bwMode="auto">
              <a:xfrm>
                <a:off x="2592" y="57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Freeform 121"/>
              <p:cNvSpPr>
                <a:spLocks/>
              </p:cNvSpPr>
              <p:nvPr/>
            </p:nvSpPr>
            <p:spPr bwMode="auto">
              <a:xfrm flipV="1">
                <a:off x="336" y="912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Freeform 122"/>
              <p:cNvSpPr>
                <a:spLocks/>
              </p:cNvSpPr>
              <p:nvPr/>
            </p:nvSpPr>
            <p:spPr bwMode="auto">
              <a:xfrm>
                <a:off x="3408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Freeform 123"/>
              <p:cNvSpPr>
                <a:spLocks/>
              </p:cNvSpPr>
              <p:nvPr/>
            </p:nvSpPr>
            <p:spPr bwMode="auto">
              <a:xfrm flipV="1">
                <a:off x="768" y="81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" name="Freeform 124"/>
              <p:cNvSpPr>
                <a:spLocks/>
              </p:cNvSpPr>
              <p:nvPr/>
            </p:nvSpPr>
            <p:spPr bwMode="auto">
              <a:xfrm>
                <a:off x="2648" y="1248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" name="Freeform 125"/>
              <p:cNvSpPr>
                <a:spLocks/>
              </p:cNvSpPr>
              <p:nvPr/>
            </p:nvSpPr>
            <p:spPr bwMode="auto">
              <a:xfrm>
                <a:off x="1344" y="1296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" name="Freeform 126"/>
              <p:cNvSpPr>
                <a:spLocks/>
              </p:cNvSpPr>
              <p:nvPr/>
            </p:nvSpPr>
            <p:spPr bwMode="auto">
              <a:xfrm>
                <a:off x="3080" y="134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Freeform 127"/>
              <p:cNvSpPr>
                <a:spLocks/>
              </p:cNvSpPr>
              <p:nvPr/>
            </p:nvSpPr>
            <p:spPr bwMode="auto">
              <a:xfrm flipH="1">
                <a:off x="4656" y="864"/>
                <a:ext cx="48" cy="384"/>
              </a:xfrm>
              <a:custGeom>
                <a:avLst/>
                <a:gdLst>
                  <a:gd name="T0" fmla="*/ 48 w 48"/>
                  <a:gd name="T1" fmla="*/ 0 h 384"/>
                  <a:gd name="T2" fmla="*/ 0 w 48"/>
                  <a:gd name="T3" fmla="*/ 96 h 384"/>
                  <a:gd name="T4" fmla="*/ 48 w 48"/>
                  <a:gd name="T5" fmla="*/ 144 h 384"/>
                  <a:gd name="T6" fmla="*/ 0 w 48"/>
                  <a:gd name="T7" fmla="*/ 288 h 384"/>
                  <a:gd name="T8" fmla="*/ 48 w 48"/>
                  <a:gd name="T9" fmla="*/ 336 h 384"/>
                  <a:gd name="T10" fmla="*/ 0 w 48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84"/>
                  <a:gd name="T20" fmla="*/ 48 w 48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84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8" y="320"/>
                      <a:pt x="48" y="336"/>
                    </a:cubicBezTo>
                    <a:cubicBezTo>
                      <a:pt x="48" y="352"/>
                      <a:pt x="24" y="368"/>
                      <a:pt x="0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Freeform 128"/>
              <p:cNvSpPr>
                <a:spLocks/>
              </p:cNvSpPr>
              <p:nvPr/>
            </p:nvSpPr>
            <p:spPr bwMode="auto">
              <a:xfrm flipV="1">
                <a:off x="4704" y="240"/>
                <a:ext cx="112" cy="384"/>
              </a:xfrm>
              <a:custGeom>
                <a:avLst/>
                <a:gdLst>
                  <a:gd name="T0" fmla="*/ 56 w 112"/>
                  <a:gd name="T1" fmla="*/ 0 h 384"/>
                  <a:gd name="T2" fmla="*/ 104 w 112"/>
                  <a:gd name="T3" fmla="*/ 48 h 384"/>
                  <a:gd name="T4" fmla="*/ 56 w 112"/>
                  <a:gd name="T5" fmla="*/ 144 h 384"/>
                  <a:gd name="T6" fmla="*/ 104 w 112"/>
                  <a:gd name="T7" fmla="*/ 192 h 384"/>
                  <a:gd name="T8" fmla="*/ 8 w 112"/>
                  <a:gd name="T9" fmla="*/ 288 h 384"/>
                  <a:gd name="T10" fmla="*/ 56 w 112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384"/>
                  <a:gd name="T20" fmla="*/ 112 w 112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384">
                    <a:moveTo>
                      <a:pt x="56" y="0"/>
                    </a:moveTo>
                    <a:cubicBezTo>
                      <a:pt x="80" y="12"/>
                      <a:pt x="104" y="24"/>
                      <a:pt x="104" y="48"/>
                    </a:cubicBezTo>
                    <a:cubicBezTo>
                      <a:pt x="104" y="72"/>
                      <a:pt x="56" y="120"/>
                      <a:pt x="56" y="144"/>
                    </a:cubicBezTo>
                    <a:cubicBezTo>
                      <a:pt x="56" y="168"/>
                      <a:pt x="112" y="168"/>
                      <a:pt x="104" y="192"/>
                    </a:cubicBezTo>
                    <a:cubicBezTo>
                      <a:pt x="96" y="216"/>
                      <a:pt x="16" y="256"/>
                      <a:pt x="8" y="288"/>
                    </a:cubicBezTo>
                    <a:cubicBezTo>
                      <a:pt x="0" y="320"/>
                      <a:pt x="56" y="368"/>
                      <a:pt x="56" y="384"/>
                    </a:cubicBez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8" name="Text Box 129"/>
            <p:cNvSpPr txBox="1">
              <a:spLocks noChangeArrowheads="1"/>
            </p:cNvSpPr>
            <p:nvPr/>
          </p:nvSpPr>
          <p:spPr bwMode="auto">
            <a:xfrm>
              <a:off x="144" y="1152"/>
              <a:ext cx="2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Sperm cell from Father</a:t>
              </a:r>
              <a:endParaRPr lang="en-GB" sz="2800">
                <a:latin typeface="Arial" charset="0"/>
              </a:endParaRPr>
            </a:p>
          </p:txBody>
        </p:sp>
        <p:sp>
          <p:nvSpPr>
            <p:cNvPr id="28689" name="Text Box 130"/>
            <p:cNvSpPr txBox="1">
              <a:spLocks noChangeArrowheads="1"/>
            </p:cNvSpPr>
            <p:nvPr/>
          </p:nvSpPr>
          <p:spPr bwMode="auto">
            <a:xfrm>
              <a:off x="3072" y="1200"/>
              <a:ext cx="2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Egg cell from Mother</a:t>
              </a:r>
              <a:endParaRPr lang="en-GB" sz="2800">
                <a:latin typeface="Arial" charset="0"/>
              </a:endParaRPr>
            </a:p>
          </p:txBody>
        </p:sp>
        <p:sp>
          <p:nvSpPr>
            <p:cNvPr id="28690" name="Text Box 131"/>
            <p:cNvSpPr txBox="1">
              <a:spLocks noChangeArrowheads="1"/>
            </p:cNvSpPr>
            <p:nvPr/>
          </p:nvSpPr>
          <p:spPr bwMode="auto">
            <a:xfrm>
              <a:off x="1824" y="3696"/>
              <a:ext cx="2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New person cell (zygote)</a:t>
              </a:r>
              <a:endParaRPr lang="en-GB" sz="2800">
                <a:latin typeface="Arial" charset="0"/>
              </a:endParaRPr>
            </a:p>
          </p:txBody>
        </p:sp>
        <p:sp>
          <p:nvSpPr>
            <p:cNvPr id="28691" name="Line 132"/>
            <p:cNvSpPr>
              <a:spLocks noChangeShapeType="1"/>
            </p:cNvSpPr>
            <p:nvPr/>
          </p:nvSpPr>
          <p:spPr bwMode="auto">
            <a:xfrm flipV="1">
              <a:off x="2832" y="3552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133"/>
            <p:cNvSpPr>
              <a:spLocks noChangeShapeType="1"/>
            </p:cNvSpPr>
            <p:nvPr/>
          </p:nvSpPr>
          <p:spPr bwMode="auto">
            <a:xfrm>
              <a:off x="4032" y="1392"/>
              <a:ext cx="0" cy="1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134"/>
            <p:cNvSpPr>
              <a:spLocks noChangeShapeType="1"/>
            </p:cNvSpPr>
            <p:nvPr/>
          </p:nvSpPr>
          <p:spPr bwMode="auto">
            <a:xfrm>
              <a:off x="1344" y="1344"/>
              <a:ext cx="48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135"/>
            <p:cNvSpPr>
              <a:spLocks noChangeShapeType="1"/>
            </p:cNvSpPr>
            <p:nvPr/>
          </p:nvSpPr>
          <p:spPr bwMode="auto">
            <a:xfrm>
              <a:off x="1968" y="2400"/>
              <a:ext cx="288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136"/>
            <p:cNvSpPr>
              <a:spLocks noChangeShapeType="1"/>
            </p:cNvSpPr>
            <p:nvPr/>
          </p:nvSpPr>
          <p:spPr bwMode="auto">
            <a:xfrm flipH="1">
              <a:off x="3312" y="2400"/>
              <a:ext cx="288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Line 139"/>
          <p:cNvSpPr>
            <a:spLocks noChangeShapeType="1"/>
          </p:cNvSpPr>
          <p:nvPr/>
        </p:nvSpPr>
        <p:spPr bwMode="auto">
          <a:xfrm flipH="1" flipV="1">
            <a:off x="6096000" y="52578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Text Box 140"/>
          <p:cNvSpPr txBox="1">
            <a:spLocks noChangeArrowheads="1"/>
          </p:cNvSpPr>
          <p:nvPr/>
        </p:nvSpPr>
        <p:spPr bwMode="auto">
          <a:xfrm>
            <a:off x="6692900" y="571500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/>
              <a:t>No crossover,</a:t>
            </a:r>
          </a:p>
          <a:p>
            <a:pPr algn="ctr" eaLnBrk="1" hangingPunct="1"/>
            <a:r>
              <a:rPr lang="en-US" sz="1800"/>
              <a:t>just lining up of haploids</a:t>
            </a:r>
          </a:p>
        </p:txBody>
      </p:sp>
      <p:sp>
        <p:nvSpPr>
          <p:cNvPr id="28678" name="Text Box 141"/>
          <p:cNvSpPr txBox="1">
            <a:spLocks noChangeArrowheads="1"/>
          </p:cNvSpPr>
          <p:nvPr/>
        </p:nvSpPr>
        <p:spPr bwMode="auto">
          <a:xfrm>
            <a:off x="3984625" y="2514600"/>
            <a:ext cx="12652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created using</a:t>
            </a:r>
          </a:p>
          <a:p>
            <a:pPr algn="ctr" eaLnBrk="1" hangingPunct="1"/>
            <a:r>
              <a:rPr lang="en-US" sz="1600"/>
              <a:t>crossover</a:t>
            </a:r>
          </a:p>
        </p:txBody>
      </p:sp>
      <p:sp>
        <p:nvSpPr>
          <p:cNvPr id="28679" name="Line 142"/>
          <p:cNvSpPr>
            <a:spLocks noChangeShapeType="1"/>
          </p:cNvSpPr>
          <p:nvPr/>
        </p:nvSpPr>
        <p:spPr bwMode="auto">
          <a:xfrm flipV="1">
            <a:off x="4648200" y="2362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Line 143"/>
          <p:cNvSpPr>
            <a:spLocks noChangeShapeType="1"/>
          </p:cNvSpPr>
          <p:nvPr/>
        </p:nvSpPr>
        <p:spPr bwMode="auto">
          <a:xfrm flipH="1" flipV="1">
            <a:off x="3429000" y="22860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1" name="Text Box 144"/>
          <p:cNvSpPr txBox="1">
            <a:spLocks noChangeArrowheads="1"/>
          </p:cNvSpPr>
          <p:nvPr/>
        </p:nvSpPr>
        <p:spPr bwMode="auto">
          <a:xfrm>
            <a:off x="-90488" y="4316413"/>
            <a:ext cx="310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/>
              <a:t>What is really remarkable</a:t>
            </a:r>
            <a:r>
              <a:rPr lang="en-US" sz="2000"/>
              <a:t>:</a:t>
            </a:r>
          </a:p>
          <a:p>
            <a:pPr algn="ctr" eaLnBrk="1" hangingPunct="1"/>
            <a:r>
              <a:rPr lang="en-US" sz="2000"/>
              <a:t>Nature rarely makes errors</a:t>
            </a:r>
          </a:p>
          <a:p>
            <a:pPr algn="ctr" eaLnBrk="1" hangingPunct="1"/>
            <a:r>
              <a:rPr lang="en-US" sz="2000"/>
              <a:t>in this complex process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After fertilisation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New zygote rapidly divides etc creating many cells all with the same genetic contents</a:t>
            </a:r>
          </a:p>
          <a:p>
            <a:pPr eaLnBrk="1" hangingPunct="1"/>
            <a:r>
              <a:rPr lang="en-GB" sz="2400" smtClean="0"/>
              <a:t>Although all cells contain the same genes, depending on, for example where they are in the organism, they will behave differently</a:t>
            </a:r>
          </a:p>
          <a:p>
            <a:pPr eaLnBrk="1" hangingPunct="1"/>
            <a:r>
              <a:rPr lang="en-GB" sz="2400" smtClean="0"/>
              <a:t>This process of differential behaviour during development is called ontogenesis</a:t>
            </a:r>
          </a:p>
          <a:p>
            <a:pPr eaLnBrk="1" hangingPunct="1"/>
            <a:r>
              <a:rPr lang="en-GB" sz="2400" smtClean="0"/>
              <a:t>All of this uses, and is controlled by, the same mechanism for decoding the genes in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Genetic code </a:t>
            </a:r>
            <a:endParaRPr lang="en-US" smtClean="0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400" smtClean="0"/>
              <a:t>All proteins in life on earth are composed of sequences built from 20 different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400" smtClean="0"/>
              <a:t>DNA is built from four nucleotides in a double helix spiral: purines A,G; pyrimidines T,C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/>
              <a:t>T</a:t>
            </a:r>
            <a:r>
              <a:rPr lang="en-GB" sz="2400" smtClean="0"/>
              <a:t>riplets of these from </a:t>
            </a:r>
            <a:r>
              <a:rPr lang="en-GB" sz="2400" i="1" smtClean="0"/>
              <a:t>codons</a:t>
            </a:r>
            <a:r>
              <a:rPr lang="en-GB" sz="2400" smtClean="0"/>
              <a:t>, each of which codes for a specific amino acid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400" smtClean="0"/>
              <a:t>Much redundancy: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000" smtClean="0"/>
              <a:t>purines complement pyrimidines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000" smtClean="0"/>
              <a:t>the DNA contains much rubbish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000" smtClean="0"/>
              <a:t>4</a:t>
            </a:r>
            <a:r>
              <a:rPr lang="en-GB" sz="2000" baseline="30000" smtClean="0"/>
              <a:t>3</a:t>
            </a:r>
            <a:r>
              <a:rPr lang="en-GB" sz="2000" smtClean="0"/>
              <a:t>=64 codons code for 20 amino acids</a:t>
            </a:r>
            <a:endParaRPr lang="en-US" sz="2000" smtClean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smtClean="0"/>
              <a:t>genetic code = the mapping from codons to amino acids</a:t>
            </a:r>
            <a:endParaRPr lang="en-GB" sz="2000" smtClean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sz="2400" b="1" smtClean="0">
                <a:solidFill>
                  <a:srgbClr val="FF0000"/>
                </a:solidFill>
              </a:rPr>
              <a:t>For all natural life on earth,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GB" sz="2400" b="1" smtClean="0">
                <a:solidFill>
                  <a:srgbClr val="FF0000"/>
                </a:solidFill>
              </a:rPr>
              <a:t>the genetic code is the same !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1143000" y="2133600"/>
            <a:ext cx="69659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GB" sz="2800"/>
          </a:p>
          <a:p>
            <a:pPr algn="l" eaLnBrk="1" hangingPunct="1"/>
            <a:endParaRPr lang="en-GB"/>
          </a:p>
          <a:p>
            <a:pPr algn="l" eaLnBrk="1" hangingPunct="1"/>
            <a:endParaRPr lang="en-GB"/>
          </a:p>
          <a:p>
            <a:pPr algn="l" eaLnBrk="1" hangingPunct="1"/>
            <a:endParaRPr lang="en-GB"/>
          </a:p>
          <a:p>
            <a:pPr algn="l"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Mutation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Occasionally some of the genetic material changes very slightly during this process (replication error)</a:t>
            </a:r>
          </a:p>
          <a:p>
            <a:pPr eaLnBrk="1" hangingPunct="1"/>
            <a:r>
              <a:rPr lang="en-GB" sz="2400" smtClean="0"/>
              <a:t>This means that the child might have genetic material information not inherited from either parent</a:t>
            </a:r>
          </a:p>
          <a:p>
            <a:pPr eaLnBrk="1" hangingPunct="1"/>
            <a:r>
              <a:rPr lang="en-GB" sz="2400" smtClean="0"/>
              <a:t>This can be</a:t>
            </a:r>
          </a:p>
          <a:p>
            <a:pPr lvl="1" eaLnBrk="1" hangingPunct="1"/>
            <a:r>
              <a:rPr lang="en-GB" smtClean="0"/>
              <a:t>catastrophic: offspring in not viable (most likely)</a:t>
            </a:r>
          </a:p>
          <a:p>
            <a:pPr lvl="1" eaLnBrk="1" hangingPunct="1"/>
            <a:r>
              <a:rPr lang="en-GB" smtClean="0"/>
              <a:t>neutral: new feature not influences fitness </a:t>
            </a:r>
          </a:p>
          <a:p>
            <a:pPr lvl="1" eaLnBrk="1" hangingPunct="1"/>
            <a:r>
              <a:rPr lang="en-GB" smtClean="0"/>
              <a:t>advantageous: strong new feature occurs</a:t>
            </a:r>
          </a:p>
          <a:p>
            <a:pPr eaLnBrk="1" hangingPunct="1"/>
            <a:r>
              <a:rPr lang="en-GB" sz="2400" smtClean="0"/>
              <a:t>Redundancy in the genetic code forms a good way of error checking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467600" cy="762000"/>
          </a:xfrm>
        </p:spPr>
        <p:txBody>
          <a:bodyPr/>
          <a:lstStyle/>
          <a:p>
            <a:pPr eaLnBrk="1" hangingPunct="1"/>
            <a:r>
              <a:rPr lang="en-US" smtClean="0"/>
              <a:t>Motivations for EC: 1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8153400" cy="4533900"/>
          </a:xfrm>
        </p:spPr>
        <p:txBody>
          <a:bodyPr/>
          <a:lstStyle/>
          <a:p>
            <a:pPr marL="609600" indent="-609600" eaLnBrk="1" hangingPunct="1"/>
            <a:r>
              <a:rPr lang="en-US" sz="2400" smtClean="0"/>
              <a:t>Nature has always served as a source of inspiration for engineers and scientists</a:t>
            </a:r>
          </a:p>
          <a:p>
            <a:pPr marL="609600" indent="-609600" eaLnBrk="1" hangingPunct="1"/>
            <a:r>
              <a:rPr lang="en-US" sz="2400" smtClean="0"/>
              <a:t>The best problem solver known in nature is:</a:t>
            </a:r>
          </a:p>
          <a:p>
            <a:pPr marL="990600" lvl="1" indent="-533400" eaLnBrk="1" hangingPunct="1"/>
            <a:r>
              <a:rPr lang="en-US" smtClean="0">
                <a:solidFill>
                  <a:srgbClr val="FF0000"/>
                </a:solidFill>
              </a:rPr>
              <a:t>the (human) brain</a:t>
            </a:r>
            <a:r>
              <a:rPr lang="en-US" smtClean="0"/>
              <a:t> that created “the wheel, New York, wars and so on” (after Douglas Adams’ Hitch-Hikers Guide)</a:t>
            </a:r>
          </a:p>
          <a:p>
            <a:pPr marL="990600" lvl="1" indent="-533400" eaLnBrk="1" hangingPunct="1"/>
            <a:r>
              <a:rPr lang="en-US" smtClean="0">
                <a:solidFill>
                  <a:srgbClr val="FF0000"/>
                </a:solidFill>
              </a:rPr>
              <a:t>the evolution mechanism</a:t>
            </a:r>
            <a:r>
              <a:rPr lang="en-US" smtClean="0"/>
              <a:t> that created the human brain (after Darwin’s Origin of Species)</a:t>
            </a:r>
          </a:p>
          <a:p>
            <a:pPr marL="609600" indent="-609600" eaLnBrk="1" hangingPunct="1"/>
            <a:r>
              <a:rPr lang="en-US" sz="2400" smtClean="0"/>
              <a:t>Answer 1 </a:t>
            </a:r>
            <a:r>
              <a:rPr lang="en-US" sz="2400" smtClean="0">
                <a:sym typeface="Wingdings" pitchFamily="2" charset="2"/>
              </a:rPr>
              <a:t> neurocomputing</a:t>
            </a:r>
          </a:p>
          <a:p>
            <a:pPr marL="609600" indent="-609600" eaLnBrk="1" hangingPunct="1"/>
            <a:r>
              <a:rPr lang="en-US" sz="2400" smtClean="0">
                <a:sym typeface="Wingdings" pitchFamily="2" charset="2"/>
              </a:rPr>
              <a:t>Answer 2  evolutionary computing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Views of EC/EA/GA/EP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techniques and technology that is discussed in this course can be viewed as: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An approach to </a:t>
            </a:r>
            <a:r>
              <a:rPr lang="en-US" i="1" smtClean="0"/>
              <a:t>computational intelligence</a:t>
            </a:r>
            <a:r>
              <a:rPr lang="en-US" smtClean="0"/>
              <a:t> and for </a:t>
            </a:r>
            <a:r>
              <a:rPr lang="en-US" i="1" smtClean="0"/>
              <a:t>soft computing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i="1" smtClean="0"/>
              <a:t>search</a:t>
            </a:r>
            <a:r>
              <a:rPr lang="en-US" smtClean="0"/>
              <a:t> paradigm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As an approach for </a:t>
            </a:r>
            <a:r>
              <a:rPr lang="en-US" i="1" smtClean="0"/>
              <a:t>machine learning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As a method to </a:t>
            </a:r>
            <a:r>
              <a:rPr lang="en-US" i="1" smtClean="0"/>
              <a:t>simulate biological systems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As a subfield of </a:t>
            </a:r>
            <a:r>
              <a:rPr lang="en-US" i="1" smtClean="0"/>
              <a:t>artificial life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As generators for new ideas, new designs and for music and computer art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de-DE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219200" y="914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>
                <a:solidFill>
                  <a:schemeClr val="tx2"/>
                </a:solidFill>
                <a:latin typeface="Arial" charset="0"/>
              </a:rPr>
              <a:t>Motivations for EC: 2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/>
              <a:t>Developing, analyzing, applying </a:t>
            </a:r>
            <a:r>
              <a:rPr lang="en-US" sz="2400" smtClean="0">
                <a:solidFill>
                  <a:srgbClr val="FF0000"/>
                </a:solidFill>
              </a:rPr>
              <a:t>problem solving</a:t>
            </a:r>
            <a:r>
              <a:rPr lang="en-US" sz="2400" smtClean="0"/>
              <a:t> methods a.k.a. algorithms </a:t>
            </a:r>
            <a:r>
              <a:rPr lang="en-US" sz="2400" smtClean="0">
                <a:solidFill>
                  <a:srgbClr val="FF0000"/>
                </a:solidFill>
              </a:rPr>
              <a:t>is a central theme</a:t>
            </a:r>
            <a:r>
              <a:rPr lang="en-US" sz="2400" smtClean="0"/>
              <a:t> in mathematics and computer science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Time</a:t>
            </a:r>
            <a:r>
              <a:rPr lang="en-US" sz="2400" smtClean="0"/>
              <a:t> for thorough problem analysis </a:t>
            </a:r>
            <a:r>
              <a:rPr lang="en-US" sz="2400" smtClean="0">
                <a:solidFill>
                  <a:srgbClr val="FF0000"/>
                </a:solidFill>
              </a:rPr>
              <a:t>decreases</a:t>
            </a: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>
                <a:solidFill>
                  <a:srgbClr val="FF0000"/>
                </a:solidFill>
              </a:rPr>
              <a:t>Complexity</a:t>
            </a:r>
            <a:r>
              <a:rPr lang="en-US" sz="2400" smtClean="0"/>
              <a:t> of problems to be solved </a:t>
            </a:r>
            <a:r>
              <a:rPr lang="en-US" sz="2400" smtClean="0">
                <a:solidFill>
                  <a:srgbClr val="FF0000"/>
                </a:solidFill>
              </a:rPr>
              <a:t>increases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smtClean="0"/>
              <a:t>Consequence: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	Robust problem solving</a:t>
            </a:r>
            <a:r>
              <a:rPr lang="en-US" sz="2400" smtClean="0"/>
              <a:t> technology needed</a:t>
            </a:r>
            <a:endParaRPr lang="en-GB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65246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Problem  type 1 : Optimization</a:t>
            </a:r>
            <a:r>
              <a:rPr lang="en-US" smtClean="0"/>
              <a:t> 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143000"/>
          </a:xfrm>
        </p:spPr>
        <p:txBody>
          <a:bodyPr/>
          <a:lstStyle/>
          <a:p>
            <a:pPr eaLnBrk="1" hangingPunct="1"/>
            <a:r>
              <a:rPr lang="en-GB" sz="2400" smtClean="0"/>
              <a:t>We have a model of our system and seek inputs that give us a specified goal</a:t>
            </a:r>
            <a:endParaRPr lang="en-GB" sz="2400" smtClean="0">
              <a:sym typeface="Symbol" pitchFamily="18" charset="2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727551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e.g.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>
                <a:latin typeface="Arial" charset="0"/>
                <a:sym typeface="Symbol" pitchFamily="18" charset="2"/>
              </a:rPr>
              <a:t> time tables for university, call center, or hospital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>
                <a:latin typeface="Arial" charset="0"/>
                <a:sym typeface="Symbol" pitchFamily="18" charset="2"/>
              </a:rPr>
              <a:t> design specifications, etc etc</a:t>
            </a:r>
            <a:endParaRPr lang="en-GB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 autoUpdateAnimBg="0"/>
      <p:bldP spid="860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38238" y="523875"/>
            <a:ext cx="71310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12788" y="990600"/>
            <a:ext cx="83232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3200">
                <a:solidFill>
                  <a:schemeClr val="tx2"/>
                </a:solidFill>
                <a:latin typeface="Arial" charset="0"/>
              </a:rPr>
              <a:t>Optimisation example 1: University timetabling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38663" y="1906588"/>
            <a:ext cx="39925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0" y="2286000"/>
            <a:ext cx="41211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Enormously big search space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Timetables must be </a:t>
            </a:r>
            <a:r>
              <a:rPr lang="en-US" i="1">
                <a:latin typeface="Arial" charset="0"/>
              </a:rPr>
              <a:t>good</a:t>
            </a:r>
            <a:r>
              <a:rPr lang="en-US">
                <a:latin typeface="Arial" charset="0"/>
              </a:rPr>
              <a:t> 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“Good” is defined by a number of competing criteria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Timetables must be feasible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Vast majority of search space is infeasible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5846" name="Picture 6" descr="rec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319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tx2"/>
                </a:solidFill>
                <a:latin typeface="Arial" charset="0"/>
              </a:rPr>
              <a:t>Optimisation example 2: Satellite structure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48200" y="2057400"/>
            <a:ext cx="42545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>
                <a:latin typeface="Arial" charset="0"/>
              </a:rPr>
              <a:t>Optimi</a:t>
            </a:r>
            <a:r>
              <a:rPr lang="en-US">
                <a:latin typeface="Arial" charset="0"/>
              </a:rPr>
              <a:t>z</a:t>
            </a:r>
            <a:r>
              <a:rPr lang="en-GB">
                <a:latin typeface="Arial" charset="0"/>
              </a:rPr>
              <a:t>ed satellite designs for NASA to maximize vibration isolation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>
                <a:latin typeface="Arial" charset="0"/>
              </a:rPr>
              <a:t>Evolving: design structures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>
                <a:latin typeface="Arial" charset="0"/>
              </a:rPr>
              <a:t>Fitness: vibration resistance</a:t>
            </a:r>
          </a:p>
          <a:p>
            <a:pPr algn="l" eaLnBrk="0" hangingPunct="0"/>
            <a:endParaRPr lang="en-GB">
              <a:latin typeface="Arial" charset="0"/>
            </a:endParaRPr>
          </a:p>
          <a:p>
            <a:pPr algn="l" eaLnBrk="0" hangingPunct="0"/>
            <a:r>
              <a:rPr lang="en-GB" sz="2800">
                <a:solidFill>
                  <a:srgbClr val="FF0000"/>
                </a:solidFill>
                <a:latin typeface="Arial" charset="0"/>
              </a:rPr>
              <a:t>Evolutionary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Arial" charset="0"/>
              </a:rPr>
              <a:t>“</a:t>
            </a:r>
            <a:r>
              <a:rPr lang="en-GB" sz="2800">
                <a:solidFill>
                  <a:srgbClr val="FF0000"/>
                </a:solidFill>
                <a:latin typeface="Arial" charset="0"/>
              </a:rPr>
              <a:t>creativity”</a:t>
            </a:r>
            <a:r>
              <a:rPr lang="en-GB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BBeam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57250"/>
            <a:ext cx="97536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3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8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Problem types 2: Modelling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447800"/>
          </a:xfrm>
        </p:spPr>
        <p:txBody>
          <a:bodyPr/>
          <a:lstStyle/>
          <a:p>
            <a:pPr eaLnBrk="1" hangingPunct="1"/>
            <a:r>
              <a:rPr lang="en-GB" sz="2400" smtClean="0"/>
              <a:t>We have corresponding sets of inputs &amp; outputs and seek model </a:t>
            </a:r>
            <a:r>
              <a:rPr lang="en-US" sz="2400" smtClean="0"/>
              <a:t>that</a:t>
            </a:r>
            <a:r>
              <a:rPr lang="en-GB" sz="2400" smtClean="0"/>
              <a:t> deliver</a:t>
            </a:r>
            <a:r>
              <a:rPr lang="en-US" sz="2400" smtClean="0"/>
              <a:t>s</a:t>
            </a:r>
            <a:r>
              <a:rPr lang="en-GB" sz="2400" smtClean="0"/>
              <a:t> correct output for every known input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64008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03325" y="5627688"/>
            <a:ext cx="4594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800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Evolutionary machine learning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38238" y="523875"/>
            <a:ext cx="71310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38200" y="914400"/>
            <a:ext cx="81200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3200">
                <a:solidFill>
                  <a:schemeClr val="tx2"/>
                </a:solidFill>
                <a:latin typeface="Arial" charset="0"/>
              </a:rPr>
              <a:t>Modelling example: loan applicant creditibility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38663" y="1906588"/>
            <a:ext cx="39925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953000" y="2133600"/>
            <a:ext cx="38100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/>
            <a:r>
              <a:rPr lang="en-US">
                <a:latin typeface="Arial" charset="0"/>
              </a:rPr>
              <a:t>British bank evolved creditability model to predict loan paying behavior of new applicants 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Evolving: prediction models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r>
              <a:rPr lang="en-US">
                <a:latin typeface="Arial" charset="0"/>
              </a:rPr>
              <a:t>Fitness: model accuracy on </a:t>
            </a:r>
          </a:p>
          <a:p>
            <a:pPr algn="l" eaLnBrk="0" hangingPunct="0"/>
            <a:r>
              <a:rPr lang="en-US">
                <a:latin typeface="Arial" charset="0"/>
              </a:rPr>
              <a:t>historical data</a:t>
            </a:r>
          </a:p>
          <a:p>
            <a:pPr algn="l" eaLnBrk="0" hangingPunct="0"/>
            <a:endParaRPr lang="en-US">
              <a:latin typeface="Arial" charset="0"/>
            </a:endParaRPr>
          </a:p>
          <a:p>
            <a:pPr algn="l" eaLnBrk="0" hangingPunct="0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66" name="Picture 6" descr="lo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038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Problem type 3: Simulation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371600"/>
          </a:xfrm>
        </p:spPr>
        <p:txBody>
          <a:bodyPr/>
          <a:lstStyle/>
          <a:p>
            <a:pPr eaLnBrk="1" hangingPunct="1"/>
            <a:r>
              <a:rPr lang="en-GB" sz="2400" smtClean="0"/>
              <a:t>We have a given model and wish to know the outputs that arise under different input conditions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66800" y="4876800"/>
            <a:ext cx="7848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 sz="2800">
                <a:latin typeface="Arial" charset="0"/>
              </a:rPr>
              <a:t> </a:t>
            </a:r>
            <a:r>
              <a:rPr lang="en-GB">
                <a:latin typeface="Arial" charset="0"/>
              </a:rPr>
              <a:t>Often used to answer “what-if” questions in evolving dynamic environments 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GB">
                <a:latin typeface="Arial" charset="0"/>
              </a:rPr>
              <a:t> e.g.  Evolutionary economics, Artificial Life</a:t>
            </a:r>
          </a:p>
          <a:p>
            <a:pPr algn="l"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  <p:bldP spid="10957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Simulation example: evolving artificial societies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133600"/>
            <a:ext cx="46482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Simulating trade, economic competition, etc. to calibrate models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Use models to optimise strategies and policies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Evolutionary economy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Survival of the fittest is universal (big/small fish)</a:t>
            </a:r>
          </a:p>
        </p:txBody>
      </p:sp>
      <p:pic>
        <p:nvPicPr>
          <p:cNvPr id="43012" name="Picture 4" descr="SUGAR"/>
          <p:cNvPicPr>
            <a:picLocks noChangeArrowheads="1"/>
          </p:cNvPicPr>
          <p:nvPr/>
        </p:nvPicPr>
        <p:blipFill>
          <a:blip r:embed="rId2">
            <a:lum bright="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12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914400"/>
          <a:ext cx="815340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MS Org Chart" r:id="rId3" imgW="2197080" imgH="850680" progId="OrgPlusWOPX.4">
                  <p:embed followColorScheme="full"/>
                </p:oleObj>
              </mc:Choice>
              <mc:Fallback>
                <p:oleObj name="MS Org Chart" r:id="rId3" imgW="2197080" imgH="850680" progId="OrgPlusWOPX.4">
                  <p:embed followColorScheme="full"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8153400" cy="544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876800"/>
            <a:ext cx="4244975" cy="762000"/>
            <a:chOff x="0" y="3456"/>
            <a:chExt cx="2674" cy="480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rot="11453642" flipV="1">
              <a:off x="893" y="3791"/>
              <a:ext cx="1781" cy="145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0" y="3456"/>
              <a:ext cx="12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nl-NL" b="1">
                  <a:solidFill>
                    <a:srgbClr val="FF0000"/>
                  </a:solidFill>
                  <a:latin typeface="Arial" charset="0"/>
                </a:rPr>
                <a:t>You are here</a:t>
              </a:r>
              <a:endParaRPr lang="nl-NL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Problem type 4: Building Systems that Adapt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001000" cy="13716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We have a model and want to adapt it based </a:t>
            </a:r>
            <a:r>
              <a:rPr lang="en-GB" sz="2400" dirty="0" smtClean="0"/>
              <a:t>on feedback from </a:t>
            </a:r>
            <a:r>
              <a:rPr lang="en-GB" sz="2400" dirty="0" smtClean="0"/>
              <a:t>the environment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819400" y="3810000"/>
            <a:ext cx="32004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US"/>
          </a:p>
          <a:p>
            <a:pPr algn="ctr"/>
            <a:r>
              <a:rPr lang="en-US"/>
              <a:t>Model</a:t>
            </a:r>
          </a:p>
        </p:txBody>
      </p:sp>
      <p:cxnSp>
        <p:nvCxnSpPr>
          <p:cNvPr id="44037" name="Straight Arrow Connector 7"/>
          <p:cNvCxnSpPr>
            <a:cxnSpLocks noChangeShapeType="1"/>
          </p:cNvCxnSpPr>
          <p:nvPr/>
        </p:nvCxnSpPr>
        <p:spPr bwMode="auto">
          <a:xfrm>
            <a:off x="6019800" y="4267200"/>
            <a:ext cx="1219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6019800" y="3886200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behavior</a:t>
            </a:r>
          </a:p>
        </p:txBody>
      </p:sp>
      <p:cxnSp>
        <p:nvCxnSpPr>
          <p:cNvPr id="44039" name="Straight Arrow Connector 10"/>
          <p:cNvCxnSpPr>
            <a:cxnSpLocks noChangeShapeType="1"/>
          </p:cNvCxnSpPr>
          <p:nvPr/>
        </p:nvCxnSpPr>
        <p:spPr bwMode="auto">
          <a:xfrm rot="10800000">
            <a:off x="6019800" y="4800600"/>
            <a:ext cx="1219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5980113" y="4419600"/>
            <a:ext cx="316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Environmental response</a:t>
            </a:r>
          </a:p>
        </p:txBody>
      </p:sp>
      <p:cxnSp>
        <p:nvCxnSpPr>
          <p:cNvPr id="44041" name="Straight Connector 13"/>
          <p:cNvCxnSpPr>
            <a:cxnSpLocks noChangeShapeType="1"/>
          </p:cNvCxnSpPr>
          <p:nvPr/>
        </p:nvCxnSpPr>
        <p:spPr bwMode="auto">
          <a:xfrm rot="5400000">
            <a:off x="3162300" y="5524500"/>
            <a:ext cx="838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4042" name="Straight Connector 15"/>
          <p:cNvCxnSpPr>
            <a:cxnSpLocks noChangeShapeType="1"/>
          </p:cNvCxnSpPr>
          <p:nvPr/>
        </p:nvCxnSpPr>
        <p:spPr bwMode="auto">
          <a:xfrm>
            <a:off x="3581400" y="59436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4043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191001" y="5486400"/>
            <a:ext cx="9144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4044" name="TextBox 18"/>
          <p:cNvSpPr txBox="1">
            <a:spLocks noChangeArrowheads="1"/>
          </p:cNvSpPr>
          <p:nvPr/>
        </p:nvSpPr>
        <p:spPr bwMode="auto">
          <a:xfrm>
            <a:off x="3276600" y="594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 Problem type 4:</a:t>
            </a:r>
          </a:p>
        </p:txBody>
      </p:sp>
      <p:sp>
        <p:nvSpPr>
          <p:cNvPr id="4505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Poker Systems that Play Poker</a:t>
            </a:r>
          </a:p>
          <a:p>
            <a:r>
              <a:rPr lang="en-US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 as Search</a:t>
            </a:r>
            <a:endParaRPr lang="de-DE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43200" y="2209800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Search Techniques</a:t>
            </a:r>
            <a:endParaRPr lang="de-DE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1463" y="3505200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/>
              <a:t>              Backtracking         Hillclimbing        Simulated    A*         </a:t>
            </a:r>
            <a:r>
              <a:rPr lang="en-US" sz="2000" b="1">
                <a:solidFill>
                  <a:srgbClr val="FF0000"/>
                </a:solidFill>
              </a:rPr>
              <a:t>EC</a:t>
            </a:r>
          </a:p>
          <a:p>
            <a:pPr algn="ctr" eaLnBrk="1" hangingPunct="1"/>
            <a:r>
              <a:rPr lang="en-US" sz="2000"/>
              <a:t>                                                        Annealing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2133600" y="25908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733800" y="25908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733800" y="2590800"/>
            <a:ext cx="2667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657600" y="2590800"/>
            <a:ext cx="388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 as Machine Learning</a:t>
            </a:r>
            <a:endParaRPr lang="de-DE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11463" y="2209800"/>
            <a:ext cx="242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Machine Learning</a:t>
            </a:r>
            <a:endParaRPr lang="de-DE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505200"/>
            <a:ext cx="895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Learning from Examples  Reinforcement Learning   </a:t>
            </a:r>
            <a:r>
              <a:rPr lang="en-US" b="1" dirty="0">
                <a:solidFill>
                  <a:srgbClr val="FF0000"/>
                </a:solidFill>
              </a:rPr>
              <a:t>Classifier Systems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2133600" y="25908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3657600" y="2590800"/>
            <a:ext cx="388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3994" y="4798367"/>
            <a:ext cx="3107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Genetic Programming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004878" y="3810000"/>
            <a:ext cx="1271722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399385" y="3835693"/>
            <a:ext cx="561188" cy="127147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536" y="48803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 as Randomized Algorithms</a:t>
            </a:r>
            <a:endParaRPr lang="de-DE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71800" y="2286000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Algorithms</a:t>
            </a:r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3581400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/>
              <a:t>Randomized Algorithms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3657600" y="25908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3200400" y="39624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032125" y="5146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819400" y="52578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EC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4419600" y="2743200"/>
            <a:ext cx="2819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5486400" y="3505200"/>
            <a:ext cx="330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Deterministic Algorithms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695" y="6019800"/>
            <a:ext cx="631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Advantages of Randomized Algorithms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Positioning of EC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 is part of computer science</a:t>
            </a:r>
          </a:p>
          <a:p>
            <a:pPr eaLnBrk="1" hangingPunct="1"/>
            <a:r>
              <a:rPr lang="en-US" smtClean="0"/>
              <a:t>EC is not part of life sciences/biology</a:t>
            </a:r>
          </a:p>
          <a:p>
            <a:pPr eaLnBrk="1" hangingPunct="1"/>
            <a:r>
              <a:rPr lang="en-US" smtClean="0"/>
              <a:t>Biology delivered inspiration and terminology</a:t>
            </a:r>
          </a:p>
          <a:p>
            <a:pPr eaLnBrk="1" hangingPunct="1"/>
            <a:r>
              <a:rPr lang="en-US" smtClean="0"/>
              <a:t>EC can be applied in biological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6513" y="2149475"/>
            <a:ext cx="2422525" cy="2938463"/>
          </a:xfrm>
          <a:noFill/>
        </p:spPr>
        <p:txBody>
          <a:bodyPr lIns="90488" tIns="44450" rIns="90488" bIns="44450"/>
          <a:lstStyle/>
          <a:p>
            <a:pPr algn="r" eaLnBrk="1" hangingPunct="1">
              <a:buFont typeface="Wingdings" pitchFamily="2" charset="2"/>
              <a:buNone/>
            </a:pPr>
            <a:r>
              <a:rPr lang="en-US" sz="2400" b="1" u="sng" smtClean="0">
                <a:solidFill>
                  <a:srgbClr val="009900"/>
                </a:solidFill>
              </a:rPr>
              <a:t>EVOLUTION</a:t>
            </a:r>
          </a:p>
          <a:p>
            <a:pPr algn="r" eaLnBrk="1" hangingPunct="1">
              <a:buFont typeface="Wingdings" pitchFamily="2" charset="2"/>
              <a:buNone/>
            </a:pPr>
            <a:endParaRPr lang="en-US" sz="2400" smtClean="0">
              <a:solidFill>
                <a:srgbClr val="009900"/>
              </a:solidFill>
            </a:endParaRP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009900"/>
                </a:solidFill>
              </a:rPr>
              <a:t>Environment</a:t>
            </a: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009900"/>
                </a:solidFill>
              </a:rPr>
              <a:t>Individual</a:t>
            </a:r>
          </a:p>
          <a:p>
            <a:pPr algn="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009900"/>
                </a:solidFill>
              </a:rPr>
              <a:t>Fitness</a:t>
            </a:r>
          </a:p>
          <a:p>
            <a:pPr algn="r" eaLnBrk="1" hangingPunct="1">
              <a:buFont typeface="Wingdings" pitchFamily="2" charset="2"/>
              <a:buNone/>
            </a:pPr>
            <a:endParaRPr lang="en-US" sz="2400" smtClean="0">
              <a:solidFill>
                <a:srgbClr val="33CC33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7620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3200" smtClean="0"/>
              <a:t>The Main Evolutionary Computing Metaphor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149475"/>
            <a:ext cx="3200400" cy="291465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PROBLEM SOLVING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Problem</a:t>
            </a: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Candidate Solution</a:t>
            </a:r>
          </a:p>
          <a:p>
            <a:pPr eaLnBrk="1" hangingPunct="1">
              <a:lnSpc>
                <a:spcPts val="29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Quality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62400" y="3276600"/>
            <a:ext cx="1135063" cy="1028700"/>
            <a:chOff x="2496" y="2160"/>
            <a:chExt cx="715" cy="648"/>
          </a:xfrm>
        </p:grpSpPr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2496" y="2160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2496" y="2490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2496" y="2808"/>
              <a:ext cx="71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752600" y="5943600"/>
            <a:ext cx="611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  <a:sym typeface="Symbol" pitchFamily="18" charset="2"/>
              </a:rPr>
              <a:t>Quality  chance for seeding new solutions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76400" y="5181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009900"/>
                </a:solidFill>
                <a:latin typeface="Arial" charset="0"/>
              </a:rPr>
              <a:t>Fitness </a:t>
            </a:r>
            <a:r>
              <a:rPr lang="en-US">
                <a:solidFill>
                  <a:srgbClr val="009900"/>
                </a:solidFill>
                <a:latin typeface="Arial" charset="0"/>
                <a:sym typeface="Symbol" pitchFamily="18" charset="2"/>
              </a:rPr>
              <a:t> chances for survival and reproduction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build="p" autoUpdateAnimBg="0"/>
      <p:bldP spid="59401" grpId="0" build="p" autoUpdateAnimBg="0"/>
      <p:bldP spid="5940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1603</Words>
  <Application>Microsoft Office PowerPoint</Application>
  <PresentationFormat>On-screen Show (4:3)</PresentationFormat>
  <Paragraphs>266</Paragraphs>
  <Slides>41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MS Org Chart</vt:lpstr>
      <vt:lpstr>Introduction</vt:lpstr>
      <vt:lpstr>Contents</vt:lpstr>
      <vt:lpstr>Different Views of EC/EA/GA/EP</vt:lpstr>
      <vt:lpstr>PowerPoint Presentation</vt:lpstr>
      <vt:lpstr>EC as Search</vt:lpstr>
      <vt:lpstr>EC as Machine Learning</vt:lpstr>
      <vt:lpstr>EC as Randomized Algorithms</vt:lpstr>
      <vt:lpstr>Positioning of EC</vt:lpstr>
      <vt:lpstr>The Main Evolutionary Computing Metaphor</vt:lpstr>
      <vt:lpstr>Brief History 1: the ancestors</vt:lpstr>
      <vt:lpstr>Brief History 2: The rise of EC</vt:lpstr>
      <vt:lpstr>EC in the early 21st Century</vt:lpstr>
      <vt:lpstr>Darwinian Evolution 1:  Survival of the fittest</vt:lpstr>
      <vt:lpstr>Darwinian Evolution 2:   Diversity drives change</vt:lpstr>
      <vt:lpstr>Darwinian Evolution:Summary</vt:lpstr>
      <vt:lpstr>Adaptive landscape metaphor (Wright, 1932)</vt:lpstr>
      <vt:lpstr>Example with two traits</vt:lpstr>
      <vt:lpstr>Natural Genetics</vt:lpstr>
      <vt:lpstr>2 Types of Evolutionary Computing Systems</vt:lpstr>
      <vt:lpstr>2 Types of Evolutionary Computing Systems</vt:lpstr>
      <vt:lpstr>Genes and the Genome</vt:lpstr>
      <vt:lpstr>Example: Homo Sapiens</vt:lpstr>
      <vt:lpstr>Reproductive Cells</vt:lpstr>
      <vt:lpstr>Crossing-over during meiosis</vt:lpstr>
      <vt:lpstr>Fertilisation</vt:lpstr>
      <vt:lpstr>After fertilisation</vt:lpstr>
      <vt:lpstr>Genetic code </vt:lpstr>
      <vt:lpstr>Mutation</vt:lpstr>
      <vt:lpstr>Motivations for EC: 1</vt:lpstr>
      <vt:lpstr>PowerPoint Presentation</vt:lpstr>
      <vt:lpstr>Problem  type 1 : Optimization </vt:lpstr>
      <vt:lpstr>PowerPoint Presentation</vt:lpstr>
      <vt:lpstr>PowerPoint Presentation</vt:lpstr>
      <vt:lpstr>PowerPoint Presentation</vt:lpstr>
      <vt:lpstr>PowerPoint Presentation</vt:lpstr>
      <vt:lpstr>Problem types 2: Modelling</vt:lpstr>
      <vt:lpstr>PowerPoint Presentation</vt:lpstr>
      <vt:lpstr>Problem type 3: Simulation</vt:lpstr>
      <vt:lpstr>Simulation example: evolving artificial societies</vt:lpstr>
      <vt:lpstr>Problem type 4: Building Systems that Adapt </vt:lpstr>
      <vt:lpstr>Example Problem type 4: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J. E. Smith</dc:creator>
  <cp:lastModifiedBy>Christoph Eick</cp:lastModifiedBy>
  <cp:revision>368</cp:revision>
  <dcterms:created xsi:type="dcterms:W3CDTF">2003-09-15T00:40:34Z</dcterms:created>
  <dcterms:modified xsi:type="dcterms:W3CDTF">2012-01-26T16:24:05Z</dcterms:modified>
</cp:coreProperties>
</file>