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25"/>
  </p:handoutMasterIdLst>
  <p:sldIdLst>
    <p:sldId id="256" r:id="rId2"/>
    <p:sldId id="298" r:id="rId3"/>
    <p:sldId id="313" r:id="rId4"/>
    <p:sldId id="314" r:id="rId5"/>
    <p:sldId id="299" r:id="rId6"/>
    <p:sldId id="315" r:id="rId7"/>
    <p:sldId id="300" r:id="rId8"/>
    <p:sldId id="301" r:id="rId9"/>
    <p:sldId id="316" r:id="rId10"/>
    <p:sldId id="302" r:id="rId11"/>
    <p:sldId id="305" r:id="rId12"/>
    <p:sldId id="307" r:id="rId13"/>
    <p:sldId id="325" r:id="rId14"/>
    <p:sldId id="303" r:id="rId15"/>
    <p:sldId id="317" r:id="rId16"/>
    <p:sldId id="308" r:id="rId17"/>
    <p:sldId id="318" r:id="rId18"/>
    <p:sldId id="324" r:id="rId19"/>
    <p:sldId id="319" r:id="rId20"/>
    <p:sldId id="320" r:id="rId21"/>
    <p:sldId id="321" r:id="rId22"/>
    <p:sldId id="322" r:id="rId23"/>
    <p:sldId id="323" r:id="rId24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160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2028" y="-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CBEC1B-C909-4D12-9A56-EED15F72E18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354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GB"/>
          </a:p>
        </p:txBody>
      </p:sp>
      <p:sp>
        <p:nvSpPr>
          <p:cNvPr id="7171" name="AutoShape 2051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GB"/>
          </a:p>
        </p:txBody>
      </p:sp>
      <p:sp>
        <p:nvSpPr>
          <p:cNvPr id="7172" name="Rectangle 2052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grpSp>
        <p:nvGrpSpPr>
          <p:cNvPr id="7173" name="Group 2053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174" name="AutoShape 2054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AutoShape 2055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6" name="Rectangle 2056"/>
          <p:cNvSpPr>
            <a:spLocks noGrp="1" noChangeArrowheads="1"/>
          </p:cNvSpPr>
          <p:nvPr>
            <p:ph type="dt" sz="quarter" idx="2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7177" name="Rectangle 2057"/>
          <p:cNvSpPr>
            <a:spLocks noGrp="1" noChangeArrowheads="1"/>
          </p:cNvSpPr>
          <p:nvPr>
            <p:ph type="ftr" sz="quarter" idx="3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endParaRPr lang="nl-NL"/>
          </a:p>
        </p:txBody>
      </p:sp>
      <p:sp>
        <p:nvSpPr>
          <p:cNvPr id="7178" name="Rectangle 205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65543C9D-2D30-4C8B-8C43-337A425FA883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7179" name="Rectangle 2059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l-NL" noProof="0" smtClean="0"/>
              <a:t>Klik om het opmaakprofiel van de modeltitel te bewerken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60C6D-561A-4F29-81AA-DAA3ED53E251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6712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550" y="8382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D0B2A-7C4C-4DEE-A734-40744C069819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039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7F532-4632-4FE3-852B-666452C6CAB7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714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7A5CE-827C-43D5-A596-00D077206840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408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752600"/>
            <a:ext cx="3924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752600"/>
            <a:ext cx="3924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79327-55FA-4E24-80B4-A55B627EEA5F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256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96266-A6C6-4941-9416-2730FDEA81B5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801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E3339-E7C1-467C-8BBE-C519FDDCFFD3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000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0849A-29D9-41BA-8830-8BA31A560503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705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F19F6-92EA-46B2-AF92-0C19C7FCDD69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93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3D5A5-2A2D-4785-9EF0-89E7B5AA78E0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9943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GB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752600"/>
            <a:ext cx="8001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fld id="{50185304-736C-43E4-A01C-928CE741E611}" type="slidenum">
              <a:rPr lang="nl-NL"/>
              <a:pPr/>
              <a:t>‹#›</a:t>
            </a:fld>
            <a:endParaRPr lang="nl-NL"/>
          </a:p>
        </p:txBody>
      </p:sp>
      <p:grpSp>
        <p:nvGrpSpPr>
          <p:cNvPr id="6155" name="Group 11"/>
          <p:cNvGrpSpPr>
            <a:grpSpLocks/>
          </p:cNvGrpSpPr>
          <p:nvPr/>
        </p:nvGrpSpPr>
        <p:grpSpPr bwMode="auto">
          <a:xfrm>
            <a:off x="228600" y="1447800"/>
            <a:ext cx="7391400" cy="319088"/>
            <a:chOff x="144" y="1248"/>
            <a:chExt cx="4656" cy="201"/>
          </a:xfrm>
        </p:grpSpPr>
        <p:sp>
          <p:nvSpPr>
            <p:cNvPr id="6156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AutoShape 13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8" name="Text Box 14"/>
          <p:cNvSpPr txBox="1">
            <a:spLocks noChangeArrowheads="1"/>
          </p:cNvSpPr>
          <p:nvPr userDrawn="1"/>
        </p:nvSpPr>
        <p:spPr bwMode="auto">
          <a:xfrm>
            <a:off x="4578350" y="11113"/>
            <a:ext cx="4565650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300">
                <a:latin typeface="Arial" charset="0"/>
              </a:rPr>
              <a:t>A.E. Eiben and J.E. Smith, EC Theory, modified by Ch. Eick</a:t>
            </a:r>
            <a:endParaRPr lang="en-GB" sz="13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Theory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Chapter 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Schema Theorem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GB" sz="2400"/>
              <a:t>Put together, the proportion of a schema </a:t>
            </a:r>
            <a:r>
              <a:rPr lang="en-GB" sz="2400" i="1"/>
              <a:t>H</a:t>
            </a:r>
            <a:r>
              <a:rPr lang="en-GB" sz="2400"/>
              <a:t> in successive generations varies as:</a:t>
            </a:r>
            <a:br>
              <a:rPr lang="en-GB" sz="2400"/>
            </a:br>
            <a:endParaRPr lang="en-GB" sz="2400"/>
          </a:p>
          <a:p>
            <a:pPr>
              <a:lnSpc>
                <a:spcPct val="110000"/>
              </a:lnSpc>
            </a:pPr>
            <a:endParaRPr lang="en-GB" sz="2400"/>
          </a:p>
          <a:p>
            <a:pPr>
              <a:lnSpc>
                <a:spcPct val="110000"/>
              </a:lnSpc>
            </a:pPr>
            <a:endParaRPr lang="en-GB" sz="2400"/>
          </a:p>
          <a:p>
            <a:pPr>
              <a:lnSpc>
                <a:spcPct val="110000"/>
              </a:lnSpc>
            </a:pPr>
            <a:r>
              <a:rPr lang="en-GB" sz="2400"/>
              <a:t>Condition for schema to increase its representation is:</a:t>
            </a:r>
          </a:p>
          <a:p>
            <a:pPr>
              <a:lnSpc>
                <a:spcPct val="110000"/>
              </a:lnSpc>
            </a:pPr>
            <a:endParaRPr lang="en-GB" sz="2400"/>
          </a:p>
          <a:p>
            <a:pPr>
              <a:lnSpc>
                <a:spcPct val="110000"/>
              </a:lnSpc>
            </a:pPr>
            <a:endParaRPr lang="en-GB" sz="2400"/>
          </a:p>
          <a:p>
            <a:pPr>
              <a:lnSpc>
                <a:spcPct val="110000"/>
              </a:lnSpc>
            </a:pPr>
            <a:endParaRPr lang="en-GB" sz="2400"/>
          </a:p>
          <a:p>
            <a:pPr>
              <a:lnSpc>
                <a:spcPct val="110000"/>
              </a:lnSpc>
            </a:pPr>
            <a:r>
              <a:rPr lang="en-GB" sz="2400"/>
              <a:t>Inequality is due to convergence affecting crossover disruption, exact versions have been developed</a:t>
            </a:r>
            <a:endParaRPr lang="en-GB"/>
          </a:p>
        </p:txBody>
      </p:sp>
      <p:pic>
        <p:nvPicPr>
          <p:cNvPr id="6042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895600"/>
            <a:ext cx="769620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42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572000"/>
            <a:ext cx="6315075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8001000" cy="457200"/>
          </a:xfrm>
        </p:spPr>
        <p:txBody>
          <a:bodyPr/>
          <a:lstStyle/>
          <a:p>
            <a:r>
              <a:rPr lang="en-GB" b="0"/>
              <a:t>Implications 1: Operator Bias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8001000" cy="4876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GB" sz="2400"/>
              <a:t>One Point Crossover </a:t>
            </a:r>
          </a:p>
          <a:p>
            <a:pPr lvl="1">
              <a:lnSpc>
                <a:spcPct val="110000"/>
              </a:lnSpc>
            </a:pPr>
            <a:r>
              <a:rPr lang="en-GB" sz="2000"/>
              <a:t> less likely to disrupt schemata which have </a:t>
            </a:r>
            <a:r>
              <a:rPr lang="en-GB" sz="2000" b="1"/>
              <a:t>short</a:t>
            </a:r>
            <a:r>
              <a:rPr lang="en-GB" sz="2000"/>
              <a:t> defining lengths relative to their order, as it will tend to keep together adjacent genes</a:t>
            </a:r>
          </a:p>
          <a:p>
            <a:pPr lvl="1">
              <a:lnSpc>
                <a:spcPct val="110000"/>
              </a:lnSpc>
            </a:pPr>
            <a:r>
              <a:rPr lang="en-GB" sz="2000"/>
              <a:t>this is an example of </a:t>
            </a:r>
            <a:r>
              <a:rPr lang="en-GB" sz="2000" b="1" i="1"/>
              <a:t>Positional Bias</a:t>
            </a:r>
          </a:p>
          <a:p>
            <a:pPr>
              <a:lnSpc>
                <a:spcPct val="110000"/>
              </a:lnSpc>
            </a:pPr>
            <a:r>
              <a:rPr lang="en-GB" sz="2400"/>
              <a:t>Uniform Crossover </a:t>
            </a:r>
          </a:p>
          <a:p>
            <a:pPr lvl="1">
              <a:lnSpc>
                <a:spcPct val="110000"/>
              </a:lnSpc>
            </a:pPr>
            <a:r>
              <a:rPr lang="en-GB" sz="2000"/>
              <a:t>No positional bias since choices independent</a:t>
            </a:r>
          </a:p>
          <a:p>
            <a:pPr lvl="1">
              <a:lnSpc>
                <a:spcPct val="110000"/>
              </a:lnSpc>
            </a:pPr>
            <a:r>
              <a:rPr lang="en-GB" sz="2000"/>
              <a:t>BUT is far more likely to pick 50% of the bits from each parent,  less likely to pick (say) 90% from one</a:t>
            </a:r>
          </a:p>
          <a:p>
            <a:pPr lvl="1">
              <a:lnSpc>
                <a:spcPct val="110000"/>
              </a:lnSpc>
            </a:pPr>
            <a:r>
              <a:rPr lang="en-GB" sz="2000"/>
              <a:t>this is called </a:t>
            </a:r>
            <a:r>
              <a:rPr lang="en-GB" sz="2000" b="1" i="1"/>
              <a:t>Distributional Bias</a:t>
            </a:r>
          </a:p>
          <a:p>
            <a:pPr>
              <a:lnSpc>
                <a:spcPct val="110000"/>
              </a:lnSpc>
            </a:pPr>
            <a:r>
              <a:rPr lang="en-GB" sz="2400"/>
              <a:t>Mutation </a:t>
            </a:r>
          </a:p>
          <a:p>
            <a:pPr lvl="1">
              <a:lnSpc>
                <a:spcPct val="110000"/>
              </a:lnSpc>
            </a:pPr>
            <a:r>
              <a:rPr lang="en-GB" sz="2000"/>
              <a:t>also shows</a:t>
            </a:r>
            <a:r>
              <a:rPr lang="en-GB"/>
              <a:t> </a:t>
            </a:r>
            <a:r>
              <a:rPr lang="en-GB" sz="2000"/>
              <a:t>Distributional Bias, but not Positional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V="1">
            <a:off x="4648200" y="2057400"/>
            <a:ext cx="1447800" cy="1524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6156325" y="1941513"/>
            <a:ext cx="20748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Affect of closeness on survival</a:t>
            </a:r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4572000" y="5715000"/>
            <a:ext cx="22860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6705600" y="5791200"/>
            <a:ext cx="1798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Mostly dependent on o(H)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Operator Bias has been extensively studied by Eschelman and Schaffer ( empirically) and theoretically by Spears &amp; DeJong.</a:t>
            </a:r>
          </a:p>
          <a:p>
            <a:r>
              <a:rPr lang="en-GB"/>
              <a:t>Results emphasise the importance of utilising all available problem specific  knowledge when choosing a representation and operators for a new problem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/>
              <a:t>Operator Biases ctd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458200" cy="609600"/>
          </a:xfrm>
        </p:spPr>
        <p:txBody>
          <a:bodyPr/>
          <a:lstStyle/>
          <a:p>
            <a:r>
              <a:rPr lang="en-US" sz="3200"/>
              <a:t>Building Block Hypothesis [Goldberg1989]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“</a:t>
            </a:r>
            <a:r>
              <a:rPr lang="en-US" i="1"/>
              <a:t>Rapidly emerging low-order schema with high average fitness are building blocks that serve as stepping stones to find more promising solutions by exploring combinations of those schemas via crossover” </a:t>
            </a:r>
            <a:r>
              <a:rPr lang="en-US"/>
              <a:t>(Dr. Eick’s charterization --- not Goldberg’s)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/>
              <a:t>Implications 2:The Building Block Hypothesis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Closely related to the Schema Theorem is the “Building Block Hypothesis” (Goldberg  1989)</a:t>
            </a:r>
          </a:p>
          <a:p>
            <a:pPr>
              <a:lnSpc>
                <a:spcPct val="90000"/>
              </a:lnSpc>
            </a:pPr>
            <a:r>
              <a:rPr lang="en-GB" sz="2400"/>
              <a:t>This suggests that Genetic Algorithms work by discovering and exploiting “building blocks” - groups of closely interacting genes - and then successively combining these (via crossover) to produce successively larger building blocks until the problem is solved.</a:t>
            </a:r>
          </a:p>
          <a:p>
            <a:pPr>
              <a:lnSpc>
                <a:spcPct val="90000"/>
              </a:lnSpc>
            </a:pPr>
            <a:r>
              <a:rPr lang="en-GB" sz="2400"/>
              <a:t>Has motivated study of </a:t>
            </a:r>
            <a:r>
              <a:rPr lang="en-GB" sz="2400" b="1" i="1"/>
              <a:t>Deceptive </a:t>
            </a:r>
            <a:r>
              <a:rPr lang="en-GB" sz="2400"/>
              <a:t> problems</a:t>
            </a:r>
          </a:p>
          <a:p>
            <a:pPr lvl="1">
              <a:lnSpc>
                <a:spcPct val="90000"/>
              </a:lnSpc>
            </a:pPr>
            <a:r>
              <a:rPr lang="en-GB"/>
              <a:t>Based on the notion that the lower order schemata within a partition lead the search in the opposite direction to the global optimum</a:t>
            </a:r>
          </a:p>
          <a:p>
            <a:pPr lvl="2">
              <a:lnSpc>
                <a:spcPct val="90000"/>
              </a:lnSpc>
            </a:pPr>
            <a:r>
              <a:rPr lang="en-GB"/>
              <a:t> i.e. for a </a:t>
            </a:r>
            <a:r>
              <a:rPr lang="en-GB" i="1"/>
              <a:t>k</a:t>
            </a:r>
            <a:r>
              <a:rPr lang="en-GB"/>
              <a:t>-bit partition there are dominant epistatic interactions  of order </a:t>
            </a:r>
            <a:r>
              <a:rPr lang="en-GB" i="1"/>
              <a:t>k-1</a:t>
            </a:r>
            <a:endParaRPr lang="en-GB" sz="1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Criticisms of the Schema Theorem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/>
              <a:t>It presents an inequality that does not take into account the constructive effects of crossover and mutation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Exact versions have been derived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Have links to Price’s theorem in biology</a:t>
            </a:r>
          </a:p>
          <a:p>
            <a:pPr>
              <a:lnSpc>
                <a:spcPct val="80000"/>
              </a:lnSpc>
            </a:pPr>
            <a:r>
              <a:rPr lang="en-GB" sz="2400"/>
              <a:t>Because the mean population fitness, and the estimated fitness of a schema will vary from generation to generation, it says </a:t>
            </a:r>
            <a:r>
              <a:rPr lang="en-GB" sz="2400" b="1" i="1"/>
              <a:t>nothing</a:t>
            </a:r>
            <a:r>
              <a:rPr lang="en-GB" sz="2400"/>
              <a:t> about gen. t+2 etc.</a:t>
            </a:r>
          </a:p>
          <a:p>
            <a:pPr>
              <a:lnSpc>
                <a:spcPct val="80000"/>
              </a:lnSpc>
            </a:pPr>
            <a:r>
              <a:rPr lang="en-GB" sz="2400"/>
              <a:t>“Royal Road” problems constructed to be GA-easy based on schema theorem turned out to be better solved by random mutation hill-climbers</a:t>
            </a:r>
          </a:p>
          <a:p>
            <a:pPr>
              <a:lnSpc>
                <a:spcPct val="80000"/>
              </a:lnSpc>
            </a:pPr>
            <a:r>
              <a:rPr lang="en-GB" sz="2400"/>
              <a:t>BUT it remains a useful conceptual tool and has historical importance</a:t>
            </a:r>
          </a:p>
          <a:p>
            <a:pPr>
              <a:lnSpc>
                <a:spcPct val="80000"/>
              </a:lnSpc>
            </a:pPr>
            <a:r>
              <a:rPr lang="en-GB" sz="2400"/>
              <a:t>Assumes perfect sampling and implicitly non-finite populations sizes.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Other Landscape Metrics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As well as epistasis and deception, several other features of search landscapes have been proposed as providing explanations  as to what sort of problems will prove hard for </a:t>
            </a:r>
            <a:r>
              <a:rPr lang="en-GB" dirty="0" smtClean="0"/>
              <a:t>GAs</a:t>
            </a:r>
          </a:p>
          <a:p>
            <a:pPr lvl="1"/>
            <a:r>
              <a:rPr lang="en-GB" dirty="0" smtClean="0"/>
              <a:t>number of peaks present in the landscape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existence of plateaus</a:t>
            </a:r>
          </a:p>
          <a:p>
            <a:pPr lvl="1"/>
            <a:r>
              <a:rPr lang="en-GB" dirty="0"/>
              <a:t>all these imply a neighbourhood structure to the search space. </a:t>
            </a:r>
          </a:p>
          <a:p>
            <a:r>
              <a:rPr lang="en-GB" dirty="0"/>
              <a:t>It must be emphasised that these only hold for one operator</a:t>
            </a:r>
            <a:r>
              <a:rPr lang="en-GB" sz="3200" dirty="0"/>
              <a:t> 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 flipV="1">
            <a:off x="4114800" y="685800"/>
            <a:ext cx="2819400" cy="121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6705600" y="457200"/>
            <a:ext cx="16417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Gene Interactions</a:t>
            </a:r>
            <a:endParaRPr lang="en-US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Vose’ Dynamical Systems Model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Let </a:t>
            </a:r>
            <a:r>
              <a:rPr lang="en-GB" i="1"/>
              <a:t>n</a:t>
            </a:r>
            <a:r>
              <a:rPr lang="en-GB"/>
              <a:t> be the size of a finite search space</a:t>
            </a:r>
          </a:p>
          <a:p>
            <a:r>
              <a:rPr lang="en-GB"/>
              <a:t>Construct a population vector </a:t>
            </a:r>
            <a:r>
              <a:rPr lang="en-GB" b="1" i="1"/>
              <a:t>p </a:t>
            </a:r>
            <a:r>
              <a:rPr lang="en-GB"/>
              <a:t>with </a:t>
            </a:r>
            <a:r>
              <a:rPr lang="en-GB" i="1"/>
              <a:t>n</a:t>
            </a:r>
            <a:r>
              <a:rPr lang="en-GB"/>
              <a:t> elements giving the proportion of the population in each possible state.</a:t>
            </a:r>
          </a:p>
          <a:p>
            <a:r>
              <a:rPr lang="en-GB" i="1"/>
              <a:t>n x n </a:t>
            </a:r>
            <a:r>
              <a:rPr lang="en-GB"/>
              <a:t>Mixing Matrix</a:t>
            </a:r>
            <a:r>
              <a:rPr lang="en-GB" b="1" i="1"/>
              <a:t>, M,</a:t>
            </a:r>
            <a:r>
              <a:rPr lang="en-GB"/>
              <a:t> represents operation of crossover and mutation on population</a:t>
            </a:r>
          </a:p>
          <a:p>
            <a:r>
              <a:rPr lang="en-GB" i="1"/>
              <a:t>n x n </a:t>
            </a:r>
            <a:r>
              <a:rPr lang="en-GB" b="1" i="1"/>
              <a:t>Selection Matrix</a:t>
            </a:r>
            <a:r>
              <a:rPr lang="en-GB" i="1"/>
              <a:t> </a:t>
            </a:r>
            <a:r>
              <a:rPr lang="en-GB" b="1" i="1"/>
              <a:t>S</a:t>
            </a:r>
            <a:r>
              <a:rPr lang="en-GB"/>
              <a:t> represents action of selection</a:t>
            </a:r>
            <a:endParaRPr lang="en-GB" b="1" i="1"/>
          </a:p>
        </p:txBody>
      </p:sp>
      <p:graphicFrame>
        <p:nvGraphicFramePr>
          <p:cNvPr id="77828" name="Object 4"/>
          <p:cNvGraphicFramePr>
            <a:graphicFrameLocks noChangeAspect="1"/>
          </p:cNvGraphicFramePr>
          <p:nvPr/>
        </p:nvGraphicFramePr>
        <p:xfrm>
          <a:off x="2286000" y="5638800"/>
          <a:ext cx="43434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2" name="Equation" r:id="rId3" imgW="1574640" imgH="279360" progId="Equation.3">
                  <p:embed/>
                </p:oleObj>
              </mc:Choice>
              <mc:Fallback>
                <p:oleObj name="Equation" r:id="rId3" imgW="1574640" imgH="279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638800"/>
                        <a:ext cx="434340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6156325" y="342900"/>
            <a:ext cx="70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E1604"/>
                </a:solidFill>
              </a:rPr>
              <a:t>Skip!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Dynamical Systems 2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The existence, location and stability of fixed points or attractors for this system is given by the set of coupled equations defining G</a:t>
            </a:r>
          </a:p>
          <a:p>
            <a:pPr lvl="1"/>
            <a:r>
              <a:rPr lang="en-GB" sz="2000"/>
              <a:t>For selection-mutation algorithms using fitness-proportion selection, G is linear and the fixed points are given by its Eigenvectors</a:t>
            </a:r>
          </a:p>
          <a:p>
            <a:r>
              <a:rPr lang="en-GB" sz="2400"/>
              <a:t>Note that these are infinite population models</a:t>
            </a:r>
          </a:p>
          <a:p>
            <a:pPr lvl="1"/>
            <a:r>
              <a:rPr lang="en-GB" sz="2000"/>
              <a:t>extensions to finite populations are possible but computationally intractable</a:t>
            </a:r>
          </a:p>
          <a:p>
            <a:r>
              <a:rPr lang="en-GB" sz="2400"/>
              <a:t>Lots of interests in ways of aggregating states</a:t>
            </a:r>
          </a:p>
          <a:p>
            <a:pPr lvl="1"/>
            <a:r>
              <a:rPr lang="en-GB" sz="2000"/>
              <a:t> schemata are one option, </a:t>
            </a:r>
          </a:p>
          <a:p>
            <a:pPr lvl="1"/>
            <a:r>
              <a:rPr lang="en-GB" sz="2000"/>
              <a:t>unitation is another that permits analysis of some well known problems e.g. deception, royal road</a:t>
            </a: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6858000" y="685800"/>
            <a:ext cx="87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E1604"/>
                </a:solidFill>
              </a:rPr>
              <a:t>Skip!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Markov Chain Analysis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A system is called a Markov Chain if</a:t>
            </a:r>
          </a:p>
          <a:p>
            <a:pPr lvl="1"/>
            <a:r>
              <a:rPr lang="en-GB" sz="2000"/>
              <a:t>It can exist only in one of a finite number of states</a:t>
            </a:r>
          </a:p>
          <a:p>
            <a:pPr lvl="1"/>
            <a:r>
              <a:rPr lang="en-GB" sz="2000"/>
              <a:t>So can be described by a variable </a:t>
            </a:r>
            <a:r>
              <a:rPr lang="en-GB" sz="2000" i="1"/>
              <a:t>X</a:t>
            </a:r>
            <a:r>
              <a:rPr lang="en-GB" sz="2000" i="1" baseline="30000"/>
              <a:t>t</a:t>
            </a:r>
          </a:p>
          <a:p>
            <a:pPr lvl="1"/>
            <a:r>
              <a:rPr lang="en-GB" sz="2000"/>
              <a:t>The probability of being in any state at time </a:t>
            </a:r>
            <a:r>
              <a:rPr lang="en-GB" sz="2000" i="1"/>
              <a:t>t+1</a:t>
            </a:r>
            <a:r>
              <a:rPr lang="en-GB" sz="2000"/>
              <a:t> depends only on the state at time </a:t>
            </a:r>
            <a:r>
              <a:rPr lang="en-GB" sz="2000" i="1"/>
              <a:t>t</a:t>
            </a:r>
            <a:r>
              <a:rPr lang="en-GB" sz="2000"/>
              <a:t>. </a:t>
            </a:r>
          </a:p>
          <a:p>
            <a:r>
              <a:rPr lang="en-GB" sz="2400"/>
              <a:t>Frequently these probabilities can be defined in a transition matrix, and the theory of stochastic processes allows us to reason using them.</a:t>
            </a:r>
          </a:p>
          <a:p>
            <a:r>
              <a:rPr lang="en-GB" sz="2400"/>
              <a:t>Has been used to provide convergence proofs</a:t>
            </a:r>
          </a:p>
          <a:p>
            <a:r>
              <a:rPr lang="en-GB" sz="2400"/>
              <a:t>Can be used with </a:t>
            </a:r>
            <a:r>
              <a:rPr lang="en-GB" sz="2400" i="1"/>
              <a:t>F</a:t>
            </a:r>
            <a:r>
              <a:rPr lang="en-GB" sz="2400"/>
              <a:t> and </a:t>
            </a:r>
            <a:r>
              <a:rPr lang="en-GB" sz="2400" i="1"/>
              <a:t>M</a:t>
            </a:r>
            <a:r>
              <a:rPr lang="en-GB" sz="2400"/>
              <a:t> to create exact probabilistic models for binary coded Gas, but these are huge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Overview</a:t>
            </a:r>
          </a:p>
        </p:txBody>
      </p:sp>
      <p:sp>
        <p:nvSpPr>
          <p:cNvPr id="563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8001000" cy="4724400"/>
          </a:xfrm>
        </p:spPr>
        <p:txBody>
          <a:bodyPr/>
          <a:lstStyle/>
          <a:p>
            <a:r>
              <a:rPr lang="en-GB"/>
              <a:t>Motivations and problems</a:t>
            </a:r>
          </a:p>
          <a:p>
            <a:r>
              <a:rPr lang="en-GB"/>
              <a:t>Holland’s Schema Theorem</a:t>
            </a:r>
          </a:p>
          <a:p>
            <a:pPr lvl="1"/>
            <a:r>
              <a:rPr lang="en-GB"/>
              <a:t>Derivation, Implications, Refinements</a:t>
            </a:r>
          </a:p>
          <a:p>
            <a:r>
              <a:rPr lang="en-GB"/>
              <a:t>Dynamical Systems &amp; Markov Chain Models</a:t>
            </a:r>
          </a:p>
          <a:p>
            <a:r>
              <a:rPr lang="en-GB"/>
              <a:t>Statistical Mechanics</a:t>
            </a:r>
          </a:p>
          <a:p>
            <a:r>
              <a:rPr lang="en-GB"/>
              <a:t>Reductionist Techniques</a:t>
            </a:r>
          </a:p>
          <a:p>
            <a:r>
              <a:rPr lang="en-GB"/>
              <a:t>Techniques for Continuous Spaces</a:t>
            </a:r>
          </a:p>
          <a:p>
            <a:r>
              <a:rPr lang="en-GB"/>
              <a:t>No Free Lunch 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Statistical mechanics models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GB" sz="2400"/>
              <a:t>Use techniques borrowed from physics</a:t>
            </a:r>
          </a:p>
          <a:p>
            <a:pPr>
              <a:lnSpc>
                <a:spcPct val="110000"/>
              </a:lnSpc>
            </a:pPr>
            <a:r>
              <a:rPr lang="en-GB" sz="2400"/>
              <a:t>Just as per schemata and equivalence classes such as unitation,  these use a few statistics to model the behaviour of a complex system</a:t>
            </a:r>
          </a:p>
          <a:p>
            <a:pPr>
              <a:lnSpc>
                <a:spcPct val="110000"/>
              </a:lnSpc>
            </a:pPr>
            <a:r>
              <a:rPr lang="en-GB" sz="2400"/>
              <a:t>Statistics chosen are the cumulants of the fitness distribution</a:t>
            </a:r>
          </a:p>
          <a:p>
            <a:pPr lvl="1">
              <a:lnSpc>
                <a:spcPct val="110000"/>
              </a:lnSpc>
            </a:pPr>
            <a:r>
              <a:rPr lang="en-GB" sz="2000"/>
              <a:t>related to mean, variance, skewness etc of population fitness</a:t>
            </a:r>
          </a:p>
          <a:p>
            <a:pPr lvl="1">
              <a:lnSpc>
                <a:spcPct val="110000"/>
              </a:lnSpc>
            </a:pPr>
            <a:r>
              <a:rPr lang="en-GB" sz="2000"/>
              <a:t>Cannot model e.g. best fitness </a:t>
            </a:r>
          </a:p>
          <a:p>
            <a:pPr>
              <a:lnSpc>
                <a:spcPct val="110000"/>
              </a:lnSpc>
            </a:pPr>
            <a:r>
              <a:rPr lang="en-GB" sz="2400"/>
              <a:t>Can provide more accurate predictions of short term (rather than steady state) behaviour of finite pops. than dynamical systems approaches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25400"/>
            <a:ext cx="1986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Similar to predator </a:t>
            </a:r>
          </a:p>
          <a:p>
            <a:r>
              <a:rPr lang="en-US" sz="1800" dirty="0" smtClean="0"/>
              <a:t>Prey systems.</a:t>
            </a:r>
            <a:endParaRPr lang="en-US"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Reductionist Approaches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“Engineering” type approach of studying different operator and processes in isolation</a:t>
            </a:r>
          </a:p>
          <a:p>
            <a:pPr lvl="1"/>
            <a:r>
              <a:rPr lang="en-GB"/>
              <a:t>Analysis of Takeover times for different selection operators via Markov Chains</a:t>
            </a:r>
          </a:p>
          <a:p>
            <a:pPr lvl="1"/>
            <a:r>
              <a:rPr lang="en-GB"/>
              <a:t>Analysis of “mixing times” for crossover to put together building blocks to create new solutons</a:t>
            </a:r>
          </a:p>
          <a:p>
            <a:pPr lvl="1"/>
            <a:r>
              <a:rPr lang="en-GB"/>
              <a:t>Analysis of population sizes needed based on schema variance, signal to noise ratios etc</a:t>
            </a:r>
          </a:p>
          <a:p>
            <a:r>
              <a:rPr lang="en-GB"/>
              <a:t>Can provide useful pointers for designing EAs in practice, e.g.</a:t>
            </a:r>
          </a:p>
          <a:p>
            <a:pPr lvl="1">
              <a:buFontTx/>
              <a:buNone/>
            </a:pPr>
            <a:r>
              <a:rPr lang="en-GB"/>
              <a:t>T(takeover) &lt; T(mixing) =&gt;premature convergence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 flipV="1">
            <a:off x="4419600" y="762000"/>
            <a:ext cx="2590800" cy="2133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6705600" y="304800"/>
            <a:ext cx="27205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Time for a single</a:t>
            </a:r>
          </a:p>
          <a:p>
            <a:r>
              <a:rPr lang="en-US" sz="1800" dirty="0"/>
              <a:t>c</a:t>
            </a:r>
            <a:r>
              <a:rPr lang="en-US" sz="1800" dirty="0" smtClean="0"/>
              <a:t>opy of the fittest solution </a:t>
            </a:r>
          </a:p>
          <a:p>
            <a:r>
              <a:rPr lang="en-US" sz="1800" dirty="0" smtClean="0"/>
              <a:t>to take over the population</a:t>
            </a:r>
            <a:endParaRPr lang="en-US" sz="18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 flipV="1">
            <a:off x="1981200" y="609600"/>
            <a:ext cx="2286000" cy="3048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838200" y="25400"/>
            <a:ext cx="18179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Time for building</a:t>
            </a:r>
          </a:p>
          <a:p>
            <a:r>
              <a:rPr lang="en-US" sz="1800" dirty="0" smtClean="0"/>
              <a:t>Blocks to mix</a:t>
            </a:r>
            <a:endParaRPr lang="en-US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Continuous Space models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Theory is probably more advanced than for discrete spaces, includes self-adaptation</a:t>
            </a:r>
          </a:p>
          <a:p>
            <a:pPr>
              <a:lnSpc>
                <a:spcPct val="90000"/>
              </a:lnSpc>
            </a:pPr>
            <a:r>
              <a:rPr lang="en-GB"/>
              <a:t>Most analyses models two variables:</a:t>
            </a:r>
          </a:p>
          <a:p>
            <a:pPr lvl="1">
              <a:lnSpc>
                <a:spcPct val="90000"/>
              </a:lnSpc>
            </a:pPr>
            <a:r>
              <a:rPr lang="en-GB"/>
              <a:t>Progress Rate: distance of centre of mass of pop from global optimum as a function of time</a:t>
            </a:r>
          </a:p>
          <a:p>
            <a:pPr lvl="1">
              <a:lnSpc>
                <a:spcPct val="90000"/>
              </a:lnSpc>
            </a:pPr>
            <a:r>
              <a:rPr lang="en-GB"/>
              <a:t>Quality Gain : expected improvement in fitness between generations</a:t>
            </a:r>
          </a:p>
          <a:p>
            <a:pPr>
              <a:lnSpc>
                <a:spcPct val="90000"/>
              </a:lnSpc>
            </a:pPr>
            <a:r>
              <a:rPr lang="en-GB"/>
              <a:t>Lots of theory describing behaviour on simple (sphere, corridor) models</a:t>
            </a:r>
          </a:p>
          <a:p>
            <a:pPr lvl="1">
              <a:lnSpc>
                <a:spcPct val="90000"/>
              </a:lnSpc>
            </a:pPr>
            <a:r>
              <a:rPr lang="en-GB"/>
              <a:t>These are often good descriptors of </a:t>
            </a:r>
            <a:r>
              <a:rPr lang="en-GB" i="1"/>
              <a:t>local</a:t>
            </a:r>
            <a:r>
              <a:rPr lang="en-GB"/>
              <a:t> properties of landscapes</a:t>
            </a:r>
          </a:p>
          <a:p>
            <a:pPr lvl="1">
              <a:lnSpc>
                <a:spcPct val="90000"/>
              </a:lnSpc>
            </a:pPr>
            <a:r>
              <a:rPr lang="en-GB"/>
              <a:t>Theory has been extended to noisy environments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156325" y="342900"/>
            <a:ext cx="70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E1604"/>
                </a:solidFill>
              </a:rPr>
              <a:t>Skip!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No Free Lunch Theorems</a:t>
            </a:r>
            <a:endParaRPr lang="en-GB" sz="2800" b="0">
              <a:solidFill>
                <a:srgbClr val="FE1604"/>
              </a:solidFill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 b="1">
                <a:solidFill>
                  <a:srgbClr val="FE1604"/>
                </a:solidFill>
              </a:rPr>
              <a:t>IN LAYMAN’S TERMS</a:t>
            </a:r>
            <a:r>
              <a:rPr lang="en-GB" b="1"/>
              <a:t>, </a:t>
            </a:r>
          </a:p>
          <a:p>
            <a:pPr lvl="1">
              <a:lnSpc>
                <a:spcPct val="90000"/>
              </a:lnSpc>
            </a:pPr>
            <a:r>
              <a:rPr lang="en-GB" b="1"/>
              <a:t>Averaged over all problems</a:t>
            </a:r>
          </a:p>
          <a:p>
            <a:pPr lvl="1">
              <a:lnSpc>
                <a:spcPct val="90000"/>
              </a:lnSpc>
            </a:pPr>
            <a:r>
              <a:rPr lang="en-GB" b="1"/>
              <a:t>For any performance metric related to number of distinct points seen</a:t>
            </a:r>
          </a:p>
          <a:p>
            <a:pPr lvl="1">
              <a:lnSpc>
                <a:spcPct val="90000"/>
              </a:lnSpc>
            </a:pPr>
            <a:r>
              <a:rPr lang="en-GB" b="1"/>
              <a:t>All non-revisiting black-box algorithms will display the same performance</a:t>
            </a:r>
          </a:p>
          <a:p>
            <a:pPr>
              <a:lnSpc>
                <a:spcPct val="90000"/>
              </a:lnSpc>
            </a:pPr>
            <a:r>
              <a:rPr lang="en-GB" b="1"/>
              <a:t>Implications</a:t>
            </a:r>
          </a:p>
          <a:p>
            <a:pPr lvl="1">
              <a:lnSpc>
                <a:spcPct val="90000"/>
              </a:lnSpc>
            </a:pPr>
            <a:r>
              <a:rPr lang="en-GB" b="1"/>
              <a:t>New black box algorithm is good for one problem =&gt; probably poor for another</a:t>
            </a:r>
          </a:p>
          <a:p>
            <a:pPr lvl="1">
              <a:lnSpc>
                <a:spcPct val="90000"/>
              </a:lnSpc>
            </a:pPr>
            <a:r>
              <a:rPr lang="en-GB" b="1"/>
              <a:t>Makes sense not to use “black-box algorithms”</a:t>
            </a:r>
          </a:p>
          <a:p>
            <a:pPr>
              <a:lnSpc>
                <a:spcPct val="90000"/>
              </a:lnSpc>
            </a:pPr>
            <a:r>
              <a:rPr lang="en-GB" b="1"/>
              <a:t>Lots of ongoing work showing counter-examples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407080" y="317500"/>
            <a:ext cx="37369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FE1604"/>
                </a:solidFill>
              </a:rPr>
              <a:t>Skip; take machine learning course!</a:t>
            </a:r>
            <a:endParaRPr lang="en-US" sz="1800" b="1" dirty="0">
              <a:solidFill>
                <a:srgbClr val="FE1604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Why Bother with Theory?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Might provide performance guarantees</a:t>
            </a:r>
          </a:p>
          <a:p>
            <a:pPr lvl="1">
              <a:lnSpc>
                <a:spcPct val="90000"/>
              </a:lnSpc>
            </a:pPr>
            <a:r>
              <a:rPr lang="en-GB"/>
              <a:t>Convergence to the global optimum can be guaranteed providing certain conditions hold</a:t>
            </a:r>
          </a:p>
          <a:p>
            <a:pPr>
              <a:lnSpc>
                <a:spcPct val="90000"/>
              </a:lnSpc>
            </a:pPr>
            <a:r>
              <a:rPr lang="en-GB"/>
              <a:t>Might aid better algorithm design</a:t>
            </a:r>
          </a:p>
          <a:p>
            <a:pPr lvl="1">
              <a:lnSpc>
                <a:spcPct val="90000"/>
              </a:lnSpc>
            </a:pPr>
            <a:r>
              <a:rPr lang="en-GB"/>
              <a:t>Increased understanding can be gained about operator interplay etc.</a:t>
            </a:r>
          </a:p>
          <a:p>
            <a:pPr>
              <a:lnSpc>
                <a:spcPct val="90000"/>
              </a:lnSpc>
            </a:pPr>
            <a:r>
              <a:rPr lang="en-GB"/>
              <a:t>Might help to understand how particular fitness landscapes are “best searched”</a:t>
            </a:r>
          </a:p>
          <a:p>
            <a:pPr>
              <a:lnSpc>
                <a:spcPct val="90000"/>
              </a:lnSpc>
            </a:pPr>
            <a:r>
              <a:rPr lang="en-GB"/>
              <a:t>Mathematical Models of EAs also inform theoretical biologists</a:t>
            </a:r>
          </a:p>
          <a:p>
            <a:pPr>
              <a:lnSpc>
                <a:spcPct val="90000"/>
              </a:lnSpc>
            </a:pPr>
            <a:r>
              <a:rPr lang="en-GB"/>
              <a:t>Because you never know ….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Problems with Theory ?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EAs are vast, complex dynamical systems with many degrees of freedom</a:t>
            </a:r>
          </a:p>
          <a:p>
            <a:r>
              <a:rPr lang="en-GB"/>
              <a:t>The type of problems for which they do well, are precisely those it is hard to model</a:t>
            </a:r>
          </a:p>
          <a:p>
            <a:r>
              <a:rPr lang="en-GB"/>
              <a:t>The degree of randomness involved means</a:t>
            </a:r>
          </a:p>
          <a:p>
            <a:pPr lvl="1"/>
            <a:r>
              <a:rPr lang="en-GB"/>
              <a:t>stochastic analysis techniques must be used</a:t>
            </a:r>
          </a:p>
          <a:p>
            <a:pPr lvl="1"/>
            <a:r>
              <a:rPr lang="en-GB"/>
              <a:t>Results tend to describe average behaviour</a:t>
            </a:r>
          </a:p>
          <a:p>
            <a:r>
              <a:rPr lang="en-GB"/>
              <a:t>After 100 years of work in theoretical biology, they are still using fairly crude models of very simple systems ….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Holland’s Schema Theorem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 schema (</a:t>
            </a:r>
            <a:r>
              <a:rPr lang="en-GB" i="1"/>
              <a:t>pl.</a:t>
            </a:r>
            <a:r>
              <a:rPr lang="en-GB"/>
              <a:t> schemata) is a string in a ternary alphabet ( 0,1 # = “don’t care”) representing a hyperplane within the solution space.</a:t>
            </a:r>
          </a:p>
          <a:p>
            <a:pPr lvl="1"/>
            <a:r>
              <a:rPr lang="en-GB"/>
              <a:t>E.g. 0001# #1# #0#, ##1##0## etc</a:t>
            </a:r>
          </a:p>
          <a:p>
            <a:r>
              <a:rPr lang="en-GB"/>
              <a:t>Two values can be used to describe schemata,</a:t>
            </a:r>
          </a:p>
          <a:p>
            <a:pPr lvl="1"/>
            <a:r>
              <a:rPr lang="en-GB"/>
              <a:t> 	the </a:t>
            </a:r>
            <a:r>
              <a:rPr lang="en-GB" b="1" i="1"/>
              <a:t>Order</a:t>
            </a:r>
            <a:r>
              <a:rPr lang="en-GB"/>
              <a:t> (number of defined positions) = 6,2</a:t>
            </a:r>
          </a:p>
          <a:p>
            <a:pPr lvl="1"/>
            <a:r>
              <a:rPr lang="en-GB"/>
              <a:t>the </a:t>
            </a:r>
            <a:r>
              <a:rPr lang="en-GB" b="1" i="1"/>
              <a:t>Defining Length</a:t>
            </a:r>
            <a:r>
              <a:rPr lang="en-GB"/>
              <a:t> - length of sub-string between outmost defined positions = 9, 3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 Schemata</a:t>
            </a:r>
          </a:p>
        </p:txBody>
      </p:sp>
      <p:grpSp>
        <p:nvGrpSpPr>
          <p:cNvPr id="73751" name="Group 23"/>
          <p:cNvGrpSpPr>
            <a:grpSpLocks/>
          </p:cNvGrpSpPr>
          <p:nvPr/>
        </p:nvGrpSpPr>
        <p:grpSpPr bwMode="auto">
          <a:xfrm>
            <a:off x="838200" y="1955800"/>
            <a:ext cx="6051550" cy="3821113"/>
            <a:chOff x="528" y="1232"/>
            <a:chExt cx="3812" cy="2407"/>
          </a:xfrm>
        </p:grpSpPr>
        <p:sp>
          <p:nvSpPr>
            <p:cNvPr id="73738" name="Text Box 10"/>
            <p:cNvSpPr txBox="1">
              <a:spLocks noChangeArrowheads="1"/>
            </p:cNvSpPr>
            <p:nvPr/>
          </p:nvSpPr>
          <p:spPr bwMode="auto">
            <a:xfrm>
              <a:off x="3936" y="1232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rgbClr val="000000"/>
                  </a:solidFill>
                </a:rPr>
                <a:t>111</a:t>
              </a:r>
            </a:p>
          </p:txBody>
        </p:sp>
        <p:sp>
          <p:nvSpPr>
            <p:cNvPr id="73741" name="Text Box 13"/>
            <p:cNvSpPr txBox="1">
              <a:spLocks noChangeArrowheads="1"/>
            </p:cNvSpPr>
            <p:nvPr/>
          </p:nvSpPr>
          <p:spPr bwMode="auto">
            <a:xfrm>
              <a:off x="2688" y="2208"/>
              <a:ext cx="4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2800" b="1">
                  <a:solidFill>
                    <a:schemeClr val="accent1"/>
                  </a:solidFill>
                </a:rPr>
                <a:t>1##</a:t>
              </a:r>
            </a:p>
          </p:txBody>
        </p:sp>
        <p:grpSp>
          <p:nvGrpSpPr>
            <p:cNvPr id="73749" name="Group 21"/>
            <p:cNvGrpSpPr>
              <a:grpSpLocks/>
            </p:cNvGrpSpPr>
            <p:nvPr/>
          </p:nvGrpSpPr>
          <p:grpSpPr bwMode="auto">
            <a:xfrm>
              <a:off x="528" y="1296"/>
              <a:ext cx="3754" cy="2343"/>
              <a:chOff x="950" y="1242"/>
              <a:chExt cx="3754" cy="2343"/>
            </a:xfrm>
          </p:grpSpPr>
          <p:sp>
            <p:nvSpPr>
              <p:cNvPr id="73740" name="Oval 12"/>
              <p:cNvSpPr>
                <a:spLocks noChangeArrowheads="1"/>
              </p:cNvSpPr>
              <p:nvPr/>
            </p:nvSpPr>
            <p:spPr bwMode="auto">
              <a:xfrm>
                <a:off x="3552" y="1344"/>
                <a:ext cx="1152" cy="22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47" name="Oval 19"/>
              <p:cNvSpPr>
                <a:spLocks noChangeArrowheads="1"/>
              </p:cNvSpPr>
              <p:nvPr/>
            </p:nvSpPr>
            <p:spPr bwMode="auto">
              <a:xfrm rot="-2302561">
                <a:off x="3360" y="2640"/>
                <a:ext cx="1248" cy="768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45" name="Oval 17"/>
              <p:cNvSpPr>
                <a:spLocks noChangeArrowheads="1"/>
              </p:cNvSpPr>
              <p:nvPr/>
            </p:nvSpPr>
            <p:spPr bwMode="auto">
              <a:xfrm>
                <a:off x="1872" y="2736"/>
                <a:ext cx="192" cy="192"/>
              </a:xfrm>
              <a:prstGeom prst="ellipse">
                <a:avLst/>
              </a:prstGeom>
              <a:solidFill>
                <a:srgbClr val="FE160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42" name="Oval 14"/>
              <p:cNvSpPr>
                <a:spLocks noChangeArrowheads="1"/>
              </p:cNvSpPr>
              <p:nvPr/>
            </p:nvSpPr>
            <p:spPr bwMode="auto">
              <a:xfrm rot="-2302561">
                <a:off x="1152" y="1296"/>
                <a:ext cx="1248" cy="768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3743" name="Group 15"/>
              <p:cNvGrpSpPr>
                <a:grpSpLocks/>
              </p:cNvGrpSpPr>
              <p:nvPr/>
            </p:nvGrpSpPr>
            <p:grpSpPr bwMode="auto">
              <a:xfrm>
                <a:off x="1488" y="1392"/>
                <a:ext cx="2832" cy="1872"/>
                <a:chOff x="1488" y="1392"/>
                <a:chExt cx="2832" cy="1872"/>
              </a:xfrm>
            </p:grpSpPr>
            <p:sp>
              <p:nvSpPr>
                <p:cNvPr id="73731" name="AutoShape 3"/>
                <p:cNvSpPr>
                  <a:spLocks noChangeArrowheads="1"/>
                </p:cNvSpPr>
                <p:nvPr/>
              </p:nvSpPr>
              <p:spPr bwMode="auto">
                <a:xfrm>
                  <a:off x="1488" y="1392"/>
                  <a:ext cx="2832" cy="1872"/>
                </a:xfrm>
                <a:prstGeom prst="cube">
                  <a:avLst>
                    <a:gd name="adj" fmla="val 25000"/>
                  </a:avLst>
                </a:prstGeom>
                <a:noFill/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732" name="Line 4"/>
                <p:cNvSpPr>
                  <a:spLocks noChangeShapeType="1"/>
                </p:cNvSpPr>
                <p:nvPr/>
              </p:nvSpPr>
              <p:spPr bwMode="auto">
                <a:xfrm>
                  <a:off x="1968" y="1392"/>
                  <a:ext cx="0" cy="144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3735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1488" y="2832"/>
                  <a:ext cx="480" cy="43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3736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1968" y="2784"/>
                  <a:ext cx="2352" cy="48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73737" name="Text Box 9"/>
              <p:cNvSpPr txBox="1">
                <a:spLocks noChangeArrowheads="1"/>
              </p:cNvSpPr>
              <p:nvPr/>
            </p:nvSpPr>
            <p:spPr bwMode="auto">
              <a:xfrm>
                <a:off x="1286" y="3194"/>
                <a:ext cx="40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>
                    <a:solidFill>
                      <a:srgbClr val="000000"/>
                    </a:solidFill>
                  </a:rPr>
                  <a:t>000</a:t>
                </a:r>
              </a:p>
            </p:txBody>
          </p:sp>
          <p:sp>
            <p:nvSpPr>
              <p:cNvPr id="73739" name="Text Box 11"/>
              <p:cNvSpPr txBox="1">
                <a:spLocks noChangeArrowheads="1"/>
              </p:cNvSpPr>
              <p:nvPr/>
            </p:nvSpPr>
            <p:spPr bwMode="auto">
              <a:xfrm>
                <a:off x="3830" y="3146"/>
                <a:ext cx="40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>
                    <a:solidFill>
                      <a:srgbClr val="000000"/>
                    </a:solidFill>
                  </a:rPr>
                  <a:t>100</a:t>
                </a:r>
              </a:p>
            </p:txBody>
          </p:sp>
          <p:sp>
            <p:nvSpPr>
              <p:cNvPr id="73744" name="Text Box 16"/>
              <p:cNvSpPr txBox="1">
                <a:spLocks noChangeArrowheads="1"/>
              </p:cNvSpPr>
              <p:nvPr/>
            </p:nvSpPr>
            <p:spPr bwMode="auto">
              <a:xfrm>
                <a:off x="950" y="1242"/>
                <a:ext cx="45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800" b="1">
                    <a:solidFill>
                      <a:schemeClr val="folHlink"/>
                    </a:solidFill>
                  </a:rPr>
                  <a:t>01#</a:t>
                </a:r>
              </a:p>
            </p:txBody>
          </p:sp>
          <p:sp>
            <p:nvSpPr>
              <p:cNvPr id="73746" name="Text Box 18"/>
              <p:cNvSpPr txBox="1">
                <a:spLocks noChangeArrowheads="1"/>
              </p:cNvSpPr>
              <p:nvPr/>
            </p:nvSpPr>
            <p:spPr bwMode="auto">
              <a:xfrm>
                <a:off x="2054" y="2490"/>
                <a:ext cx="45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800" b="1">
                    <a:solidFill>
                      <a:srgbClr val="FE1604"/>
                    </a:solidFill>
                  </a:rPr>
                  <a:t>001</a:t>
                </a:r>
              </a:p>
            </p:txBody>
          </p:sp>
          <p:sp>
            <p:nvSpPr>
              <p:cNvPr id="73748" name="Text Box 20"/>
              <p:cNvSpPr txBox="1">
                <a:spLocks noChangeArrowheads="1"/>
              </p:cNvSpPr>
              <p:nvPr/>
            </p:nvSpPr>
            <p:spPr bwMode="auto">
              <a:xfrm>
                <a:off x="3062" y="3258"/>
                <a:ext cx="45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800" b="1">
                    <a:solidFill>
                      <a:schemeClr val="accent2"/>
                    </a:solidFill>
                  </a:rPr>
                  <a:t>1#0</a:t>
                </a:r>
              </a:p>
            </p:txBody>
          </p:sp>
        </p:grpSp>
      </p:grpSp>
      <p:sp>
        <p:nvSpPr>
          <p:cNvPr id="73752" name="Text Box 24"/>
          <p:cNvSpPr txBox="1">
            <a:spLocks noChangeArrowheads="1"/>
          </p:cNvSpPr>
          <p:nvPr/>
        </p:nvSpPr>
        <p:spPr bwMode="auto">
          <a:xfrm>
            <a:off x="7086600" y="3124200"/>
            <a:ext cx="1947863" cy="2292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H   o(H)  d(H)</a:t>
            </a:r>
          </a:p>
          <a:p>
            <a:endParaRPr lang="en-GB"/>
          </a:p>
          <a:p>
            <a:r>
              <a:rPr lang="en-GB" b="1">
                <a:solidFill>
                  <a:srgbClr val="FE1604"/>
                </a:solidFill>
              </a:rPr>
              <a:t>001</a:t>
            </a:r>
            <a:r>
              <a:rPr lang="en-GB"/>
              <a:t>    3      2</a:t>
            </a:r>
          </a:p>
          <a:p>
            <a:r>
              <a:rPr lang="en-GB" b="1">
                <a:solidFill>
                  <a:schemeClr val="hlink"/>
                </a:solidFill>
              </a:rPr>
              <a:t>01#</a:t>
            </a:r>
            <a:r>
              <a:rPr lang="en-GB"/>
              <a:t>    2      1</a:t>
            </a:r>
          </a:p>
          <a:p>
            <a:r>
              <a:rPr lang="en-GB" b="1">
                <a:solidFill>
                  <a:schemeClr val="accent1"/>
                </a:solidFill>
              </a:rPr>
              <a:t>1#0</a:t>
            </a:r>
            <a:r>
              <a:rPr lang="en-GB"/>
              <a:t>    2      2</a:t>
            </a:r>
          </a:p>
          <a:p>
            <a:r>
              <a:rPr lang="en-GB" b="1">
                <a:solidFill>
                  <a:schemeClr val="accent2"/>
                </a:solidFill>
              </a:rPr>
              <a:t>1##</a:t>
            </a:r>
            <a:r>
              <a:rPr lang="en-GB"/>
              <a:t>    1      0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Schema Fitnesses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8001000" cy="4724400"/>
          </a:xfrm>
        </p:spPr>
        <p:txBody>
          <a:bodyPr/>
          <a:lstStyle/>
          <a:p>
            <a:r>
              <a:rPr lang="en-GB"/>
              <a:t>The true “fitness” of a schema </a:t>
            </a:r>
            <a:r>
              <a:rPr lang="en-GB" i="1"/>
              <a:t>H</a:t>
            </a:r>
            <a:r>
              <a:rPr lang="en-GB"/>
              <a:t> is taken by averaging over all possible values in the “don’t care” positions,  but this is effectively sampled by the population, giving an estimated fitness </a:t>
            </a:r>
            <a:r>
              <a:rPr lang="en-GB" i="1"/>
              <a:t>f(H)</a:t>
            </a:r>
          </a:p>
          <a:p>
            <a:r>
              <a:rPr lang="en-GB"/>
              <a:t>With Fitness Proportionate Selection P</a:t>
            </a:r>
            <a:r>
              <a:rPr lang="en-GB" baseline="-25000"/>
              <a:t>s</a:t>
            </a:r>
            <a:r>
              <a:rPr lang="en-GB"/>
              <a:t>(instance of </a:t>
            </a:r>
            <a:r>
              <a:rPr lang="en-GB" i="1"/>
              <a:t>H) = n(H,t) * f(H,t) /  (&lt;f&gt; * </a:t>
            </a:r>
            <a:r>
              <a:rPr lang="en-GB" i="1">
                <a:sym typeface="Symbol" pitchFamily="18" charset="2"/>
              </a:rPr>
              <a:t>)</a:t>
            </a:r>
          </a:p>
          <a:p>
            <a:pPr>
              <a:buFont typeface="Wingdings" pitchFamily="2" charset="2"/>
              <a:buNone/>
            </a:pPr>
            <a:r>
              <a:rPr lang="en-GB">
                <a:sym typeface="Symbol" pitchFamily="18" charset="2"/>
              </a:rPr>
              <a:t>    therefore proportion in next parent pool is:</a:t>
            </a:r>
          </a:p>
          <a:p>
            <a:pPr>
              <a:buFont typeface="Wingdings" pitchFamily="2" charset="2"/>
              <a:buNone/>
            </a:pPr>
            <a:r>
              <a:rPr lang="en-GB">
                <a:sym typeface="Symbol" pitchFamily="18" charset="2"/>
              </a:rPr>
              <a:t>    m’(H,t+1) = m(H,t) * (f(H,t) / &lt;f&gt;)</a:t>
            </a:r>
            <a:endParaRPr lang="en-GB" i="1">
              <a:sym typeface="Symbol" pitchFamily="18" charset="2"/>
            </a:endParaRPr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 flipH="1" flipV="1">
            <a:off x="7162800" y="4114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6553200" y="3962400"/>
            <a:ext cx="1138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Average fitness</a:t>
            </a:r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>
            <a:off x="7924800" y="5029200"/>
            <a:ext cx="76200" cy="1219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6705600" y="6172200"/>
            <a:ext cx="194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Number of samples taken to </a:t>
            </a:r>
          </a:p>
          <a:p>
            <a:r>
              <a:rPr lang="en-US" sz="1200"/>
              <a:t>produce the next generation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Schema Disruption I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382000" cy="4953000"/>
          </a:xfrm>
        </p:spPr>
        <p:txBody>
          <a:bodyPr/>
          <a:lstStyle/>
          <a:p>
            <a:r>
              <a:rPr lang="en-GB"/>
              <a:t>One Point Crossover selects a crossover point at random  from the  </a:t>
            </a:r>
            <a:r>
              <a:rPr lang="en-GB" i="1"/>
              <a:t>l-1</a:t>
            </a:r>
            <a:r>
              <a:rPr lang="en-GB"/>
              <a:t> possible points</a:t>
            </a:r>
          </a:p>
          <a:p>
            <a:r>
              <a:rPr lang="en-GB"/>
              <a:t>For a schema with defining length </a:t>
            </a:r>
            <a:r>
              <a:rPr lang="en-GB" i="1"/>
              <a:t>d </a:t>
            </a:r>
            <a:r>
              <a:rPr lang="en-GB"/>
              <a:t>the random point will fall inside the schema with probability  = </a:t>
            </a:r>
            <a:r>
              <a:rPr lang="en-GB" i="1"/>
              <a:t>d(H) / (l-1).</a:t>
            </a:r>
          </a:p>
          <a:p>
            <a:r>
              <a:rPr lang="en-GB"/>
              <a:t>If recombination is applied with probability</a:t>
            </a:r>
            <a:r>
              <a:rPr lang="en-GB" i="1"/>
              <a:t> P</a:t>
            </a:r>
            <a:r>
              <a:rPr lang="en-GB" i="1" baseline="-25000"/>
              <a:t>c </a:t>
            </a:r>
            <a:r>
              <a:rPr lang="en-GB"/>
              <a:t>the survival probability is at least 1.0 - </a:t>
            </a:r>
            <a:r>
              <a:rPr lang="en-GB" i="1"/>
              <a:t>P</a:t>
            </a:r>
            <a:r>
              <a:rPr lang="en-GB" i="1" baseline="-25000"/>
              <a:t>c</a:t>
            </a:r>
            <a:r>
              <a:rPr lang="en-GB" i="1"/>
              <a:t>*d(H)/(l-1) 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898525" y="5222875"/>
            <a:ext cx="79390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Remark: Schema might still survive for inside crossover points,</a:t>
            </a:r>
          </a:p>
          <a:p>
            <a:r>
              <a:rPr lang="en-US"/>
              <a:t>because mate’s chromosomes might match the schema.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Schema Disruption II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8001000" cy="47244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GB" dirty="0"/>
              <a:t>The probability that bit-wise mutation with probability </a:t>
            </a:r>
            <a:r>
              <a:rPr lang="en-GB" i="1" dirty="0"/>
              <a:t>P</a:t>
            </a:r>
            <a:r>
              <a:rPr lang="en-GB" i="1" baseline="-25000" dirty="0"/>
              <a:t>m</a:t>
            </a:r>
            <a:r>
              <a:rPr lang="en-GB" dirty="0"/>
              <a:t> will NOT disrupt the schemata is simply the probability that mutation does NOT occur in any of the defining positions, 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GB" dirty="0" err="1"/>
              <a:t>P</a:t>
            </a:r>
            <a:r>
              <a:rPr lang="en-GB" baseline="-25000" dirty="0" err="1"/>
              <a:t>survive</a:t>
            </a:r>
            <a:r>
              <a:rPr lang="en-GB" dirty="0"/>
              <a:t> (mutation) = (1 - (1- </a:t>
            </a:r>
            <a:r>
              <a:rPr lang="en-GB" i="1" dirty="0"/>
              <a:t>P</a:t>
            </a:r>
            <a:r>
              <a:rPr lang="en-GB" i="1" baseline="-25000" dirty="0"/>
              <a:t>m</a:t>
            </a:r>
            <a:r>
              <a:rPr lang="en-GB" i="1" dirty="0"/>
              <a:t>)</a:t>
            </a:r>
            <a:r>
              <a:rPr lang="en-GB" i="1" baseline="30000" dirty="0"/>
              <a:t>o(H)</a:t>
            </a:r>
            <a:r>
              <a:rPr lang="en-GB" i="1" dirty="0"/>
              <a:t>)</a:t>
            </a:r>
            <a:endParaRPr lang="en-GB" i="1" baseline="30000" dirty="0"/>
          </a:p>
          <a:p>
            <a:pPr lvl="1">
              <a:lnSpc>
                <a:spcPct val="110000"/>
              </a:lnSpc>
              <a:buFontTx/>
              <a:buNone/>
            </a:pPr>
            <a:r>
              <a:rPr lang="en-GB" i="1" dirty="0"/>
              <a:t>                            = 1 – o(H) * P</a:t>
            </a:r>
            <a:r>
              <a:rPr lang="en-GB" i="1" baseline="-25000" dirty="0"/>
              <a:t>m</a:t>
            </a:r>
            <a:r>
              <a:rPr lang="en-GB" i="1" dirty="0"/>
              <a:t> + terms in P</a:t>
            </a:r>
            <a:r>
              <a:rPr lang="en-GB" i="1" baseline="-25000" dirty="0"/>
              <a:t>m</a:t>
            </a:r>
            <a:r>
              <a:rPr lang="en-GB" i="1" baseline="30000" dirty="0"/>
              <a:t>2 </a:t>
            </a:r>
            <a:r>
              <a:rPr lang="en-GB" i="1" dirty="0"/>
              <a:t>+…</a:t>
            </a:r>
          </a:p>
          <a:p>
            <a:pPr>
              <a:lnSpc>
                <a:spcPct val="110000"/>
              </a:lnSpc>
            </a:pPr>
            <a:r>
              <a:rPr lang="en-GB" dirty="0"/>
              <a:t>For low mutation rates, this survival probability under mutation approximates to 1 - </a:t>
            </a:r>
            <a:r>
              <a:rPr lang="en-GB" i="1" dirty="0"/>
              <a:t>o(h)*</a:t>
            </a:r>
            <a:r>
              <a:rPr lang="en-GB" dirty="0"/>
              <a:t> </a:t>
            </a:r>
            <a:r>
              <a:rPr lang="en-GB" i="1" dirty="0"/>
              <a:t>P</a:t>
            </a:r>
            <a:r>
              <a:rPr lang="en-GB" i="1" baseline="-25000" dirty="0"/>
              <a:t>m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Designs\Zandsteen.pot</Template>
  <TotalTime>1611</TotalTime>
  <Words>1591</Words>
  <Application>Microsoft Office PowerPoint</Application>
  <PresentationFormat>On-screen Show (4:3)</PresentationFormat>
  <Paragraphs>175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Times New Roman</vt:lpstr>
      <vt:lpstr>Arial</vt:lpstr>
      <vt:lpstr>Wingdings</vt:lpstr>
      <vt:lpstr>Symbol</vt:lpstr>
      <vt:lpstr>Capsules</vt:lpstr>
      <vt:lpstr>Microsoft Equation 3.0</vt:lpstr>
      <vt:lpstr>Theory</vt:lpstr>
      <vt:lpstr>Overview</vt:lpstr>
      <vt:lpstr>Why Bother with Theory?</vt:lpstr>
      <vt:lpstr>Problems with Theory ?</vt:lpstr>
      <vt:lpstr>Holland’s Schema Theorem</vt:lpstr>
      <vt:lpstr>Example Schemata</vt:lpstr>
      <vt:lpstr>Schema Fitnesses</vt:lpstr>
      <vt:lpstr>Schema Disruption I</vt:lpstr>
      <vt:lpstr>Schema Disruption II</vt:lpstr>
      <vt:lpstr>The Schema Theorem</vt:lpstr>
      <vt:lpstr>Implications 1: Operator Bias </vt:lpstr>
      <vt:lpstr>Operator Biases ctd</vt:lpstr>
      <vt:lpstr>Building Block Hypothesis [Goldberg1989]</vt:lpstr>
      <vt:lpstr>Implications 2:The Building Block Hypothesis</vt:lpstr>
      <vt:lpstr>Criticisms of the Schema Theorem</vt:lpstr>
      <vt:lpstr>Other Landscape Metrics</vt:lpstr>
      <vt:lpstr>Vose’ Dynamical Systems Model</vt:lpstr>
      <vt:lpstr>Dynamical Systems 2</vt:lpstr>
      <vt:lpstr>Markov Chain Analysis</vt:lpstr>
      <vt:lpstr>Statistical mechanics models</vt:lpstr>
      <vt:lpstr>Reductionist Approaches</vt:lpstr>
      <vt:lpstr>Continuous Space models</vt:lpstr>
      <vt:lpstr>No Free Lunch Theorems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</dc:title>
  <dc:creator>J.E. Smith and Gusz Eiben</dc:creator>
  <cp:lastModifiedBy>Christoph Eick</cp:lastModifiedBy>
  <cp:revision>324</cp:revision>
  <dcterms:created xsi:type="dcterms:W3CDTF">2003-09-15T00:40:34Z</dcterms:created>
  <dcterms:modified xsi:type="dcterms:W3CDTF">2012-04-17T14:42:21Z</dcterms:modified>
</cp:coreProperties>
</file>