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41"/>
  </p:notesMasterIdLst>
  <p:handoutMasterIdLst>
    <p:handoutMasterId r:id="rId42"/>
  </p:handoutMasterIdLst>
  <p:sldIdLst>
    <p:sldId id="330" r:id="rId2"/>
    <p:sldId id="256" r:id="rId3"/>
    <p:sldId id="284" r:id="rId4"/>
    <p:sldId id="285" r:id="rId5"/>
    <p:sldId id="286" r:id="rId6"/>
    <p:sldId id="287" r:id="rId7"/>
    <p:sldId id="288" r:id="rId8"/>
    <p:sldId id="289" r:id="rId9"/>
    <p:sldId id="316" r:id="rId10"/>
    <p:sldId id="331" r:id="rId11"/>
    <p:sldId id="332" r:id="rId12"/>
    <p:sldId id="329" r:id="rId13"/>
    <p:sldId id="317" r:id="rId14"/>
    <p:sldId id="320" r:id="rId15"/>
    <p:sldId id="318" r:id="rId16"/>
    <p:sldId id="290" r:id="rId17"/>
    <p:sldId id="321" r:id="rId18"/>
    <p:sldId id="291" r:id="rId19"/>
    <p:sldId id="322" r:id="rId20"/>
    <p:sldId id="292" r:id="rId21"/>
    <p:sldId id="323" r:id="rId22"/>
    <p:sldId id="293" r:id="rId23"/>
    <p:sldId id="297" r:id="rId24"/>
    <p:sldId id="324" r:id="rId25"/>
    <p:sldId id="294" r:id="rId26"/>
    <p:sldId id="295" r:id="rId27"/>
    <p:sldId id="296" r:id="rId28"/>
    <p:sldId id="325" r:id="rId29"/>
    <p:sldId id="298" r:id="rId30"/>
    <p:sldId id="326" r:id="rId31"/>
    <p:sldId id="328" r:id="rId32"/>
    <p:sldId id="305" r:id="rId33"/>
    <p:sldId id="306" r:id="rId34"/>
    <p:sldId id="307" r:id="rId35"/>
    <p:sldId id="308" r:id="rId36"/>
    <p:sldId id="312" r:id="rId37"/>
    <p:sldId id="309" r:id="rId38"/>
    <p:sldId id="310" r:id="rId39"/>
    <p:sldId id="314" r:id="rId40"/>
  </p:sldIdLst>
  <p:sldSz cx="9144000" cy="6858000" type="screen4x3"/>
  <p:notesSz cx="6769100" cy="9855200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61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7.xml"/><Relationship Id="rId2" Type="http://schemas.openxmlformats.org/officeDocument/2006/relationships/slide" Target="slides/slide35.xml"/><Relationship Id="rId1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370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92" tIns="46296" rIns="92592" bIns="46296" numCol="1" anchor="t" anchorCtr="0" compatLnSpc="1">
            <a:prstTxWarp prst="textNoShape">
              <a:avLst/>
            </a:prstTxWarp>
          </a:bodyPr>
          <a:lstStyle>
            <a:lvl1pPr algn="l" defTabSz="925513">
              <a:defRPr sz="1200"/>
            </a:lvl1pPr>
          </a:lstStyle>
          <a:p>
            <a:endParaRPr lang="en-GB"/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5400" y="0"/>
            <a:ext cx="293370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92" tIns="46296" rIns="92592" bIns="46296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/>
            </a:lvl1pPr>
          </a:lstStyle>
          <a:p>
            <a:endParaRPr lang="en-GB"/>
          </a:p>
        </p:txBody>
      </p:sp>
      <p:sp>
        <p:nvSpPr>
          <p:cNvPr id="151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63075"/>
            <a:ext cx="293370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92" tIns="46296" rIns="92592" bIns="46296" numCol="1" anchor="b" anchorCtr="0" compatLnSpc="1">
            <a:prstTxWarp prst="textNoShape">
              <a:avLst/>
            </a:prstTxWarp>
          </a:bodyPr>
          <a:lstStyle>
            <a:lvl1pPr algn="l" defTabSz="925513">
              <a:defRPr sz="1200"/>
            </a:lvl1pPr>
          </a:lstStyle>
          <a:p>
            <a:endParaRPr lang="en-GB"/>
          </a:p>
        </p:txBody>
      </p:sp>
      <p:sp>
        <p:nvSpPr>
          <p:cNvPr id="151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5400" y="9363075"/>
            <a:ext cx="293370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92" tIns="46296" rIns="92592" bIns="46296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/>
            </a:lvl1pPr>
          </a:lstStyle>
          <a:p>
            <a:fld id="{339AB67E-B520-4A0E-9F57-0FAC138EF1B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09547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370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92" tIns="46296" rIns="92592" bIns="46296" numCol="1" anchor="t" anchorCtr="0" compatLnSpc="1">
            <a:prstTxWarp prst="textNoShape">
              <a:avLst/>
            </a:prstTxWarp>
          </a:bodyPr>
          <a:lstStyle>
            <a:lvl1pPr algn="l" defTabSz="925513">
              <a:defRPr sz="1200"/>
            </a:lvl1pPr>
          </a:lstStyle>
          <a:p>
            <a:endParaRPr lang="en-GB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5400" y="0"/>
            <a:ext cx="293370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92" tIns="46296" rIns="92592" bIns="46296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/>
            </a:lvl1pPr>
          </a:lstStyle>
          <a:p>
            <a:endParaRPr lang="en-GB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3288" y="4681538"/>
            <a:ext cx="4962525" cy="443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92" tIns="46296" rIns="92592" bIns="46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3075"/>
            <a:ext cx="293370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92" tIns="46296" rIns="92592" bIns="46296" numCol="1" anchor="b" anchorCtr="0" compatLnSpc="1">
            <a:prstTxWarp prst="textNoShape">
              <a:avLst/>
            </a:prstTxWarp>
          </a:bodyPr>
          <a:lstStyle>
            <a:lvl1pPr algn="l" defTabSz="925513">
              <a:defRPr sz="1200"/>
            </a:lvl1pPr>
          </a:lstStyle>
          <a:p>
            <a:endParaRPr lang="en-GB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5400" y="9363075"/>
            <a:ext cx="293370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92" tIns="46296" rIns="92592" bIns="46296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/>
            </a:lvl1pPr>
          </a:lstStyle>
          <a:p>
            <a:fld id="{17AC12BC-01FF-4C56-AA03-0F91BB9AEBA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44776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70F9B0-B80B-4AE4-AC5C-AF44B3B4F9D8}" type="slidenum">
              <a:rPr lang="en-GB"/>
              <a:pPr/>
              <a:t>3</a:t>
            </a:fld>
            <a:endParaRPr lang="en-GB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20750" y="739775"/>
            <a:ext cx="4927600" cy="3695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3288" y="4681538"/>
            <a:ext cx="4962525" cy="44338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592" tIns="46296" rIns="92592" bIns="46296"/>
          <a:lstStyle/>
          <a:p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0FD577-2D54-47E1-A014-92B4CABBC730}" type="slidenum">
              <a:rPr lang="en-GB"/>
              <a:pPr/>
              <a:t>34</a:t>
            </a:fld>
            <a:endParaRPr lang="en-GB"/>
          </a:p>
        </p:txBody>
      </p:sp>
      <p:sp>
        <p:nvSpPr>
          <p:cNvPr id="1372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22375" y="812800"/>
            <a:ext cx="4383088" cy="3287713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3288" y="4686300"/>
            <a:ext cx="4962525" cy="4148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615" tIns="45003" rIns="91615" bIns="45003"/>
          <a:lstStyle/>
          <a:p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184049-2D0B-45C3-9447-E4E2C0B2DC8F}" type="slidenum">
              <a:rPr lang="en-GB"/>
              <a:pPr/>
              <a:t>35</a:t>
            </a:fld>
            <a:endParaRPr lang="en-GB"/>
          </a:p>
        </p:txBody>
      </p:sp>
      <p:sp>
        <p:nvSpPr>
          <p:cNvPr id="1392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22375" y="812800"/>
            <a:ext cx="4383088" cy="3287713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3288" y="4686300"/>
            <a:ext cx="4962525" cy="4148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615" tIns="45003" rIns="91615" bIns="45003"/>
          <a:lstStyle/>
          <a:p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0666E0-F78E-42D5-BF71-720ADC45B297}" type="slidenum">
              <a:rPr lang="en-GB"/>
              <a:pPr/>
              <a:t>37</a:t>
            </a:fld>
            <a:endParaRPr lang="en-GB"/>
          </a:p>
        </p:txBody>
      </p:sp>
      <p:sp>
        <p:nvSpPr>
          <p:cNvPr id="1413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22375" y="812800"/>
            <a:ext cx="4383088" cy="3287713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3288" y="4686300"/>
            <a:ext cx="4962525" cy="4148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615" tIns="45003" rIns="91615" bIns="45003"/>
          <a:lstStyle/>
          <a:p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kumimoji="1" lang="en-US" sz="2400"/>
          </a:p>
        </p:txBody>
      </p:sp>
      <p:sp>
        <p:nvSpPr>
          <p:cNvPr id="7171" name="AutoShape 2051"/>
          <p:cNvSpPr>
            <a:spLocks noChangeArrowheads="1"/>
          </p:cNvSpPr>
          <p:nvPr/>
        </p:nvSpPr>
        <p:spPr bwMode="auto">
          <a:xfrm>
            <a:off x="685800" y="990600"/>
            <a:ext cx="5181600" cy="1905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kumimoji="1" lang="en-US" sz="2400"/>
          </a:p>
        </p:txBody>
      </p:sp>
      <p:sp>
        <p:nvSpPr>
          <p:cNvPr id="7172" name="Rectangle 2052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36576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nl-NL" noProof="0" smtClean="0"/>
              <a:t>Klik om het opmaakprofiel van de modelondertitel te bewerken</a:t>
            </a:r>
          </a:p>
        </p:txBody>
      </p:sp>
      <p:grpSp>
        <p:nvGrpSpPr>
          <p:cNvPr id="7173" name="Group 2053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7174" name="AutoShape 2054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5" name="AutoShape 2055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76" name="Rectangle 2056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2667000" y="6553200"/>
            <a:ext cx="19050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endParaRPr lang="nl-NL"/>
          </a:p>
        </p:txBody>
      </p:sp>
      <p:sp>
        <p:nvSpPr>
          <p:cNvPr id="7177" name="Rectangle 205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195888" y="6553200"/>
            <a:ext cx="3279775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400">
                <a:latin typeface="+mn-lt"/>
              </a:defRPr>
            </a:lvl1pPr>
          </a:lstStyle>
          <a:p>
            <a:endParaRPr lang="nl-NL"/>
          </a:p>
        </p:txBody>
      </p:sp>
      <p:sp>
        <p:nvSpPr>
          <p:cNvPr id="7178" name="Rectangle 205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525" y="6359525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3119FD08-E455-4C21-8779-BE39CCAD0FDB}" type="slidenum">
              <a:rPr lang="nl-NL"/>
              <a:pPr/>
              <a:t>‹#›</a:t>
            </a:fld>
            <a:endParaRPr lang="nl-NL"/>
          </a:p>
        </p:txBody>
      </p:sp>
      <p:sp>
        <p:nvSpPr>
          <p:cNvPr id="7179" name="Rectangle 2059"/>
          <p:cNvSpPr>
            <a:spLocks noGrp="1" noChangeArrowheads="1"/>
          </p:cNvSpPr>
          <p:nvPr>
            <p:ph type="ctrTitle" sz="quarter"/>
          </p:nvPr>
        </p:nvSpPr>
        <p:spPr>
          <a:xfrm>
            <a:off x="936625" y="1425575"/>
            <a:ext cx="7772400" cy="1143000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nl-NL" noProof="0" smtClean="0"/>
              <a:t>Klik om het opmaakprofiel van de modeltitel te bewerken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2E9E04-C589-41B9-94F1-DFF85A380202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8611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990600"/>
            <a:ext cx="20002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990600"/>
            <a:ext cx="58483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6CCA544-1498-401C-A9C9-DECE07422B26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80460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90600"/>
            <a:ext cx="80010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2057400"/>
            <a:ext cx="39243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91100" y="2057400"/>
            <a:ext cx="39243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91100" y="4457700"/>
            <a:ext cx="39243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4138" y="63436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3A2E7637-20B5-42F5-BD13-D54B1A072AAF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44421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90600"/>
            <a:ext cx="80010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2057400"/>
            <a:ext cx="39243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2057400"/>
            <a:ext cx="39243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4138" y="63436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67AF771B-6BF7-43A7-8287-4A23ACB89F38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5926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5C61D5E-A186-4298-8A77-D0C6B4DF5C44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8269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7710BA6-8CA4-4ACC-9892-0A8462153BBB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3209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057400"/>
            <a:ext cx="39243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2057400"/>
            <a:ext cx="39243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8BA01FF-5319-461F-B7E2-641022C0254C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0136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F7DB263-48BA-4973-AB6E-860F6C4E167C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7632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B716487-39E0-4E80-9177-70CCD2B94D53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7570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15DE478-7DB6-4A7D-80B4-BBF195A39CB2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059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7F6EE44-1710-4206-A258-85A2390850D6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0408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36F4804-4B17-446A-8D87-A60473D374BC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7487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0"/>
            <a:ext cx="3200400" cy="6858000"/>
            <a:chOff x="0" y="0"/>
            <a:chExt cx="2016" cy="4320"/>
          </a:xfrm>
        </p:grpSpPr>
        <p:sp>
          <p:nvSpPr>
            <p:cNvPr id="6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8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762000" y="762000"/>
            <a:ext cx="5105400" cy="609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kumimoji="1" lang="en-US" sz="2400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990600"/>
            <a:ext cx="8001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omtel te bewerken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057400"/>
            <a:ext cx="80010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3436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  <a:spAutoFit/>
          </a:bodyPr>
          <a:lstStyle>
            <a:lvl1pPr algn="l">
              <a:defRPr sz="2600" b="1">
                <a:solidFill>
                  <a:schemeClr val="bg1"/>
                </a:solidFill>
                <a:latin typeface="+mn-lt"/>
              </a:defRPr>
            </a:lvl1pPr>
          </a:lstStyle>
          <a:p>
            <a:fld id="{F5A64582-B554-4331-A939-816D84161294}" type="slidenum">
              <a:rPr lang="nl-NL"/>
              <a:pPr/>
              <a:t>‹#›</a:t>
            </a:fld>
            <a:endParaRPr lang="nl-NL"/>
          </a:p>
        </p:txBody>
      </p:sp>
      <p:grpSp>
        <p:nvGrpSpPr>
          <p:cNvPr id="6155" name="Group 11"/>
          <p:cNvGrpSpPr>
            <a:grpSpLocks/>
          </p:cNvGrpSpPr>
          <p:nvPr userDrawn="1"/>
        </p:nvGrpSpPr>
        <p:grpSpPr bwMode="auto">
          <a:xfrm>
            <a:off x="304800" y="1676400"/>
            <a:ext cx="7391400" cy="319088"/>
            <a:chOff x="144" y="1248"/>
            <a:chExt cx="4656" cy="201"/>
          </a:xfrm>
        </p:grpSpPr>
        <p:sp>
          <p:nvSpPr>
            <p:cNvPr id="6156" name="AutoShape 12"/>
            <p:cNvSpPr>
              <a:spLocks noChangeArrowheads="1"/>
            </p:cNvSpPr>
            <p:nvPr userDrawn="1"/>
          </p:nvSpPr>
          <p:spPr bwMode="auto">
            <a:xfrm>
              <a:off x="384" y="1248"/>
              <a:ext cx="4416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7" name="AutoShape 13"/>
            <p:cNvSpPr>
              <a:spLocks noChangeArrowheads="1"/>
            </p:cNvSpPr>
            <p:nvPr userDrawn="1"/>
          </p:nvSpPr>
          <p:spPr bwMode="auto">
            <a:xfrm flipH="1">
              <a:off x="144" y="1248"/>
              <a:ext cx="248" cy="201"/>
            </a:xfrm>
            <a:prstGeom prst="flowChartDelay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3886200" y="0"/>
            <a:ext cx="52578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GB" sz="1400">
                <a:latin typeface="Arial" charset="0"/>
              </a:rPr>
              <a:t>A.E. Eiben and J.E. Smith, What is an Evolutionary Algorithm?</a:t>
            </a:r>
          </a:p>
          <a:p>
            <a:pPr algn="r"/>
            <a:r>
              <a:rPr lang="en-GB" sz="1400">
                <a:latin typeface="Arial" charset="0"/>
              </a:rPr>
              <a:t>With Additions and Modifications by Ch. Eick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609600"/>
          </a:xfrm>
          <a:noFill/>
        </p:spPr>
        <p:txBody>
          <a:bodyPr/>
          <a:lstStyle/>
          <a:p>
            <a:r>
              <a:rPr lang="en-US" sz="3600" dirty="0" smtClean="0"/>
              <a:t>EP---January 31, 2012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362200"/>
            <a:ext cx="7772400" cy="4114800"/>
          </a:xfrm>
          <a:noFill/>
        </p:spPr>
        <p:txBody>
          <a:bodyPr/>
          <a:lstStyle/>
          <a:p>
            <a:r>
              <a:rPr lang="en-US" sz="2000" dirty="0" smtClean="0"/>
              <a:t>Please read specification of Project1 which has been posted at the course website (to be discussed on Thursday)</a:t>
            </a:r>
          </a:p>
          <a:p>
            <a:r>
              <a:rPr lang="en-US" sz="2000" dirty="0" smtClean="0"/>
              <a:t>Student Questions Session (E-mail 1 question or questions to Dr. </a:t>
            </a:r>
            <a:r>
              <a:rPr lang="en-US" sz="2000" dirty="0" err="1" smtClean="0"/>
              <a:t>Eick</a:t>
            </a:r>
            <a:r>
              <a:rPr lang="en-US" sz="2000" dirty="0" smtClean="0"/>
              <a:t> no later than Feb. 7)</a:t>
            </a:r>
          </a:p>
          <a:p>
            <a:pPr marL="0" indent="0">
              <a:buNone/>
            </a:pPr>
            <a:r>
              <a:rPr lang="en-US" sz="2000" dirty="0" smtClean="0"/>
              <a:t>This Week </a:t>
            </a:r>
          </a:p>
          <a:p>
            <a:pPr>
              <a:buFont typeface="+mj-lt"/>
              <a:buAutoNum type="arabicPeriod"/>
            </a:pPr>
            <a:r>
              <a:rPr lang="en-US" sz="2000" dirty="0" smtClean="0"/>
              <a:t>What is an Evolutionary Algorithm? (</a:t>
            </a:r>
            <a:r>
              <a:rPr lang="en-US" sz="2000" dirty="0" err="1" smtClean="0"/>
              <a:t>Eiben</a:t>
            </a:r>
            <a:r>
              <a:rPr lang="en-US" sz="2000" dirty="0" smtClean="0"/>
              <a:t> Chapter2)</a:t>
            </a:r>
          </a:p>
          <a:p>
            <a:pPr>
              <a:buFont typeface="+mj-lt"/>
              <a:buAutoNum type="arabicPeriod"/>
            </a:pPr>
            <a:r>
              <a:rPr lang="en-US" sz="2000" dirty="0" smtClean="0"/>
              <a:t>Student Introductions</a:t>
            </a:r>
          </a:p>
          <a:p>
            <a:pPr>
              <a:buFont typeface="+mj-lt"/>
              <a:buAutoNum type="arabicPeriod"/>
            </a:pPr>
            <a:r>
              <a:rPr lang="en-US" sz="2000" dirty="0" smtClean="0"/>
              <a:t>Simulation of Evolution/Cellular Automata/Agent-based Modeling (we mostly skipped this part in the overview)</a:t>
            </a:r>
          </a:p>
          <a:p>
            <a:pPr>
              <a:buFont typeface="+mj-lt"/>
              <a:buAutoNum type="arabicPeriod"/>
            </a:pPr>
            <a:r>
              <a:rPr lang="en-US" sz="2000" dirty="0" smtClean="0"/>
              <a:t>Genetic Algorithms---Evolving Binary Strings (</a:t>
            </a:r>
            <a:r>
              <a:rPr lang="en-US" sz="2000" dirty="0" err="1" smtClean="0"/>
              <a:t>Eiben</a:t>
            </a:r>
            <a:r>
              <a:rPr lang="en-US" sz="2000" smtClean="0"/>
              <a:t> Chapter3)</a:t>
            </a:r>
            <a:endParaRPr lang="en-US" sz="2000" dirty="0" smtClean="0"/>
          </a:p>
          <a:p>
            <a:pPr>
              <a:buFont typeface="+mj-lt"/>
              <a:buAutoNum type="arabicPeriod"/>
            </a:pPr>
            <a:r>
              <a:rPr lang="en-US" sz="2000" dirty="0" smtClean="0"/>
              <a:t>Discussion of Course Project1</a:t>
            </a:r>
          </a:p>
          <a:p>
            <a:pPr>
              <a:buFont typeface="+mj-lt"/>
              <a:buAutoNum type="arabicPeriod"/>
            </a:pPr>
            <a:endParaRPr lang="en-US" sz="1800" dirty="0" smtClean="0"/>
          </a:p>
          <a:p>
            <a:pPr>
              <a:buFont typeface="+mj-lt"/>
              <a:buAutoNum type="arabicPeriod"/>
            </a:pPr>
            <a:endParaRPr lang="en-US" sz="1800" dirty="0" smtClean="0"/>
          </a:p>
          <a:p>
            <a:pPr marL="0" indent="0">
              <a:buNone/>
            </a:pPr>
            <a:endParaRPr lang="en-US" sz="2500" dirty="0" smtClean="0"/>
          </a:p>
        </p:txBody>
      </p:sp>
    </p:spTree>
    <p:extLst>
      <p:ext uri="{BB962C8B-B14F-4D97-AF65-F5344CB8AC3E}">
        <p14:creationId xmlns:p14="http://schemas.microsoft.com/office/powerpoint/2010/main" val="39021133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8915400" cy="533400"/>
          </a:xfrm>
        </p:spPr>
        <p:txBody>
          <a:bodyPr/>
          <a:lstStyle/>
          <a:p>
            <a:pPr algn="ctr" eaLnBrk="1" hangingPunct="1"/>
            <a:r>
              <a:rPr lang="en-US" sz="2900" smtClean="0"/>
              <a:t>2 Types of Evolutionary Computing Systems</a:t>
            </a:r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811213" y="1981200"/>
            <a:ext cx="6769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/>
              <a:t>Approach 1</a:t>
            </a:r>
            <a:r>
              <a:rPr lang="en-US"/>
              <a:t>: Reduce it to an GA, ES, GP,… Problem</a:t>
            </a:r>
          </a:p>
        </p:txBody>
      </p:sp>
      <p:sp>
        <p:nvSpPr>
          <p:cNvPr id="22532" name="Rectangle 5"/>
          <p:cNvSpPr>
            <a:spLocks noChangeArrowheads="1"/>
          </p:cNvSpPr>
          <p:nvPr/>
        </p:nvSpPr>
        <p:spPr bwMode="auto">
          <a:xfrm>
            <a:off x="3505200" y="2667000"/>
            <a:ext cx="1981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Phenotype</a:t>
            </a:r>
          </a:p>
        </p:txBody>
      </p:sp>
      <p:sp>
        <p:nvSpPr>
          <p:cNvPr id="22533" name="Line 7"/>
          <p:cNvSpPr>
            <a:spLocks noChangeShapeType="1"/>
          </p:cNvSpPr>
          <p:nvPr/>
        </p:nvSpPr>
        <p:spPr bwMode="auto">
          <a:xfrm>
            <a:off x="5486400" y="29718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534" name="Text Box 8"/>
          <p:cNvSpPr txBox="1">
            <a:spLocks noChangeArrowheads="1"/>
          </p:cNvSpPr>
          <p:nvPr/>
        </p:nvSpPr>
        <p:spPr bwMode="auto">
          <a:xfrm>
            <a:off x="5715000" y="2590800"/>
            <a:ext cx="2138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Fitness function</a:t>
            </a:r>
          </a:p>
        </p:txBody>
      </p:sp>
      <p:sp>
        <p:nvSpPr>
          <p:cNvPr id="22535" name="Rectangle 9"/>
          <p:cNvSpPr>
            <a:spLocks noChangeArrowheads="1"/>
          </p:cNvSpPr>
          <p:nvPr/>
        </p:nvSpPr>
        <p:spPr bwMode="auto">
          <a:xfrm>
            <a:off x="3581400" y="4572000"/>
            <a:ext cx="1981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Genotype</a:t>
            </a:r>
          </a:p>
        </p:txBody>
      </p:sp>
      <p:sp>
        <p:nvSpPr>
          <p:cNvPr id="22536" name="Line 11"/>
          <p:cNvSpPr>
            <a:spLocks noChangeShapeType="1"/>
          </p:cNvSpPr>
          <p:nvPr/>
        </p:nvSpPr>
        <p:spPr bwMode="auto">
          <a:xfrm flipV="1">
            <a:off x="4495800" y="32004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537" name="Text Box 12"/>
          <p:cNvSpPr txBox="1">
            <a:spLocks noChangeArrowheads="1"/>
          </p:cNvSpPr>
          <p:nvPr/>
        </p:nvSpPr>
        <p:spPr bwMode="auto">
          <a:xfrm>
            <a:off x="4419600" y="3733800"/>
            <a:ext cx="903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/>
              <a:t>decode</a:t>
            </a:r>
          </a:p>
        </p:txBody>
      </p:sp>
      <p:sp>
        <p:nvSpPr>
          <p:cNvPr id="22538" name="AutoShape 14"/>
          <p:cNvSpPr>
            <a:spLocks noChangeArrowheads="1"/>
          </p:cNvSpPr>
          <p:nvPr/>
        </p:nvSpPr>
        <p:spPr bwMode="auto">
          <a:xfrm>
            <a:off x="3886200" y="5105400"/>
            <a:ext cx="1600200" cy="990600"/>
          </a:xfrm>
          <a:prstGeom prst="curvedUpArrow">
            <a:avLst>
              <a:gd name="adj1" fmla="val 32308"/>
              <a:gd name="adj2" fmla="val 64615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9" name="Text Box 15"/>
          <p:cNvSpPr txBox="1">
            <a:spLocks noChangeArrowheads="1"/>
          </p:cNvSpPr>
          <p:nvPr/>
        </p:nvSpPr>
        <p:spPr bwMode="auto">
          <a:xfrm>
            <a:off x="3505200" y="6096000"/>
            <a:ext cx="2586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Crossover/mutation</a:t>
            </a:r>
          </a:p>
        </p:txBody>
      </p:sp>
      <p:sp>
        <p:nvSpPr>
          <p:cNvPr id="22540" name="Rectangle 16"/>
          <p:cNvSpPr>
            <a:spLocks noChangeArrowheads="1"/>
          </p:cNvSpPr>
          <p:nvPr/>
        </p:nvSpPr>
        <p:spPr bwMode="auto">
          <a:xfrm>
            <a:off x="1676400" y="4191000"/>
            <a:ext cx="5486400" cy="2514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1" name="Text Box 17"/>
          <p:cNvSpPr txBox="1">
            <a:spLocks noChangeArrowheads="1"/>
          </p:cNvSpPr>
          <p:nvPr/>
        </p:nvSpPr>
        <p:spPr bwMode="auto">
          <a:xfrm>
            <a:off x="7162800" y="5181600"/>
            <a:ext cx="1327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/>
              <a:t>Given: GP,</a:t>
            </a:r>
          </a:p>
          <a:p>
            <a:pPr eaLnBrk="1" hangingPunct="1"/>
            <a:r>
              <a:rPr lang="en-US" sz="2000"/>
              <a:t>ES, GA,…</a:t>
            </a:r>
          </a:p>
        </p:txBody>
      </p:sp>
    </p:spTree>
    <p:extLst>
      <p:ext uri="{BB962C8B-B14F-4D97-AF65-F5344CB8AC3E}">
        <p14:creationId xmlns:p14="http://schemas.microsoft.com/office/powerpoint/2010/main" val="4015980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143000"/>
            <a:ext cx="8915400" cy="533400"/>
          </a:xfrm>
        </p:spPr>
        <p:txBody>
          <a:bodyPr/>
          <a:lstStyle/>
          <a:p>
            <a:pPr algn="ctr" eaLnBrk="1" hangingPunct="1"/>
            <a:r>
              <a:rPr lang="en-US" sz="2900" smtClean="0"/>
              <a:t>2 Types of Evolutionary Computing Systems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838200" y="2057400"/>
            <a:ext cx="61817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b="1"/>
              <a:t>Approach 2</a:t>
            </a:r>
            <a:r>
              <a:rPr lang="en-US"/>
              <a:t>: Define Problem-Specific Mutation </a:t>
            </a:r>
          </a:p>
          <a:p>
            <a:pPr algn="l" eaLnBrk="1" hangingPunct="1"/>
            <a:r>
              <a:rPr lang="en-US"/>
              <a:t>                      and Crossover Operators</a:t>
            </a:r>
          </a:p>
        </p:txBody>
      </p:sp>
      <p:sp>
        <p:nvSpPr>
          <p:cNvPr id="23556" name="Text Box 6"/>
          <p:cNvSpPr txBox="1">
            <a:spLocks noChangeArrowheads="1"/>
          </p:cNvSpPr>
          <p:nvPr/>
        </p:nvSpPr>
        <p:spPr bwMode="auto">
          <a:xfrm>
            <a:off x="5638800" y="3962400"/>
            <a:ext cx="2138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Fitness function</a:t>
            </a:r>
          </a:p>
        </p:txBody>
      </p:sp>
      <p:sp>
        <p:nvSpPr>
          <p:cNvPr id="23557" name="Rectangle 7"/>
          <p:cNvSpPr>
            <a:spLocks noChangeArrowheads="1"/>
          </p:cNvSpPr>
          <p:nvPr/>
        </p:nvSpPr>
        <p:spPr bwMode="auto">
          <a:xfrm>
            <a:off x="3581400" y="3810000"/>
            <a:ext cx="19812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Genotype/</a:t>
            </a:r>
          </a:p>
          <a:p>
            <a:pPr algn="ctr"/>
            <a:r>
              <a:rPr lang="en-US"/>
              <a:t>Phenotype</a:t>
            </a:r>
          </a:p>
        </p:txBody>
      </p:sp>
      <p:sp>
        <p:nvSpPr>
          <p:cNvPr id="23558" name="Line 8"/>
          <p:cNvSpPr>
            <a:spLocks noChangeShapeType="1"/>
          </p:cNvSpPr>
          <p:nvPr/>
        </p:nvSpPr>
        <p:spPr bwMode="auto">
          <a:xfrm flipV="1">
            <a:off x="5562600" y="43434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559" name="AutoShape 10"/>
          <p:cNvSpPr>
            <a:spLocks noChangeArrowheads="1"/>
          </p:cNvSpPr>
          <p:nvPr/>
        </p:nvSpPr>
        <p:spPr bwMode="auto">
          <a:xfrm>
            <a:off x="3886200" y="4953000"/>
            <a:ext cx="1600200" cy="990600"/>
          </a:xfrm>
          <a:prstGeom prst="curvedUpArrow">
            <a:avLst>
              <a:gd name="adj1" fmla="val 32308"/>
              <a:gd name="adj2" fmla="val 64615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Text Box 11"/>
          <p:cNvSpPr txBox="1">
            <a:spLocks noChangeArrowheads="1"/>
          </p:cNvSpPr>
          <p:nvPr/>
        </p:nvSpPr>
        <p:spPr bwMode="auto">
          <a:xfrm>
            <a:off x="3505200" y="5943600"/>
            <a:ext cx="2586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Crossover/mutation</a:t>
            </a:r>
          </a:p>
        </p:txBody>
      </p:sp>
      <p:sp>
        <p:nvSpPr>
          <p:cNvPr id="23561" name="Line 14"/>
          <p:cNvSpPr>
            <a:spLocks noChangeShapeType="1"/>
          </p:cNvSpPr>
          <p:nvPr/>
        </p:nvSpPr>
        <p:spPr bwMode="auto">
          <a:xfrm flipH="1" flipV="1">
            <a:off x="1600200" y="3810000"/>
            <a:ext cx="2057400" cy="2362200"/>
          </a:xfrm>
          <a:prstGeom prst="line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562" name="Text Box 15"/>
          <p:cNvSpPr txBox="1">
            <a:spLocks noChangeArrowheads="1"/>
          </p:cNvSpPr>
          <p:nvPr/>
        </p:nvSpPr>
        <p:spPr bwMode="auto">
          <a:xfrm>
            <a:off x="762000" y="3124200"/>
            <a:ext cx="21621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Defined for the </a:t>
            </a:r>
          </a:p>
          <a:p>
            <a:pPr eaLnBrk="1" hangingPunct="1"/>
            <a:r>
              <a:rPr lang="en-US"/>
              <a:t>problem at hand</a:t>
            </a:r>
          </a:p>
        </p:txBody>
      </p:sp>
    </p:spTree>
    <p:extLst>
      <p:ext uri="{BB962C8B-B14F-4D97-AF65-F5344CB8AC3E}">
        <p14:creationId xmlns:p14="http://schemas.microsoft.com/office/powerpoint/2010/main" val="38198997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/>
              <a:t>What are the different types of EA’s?</a:t>
            </a:r>
            <a:endParaRPr lang="en-US" sz="3200"/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981200"/>
            <a:ext cx="7162800" cy="685800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GB" sz="2000"/>
              <a:t>Solutions are sets of objects: e.g. {r1, r3,r4}, {r2,r4} --- </a:t>
            </a:r>
            <a:r>
              <a:rPr lang="en-GB" sz="2000" b="1"/>
              <a:t>no name!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b="1"/>
          </a:p>
        </p:txBody>
      </p:sp>
      <p:sp>
        <p:nvSpPr>
          <p:cNvPr id="182277" name="Text Box 5"/>
          <p:cNvSpPr txBox="1">
            <a:spLocks noChangeArrowheads="1"/>
          </p:cNvSpPr>
          <p:nvPr/>
        </p:nvSpPr>
        <p:spPr bwMode="auto">
          <a:xfrm>
            <a:off x="838200" y="4495800"/>
            <a:ext cx="8001000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</a:pPr>
            <a:r>
              <a:rPr lang="en-GB">
                <a:latin typeface="Arial" charset="0"/>
              </a:rPr>
              <a:t> Use </a:t>
            </a:r>
            <a:r>
              <a:rPr lang="en-GB" b="1">
                <a:latin typeface="Arial" charset="0"/>
              </a:rPr>
              <a:t>problem specific</a:t>
            </a:r>
            <a:r>
              <a:rPr lang="en-GB">
                <a:latin typeface="Arial" charset="0"/>
              </a:rPr>
              <a:t> chromosomal representation and  mutation, crossover,… operators </a:t>
            </a:r>
            <a:r>
              <a:rPr lang="en-GB" b="1">
                <a:latin typeface="Arial" charset="0"/>
              </a:rPr>
              <a:t>incorporating domain specific knowledge</a:t>
            </a:r>
          </a:p>
          <a:p>
            <a:pPr>
              <a:spcBef>
                <a:spcPct val="50000"/>
              </a:spcBef>
            </a:pPr>
            <a:endParaRPr lang="en-US" b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/>
              <a:t>What EA Approach Should we Use?</a:t>
            </a:r>
            <a:endParaRPr lang="en-US" sz="3200"/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GB" dirty="0"/>
          </a:p>
          <a:p>
            <a:r>
              <a:rPr lang="en-GB" dirty="0"/>
              <a:t>choose representation to suit problem</a:t>
            </a:r>
          </a:p>
          <a:p>
            <a:r>
              <a:rPr lang="en-GB" dirty="0"/>
              <a:t>choose variation operators to suit </a:t>
            </a:r>
            <a:r>
              <a:rPr lang="en-GB" dirty="0" smtClean="0"/>
              <a:t>representation</a:t>
            </a:r>
            <a:endParaRPr lang="en-GB" dirty="0"/>
          </a:p>
          <a:p>
            <a:r>
              <a:rPr lang="en-GB" dirty="0"/>
              <a:t>selection operators </a:t>
            </a:r>
            <a:r>
              <a:rPr lang="en-GB" dirty="0" smtClean="0"/>
              <a:t>(usually) only </a:t>
            </a:r>
            <a:r>
              <a:rPr lang="en-GB" dirty="0"/>
              <a:t>use fitness function and thus are independent of representation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Wheel </a:t>
            </a:r>
          </a:p>
        </p:txBody>
      </p:sp>
      <p:pic>
        <p:nvPicPr>
          <p:cNvPr id="161795" name="Picture 3" descr="Whe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057400"/>
            <a:ext cx="2768600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/>
              <a:t>General Scheme of an EA </a:t>
            </a:r>
            <a:endParaRPr lang="en-US" sz="3200"/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Representations</a:t>
            </a:r>
          </a:p>
          <a:p>
            <a:r>
              <a:rPr lang="en-GB"/>
              <a:t>Fitness Function</a:t>
            </a:r>
          </a:p>
          <a:p>
            <a:r>
              <a:rPr lang="en-GB"/>
              <a:t>Population</a:t>
            </a:r>
          </a:p>
          <a:p>
            <a:r>
              <a:rPr lang="en-GB"/>
              <a:t>Parent Selection Mechanism</a:t>
            </a:r>
          </a:p>
          <a:p>
            <a:r>
              <a:rPr lang="en-GB"/>
              <a:t>Mutation</a:t>
            </a:r>
          </a:p>
          <a:p>
            <a:r>
              <a:rPr lang="en-GB"/>
              <a:t>Recombination</a:t>
            </a:r>
          </a:p>
          <a:p>
            <a:r>
              <a:rPr lang="en-GB"/>
              <a:t>Survivor Selection</a:t>
            </a:r>
          </a:p>
          <a:p>
            <a:r>
              <a:rPr lang="en-GB"/>
              <a:t>Initialization / Termination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Representations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GB" sz="2400"/>
              <a:t>Candidate solutions (</a:t>
            </a:r>
            <a:r>
              <a:rPr lang="en-GB" sz="2400">
                <a:solidFill>
                  <a:srgbClr val="FF0000"/>
                </a:solidFill>
              </a:rPr>
              <a:t>individuals</a:t>
            </a:r>
            <a:r>
              <a:rPr lang="en-GB" sz="2400"/>
              <a:t>) exist in </a:t>
            </a:r>
            <a:r>
              <a:rPr lang="en-GB" sz="2400" i="1"/>
              <a:t>phenotype </a:t>
            </a:r>
            <a:r>
              <a:rPr lang="en-GB" sz="2400"/>
              <a:t> space</a:t>
            </a:r>
          </a:p>
          <a:p>
            <a:pPr>
              <a:lnSpc>
                <a:spcPct val="110000"/>
              </a:lnSpc>
            </a:pPr>
            <a:r>
              <a:rPr lang="en-GB" sz="2400"/>
              <a:t>They are encoded in </a:t>
            </a:r>
            <a:r>
              <a:rPr lang="en-GB" sz="2400">
                <a:solidFill>
                  <a:srgbClr val="FF0000"/>
                </a:solidFill>
              </a:rPr>
              <a:t>chromosomes</a:t>
            </a:r>
            <a:r>
              <a:rPr lang="en-GB" sz="2400"/>
              <a:t>, which exist in </a:t>
            </a:r>
            <a:r>
              <a:rPr lang="en-GB" sz="2400" i="1"/>
              <a:t>genotype</a:t>
            </a:r>
            <a:r>
              <a:rPr lang="en-GB" sz="2400"/>
              <a:t> space</a:t>
            </a:r>
          </a:p>
          <a:p>
            <a:pPr lvl="1">
              <a:lnSpc>
                <a:spcPct val="110000"/>
              </a:lnSpc>
            </a:pPr>
            <a:r>
              <a:rPr lang="en-GB" sz="2000"/>
              <a:t>Encoding : phenotype=&gt; genotype (not necessarily one to one)</a:t>
            </a:r>
          </a:p>
          <a:p>
            <a:pPr lvl="1">
              <a:lnSpc>
                <a:spcPct val="110000"/>
              </a:lnSpc>
            </a:pPr>
            <a:r>
              <a:rPr lang="en-GB" sz="2000"/>
              <a:t>Decoding : genotype=&gt; phenotype  (must be one to one)</a:t>
            </a:r>
          </a:p>
          <a:p>
            <a:pPr>
              <a:lnSpc>
                <a:spcPct val="110000"/>
              </a:lnSpc>
            </a:pPr>
            <a:r>
              <a:rPr lang="en-GB" sz="2400"/>
              <a:t>Chromosomes contain </a:t>
            </a:r>
            <a:r>
              <a:rPr lang="en-GB" sz="2400">
                <a:solidFill>
                  <a:srgbClr val="FF0000"/>
                </a:solidFill>
              </a:rPr>
              <a:t>genes</a:t>
            </a:r>
            <a:r>
              <a:rPr lang="en-GB" sz="2400"/>
              <a:t>, which are in (usually fixed) positions called </a:t>
            </a:r>
            <a:r>
              <a:rPr lang="en-GB" sz="2400">
                <a:solidFill>
                  <a:srgbClr val="FF0000"/>
                </a:solidFill>
              </a:rPr>
              <a:t>loci</a:t>
            </a:r>
            <a:r>
              <a:rPr lang="en-GB" sz="2400"/>
              <a:t> (sing. locus) and have a value (</a:t>
            </a:r>
            <a:r>
              <a:rPr lang="en-GB" sz="2400">
                <a:solidFill>
                  <a:srgbClr val="FF0000"/>
                </a:solidFill>
              </a:rPr>
              <a:t>allele</a:t>
            </a:r>
            <a:r>
              <a:rPr lang="en-GB" sz="2400"/>
              <a:t>)</a:t>
            </a:r>
          </a:p>
          <a:p>
            <a:pPr algn="ctr">
              <a:lnSpc>
                <a:spcPct val="110000"/>
              </a:lnSpc>
              <a:buFont typeface="Wingdings" pitchFamily="2" charset="2"/>
              <a:buNone/>
            </a:pPr>
            <a:r>
              <a:rPr lang="en-GB" sz="2400" b="1"/>
              <a:t>In order to find the global optimum, every feasible solution must be represented in genotype space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/>
              <a:t>Representations: Reinventing the wheel</a:t>
            </a:r>
            <a:endParaRPr lang="en-US" sz="3200"/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2057400"/>
            <a:ext cx="7467600" cy="4343400"/>
          </a:xfrm>
        </p:spPr>
        <p:txBody>
          <a:bodyPr/>
          <a:lstStyle/>
          <a:p>
            <a:r>
              <a:rPr lang="en-US" sz="2400"/>
              <a:t>Each genotype encodes 60 floating-point values in [0</a:t>
            </a:r>
            <a:r>
              <a:rPr lang="en-US" sz="2400" i="1"/>
              <a:t>.</a:t>
            </a:r>
            <a:r>
              <a:rPr lang="en-US" sz="2400"/>
              <a:t>1</a:t>
            </a:r>
            <a:r>
              <a:rPr lang="en-US" sz="2400" i="1"/>
              <a:t>, </a:t>
            </a:r>
            <a:r>
              <a:rPr lang="en-US" sz="2400"/>
              <a:t>2</a:t>
            </a:r>
            <a:r>
              <a:rPr lang="en-US" sz="2400" i="1"/>
              <a:t>.</a:t>
            </a:r>
            <a:r>
              <a:rPr lang="en-US" sz="2400"/>
              <a:t>0] (corresponding to length of each radii). </a:t>
            </a:r>
          </a:p>
          <a:p>
            <a:endParaRPr lang="en-US" sz="2400"/>
          </a:p>
          <a:p>
            <a:r>
              <a:rPr lang="en-US" sz="2400"/>
              <a:t>Genotype: G</a:t>
            </a:r>
            <a:r>
              <a:rPr lang="en-US" sz="2400" baseline="-25000"/>
              <a:t>i</a:t>
            </a:r>
            <a:r>
              <a:rPr lang="en-US" sz="2400"/>
              <a:t> = {g</a:t>
            </a:r>
            <a:r>
              <a:rPr lang="en-US" sz="2400" baseline="-25000"/>
              <a:t>1</a:t>
            </a:r>
            <a:r>
              <a:rPr lang="en-US" sz="2400"/>
              <a:t>,..,g</a:t>
            </a:r>
            <a:r>
              <a:rPr lang="en-US" sz="2400" baseline="-25000"/>
              <a:t>n</a:t>
            </a:r>
            <a:r>
              <a:rPr lang="en-US" sz="2400"/>
              <a:t>}; n=60, g=[0.1, 2.0]</a:t>
            </a:r>
          </a:p>
          <a:p>
            <a:pPr>
              <a:buFont typeface="Wingdings" pitchFamily="2" charset="2"/>
              <a:buNone/>
            </a:pPr>
            <a:endParaRPr lang="en-US" sz="2400"/>
          </a:p>
          <a:p>
            <a:pPr>
              <a:buFont typeface="Wingdings" pitchFamily="2" charset="2"/>
              <a:buNone/>
            </a:pPr>
            <a:r>
              <a:rPr lang="en-US" sz="2400"/>
              <a:t>       Direct mapping             ( No special encoding / 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                                                   decoding needed )                                                </a:t>
            </a:r>
          </a:p>
          <a:p>
            <a:pPr>
              <a:buFont typeface="Wingdings" pitchFamily="2" charset="2"/>
              <a:buNone/>
            </a:pPr>
            <a:endParaRPr lang="en-US" sz="2400"/>
          </a:p>
          <a:p>
            <a:r>
              <a:rPr lang="en-US" sz="2400"/>
              <a:t>Phenotype: </a:t>
            </a:r>
          </a:p>
        </p:txBody>
      </p:sp>
      <p:pic>
        <p:nvPicPr>
          <p:cNvPr id="162820" name="Picture 4" descr="Wheel-Phenotyp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0" y="5257800"/>
            <a:ext cx="1447800" cy="11128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62822" name="Line 6"/>
          <p:cNvSpPr>
            <a:spLocks noChangeShapeType="1"/>
          </p:cNvSpPr>
          <p:nvPr/>
        </p:nvSpPr>
        <p:spPr bwMode="auto">
          <a:xfrm>
            <a:off x="4495800" y="38862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Fitness Function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400"/>
              <a:t>Represents the requirements that the population should adapt to</a:t>
            </a:r>
          </a:p>
          <a:p>
            <a:r>
              <a:rPr lang="en-GB" sz="2400"/>
              <a:t>a.k.a. </a:t>
            </a:r>
            <a:r>
              <a:rPr lang="en-GB" sz="2400" i="1"/>
              <a:t>quality</a:t>
            </a:r>
            <a:r>
              <a:rPr lang="en-GB" sz="2400"/>
              <a:t> function or </a:t>
            </a:r>
            <a:r>
              <a:rPr lang="en-GB" sz="2400" i="1"/>
              <a:t>objective</a:t>
            </a:r>
            <a:r>
              <a:rPr lang="en-GB" sz="2400"/>
              <a:t> function</a:t>
            </a:r>
          </a:p>
          <a:p>
            <a:r>
              <a:rPr lang="en-GB" sz="2400"/>
              <a:t>Assigns a single real-valued fitness to each phenotype which forms the basis for selection</a:t>
            </a:r>
          </a:p>
          <a:p>
            <a:pPr lvl="1"/>
            <a:r>
              <a:rPr lang="en-GB"/>
              <a:t>So the more diversity (different values) the better</a:t>
            </a:r>
          </a:p>
          <a:p>
            <a:r>
              <a:rPr lang="en-GB" sz="2400"/>
              <a:t>Typically we talk about fitness being maximised</a:t>
            </a:r>
          </a:p>
          <a:p>
            <a:pPr lvl="1"/>
            <a:r>
              <a:rPr lang="en-GB"/>
              <a:t>Some problems may be best posed as minimisation problems, but conversion is trivial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/>
              <a:t>Fitness of a Wheel </a:t>
            </a:r>
            <a:endParaRPr lang="en-US" sz="3200"/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2057400"/>
            <a:ext cx="7848600" cy="4114800"/>
          </a:xfrm>
        </p:spPr>
        <p:txBody>
          <a:bodyPr/>
          <a:lstStyle/>
          <a:p>
            <a:r>
              <a:rPr lang="en-US" sz="2400"/>
              <a:t>Fitness function given as (</a:t>
            </a:r>
            <a:r>
              <a:rPr lang="en-US" sz="2400" i="1"/>
              <a:t>W : </a:t>
            </a:r>
            <a:r>
              <a:rPr lang="en-US" sz="2400"/>
              <a:t>Set of widths, calculated as the set of heights of the bounding boxes at 100 orientations):</a:t>
            </a:r>
          </a:p>
          <a:p>
            <a:endParaRPr lang="en-US" sz="2400"/>
          </a:p>
          <a:p>
            <a:pPr>
              <a:buFont typeface="Wingdings" pitchFamily="2" charset="2"/>
              <a:buNone/>
            </a:pPr>
            <a:endParaRPr lang="en-US" sz="2400"/>
          </a:p>
          <a:p>
            <a:pPr>
              <a:buFont typeface="Wingdings" pitchFamily="2" charset="2"/>
              <a:buNone/>
            </a:pPr>
            <a:endParaRPr lang="en-US" sz="2400"/>
          </a:p>
          <a:p>
            <a:r>
              <a:rPr lang="en-US" sz="2400"/>
              <a:t>Intuitively, </a:t>
            </a:r>
            <a:r>
              <a:rPr lang="en-US" sz="2400" i="1"/>
              <a:t>e </a:t>
            </a:r>
            <a:r>
              <a:rPr lang="en-US" sz="2400"/>
              <a:t>represents the amount of ‘bumpiness’ experienced by an object when rolled </a:t>
            </a:r>
            <a:r>
              <a:rPr lang="en-US" sz="2400" i="1"/>
              <a:t>π </a:t>
            </a:r>
            <a:r>
              <a:rPr lang="en-US" sz="2400"/>
              <a:t>radians over a flat surface.</a:t>
            </a:r>
          </a:p>
          <a:p>
            <a:r>
              <a:rPr lang="en-US" sz="2400"/>
              <a:t>Goal of EA is to minimize </a:t>
            </a:r>
            <a:r>
              <a:rPr lang="en-US" sz="2400" i="1"/>
              <a:t>e.</a:t>
            </a:r>
            <a:endParaRPr lang="en-US" sz="2400"/>
          </a:p>
        </p:txBody>
      </p:sp>
      <p:sp>
        <p:nvSpPr>
          <p:cNvPr id="164870" name="Text Box 6"/>
          <p:cNvSpPr txBox="1">
            <a:spLocks noChangeArrowheads="1"/>
          </p:cNvSpPr>
          <p:nvPr/>
        </p:nvSpPr>
        <p:spPr bwMode="auto">
          <a:xfrm>
            <a:off x="838200" y="3733800"/>
            <a:ext cx="807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164874" name="Picture 10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5400" y="3352800"/>
            <a:ext cx="6858000" cy="1082675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FF99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1447800"/>
            <a:ext cx="8001000" cy="1143000"/>
          </a:xfrm>
        </p:spPr>
        <p:txBody>
          <a:bodyPr/>
          <a:lstStyle/>
          <a:p>
            <a:r>
              <a:rPr lang="en-GB"/>
              <a:t>What is an Evolutionary Algorithm?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Chapter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Population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400"/>
              <a:t>Holds (representations of) possible solutions</a:t>
            </a:r>
          </a:p>
          <a:p>
            <a:r>
              <a:rPr lang="en-GB" sz="2400"/>
              <a:t>Usually has a fixed size and is a </a:t>
            </a:r>
            <a:r>
              <a:rPr lang="en-GB" sz="2400" i="1"/>
              <a:t>set</a:t>
            </a:r>
            <a:r>
              <a:rPr lang="en-GB" sz="2400"/>
              <a:t> of genotypes</a:t>
            </a:r>
          </a:p>
          <a:p>
            <a:r>
              <a:rPr lang="en-GB" sz="2400"/>
              <a:t>Some sophisticated EAs also assert a spatial structure on the population e.g.</a:t>
            </a:r>
            <a:r>
              <a:rPr lang="en-US" sz="2400"/>
              <a:t>,</a:t>
            </a:r>
            <a:r>
              <a:rPr lang="en-GB" sz="2400"/>
              <a:t> a grid.</a:t>
            </a:r>
          </a:p>
          <a:p>
            <a:r>
              <a:rPr lang="en-GB" sz="2400"/>
              <a:t>Selection operators usually take whole population into account i.e.</a:t>
            </a:r>
            <a:r>
              <a:rPr lang="en-US" sz="2400"/>
              <a:t>,</a:t>
            </a:r>
            <a:r>
              <a:rPr lang="en-GB" sz="2400"/>
              <a:t> parent selection mechanisms are </a:t>
            </a:r>
            <a:r>
              <a:rPr lang="en-GB" sz="2400" i="1"/>
              <a:t>relative</a:t>
            </a:r>
            <a:r>
              <a:rPr lang="en-GB" sz="2400"/>
              <a:t> to </a:t>
            </a:r>
            <a:r>
              <a:rPr lang="en-GB" sz="2400" i="1"/>
              <a:t>current</a:t>
            </a:r>
            <a:r>
              <a:rPr lang="en-GB" sz="2400"/>
              <a:t> generation</a:t>
            </a:r>
          </a:p>
          <a:p>
            <a:r>
              <a:rPr lang="en-GB" sz="2400">
                <a:solidFill>
                  <a:srgbClr val="FF0000"/>
                </a:solidFill>
              </a:rPr>
              <a:t>Diversity</a:t>
            </a:r>
            <a:r>
              <a:rPr lang="en-GB" sz="2400"/>
              <a:t>  of a population refers to the relative differences between fitness's / phenotypes / genotypes present (note: not the same thing)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/>
              <a:t>A Population of Possible Wheels</a:t>
            </a:r>
            <a:endParaRPr lang="en-US" sz="3200"/>
          </a:p>
        </p:txBody>
      </p:sp>
      <p:sp>
        <p:nvSpPr>
          <p:cNvPr id="166918" name="Text Box 6"/>
          <p:cNvSpPr txBox="1">
            <a:spLocks noChangeArrowheads="1"/>
          </p:cNvSpPr>
          <p:nvPr/>
        </p:nvSpPr>
        <p:spPr bwMode="auto">
          <a:xfrm>
            <a:off x="914400" y="3048000"/>
            <a:ext cx="3124200" cy="322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2800"/>
              <a:t>G</a:t>
            </a:r>
            <a:r>
              <a:rPr lang="en-US" sz="2800" baseline="-25000"/>
              <a:t>1 </a:t>
            </a:r>
            <a:r>
              <a:rPr lang="en-US" sz="2800"/>
              <a:t>    = {g</a:t>
            </a:r>
            <a:r>
              <a:rPr lang="en-US" sz="2800" baseline="-25000"/>
              <a:t>1</a:t>
            </a:r>
            <a:r>
              <a:rPr lang="en-US" sz="2800"/>
              <a:t>,.., g</a:t>
            </a:r>
            <a:r>
              <a:rPr lang="en-US" sz="2800" baseline="-25000"/>
              <a:t>60</a:t>
            </a:r>
            <a:r>
              <a:rPr lang="en-US" sz="2800"/>
              <a:t>},</a:t>
            </a:r>
          </a:p>
          <a:p>
            <a:pPr algn="l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n-US"/>
          </a:p>
          <a:p>
            <a:pPr algn="l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b="1"/>
              <a:t>.</a:t>
            </a:r>
          </a:p>
          <a:p>
            <a:pPr algn="l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b="1"/>
              <a:t>.</a:t>
            </a:r>
          </a:p>
          <a:p>
            <a:pPr algn="l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b="1"/>
              <a:t>.</a:t>
            </a:r>
          </a:p>
          <a:p>
            <a:pPr algn="l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n-US" b="1"/>
          </a:p>
          <a:p>
            <a:pPr algn="l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n-US"/>
          </a:p>
          <a:p>
            <a:pPr algn="l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2800"/>
              <a:t>G</a:t>
            </a:r>
            <a:r>
              <a:rPr lang="en-US" sz="2800" baseline="-25000"/>
              <a:t>400</a:t>
            </a:r>
            <a:r>
              <a:rPr lang="en-US" sz="2800"/>
              <a:t> = {g</a:t>
            </a:r>
            <a:r>
              <a:rPr lang="en-US" sz="2800" baseline="-25000"/>
              <a:t>1</a:t>
            </a:r>
            <a:r>
              <a:rPr lang="en-US" sz="2800"/>
              <a:t>,.., g</a:t>
            </a:r>
            <a:r>
              <a:rPr lang="en-US" sz="2800" baseline="-25000"/>
              <a:t>60</a:t>
            </a:r>
            <a:r>
              <a:rPr lang="en-US" sz="2800"/>
              <a:t>};</a:t>
            </a:r>
          </a:p>
        </p:txBody>
      </p:sp>
      <p:sp>
        <p:nvSpPr>
          <p:cNvPr id="166919" name="Text Box 7"/>
          <p:cNvSpPr txBox="1">
            <a:spLocks noChangeArrowheads="1"/>
          </p:cNvSpPr>
          <p:nvPr/>
        </p:nvSpPr>
        <p:spPr bwMode="auto">
          <a:xfrm>
            <a:off x="3733800" y="3810000"/>
            <a:ext cx="1143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ym typeface="Wingdings" pitchFamily="2" charset="2"/>
              </a:rPr>
              <a:t> </a:t>
            </a:r>
            <a:endParaRPr lang="en-US" sz="3600"/>
          </a:p>
        </p:txBody>
      </p:sp>
      <p:sp>
        <p:nvSpPr>
          <p:cNvPr id="166920" name="Text Box 8"/>
          <p:cNvSpPr txBox="1">
            <a:spLocks noChangeArrowheads="1"/>
          </p:cNvSpPr>
          <p:nvPr/>
        </p:nvSpPr>
        <p:spPr bwMode="auto">
          <a:xfrm>
            <a:off x="990600" y="1981200"/>
            <a:ext cx="6934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/>
              <a:t>   Genotypes                              Phenotypes</a:t>
            </a:r>
          </a:p>
        </p:txBody>
      </p:sp>
      <p:pic>
        <p:nvPicPr>
          <p:cNvPr id="166922" name="Picture 10" descr="evolvedwheels-1stgenRadii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00600" y="2514600"/>
            <a:ext cx="3781425" cy="3924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Parent Selection Mechanism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400"/>
              <a:t>Assigns variable probabilities of individuals acting as parents depending on their fitness's</a:t>
            </a:r>
          </a:p>
          <a:p>
            <a:r>
              <a:rPr lang="en-GB" sz="2400"/>
              <a:t>Usually probabilistic</a:t>
            </a:r>
          </a:p>
          <a:p>
            <a:pPr lvl="1"/>
            <a:r>
              <a:rPr lang="en-GB"/>
              <a:t>high quality solutions more likely to become parents than low quality</a:t>
            </a:r>
          </a:p>
          <a:p>
            <a:pPr lvl="1"/>
            <a:r>
              <a:rPr lang="en-GB"/>
              <a:t>but not guaranteed</a:t>
            </a:r>
          </a:p>
          <a:p>
            <a:pPr lvl="1"/>
            <a:r>
              <a:rPr lang="en-GB"/>
              <a:t>worst in current population usually has non-zero probability of becoming a parent</a:t>
            </a:r>
          </a:p>
          <a:p>
            <a:r>
              <a:rPr lang="en-GB" sz="2400"/>
              <a:t>This </a:t>
            </a:r>
            <a:r>
              <a:rPr lang="en-GB" sz="2400" i="1"/>
              <a:t>stochastic</a:t>
            </a:r>
            <a:r>
              <a:rPr lang="en-GB" sz="2400"/>
              <a:t> nature can aid escape from local optima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Survivor Selection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8153400" cy="4724400"/>
          </a:xfrm>
        </p:spPr>
        <p:txBody>
          <a:bodyPr/>
          <a:lstStyle/>
          <a:p>
            <a:r>
              <a:rPr lang="en-GB" sz="2200" dirty="0"/>
              <a:t>a.k.a. </a:t>
            </a:r>
            <a:r>
              <a:rPr lang="en-GB" sz="2200" b="1" i="1" dirty="0"/>
              <a:t>replacement</a:t>
            </a:r>
            <a:endParaRPr lang="en-GB" sz="2200" dirty="0"/>
          </a:p>
          <a:p>
            <a:r>
              <a:rPr lang="en-GB" sz="2200" dirty="0"/>
              <a:t>Most EAs use fixed population size so need a way of going from (parents + offspring) to next generation</a:t>
            </a:r>
          </a:p>
          <a:p>
            <a:r>
              <a:rPr lang="en-GB" sz="2200" dirty="0"/>
              <a:t>Often </a:t>
            </a:r>
            <a:r>
              <a:rPr lang="en-GB" sz="2200" dirty="0" smtClean="0"/>
              <a:t>deterministic </a:t>
            </a:r>
            <a:endParaRPr lang="en-GB" sz="2200" dirty="0"/>
          </a:p>
          <a:p>
            <a:pPr lvl="1"/>
            <a:r>
              <a:rPr lang="en-GB" sz="2200" dirty="0"/>
              <a:t>Fitness based : e.g.</a:t>
            </a:r>
            <a:r>
              <a:rPr lang="en-US" sz="2200" dirty="0"/>
              <a:t>,</a:t>
            </a:r>
            <a:r>
              <a:rPr lang="en-GB" sz="2200" dirty="0"/>
              <a:t> rank </a:t>
            </a:r>
            <a:r>
              <a:rPr lang="en-GB" sz="2200" dirty="0" err="1"/>
              <a:t>parents+offspring</a:t>
            </a:r>
            <a:r>
              <a:rPr lang="en-GB" sz="2200" dirty="0"/>
              <a:t> and take best </a:t>
            </a:r>
          </a:p>
          <a:p>
            <a:pPr lvl="1"/>
            <a:r>
              <a:rPr lang="en-GB" sz="2200" dirty="0"/>
              <a:t>Age based</a:t>
            </a:r>
            <a:r>
              <a:rPr lang="en-US" sz="2200" dirty="0"/>
              <a:t>:</a:t>
            </a:r>
            <a:r>
              <a:rPr lang="en-GB" sz="2200" dirty="0"/>
              <a:t> make as many offspring as parents and delete all parents </a:t>
            </a:r>
            <a:endParaRPr lang="en-GB" sz="2200" dirty="0" smtClean="0"/>
          </a:p>
          <a:p>
            <a:pPr lvl="1"/>
            <a:r>
              <a:rPr lang="en-GB" sz="2200" dirty="0" smtClean="0"/>
              <a:t>Similarity-based</a:t>
            </a:r>
          </a:p>
          <a:p>
            <a:r>
              <a:rPr lang="en-GB" sz="2200" dirty="0" smtClean="0"/>
              <a:t>However, random selection is also a frequent choice</a:t>
            </a:r>
          </a:p>
          <a:p>
            <a:r>
              <a:rPr lang="en-GB" sz="2200" dirty="0" smtClean="0"/>
              <a:t>Sometimes try to prevent the best solution to be deleted (elitism) </a:t>
            </a:r>
            <a:endParaRPr lang="en-GB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/>
              <a:t>Parents and Survivors of a Wheel</a:t>
            </a:r>
            <a:endParaRPr lang="en-US" sz="3200"/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2057400"/>
            <a:ext cx="8077200" cy="4648200"/>
          </a:xfrm>
        </p:spPr>
        <p:txBody>
          <a:bodyPr/>
          <a:lstStyle/>
          <a:p>
            <a:r>
              <a:rPr lang="en-US" sz="2400" b="1"/>
              <a:t>Parent Selection: </a:t>
            </a:r>
            <a:r>
              <a:rPr lang="en-US" sz="2400"/>
              <a:t>Of the 400 genotypes in population, the best 20% of genotypes (those with the lowest </a:t>
            </a:r>
            <a:r>
              <a:rPr lang="en-US" sz="2400" i="1"/>
              <a:t>e</a:t>
            </a:r>
            <a:r>
              <a:rPr lang="en-US" sz="2400"/>
              <a:t>) become parents for next generation with 1.0 degree of probability. </a:t>
            </a:r>
          </a:p>
          <a:p>
            <a:endParaRPr lang="en-US" sz="2400"/>
          </a:p>
          <a:p>
            <a:r>
              <a:rPr lang="en-US" sz="2400" b="1"/>
              <a:t>Survivor Selection:</a:t>
            </a:r>
            <a:r>
              <a:rPr lang="en-US" sz="2400"/>
              <a:t> Previous generation (parents) replaced completely.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    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     </a:t>
            </a:r>
            <a:r>
              <a:rPr lang="en-US" sz="2400" b="1"/>
              <a:t>i.e.</a:t>
            </a:r>
            <a:r>
              <a:rPr lang="en-US" sz="2400"/>
              <a:t> Parents (80 genotypes) sorted into 40 pairs, where each pair produces (with variation operators): 10 child genotypes.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Variation Operators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sz="2400"/>
              <a:t>Role is to generate new candidate solutions </a:t>
            </a:r>
          </a:p>
          <a:p>
            <a:r>
              <a:rPr lang="en-GB" sz="2400"/>
              <a:t>Usually divided into two types according to their </a:t>
            </a:r>
            <a:r>
              <a:rPr lang="en-GB" sz="2400" b="1" i="1"/>
              <a:t>arity </a:t>
            </a:r>
            <a:r>
              <a:rPr lang="en-GB" sz="2400"/>
              <a:t>(number of inputs):</a:t>
            </a:r>
          </a:p>
          <a:p>
            <a:pPr lvl="1"/>
            <a:r>
              <a:rPr lang="en-GB" sz="2000"/>
              <a:t>Arity 1   : mutation operators</a:t>
            </a:r>
          </a:p>
          <a:p>
            <a:pPr lvl="1"/>
            <a:r>
              <a:rPr lang="en-GB" sz="2000"/>
              <a:t>Arity </a:t>
            </a:r>
            <a:r>
              <a:rPr lang="en-GB" sz="2000">
                <a:cs typeface="Arial" charset="0"/>
              </a:rPr>
              <a:t>≥ 2</a:t>
            </a:r>
            <a:r>
              <a:rPr lang="en-GB" sz="2000"/>
              <a:t> : Recombination operators (e.g. Arity =</a:t>
            </a:r>
            <a:r>
              <a:rPr lang="en-GB" sz="2000">
                <a:solidFill>
                  <a:srgbClr val="FF0000"/>
                </a:solidFill>
              </a:rPr>
              <a:t> </a:t>
            </a:r>
            <a:r>
              <a:rPr lang="en-GB" sz="2000"/>
              <a:t>2 typically called</a:t>
            </a:r>
            <a:r>
              <a:rPr lang="en-GB" sz="2000" b="1" i="1"/>
              <a:t> crossover </a:t>
            </a:r>
            <a:r>
              <a:rPr lang="en-GB" sz="2000"/>
              <a:t>)</a:t>
            </a:r>
          </a:p>
          <a:p>
            <a:r>
              <a:rPr lang="en-GB" sz="2400"/>
              <a:t>There has been much debate about relative importance of recombination and mutation</a:t>
            </a:r>
          </a:p>
          <a:p>
            <a:pPr lvl="1"/>
            <a:r>
              <a:rPr lang="en-GB" sz="2000"/>
              <a:t>Nowadays most EAs use both</a:t>
            </a:r>
          </a:p>
          <a:p>
            <a:pPr lvl="1"/>
            <a:r>
              <a:rPr lang="en-GB" sz="2000"/>
              <a:t>Choice of particular variation operators depends upon genotype representation used.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Mutation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400"/>
              <a:t>Acts on one genotype and delivers another</a:t>
            </a:r>
          </a:p>
          <a:p>
            <a:pPr>
              <a:lnSpc>
                <a:spcPct val="80000"/>
              </a:lnSpc>
            </a:pPr>
            <a:endParaRPr lang="en-GB" sz="2400"/>
          </a:p>
          <a:p>
            <a:pPr>
              <a:lnSpc>
                <a:spcPct val="80000"/>
              </a:lnSpc>
            </a:pPr>
            <a:r>
              <a:rPr lang="en-GB" sz="2400"/>
              <a:t>Element of randomness is essential and differentiates it from other unary heuristic operators</a:t>
            </a:r>
          </a:p>
          <a:p>
            <a:pPr>
              <a:lnSpc>
                <a:spcPct val="80000"/>
              </a:lnSpc>
            </a:pPr>
            <a:endParaRPr lang="en-GB" sz="2400"/>
          </a:p>
          <a:p>
            <a:pPr>
              <a:lnSpc>
                <a:spcPct val="80000"/>
              </a:lnSpc>
            </a:pPr>
            <a:r>
              <a:rPr lang="en-GB" sz="2400"/>
              <a:t>Nature of the mutation operator depends upon the genotype representation – for example: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2400"/>
              <a:t>    - Binary GA’s : mutation works by flipping one or several bits with a given (small) probability.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2400"/>
              <a:t>    - Most ES people tend to like mutation a lot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2400"/>
              <a:t>    - GP : rarely used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sz="2400"/>
          </a:p>
          <a:p>
            <a:pPr>
              <a:lnSpc>
                <a:spcPct val="80000"/>
              </a:lnSpc>
            </a:pPr>
            <a:r>
              <a:rPr lang="en-GB" sz="2400"/>
              <a:t>Useful for aiding EA in escape of local optima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Recombination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400"/>
              <a:t>Merges information from parents into offspring</a:t>
            </a:r>
          </a:p>
          <a:p>
            <a:endParaRPr lang="en-GB" sz="800"/>
          </a:p>
          <a:p>
            <a:r>
              <a:rPr lang="en-GB" sz="2400"/>
              <a:t>Choice of what information to merge is stochastic</a:t>
            </a:r>
          </a:p>
          <a:p>
            <a:endParaRPr lang="en-GB" sz="800"/>
          </a:p>
          <a:p>
            <a:r>
              <a:rPr lang="en-GB" sz="2400"/>
              <a:t>Most offspring may be worse, or the same as the parents</a:t>
            </a:r>
          </a:p>
          <a:p>
            <a:endParaRPr lang="en-GB" sz="800"/>
          </a:p>
          <a:p>
            <a:r>
              <a:rPr lang="en-GB" sz="2400"/>
              <a:t>Hope is that some are better by combining elements of genotypes that lead to good traits</a:t>
            </a:r>
          </a:p>
          <a:p>
            <a:endParaRPr lang="en-GB" sz="800"/>
          </a:p>
          <a:p>
            <a:r>
              <a:rPr lang="en-GB" sz="2400"/>
              <a:t>Principle has been used for millennia by breeders of plants and livestock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Mutation and Crossover of a Wheel 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8153400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b="1"/>
              <a:t>Mutation:</a:t>
            </a:r>
            <a:r>
              <a:rPr lang="en-US" sz="2000"/>
              <a:t> Increase a gene value by </a:t>
            </a:r>
            <a:r>
              <a:rPr lang="en-US" sz="2000" i="1"/>
              <a:t>e</a:t>
            </a:r>
            <a:r>
              <a:rPr lang="en-US" sz="2000" i="1" baseline="30000"/>
              <a:t>α</a:t>
            </a:r>
            <a:r>
              <a:rPr lang="en-US" sz="2000" i="1"/>
              <a:t> </a:t>
            </a:r>
            <a:r>
              <a:rPr lang="en-US" sz="2000"/>
              <a:t>with probability 0.5, and decrease by </a:t>
            </a:r>
            <a:r>
              <a:rPr lang="en-US" sz="2000" i="1"/>
              <a:t>e</a:t>
            </a:r>
            <a:r>
              <a:rPr lang="en-US" sz="2000" i="1" baseline="30000"/>
              <a:t>α</a:t>
            </a:r>
            <a:r>
              <a:rPr lang="en-US" sz="2000" i="1"/>
              <a:t> </a:t>
            </a:r>
            <a:r>
              <a:rPr lang="en-US" sz="2000"/>
              <a:t>otherwise, where </a:t>
            </a:r>
            <a:r>
              <a:rPr lang="en-US" sz="2000" i="1"/>
              <a:t>α </a:t>
            </a:r>
            <a:r>
              <a:rPr lang="en-US" sz="2000"/>
              <a:t>= random value selected uniformly from [0</a:t>
            </a:r>
            <a:r>
              <a:rPr lang="en-US" sz="2000" i="1"/>
              <a:t>, </a:t>
            </a:r>
            <a:r>
              <a:rPr lang="en-US" sz="2000"/>
              <a:t>10].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/>
          </a:p>
          <a:p>
            <a:pPr>
              <a:lnSpc>
                <a:spcPct val="80000"/>
              </a:lnSpc>
            </a:pPr>
            <a:r>
              <a:rPr lang="en-US" sz="2000"/>
              <a:t>Assuming: </a:t>
            </a:r>
            <a:r>
              <a:rPr lang="en-US" sz="2000" i="1"/>
              <a:t>e </a:t>
            </a:r>
            <a:r>
              <a:rPr lang="en-US" sz="2000"/>
              <a:t>= 0.1;</a:t>
            </a:r>
            <a:r>
              <a:rPr lang="en-US" sz="2000" i="1"/>
              <a:t> α </a:t>
            </a:r>
            <a:r>
              <a:rPr lang="en-US" sz="2000"/>
              <a:t>= 2;</a:t>
            </a:r>
            <a:r>
              <a:rPr lang="en-US" sz="2000" i="1"/>
              <a:t> </a:t>
            </a:r>
            <a:r>
              <a:rPr lang="en-US" sz="2000"/>
              <a:t>Mutation = +/- 0.01</a:t>
            </a:r>
          </a:p>
          <a:p>
            <a:pPr>
              <a:lnSpc>
                <a:spcPct val="80000"/>
              </a:lnSpc>
            </a:pPr>
            <a:endParaRPr lang="en-US" sz="20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/>
              <a:t>Gi     = {g</a:t>
            </a:r>
            <a:r>
              <a:rPr lang="en-US" sz="2000" baseline="-25000"/>
              <a:t>0</a:t>
            </a:r>
            <a:r>
              <a:rPr lang="en-US" sz="2000"/>
              <a:t>,.., 0.1, 0.3, </a:t>
            </a:r>
            <a:r>
              <a:rPr lang="en-US" sz="2000" b="1"/>
              <a:t>0.4</a:t>
            </a:r>
            <a:r>
              <a:rPr lang="en-US" sz="2000"/>
              <a:t>}       </a:t>
            </a:r>
            <a:r>
              <a:rPr lang="en-US" sz="2000">
                <a:sym typeface="Wingdings" pitchFamily="2" charset="2"/>
              </a:rPr>
              <a:t>     </a:t>
            </a:r>
            <a:r>
              <a:rPr lang="en-US" sz="2000"/>
              <a:t>{g</a:t>
            </a:r>
            <a:r>
              <a:rPr lang="en-US" sz="2000" baseline="-25000"/>
              <a:t>0</a:t>
            </a:r>
            <a:r>
              <a:rPr lang="en-US" sz="2000"/>
              <a:t>,.., 0.1, 0.3, </a:t>
            </a:r>
            <a:r>
              <a:rPr lang="en-US" sz="2000" b="1"/>
              <a:t>0.39</a:t>
            </a:r>
            <a:r>
              <a:rPr lang="en-US" sz="2000"/>
              <a:t>}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2000"/>
          </a:p>
          <a:p>
            <a:pPr>
              <a:lnSpc>
                <a:spcPct val="80000"/>
              </a:lnSpc>
            </a:pPr>
            <a:r>
              <a:rPr lang="en-US" sz="2000" b="1"/>
              <a:t>Crossover: </a:t>
            </a:r>
            <a:r>
              <a:rPr lang="en-US" sz="2000"/>
              <a:t>One-point crossover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Gi     = {g</a:t>
            </a:r>
            <a:r>
              <a:rPr lang="en-US" sz="2000" baseline="-25000"/>
              <a:t>0</a:t>
            </a:r>
            <a:r>
              <a:rPr lang="en-US" sz="2000"/>
              <a:t>,.., 0.1, </a:t>
            </a:r>
            <a:r>
              <a:rPr lang="en-US" sz="2000" b="1"/>
              <a:t>0.3</a:t>
            </a:r>
            <a:r>
              <a:rPr lang="en-US" sz="2000"/>
              <a:t>, 0.39}  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                                               G</a:t>
            </a:r>
            <a:r>
              <a:rPr lang="en-US" sz="2000" baseline="-25000"/>
              <a:t>i+1</a:t>
            </a:r>
            <a:r>
              <a:rPr lang="en-US" sz="2000"/>
              <a:t>      = {g</a:t>
            </a:r>
            <a:r>
              <a:rPr lang="en-US" sz="2000" baseline="-25000"/>
              <a:t>0</a:t>
            </a:r>
            <a:r>
              <a:rPr lang="en-US" sz="2000"/>
              <a:t>,.., 0.1, 0.8, 0.39}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                                               G</a:t>
            </a:r>
            <a:r>
              <a:rPr lang="en-US" sz="2000" baseline="-25000"/>
              <a:t>k+1</a:t>
            </a:r>
            <a:r>
              <a:rPr lang="en-US" sz="2000"/>
              <a:t>     = {g</a:t>
            </a:r>
            <a:r>
              <a:rPr lang="en-US" sz="2000" baseline="-25000"/>
              <a:t>0</a:t>
            </a:r>
            <a:r>
              <a:rPr lang="en-US" sz="2000"/>
              <a:t>,.., 1.0, 0.3, 0.6}</a:t>
            </a:r>
          </a:p>
          <a:p>
            <a:pPr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Gk     = {g</a:t>
            </a:r>
            <a:r>
              <a:rPr lang="en-US" sz="2000" baseline="-25000"/>
              <a:t>0</a:t>
            </a:r>
            <a:r>
              <a:rPr lang="en-US" sz="2000"/>
              <a:t>,.., 1.0, </a:t>
            </a:r>
            <a:r>
              <a:rPr lang="en-US" sz="2000" b="1"/>
              <a:t>0.8</a:t>
            </a:r>
            <a:r>
              <a:rPr lang="en-US" sz="2000"/>
              <a:t>, 0.6}</a:t>
            </a:r>
          </a:p>
        </p:txBody>
      </p:sp>
      <p:sp>
        <p:nvSpPr>
          <p:cNvPr id="172036" name="Line 4"/>
          <p:cNvSpPr>
            <a:spLocks noChangeShapeType="1"/>
          </p:cNvSpPr>
          <p:nvPr/>
        </p:nvSpPr>
        <p:spPr bwMode="auto">
          <a:xfrm>
            <a:off x="3124200" y="5486400"/>
            <a:ext cx="0" cy="8382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Initialization / Termination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400"/>
              <a:t>Initialization usually done at random, </a:t>
            </a:r>
          </a:p>
          <a:p>
            <a:pPr lvl="1"/>
            <a:r>
              <a:rPr lang="en-GB" sz="2000"/>
              <a:t>Need to ensure even spread and mixture of possible allele values</a:t>
            </a:r>
          </a:p>
          <a:p>
            <a:pPr lvl="1"/>
            <a:r>
              <a:rPr lang="en-GB" sz="2000"/>
              <a:t>Can include existing solutions, or use problem-specific heuristics, to “seed” the population</a:t>
            </a:r>
          </a:p>
          <a:p>
            <a:endParaRPr lang="en-GB" sz="2400"/>
          </a:p>
          <a:p>
            <a:r>
              <a:rPr lang="en-GB" sz="2400"/>
              <a:t>Termination condition checked every generation </a:t>
            </a:r>
          </a:p>
          <a:p>
            <a:pPr lvl="1"/>
            <a:r>
              <a:rPr lang="en-GB" sz="2000"/>
              <a:t>Reaching some (known/hoped for) fitness</a:t>
            </a:r>
          </a:p>
          <a:p>
            <a:pPr lvl="1"/>
            <a:r>
              <a:rPr lang="en-GB" sz="2000"/>
              <a:t>Reaching some maximum allowed number of generations</a:t>
            </a:r>
          </a:p>
          <a:p>
            <a:pPr lvl="1"/>
            <a:r>
              <a:rPr lang="en-GB" sz="2000"/>
              <a:t>Reaching some minimum level of diversity</a:t>
            </a:r>
          </a:p>
          <a:p>
            <a:pPr lvl="1"/>
            <a:r>
              <a:rPr lang="en-GB" sz="2000"/>
              <a:t>Reaching some specified number of generations without fitness improvement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838200"/>
            <a:ext cx="8001000" cy="552450"/>
          </a:xfrm>
        </p:spPr>
        <p:txBody>
          <a:bodyPr/>
          <a:lstStyle/>
          <a:p>
            <a:r>
              <a:rPr lang="en-US"/>
              <a:t>Contents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057400"/>
            <a:ext cx="8229600" cy="4648200"/>
          </a:xfrm>
        </p:spPr>
        <p:txBody>
          <a:bodyPr/>
          <a:lstStyle/>
          <a:p>
            <a:r>
              <a:rPr lang="en-US"/>
              <a:t>Recap of Evolutionary Metaphor</a:t>
            </a:r>
          </a:p>
          <a:p>
            <a:r>
              <a:rPr lang="en-US"/>
              <a:t>Basic scheme of an EA</a:t>
            </a:r>
          </a:p>
          <a:p>
            <a:r>
              <a:rPr lang="en-US"/>
              <a:t>Basic Components:</a:t>
            </a:r>
          </a:p>
          <a:p>
            <a:pPr lvl="1"/>
            <a:r>
              <a:rPr lang="en-US" sz="2800"/>
              <a:t>Representation / Evaluation / Population / Parent Selection / Recombination / Mutation / Survivor Selection / Termination</a:t>
            </a:r>
          </a:p>
          <a:p>
            <a:r>
              <a:rPr lang="en-US"/>
              <a:t>An example</a:t>
            </a:r>
          </a:p>
          <a:p>
            <a:r>
              <a:rPr lang="en-US"/>
              <a:t>Typical </a:t>
            </a:r>
            <a:r>
              <a:rPr lang="en-GB"/>
              <a:t>behaviours</a:t>
            </a:r>
            <a:r>
              <a:rPr lang="en-US"/>
              <a:t> of EA’s</a:t>
            </a:r>
          </a:p>
          <a:p>
            <a:r>
              <a:rPr lang="en-US"/>
              <a:t>EC in context of global </a:t>
            </a:r>
            <a:r>
              <a:rPr lang="en-GB"/>
              <a:t>optimization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The Evolved Wheel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2057400"/>
            <a:ext cx="7543800" cy="914400"/>
          </a:xfrm>
        </p:spPr>
        <p:txBody>
          <a:bodyPr/>
          <a:lstStyle/>
          <a:p>
            <a:r>
              <a:rPr lang="en-US" sz="2400"/>
              <a:t>A population was evolved for: 200 generations.</a:t>
            </a:r>
          </a:p>
          <a:p>
            <a:endParaRPr lang="en-US" sz="2400"/>
          </a:p>
        </p:txBody>
      </p:sp>
      <p:pic>
        <p:nvPicPr>
          <p:cNvPr id="173060" name="Picture 4" descr="Wheels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19200" y="2590800"/>
            <a:ext cx="2647950" cy="2819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73062" name="Picture 6" descr="Reuleux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0" y="2743200"/>
            <a:ext cx="3035300" cy="2247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73064" name="Text Box 8"/>
          <p:cNvSpPr txBox="1">
            <a:spLocks noChangeArrowheads="1"/>
          </p:cNvSpPr>
          <p:nvPr/>
        </p:nvSpPr>
        <p:spPr bwMode="auto">
          <a:xfrm>
            <a:off x="762000" y="5562600"/>
            <a:ext cx="3886200" cy="1246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800" b="1"/>
              <a:t>Top-left:</a:t>
            </a:r>
            <a:r>
              <a:rPr lang="en-US" sz="1800"/>
              <a:t> </a:t>
            </a:r>
            <a:r>
              <a:rPr lang="en-US" sz="1800" b="1"/>
              <a:t>Best solution from the initial population; </a:t>
            </a:r>
          </a:p>
          <a:p>
            <a:pPr algn="l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800" b="1"/>
              <a:t>Bottom-right:</a:t>
            </a:r>
            <a:r>
              <a:rPr lang="en-US" sz="1800"/>
              <a:t> </a:t>
            </a:r>
            <a:r>
              <a:rPr lang="en-US" sz="1800" b="1"/>
              <a:t>Best solution in the final population;</a:t>
            </a:r>
          </a:p>
        </p:txBody>
      </p:sp>
      <p:sp>
        <p:nvSpPr>
          <p:cNvPr id="173065" name="Text Box 9"/>
          <p:cNvSpPr txBox="1">
            <a:spLocks noChangeArrowheads="1"/>
          </p:cNvSpPr>
          <p:nvPr/>
        </p:nvSpPr>
        <p:spPr bwMode="auto">
          <a:xfrm>
            <a:off x="4876800" y="5105400"/>
            <a:ext cx="4038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b="1"/>
              <a:t>Cart with Reuleaux triangles as wheels.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The Evolved Wheel: Summary</a:t>
            </a:r>
          </a:p>
        </p:txBody>
      </p:sp>
      <p:sp>
        <p:nvSpPr>
          <p:cNvPr id="178182" name="Text Box 6"/>
          <p:cNvSpPr txBox="1">
            <a:spLocks noChangeArrowheads="1"/>
          </p:cNvSpPr>
          <p:nvPr/>
        </p:nvSpPr>
        <p:spPr bwMode="auto">
          <a:xfrm>
            <a:off x="1066800" y="2286000"/>
            <a:ext cx="6705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78183" name="Text Box 7"/>
          <p:cNvSpPr txBox="1">
            <a:spLocks noChangeArrowheads="1"/>
          </p:cNvSpPr>
          <p:nvPr/>
        </p:nvSpPr>
        <p:spPr bwMode="auto">
          <a:xfrm>
            <a:off x="914400" y="1981200"/>
            <a:ext cx="7924800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/>
              <a:t>Representation:</a:t>
            </a:r>
            <a:r>
              <a:rPr lang="en-US"/>
              <a:t> Real valued vectors</a:t>
            </a:r>
          </a:p>
          <a:p>
            <a:pPr algn="l">
              <a:spcBef>
                <a:spcPct val="50000"/>
              </a:spcBef>
            </a:pPr>
            <a:r>
              <a:rPr lang="en-US" b="1"/>
              <a:t>Recombination:</a:t>
            </a:r>
            <a:r>
              <a:rPr lang="en-US"/>
              <a:t> One-point crossover</a:t>
            </a:r>
          </a:p>
          <a:p>
            <a:pPr algn="l">
              <a:spcBef>
                <a:spcPct val="50000"/>
              </a:spcBef>
            </a:pPr>
            <a:r>
              <a:rPr lang="en-US" b="1"/>
              <a:t>Mutation:</a:t>
            </a:r>
            <a:r>
              <a:rPr lang="en-US"/>
              <a:t> +/- Value drawn uniformly from: [0, 10]</a:t>
            </a:r>
          </a:p>
          <a:p>
            <a:pPr algn="l">
              <a:spcBef>
                <a:spcPct val="50000"/>
              </a:spcBef>
            </a:pPr>
            <a:r>
              <a:rPr lang="en-US" b="1"/>
              <a:t>Mutation probability:</a:t>
            </a:r>
            <a:r>
              <a:rPr lang="en-US"/>
              <a:t> 1/60 (Average 1 gene per recombination mutated)</a:t>
            </a:r>
          </a:p>
          <a:p>
            <a:pPr algn="l">
              <a:spcBef>
                <a:spcPct val="50000"/>
              </a:spcBef>
            </a:pPr>
            <a:r>
              <a:rPr lang="en-US" b="1"/>
              <a:t>Parent Selection:</a:t>
            </a:r>
            <a:r>
              <a:rPr lang="en-US"/>
              <a:t> Best 20%</a:t>
            </a:r>
          </a:p>
          <a:p>
            <a:pPr algn="l">
              <a:spcBef>
                <a:spcPct val="50000"/>
              </a:spcBef>
            </a:pPr>
            <a:r>
              <a:rPr lang="en-US" b="1"/>
              <a:t>Survivor Selection:</a:t>
            </a:r>
            <a:r>
              <a:rPr lang="en-US"/>
              <a:t> Replace all (generational)</a:t>
            </a:r>
          </a:p>
          <a:p>
            <a:pPr algn="l">
              <a:spcBef>
                <a:spcPct val="50000"/>
              </a:spcBef>
            </a:pPr>
            <a:r>
              <a:rPr lang="en-US" b="1"/>
              <a:t>Population Size:</a:t>
            </a:r>
            <a:r>
              <a:rPr lang="en-US"/>
              <a:t> 400</a:t>
            </a:r>
          </a:p>
          <a:p>
            <a:pPr algn="l">
              <a:spcBef>
                <a:spcPct val="50000"/>
              </a:spcBef>
            </a:pPr>
            <a:r>
              <a:rPr lang="en-US" b="1"/>
              <a:t>Initialization:</a:t>
            </a:r>
            <a:r>
              <a:rPr lang="en-US"/>
              <a:t> Random</a:t>
            </a:r>
          </a:p>
          <a:p>
            <a:pPr algn="l">
              <a:spcBef>
                <a:spcPct val="50000"/>
              </a:spcBef>
            </a:pPr>
            <a:r>
              <a:rPr lang="en-US" b="1"/>
              <a:t>Termination Condition:</a:t>
            </a:r>
            <a:r>
              <a:rPr lang="en-US"/>
              <a:t> Solution (</a:t>
            </a:r>
            <a:r>
              <a:rPr lang="en-US" i="1"/>
              <a:t>e</a:t>
            </a:r>
            <a:r>
              <a:rPr lang="en-US"/>
              <a:t> = 0) or 200 generations </a:t>
            </a:r>
          </a:p>
        </p:txBody>
      </p:sp>
      <p:sp>
        <p:nvSpPr>
          <p:cNvPr id="178185" name="Rectangle 9"/>
          <p:cNvSpPr>
            <a:spLocks noChangeArrowheads="1"/>
          </p:cNvSpPr>
          <p:nvPr/>
        </p:nvSpPr>
        <p:spPr bwMode="auto">
          <a:xfrm>
            <a:off x="914400" y="6324600"/>
            <a:ext cx="6629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GB" b="1"/>
              <a:t>Note:</a:t>
            </a:r>
            <a:r>
              <a:rPr lang="en-GB"/>
              <a:t> this </a:t>
            </a:r>
            <a:r>
              <a:rPr lang="en-GB" b="1" i="1"/>
              <a:t>only one possible</a:t>
            </a:r>
            <a:r>
              <a:rPr lang="en-GB"/>
              <a:t> set of operators and parameters!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914400"/>
            <a:ext cx="9144000" cy="609600"/>
          </a:xfrm>
        </p:spPr>
        <p:txBody>
          <a:bodyPr/>
          <a:lstStyle/>
          <a:p>
            <a:r>
              <a:rPr lang="en-US"/>
              <a:t>Typical behavior of an EA</a:t>
            </a:r>
          </a:p>
        </p:txBody>
      </p:sp>
      <p:sp>
        <p:nvSpPr>
          <p:cNvPr id="134160" name="Rectangle 16"/>
          <p:cNvSpPr>
            <a:spLocks noChangeArrowheads="1"/>
          </p:cNvSpPr>
          <p:nvPr/>
        </p:nvSpPr>
        <p:spPr bwMode="auto">
          <a:xfrm>
            <a:off x="3657600" y="2703513"/>
            <a:ext cx="533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 eaLnBrk="0" hangingPunct="0">
              <a:spcBef>
                <a:spcPct val="20000"/>
              </a:spcBef>
            </a:pPr>
            <a:r>
              <a:rPr lang="en-US" sz="2400">
                <a:latin typeface="Arial" charset="0"/>
              </a:rPr>
              <a:t>Early phase:</a:t>
            </a:r>
          </a:p>
          <a:p>
            <a:pPr marL="342900" indent="-342900" algn="l" eaLnBrk="0" hangingPunct="0">
              <a:spcBef>
                <a:spcPct val="20000"/>
              </a:spcBef>
            </a:pPr>
            <a:r>
              <a:rPr lang="en-US" sz="2400">
                <a:latin typeface="Arial" charset="0"/>
              </a:rPr>
              <a:t>quasi-random population distribution</a:t>
            </a:r>
          </a:p>
        </p:txBody>
      </p:sp>
      <p:pic>
        <p:nvPicPr>
          <p:cNvPr id="134161" name="Picture 17" descr="search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09800"/>
            <a:ext cx="2741613" cy="1903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4163" name="Rectangle 19"/>
          <p:cNvSpPr>
            <a:spLocks noChangeArrowheads="1"/>
          </p:cNvSpPr>
          <p:nvPr/>
        </p:nvSpPr>
        <p:spPr bwMode="auto">
          <a:xfrm>
            <a:off x="3657600" y="4114800"/>
            <a:ext cx="533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 eaLnBrk="0" hangingPunct="0">
              <a:spcBef>
                <a:spcPct val="20000"/>
              </a:spcBef>
            </a:pPr>
            <a:r>
              <a:rPr lang="en-US" sz="2400">
                <a:latin typeface="Arial" charset="0"/>
              </a:rPr>
              <a:t>Mid-phase:</a:t>
            </a:r>
          </a:p>
          <a:p>
            <a:pPr marL="342900" indent="-342900" algn="l" eaLnBrk="0" hangingPunct="0">
              <a:spcBef>
                <a:spcPct val="20000"/>
              </a:spcBef>
            </a:pPr>
            <a:r>
              <a:rPr lang="en-US" sz="2400">
                <a:latin typeface="Arial" charset="0"/>
              </a:rPr>
              <a:t>population arranged around/on hills</a:t>
            </a:r>
          </a:p>
        </p:txBody>
      </p:sp>
      <p:pic>
        <p:nvPicPr>
          <p:cNvPr id="134164" name="Picture 20" descr="search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57600"/>
            <a:ext cx="2741613" cy="178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4166" name="Rectangle 22"/>
          <p:cNvSpPr>
            <a:spLocks noChangeArrowheads="1"/>
          </p:cNvSpPr>
          <p:nvPr/>
        </p:nvSpPr>
        <p:spPr bwMode="auto">
          <a:xfrm>
            <a:off x="3657600" y="5448300"/>
            <a:ext cx="533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 eaLnBrk="0" hangingPunct="0">
              <a:spcBef>
                <a:spcPct val="20000"/>
              </a:spcBef>
            </a:pPr>
            <a:r>
              <a:rPr lang="en-US" sz="2400">
                <a:latin typeface="Arial" charset="0"/>
              </a:rPr>
              <a:t>Late phase:</a:t>
            </a:r>
          </a:p>
          <a:p>
            <a:pPr marL="342900" indent="-342900" algn="l" eaLnBrk="0" hangingPunct="0">
              <a:spcBef>
                <a:spcPct val="20000"/>
              </a:spcBef>
            </a:pPr>
            <a:r>
              <a:rPr lang="en-US" sz="2400">
                <a:latin typeface="Arial" charset="0"/>
              </a:rPr>
              <a:t>population concentrated on high hills</a:t>
            </a:r>
          </a:p>
        </p:txBody>
      </p:sp>
      <p:pic>
        <p:nvPicPr>
          <p:cNvPr id="134167" name="Picture 23" descr="search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106988"/>
            <a:ext cx="2741613" cy="1751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133600"/>
            <a:ext cx="9144000" cy="7620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2400"/>
              <a:t>Phases in optimizing on a 1-dimensional fitness landscape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914400"/>
            <a:ext cx="7772400" cy="685800"/>
          </a:xfrm>
        </p:spPr>
        <p:txBody>
          <a:bodyPr/>
          <a:lstStyle/>
          <a:p>
            <a:r>
              <a:rPr lang="en-US"/>
              <a:t>Typical run: progression of fitness</a:t>
            </a:r>
          </a:p>
        </p:txBody>
      </p:sp>
      <p:sp>
        <p:nvSpPr>
          <p:cNvPr id="135171" name="Text Box 3"/>
          <p:cNvSpPr txBox="1">
            <a:spLocks noChangeArrowheads="1"/>
          </p:cNvSpPr>
          <p:nvPr/>
        </p:nvSpPr>
        <p:spPr bwMode="auto">
          <a:xfrm>
            <a:off x="838200" y="5867400"/>
            <a:ext cx="792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sz="2400">
                <a:latin typeface="Arial" charset="0"/>
              </a:rPr>
              <a:t>Typical run of an EA shows so-called “anytime behavior”</a:t>
            </a:r>
          </a:p>
        </p:txBody>
      </p:sp>
      <p:grpSp>
        <p:nvGrpSpPr>
          <p:cNvPr id="135172" name="Group 4"/>
          <p:cNvGrpSpPr>
            <a:grpSpLocks/>
          </p:cNvGrpSpPr>
          <p:nvPr/>
        </p:nvGrpSpPr>
        <p:grpSpPr bwMode="auto">
          <a:xfrm>
            <a:off x="1905000" y="2209800"/>
            <a:ext cx="4630738" cy="3033713"/>
            <a:chOff x="1152" y="1204"/>
            <a:chExt cx="2917" cy="1911"/>
          </a:xfrm>
        </p:grpSpPr>
        <p:sp>
          <p:nvSpPr>
            <p:cNvPr id="135173" name="Text Box 5"/>
            <p:cNvSpPr txBox="1">
              <a:spLocks noChangeArrowheads="1"/>
            </p:cNvSpPr>
            <p:nvPr/>
          </p:nvSpPr>
          <p:spPr bwMode="auto">
            <a:xfrm rot="16200000">
              <a:off x="410" y="1946"/>
              <a:ext cx="17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1800">
                  <a:latin typeface="Arial" charset="0"/>
                </a:rPr>
                <a:t>Best fitness in population</a:t>
              </a:r>
            </a:p>
          </p:txBody>
        </p:sp>
        <p:sp>
          <p:nvSpPr>
            <p:cNvPr id="135174" name="Line 6"/>
            <p:cNvSpPr>
              <a:spLocks noChangeShapeType="1"/>
            </p:cNvSpPr>
            <p:nvPr/>
          </p:nvSpPr>
          <p:spPr bwMode="auto">
            <a:xfrm>
              <a:off x="1414" y="2871"/>
              <a:ext cx="2614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175" name="Freeform 7"/>
            <p:cNvSpPr>
              <a:spLocks/>
            </p:cNvSpPr>
            <p:nvPr/>
          </p:nvSpPr>
          <p:spPr bwMode="auto">
            <a:xfrm>
              <a:off x="1429" y="1692"/>
              <a:ext cx="2640" cy="1173"/>
            </a:xfrm>
            <a:custGeom>
              <a:avLst/>
              <a:gdLst>
                <a:gd name="T0" fmla="*/ 0 w 4944"/>
                <a:gd name="T1" fmla="*/ 1968 h 1968"/>
                <a:gd name="T2" fmla="*/ 528 w 4944"/>
                <a:gd name="T3" fmla="*/ 768 h 1968"/>
                <a:gd name="T4" fmla="*/ 2400 w 4944"/>
                <a:gd name="T5" fmla="*/ 192 h 1968"/>
                <a:gd name="T6" fmla="*/ 4944 w 4944"/>
                <a:gd name="T7" fmla="*/ 0 h 19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44" h="1968">
                  <a:moveTo>
                    <a:pt x="0" y="1968"/>
                  </a:moveTo>
                  <a:cubicBezTo>
                    <a:pt x="64" y="1516"/>
                    <a:pt x="128" y="1064"/>
                    <a:pt x="528" y="768"/>
                  </a:cubicBezTo>
                  <a:cubicBezTo>
                    <a:pt x="928" y="472"/>
                    <a:pt x="1664" y="320"/>
                    <a:pt x="2400" y="192"/>
                  </a:cubicBezTo>
                  <a:cubicBezTo>
                    <a:pt x="3136" y="64"/>
                    <a:pt x="4520" y="32"/>
                    <a:pt x="4944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176" name="Text Box 8"/>
            <p:cNvSpPr txBox="1">
              <a:spLocks noChangeArrowheads="1"/>
            </p:cNvSpPr>
            <p:nvPr/>
          </p:nvSpPr>
          <p:spPr bwMode="auto">
            <a:xfrm>
              <a:off x="1730" y="2884"/>
              <a:ext cx="20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1800">
                  <a:latin typeface="Arial" charset="0"/>
                </a:rPr>
                <a:t>Time (number of generations)</a:t>
              </a:r>
            </a:p>
          </p:txBody>
        </p:sp>
        <p:sp>
          <p:nvSpPr>
            <p:cNvPr id="135177" name="Line 9"/>
            <p:cNvSpPr>
              <a:spLocks noChangeShapeType="1"/>
            </p:cNvSpPr>
            <p:nvPr/>
          </p:nvSpPr>
          <p:spPr bwMode="auto">
            <a:xfrm rot="16200000">
              <a:off x="617" y="2060"/>
              <a:ext cx="1614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194" name="Group 2"/>
          <p:cNvGrpSpPr>
            <a:grpSpLocks/>
          </p:cNvGrpSpPr>
          <p:nvPr/>
        </p:nvGrpSpPr>
        <p:grpSpPr bwMode="auto">
          <a:xfrm>
            <a:off x="1143000" y="2057400"/>
            <a:ext cx="7092950" cy="3660775"/>
            <a:chOff x="318" y="639"/>
            <a:chExt cx="4468" cy="2954"/>
          </a:xfrm>
        </p:grpSpPr>
        <p:sp>
          <p:nvSpPr>
            <p:cNvPr id="136195" name="Text Box 3"/>
            <p:cNvSpPr txBox="1">
              <a:spLocks noChangeArrowheads="1"/>
            </p:cNvSpPr>
            <p:nvPr/>
          </p:nvSpPr>
          <p:spPr bwMode="auto">
            <a:xfrm rot="16200000">
              <a:off x="-770" y="1727"/>
              <a:ext cx="242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latin typeface="Arial" charset="0"/>
                </a:rPr>
                <a:t>Best fitness in population</a:t>
              </a:r>
            </a:p>
          </p:txBody>
        </p:sp>
        <p:grpSp>
          <p:nvGrpSpPr>
            <p:cNvPr id="136196" name="Group 4"/>
            <p:cNvGrpSpPr>
              <a:grpSpLocks/>
            </p:cNvGrpSpPr>
            <p:nvPr/>
          </p:nvGrpSpPr>
          <p:grpSpPr bwMode="auto">
            <a:xfrm>
              <a:off x="672" y="807"/>
              <a:ext cx="4114" cy="2786"/>
              <a:chOff x="687" y="1200"/>
              <a:chExt cx="4114" cy="2786"/>
            </a:xfrm>
          </p:grpSpPr>
          <p:sp>
            <p:nvSpPr>
              <p:cNvPr id="136197" name="Line 5"/>
              <p:cNvSpPr>
                <a:spLocks noChangeShapeType="1"/>
              </p:cNvSpPr>
              <p:nvPr/>
            </p:nvSpPr>
            <p:spPr bwMode="auto">
              <a:xfrm>
                <a:off x="687" y="3493"/>
                <a:ext cx="407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198" name="Line 6"/>
              <p:cNvSpPr>
                <a:spLocks noChangeShapeType="1"/>
              </p:cNvSpPr>
              <p:nvPr/>
            </p:nvSpPr>
            <p:spPr bwMode="auto">
              <a:xfrm rot="16200000">
                <a:off x="-460" y="2347"/>
                <a:ext cx="2293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199" name="Text Box 7"/>
              <p:cNvSpPr txBox="1">
                <a:spLocks noChangeArrowheads="1"/>
              </p:cNvSpPr>
              <p:nvPr/>
            </p:nvSpPr>
            <p:spPr bwMode="auto">
              <a:xfrm>
                <a:off x="1423" y="3617"/>
                <a:ext cx="2647" cy="3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2400">
                    <a:latin typeface="Arial" charset="0"/>
                  </a:rPr>
                  <a:t>Time (number of generations)</a:t>
                </a:r>
              </a:p>
            </p:txBody>
          </p:sp>
          <p:sp>
            <p:nvSpPr>
              <p:cNvPr id="136200" name="Freeform 8"/>
              <p:cNvSpPr>
                <a:spLocks/>
              </p:cNvSpPr>
              <p:nvPr/>
            </p:nvSpPr>
            <p:spPr bwMode="auto">
              <a:xfrm>
                <a:off x="687" y="2005"/>
                <a:ext cx="4114" cy="1488"/>
              </a:xfrm>
              <a:custGeom>
                <a:avLst/>
                <a:gdLst>
                  <a:gd name="T0" fmla="*/ 0 w 4944"/>
                  <a:gd name="T1" fmla="*/ 1968 h 1968"/>
                  <a:gd name="T2" fmla="*/ 528 w 4944"/>
                  <a:gd name="T3" fmla="*/ 768 h 1968"/>
                  <a:gd name="T4" fmla="*/ 2400 w 4944"/>
                  <a:gd name="T5" fmla="*/ 192 h 1968"/>
                  <a:gd name="T6" fmla="*/ 4944 w 4944"/>
                  <a:gd name="T7" fmla="*/ 0 h 19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944" h="1968">
                    <a:moveTo>
                      <a:pt x="0" y="1968"/>
                    </a:moveTo>
                    <a:cubicBezTo>
                      <a:pt x="64" y="1516"/>
                      <a:pt x="128" y="1064"/>
                      <a:pt x="528" y="768"/>
                    </a:cubicBezTo>
                    <a:cubicBezTo>
                      <a:pt x="928" y="472"/>
                      <a:pt x="1664" y="320"/>
                      <a:pt x="2400" y="192"/>
                    </a:cubicBezTo>
                    <a:cubicBezTo>
                      <a:pt x="3136" y="64"/>
                      <a:pt x="4520" y="32"/>
                      <a:pt x="4944" y="0"/>
                    </a:cubicBez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36201" name="Group 9"/>
              <p:cNvGrpSpPr>
                <a:grpSpLocks/>
              </p:cNvGrpSpPr>
              <p:nvPr/>
            </p:nvGrpSpPr>
            <p:grpSpPr bwMode="auto">
              <a:xfrm>
                <a:off x="933" y="2161"/>
                <a:ext cx="1731" cy="1332"/>
                <a:chOff x="1008" y="1859"/>
                <a:chExt cx="1933" cy="1646"/>
              </a:xfrm>
            </p:grpSpPr>
            <p:sp>
              <p:nvSpPr>
                <p:cNvPr id="136202" name="AutoShape 10"/>
                <p:cNvSpPr>
                  <a:spLocks/>
                </p:cNvSpPr>
                <p:nvPr/>
              </p:nvSpPr>
              <p:spPr bwMode="auto">
                <a:xfrm rot="10800000">
                  <a:off x="2673" y="1859"/>
                  <a:ext cx="268" cy="1646"/>
                </a:xfrm>
                <a:prstGeom prst="rightBrace">
                  <a:avLst>
                    <a:gd name="adj1" fmla="val 51182"/>
                    <a:gd name="adj2" fmla="val 50000"/>
                  </a:avLst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6203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1008" y="2584"/>
                  <a:ext cx="1643" cy="40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l"/>
                  <a:r>
                    <a:rPr lang="en-US">
                      <a:latin typeface="Arial" charset="0"/>
                    </a:rPr>
                    <a:t>Progress in 1</a:t>
                  </a:r>
                  <a:r>
                    <a:rPr lang="en-US" baseline="30000">
                      <a:latin typeface="Arial" charset="0"/>
                    </a:rPr>
                    <a:t>st</a:t>
                  </a:r>
                  <a:r>
                    <a:rPr lang="en-US">
                      <a:latin typeface="Arial" charset="0"/>
                    </a:rPr>
                    <a:t> half</a:t>
                  </a:r>
                </a:p>
              </p:txBody>
            </p:sp>
          </p:grpSp>
          <p:sp>
            <p:nvSpPr>
              <p:cNvPr id="136204" name="Line 12"/>
              <p:cNvSpPr>
                <a:spLocks noChangeShapeType="1"/>
              </p:cNvSpPr>
              <p:nvPr/>
            </p:nvSpPr>
            <p:spPr bwMode="auto">
              <a:xfrm flipV="1">
                <a:off x="2685" y="3431"/>
                <a:ext cx="0" cy="15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36205" name="Group 13"/>
              <p:cNvGrpSpPr>
                <a:grpSpLocks/>
              </p:cNvGrpSpPr>
              <p:nvPr/>
            </p:nvGrpSpPr>
            <p:grpSpPr bwMode="auto">
              <a:xfrm>
                <a:off x="933" y="1944"/>
                <a:ext cx="1671" cy="328"/>
                <a:chOff x="1008" y="1591"/>
                <a:chExt cx="1866" cy="405"/>
              </a:xfrm>
            </p:grpSpPr>
            <p:sp>
              <p:nvSpPr>
                <p:cNvPr id="136206" name="AutoShape 14"/>
                <p:cNvSpPr>
                  <a:spLocks/>
                </p:cNvSpPr>
                <p:nvPr/>
              </p:nvSpPr>
              <p:spPr bwMode="auto">
                <a:xfrm>
                  <a:off x="2740" y="1668"/>
                  <a:ext cx="134" cy="191"/>
                </a:xfrm>
                <a:prstGeom prst="leftBrace">
                  <a:avLst>
                    <a:gd name="adj1" fmla="val 11878"/>
                    <a:gd name="adj2" fmla="val 50000"/>
                  </a:avLst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620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008" y="1591"/>
                  <a:ext cx="1732" cy="405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l"/>
                  <a:r>
                    <a:rPr lang="en-US">
                      <a:latin typeface="Arial" charset="0"/>
                    </a:rPr>
                    <a:t>Progress in 2</a:t>
                  </a:r>
                  <a:r>
                    <a:rPr lang="en-US" baseline="30000">
                      <a:latin typeface="Arial" charset="0"/>
                    </a:rPr>
                    <a:t>nd</a:t>
                  </a:r>
                  <a:r>
                    <a:rPr lang="en-US">
                      <a:latin typeface="Arial" charset="0"/>
                    </a:rPr>
                    <a:t> half</a:t>
                  </a:r>
                </a:p>
              </p:txBody>
            </p:sp>
          </p:grpSp>
        </p:grpSp>
      </p:grpSp>
      <p:sp>
        <p:nvSpPr>
          <p:cNvPr id="136208" name="Rectangle 16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772400" cy="838200"/>
          </a:xfrm>
          <a:noFill/>
          <a:ln/>
        </p:spPr>
        <p:txBody>
          <a:bodyPr anchor="ctr"/>
          <a:lstStyle/>
          <a:p>
            <a:r>
              <a:rPr lang="en-US"/>
              <a:t>Are long runs beneficial?</a:t>
            </a:r>
          </a:p>
        </p:txBody>
      </p:sp>
      <p:sp>
        <p:nvSpPr>
          <p:cNvPr id="136209" name="Text Box 17"/>
          <p:cNvSpPr txBox="1">
            <a:spLocks noChangeArrowheads="1"/>
          </p:cNvSpPr>
          <p:nvPr/>
        </p:nvSpPr>
        <p:spPr bwMode="auto">
          <a:xfrm>
            <a:off x="838200" y="5532438"/>
            <a:ext cx="652621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Tx/>
              <a:buChar char="•"/>
            </a:pPr>
            <a:r>
              <a:rPr lang="en-GB">
                <a:latin typeface="Arial" charset="0"/>
              </a:rPr>
              <a:t> Answer: </a:t>
            </a:r>
          </a:p>
          <a:p>
            <a:pPr algn="l"/>
            <a:r>
              <a:rPr lang="en-GB">
                <a:latin typeface="Arial" charset="0"/>
              </a:rPr>
              <a:t>  - it depends how much you want the last bit of progress</a:t>
            </a:r>
          </a:p>
          <a:p>
            <a:pPr algn="l"/>
            <a:r>
              <a:rPr lang="en-GB">
                <a:latin typeface="Arial" charset="0"/>
              </a:rPr>
              <a:t>  - it may be better to do more shorter runs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8262" name="Group 22"/>
          <p:cNvGrpSpPr>
            <a:grpSpLocks/>
          </p:cNvGrpSpPr>
          <p:nvPr/>
        </p:nvGrpSpPr>
        <p:grpSpPr bwMode="auto">
          <a:xfrm>
            <a:off x="823913" y="1981200"/>
            <a:ext cx="8320087" cy="3635375"/>
            <a:chOff x="519" y="2030"/>
            <a:chExt cx="5241" cy="2290"/>
          </a:xfrm>
        </p:grpSpPr>
        <p:sp>
          <p:nvSpPr>
            <p:cNvPr id="138242" name="Line 2"/>
            <p:cNvSpPr>
              <a:spLocks noChangeShapeType="1"/>
            </p:cNvSpPr>
            <p:nvPr/>
          </p:nvSpPr>
          <p:spPr bwMode="auto">
            <a:xfrm>
              <a:off x="958" y="3912"/>
              <a:ext cx="46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243" name="Line 3"/>
            <p:cNvSpPr>
              <a:spLocks noChangeShapeType="1"/>
            </p:cNvSpPr>
            <p:nvPr/>
          </p:nvSpPr>
          <p:spPr bwMode="auto">
            <a:xfrm rot="16200000">
              <a:off x="35" y="2987"/>
              <a:ext cx="1848" cy="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246" name="Freeform 6"/>
            <p:cNvSpPr>
              <a:spLocks/>
            </p:cNvSpPr>
            <p:nvPr/>
          </p:nvSpPr>
          <p:spPr bwMode="auto">
            <a:xfrm>
              <a:off x="958" y="2376"/>
              <a:ext cx="4681" cy="1536"/>
            </a:xfrm>
            <a:custGeom>
              <a:avLst/>
              <a:gdLst>
                <a:gd name="T0" fmla="*/ 0 w 4944"/>
                <a:gd name="T1" fmla="*/ 1968 h 1968"/>
                <a:gd name="T2" fmla="*/ 528 w 4944"/>
                <a:gd name="T3" fmla="*/ 768 h 1968"/>
                <a:gd name="T4" fmla="*/ 2400 w 4944"/>
                <a:gd name="T5" fmla="*/ 192 h 1968"/>
                <a:gd name="T6" fmla="*/ 4944 w 4944"/>
                <a:gd name="T7" fmla="*/ 0 h 19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44" h="1968">
                  <a:moveTo>
                    <a:pt x="0" y="1968"/>
                  </a:moveTo>
                  <a:cubicBezTo>
                    <a:pt x="64" y="1516"/>
                    <a:pt x="128" y="1064"/>
                    <a:pt x="528" y="768"/>
                  </a:cubicBezTo>
                  <a:cubicBezTo>
                    <a:pt x="928" y="472"/>
                    <a:pt x="1664" y="320"/>
                    <a:pt x="2400" y="192"/>
                  </a:cubicBezTo>
                  <a:cubicBezTo>
                    <a:pt x="3136" y="64"/>
                    <a:pt x="4520" y="32"/>
                    <a:pt x="4944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8247" name="Group 7"/>
            <p:cNvGrpSpPr>
              <a:grpSpLocks/>
            </p:cNvGrpSpPr>
            <p:nvPr/>
          </p:nvGrpSpPr>
          <p:grpSpPr bwMode="auto">
            <a:xfrm>
              <a:off x="1120" y="3176"/>
              <a:ext cx="4640" cy="1024"/>
              <a:chOff x="928" y="2537"/>
              <a:chExt cx="4640" cy="1024"/>
            </a:xfrm>
          </p:grpSpPr>
          <p:sp>
            <p:nvSpPr>
              <p:cNvPr id="138248" name="Line 8"/>
              <p:cNvSpPr>
                <a:spLocks noChangeShapeType="1"/>
              </p:cNvSpPr>
              <p:nvPr/>
            </p:nvSpPr>
            <p:spPr bwMode="auto">
              <a:xfrm flipV="1">
                <a:off x="1039" y="2537"/>
                <a:ext cx="0" cy="7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38249" name="Group 9"/>
              <p:cNvGrpSpPr>
                <a:grpSpLocks/>
              </p:cNvGrpSpPr>
              <p:nvPr/>
            </p:nvGrpSpPr>
            <p:grpSpPr bwMode="auto">
              <a:xfrm>
                <a:off x="928" y="2863"/>
                <a:ext cx="4640" cy="698"/>
                <a:chOff x="928" y="2863"/>
                <a:chExt cx="4640" cy="698"/>
              </a:xfrm>
            </p:grpSpPr>
            <p:sp>
              <p:nvSpPr>
                <p:cNvPr id="138250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1039" y="3177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8251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1415" y="2863"/>
                  <a:ext cx="4153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l"/>
                  <a:r>
                    <a:rPr lang="en-US">
                      <a:latin typeface="Arial" charset="0"/>
                    </a:rPr>
                    <a:t>T: time needed to reach level F after random initialization  </a:t>
                  </a:r>
                </a:p>
              </p:txBody>
            </p:sp>
            <p:sp>
              <p:nvSpPr>
                <p:cNvPr id="138252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928" y="3273"/>
                  <a:ext cx="233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 sz="2400">
                      <a:latin typeface="Arial" charset="0"/>
                    </a:rPr>
                    <a:t>T</a:t>
                  </a:r>
                </a:p>
              </p:txBody>
            </p:sp>
          </p:grpSp>
        </p:grpSp>
        <p:grpSp>
          <p:nvGrpSpPr>
            <p:cNvPr id="138260" name="Group 20"/>
            <p:cNvGrpSpPr>
              <a:grpSpLocks/>
            </p:cNvGrpSpPr>
            <p:nvPr/>
          </p:nvGrpSpPr>
          <p:grpSpPr bwMode="auto">
            <a:xfrm>
              <a:off x="519" y="2030"/>
              <a:ext cx="4152" cy="2290"/>
              <a:chOff x="327" y="1391"/>
              <a:chExt cx="4152" cy="2290"/>
            </a:xfrm>
          </p:grpSpPr>
          <p:sp>
            <p:nvSpPr>
              <p:cNvPr id="138244" name="Text Box 4"/>
              <p:cNvSpPr txBox="1">
                <a:spLocks noChangeArrowheads="1"/>
              </p:cNvSpPr>
              <p:nvPr/>
            </p:nvSpPr>
            <p:spPr bwMode="auto">
              <a:xfrm>
                <a:off x="1604" y="3431"/>
                <a:ext cx="222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>
                    <a:latin typeface="Arial" charset="0"/>
                  </a:rPr>
                  <a:t>Time (number of generations)</a:t>
                </a:r>
              </a:p>
            </p:txBody>
          </p:sp>
          <p:sp>
            <p:nvSpPr>
              <p:cNvPr id="138245" name="Text Box 5"/>
              <p:cNvSpPr txBox="1">
                <a:spLocks noChangeArrowheads="1"/>
              </p:cNvSpPr>
              <p:nvPr/>
            </p:nvSpPr>
            <p:spPr bwMode="auto">
              <a:xfrm rot="16200000">
                <a:off x="-495" y="2213"/>
                <a:ext cx="189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>
                    <a:latin typeface="Arial" charset="0"/>
                  </a:rPr>
                  <a:t>Best fitness in population</a:t>
                </a:r>
              </a:p>
            </p:txBody>
          </p:sp>
          <p:grpSp>
            <p:nvGrpSpPr>
              <p:cNvPr id="138253" name="Group 13"/>
              <p:cNvGrpSpPr>
                <a:grpSpLocks/>
              </p:cNvGrpSpPr>
              <p:nvPr/>
            </p:nvGrpSpPr>
            <p:grpSpPr bwMode="auto">
              <a:xfrm>
                <a:off x="547" y="2441"/>
                <a:ext cx="3932" cy="332"/>
                <a:chOff x="547" y="2441"/>
                <a:chExt cx="3932" cy="332"/>
              </a:xfrm>
            </p:grpSpPr>
            <p:sp>
              <p:nvSpPr>
                <p:cNvPr id="138254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766" y="2537"/>
                  <a:ext cx="273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38255" name="Group 15"/>
                <p:cNvGrpSpPr>
                  <a:grpSpLocks/>
                </p:cNvGrpSpPr>
                <p:nvPr/>
              </p:nvGrpSpPr>
              <p:grpSpPr bwMode="auto">
                <a:xfrm>
                  <a:off x="547" y="2441"/>
                  <a:ext cx="3932" cy="332"/>
                  <a:chOff x="547" y="2441"/>
                  <a:chExt cx="3932" cy="332"/>
                </a:xfrm>
              </p:grpSpPr>
              <p:sp>
                <p:nvSpPr>
                  <p:cNvPr id="138256" name="Text 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15" y="2523"/>
                    <a:ext cx="3064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algn="l"/>
                    <a:r>
                      <a:rPr lang="en-US">
                        <a:latin typeface="Arial" charset="0"/>
                      </a:rPr>
                      <a:t>F: fitness after smart initialization</a:t>
                    </a:r>
                  </a:p>
                </p:txBody>
              </p:sp>
              <p:sp>
                <p:nvSpPr>
                  <p:cNvPr id="138257" name="Line 17"/>
                  <p:cNvSpPr>
                    <a:spLocks noChangeShapeType="1"/>
                  </p:cNvSpPr>
                  <p:nvPr/>
                </p:nvSpPr>
                <p:spPr bwMode="auto">
                  <a:xfrm rot="5400000" flipV="1">
                    <a:off x="812" y="2491"/>
                    <a:ext cx="0" cy="91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8258" name="Text Box 1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47" y="2441"/>
                    <a:ext cx="233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 algn="l"/>
                    <a:r>
                      <a:rPr lang="en-US" sz="2400">
                        <a:latin typeface="Arial" charset="0"/>
                      </a:rPr>
                      <a:t>F</a:t>
                    </a:r>
                  </a:p>
                </p:txBody>
              </p:sp>
            </p:grpSp>
          </p:grpSp>
        </p:grpSp>
      </p:grpSp>
      <p:sp>
        <p:nvSpPr>
          <p:cNvPr id="138259" name="Rectangle 19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772400" cy="1143000"/>
          </a:xfrm>
          <a:noFill/>
          <a:ln/>
        </p:spPr>
        <p:txBody>
          <a:bodyPr anchor="ctr"/>
          <a:lstStyle/>
          <a:p>
            <a:r>
              <a:rPr lang="en-US" sz="3200"/>
              <a:t>Is it worth expending effort on smart (heuristic) initialization?</a:t>
            </a:r>
          </a:p>
        </p:txBody>
      </p:sp>
      <p:sp>
        <p:nvSpPr>
          <p:cNvPr id="138263" name="Text Box 23"/>
          <p:cNvSpPr txBox="1">
            <a:spLocks noChangeArrowheads="1"/>
          </p:cNvSpPr>
          <p:nvPr/>
        </p:nvSpPr>
        <p:spPr bwMode="auto">
          <a:xfrm>
            <a:off x="990600" y="5670550"/>
            <a:ext cx="721201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buFontTx/>
              <a:buChar char="•"/>
            </a:pPr>
            <a:r>
              <a:rPr lang="en-GB" sz="2400" b="1"/>
              <a:t>  </a:t>
            </a:r>
            <a:r>
              <a:rPr lang="en-GB">
                <a:latin typeface="Arial" charset="0"/>
              </a:rPr>
              <a:t>Answer : it depends: </a:t>
            </a:r>
          </a:p>
          <a:p>
            <a:pPr algn="l"/>
            <a:r>
              <a:rPr lang="en-GB">
                <a:latin typeface="Arial" charset="0"/>
              </a:rPr>
              <a:t>	- possibly, if good solutions/methods exist.</a:t>
            </a:r>
          </a:p>
          <a:p>
            <a:pPr algn="l"/>
            <a:r>
              <a:rPr lang="en-GB">
                <a:latin typeface="Arial" charset="0"/>
              </a:rPr>
              <a:t>	- care is needed</a:t>
            </a:r>
            <a:r>
              <a:rPr lang="en-US">
                <a:latin typeface="Arial" charset="0"/>
              </a:rPr>
              <a:t>, </a:t>
            </a:r>
            <a:r>
              <a:rPr lang="en-GB">
                <a:latin typeface="Arial" charset="0"/>
              </a:rPr>
              <a:t>see chapter on hybridisation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Evolutionary Algorithms in Context</a:t>
            </a:r>
          </a:p>
        </p:txBody>
      </p:sp>
      <p:sp>
        <p:nvSpPr>
          <p:cNvPr id="14643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534400" cy="4724400"/>
          </a:xfrm>
        </p:spPr>
        <p:txBody>
          <a:bodyPr/>
          <a:lstStyle/>
          <a:p>
            <a:r>
              <a:rPr lang="en-GB" sz="2000" dirty="0"/>
              <a:t>Many views exist on using EA’s as robust and generalized problem solvers;</a:t>
            </a:r>
          </a:p>
          <a:p>
            <a:r>
              <a:rPr lang="en-GB" sz="2000" dirty="0"/>
              <a:t>Some advantages of EA’s:</a:t>
            </a:r>
          </a:p>
          <a:p>
            <a:pPr lvl="1"/>
            <a:r>
              <a:rPr lang="en-GB" sz="2000" dirty="0"/>
              <a:t>No prior assumptions about the problem space (if we can find a genetic representation, then an EA can be applied);</a:t>
            </a:r>
          </a:p>
          <a:p>
            <a:pPr lvl="1"/>
            <a:r>
              <a:rPr lang="en-GB" sz="2000" dirty="0"/>
              <a:t>Wide applicability</a:t>
            </a:r>
          </a:p>
          <a:p>
            <a:pPr lvl="1"/>
            <a:r>
              <a:rPr lang="en-GB" sz="2000" dirty="0"/>
              <a:t>Can find many different good solutions</a:t>
            </a:r>
          </a:p>
          <a:p>
            <a:pPr lvl="1"/>
            <a:r>
              <a:rPr lang="en-GB" sz="2000" dirty="0"/>
              <a:t>Gets stuck less often compared to other </a:t>
            </a:r>
            <a:r>
              <a:rPr lang="en-GB" sz="2000" dirty="0" smtClean="0"/>
              <a:t>approaches</a:t>
            </a:r>
          </a:p>
          <a:p>
            <a:pPr lvl="1"/>
            <a:r>
              <a:rPr lang="en-GB" sz="2000" dirty="0" smtClean="0"/>
              <a:t>Easy to implement / small amount of system code </a:t>
            </a:r>
            <a:endParaRPr lang="en-GB" sz="2000" dirty="0"/>
          </a:p>
          <a:p>
            <a:r>
              <a:rPr lang="en-GB" sz="2000" dirty="0"/>
              <a:t>Disadvantages of EA’s:</a:t>
            </a:r>
          </a:p>
          <a:p>
            <a:pPr lvl="1"/>
            <a:r>
              <a:rPr lang="en-GB" sz="2000" dirty="0"/>
              <a:t>No guarantee optimal solution is found (contrary to problem-specific algorithms);</a:t>
            </a:r>
          </a:p>
          <a:p>
            <a:pPr lvl="1"/>
            <a:r>
              <a:rPr lang="en-GB" sz="2000" dirty="0"/>
              <a:t>A lot of parameter tuning and computing time is needed</a:t>
            </a:r>
          </a:p>
          <a:p>
            <a:pPr lvl="1"/>
            <a:r>
              <a:rPr lang="en-GB" sz="2000" dirty="0"/>
              <a:t>Theory is difficult and therefore not so well developed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Line 2"/>
          <p:cNvSpPr>
            <a:spLocks noChangeShapeType="1"/>
          </p:cNvSpPr>
          <p:nvPr/>
        </p:nvSpPr>
        <p:spPr bwMode="auto">
          <a:xfrm>
            <a:off x="1333500" y="6202363"/>
            <a:ext cx="777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291" name="Line 3"/>
          <p:cNvSpPr>
            <a:spLocks noChangeShapeType="1"/>
          </p:cNvSpPr>
          <p:nvPr/>
        </p:nvSpPr>
        <p:spPr bwMode="auto">
          <a:xfrm rot="16200000">
            <a:off x="-624682" y="4244182"/>
            <a:ext cx="39163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292" name="Text Box 4"/>
          <p:cNvSpPr txBox="1">
            <a:spLocks noChangeArrowheads="1"/>
          </p:cNvSpPr>
          <p:nvPr/>
        </p:nvSpPr>
        <p:spPr bwMode="auto">
          <a:xfrm>
            <a:off x="3200400" y="6248400"/>
            <a:ext cx="2709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>
                <a:latin typeface="Arial" charset="0"/>
              </a:rPr>
              <a:t>Scale of “all” problems</a:t>
            </a:r>
          </a:p>
        </p:txBody>
      </p:sp>
      <p:sp>
        <p:nvSpPr>
          <p:cNvPr id="140293" name="Text Box 5"/>
          <p:cNvSpPr txBox="1">
            <a:spLocks noChangeArrowheads="1"/>
          </p:cNvSpPr>
          <p:nvPr/>
        </p:nvSpPr>
        <p:spPr bwMode="auto">
          <a:xfrm rot="16200000">
            <a:off x="-1058068" y="4147343"/>
            <a:ext cx="4006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800">
                <a:latin typeface="Arial" charset="0"/>
              </a:rPr>
              <a:t>Performance of methods on problems</a:t>
            </a:r>
          </a:p>
        </p:txBody>
      </p:sp>
      <p:grpSp>
        <p:nvGrpSpPr>
          <p:cNvPr id="140294" name="Group 6"/>
          <p:cNvGrpSpPr>
            <a:grpSpLocks/>
          </p:cNvGrpSpPr>
          <p:nvPr/>
        </p:nvGrpSpPr>
        <p:grpSpPr bwMode="auto">
          <a:xfrm>
            <a:off x="1333500" y="5172075"/>
            <a:ext cx="7656513" cy="836613"/>
            <a:chOff x="648" y="2677"/>
            <a:chExt cx="4823" cy="527"/>
          </a:xfrm>
        </p:grpSpPr>
        <p:sp>
          <p:nvSpPr>
            <p:cNvPr id="140295" name="Freeform 7"/>
            <p:cNvSpPr>
              <a:spLocks/>
            </p:cNvSpPr>
            <p:nvPr/>
          </p:nvSpPr>
          <p:spPr bwMode="auto">
            <a:xfrm>
              <a:off x="648" y="2926"/>
              <a:ext cx="4752" cy="278"/>
            </a:xfrm>
            <a:custGeom>
              <a:avLst/>
              <a:gdLst>
                <a:gd name="T0" fmla="*/ 0 w 4752"/>
                <a:gd name="T1" fmla="*/ 336 h 400"/>
                <a:gd name="T2" fmla="*/ 240 w 4752"/>
                <a:gd name="T3" fmla="*/ 144 h 400"/>
                <a:gd name="T4" fmla="*/ 480 w 4752"/>
                <a:gd name="T5" fmla="*/ 240 h 400"/>
                <a:gd name="T6" fmla="*/ 960 w 4752"/>
                <a:gd name="T7" fmla="*/ 144 h 400"/>
                <a:gd name="T8" fmla="*/ 1296 w 4752"/>
                <a:gd name="T9" fmla="*/ 240 h 400"/>
                <a:gd name="T10" fmla="*/ 1920 w 4752"/>
                <a:gd name="T11" fmla="*/ 0 h 400"/>
                <a:gd name="T12" fmla="*/ 2304 w 4752"/>
                <a:gd name="T13" fmla="*/ 240 h 400"/>
                <a:gd name="T14" fmla="*/ 2352 w 4752"/>
                <a:gd name="T15" fmla="*/ 240 h 400"/>
                <a:gd name="T16" fmla="*/ 2784 w 4752"/>
                <a:gd name="T17" fmla="*/ 48 h 400"/>
                <a:gd name="T18" fmla="*/ 3024 w 4752"/>
                <a:gd name="T19" fmla="*/ 96 h 400"/>
                <a:gd name="T20" fmla="*/ 3408 w 4752"/>
                <a:gd name="T21" fmla="*/ 192 h 400"/>
                <a:gd name="T22" fmla="*/ 3744 w 4752"/>
                <a:gd name="T23" fmla="*/ 144 h 400"/>
                <a:gd name="T24" fmla="*/ 4080 w 4752"/>
                <a:gd name="T25" fmla="*/ 384 h 400"/>
                <a:gd name="T26" fmla="*/ 4512 w 4752"/>
                <a:gd name="T27" fmla="*/ 240 h 400"/>
                <a:gd name="T28" fmla="*/ 4752 w 4752"/>
                <a:gd name="T29" fmla="*/ 48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752" h="400">
                  <a:moveTo>
                    <a:pt x="0" y="336"/>
                  </a:moveTo>
                  <a:cubicBezTo>
                    <a:pt x="80" y="248"/>
                    <a:pt x="160" y="160"/>
                    <a:pt x="240" y="144"/>
                  </a:cubicBezTo>
                  <a:cubicBezTo>
                    <a:pt x="320" y="128"/>
                    <a:pt x="360" y="240"/>
                    <a:pt x="480" y="240"/>
                  </a:cubicBezTo>
                  <a:cubicBezTo>
                    <a:pt x="600" y="240"/>
                    <a:pt x="824" y="144"/>
                    <a:pt x="960" y="144"/>
                  </a:cubicBezTo>
                  <a:cubicBezTo>
                    <a:pt x="1096" y="144"/>
                    <a:pt x="1136" y="264"/>
                    <a:pt x="1296" y="240"/>
                  </a:cubicBezTo>
                  <a:cubicBezTo>
                    <a:pt x="1456" y="216"/>
                    <a:pt x="1752" y="0"/>
                    <a:pt x="1920" y="0"/>
                  </a:cubicBezTo>
                  <a:cubicBezTo>
                    <a:pt x="2088" y="0"/>
                    <a:pt x="2232" y="200"/>
                    <a:pt x="2304" y="240"/>
                  </a:cubicBezTo>
                  <a:cubicBezTo>
                    <a:pt x="2376" y="280"/>
                    <a:pt x="2272" y="272"/>
                    <a:pt x="2352" y="240"/>
                  </a:cubicBezTo>
                  <a:cubicBezTo>
                    <a:pt x="2432" y="208"/>
                    <a:pt x="2672" y="72"/>
                    <a:pt x="2784" y="48"/>
                  </a:cubicBezTo>
                  <a:cubicBezTo>
                    <a:pt x="2896" y="24"/>
                    <a:pt x="2920" y="72"/>
                    <a:pt x="3024" y="96"/>
                  </a:cubicBezTo>
                  <a:cubicBezTo>
                    <a:pt x="3128" y="120"/>
                    <a:pt x="3288" y="184"/>
                    <a:pt x="3408" y="192"/>
                  </a:cubicBezTo>
                  <a:cubicBezTo>
                    <a:pt x="3528" y="200"/>
                    <a:pt x="3632" y="112"/>
                    <a:pt x="3744" y="144"/>
                  </a:cubicBezTo>
                  <a:cubicBezTo>
                    <a:pt x="3856" y="176"/>
                    <a:pt x="3952" y="368"/>
                    <a:pt x="4080" y="384"/>
                  </a:cubicBezTo>
                  <a:cubicBezTo>
                    <a:pt x="4208" y="400"/>
                    <a:pt x="4400" y="296"/>
                    <a:pt x="4512" y="240"/>
                  </a:cubicBezTo>
                  <a:cubicBezTo>
                    <a:pt x="4624" y="184"/>
                    <a:pt x="4712" y="80"/>
                    <a:pt x="4752" y="48"/>
                  </a:cubicBezTo>
                </a:path>
              </a:pathLst>
            </a:custGeom>
            <a:noFill/>
            <a:ln w="38100" cap="flat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296" name="Text Box 8"/>
            <p:cNvSpPr txBox="1">
              <a:spLocks noChangeArrowheads="1"/>
            </p:cNvSpPr>
            <p:nvPr/>
          </p:nvSpPr>
          <p:spPr bwMode="auto">
            <a:xfrm>
              <a:off x="3998" y="2677"/>
              <a:ext cx="147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2400">
                  <a:solidFill>
                    <a:schemeClr val="accent2"/>
                  </a:solidFill>
                  <a:latin typeface="Arial" charset="0"/>
                </a:rPr>
                <a:t>Random search</a:t>
              </a:r>
            </a:p>
          </p:txBody>
        </p:sp>
      </p:grpSp>
      <p:grpSp>
        <p:nvGrpSpPr>
          <p:cNvPr id="140297" name="Group 9"/>
          <p:cNvGrpSpPr>
            <a:grpSpLocks/>
          </p:cNvGrpSpPr>
          <p:nvPr/>
        </p:nvGrpSpPr>
        <p:grpSpPr bwMode="auto">
          <a:xfrm>
            <a:off x="4152900" y="2890838"/>
            <a:ext cx="4532313" cy="3311525"/>
            <a:chOff x="2424" y="1240"/>
            <a:chExt cx="2855" cy="2086"/>
          </a:xfrm>
        </p:grpSpPr>
        <p:sp>
          <p:nvSpPr>
            <p:cNvPr id="140298" name="Text Box 10"/>
            <p:cNvSpPr txBox="1">
              <a:spLocks noChangeArrowheads="1"/>
            </p:cNvSpPr>
            <p:nvPr/>
          </p:nvSpPr>
          <p:spPr bwMode="auto">
            <a:xfrm>
              <a:off x="2781" y="1240"/>
              <a:ext cx="249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latin typeface="Arial" charset="0"/>
                </a:rPr>
                <a:t> Special, problem tailored method</a:t>
              </a:r>
            </a:p>
          </p:txBody>
        </p:sp>
        <p:sp>
          <p:nvSpPr>
            <p:cNvPr id="140299" name="Freeform 11"/>
            <p:cNvSpPr>
              <a:spLocks/>
            </p:cNvSpPr>
            <p:nvPr/>
          </p:nvSpPr>
          <p:spPr bwMode="auto">
            <a:xfrm>
              <a:off x="2424" y="1592"/>
              <a:ext cx="1584" cy="1734"/>
            </a:xfrm>
            <a:custGeom>
              <a:avLst/>
              <a:gdLst>
                <a:gd name="T0" fmla="*/ 0 w 1584"/>
                <a:gd name="T1" fmla="*/ 2496 h 2496"/>
                <a:gd name="T2" fmla="*/ 576 w 1584"/>
                <a:gd name="T3" fmla="*/ 1632 h 2496"/>
                <a:gd name="T4" fmla="*/ 864 w 1584"/>
                <a:gd name="T5" fmla="*/ 336 h 2496"/>
                <a:gd name="T6" fmla="*/ 1056 w 1584"/>
                <a:gd name="T7" fmla="*/ 240 h 2496"/>
                <a:gd name="T8" fmla="*/ 1200 w 1584"/>
                <a:gd name="T9" fmla="*/ 1776 h 2496"/>
                <a:gd name="T10" fmla="*/ 1584 w 1584"/>
                <a:gd name="T11" fmla="*/ 2496 h 2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84" h="2496">
                  <a:moveTo>
                    <a:pt x="0" y="2496"/>
                  </a:moveTo>
                  <a:cubicBezTo>
                    <a:pt x="216" y="2244"/>
                    <a:pt x="432" y="1992"/>
                    <a:pt x="576" y="1632"/>
                  </a:cubicBezTo>
                  <a:cubicBezTo>
                    <a:pt x="720" y="1272"/>
                    <a:pt x="784" y="568"/>
                    <a:pt x="864" y="336"/>
                  </a:cubicBezTo>
                  <a:cubicBezTo>
                    <a:pt x="944" y="104"/>
                    <a:pt x="1000" y="0"/>
                    <a:pt x="1056" y="240"/>
                  </a:cubicBezTo>
                  <a:cubicBezTo>
                    <a:pt x="1112" y="480"/>
                    <a:pt x="1112" y="1400"/>
                    <a:pt x="1200" y="1776"/>
                  </a:cubicBezTo>
                  <a:cubicBezTo>
                    <a:pt x="1288" y="2152"/>
                    <a:pt x="1520" y="2376"/>
                    <a:pt x="1584" y="2496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0300" name="Group 12"/>
          <p:cNvGrpSpPr>
            <a:grpSpLocks/>
          </p:cNvGrpSpPr>
          <p:nvPr/>
        </p:nvGrpSpPr>
        <p:grpSpPr bwMode="auto">
          <a:xfrm>
            <a:off x="1333500" y="3614738"/>
            <a:ext cx="7696200" cy="965200"/>
            <a:chOff x="648" y="1696"/>
            <a:chExt cx="4848" cy="608"/>
          </a:xfrm>
        </p:grpSpPr>
        <p:sp>
          <p:nvSpPr>
            <p:cNvPr id="140301" name="Freeform 13"/>
            <p:cNvSpPr>
              <a:spLocks/>
            </p:cNvSpPr>
            <p:nvPr/>
          </p:nvSpPr>
          <p:spPr bwMode="auto">
            <a:xfrm>
              <a:off x="648" y="2087"/>
              <a:ext cx="4848" cy="217"/>
            </a:xfrm>
            <a:custGeom>
              <a:avLst/>
              <a:gdLst>
                <a:gd name="T0" fmla="*/ 0 w 4848"/>
                <a:gd name="T1" fmla="*/ 248 h 312"/>
                <a:gd name="T2" fmla="*/ 192 w 4848"/>
                <a:gd name="T3" fmla="*/ 152 h 312"/>
                <a:gd name="T4" fmla="*/ 624 w 4848"/>
                <a:gd name="T5" fmla="*/ 296 h 312"/>
                <a:gd name="T6" fmla="*/ 864 w 4848"/>
                <a:gd name="T7" fmla="*/ 56 h 312"/>
                <a:gd name="T8" fmla="*/ 1104 w 4848"/>
                <a:gd name="T9" fmla="*/ 152 h 312"/>
                <a:gd name="T10" fmla="*/ 1680 w 4848"/>
                <a:gd name="T11" fmla="*/ 56 h 312"/>
                <a:gd name="T12" fmla="*/ 2016 w 4848"/>
                <a:gd name="T13" fmla="*/ 248 h 312"/>
                <a:gd name="T14" fmla="*/ 2592 w 4848"/>
                <a:gd name="T15" fmla="*/ 152 h 312"/>
                <a:gd name="T16" fmla="*/ 3024 w 4848"/>
                <a:gd name="T17" fmla="*/ 296 h 312"/>
                <a:gd name="T18" fmla="*/ 3504 w 4848"/>
                <a:gd name="T19" fmla="*/ 56 h 312"/>
                <a:gd name="T20" fmla="*/ 3792 w 4848"/>
                <a:gd name="T21" fmla="*/ 56 h 312"/>
                <a:gd name="T22" fmla="*/ 4032 w 4848"/>
                <a:gd name="T23" fmla="*/ 152 h 312"/>
                <a:gd name="T24" fmla="*/ 4560 w 4848"/>
                <a:gd name="T25" fmla="*/ 8 h 312"/>
                <a:gd name="T26" fmla="*/ 4848 w 4848"/>
                <a:gd name="T27" fmla="*/ 104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848" h="312">
                  <a:moveTo>
                    <a:pt x="0" y="248"/>
                  </a:moveTo>
                  <a:cubicBezTo>
                    <a:pt x="44" y="196"/>
                    <a:pt x="88" y="144"/>
                    <a:pt x="192" y="152"/>
                  </a:cubicBezTo>
                  <a:cubicBezTo>
                    <a:pt x="296" y="160"/>
                    <a:pt x="512" y="312"/>
                    <a:pt x="624" y="296"/>
                  </a:cubicBezTo>
                  <a:cubicBezTo>
                    <a:pt x="736" y="280"/>
                    <a:pt x="784" y="80"/>
                    <a:pt x="864" y="56"/>
                  </a:cubicBezTo>
                  <a:cubicBezTo>
                    <a:pt x="944" y="32"/>
                    <a:pt x="968" y="152"/>
                    <a:pt x="1104" y="152"/>
                  </a:cubicBezTo>
                  <a:cubicBezTo>
                    <a:pt x="1240" y="152"/>
                    <a:pt x="1528" y="40"/>
                    <a:pt x="1680" y="56"/>
                  </a:cubicBezTo>
                  <a:cubicBezTo>
                    <a:pt x="1832" y="72"/>
                    <a:pt x="1864" y="232"/>
                    <a:pt x="2016" y="248"/>
                  </a:cubicBezTo>
                  <a:cubicBezTo>
                    <a:pt x="2168" y="264"/>
                    <a:pt x="2424" y="144"/>
                    <a:pt x="2592" y="152"/>
                  </a:cubicBezTo>
                  <a:cubicBezTo>
                    <a:pt x="2760" y="160"/>
                    <a:pt x="2872" y="312"/>
                    <a:pt x="3024" y="296"/>
                  </a:cubicBezTo>
                  <a:cubicBezTo>
                    <a:pt x="3176" y="280"/>
                    <a:pt x="3376" y="96"/>
                    <a:pt x="3504" y="56"/>
                  </a:cubicBezTo>
                  <a:cubicBezTo>
                    <a:pt x="3632" y="16"/>
                    <a:pt x="3704" y="40"/>
                    <a:pt x="3792" y="56"/>
                  </a:cubicBezTo>
                  <a:cubicBezTo>
                    <a:pt x="3880" y="72"/>
                    <a:pt x="3904" y="160"/>
                    <a:pt x="4032" y="152"/>
                  </a:cubicBezTo>
                  <a:cubicBezTo>
                    <a:pt x="4160" y="144"/>
                    <a:pt x="4424" y="16"/>
                    <a:pt x="4560" y="8"/>
                  </a:cubicBezTo>
                  <a:cubicBezTo>
                    <a:pt x="4696" y="0"/>
                    <a:pt x="4772" y="52"/>
                    <a:pt x="4848" y="104"/>
                  </a:cubicBezTo>
                </a:path>
              </a:pathLst>
            </a:custGeom>
            <a:noFill/>
            <a:ln w="38100" cap="flat">
              <a:solidFill>
                <a:schemeClr val="tx2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302" name="Text Box 14"/>
            <p:cNvSpPr txBox="1">
              <a:spLocks noChangeArrowheads="1"/>
            </p:cNvSpPr>
            <p:nvPr/>
          </p:nvSpPr>
          <p:spPr bwMode="auto">
            <a:xfrm>
              <a:off x="736" y="1696"/>
              <a:ext cx="233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dirty="0" smtClean="0">
                  <a:solidFill>
                    <a:schemeClr val="tx2"/>
                  </a:solidFill>
                  <a:latin typeface="Arial" charset="0"/>
                </a:rPr>
                <a:t>General Evolutionary </a:t>
              </a:r>
              <a:r>
                <a:rPr lang="en-US" dirty="0">
                  <a:solidFill>
                    <a:schemeClr val="tx2"/>
                  </a:solidFill>
                  <a:latin typeface="Arial" charset="0"/>
                </a:rPr>
                <a:t>algorithm</a:t>
              </a:r>
            </a:p>
          </p:txBody>
        </p:sp>
      </p:grpSp>
      <p:sp>
        <p:nvSpPr>
          <p:cNvPr id="140303" name="Rectangle 15"/>
          <p:cNvSpPr>
            <a:spLocks noGrp="1" noChangeArrowheads="1"/>
          </p:cNvSpPr>
          <p:nvPr>
            <p:ph type="title"/>
          </p:nvPr>
        </p:nvSpPr>
        <p:spPr>
          <a:xfrm>
            <a:off x="914400" y="838200"/>
            <a:ext cx="7772400" cy="838200"/>
          </a:xfrm>
          <a:noFill/>
          <a:ln/>
        </p:spPr>
        <p:txBody>
          <a:bodyPr anchor="ctr"/>
          <a:lstStyle/>
          <a:p>
            <a:r>
              <a:rPr lang="en-US" sz="3200"/>
              <a:t>EA’s as problem solvers: </a:t>
            </a:r>
            <a:br>
              <a:rPr lang="en-US" sz="3200"/>
            </a:br>
            <a:r>
              <a:rPr lang="en-US" sz="3200"/>
              <a:t>Goldberg’s 1989 view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EA’s and domain knowledge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133600"/>
            <a:ext cx="7924800" cy="4572000"/>
          </a:xfrm>
        </p:spPr>
        <p:txBody>
          <a:bodyPr/>
          <a:lstStyle/>
          <a:p>
            <a:r>
              <a:rPr lang="en-US" sz="2400"/>
              <a:t>Trend in the 90’s: Adding problem specific knowledge to EA’s (e.g. special variation operators)</a:t>
            </a:r>
          </a:p>
          <a:p>
            <a:pPr>
              <a:buFont typeface="Wingdings" pitchFamily="2" charset="2"/>
              <a:buNone/>
            </a:pPr>
            <a:endParaRPr lang="en-US" sz="2400"/>
          </a:p>
          <a:p>
            <a:r>
              <a:rPr lang="en-US" sz="2400"/>
              <a:t>Result: EA performance curve “deformation”: </a:t>
            </a:r>
          </a:p>
          <a:p>
            <a:pPr lvl="1"/>
            <a:r>
              <a:rPr lang="en-US"/>
              <a:t>better on problems of the given type</a:t>
            </a:r>
          </a:p>
          <a:p>
            <a:pPr lvl="1"/>
            <a:r>
              <a:rPr lang="en-US"/>
              <a:t>worse on problems different from given type</a:t>
            </a:r>
          </a:p>
          <a:p>
            <a:pPr lvl="1"/>
            <a:r>
              <a:rPr lang="en-US"/>
              <a:t>amount of added knowledge is variable</a:t>
            </a:r>
          </a:p>
          <a:p>
            <a:endParaRPr lang="en-US" sz="2400"/>
          </a:p>
          <a:p>
            <a:r>
              <a:rPr lang="en-US" sz="2400"/>
              <a:t>Recent theory suggests the search for an “all-purpose” algorithm may be fruitless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is an EA: Summary 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057400"/>
            <a:ext cx="8229600" cy="4648200"/>
          </a:xfrm>
        </p:spPr>
        <p:txBody>
          <a:bodyPr/>
          <a:lstStyle/>
          <a:p>
            <a:r>
              <a:rPr lang="en-GB" sz="2400"/>
              <a:t>EA’s are distinguished by:	</a:t>
            </a:r>
          </a:p>
          <a:p>
            <a:pPr lvl="1"/>
            <a:r>
              <a:rPr lang="en-GB"/>
              <a:t>Use of population; </a:t>
            </a:r>
          </a:p>
          <a:p>
            <a:pPr lvl="1"/>
            <a:r>
              <a:rPr lang="en-GB"/>
              <a:t>Use of multiple, stochastic search operators;</a:t>
            </a:r>
          </a:p>
          <a:p>
            <a:pPr lvl="1"/>
            <a:r>
              <a:rPr lang="en-US"/>
              <a:t>E</a:t>
            </a:r>
            <a:r>
              <a:rPr lang="en-GB"/>
              <a:t>specially variation operators with </a:t>
            </a:r>
            <a:r>
              <a:rPr lang="en-GB" i="1"/>
              <a:t>arity</a:t>
            </a:r>
            <a:r>
              <a:rPr lang="en-GB"/>
              <a:t> &gt;1;</a:t>
            </a:r>
          </a:p>
          <a:p>
            <a:pPr lvl="1"/>
            <a:r>
              <a:rPr lang="en-GB"/>
              <a:t>Selective reproduction and replacement</a:t>
            </a:r>
          </a:p>
          <a:p>
            <a:pPr lvl="1"/>
            <a:r>
              <a:rPr lang="en-GB"/>
              <a:t>“Survival of the fittest” combined with “give some not so great solutions a chance”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Recap of EC metaphor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400"/>
              <a:t>A population of individuals exists in an  environment with limited resources</a:t>
            </a:r>
          </a:p>
          <a:p>
            <a:r>
              <a:rPr lang="en-GB" sz="2400" b="1" i="1"/>
              <a:t>Competition</a:t>
            </a:r>
            <a:r>
              <a:rPr lang="en-GB" sz="2400"/>
              <a:t> for those resources causes selection of those </a:t>
            </a:r>
            <a:r>
              <a:rPr lang="en-GB" sz="2400" b="1" i="1"/>
              <a:t>fitter</a:t>
            </a:r>
            <a:r>
              <a:rPr lang="en-GB" sz="2400"/>
              <a:t> individuals that are better adapted to the environment</a:t>
            </a:r>
          </a:p>
          <a:p>
            <a:r>
              <a:rPr lang="en-GB" sz="2400"/>
              <a:t>These individuals act as seeds for the generation of new individuals through recombination and mutation</a:t>
            </a:r>
          </a:p>
          <a:p>
            <a:r>
              <a:rPr lang="en-GB" sz="2400"/>
              <a:t>The new individuals have their fitness evaluated and compete for survival.</a:t>
            </a:r>
          </a:p>
          <a:p>
            <a:r>
              <a:rPr lang="en-GB" sz="2400"/>
              <a:t>Over time </a:t>
            </a:r>
            <a:r>
              <a:rPr lang="en-GB" sz="2400" b="1" i="1"/>
              <a:t>Natural selection</a:t>
            </a:r>
            <a:r>
              <a:rPr lang="en-GB" sz="2400"/>
              <a:t> causes a rise in the fitness of the population</a:t>
            </a:r>
            <a:endParaRPr lang="en-GB" sz="2400" b="1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Recap 2: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400"/>
              <a:t>EAs fall into the category of “generate and test” algorithms</a:t>
            </a:r>
          </a:p>
          <a:p>
            <a:r>
              <a:rPr lang="en-GB" sz="2400"/>
              <a:t>They are stochastic,</a:t>
            </a:r>
            <a:r>
              <a:rPr lang="en-US" sz="2400"/>
              <a:t> </a:t>
            </a:r>
            <a:r>
              <a:rPr lang="en-GB" sz="2400"/>
              <a:t>population-based algorithms</a:t>
            </a:r>
          </a:p>
          <a:p>
            <a:r>
              <a:rPr lang="en-GB" sz="2400"/>
              <a:t>Variation operators (recombination and mutation) create the necessary diversity and thereby facilitate novelty</a:t>
            </a:r>
          </a:p>
          <a:p>
            <a:r>
              <a:rPr lang="en-GB" sz="2400"/>
              <a:t>Selection </a:t>
            </a:r>
            <a:r>
              <a:rPr lang="en-US" sz="2400"/>
              <a:t>reduces diversity and </a:t>
            </a:r>
            <a:r>
              <a:rPr lang="en-GB" sz="2400"/>
              <a:t>acts as a force pushing quality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General Scheme of EA’s</a:t>
            </a:r>
          </a:p>
        </p:txBody>
      </p:sp>
      <p:pic>
        <p:nvPicPr>
          <p:cNvPr id="1136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286000"/>
            <a:ext cx="6467475" cy="408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Pseudo-code for typical EA</a:t>
            </a:r>
          </a:p>
        </p:txBody>
      </p:sp>
      <p:pic>
        <p:nvPicPr>
          <p:cNvPr id="1146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362200"/>
            <a:ext cx="7772400" cy="394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/>
              <a:t>What are the different types of EA’s?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981200"/>
            <a:ext cx="8153400" cy="160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/>
              <a:t>Historically different flavours of EAs have been associated with different representations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 sz="2400"/>
          </a:p>
          <a:p>
            <a:pPr lvl="1">
              <a:lnSpc>
                <a:spcPct val="90000"/>
              </a:lnSpc>
            </a:pPr>
            <a:r>
              <a:rPr lang="en-GB" sz="2000"/>
              <a:t>Binary strings : Genetic Algorithms</a:t>
            </a:r>
          </a:p>
        </p:txBody>
      </p:sp>
      <p:pic>
        <p:nvPicPr>
          <p:cNvPr id="115716" name="Picture 4" descr="BinaryGenome56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5000" y="3581400"/>
            <a:ext cx="2273300" cy="7985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5718" name="Text Box 6"/>
          <p:cNvSpPr txBox="1">
            <a:spLocks noChangeArrowheads="1"/>
          </p:cNvSpPr>
          <p:nvPr/>
        </p:nvSpPr>
        <p:spPr bwMode="auto">
          <a:xfrm>
            <a:off x="762000" y="4724400"/>
            <a:ext cx="701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</a:pPr>
            <a:r>
              <a:rPr lang="en-GB">
                <a:latin typeface="Arial" charset="0"/>
              </a:rPr>
              <a:t> Real-valued vectors : Evolution Strategies</a:t>
            </a:r>
            <a:endParaRPr lang="en-US">
              <a:latin typeface="Arial" charset="0"/>
            </a:endParaRPr>
          </a:p>
        </p:txBody>
      </p:sp>
      <p:pic>
        <p:nvPicPr>
          <p:cNvPr id="115719" name="Picture 7" descr="RealVector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47800" y="5334000"/>
            <a:ext cx="3243263" cy="860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/>
              <a:t>What are the different types of EA’s?</a:t>
            </a:r>
            <a:endParaRPr lang="en-US" sz="3200"/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981200"/>
            <a:ext cx="7162800" cy="685800"/>
          </a:xfrm>
        </p:spPr>
        <p:txBody>
          <a:bodyPr/>
          <a:lstStyle/>
          <a:p>
            <a:pPr lvl="1"/>
            <a:r>
              <a:rPr lang="en-GB" sz="2000"/>
              <a:t>Finite state Machines: Evolutionary Programming</a:t>
            </a:r>
          </a:p>
          <a:p>
            <a:pPr>
              <a:buFont typeface="Wingdings" pitchFamily="2" charset="2"/>
              <a:buNone/>
            </a:pPr>
            <a:endParaRPr lang="en-US" sz="2000"/>
          </a:p>
        </p:txBody>
      </p:sp>
      <p:pic>
        <p:nvPicPr>
          <p:cNvPr id="153605" name="Picture 5" descr="FSM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0" y="2667000"/>
            <a:ext cx="2473325" cy="17145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3604" name="Text Box 4"/>
          <p:cNvSpPr txBox="1">
            <a:spLocks noChangeArrowheads="1"/>
          </p:cNvSpPr>
          <p:nvPr/>
        </p:nvSpPr>
        <p:spPr bwMode="auto">
          <a:xfrm>
            <a:off x="838200" y="4495800"/>
            <a:ext cx="80010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</a:pPr>
            <a:r>
              <a:rPr lang="en-GB">
                <a:latin typeface="Arial" charset="0"/>
              </a:rPr>
              <a:t> Trees: Genetic Programming</a:t>
            </a:r>
          </a:p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pic>
        <p:nvPicPr>
          <p:cNvPr id="153607" name="Picture 7" descr="tree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38400" y="4991100"/>
            <a:ext cx="2209800" cy="1866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3366"/>
      </a:dk1>
      <a:lt1>
        <a:srgbClr val="FFFFFF"/>
      </a:lt1>
      <a:dk2>
        <a:srgbClr val="006666"/>
      </a:dk2>
      <a:lt2>
        <a:srgbClr val="003366"/>
      </a:lt2>
      <a:accent1>
        <a:srgbClr val="99CC99"/>
      </a:accent1>
      <a:accent2>
        <a:srgbClr val="33CCCC"/>
      </a:accent2>
      <a:accent3>
        <a:srgbClr val="FFFFFF"/>
      </a:accent3>
      <a:accent4>
        <a:srgbClr val="002A56"/>
      </a:accent4>
      <a:accent5>
        <a:srgbClr val="CAE2CA"/>
      </a:accent5>
      <a:accent6>
        <a:srgbClr val="2DB9B9"/>
      </a:accent6>
      <a:hlink>
        <a:srgbClr val="666699"/>
      </a:hlink>
      <a:folHlink>
        <a:srgbClr val="CC99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FF99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FF99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5836</TotalTime>
  <Words>1942</Words>
  <Application>Microsoft Office PowerPoint</Application>
  <PresentationFormat>On-screen Show (4:3)</PresentationFormat>
  <Paragraphs>284</Paragraphs>
  <Slides>39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Default Design</vt:lpstr>
      <vt:lpstr>EP---January 31, 2012</vt:lpstr>
      <vt:lpstr>What is an Evolutionary Algorithm?</vt:lpstr>
      <vt:lpstr>Contents</vt:lpstr>
      <vt:lpstr>Recap of EC metaphor</vt:lpstr>
      <vt:lpstr>Recap 2:</vt:lpstr>
      <vt:lpstr>General Scheme of EA’s</vt:lpstr>
      <vt:lpstr>Pseudo-code for typical EA</vt:lpstr>
      <vt:lpstr>What are the different types of EA’s?</vt:lpstr>
      <vt:lpstr>What are the different types of EA’s?</vt:lpstr>
      <vt:lpstr>2 Types of Evolutionary Computing Systems</vt:lpstr>
      <vt:lpstr>2 Types of Evolutionary Computing Systems</vt:lpstr>
      <vt:lpstr>What are the different types of EA’s?</vt:lpstr>
      <vt:lpstr>What EA Approach Should we Use?</vt:lpstr>
      <vt:lpstr>The Wheel </vt:lpstr>
      <vt:lpstr>General Scheme of an EA </vt:lpstr>
      <vt:lpstr>Representations</vt:lpstr>
      <vt:lpstr>Representations: Reinventing the wheel</vt:lpstr>
      <vt:lpstr>Fitness Function</vt:lpstr>
      <vt:lpstr>Fitness of a Wheel </vt:lpstr>
      <vt:lpstr>Population</vt:lpstr>
      <vt:lpstr>A Population of Possible Wheels</vt:lpstr>
      <vt:lpstr>Parent Selection Mechanism</vt:lpstr>
      <vt:lpstr>Survivor Selection</vt:lpstr>
      <vt:lpstr>Parents and Survivors of a Wheel</vt:lpstr>
      <vt:lpstr>Variation Operators</vt:lpstr>
      <vt:lpstr>Mutation</vt:lpstr>
      <vt:lpstr>Recombination</vt:lpstr>
      <vt:lpstr>Mutation and Crossover of a Wheel </vt:lpstr>
      <vt:lpstr>Initialization / Termination</vt:lpstr>
      <vt:lpstr>The Evolved Wheel</vt:lpstr>
      <vt:lpstr>The Evolved Wheel: Summary</vt:lpstr>
      <vt:lpstr>Typical behavior of an EA</vt:lpstr>
      <vt:lpstr>Typical run: progression of fitness</vt:lpstr>
      <vt:lpstr>Are long runs beneficial?</vt:lpstr>
      <vt:lpstr>Is it worth expending effort on smart (heuristic) initialization?</vt:lpstr>
      <vt:lpstr>Evolutionary Algorithms in Context</vt:lpstr>
      <vt:lpstr>EA’s as problem solvers:  Goldberg’s 1989 view</vt:lpstr>
      <vt:lpstr>EA’s and domain knowledge</vt:lpstr>
      <vt:lpstr>What is an EA: Summary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an Evolutionary Algorithm?</dc:title>
  <dc:creator>J. E. Smith</dc:creator>
  <cp:lastModifiedBy>Christoph Eick</cp:lastModifiedBy>
  <cp:revision>470</cp:revision>
  <dcterms:created xsi:type="dcterms:W3CDTF">2003-09-15T00:40:34Z</dcterms:created>
  <dcterms:modified xsi:type="dcterms:W3CDTF">2012-02-02T16:37:48Z</dcterms:modified>
</cp:coreProperties>
</file>