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90" r:id="rId8"/>
    <p:sldId id="293" r:id="rId9"/>
    <p:sldId id="294" r:id="rId10"/>
    <p:sldId id="292" r:id="rId11"/>
    <p:sldId id="263" r:id="rId12"/>
    <p:sldId id="264" r:id="rId13"/>
    <p:sldId id="265" r:id="rId14"/>
    <p:sldId id="266" r:id="rId15"/>
    <p:sldId id="268" r:id="rId16"/>
    <p:sldId id="270" r:id="rId17"/>
    <p:sldId id="271" r:id="rId18"/>
    <p:sldId id="272" r:id="rId19"/>
    <p:sldId id="274" r:id="rId20"/>
    <p:sldId id="273" r:id="rId21"/>
    <p:sldId id="275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7" r:id="rId30"/>
    <p:sldId id="288" r:id="rId31"/>
    <p:sldId id="296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75" d="100"/>
          <a:sy n="75" d="100"/>
        </p:scale>
        <p:origin x="-1266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/>
          </a:p>
        </p:txBody>
      </p:sp>
      <p:sp>
        <p:nvSpPr>
          <p:cNvPr id="7171" name="AutoShape 2051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/>
          </a:p>
        </p:txBody>
      </p:sp>
      <p:sp>
        <p:nvSpPr>
          <p:cNvPr id="7172" name="Rectangle 2052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grpSp>
        <p:nvGrpSpPr>
          <p:cNvPr id="7173" name="Group 2053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174" name="AutoShape 2054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AutoShape 2055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6" name="Rectangle 2056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7177" name="Rectangle 2057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nl-NL"/>
          </a:p>
        </p:txBody>
      </p:sp>
      <p:sp>
        <p:nvSpPr>
          <p:cNvPr id="7178" name="Rectangle 205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5962650"/>
            <a:ext cx="587375" cy="885825"/>
          </a:xfrm>
        </p:spPr>
        <p:txBody>
          <a:bodyPr anchorCtr="0"/>
          <a:lstStyle>
            <a:lvl1pPr>
              <a:defRPr/>
            </a:lvl1pPr>
          </a:lstStyle>
          <a:p>
            <a:fld id="{0DC11FE0-858B-4C4E-85A4-82CF5BE5046C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179" name="Rectangle 2059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l-NL" noProof="0" smtClean="0"/>
              <a:t>Klik om het opmaakprofiel van de modeltitel te bewerken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62213-8839-420A-9E85-EF5FB4017E82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862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6CBEF-4D14-42DC-B83E-6EFF62E30C4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5327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2362200"/>
            <a:ext cx="8001000" cy="3733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8" y="5946775"/>
            <a:ext cx="587375" cy="885825"/>
          </a:xfrm>
        </p:spPr>
        <p:txBody>
          <a:bodyPr/>
          <a:lstStyle>
            <a:lvl1pPr>
              <a:defRPr/>
            </a:lvl1pPr>
          </a:lstStyle>
          <a:p>
            <a:fld id="{86F63334-9557-4777-A110-B3A0CAAE7BFE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74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F77CE-0405-4985-AEEF-18C5B683153D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702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F657F-5BE7-4AC2-B599-48C6E9A2C50A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112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A07BB-7A85-4136-94E9-45839FC4F1A6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020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6F51E-023A-4CAC-8DCE-022D9F01D64D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690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A4C5E-2203-4124-873D-CD593DF1F6A4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318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DD90C-8EEE-47CC-ADEE-3EC26239F06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012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D4D71-0BD6-4042-8C6A-65D15DE2EEE1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548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9A06D-312A-434F-8D5E-4D0D06E4028A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837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5946775"/>
            <a:ext cx="5873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6B6B7AEE-4623-4723-AD3B-26102A47874D}" type="slidenum">
              <a:rPr lang="nl-NL"/>
              <a:pPr/>
              <a:t>‹#›</a:t>
            </a:fld>
            <a:endParaRPr lang="nl-NL"/>
          </a:p>
        </p:txBody>
      </p:sp>
      <p:grpSp>
        <p:nvGrpSpPr>
          <p:cNvPr id="6155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6156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8" name="Text Box 14"/>
          <p:cNvSpPr txBox="1">
            <a:spLocks noChangeArrowheads="1"/>
          </p:cNvSpPr>
          <p:nvPr userDrawn="1"/>
        </p:nvSpPr>
        <p:spPr bwMode="auto">
          <a:xfrm>
            <a:off x="3763963" y="0"/>
            <a:ext cx="53800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400">
                <a:latin typeface="Arial" charset="0"/>
              </a:rPr>
              <a:t>A.E. Eiben and J.E. Smith, Introduction to Evolutionary Computing</a:t>
            </a:r>
          </a:p>
          <a:p>
            <a:pPr algn="r"/>
            <a:r>
              <a:rPr lang="nl-NL" sz="1400">
                <a:latin typeface="Arial" charset="0"/>
              </a:rPr>
              <a:t>Evolution Strategies</a:t>
            </a:r>
            <a:endParaRPr lang="en-GB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ideo" Target="file:///E:\Book\Slides\Latest\Duese.mpg" TargetMode="External"/><Relationship Id="rId1" Type="http://schemas.microsoft.com/office/2007/relationships/media" Target="file:///E:\Book\Slides\Latest\Duese.mpg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ormal_distributi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en.wikipedia.org/wiki/Propelling_nozzl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ideo" Target="file:///E:\Book\Slides\Latest\Duese.mpg" TargetMode="External"/><Relationship Id="rId1" Type="http://schemas.microsoft.com/office/2007/relationships/media" Target="file:///E:\Book\Slides\Latest\Duese.mpg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ls11-www.cs.uni-dortmund.de/people/schwefel/EADemo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Evolution strategies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Chapter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sz="2800"/>
              <a:t>The famous jet nozzle experiment (movie)</a:t>
            </a:r>
            <a:endParaRPr lang="en-GB" sz="2800"/>
          </a:p>
        </p:txBody>
      </p:sp>
      <p:pic>
        <p:nvPicPr>
          <p:cNvPr id="48131" name="Duese.mpg">
            <a:hlinkClick r:id="" action="ppaction://media"/>
          </p:cNvPr>
          <p:cNvPicPr>
            <a:picLocks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2681288"/>
            <a:ext cx="4835525" cy="214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81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1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8131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Representation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Chromosomes consist of three parts:</a:t>
            </a:r>
          </a:p>
          <a:p>
            <a:pPr lvl="1">
              <a:lnSpc>
                <a:spcPct val="90000"/>
              </a:lnSpc>
            </a:pPr>
            <a:r>
              <a:rPr lang="en-GB"/>
              <a:t>Object variables: x</a:t>
            </a:r>
            <a:r>
              <a:rPr lang="en-GB" baseline="-25000"/>
              <a:t>1</a:t>
            </a:r>
            <a:r>
              <a:rPr lang="en-GB"/>
              <a:t>,…,x</a:t>
            </a:r>
            <a:r>
              <a:rPr lang="en-GB" baseline="-25000"/>
              <a:t>n</a:t>
            </a:r>
            <a:endParaRPr lang="en-GB"/>
          </a:p>
          <a:p>
            <a:pPr lvl="1">
              <a:lnSpc>
                <a:spcPct val="90000"/>
              </a:lnSpc>
            </a:pPr>
            <a:r>
              <a:rPr lang="en-GB"/>
              <a:t>Strategy parameters: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n-GB"/>
              <a:t>Mutation step sizes: </a:t>
            </a:r>
            <a:r>
              <a:rPr lang="en-GB">
                <a:sym typeface="Symbol" pitchFamily="18" charset="2"/>
              </a:rPr>
              <a:t></a:t>
            </a:r>
            <a:r>
              <a:rPr lang="en-GB" baseline="-25000"/>
              <a:t>1</a:t>
            </a:r>
            <a:r>
              <a:rPr lang="en-GB"/>
              <a:t>,…,</a:t>
            </a:r>
            <a:r>
              <a:rPr lang="en-GB">
                <a:sym typeface="Symbol" pitchFamily="18" charset="2"/>
              </a:rPr>
              <a:t></a:t>
            </a:r>
            <a:r>
              <a:rPr lang="en-GB" baseline="-25000"/>
              <a:t>n</a:t>
            </a:r>
            <a:r>
              <a:rPr lang="en-GB" baseline="-40000">
                <a:sym typeface="Symbol" pitchFamily="18" charset="2"/>
              </a:rPr>
              <a:t></a:t>
            </a:r>
            <a:endParaRPr lang="en-GB" baseline="-40000"/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n-GB"/>
              <a:t>Rotation angles: </a:t>
            </a:r>
            <a:r>
              <a:rPr lang="en-GB">
                <a:sym typeface="Symbol" pitchFamily="18" charset="2"/>
              </a:rPr>
              <a:t></a:t>
            </a:r>
            <a:r>
              <a:rPr lang="en-GB" baseline="-25000"/>
              <a:t>1</a:t>
            </a:r>
            <a:r>
              <a:rPr lang="en-GB"/>
              <a:t>,…, </a:t>
            </a:r>
            <a:r>
              <a:rPr lang="en-GB">
                <a:sym typeface="Symbol" pitchFamily="18" charset="2"/>
              </a:rPr>
              <a:t></a:t>
            </a:r>
            <a:r>
              <a:rPr lang="en-GB" baseline="-25000"/>
              <a:t>n</a:t>
            </a:r>
            <a:r>
              <a:rPr lang="en-GB" baseline="-40000">
                <a:sym typeface="Symbol" pitchFamily="18" charset="2"/>
              </a:rPr>
              <a:t></a:t>
            </a:r>
            <a:endParaRPr lang="en-GB" baseline="-40000"/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GB"/>
              <a:t>Not every component is always present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GB"/>
              <a:t>Full size: </a:t>
            </a:r>
            <a:r>
              <a:rPr lang="en-GB">
                <a:sym typeface="Symbol" pitchFamily="18" charset="2"/>
              </a:rPr>
              <a:t></a:t>
            </a:r>
            <a:r>
              <a:rPr lang="en-GB"/>
              <a:t> x</a:t>
            </a:r>
            <a:r>
              <a:rPr lang="en-GB" baseline="-25000"/>
              <a:t>1</a:t>
            </a:r>
            <a:r>
              <a:rPr lang="en-GB"/>
              <a:t>,…,x</a:t>
            </a:r>
            <a:r>
              <a:rPr lang="en-GB" baseline="-25000"/>
              <a:t>n</a:t>
            </a:r>
            <a:r>
              <a:rPr lang="en-GB"/>
              <a:t>,</a:t>
            </a:r>
            <a:r>
              <a:rPr lang="en-GB" baseline="-25000"/>
              <a:t> </a:t>
            </a:r>
            <a:r>
              <a:rPr lang="en-GB">
                <a:sym typeface="Symbol" pitchFamily="18" charset="2"/>
              </a:rPr>
              <a:t></a:t>
            </a:r>
            <a:r>
              <a:rPr lang="en-GB" baseline="-25000"/>
              <a:t>1</a:t>
            </a:r>
            <a:r>
              <a:rPr lang="en-GB"/>
              <a:t>,…,</a:t>
            </a:r>
            <a:r>
              <a:rPr lang="en-GB">
                <a:sym typeface="Symbol" pitchFamily="18" charset="2"/>
              </a:rPr>
              <a:t></a:t>
            </a:r>
            <a:r>
              <a:rPr lang="en-GB" baseline="-25000"/>
              <a:t>n</a:t>
            </a:r>
            <a:r>
              <a:rPr lang="en-GB" baseline="-40000">
                <a:sym typeface="Symbol" pitchFamily="18" charset="2"/>
              </a:rPr>
              <a:t> </a:t>
            </a:r>
            <a:r>
              <a:rPr lang="en-GB"/>
              <a:t>,</a:t>
            </a:r>
            <a:r>
              <a:rPr lang="en-GB">
                <a:sym typeface="Symbol" pitchFamily="18" charset="2"/>
              </a:rPr>
              <a:t></a:t>
            </a:r>
            <a:r>
              <a:rPr lang="en-GB" baseline="-25000"/>
              <a:t>1</a:t>
            </a:r>
            <a:r>
              <a:rPr lang="en-GB"/>
              <a:t>,…, </a:t>
            </a:r>
            <a:r>
              <a:rPr lang="en-GB">
                <a:sym typeface="Symbol" pitchFamily="18" charset="2"/>
              </a:rPr>
              <a:t></a:t>
            </a:r>
            <a:r>
              <a:rPr lang="en-GB" baseline="-25000"/>
              <a:t>k</a:t>
            </a:r>
            <a:r>
              <a:rPr lang="en-GB" baseline="-40000">
                <a:sym typeface="Symbol" pitchFamily="18" charset="2"/>
              </a:rPr>
              <a:t> </a:t>
            </a:r>
            <a:r>
              <a:rPr lang="en-GB">
                <a:sym typeface="Symbol" pitchFamily="18" charset="2"/>
              </a:rPr>
              <a:t> 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GB">
                <a:sym typeface="Symbol" pitchFamily="18" charset="2"/>
              </a:rPr>
              <a:t>where k = n(n-1)/2 (no. of i,j pairs)</a:t>
            </a:r>
            <a:endParaRPr lang="en-GB" baseline="-4000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Mutation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Main mechanism: changing value by adding random noise drawn from normal distribution</a:t>
            </a:r>
          </a:p>
          <a:p>
            <a:pPr>
              <a:lnSpc>
                <a:spcPct val="90000"/>
              </a:lnSpc>
            </a:pPr>
            <a:r>
              <a:rPr lang="en-GB"/>
              <a:t>x’</a:t>
            </a:r>
            <a:r>
              <a:rPr lang="en-GB" baseline="-25000"/>
              <a:t>i</a:t>
            </a:r>
            <a:r>
              <a:rPr lang="en-GB"/>
              <a:t> = x</a:t>
            </a:r>
            <a:r>
              <a:rPr lang="en-GB" baseline="-25000"/>
              <a:t>i</a:t>
            </a:r>
            <a:r>
              <a:rPr lang="en-GB"/>
              <a:t> + N(0,</a:t>
            </a:r>
            <a:r>
              <a:rPr lang="en-GB">
                <a:sym typeface="Symbol" pitchFamily="18" charset="2"/>
              </a:rPr>
              <a:t></a:t>
            </a:r>
            <a:r>
              <a:rPr lang="en-GB"/>
              <a:t>)</a:t>
            </a:r>
          </a:p>
          <a:p>
            <a:pPr>
              <a:lnSpc>
                <a:spcPct val="90000"/>
              </a:lnSpc>
            </a:pPr>
            <a:r>
              <a:rPr lang="en-GB"/>
              <a:t>Key idea: </a:t>
            </a:r>
          </a:p>
          <a:p>
            <a:pPr lvl="1">
              <a:lnSpc>
                <a:spcPct val="90000"/>
              </a:lnSpc>
            </a:pPr>
            <a:r>
              <a:rPr lang="en-GB">
                <a:sym typeface="Symbol" pitchFamily="18" charset="2"/>
              </a:rPr>
              <a:t></a:t>
            </a:r>
            <a:r>
              <a:rPr lang="en-GB"/>
              <a:t> is part of the chromosome </a:t>
            </a:r>
            <a:r>
              <a:rPr lang="en-GB">
                <a:sym typeface="Symbol" pitchFamily="18" charset="2"/>
              </a:rPr>
              <a:t> </a:t>
            </a:r>
            <a:r>
              <a:rPr lang="en-GB">
                <a:sym typeface="Bookshelf Symbol 2" pitchFamily="2" charset="2"/>
              </a:rPr>
              <a:t>x</a:t>
            </a:r>
            <a:r>
              <a:rPr lang="en-GB" baseline="-25000">
                <a:sym typeface="Bookshelf Symbol 2" pitchFamily="2" charset="2"/>
              </a:rPr>
              <a:t>1</a:t>
            </a:r>
            <a:r>
              <a:rPr lang="en-GB">
                <a:sym typeface="Bookshelf Symbol 2" pitchFamily="2" charset="2"/>
              </a:rPr>
              <a:t>,…,x</a:t>
            </a:r>
            <a:r>
              <a:rPr lang="en-GB" baseline="-25000">
                <a:sym typeface="Bookshelf Symbol 2" pitchFamily="2" charset="2"/>
              </a:rPr>
              <a:t>n</a:t>
            </a:r>
            <a:r>
              <a:rPr lang="en-GB">
                <a:sym typeface="Bookshelf Symbol 2" pitchFamily="2" charset="2"/>
              </a:rPr>
              <a:t>, </a:t>
            </a:r>
            <a:r>
              <a:rPr lang="en-GB">
                <a:sym typeface="Symbol" pitchFamily="18" charset="2"/>
              </a:rPr>
              <a:t></a:t>
            </a:r>
            <a:r>
              <a:rPr lang="en-GB">
                <a:sym typeface="Bookshelf Symbol 2" pitchFamily="2" charset="2"/>
              </a:rPr>
              <a:t> </a:t>
            </a:r>
            <a:r>
              <a:rPr lang="en-GB">
                <a:sym typeface="Symbol" pitchFamily="18" charset="2"/>
              </a:rPr>
              <a:t> </a:t>
            </a:r>
            <a:endParaRPr lang="en-GB"/>
          </a:p>
          <a:p>
            <a:pPr lvl="1">
              <a:lnSpc>
                <a:spcPct val="90000"/>
              </a:lnSpc>
            </a:pPr>
            <a:r>
              <a:rPr lang="en-GB">
                <a:sym typeface="Symbol" pitchFamily="18" charset="2"/>
              </a:rPr>
              <a:t> is also mutated into ’ (see later how)</a:t>
            </a:r>
            <a:endParaRPr lang="en-GB"/>
          </a:p>
          <a:p>
            <a:pPr>
              <a:lnSpc>
                <a:spcPct val="90000"/>
              </a:lnSpc>
            </a:pPr>
            <a:r>
              <a:rPr lang="en-GB">
                <a:sym typeface="Wingdings" pitchFamily="2" charset="2"/>
              </a:rPr>
              <a:t>Thus: mutation step size </a:t>
            </a:r>
            <a:r>
              <a:rPr lang="en-GB">
                <a:sym typeface="Symbol" pitchFamily="18" charset="2"/>
              </a:rPr>
              <a:t> is coevolving with the solution x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Mutate </a:t>
            </a:r>
            <a:r>
              <a:rPr lang="en-GB">
                <a:sym typeface="Symbol" pitchFamily="18" charset="2"/>
              </a:rPr>
              <a:t></a:t>
            </a:r>
            <a:r>
              <a:rPr lang="en-GB"/>
              <a:t> first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>
                <a:sym typeface="Symbol" pitchFamily="18" charset="2"/>
              </a:rPr>
              <a:t>Net mutation effect:  </a:t>
            </a:r>
            <a:r>
              <a:rPr lang="en-GB">
                <a:sym typeface="Bookshelf Symbol 2" pitchFamily="2" charset="2"/>
              </a:rPr>
              <a:t>x, </a:t>
            </a:r>
            <a:r>
              <a:rPr lang="en-GB">
                <a:sym typeface="Symbol" pitchFamily="18" charset="2"/>
              </a:rPr>
              <a:t></a:t>
            </a:r>
            <a:r>
              <a:rPr lang="en-GB">
                <a:sym typeface="Bookshelf Symbol 2" pitchFamily="2" charset="2"/>
              </a:rPr>
              <a:t> </a:t>
            </a:r>
            <a:r>
              <a:rPr lang="en-GB">
                <a:sym typeface="Symbol" pitchFamily="18" charset="2"/>
              </a:rPr>
              <a:t> </a:t>
            </a:r>
            <a:r>
              <a:rPr lang="en-GB">
                <a:sym typeface="Wingdings" pitchFamily="2" charset="2"/>
              </a:rPr>
              <a:t> </a:t>
            </a:r>
            <a:r>
              <a:rPr lang="en-GB">
                <a:sym typeface="Symbol" pitchFamily="18" charset="2"/>
              </a:rPr>
              <a:t> </a:t>
            </a:r>
            <a:r>
              <a:rPr lang="en-GB">
                <a:sym typeface="Bookshelf Symbol 2" pitchFamily="2" charset="2"/>
              </a:rPr>
              <a:t>x’, </a:t>
            </a:r>
            <a:r>
              <a:rPr lang="en-GB">
                <a:sym typeface="Symbol" pitchFamily="18" charset="2"/>
              </a:rPr>
              <a:t>’</a:t>
            </a:r>
            <a:r>
              <a:rPr lang="en-GB">
                <a:sym typeface="Bookshelf Symbol 2" pitchFamily="2" charset="2"/>
              </a:rPr>
              <a:t> </a:t>
            </a:r>
            <a:r>
              <a:rPr lang="en-GB">
                <a:sym typeface="Symbol" pitchFamily="18" charset="2"/>
              </a:rPr>
              <a:t></a:t>
            </a:r>
          </a:p>
          <a:p>
            <a:pPr>
              <a:lnSpc>
                <a:spcPct val="90000"/>
              </a:lnSpc>
            </a:pPr>
            <a:r>
              <a:rPr lang="en-GB">
                <a:sym typeface="Symbol" pitchFamily="18" charset="2"/>
              </a:rPr>
              <a:t>Order is important: </a:t>
            </a:r>
          </a:p>
          <a:p>
            <a:pPr lvl="1">
              <a:lnSpc>
                <a:spcPct val="90000"/>
              </a:lnSpc>
            </a:pPr>
            <a:r>
              <a:rPr lang="en-GB">
                <a:sym typeface="Symbol" pitchFamily="18" charset="2"/>
              </a:rPr>
              <a:t>first  </a:t>
            </a:r>
            <a:r>
              <a:rPr lang="en-GB">
                <a:sym typeface="Wingdings" pitchFamily="2" charset="2"/>
              </a:rPr>
              <a:t> </a:t>
            </a:r>
            <a:r>
              <a:rPr lang="en-GB">
                <a:sym typeface="Symbol" pitchFamily="18" charset="2"/>
              </a:rPr>
              <a:t>’ (see later how)</a:t>
            </a:r>
          </a:p>
          <a:p>
            <a:pPr lvl="1">
              <a:lnSpc>
                <a:spcPct val="90000"/>
              </a:lnSpc>
            </a:pPr>
            <a:r>
              <a:rPr lang="en-GB">
                <a:sym typeface="Symbol" pitchFamily="18" charset="2"/>
              </a:rPr>
              <a:t>then x </a:t>
            </a:r>
            <a:r>
              <a:rPr lang="en-GB">
                <a:sym typeface="Wingdings" pitchFamily="2" charset="2"/>
              </a:rPr>
              <a:t> x’ = x + N(0,</a:t>
            </a:r>
            <a:r>
              <a:rPr lang="en-GB">
                <a:sym typeface="Symbol" pitchFamily="18" charset="2"/>
              </a:rPr>
              <a:t></a:t>
            </a:r>
            <a:r>
              <a:rPr lang="en-GB">
                <a:sym typeface="Wingdings" pitchFamily="2" charset="2"/>
              </a:rPr>
              <a:t>’)</a:t>
            </a:r>
            <a:endParaRPr lang="en-GB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GB">
                <a:sym typeface="Symbol" pitchFamily="18" charset="2"/>
              </a:rPr>
              <a:t>Rationale: new  </a:t>
            </a:r>
            <a:r>
              <a:rPr lang="en-GB">
                <a:sym typeface="Bookshelf Symbol 2" pitchFamily="2" charset="2"/>
              </a:rPr>
              <a:t>x’ ,</a:t>
            </a:r>
            <a:r>
              <a:rPr lang="en-GB">
                <a:sym typeface="Symbol" pitchFamily="18" charset="2"/>
              </a:rPr>
              <a:t>’</a:t>
            </a:r>
            <a:r>
              <a:rPr lang="en-GB">
                <a:sym typeface="Bookshelf Symbol 2" pitchFamily="2" charset="2"/>
              </a:rPr>
              <a:t> </a:t>
            </a:r>
            <a:r>
              <a:rPr lang="en-GB">
                <a:sym typeface="Symbol" pitchFamily="18" charset="2"/>
              </a:rPr>
              <a:t></a:t>
            </a:r>
            <a:r>
              <a:rPr lang="en-GB">
                <a:sym typeface="Wingdings" pitchFamily="2" charset="2"/>
              </a:rPr>
              <a:t> is evaluated twice</a:t>
            </a:r>
          </a:p>
          <a:p>
            <a:pPr lvl="1">
              <a:lnSpc>
                <a:spcPct val="90000"/>
              </a:lnSpc>
            </a:pPr>
            <a:r>
              <a:rPr lang="en-GB">
                <a:sym typeface="Wingdings" pitchFamily="2" charset="2"/>
              </a:rPr>
              <a:t>Primary: x’ is good if f(x’) is good </a:t>
            </a:r>
          </a:p>
          <a:p>
            <a:pPr lvl="1">
              <a:lnSpc>
                <a:spcPct val="90000"/>
              </a:lnSpc>
            </a:pPr>
            <a:r>
              <a:rPr lang="en-GB">
                <a:sym typeface="Wingdings" pitchFamily="2" charset="2"/>
              </a:rPr>
              <a:t>Secondary: </a:t>
            </a:r>
            <a:r>
              <a:rPr lang="en-GB">
                <a:sym typeface="Symbol" pitchFamily="18" charset="2"/>
              </a:rPr>
              <a:t></a:t>
            </a:r>
            <a:r>
              <a:rPr lang="en-GB">
                <a:sym typeface="Wingdings" pitchFamily="2" charset="2"/>
              </a:rPr>
              <a:t>’ is good if the x’ it created is good</a:t>
            </a:r>
          </a:p>
          <a:p>
            <a:pPr>
              <a:lnSpc>
                <a:spcPct val="90000"/>
              </a:lnSpc>
            </a:pPr>
            <a:r>
              <a:rPr lang="en-GB">
                <a:sym typeface="Wingdings" pitchFamily="2" charset="2"/>
              </a:rPr>
              <a:t>Reversing mutation order this would not work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Mutation case 1:</a:t>
            </a:r>
            <a:br>
              <a:rPr lang="en-GB"/>
            </a:br>
            <a:r>
              <a:rPr lang="en-GB"/>
              <a:t>Uncorrelated mutation with one </a:t>
            </a:r>
            <a:r>
              <a:rPr lang="en-GB">
                <a:sym typeface="Symbol" pitchFamily="18" charset="2"/>
              </a:rPr>
              <a:t>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ym typeface="Symbol" pitchFamily="18" charset="2"/>
              </a:rPr>
              <a:t>Chromosomes:  </a:t>
            </a:r>
            <a:r>
              <a:rPr lang="en-GB">
                <a:sym typeface="Bookshelf Symbol 2" pitchFamily="2" charset="2"/>
              </a:rPr>
              <a:t>x</a:t>
            </a:r>
            <a:r>
              <a:rPr lang="en-GB" baseline="-25000">
                <a:sym typeface="Bookshelf Symbol 2" pitchFamily="2" charset="2"/>
              </a:rPr>
              <a:t>1</a:t>
            </a:r>
            <a:r>
              <a:rPr lang="en-GB">
                <a:sym typeface="Bookshelf Symbol 2" pitchFamily="2" charset="2"/>
              </a:rPr>
              <a:t>,…,x</a:t>
            </a:r>
            <a:r>
              <a:rPr lang="en-GB" baseline="-25000">
                <a:sym typeface="Bookshelf Symbol 2" pitchFamily="2" charset="2"/>
              </a:rPr>
              <a:t>n</a:t>
            </a:r>
            <a:r>
              <a:rPr lang="en-GB">
                <a:sym typeface="Bookshelf Symbol 2" pitchFamily="2" charset="2"/>
              </a:rPr>
              <a:t>, </a:t>
            </a:r>
            <a:r>
              <a:rPr lang="en-GB">
                <a:sym typeface="Symbol" pitchFamily="18" charset="2"/>
              </a:rPr>
              <a:t></a:t>
            </a:r>
            <a:r>
              <a:rPr lang="en-GB">
                <a:sym typeface="Bookshelf Symbol 2" pitchFamily="2" charset="2"/>
              </a:rPr>
              <a:t> </a:t>
            </a:r>
            <a:r>
              <a:rPr lang="en-GB">
                <a:sym typeface="Symbol" pitchFamily="18" charset="2"/>
              </a:rPr>
              <a:t> </a:t>
            </a:r>
          </a:p>
          <a:p>
            <a:r>
              <a:rPr lang="en-GB">
                <a:sym typeface="Symbol" pitchFamily="18" charset="2"/>
              </a:rPr>
              <a:t>’ =  </a:t>
            </a:r>
            <a:r>
              <a:rPr lang="en-GB" sz="1800">
                <a:cs typeface="Arial" charset="0"/>
                <a:sym typeface="Symbol" pitchFamily="18" charset="2"/>
              </a:rPr>
              <a:t>•</a:t>
            </a:r>
            <a:r>
              <a:rPr lang="en-GB">
                <a:cs typeface="Arial" charset="0"/>
                <a:sym typeface="Symbol" pitchFamily="18" charset="2"/>
              </a:rPr>
              <a:t> </a:t>
            </a:r>
            <a:r>
              <a:rPr lang="en-GB">
                <a:sym typeface="Symbol" pitchFamily="18" charset="2"/>
              </a:rPr>
              <a:t>exp( </a:t>
            </a:r>
            <a:r>
              <a:rPr lang="en-GB" sz="1800">
                <a:cs typeface="Arial" charset="0"/>
                <a:sym typeface="Symbol" pitchFamily="18" charset="2"/>
              </a:rPr>
              <a:t>•</a:t>
            </a:r>
            <a:r>
              <a:rPr lang="en-GB">
                <a:sym typeface="Symbol" pitchFamily="18" charset="2"/>
              </a:rPr>
              <a:t> N(0,1))</a:t>
            </a:r>
          </a:p>
          <a:p>
            <a:r>
              <a:rPr lang="en-GB"/>
              <a:t>x’</a:t>
            </a:r>
            <a:r>
              <a:rPr lang="en-GB" baseline="-25000"/>
              <a:t>i</a:t>
            </a:r>
            <a:r>
              <a:rPr lang="en-GB"/>
              <a:t> = x</a:t>
            </a:r>
            <a:r>
              <a:rPr lang="en-GB" baseline="-25000"/>
              <a:t>i</a:t>
            </a:r>
            <a:r>
              <a:rPr lang="en-GB"/>
              <a:t> + </a:t>
            </a:r>
            <a:r>
              <a:rPr lang="en-GB">
                <a:sym typeface="Symbol" pitchFamily="18" charset="2"/>
              </a:rPr>
              <a:t>’</a:t>
            </a:r>
            <a:r>
              <a:rPr lang="en-GB"/>
              <a:t> </a:t>
            </a:r>
            <a:r>
              <a:rPr lang="en-GB" sz="1800">
                <a:cs typeface="Arial" charset="0"/>
                <a:sym typeface="Symbol" pitchFamily="18" charset="2"/>
              </a:rPr>
              <a:t>•</a:t>
            </a:r>
            <a:r>
              <a:rPr lang="en-GB"/>
              <a:t> N(0,1)</a:t>
            </a:r>
          </a:p>
          <a:p>
            <a:r>
              <a:rPr lang="en-GB"/>
              <a:t>Typically the “learning rate” </a:t>
            </a:r>
            <a:r>
              <a:rPr lang="en-GB">
                <a:sym typeface="Symbol" pitchFamily="18" charset="2"/>
              </a:rPr>
              <a:t></a:t>
            </a:r>
            <a:r>
              <a:rPr lang="en-GB"/>
              <a:t> </a:t>
            </a:r>
            <a:r>
              <a:rPr lang="en-GB">
                <a:sym typeface="Symbol" pitchFamily="18" charset="2"/>
              </a:rPr>
              <a:t> 1/ </a:t>
            </a:r>
            <a:r>
              <a:rPr lang="en-GB"/>
              <a:t>n</a:t>
            </a:r>
            <a:r>
              <a:rPr lang="en-GB" baseline="30000">
                <a:cs typeface="Arial" charset="0"/>
              </a:rPr>
              <a:t>½</a:t>
            </a:r>
            <a:endParaRPr lang="en-GB" baseline="30000"/>
          </a:p>
          <a:p>
            <a:r>
              <a:rPr lang="en-GB"/>
              <a:t>And we have a boundary rule </a:t>
            </a:r>
            <a:r>
              <a:rPr lang="en-GB">
                <a:sym typeface="Symbol" pitchFamily="18" charset="2"/>
              </a:rPr>
              <a:t>’ &lt; </a:t>
            </a:r>
            <a:r>
              <a:rPr lang="en-GB" baseline="-25000">
                <a:sym typeface="Symbol" pitchFamily="18" charset="2"/>
              </a:rPr>
              <a:t>0</a:t>
            </a:r>
            <a:r>
              <a:rPr lang="en-GB">
                <a:sym typeface="Symbol" pitchFamily="18" charset="2"/>
              </a:rPr>
              <a:t>  ’ = </a:t>
            </a:r>
            <a:r>
              <a:rPr lang="en-GB" baseline="-25000">
                <a:sym typeface="Symbol" pitchFamily="18" charset="2"/>
              </a:rPr>
              <a:t>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Mutants with equal likelihood</a:t>
            </a:r>
          </a:p>
        </p:txBody>
      </p:sp>
      <p:sp>
        <p:nvSpPr>
          <p:cNvPr id="18437" name="Text Box 5"/>
          <p:cNvSpPr txBox="1">
            <a:spLocks noGrp="1" noChangeArrowheads="1"/>
          </p:cNvSpPr>
          <p:nvPr>
            <p:ph type="body" idx="1"/>
          </p:nvPr>
        </p:nvSpPr>
        <p:spPr>
          <a:xfrm>
            <a:off x="838200" y="6248400"/>
            <a:ext cx="8001000" cy="6096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400"/>
              <a:t>Circle: mutants having the same chance to be created</a:t>
            </a:r>
          </a:p>
        </p:txBody>
      </p:sp>
      <p:pic>
        <p:nvPicPr>
          <p:cNvPr id="18440" name="Picture 8" descr="C:\edu\ea\4-2small-g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438400"/>
            <a:ext cx="3344863" cy="3657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Mutation case 2:</a:t>
            </a:r>
            <a:br>
              <a:rPr lang="en-GB"/>
            </a:br>
            <a:r>
              <a:rPr lang="en-GB"/>
              <a:t>Uncorrelated mutation with n </a:t>
            </a:r>
            <a:r>
              <a:rPr lang="en-GB">
                <a:sym typeface="Symbol" pitchFamily="18" charset="2"/>
              </a:rPr>
              <a:t>’s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>
                <a:sym typeface="Symbol" pitchFamily="18" charset="2"/>
              </a:rPr>
              <a:t>Chromosomes:  </a:t>
            </a:r>
            <a:r>
              <a:rPr lang="en-GB">
                <a:sym typeface="Bookshelf Symbol 2" pitchFamily="2" charset="2"/>
              </a:rPr>
              <a:t>x</a:t>
            </a:r>
            <a:r>
              <a:rPr lang="en-GB" baseline="-25000">
                <a:sym typeface="Bookshelf Symbol 2" pitchFamily="2" charset="2"/>
              </a:rPr>
              <a:t>1</a:t>
            </a:r>
            <a:r>
              <a:rPr lang="en-GB">
                <a:sym typeface="Bookshelf Symbol 2" pitchFamily="2" charset="2"/>
              </a:rPr>
              <a:t>,…,x</a:t>
            </a:r>
            <a:r>
              <a:rPr lang="en-GB" baseline="-25000">
                <a:sym typeface="Bookshelf Symbol 2" pitchFamily="2" charset="2"/>
              </a:rPr>
              <a:t>n</a:t>
            </a:r>
            <a:r>
              <a:rPr lang="en-GB">
                <a:sym typeface="Bookshelf Symbol 2" pitchFamily="2" charset="2"/>
              </a:rPr>
              <a:t>, </a:t>
            </a:r>
            <a:r>
              <a:rPr lang="en-GB">
                <a:sym typeface="Symbol" pitchFamily="18" charset="2"/>
              </a:rPr>
              <a:t></a:t>
            </a:r>
            <a:r>
              <a:rPr lang="en-GB" baseline="-25000">
                <a:sym typeface="Bookshelf Symbol 2" pitchFamily="2" charset="2"/>
              </a:rPr>
              <a:t>1</a:t>
            </a:r>
            <a:r>
              <a:rPr lang="en-GB">
                <a:sym typeface="Bookshelf Symbol 2" pitchFamily="2" charset="2"/>
              </a:rPr>
              <a:t>,…, </a:t>
            </a:r>
            <a:r>
              <a:rPr lang="en-GB">
                <a:sym typeface="Symbol" pitchFamily="18" charset="2"/>
              </a:rPr>
              <a:t></a:t>
            </a:r>
            <a:r>
              <a:rPr lang="en-GB" baseline="-25000">
                <a:sym typeface="Bookshelf Symbol 2" pitchFamily="2" charset="2"/>
              </a:rPr>
              <a:t>n</a:t>
            </a:r>
            <a:r>
              <a:rPr lang="en-GB">
                <a:sym typeface="Bookshelf Symbol 2" pitchFamily="2" charset="2"/>
              </a:rPr>
              <a:t> </a:t>
            </a:r>
            <a:r>
              <a:rPr lang="en-GB">
                <a:sym typeface="Symbol" pitchFamily="18" charset="2"/>
              </a:rPr>
              <a:t></a:t>
            </a:r>
          </a:p>
          <a:p>
            <a:pPr>
              <a:lnSpc>
                <a:spcPct val="90000"/>
              </a:lnSpc>
            </a:pPr>
            <a:r>
              <a:rPr lang="en-GB">
                <a:sym typeface="Symbol" pitchFamily="18" charset="2"/>
              </a:rPr>
              <a:t>’</a:t>
            </a:r>
            <a:r>
              <a:rPr lang="en-GB" baseline="-25000"/>
              <a:t>i</a:t>
            </a:r>
            <a:r>
              <a:rPr lang="en-GB">
                <a:sym typeface="Symbol" pitchFamily="18" charset="2"/>
              </a:rPr>
              <a:t> = </a:t>
            </a:r>
            <a:r>
              <a:rPr lang="en-GB" baseline="-25000"/>
              <a:t>i</a:t>
            </a:r>
            <a:r>
              <a:rPr lang="en-GB">
                <a:sym typeface="Symbol" pitchFamily="18" charset="2"/>
              </a:rPr>
              <a:t> </a:t>
            </a:r>
            <a:r>
              <a:rPr lang="en-GB" sz="1800">
                <a:cs typeface="Arial" charset="0"/>
                <a:sym typeface="Symbol" pitchFamily="18" charset="2"/>
              </a:rPr>
              <a:t>•</a:t>
            </a:r>
            <a:r>
              <a:rPr lang="en-GB">
                <a:cs typeface="Arial" charset="0"/>
                <a:sym typeface="Symbol" pitchFamily="18" charset="2"/>
              </a:rPr>
              <a:t> </a:t>
            </a:r>
            <a:r>
              <a:rPr lang="en-GB">
                <a:sym typeface="Symbol" pitchFamily="18" charset="2"/>
              </a:rPr>
              <a:t>exp(’ </a:t>
            </a:r>
            <a:r>
              <a:rPr lang="en-GB" sz="1800">
                <a:cs typeface="Arial" charset="0"/>
                <a:sym typeface="Symbol" pitchFamily="18" charset="2"/>
              </a:rPr>
              <a:t>•</a:t>
            </a:r>
            <a:r>
              <a:rPr lang="en-GB">
                <a:sym typeface="Symbol" pitchFamily="18" charset="2"/>
              </a:rPr>
              <a:t> N(0,1) +  </a:t>
            </a:r>
            <a:r>
              <a:rPr lang="en-GB" sz="1800">
                <a:cs typeface="Arial" charset="0"/>
                <a:sym typeface="Symbol" pitchFamily="18" charset="2"/>
              </a:rPr>
              <a:t>•</a:t>
            </a:r>
            <a:r>
              <a:rPr lang="en-GB">
                <a:sym typeface="Symbol" pitchFamily="18" charset="2"/>
              </a:rPr>
              <a:t> N</a:t>
            </a:r>
            <a:r>
              <a:rPr lang="en-GB" baseline="-25000"/>
              <a:t>i</a:t>
            </a:r>
            <a:r>
              <a:rPr lang="en-GB">
                <a:sym typeface="Symbol" pitchFamily="18" charset="2"/>
              </a:rPr>
              <a:t> (0,1))</a:t>
            </a:r>
          </a:p>
          <a:p>
            <a:pPr>
              <a:lnSpc>
                <a:spcPct val="90000"/>
              </a:lnSpc>
            </a:pPr>
            <a:r>
              <a:rPr lang="en-GB"/>
              <a:t>x’</a:t>
            </a:r>
            <a:r>
              <a:rPr lang="en-GB" baseline="-25000"/>
              <a:t>i</a:t>
            </a:r>
            <a:r>
              <a:rPr lang="en-GB"/>
              <a:t> = x</a:t>
            </a:r>
            <a:r>
              <a:rPr lang="en-GB" baseline="-25000"/>
              <a:t>i</a:t>
            </a:r>
            <a:r>
              <a:rPr lang="en-GB"/>
              <a:t> + </a:t>
            </a:r>
            <a:r>
              <a:rPr lang="en-GB">
                <a:sym typeface="Symbol" pitchFamily="18" charset="2"/>
              </a:rPr>
              <a:t>’</a:t>
            </a:r>
            <a:r>
              <a:rPr lang="en-GB" baseline="-25000"/>
              <a:t>i</a:t>
            </a:r>
            <a:r>
              <a:rPr lang="en-GB"/>
              <a:t> </a:t>
            </a:r>
            <a:r>
              <a:rPr lang="en-GB" sz="1800">
                <a:cs typeface="Arial" charset="0"/>
                <a:sym typeface="Symbol" pitchFamily="18" charset="2"/>
              </a:rPr>
              <a:t>•</a:t>
            </a:r>
            <a:r>
              <a:rPr lang="en-GB"/>
              <a:t> N</a:t>
            </a:r>
            <a:r>
              <a:rPr lang="en-GB" baseline="-25000"/>
              <a:t>i</a:t>
            </a:r>
            <a:r>
              <a:rPr lang="en-GB"/>
              <a:t> (0,1)</a:t>
            </a:r>
          </a:p>
          <a:p>
            <a:pPr>
              <a:lnSpc>
                <a:spcPct val="90000"/>
              </a:lnSpc>
            </a:pPr>
            <a:r>
              <a:rPr lang="en-GB">
                <a:sym typeface="Symbol" pitchFamily="18" charset="2"/>
              </a:rPr>
              <a:t>Two learning rate parmeters:</a:t>
            </a:r>
          </a:p>
          <a:p>
            <a:pPr lvl="1">
              <a:lnSpc>
                <a:spcPct val="90000"/>
              </a:lnSpc>
            </a:pPr>
            <a:r>
              <a:rPr lang="en-GB">
                <a:sym typeface="Symbol" pitchFamily="18" charset="2"/>
              </a:rPr>
              <a:t>’ overall learning rate</a:t>
            </a:r>
          </a:p>
          <a:p>
            <a:pPr lvl="1">
              <a:lnSpc>
                <a:spcPct val="90000"/>
              </a:lnSpc>
            </a:pPr>
            <a:r>
              <a:rPr lang="en-GB">
                <a:sym typeface="Symbol" pitchFamily="18" charset="2"/>
              </a:rPr>
              <a:t> coordinate wise learning rate</a:t>
            </a:r>
          </a:p>
          <a:p>
            <a:pPr>
              <a:lnSpc>
                <a:spcPct val="90000"/>
              </a:lnSpc>
            </a:pPr>
            <a:r>
              <a:rPr lang="en-GB">
                <a:sym typeface="Symbol" pitchFamily="18" charset="2"/>
              </a:rPr>
              <a:t></a:t>
            </a:r>
            <a:r>
              <a:rPr lang="en-GB"/>
              <a:t> </a:t>
            </a:r>
            <a:r>
              <a:rPr lang="en-GB">
                <a:sym typeface="Symbol" pitchFamily="18" charset="2"/>
              </a:rPr>
              <a:t> 1/(2 </a:t>
            </a:r>
            <a:r>
              <a:rPr lang="en-GB"/>
              <a:t>n)</a:t>
            </a:r>
            <a:r>
              <a:rPr lang="en-GB" baseline="30000">
                <a:cs typeface="Arial" charset="0"/>
              </a:rPr>
              <a:t>½</a:t>
            </a:r>
            <a:r>
              <a:rPr lang="en-GB" baseline="30000"/>
              <a:t> </a:t>
            </a:r>
            <a:r>
              <a:rPr lang="en-GB"/>
              <a:t> and </a:t>
            </a:r>
            <a:r>
              <a:rPr lang="en-GB">
                <a:sym typeface="Symbol" pitchFamily="18" charset="2"/>
              </a:rPr>
              <a:t></a:t>
            </a:r>
            <a:r>
              <a:rPr lang="en-GB"/>
              <a:t> </a:t>
            </a:r>
            <a:r>
              <a:rPr lang="en-GB">
                <a:sym typeface="Symbol" pitchFamily="18" charset="2"/>
              </a:rPr>
              <a:t> 1/(2 </a:t>
            </a:r>
            <a:r>
              <a:rPr lang="en-GB"/>
              <a:t>n</a:t>
            </a:r>
            <a:r>
              <a:rPr lang="en-GB" baseline="30000">
                <a:cs typeface="Arial" charset="0"/>
              </a:rPr>
              <a:t>½</a:t>
            </a:r>
            <a:r>
              <a:rPr lang="en-GB">
                <a:sym typeface="Symbol" pitchFamily="18" charset="2"/>
              </a:rPr>
              <a:t>) </a:t>
            </a:r>
            <a:r>
              <a:rPr lang="en-GB" baseline="30000">
                <a:cs typeface="Arial" charset="0"/>
              </a:rPr>
              <a:t>½</a:t>
            </a:r>
            <a:endParaRPr lang="en-GB" baseline="30000"/>
          </a:p>
          <a:p>
            <a:pPr>
              <a:lnSpc>
                <a:spcPct val="90000"/>
              </a:lnSpc>
            </a:pPr>
            <a:r>
              <a:rPr lang="en-GB"/>
              <a:t>And </a:t>
            </a:r>
            <a:r>
              <a:rPr lang="en-GB">
                <a:sym typeface="Symbol" pitchFamily="18" charset="2"/>
              </a:rPr>
              <a:t></a:t>
            </a:r>
            <a:r>
              <a:rPr lang="en-GB" baseline="-25000"/>
              <a:t>i</a:t>
            </a:r>
            <a:r>
              <a:rPr lang="en-GB">
                <a:sym typeface="Symbol" pitchFamily="18" charset="2"/>
              </a:rPr>
              <a:t>’ &lt; </a:t>
            </a:r>
            <a:r>
              <a:rPr lang="en-GB" baseline="-25000">
                <a:sym typeface="Symbol" pitchFamily="18" charset="2"/>
              </a:rPr>
              <a:t>0</a:t>
            </a:r>
            <a:r>
              <a:rPr lang="en-GB">
                <a:sym typeface="Symbol" pitchFamily="18" charset="2"/>
              </a:rPr>
              <a:t>  </a:t>
            </a:r>
            <a:r>
              <a:rPr lang="en-GB" baseline="-25000"/>
              <a:t>i</a:t>
            </a:r>
            <a:r>
              <a:rPr lang="en-GB">
                <a:sym typeface="Symbol" pitchFamily="18" charset="2"/>
              </a:rPr>
              <a:t>’ = </a:t>
            </a:r>
            <a:r>
              <a:rPr lang="en-GB" baseline="-25000">
                <a:sym typeface="Symbol" pitchFamily="18" charset="2"/>
              </a:rPr>
              <a:t>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Mutants with equal likelihood</a:t>
            </a:r>
          </a:p>
        </p:txBody>
      </p:sp>
      <p:sp>
        <p:nvSpPr>
          <p:cNvPr id="2560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838200" y="6096000"/>
            <a:ext cx="8001000" cy="6096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400"/>
              <a:t>Ellipse: mutants having the same chance to be created</a:t>
            </a:r>
          </a:p>
        </p:txBody>
      </p:sp>
      <p:pic>
        <p:nvPicPr>
          <p:cNvPr id="25605" name="Picture 5" descr="C:\edu\ea\4-3small-g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438400"/>
            <a:ext cx="3205163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Mutation case 3:</a:t>
            </a:r>
            <a:br>
              <a:rPr lang="en-GB"/>
            </a:br>
            <a:r>
              <a:rPr lang="en-GB"/>
              <a:t>Correlated mutations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ym typeface="Symbol" pitchFamily="18" charset="2"/>
              </a:rPr>
              <a:t>Chromosomes:  </a:t>
            </a:r>
            <a:r>
              <a:rPr lang="en-GB">
                <a:sym typeface="Bookshelf Symbol 2" pitchFamily="2" charset="2"/>
              </a:rPr>
              <a:t>x</a:t>
            </a:r>
            <a:r>
              <a:rPr lang="en-GB" baseline="-25000">
                <a:sym typeface="Bookshelf Symbol 2" pitchFamily="2" charset="2"/>
              </a:rPr>
              <a:t>1</a:t>
            </a:r>
            <a:r>
              <a:rPr lang="en-GB">
                <a:sym typeface="Bookshelf Symbol 2" pitchFamily="2" charset="2"/>
              </a:rPr>
              <a:t>,…,x</a:t>
            </a:r>
            <a:r>
              <a:rPr lang="en-GB" baseline="-25000">
                <a:sym typeface="Bookshelf Symbol 2" pitchFamily="2" charset="2"/>
              </a:rPr>
              <a:t>n</a:t>
            </a:r>
            <a:r>
              <a:rPr lang="en-GB">
                <a:sym typeface="Bookshelf Symbol 2" pitchFamily="2" charset="2"/>
              </a:rPr>
              <a:t>, </a:t>
            </a:r>
            <a:r>
              <a:rPr lang="en-GB">
                <a:sym typeface="Symbol" pitchFamily="18" charset="2"/>
              </a:rPr>
              <a:t></a:t>
            </a:r>
            <a:r>
              <a:rPr lang="en-GB" baseline="-25000">
                <a:sym typeface="Bookshelf Symbol 2" pitchFamily="2" charset="2"/>
              </a:rPr>
              <a:t>1</a:t>
            </a:r>
            <a:r>
              <a:rPr lang="en-GB">
                <a:sym typeface="Bookshelf Symbol 2" pitchFamily="2" charset="2"/>
              </a:rPr>
              <a:t>,…, </a:t>
            </a:r>
            <a:r>
              <a:rPr lang="en-GB">
                <a:sym typeface="Symbol" pitchFamily="18" charset="2"/>
              </a:rPr>
              <a:t></a:t>
            </a:r>
            <a:r>
              <a:rPr lang="en-GB" baseline="-25000">
                <a:sym typeface="Bookshelf Symbol 2" pitchFamily="2" charset="2"/>
              </a:rPr>
              <a:t>n</a:t>
            </a:r>
            <a:r>
              <a:rPr lang="en-GB">
                <a:sym typeface="Bookshelf Symbol 2" pitchFamily="2" charset="2"/>
              </a:rPr>
              <a:t> ,</a:t>
            </a:r>
            <a:r>
              <a:rPr lang="en-GB">
                <a:sym typeface="Symbol" pitchFamily="18" charset="2"/>
              </a:rPr>
              <a:t></a:t>
            </a:r>
            <a:r>
              <a:rPr lang="en-GB" baseline="-25000">
                <a:sym typeface="Bookshelf Symbol 2" pitchFamily="2" charset="2"/>
              </a:rPr>
              <a:t>1</a:t>
            </a:r>
            <a:r>
              <a:rPr lang="en-GB">
                <a:sym typeface="Bookshelf Symbol 2" pitchFamily="2" charset="2"/>
              </a:rPr>
              <a:t>,…, </a:t>
            </a:r>
            <a:r>
              <a:rPr lang="en-GB">
                <a:sym typeface="Symbol" pitchFamily="18" charset="2"/>
              </a:rPr>
              <a:t></a:t>
            </a:r>
            <a:r>
              <a:rPr lang="en-GB" baseline="-25000">
                <a:sym typeface="Bookshelf Symbol 2" pitchFamily="2" charset="2"/>
              </a:rPr>
              <a:t>k</a:t>
            </a:r>
            <a:r>
              <a:rPr lang="en-GB">
                <a:sym typeface="Bookshelf Symbol 2" pitchFamily="2" charset="2"/>
              </a:rPr>
              <a:t> </a:t>
            </a:r>
            <a:r>
              <a:rPr lang="en-GB">
                <a:sym typeface="Symbol" pitchFamily="18" charset="2"/>
              </a:rPr>
              <a:t></a:t>
            </a:r>
          </a:p>
          <a:p>
            <a:r>
              <a:rPr lang="en-GB">
                <a:sym typeface="Symbol" pitchFamily="18" charset="2"/>
              </a:rPr>
              <a:t>where k = n </a:t>
            </a:r>
            <a:r>
              <a:rPr lang="en-GB" sz="1800">
                <a:cs typeface="Arial" charset="0"/>
                <a:sym typeface="Symbol" pitchFamily="18" charset="2"/>
              </a:rPr>
              <a:t>• </a:t>
            </a:r>
            <a:r>
              <a:rPr lang="en-GB">
                <a:sym typeface="Symbol" pitchFamily="18" charset="2"/>
              </a:rPr>
              <a:t>(n-1)/2 </a:t>
            </a:r>
          </a:p>
          <a:p>
            <a:r>
              <a:rPr lang="en-GB">
                <a:sym typeface="Symbol" pitchFamily="18" charset="2"/>
              </a:rPr>
              <a:t>and the covariance matrix C is defined as:</a:t>
            </a:r>
          </a:p>
          <a:p>
            <a:pPr lvl="1">
              <a:spcAft>
                <a:spcPct val="20000"/>
              </a:spcAft>
            </a:pPr>
            <a:r>
              <a:rPr lang="en-GB">
                <a:sym typeface="Symbol" pitchFamily="18" charset="2"/>
              </a:rPr>
              <a:t>c</a:t>
            </a:r>
            <a:r>
              <a:rPr lang="en-GB" baseline="-25000">
                <a:sym typeface="Symbol" pitchFamily="18" charset="2"/>
              </a:rPr>
              <a:t>ii</a:t>
            </a:r>
            <a:r>
              <a:rPr lang="en-GB">
                <a:sym typeface="Symbol" pitchFamily="18" charset="2"/>
              </a:rPr>
              <a:t> = </a:t>
            </a:r>
            <a:r>
              <a:rPr lang="en-GB" baseline="-25000">
                <a:sym typeface="Bookshelf Symbol 2" pitchFamily="2" charset="2"/>
              </a:rPr>
              <a:t>i</a:t>
            </a:r>
            <a:r>
              <a:rPr lang="en-GB" baseline="30000">
                <a:sym typeface="Bookshelf Symbol 2" pitchFamily="2" charset="2"/>
              </a:rPr>
              <a:t>2</a:t>
            </a:r>
            <a:endParaRPr lang="en-GB"/>
          </a:p>
          <a:p>
            <a:pPr lvl="1">
              <a:spcAft>
                <a:spcPct val="20000"/>
              </a:spcAft>
            </a:pPr>
            <a:r>
              <a:rPr lang="en-GB">
                <a:sym typeface="Symbol" pitchFamily="18" charset="2"/>
              </a:rPr>
              <a:t>c</a:t>
            </a:r>
            <a:r>
              <a:rPr lang="en-GB" baseline="-25000">
                <a:sym typeface="Symbol" pitchFamily="18" charset="2"/>
              </a:rPr>
              <a:t>ij</a:t>
            </a:r>
            <a:r>
              <a:rPr lang="en-GB">
                <a:sym typeface="Symbol" pitchFamily="18" charset="2"/>
              </a:rPr>
              <a:t> = 0 if i and j are not correlated </a:t>
            </a:r>
            <a:r>
              <a:rPr lang="en-GB" baseline="30000">
                <a:sym typeface="Bookshelf Symbol 2" pitchFamily="2" charset="2"/>
              </a:rPr>
              <a:t> </a:t>
            </a:r>
          </a:p>
          <a:p>
            <a:pPr lvl="1">
              <a:spcAft>
                <a:spcPct val="20000"/>
              </a:spcAft>
            </a:pPr>
            <a:r>
              <a:rPr lang="en-GB">
                <a:sym typeface="Symbol" pitchFamily="18" charset="2"/>
              </a:rPr>
              <a:t>c</a:t>
            </a:r>
            <a:r>
              <a:rPr lang="en-GB" baseline="-25000">
                <a:sym typeface="Symbol" pitchFamily="18" charset="2"/>
              </a:rPr>
              <a:t>ij</a:t>
            </a:r>
            <a:r>
              <a:rPr lang="en-GB">
                <a:sym typeface="Symbol" pitchFamily="18" charset="2"/>
              </a:rPr>
              <a:t> = </a:t>
            </a:r>
            <a:r>
              <a:rPr lang="en-GB">
                <a:cs typeface="Arial" charset="0"/>
              </a:rPr>
              <a:t>½</a:t>
            </a:r>
            <a:r>
              <a:rPr lang="en-GB" baseline="30000">
                <a:cs typeface="Arial" charset="0"/>
              </a:rPr>
              <a:t>  </a:t>
            </a:r>
            <a:r>
              <a:rPr lang="en-GB" sz="1600">
                <a:cs typeface="Arial" charset="0"/>
                <a:sym typeface="Symbol" pitchFamily="18" charset="2"/>
              </a:rPr>
              <a:t>•</a:t>
            </a:r>
            <a:r>
              <a:rPr lang="en-GB" baseline="30000">
                <a:cs typeface="Arial" charset="0"/>
              </a:rPr>
              <a:t> </a:t>
            </a:r>
            <a:r>
              <a:rPr lang="en-GB">
                <a:sym typeface="Symbol" pitchFamily="18" charset="2"/>
              </a:rPr>
              <a:t>(</a:t>
            </a:r>
            <a:r>
              <a:rPr lang="en-GB" baseline="30000">
                <a:cs typeface="Arial" charset="0"/>
              </a:rPr>
              <a:t> </a:t>
            </a:r>
            <a:r>
              <a:rPr lang="en-GB">
                <a:sym typeface="Symbol" pitchFamily="18" charset="2"/>
              </a:rPr>
              <a:t></a:t>
            </a:r>
            <a:r>
              <a:rPr lang="en-GB" baseline="-25000">
                <a:sym typeface="Bookshelf Symbol 2" pitchFamily="2" charset="2"/>
              </a:rPr>
              <a:t>i</a:t>
            </a:r>
            <a:r>
              <a:rPr lang="en-GB" baseline="30000">
                <a:sym typeface="Bookshelf Symbol 2" pitchFamily="2" charset="2"/>
              </a:rPr>
              <a:t>2  </a:t>
            </a:r>
            <a:r>
              <a:rPr lang="en-GB">
                <a:sym typeface="Symbol" pitchFamily="18" charset="2"/>
              </a:rPr>
              <a:t>- </a:t>
            </a:r>
            <a:r>
              <a:rPr lang="en-GB" baseline="30000">
                <a:sym typeface="Bookshelf Symbol 2" pitchFamily="2" charset="2"/>
              </a:rPr>
              <a:t> </a:t>
            </a:r>
            <a:r>
              <a:rPr lang="en-GB">
                <a:sym typeface="Symbol" pitchFamily="18" charset="2"/>
              </a:rPr>
              <a:t></a:t>
            </a:r>
            <a:r>
              <a:rPr lang="en-GB" baseline="-25000">
                <a:sym typeface="Bookshelf Symbol 2" pitchFamily="2" charset="2"/>
              </a:rPr>
              <a:t>j</a:t>
            </a:r>
            <a:r>
              <a:rPr lang="en-GB" baseline="30000">
                <a:sym typeface="Bookshelf Symbol 2" pitchFamily="2" charset="2"/>
              </a:rPr>
              <a:t>2 </a:t>
            </a:r>
            <a:r>
              <a:rPr lang="en-GB">
                <a:sym typeface="Symbol" pitchFamily="18" charset="2"/>
              </a:rPr>
              <a:t>) </a:t>
            </a:r>
            <a:r>
              <a:rPr lang="en-GB" sz="1600">
                <a:cs typeface="Arial" charset="0"/>
                <a:sym typeface="Symbol" pitchFamily="18" charset="2"/>
              </a:rPr>
              <a:t>•</a:t>
            </a:r>
            <a:r>
              <a:rPr lang="en-GB" baseline="30000">
                <a:cs typeface="Arial" charset="0"/>
              </a:rPr>
              <a:t> </a:t>
            </a:r>
            <a:r>
              <a:rPr lang="en-GB">
                <a:sym typeface="Symbol" pitchFamily="18" charset="2"/>
              </a:rPr>
              <a:t>tan(2 </a:t>
            </a:r>
            <a:r>
              <a:rPr lang="en-GB" baseline="-25000">
                <a:sym typeface="Bookshelf Symbol 2" pitchFamily="2" charset="2"/>
              </a:rPr>
              <a:t>ij</a:t>
            </a:r>
            <a:r>
              <a:rPr lang="en-GB">
                <a:sym typeface="Symbol" pitchFamily="18" charset="2"/>
              </a:rPr>
              <a:t>) if i and j are correlated</a:t>
            </a:r>
          </a:p>
          <a:p>
            <a:pPr>
              <a:spcAft>
                <a:spcPct val="20000"/>
              </a:spcAft>
            </a:pPr>
            <a:r>
              <a:rPr lang="en-GB">
                <a:sym typeface="Symbol" pitchFamily="18" charset="2"/>
              </a:rPr>
              <a:t>Note the numbering / indices of the ‘s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Correlated mutations cont’d</a:t>
            </a:r>
            <a:endParaRPr lang="en-GB">
              <a:sym typeface="Symbol" pitchFamily="18" charset="2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>
                <a:sym typeface="Symbol" pitchFamily="18" charset="2"/>
              </a:rPr>
              <a:t>The mutation mechanism is then:</a:t>
            </a:r>
          </a:p>
          <a:p>
            <a:pPr>
              <a:lnSpc>
                <a:spcPct val="90000"/>
              </a:lnSpc>
            </a:pPr>
            <a:r>
              <a:rPr lang="en-GB" sz="2400">
                <a:sym typeface="Symbol" pitchFamily="18" charset="2"/>
              </a:rPr>
              <a:t>’</a:t>
            </a:r>
            <a:r>
              <a:rPr lang="en-GB" sz="2400" baseline="-25000"/>
              <a:t>i</a:t>
            </a:r>
            <a:r>
              <a:rPr lang="en-GB" sz="2400">
                <a:sym typeface="Symbol" pitchFamily="18" charset="2"/>
              </a:rPr>
              <a:t> = </a:t>
            </a:r>
            <a:r>
              <a:rPr lang="en-GB" sz="2400" baseline="-25000"/>
              <a:t>i</a:t>
            </a:r>
            <a:r>
              <a:rPr lang="en-GB" sz="2400">
                <a:sym typeface="Symbol" pitchFamily="18" charset="2"/>
              </a:rPr>
              <a:t> </a:t>
            </a:r>
            <a:r>
              <a:rPr lang="en-GB" sz="1600">
                <a:cs typeface="Arial" charset="0"/>
                <a:sym typeface="Symbol" pitchFamily="18" charset="2"/>
              </a:rPr>
              <a:t>•</a:t>
            </a:r>
            <a:r>
              <a:rPr lang="en-GB" sz="2400">
                <a:cs typeface="Arial" charset="0"/>
                <a:sym typeface="Symbol" pitchFamily="18" charset="2"/>
              </a:rPr>
              <a:t> </a:t>
            </a:r>
            <a:r>
              <a:rPr lang="en-GB" sz="2400">
                <a:sym typeface="Symbol" pitchFamily="18" charset="2"/>
              </a:rPr>
              <a:t>exp(’ </a:t>
            </a:r>
            <a:r>
              <a:rPr lang="en-GB" sz="1600">
                <a:cs typeface="Arial" charset="0"/>
                <a:sym typeface="Symbol" pitchFamily="18" charset="2"/>
              </a:rPr>
              <a:t>•</a:t>
            </a:r>
            <a:r>
              <a:rPr lang="en-GB" sz="2400">
                <a:sym typeface="Symbol" pitchFamily="18" charset="2"/>
              </a:rPr>
              <a:t> N(0,1) +  </a:t>
            </a:r>
            <a:r>
              <a:rPr lang="en-GB" sz="1600">
                <a:cs typeface="Arial" charset="0"/>
                <a:sym typeface="Symbol" pitchFamily="18" charset="2"/>
              </a:rPr>
              <a:t>•</a:t>
            </a:r>
            <a:r>
              <a:rPr lang="en-GB" sz="2400">
                <a:sym typeface="Symbol" pitchFamily="18" charset="2"/>
              </a:rPr>
              <a:t> N</a:t>
            </a:r>
            <a:r>
              <a:rPr lang="en-GB" sz="2400" baseline="-25000"/>
              <a:t>i</a:t>
            </a:r>
            <a:r>
              <a:rPr lang="en-GB" sz="2400">
                <a:sym typeface="Symbol" pitchFamily="18" charset="2"/>
              </a:rPr>
              <a:t> (0,1))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GB" sz="2400">
                <a:sym typeface="Symbol" pitchFamily="18" charset="2"/>
              </a:rPr>
              <a:t></a:t>
            </a:r>
            <a:r>
              <a:rPr lang="en-GB" sz="2400"/>
              <a:t>’</a:t>
            </a:r>
            <a:r>
              <a:rPr lang="en-GB" sz="2400" baseline="-25000"/>
              <a:t>j</a:t>
            </a:r>
            <a:r>
              <a:rPr lang="en-GB" sz="2400"/>
              <a:t> = </a:t>
            </a:r>
            <a:r>
              <a:rPr lang="en-GB" sz="2400">
                <a:sym typeface="Symbol" pitchFamily="18" charset="2"/>
              </a:rPr>
              <a:t></a:t>
            </a:r>
            <a:r>
              <a:rPr lang="en-GB" sz="2400" baseline="-25000"/>
              <a:t>j</a:t>
            </a:r>
            <a:r>
              <a:rPr lang="en-GB" sz="2400"/>
              <a:t> + </a:t>
            </a:r>
            <a:r>
              <a:rPr lang="en-GB" sz="2400">
                <a:sym typeface="Symbol" pitchFamily="18" charset="2"/>
              </a:rPr>
              <a:t></a:t>
            </a:r>
            <a:r>
              <a:rPr lang="en-GB" sz="2400"/>
              <a:t> </a:t>
            </a:r>
            <a:r>
              <a:rPr lang="en-GB" sz="1600">
                <a:cs typeface="Arial" charset="0"/>
                <a:sym typeface="Symbol" pitchFamily="18" charset="2"/>
              </a:rPr>
              <a:t>•</a:t>
            </a:r>
            <a:r>
              <a:rPr lang="en-GB" sz="2400"/>
              <a:t> N (0,1)</a:t>
            </a:r>
          </a:p>
          <a:p>
            <a:pPr>
              <a:lnSpc>
                <a:spcPct val="90000"/>
              </a:lnSpc>
            </a:pPr>
            <a:r>
              <a:rPr lang="en-GB" sz="2400" b="1" i="1"/>
              <a:t>x </a:t>
            </a:r>
            <a:r>
              <a:rPr lang="en-GB" sz="2400"/>
              <a:t>’ = </a:t>
            </a:r>
            <a:r>
              <a:rPr lang="en-GB" sz="2400" b="1" i="1"/>
              <a:t>x</a:t>
            </a:r>
            <a:r>
              <a:rPr lang="en-GB" sz="2400"/>
              <a:t>  + </a:t>
            </a:r>
            <a:r>
              <a:rPr lang="en-GB" sz="2400" b="1" i="1"/>
              <a:t>N</a:t>
            </a:r>
            <a:r>
              <a:rPr lang="en-GB" sz="2400"/>
              <a:t>(</a:t>
            </a:r>
            <a:r>
              <a:rPr lang="en-GB" sz="2400" b="1" i="1"/>
              <a:t>0,C’</a:t>
            </a:r>
            <a:r>
              <a:rPr lang="en-GB" sz="2400"/>
              <a:t>)</a:t>
            </a:r>
          </a:p>
          <a:p>
            <a:pPr lvl="1">
              <a:lnSpc>
                <a:spcPct val="90000"/>
              </a:lnSpc>
            </a:pPr>
            <a:r>
              <a:rPr lang="en-GB" sz="2000" b="1" i="1"/>
              <a:t>x </a:t>
            </a:r>
            <a:r>
              <a:rPr lang="en-GB" sz="2000"/>
              <a:t>stands for the vector </a:t>
            </a:r>
            <a:r>
              <a:rPr lang="en-GB" sz="2000">
                <a:sym typeface="Symbol" pitchFamily="18" charset="2"/>
              </a:rPr>
              <a:t> </a:t>
            </a:r>
            <a:r>
              <a:rPr lang="en-GB" sz="2000">
                <a:sym typeface="Bookshelf Symbol 2" pitchFamily="2" charset="2"/>
              </a:rPr>
              <a:t>x</a:t>
            </a:r>
            <a:r>
              <a:rPr lang="en-GB" sz="2000" baseline="-25000">
                <a:sym typeface="Bookshelf Symbol 2" pitchFamily="2" charset="2"/>
              </a:rPr>
              <a:t>1</a:t>
            </a:r>
            <a:r>
              <a:rPr lang="en-GB" sz="2000">
                <a:sym typeface="Bookshelf Symbol 2" pitchFamily="2" charset="2"/>
              </a:rPr>
              <a:t>,…,x</a:t>
            </a:r>
            <a:r>
              <a:rPr lang="en-GB" sz="2000" baseline="-25000">
                <a:sym typeface="Bookshelf Symbol 2" pitchFamily="2" charset="2"/>
              </a:rPr>
              <a:t>n</a:t>
            </a:r>
            <a:r>
              <a:rPr lang="en-GB" sz="2000">
                <a:sym typeface="Bookshelf Symbol 2" pitchFamily="2" charset="2"/>
              </a:rPr>
              <a:t> </a:t>
            </a:r>
            <a:r>
              <a:rPr lang="en-GB" sz="2000">
                <a:sym typeface="Symbol" pitchFamily="18" charset="2"/>
              </a:rPr>
              <a:t></a:t>
            </a:r>
          </a:p>
          <a:p>
            <a:pPr lvl="1">
              <a:lnSpc>
                <a:spcPct val="90000"/>
              </a:lnSpc>
            </a:pPr>
            <a:r>
              <a:rPr lang="en-GB" sz="2000" b="1" i="1"/>
              <a:t>C’</a:t>
            </a:r>
            <a:r>
              <a:rPr lang="en-GB" sz="2000"/>
              <a:t>  is the covariance matrix </a:t>
            </a:r>
            <a:r>
              <a:rPr lang="en-GB" sz="2000" b="1" i="1"/>
              <a:t>C</a:t>
            </a:r>
            <a:r>
              <a:rPr lang="en-GB" sz="2000"/>
              <a:t> after mutation of the </a:t>
            </a:r>
            <a:r>
              <a:rPr lang="en-GB" sz="2000">
                <a:sym typeface="Symbol" pitchFamily="18" charset="2"/>
              </a:rPr>
              <a:t></a:t>
            </a:r>
            <a:r>
              <a:rPr lang="en-GB" sz="2000"/>
              <a:t> values</a:t>
            </a:r>
          </a:p>
          <a:p>
            <a:pPr>
              <a:lnSpc>
                <a:spcPct val="90000"/>
              </a:lnSpc>
            </a:pPr>
            <a:r>
              <a:rPr lang="en-GB" sz="2400">
                <a:sym typeface="Symbol" pitchFamily="18" charset="2"/>
              </a:rPr>
              <a:t></a:t>
            </a:r>
            <a:r>
              <a:rPr lang="en-GB" sz="2400"/>
              <a:t> </a:t>
            </a:r>
            <a:r>
              <a:rPr lang="en-GB" sz="2400">
                <a:sym typeface="Symbol" pitchFamily="18" charset="2"/>
              </a:rPr>
              <a:t> 1/(2 </a:t>
            </a:r>
            <a:r>
              <a:rPr lang="en-GB" sz="2400"/>
              <a:t>n)</a:t>
            </a:r>
            <a:r>
              <a:rPr lang="en-GB" sz="2400" baseline="30000">
                <a:cs typeface="Arial" charset="0"/>
              </a:rPr>
              <a:t>½</a:t>
            </a:r>
            <a:r>
              <a:rPr lang="en-GB" sz="2400" baseline="30000"/>
              <a:t> </a:t>
            </a:r>
            <a:r>
              <a:rPr lang="en-GB" sz="2400"/>
              <a:t> and </a:t>
            </a:r>
            <a:r>
              <a:rPr lang="en-GB" sz="2400">
                <a:sym typeface="Symbol" pitchFamily="18" charset="2"/>
              </a:rPr>
              <a:t></a:t>
            </a:r>
            <a:r>
              <a:rPr lang="en-GB" sz="2400"/>
              <a:t> </a:t>
            </a:r>
            <a:r>
              <a:rPr lang="en-GB" sz="2400">
                <a:sym typeface="Symbol" pitchFamily="18" charset="2"/>
              </a:rPr>
              <a:t> 1/(2 </a:t>
            </a:r>
            <a:r>
              <a:rPr lang="en-GB" sz="2400"/>
              <a:t>n</a:t>
            </a:r>
            <a:r>
              <a:rPr lang="en-GB" sz="2400" baseline="30000">
                <a:cs typeface="Arial" charset="0"/>
              </a:rPr>
              <a:t>½</a:t>
            </a:r>
            <a:r>
              <a:rPr lang="en-GB" sz="2400">
                <a:sym typeface="Symbol" pitchFamily="18" charset="2"/>
              </a:rPr>
              <a:t>) </a:t>
            </a:r>
            <a:r>
              <a:rPr lang="en-GB" sz="2400" baseline="30000">
                <a:cs typeface="Arial" charset="0"/>
              </a:rPr>
              <a:t>½  </a:t>
            </a:r>
            <a:r>
              <a:rPr lang="en-GB" sz="2400"/>
              <a:t>and </a:t>
            </a:r>
            <a:r>
              <a:rPr lang="en-GB" sz="2400">
                <a:sym typeface="Symbol" pitchFamily="18" charset="2"/>
              </a:rPr>
              <a:t>  5</a:t>
            </a:r>
            <a:r>
              <a:rPr lang="en-GB" sz="2400">
                <a:cs typeface="Arial" charset="0"/>
                <a:sym typeface="Symbol" pitchFamily="18" charset="2"/>
              </a:rPr>
              <a:t>°</a:t>
            </a:r>
            <a:r>
              <a:rPr lang="en-GB" sz="2400"/>
              <a:t> 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GB" sz="2400">
                <a:sym typeface="Symbol" pitchFamily="18" charset="2"/>
              </a:rPr>
              <a:t></a:t>
            </a:r>
            <a:r>
              <a:rPr lang="en-GB" sz="2400" baseline="-25000"/>
              <a:t>i</a:t>
            </a:r>
            <a:r>
              <a:rPr lang="en-GB" sz="2400">
                <a:sym typeface="Symbol" pitchFamily="18" charset="2"/>
              </a:rPr>
              <a:t>’ &lt; </a:t>
            </a:r>
            <a:r>
              <a:rPr lang="en-GB" sz="2400" baseline="-25000">
                <a:sym typeface="Symbol" pitchFamily="18" charset="2"/>
              </a:rPr>
              <a:t>0</a:t>
            </a:r>
            <a:r>
              <a:rPr lang="en-GB" sz="2400">
                <a:sym typeface="Symbol" pitchFamily="18" charset="2"/>
              </a:rPr>
              <a:t>  </a:t>
            </a:r>
            <a:r>
              <a:rPr lang="en-GB" sz="2400" baseline="-25000"/>
              <a:t>i</a:t>
            </a:r>
            <a:r>
              <a:rPr lang="en-GB" sz="2400">
                <a:sym typeface="Symbol" pitchFamily="18" charset="2"/>
              </a:rPr>
              <a:t>’ = </a:t>
            </a:r>
            <a:r>
              <a:rPr lang="en-GB" sz="2400" baseline="-25000">
                <a:sym typeface="Symbol" pitchFamily="18" charset="2"/>
              </a:rPr>
              <a:t>0 </a:t>
            </a:r>
            <a:r>
              <a:rPr lang="en-GB" sz="2400"/>
              <a:t>and  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GB" sz="2400">
                <a:cs typeface="Arial" charset="0"/>
              </a:rPr>
              <a:t>| </a:t>
            </a:r>
            <a:r>
              <a:rPr lang="en-GB" sz="2400">
                <a:sym typeface="Symbol" pitchFamily="18" charset="2"/>
              </a:rPr>
              <a:t></a:t>
            </a:r>
            <a:r>
              <a:rPr lang="en-GB" sz="2400"/>
              <a:t>’</a:t>
            </a:r>
            <a:r>
              <a:rPr lang="en-GB" sz="2400" baseline="-25000"/>
              <a:t>j </a:t>
            </a:r>
            <a:r>
              <a:rPr lang="en-GB" sz="2400">
                <a:cs typeface="Arial" charset="0"/>
              </a:rPr>
              <a:t>| &gt; </a:t>
            </a:r>
            <a:r>
              <a:rPr lang="en-GB" sz="2400">
                <a:cs typeface="Arial" charset="0"/>
                <a:sym typeface="Symbol" pitchFamily="18" charset="2"/>
              </a:rPr>
              <a:t>  </a:t>
            </a:r>
            <a:r>
              <a:rPr lang="en-GB" sz="2400">
                <a:sym typeface="Symbol" pitchFamily="18" charset="2"/>
              </a:rPr>
              <a:t></a:t>
            </a:r>
            <a:r>
              <a:rPr lang="en-GB" sz="2400"/>
              <a:t>’</a:t>
            </a:r>
            <a:r>
              <a:rPr lang="en-GB" sz="2400" baseline="-25000"/>
              <a:t>j </a:t>
            </a:r>
            <a:r>
              <a:rPr lang="en-GB" sz="2400"/>
              <a:t>=</a:t>
            </a:r>
            <a:r>
              <a:rPr lang="en-GB" sz="2400" baseline="-25000"/>
              <a:t> </a:t>
            </a:r>
            <a:r>
              <a:rPr lang="en-GB" sz="2400">
                <a:sym typeface="Symbol" pitchFamily="18" charset="2"/>
              </a:rPr>
              <a:t></a:t>
            </a:r>
            <a:r>
              <a:rPr lang="en-GB" sz="2400"/>
              <a:t>’</a:t>
            </a:r>
            <a:r>
              <a:rPr lang="en-GB" sz="2400" baseline="-25000"/>
              <a:t>j </a:t>
            </a:r>
            <a:r>
              <a:rPr lang="en-GB" sz="2400"/>
              <a:t>- 2 </a:t>
            </a:r>
            <a:r>
              <a:rPr lang="en-GB" sz="2400">
                <a:cs typeface="Arial" charset="0"/>
                <a:sym typeface="Symbol" pitchFamily="18" charset="2"/>
              </a:rPr>
              <a:t></a:t>
            </a:r>
            <a:r>
              <a:rPr lang="en-GB" sz="2400"/>
              <a:t> sign(</a:t>
            </a:r>
            <a:r>
              <a:rPr lang="en-GB" sz="2400">
                <a:sym typeface="Symbol" pitchFamily="18" charset="2"/>
              </a:rPr>
              <a:t></a:t>
            </a:r>
            <a:r>
              <a:rPr lang="en-GB" sz="2400"/>
              <a:t>’</a:t>
            </a:r>
            <a:r>
              <a:rPr lang="en-GB" sz="2400" baseline="-25000"/>
              <a:t>j</a:t>
            </a:r>
            <a:r>
              <a:rPr lang="en-GB" sz="240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ES quick overview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Developed: Germany in the 1970’s</a:t>
            </a:r>
          </a:p>
          <a:p>
            <a:pPr>
              <a:lnSpc>
                <a:spcPct val="90000"/>
              </a:lnSpc>
            </a:pPr>
            <a:r>
              <a:rPr lang="en-GB" sz="2400"/>
              <a:t>Early names: I. Rechenberg, H.-P. Schwefel</a:t>
            </a:r>
          </a:p>
          <a:p>
            <a:pPr>
              <a:lnSpc>
                <a:spcPct val="90000"/>
              </a:lnSpc>
            </a:pPr>
            <a:r>
              <a:rPr lang="en-GB" sz="2400"/>
              <a:t>Typically applied to: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numerical optimisation</a:t>
            </a:r>
          </a:p>
          <a:p>
            <a:pPr>
              <a:lnSpc>
                <a:spcPct val="90000"/>
              </a:lnSpc>
            </a:pPr>
            <a:r>
              <a:rPr lang="en-GB" sz="2400"/>
              <a:t>Attributed features: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fast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good optimizer for real-valued optimisation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relatively much theory</a:t>
            </a:r>
          </a:p>
          <a:p>
            <a:pPr>
              <a:lnSpc>
                <a:spcPct val="90000"/>
              </a:lnSpc>
            </a:pPr>
            <a:r>
              <a:rPr lang="en-GB" sz="2400"/>
              <a:t>Special: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self-adaptation of (mutation) parameters standard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Mutants with equal likelihood</a:t>
            </a:r>
          </a:p>
        </p:txBody>
      </p:sp>
      <p:sp>
        <p:nvSpPr>
          <p:cNvPr id="2765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838200" y="6096000"/>
            <a:ext cx="8001000" cy="6096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400"/>
              <a:t>Ellipse: mutants having the same chance to be created</a:t>
            </a:r>
          </a:p>
        </p:txBody>
      </p:sp>
      <p:pic>
        <p:nvPicPr>
          <p:cNvPr id="27653" name="Picture 5" descr="C:\edu\ea\4-4small-g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0"/>
            <a:ext cx="33147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Recombination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Creates one child</a:t>
            </a:r>
          </a:p>
          <a:p>
            <a:r>
              <a:rPr lang="en-GB"/>
              <a:t>Acts per variable / position by either</a:t>
            </a:r>
          </a:p>
          <a:p>
            <a:pPr lvl="1"/>
            <a:r>
              <a:rPr lang="en-GB"/>
              <a:t>Averaging parental values, or</a:t>
            </a:r>
          </a:p>
          <a:p>
            <a:pPr lvl="1"/>
            <a:r>
              <a:rPr lang="en-GB"/>
              <a:t>Selecting one of the parental values</a:t>
            </a:r>
          </a:p>
          <a:p>
            <a:r>
              <a:rPr lang="en-GB"/>
              <a:t>From two or more parents by either:</a:t>
            </a:r>
          </a:p>
          <a:p>
            <a:pPr lvl="1"/>
            <a:r>
              <a:rPr lang="en-GB"/>
              <a:t>Using two selected parents to make a child</a:t>
            </a:r>
          </a:p>
          <a:p>
            <a:pPr lvl="1"/>
            <a:r>
              <a:rPr lang="en-GB"/>
              <a:t>Selecting two parents for each position anew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Names of recombinations </a:t>
            </a:r>
          </a:p>
        </p:txBody>
      </p:sp>
      <p:graphicFrame>
        <p:nvGraphicFramePr>
          <p:cNvPr id="31775" name="Group 31"/>
          <p:cNvGraphicFramePr>
            <a:graphicFrameLocks noGrp="1"/>
          </p:cNvGraphicFramePr>
          <p:nvPr>
            <p:ph type="tbl" idx="1"/>
          </p:nvPr>
        </p:nvGraphicFramePr>
        <p:xfrm>
          <a:off x="914400" y="2362200"/>
          <a:ext cx="8001000" cy="3733800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  <a:gridCol w="2667000"/>
              </a:tblGrid>
              <a:tr h="124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Two fixed parents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Two parents selected for each 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en-GB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(x</a:t>
                      </a:r>
                      <a:r>
                        <a:rPr kumimoji="0" lang="en-GB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y</a:t>
                      </a:r>
                      <a:r>
                        <a:rPr kumimoji="0" lang="en-GB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)/2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Local intermediary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Global intermediary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en-GB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is x</a:t>
                      </a:r>
                      <a:r>
                        <a:rPr kumimoji="0" lang="en-GB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or y</a:t>
                      </a:r>
                      <a:r>
                        <a:rPr kumimoji="0" lang="en-GB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chosen randomly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discrete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Global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discrete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Parent selection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Parents are selected by uniform random distribution whenever an operator needs one/some </a:t>
            </a:r>
          </a:p>
          <a:p>
            <a:pPr>
              <a:lnSpc>
                <a:spcPct val="90000"/>
              </a:lnSpc>
            </a:pPr>
            <a:r>
              <a:rPr lang="en-GB"/>
              <a:t>Thus: ES parent selection is unbiased - every individual has the same probability to be selected</a:t>
            </a:r>
          </a:p>
          <a:p>
            <a:pPr>
              <a:lnSpc>
                <a:spcPct val="90000"/>
              </a:lnSpc>
            </a:pPr>
            <a:r>
              <a:rPr lang="en-GB"/>
              <a:t>Note that in ES “parent” means a population member (in GA’s: a population member selected to undergo variation)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Survivor selection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Applied after creating </a:t>
            </a:r>
            <a:r>
              <a:rPr lang="en-GB">
                <a:sym typeface="Symbol" pitchFamily="18" charset="2"/>
              </a:rPr>
              <a:t></a:t>
            </a:r>
            <a:r>
              <a:rPr lang="en-GB"/>
              <a:t> children from the </a:t>
            </a:r>
            <a:r>
              <a:rPr lang="en-GB">
                <a:sym typeface="Symbol" pitchFamily="18" charset="2"/>
              </a:rPr>
              <a:t></a:t>
            </a:r>
            <a:r>
              <a:rPr lang="en-GB"/>
              <a:t> parents by mutation and recombination</a:t>
            </a:r>
          </a:p>
          <a:p>
            <a:r>
              <a:rPr lang="en-GB"/>
              <a:t>Deterministically chops off the “bad stuff”</a:t>
            </a:r>
          </a:p>
          <a:p>
            <a:r>
              <a:rPr lang="en-GB"/>
              <a:t>Basis of selection is either:</a:t>
            </a:r>
          </a:p>
          <a:p>
            <a:pPr lvl="1"/>
            <a:r>
              <a:rPr lang="en-GB"/>
              <a:t>The set of children only: (</a:t>
            </a:r>
            <a:r>
              <a:rPr lang="en-GB">
                <a:sym typeface="Symbol" pitchFamily="18" charset="2"/>
              </a:rPr>
              <a:t>,)-selection</a:t>
            </a:r>
            <a:endParaRPr lang="en-GB"/>
          </a:p>
          <a:p>
            <a:pPr lvl="1"/>
            <a:r>
              <a:rPr lang="en-GB"/>
              <a:t>The set of parents and children: (</a:t>
            </a:r>
            <a:r>
              <a:rPr lang="en-GB">
                <a:sym typeface="Symbol" pitchFamily="18" charset="2"/>
              </a:rPr>
              <a:t>+)-selection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Survivor selection cont’d	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(</a:t>
            </a:r>
            <a:r>
              <a:rPr lang="en-GB" sz="2400">
                <a:sym typeface="Symbol" pitchFamily="18" charset="2"/>
              </a:rPr>
              <a:t>+)-selection is an elitist strategy</a:t>
            </a:r>
          </a:p>
          <a:p>
            <a:r>
              <a:rPr lang="en-GB" sz="2400"/>
              <a:t>(</a:t>
            </a:r>
            <a:r>
              <a:rPr lang="en-GB" sz="2400">
                <a:sym typeface="Symbol" pitchFamily="18" charset="2"/>
              </a:rPr>
              <a:t>,)-selection can “forget”</a:t>
            </a:r>
          </a:p>
          <a:p>
            <a:r>
              <a:rPr lang="en-GB" sz="2400">
                <a:sym typeface="Symbol" pitchFamily="18" charset="2"/>
              </a:rPr>
              <a:t>Often </a:t>
            </a:r>
            <a:r>
              <a:rPr lang="en-GB" sz="2400"/>
              <a:t>(</a:t>
            </a:r>
            <a:r>
              <a:rPr lang="en-GB" sz="2400">
                <a:sym typeface="Symbol" pitchFamily="18" charset="2"/>
              </a:rPr>
              <a:t>,)-selection is preferred for:</a:t>
            </a:r>
          </a:p>
          <a:p>
            <a:pPr lvl="1"/>
            <a:r>
              <a:rPr lang="en-GB" sz="2000">
                <a:sym typeface="Symbol" pitchFamily="18" charset="2"/>
              </a:rPr>
              <a:t>Better in leaving local optima </a:t>
            </a:r>
          </a:p>
          <a:p>
            <a:pPr lvl="1"/>
            <a:r>
              <a:rPr lang="en-GB" sz="2000">
                <a:sym typeface="Symbol" pitchFamily="18" charset="2"/>
              </a:rPr>
              <a:t>Better in following moving optima</a:t>
            </a:r>
          </a:p>
          <a:p>
            <a:pPr lvl="1"/>
            <a:r>
              <a:rPr lang="en-GB" sz="2000">
                <a:sym typeface="Symbol" pitchFamily="18" charset="2"/>
              </a:rPr>
              <a:t>Using the + strategy bad  values can survive in </a:t>
            </a:r>
            <a:r>
              <a:rPr lang="en-GB" sz="2000">
                <a:sym typeface="Bookshelf Symbol 2" pitchFamily="2" charset="2"/>
              </a:rPr>
              <a:t>x,</a:t>
            </a:r>
            <a:r>
              <a:rPr lang="en-GB" sz="2000">
                <a:sym typeface="Symbol" pitchFamily="18" charset="2"/>
              </a:rPr>
              <a:t> too long if their host x is very fit</a:t>
            </a:r>
          </a:p>
          <a:p>
            <a:r>
              <a:rPr lang="en-GB" sz="2400">
                <a:sym typeface="Symbol" pitchFamily="18" charset="2"/>
              </a:rPr>
              <a:t>Selective pressure in ES is very high (  7 </a:t>
            </a:r>
            <a:r>
              <a:rPr lang="en-GB" sz="1600">
                <a:cs typeface="Arial" charset="0"/>
                <a:sym typeface="Symbol" pitchFamily="18" charset="2"/>
              </a:rPr>
              <a:t>•</a:t>
            </a:r>
            <a:r>
              <a:rPr lang="en-GB" sz="2400">
                <a:sym typeface="Symbol" pitchFamily="18" charset="2"/>
              </a:rPr>
              <a:t>  is the common setting)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Self-adaptation illustrated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Given a dynamically changing fitness landscape (optimum location shifted every 200 generations)</a:t>
            </a:r>
          </a:p>
          <a:p>
            <a:r>
              <a:rPr lang="en-GB"/>
              <a:t>Self-adaptive ES is able to </a:t>
            </a:r>
          </a:p>
          <a:p>
            <a:pPr lvl="1"/>
            <a:r>
              <a:rPr lang="en-GB"/>
              <a:t>follow the optimum and </a:t>
            </a:r>
          </a:p>
          <a:p>
            <a:pPr lvl="1"/>
            <a:r>
              <a:rPr lang="en-GB"/>
              <a:t>adjust the mutation step size after every shift 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Self-adaptation illustrated cont’d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822325" y="5751513"/>
            <a:ext cx="719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>
                <a:latin typeface="Arial" charset="0"/>
              </a:rPr>
              <a:t>Changes in the fitness values (left) and the mutation step sizes (right)</a:t>
            </a:r>
          </a:p>
        </p:txBody>
      </p:sp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38400"/>
            <a:ext cx="3352800" cy="334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14600"/>
            <a:ext cx="3505200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Prerequisites for self-adaptation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ym typeface="Symbol" pitchFamily="18" charset="2"/>
              </a:rPr>
              <a:t></a:t>
            </a:r>
            <a:r>
              <a:rPr lang="en-GB"/>
              <a:t> &gt; 1 to carry different strategies</a:t>
            </a:r>
          </a:p>
          <a:p>
            <a:r>
              <a:rPr lang="en-GB">
                <a:sym typeface="Symbol" pitchFamily="18" charset="2"/>
              </a:rPr>
              <a:t></a:t>
            </a:r>
            <a:r>
              <a:rPr lang="en-GB"/>
              <a:t> &gt; </a:t>
            </a:r>
            <a:r>
              <a:rPr lang="en-GB">
                <a:sym typeface="Symbol" pitchFamily="18" charset="2"/>
              </a:rPr>
              <a:t></a:t>
            </a:r>
            <a:r>
              <a:rPr lang="en-GB"/>
              <a:t> to generate offspring surplus </a:t>
            </a:r>
          </a:p>
          <a:p>
            <a:r>
              <a:rPr lang="en-GB">
                <a:sym typeface="Symbol" pitchFamily="18" charset="2"/>
              </a:rPr>
              <a:t>Not “too” strong selection, e.g.,   7 </a:t>
            </a:r>
            <a:r>
              <a:rPr lang="en-GB" sz="1800">
                <a:cs typeface="Arial" charset="0"/>
                <a:sym typeface="Symbol" pitchFamily="18" charset="2"/>
              </a:rPr>
              <a:t>•</a:t>
            </a:r>
            <a:r>
              <a:rPr lang="en-GB">
                <a:sym typeface="Symbol" pitchFamily="18" charset="2"/>
              </a:rPr>
              <a:t> </a:t>
            </a:r>
          </a:p>
          <a:p>
            <a:r>
              <a:rPr lang="en-GB"/>
              <a:t>(</a:t>
            </a:r>
            <a:r>
              <a:rPr lang="en-GB">
                <a:sym typeface="Symbol" pitchFamily="18" charset="2"/>
              </a:rPr>
              <a:t>,)-selection to get rid of misadapted ‘s</a:t>
            </a:r>
          </a:p>
          <a:p>
            <a:r>
              <a:rPr lang="en-GB">
                <a:sym typeface="Symbol" pitchFamily="18" charset="2"/>
              </a:rPr>
              <a:t>Mixing strategy parameters by (intermediary) recombination on them</a:t>
            </a:r>
          </a:p>
          <a:p>
            <a:endParaRPr lang="en-GB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application: </a:t>
            </a:r>
            <a:br>
              <a:rPr lang="en-GB"/>
            </a:br>
            <a:r>
              <a:rPr lang="en-GB"/>
              <a:t>the cherry brandy experiment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Task to create a colour mix yielding a target colour (that of a well known cherry brandy)</a:t>
            </a:r>
          </a:p>
          <a:p>
            <a:r>
              <a:rPr lang="en-GB" sz="2400"/>
              <a:t>Ingredients: water + red, yellow, blue dye</a:t>
            </a:r>
          </a:p>
          <a:p>
            <a:r>
              <a:rPr lang="en-GB" sz="2400"/>
              <a:t>Representation: </a:t>
            </a:r>
            <a:r>
              <a:rPr lang="en-GB" sz="2400">
                <a:sym typeface="Symbol" pitchFamily="18" charset="2"/>
              </a:rPr>
              <a:t> w, r, y ,b</a:t>
            </a:r>
            <a:r>
              <a:rPr lang="en-GB" sz="2400">
                <a:sym typeface="Bookshelf Symbol 2" pitchFamily="2" charset="2"/>
              </a:rPr>
              <a:t> </a:t>
            </a:r>
            <a:r>
              <a:rPr lang="en-GB" sz="2400">
                <a:sym typeface="Symbol" pitchFamily="18" charset="2"/>
              </a:rPr>
              <a:t> no self-adaptation!</a:t>
            </a:r>
          </a:p>
          <a:p>
            <a:r>
              <a:rPr lang="en-GB" sz="2400">
                <a:sym typeface="Symbol" pitchFamily="18" charset="2"/>
              </a:rPr>
              <a:t>Values scaled to give a predefined total volume (30 ml) </a:t>
            </a:r>
          </a:p>
          <a:p>
            <a:r>
              <a:rPr lang="en-US" sz="2400">
                <a:sym typeface="Symbol" pitchFamily="18" charset="2"/>
              </a:rPr>
              <a:t>Mutation: l</a:t>
            </a:r>
            <a:r>
              <a:rPr lang="en-GB" sz="2400">
                <a:sym typeface="Symbol" pitchFamily="18" charset="2"/>
              </a:rPr>
              <a:t>o / med / hi  values used with equal chance</a:t>
            </a:r>
          </a:p>
          <a:p>
            <a:r>
              <a:rPr lang="en-US" sz="2400">
                <a:sym typeface="Symbol" pitchFamily="18" charset="2"/>
              </a:rPr>
              <a:t>Selection:</a:t>
            </a:r>
            <a:r>
              <a:rPr lang="en-GB" sz="2400">
                <a:sym typeface="Symbol" pitchFamily="18" charset="2"/>
              </a:rPr>
              <a:t> (1,8) strategy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ES technical summary tableau</a:t>
            </a:r>
          </a:p>
        </p:txBody>
      </p:sp>
      <p:graphicFrame>
        <p:nvGraphicFramePr>
          <p:cNvPr id="8219" name="Group 27"/>
          <p:cNvGraphicFramePr>
            <a:graphicFrameLocks noGrp="1"/>
          </p:cNvGraphicFramePr>
          <p:nvPr>
            <p:ph type="tbl" idx="1"/>
          </p:nvPr>
        </p:nvGraphicFramePr>
        <p:xfrm>
          <a:off x="914400" y="2362200"/>
          <a:ext cx="8001000" cy="3934460"/>
        </p:xfrm>
        <a:graphic>
          <a:graphicData uri="http://schemas.openxmlformats.org/drawingml/2006/table">
            <a:tbl>
              <a:tblPr/>
              <a:tblGrid>
                <a:gridCol w="4000500"/>
                <a:gridCol w="4000500"/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Representation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Real-valued vectors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Recombination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Discrete or intermediary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Gaussian perturbation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Parent selection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Uniform random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Survivor selection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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or (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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Specialty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Self-adaptation of mutation step sizes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application: </a:t>
            </a:r>
            <a:br>
              <a:rPr lang="en-GB"/>
            </a:br>
            <a:r>
              <a:rPr lang="en-GB"/>
              <a:t>cherry brandy experiment cont’d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ym typeface="Symbol" pitchFamily="18" charset="2"/>
              </a:rPr>
              <a:t>Fitness: students effectively making the mix and comparing it with target colour</a:t>
            </a:r>
          </a:p>
          <a:p>
            <a:r>
              <a:rPr lang="en-GB"/>
              <a:t>Termination criterion: student satisfied with mixed colour</a:t>
            </a:r>
          </a:p>
          <a:p>
            <a:r>
              <a:rPr lang="en-GB"/>
              <a:t>Solution is found mostly within 20 generations</a:t>
            </a:r>
          </a:p>
          <a:p>
            <a:r>
              <a:rPr lang="en-GB"/>
              <a:t>Accuracy is very good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application: </a:t>
            </a:r>
            <a:br>
              <a:rPr lang="en-US"/>
            </a:br>
            <a:r>
              <a:rPr lang="en-US"/>
              <a:t>the Ackley function (B</a:t>
            </a:r>
            <a:r>
              <a:rPr lang="en-US">
                <a:cs typeface="Arial" charset="0"/>
              </a:rPr>
              <a:t>ä</a:t>
            </a:r>
            <a:r>
              <a:rPr lang="en-US"/>
              <a:t>ck et al ’93)</a:t>
            </a:r>
            <a:endParaRPr lang="en-GB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Ackley function (here used with n =30):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Evolution strategy: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Representation: 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-30 &lt; x</a:t>
            </a:r>
            <a:r>
              <a:rPr lang="en-US" sz="1800" baseline="-25000"/>
              <a:t>i</a:t>
            </a:r>
            <a:r>
              <a:rPr lang="en-US" sz="1800"/>
              <a:t> &lt; 30 (coincidence of 30’s!)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30 step sizes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(30,200) selection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Termination : after 200000 fitness evaluations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Results: average best solution is 7.48 </a:t>
            </a:r>
            <a:r>
              <a:rPr lang="en-GB" sz="1400">
                <a:cs typeface="Arial" charset="0"/>
                <a:sym typeface="Symbol" pitchFamily="18" charset="2"/>
              </a:rPr>
              <a:t>•</a:t>
            </a:r>
            <a:r>
              <a:rPr lang="en-US" sz="2000"/>
              <a:t> 10 </a:t>
            </a:r>
            <a:r>
              <a:rPr lang="en-US" sz="2000" baseline="30000"/>
              <a:t>–8  </a:t>
            </a:r>
            <a:r>
              <a:rPr lang="en-US" sz="2000"/>
              <a:t>(very good)</a:t>
            </a:r>
            <a:endParaRPr lang="en-GB" sz="2000"/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990600" y="2743200"/>
          <a:ext cx="71628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Equation" r:id="rId3" imgW="3987720" imgH="507960" progId="Equation.3">
                  <p:embed/>
                </p:oleObj>
              </mc:Choice>
              <mc:Fallback>
                <p:oleObj name="Equation" r:id="rId3" imgW="398772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743200"/>
                        <a:ext cx="716280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Introductory example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Task: minimimise f : R</a:t>
            </a:r>
            <a:r>
              <a:rPr lang="en-GB" baseline="50000"/>
              <a:t>n</a:t>
            </a:r>
            <a:r>
              <a:rPr lang="en-GB"/>
              <a:t> </a:t>
            </a:r>
            <a:r>
              <a:rPr lang="en-GB">
                <a:sym typeface="Wingdings" pitchFamily="2" charset="2"/>
              </a:rPr>
              <a:t> R</a:t>
            </a:r>
          </a:p>
          <a:p>
            <a:r>
              <a:rPr lang="en-GB">
                <a:sym typeface="Wingdings" pitchFamily="2" charset="2"/>
              </a:rPr>
              <a:t>Algorithm: “two-membered ES” using </a:t>
            </a:r>
          </a:p>
          <a:p>
            <a:pPr lvl="1"/>
            <a:r>
              <a:rPr lang="en-GB">
                <a:sym typeface="Wingdings" pitchFamily="2" charset="2"/>
              </a:rPr>
              <a:t>Vectors from </a:t>
            </a:r>
            <a:r>
              <a:rPr lang="en-GB"/>
              <a:t>R</a:t>
            </a:r>
            <a:r>
              <a:rPr lang="en-GB" baseline="50000"/>
              <a:t>n</a:t>
            </a:r>
            <a:r>
              <a:rPr lang="en-GB">
                <a:sym typeface="Wingdings" pitchFamily="2" charset="2"/>
              </a:rPr>
              <a:t> directly as chromosomes</a:t>
            </a:r>
          </a:p>
          <a:p>
            <a:pPr lvl="1"/>
            <a:r>
              <a:rPr lang="en-GB">
                <a:sym typeface="Wingdings" pitchFamily="2" charset="2"/>
              </a:rPr>
              <a:t>Population size 1</a:t>
            </a:r>
          </a:p>
          <a:p>
            <a:pPr lvl="1"/>
            <a:r>
              <a:rPr lang="en-GB">
                <a:sym typeface="Wingdings" pitchFamily="2" charset="2"/>
              </a:rPr>
              <a:t>Only mutation creating one child</a:t>
            </a:r>
          </a:p>
          <a:p>
            <a:pPr lvl="1"/>
            <a:r>
              <a:rPr lang="en-GB">
                <a:sym typeface="Wingdings" pitchFamily="2" charset="2"/>
              </a:rPr>
              <a:t>Greedy selection </a:t>
            </a:r>
          </a:p>
          <a:p>
            <a:pPr lvl="1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Introductory example: pseudocde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Set t = 0</a:t>
            </a:r>
          </a:p>
          <a:p>
            <a:pPr>
              <a:lnSpc>
                <a:spcPct val="90000"/>
              </a:lnSpc>
            </a:pPr>
            <a:r>
              <a:rPr lang="en-GB" sz="2400"/>
              <a:t>Create initial point x</a:t>
            </a:r>
            <a:r>
              <a:rPr lang="en-GB" sz="2400" baseline="30000"/>
              <a:t>t</a:t>
            </a:r>
            <a:r>
              <a:rPr lang="en-GB" sz="2400"/>
              <a:t> = </a:t>
            </a:r>
            <a:r>
              <a:rPr lang="en-GB" sz="2400">
                <a:sym typeface="Symbol" pitchFamily="18" charset="2"/>
              </a:rPr>
              <a:t> </a:t>
            </a:r>
            <a:r>
              <a:rPr lang="en-GB" sz="2400"/>
              <a:t>x</a:t>
            </a:r>
            <a:r>
              <a:rPr lang="en-GB" sz="2400" baseline="-25000"/>
              <a:t>1</a:t>
            </a:r>
            <a:r>
              <a:rPr lang="en-GB" sz="2400" baseline="30000"/>
              <a:t>t</a:t>
            </a:r>
            <a:r>
              <a:rPr lang="en-GB" sz="2400"/>
              <a:t>,…,x</a:t>
            </a:r>
            <a:r>
              <a:rPr lang="en-GB" sz="2400" baseline="-25000"/>
              <a:t>n</a:t>
            </a:r>
            <a:r>
              <a:rPr lang="en-GB" sz="2400" baseline="30000"/>
              <a:t>t </a:t>
            </a:r>
            <a:r>
              <a:rPr lang="en-GB" sz="2400">
                <a:sym typeface="Symbol" pitchFamily="18" charset="2"/>
              </a:rPr>
              <a:t></a:t>
            </a:r>
            <a:endParaRPr lang="en-GB" sz="2400"/>
          </a:p>
          <a:p>
            <a:pPr>
              <a:lnSpc>
                <a:spcPct val="90000"/>
              </a:lnSpc>
            </a:pPr>
            <a:r>
              <a:rPr lang="en-GB" sz="2400"/>
              <a:t>REPEAT UNTIL (</a:t>
            </a:r>
            <a:r>
              <a:rPr lang="en-GB" sz="2400" i="1"/>
              <a:t>TERMIN.COND</a:t>
            </a:r>
            <a:r>
              <a:rPr lang="en-GB" sz="2400"/>
              <a:t> satisfied) DO</a:t>
            </a:r>
          </a:p>
          <a:p>
            <a:pPr>
              <a:lnSpc>
                <a:spcPct val="90000"/>
              </a:lnSpc>
            </a:pPr>
            <a:r>
              <a:rPr lang="en-GB" sz="2400"/>
              <a:t>Draw z</a:t>
            </a:r>
            <a:r>
              <a:rPr lang="en-GB" sz="2400" baseline="-25000"/>
              <a:t>i</a:t>
            </a:r>
            <a:r>
              <a:rPr lang="en-GB" sz="2400"/>
              <a:t> from a normal distr. for all i = 1,…,n</a:t>
            </a:r>
          </a:p>
          <a:p>
            <a:pPr>
              <a:lnSpc>
                <a:spcPct val="90000"/>
              </a:lnSpc>
            </a:pPr>
            <a:r>
              <a:rPr lang="en-GB" sz="2400"/>
              <a:t>y</a:t>
            </a:r>
            <a:r>
              <a:rPr lang="en-GB" sz="2400" baseline="-25000"/>
              <a:t>i</a:t>
            </a:r>
            <a:r>
              <a:rPr lang="en-GB" sz="2400" baseline="30000"/>
              <a:t>t</a:t>
            </a:r>
            <a:r>
              <a:rPr lang="en-GB" sz="2400"/>
              <a:t> = x</a:t>
            </a:r>
            <a:r>
              <a:rPr lang="en-GB" sz="2400" baseline="-25000"/>
              <a:t>i</a:t>
            </a:r>
            <a:r>
              <a:rPr lang="en-GB" sz="2400" baseline="30000"/>
              <a:t>t </a:t>
            </a:r>
            <a:r>
              <a:rPr lang="en-GB" sz="2400"/>
              <a:t>+ z</a:t>
            </a:r>
            <a:r>
              <a:rPr lang="en-GB" sz="2400" baseline="-25000"/>
              <a:t>i  </a:t>
            </a:r>
          </a:p>
          <a:p>
            <a:pPr>
              <a:lnSpc>
                <a:spcPct val="90000"/>
              </a:lnSpc>
            </a:pPr>
            <a:r>
              <a:rPr lang="en-GB" sz="2400"/>
              <a:t>IF f(x</a:t>
            </a:r>
            <a:r>
              <a:rPr lang="en-GB" sz="2400" baseline="30000"/>
              <a:t>t</a:t>
            </a:r>
            <a:r>
              <a:rPr lang="en-GB" sz="2400"/>
              <a:t>) &lt; f(y</a:t>
            </a:r>
            <a:r>
              <a:rPr lang="en-GB" sz="2400" baseline="30000"/>
              <a:t>t</a:t>
            </a:r>
            <a:r>
              <a:rPr lang="en-GB" sz="2400"/>
              <a:t>) THEN x</a:t>
            </a:r>
            <a:r>
              <a:rPr lang="en-GB" sz="2400" baseline="30000"/>
              <a:t>t+1</a:t>
            </a:r>
            <a:r>
              <a:rPr lang="en-GB" sz="2400"/>
              <a:t> = x</a:t>
            </a:r>
            <a:r>
              <a:rPr lang="en-GB" sz="2400" baseline="30000"/>
              <a:t>t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ELSE x</a:t>
            </a:r>
            <a:r>
              <a:rPr lang="en-GB" sz="2000" baseline="30000"/>
              <a:t>t+1</a:t>
            </a:r>
            <a:r>
              <a:rPr lang="en-GB" sz="2000"/>
              <a:t> = y</a:t>
            </a:r>
            <a:r>
              <a:rPr lang="en-GB" sz="2000" baseline="30000"/>
              <a:t>t</a:t>
            </a:r>
            <a:r>
              <a:rPr lang="en-GB" sz="2000"/>
              <a:t> 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FI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Set t = t+1</a:t>
            </a:r>
          </a:p>
          <a:p>
            <a:pPr>
              <a:lnSpc>
                <a:spcPct val="90000"/>
              </a:lnSpc>
            </a:pPr>
            <a:r>
              <a:rPr lang="en-GB" sz="2400"/>
              <a:t>OD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Introductory example: mutation mechanism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z values drawn from normal distribution N(</a:t>
            </a:r>
            <a:r>
              <a:rPr lang="en-GB" sz="2400">
                <a:sym typeface="Symbol" pitchFamily="18" charset="2"/>
              </a:rPr>
              <a:t></a:t>
            </a:r>
            <a:r>
              <a:rPr lang="en-GB" sz="2400"/>
              <a:t>,</a:t>
            </a:r>
            <a:r>
              <a:rPr lang="en-GB" sz="2400">
                <a:sym typeface="Symbol" pitchFamily="18" charset="2"/>
              </a:rPr>
              <a:t></a:t>
            </a:r>
            <a:r>
              <a:rPr lang="en-GB" sz="2400"/>
              <a:t>) </a:t>
            </a:r>
          </a:p>
          <a:p>
            <a:pPr lvl="1"/>
            <a:r>
              <a:rPr lang="en-GB" sz="2000"/>
              <a:t>mean </a:t>
            </a:r>
            <a:r>
              <a:rPr lang="en-GB" sz="2000">
                <a:sym typeface="Symbol" pitchFamily="18" charset="2"/>
              </a:rPr>
              <a:t></a:t>
            </a:r>
            <a:r>
              <a:rPr lang="en-GB" sz="2000"/>
              <a:t> is set to 0 </a:t>
            </a:r>
          </a:p>
          <a:p>
            <a:pPr lvl="1"/>
            <a:r>
              <a:rPr lang="en-GB" sz="2000"/>
              <a:t>variation </a:t>
            </a:r>
            <a:r>
              <a:rPr lang="en-GB" sz="2000">
                <a:sym typeface="Symbol" pitchFamily="18" charset="2"/>
              </a:rPr>
              <a:t> is </a:t>
            </a:r>
            <a:r>
              <a:rPr lang="en-GB" sz="2000"/>
              <a:t>called mutation step size</a:t>
            </a:r>
          </a:p>
          <a:p>
            <a:r>
              <a:rPr lang="en-GB" sz="2400">
                <a:sym typeface="Symbol" pitchFamily="18" charset="2"/>
              </a:rPr>
              <a:t></a:t>
            </a:r>
            <a:r>
              <a:rPr lang="en-GB" sz="2400"/>
              <a:t> is varied on the fly by the “1/5 success rule”:</a:t>
            </a:r>
          </a:p>
          <a:p>
            <a:r>
              <a:rPr lang="en-GB" sz="2400"/>
              <a:t>This rule resets </a:t>
            </a:r>
            <a:r>
              <a:rPr lang="en-GB" sz="2400">
                <a:sym typeface="Symbol" pitchFamily="18" charset="2"/>
              </a:rPr>
              <a:t></a:t>
            </a:r>
            <a:r>
              <a:rPr lang="en-GB" sz="2400"/>
              <a:t> after every k iterations by</a:t>
            </a:r>
          </a:p>
          <a:p>
            <a:pPr lvl="1"/>
            <a:r>
              <a:rPr lang="en-GB" sz="2000">
                <a:sym typeface="Symbol" pitchFamily="18" charset="2"/>
              </a:rPr>
              <a:t> =  / c	if p</a:t>
            </a:r>
            <a:r>
              <a:rPr lang="en-GB" sz="2000" baseline="-25000">
                <a:sym typeface="Symbol" pitchFamily="18" charset="2"/>
              </a:rPr>
              <a:t>s</a:t>
            </a:r>
            <a:r>
              <a:rPr lang="en-GB" sz="2000">
                <a:sym typeface="Symbol" pitchFamily="18" charset="2"/>
              </a:rPr>
              <a:t> &gt; 1/5</a:t>
            </a:r>
            <a:endParaRPr lang="en-GB" sz="2000"/>
          </a:p>
          <a:p>
            <a:pPr lvl="1"/>
            <a:r>
              <a:rPr lang="en-GB" sz="2000">
                <a:sym typeface="Symbol" pitchFamily="18" charset="2"/>
              </a:rPr>
              <a:t> =  </a:t>
            </a:r>
            <a:r>
              <a:rPr lang="en-GB" sz="1400">
                <a:cs typeface="Arial" charset="0"/>
                <a:sym typeface="Symbol" pitchFamily="18" charset="2"/>
              </a:rPr>
              <a:t>•</a:t>
            </a:r>
            <a:r>
              <a:rPr lang="en-GB" sz="2000">
                <a:sym typeface="Symbol" pitchFamily="18" charset="2"/>
              </a:rPr>
              <a:t> c	if p</a:t>
            </a:r>
            <a:r>
              <a:rPr lang="en-GB" sz="2000" baseline="-25000">
                <a:sym typeface="Symbol" pitchFamily="18" charset="2"/>
              </a:rPr>
              <a:t>s</a:t>
            </a:r>
            <a:r>
              <a:rPr lang="en-GB" sz="2000">
                <a:sym typeface="Symbol" pitchFamily="18" charset="2"/>
              </a:rPr>
              <a:t> &lt; 1/5</a:t>
            </a:r>
          </a:p>
          <a:p>
            <a:pPr lvl="1"/>
            <a:r>
              <a:rPr lang="en-GB" sz="2000">
                <a:sym typeface="Symbol" pitchFamily="18" charset="2"/>
              </a:rPr>
              <a:t> =  	if p</a:t>
            </a:r>
            <a:r>
              <a:rPr lang="en-GB" sz="2000" baseline="-25000">
                <a:sym typeface="Symbol" pitchFamily="18" charset="2"/>
              </a:rPr>
              <a:t>s</a:t>
            </a:r>
            <a:r>
              <a:rPr lang="en-GB" sz="2000">
                <a:sym typeface="Symbol" pitchFamily="18" charset="2"/>
              </a:rPr>
              <a:t> = 1/5</a:t>
            </a:r>
          </a:p>
          <a:p>
            <a:r>
              <a:rPr lang="en-GB" sz="2400"/>
              <a:t> where p</a:t>
            </a:r>
            <a:r>
              <a:rPr lang="en-GB" sz="2400" baseline="-25000"/>
              <a:t>s </a:t>
            </a:r>
            <a:r>
              <a:rPr lang="en-GB" sz="2400"/>
              <a:t>is the % of successful mutations, 0.8 </a:t>
            </a:r>
            <a:r>
              <a:rPr lang="en-GB" sz="2400">
                <a:sym typeface="Symbol" pitchFamily="18" charset="2"/>
              </a:rPr>
              <a:t></a:t>
            </a:r>
            <a:r>
              <a:rPr lang="en-GB" sz="2400"/>
              <a:t> c </a:t>
            </a:r>
            <a:r>
              <a:rPr lang="en-GB" sz="2400">
                <a:sym typeface="Symbol" pitchFamily="18" charset="2"/>
              </a:rPr>
              <a:t></a:t>
            </a:r>
            <a:r>
              <a:rPr lang="en-GB" sz="2400"/>
              <a:t> 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Illustration of normal distribution</a:t>
            </a:r>
            <a:endParaRPr lang="en-GB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90800"/>
            <a:ext cx="4779963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76400" y="6396335"/>
            <a:ext cx="6281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en.wikipedia.org/wiki/Normal_distribution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historical example:</a:t>
            </a:r>
            <a:br>
              <a:rPr lang="en-US"/>
            </a:br>
            <a:r>
              <a:rPr lang="en-US"/>
              <a:t>the jet nozzle experiment</a:t>
            </a:r>
            <a:endParaRPr lang="en-GB"/>
          </a:p>
        </p:txBody>
      </p:sp>
      <p:grpSp>
        <p:nvGrpSpPr>
          <p:cNvPr id="49155" name="Group 1027"/>
          <p:cNvGrpSpPr>
            <a:grpSpLocks/>
          </p:cNvGrpSpPr>
          <p:nvPr/>
        </p:nvGrpSpPr>
        <p:grpSpPr bwMode="auto">
          <a:xfrm>
            <a:off x="1066800" y="3657600"/>
            <a:ext cx="3743325" cy="1422400"/>
            <a:chOff x="403" y="2067"/>
            <a:chExt cx="2358" cy="896"/>
          </a:xfrm>
        </p:grpSpPr>
        <p:pic>
          <p:nvPicPr>
            <p:cNvPr id="49156" name="Picture 1028" descr="E:\Book\Slides\Latest\Start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" y="2067"/>
              <a:ext cx="2358" cy="5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157" name="Text Box 1029"/>
            <p:cNvSpPr txBox="1">
              <a:spLocks noChangeArrowheads="1"/>
            </p:cNvSpPr>
            <p:nvPr/>
          </p:nvSpPr>
          <p:spPr bwMode="auto">
            <a:xfrm>
              <a:off x="518" y="2675"/>
              <a:ext cx="11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Arial" charset="0"/>
                </a:rPr>
                <a:t>Initial shape</a:t>
              </a:r>
              <a:endParaRPr lang="en-GB">
                <a:latin typeface="Arial" charset="0"/>
              </a:endParaRPr>
            </a:p>
          </p:txBody>
        </p:sp>
      </p:grpSp>
      <p:grpSp>
        <p:nvGrpSpPr>
          <p:cNvPr id="49158" name="Group 1030"/>
          <p:cNvGrpSpPr>
            <a:grpSpLocks/>
          </p:cNvGrpSpPr>
          <p:nvPr/>
        </p:nvGrpSpPr>
        <p:grpSpPr bwMode="auto">
          <a:xfrm>
            <a:off x="4572000" y="4648200"/>
            <a:ext cx="3692525" cy="1462088"/>
            <a:chOff x="2903" y="2733"/>
            <a:chExt cx="2326" cy="921"/>
          </a:xfrm>
        </p:grpSpPr>
        <p:pic>
          <p:nvPicPr>
            <p:cNvPr id="49159" name="Picture 1031" descr="E:\Book\Slides\Latest\Result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" y="2733"/>
              <a:ext cx="2326" cy="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160" name="Text Box 1032"/>
            <p:cNvSpPr txBox="1">
              <a:spLocks noChangeArrowheads="1"/>
            </p:cNvSpPr>
            <p:nvPr/>
          </p:nvSpPr>
          <p:spPr bwMode="auto">
            <a:xfrm>
              <a:off x="3100" y="3366"/>
              <a:ext cx="11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Arial" charset="0"/>
                </a:rPr>
                <a:t>Final shape</a:t>
              </a:r>
              <a:endParaRPr lang="en-GB">
                <a:latin typeface="Arial" charset="0"/>
              </a:endParaRPr>
            </a:p>
          </p:txBody>
        </p:sp>
      </p:grpSp>
      <p:sp>
        <p:nvSpPr>
          <p:cNvPr id="49161" name="Text Box 1033"/>
          <p:cNvSpPr txBox="1">
            <a:spLocks noChangeArrowheads="1"/>
          </p:cNvSpPr>
          <p:nvPr/>
        </p:nvSpPr>
        <p:spPr bwMode="auto">
          <a:xfrm>
            <a:off x="914400" y="2606675"/>
            <a:ext cx="6905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Arial" charset="0"/>
              </a:rPr>
              <a:t>Task: to optimize the shape of a jet nozzle</a:t>
            </a:r>
          </a:p>
          <a:p>
            <a:pPr eaLnBrk="0" hangingPunct="0"/>
            <a:r>
              <a:rPr lang="en-US" dirty="0">
                <a:latin typeface="Arial" charset="0"/>
              </a:rPr>
              <a:t>Approach: random mutations to shape + selection</a:t>
            </a:r>
            <a:endParaRPr lang="en-GB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5000" y="6110288"/>
            <a:ext cx="59306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en.wikipedia.org/wiki/Propelling_nozzle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historical example:</a:t>
            </a:r>
            <a:br>
              <a:rPr lang="en-US"/>
            </a:br>
            <a:r>
              <a:rPr lang="en-US"/>
              <a:t>the jet nozzle experiment cont’d</a:t>
            </a:r>
            <a:endParaRPr lang="en-GB"/>
          </a:p>
        </p:txBody>
      </p:sp>
      <p:sp>
        <p:nvSpPr>
          <p:cNvPr id="50185" name="Text Box 1033"/>
          <p:cNvSpPr txBox="1">
            <a:spLocks noChangeArrowheads="1"/>
          </p:cNvSpPr>
          <p:nvPr/>
        </p:nvSpPr>
        <p:spPr bwMode="auto">
          <a:xfrm>
            <a:off x="152400" y="5638799"/>
            <a:ext cx="78731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Arial" charset="0"/>
                <a:hlinkClick r:id="rId4"/>
              </a:rPr>
              <a:t>http://ls11-www.cs.uni-dortmund.de/people/schwefel/EADemos/#</a:t>
            </a:r>
            <a:r>
              <a:rPr lang="en-US" sz="2000" dirty="0" smtClean="0">
                <a:latin typeface="Arial" charset="0"/>
                <a:hlinkClick r:id="rId4"/>
              </a:rPr>
              <a:t>bot</a:t>
            </a:r>
            <a:endParaRPr lang="en-US" sz="2000" dirty="0" smtClean="0">
              <a:latin typeface="Arial" charset="0"/>
            </a:endParaRPr>
          </a:p>
          <a:p>
            <a:pPr eaLnBrk="0" hangingPunct="0"/>
            <a:endParaRPr lang="en-GB" sz="2000" dirty="0">
              <a:latin typeface="Arial" charset="0"/>
            </a:endParaRPr>
          </a:p>
        </p:txBody>
      </p:sp>
      <p:pic>
        <p:nvPicPr>
          <p:cNvPr id="50186" name="Duese.mpg">
            <a:hlinkClick r:id="" action="ppaction://media"/>
          </p:cNvPr>
          <p:cNvPicPr>
            <a:picLocks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2681288"/>
            <a:ext cx="4835525" cy="214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53723" y="139699"/>
            <a:ext cx="1490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Next Time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01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8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0186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Designs\Zandsteen.pot</Template>
  <TotalTime>444</TotalTime>
  <Words>1486</Words>
  <Application>Microsoft Office PowerPoint</Application>
  <PresentationFormat>On-screen Show (4:3)</PresentationFormat>
  <Paragraphs>203</Paragraphs>
  <Slides>31</Slides>
  <Notes>0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Capsules</vt:lpstr>
      <vt:lpstr>Equation</vt:lpstr>
      <vt:lpstr>Evolution strategies</vt:lpstr>
      <vt:lpstr>ES quick overview</vt:lpstr>
      <vt:lpstr>ES technical summary tableau</vt:lpstr>
      <vt:lpstr>Introductory example</vt:lpstr>
      <vt:lpstr>Introductory example: pseudocde</vt:lpstr>
      <vt:lpstr>Introductory example: mutation mechanism</vt:lpstr>
      <vt:lpstr>Illustration of normal distribution</vt:lpstr>
      <vt:lpstr>Another historical example: the jet nozzle experiment</vt:lpstr>
      <vt:lpstr>Another historical example: the jet nozzle experiment cont’d</vt:lpstr>
      <vt:lpstr>The famous jet nozzle experiment (movie)</vt:lpstr>
      <vt:lpstr>Representation</vt:lpstr>
      <vt:lpstr>Mutation</vt:lpstr>
      <vt:lpstr>Mutate  first</vt:lpstr>
      <vt:lpstr>Mutation case 1: Uncorrelated mutation with one </vt:lpstr>
      <vt:lpstr>Mutants with equal likelihood</vt:lpstr>
      <vt:lpstr>Mutation case 2: Uncorrelated mutation with n ’s</vt:lpstr>
      <vt:lpstr>Mutants with equal likelihood</vt:lpstr>
      <vt:lpstr>Mutation case 3: Correlated mutations </vt:lpstr>
      <vt:lpstr>Correlated mutations cont’d</vt:lpstr>
      <vt:lpstr>Mutants with equal likelihood</vt:lpstr>
      <vt:lpstr>Recombination</vt:lpstr>
      <vt:lpstr>Names of recombinations </vt:lpstr>
      <vt:lpstr>Parent selection</vt:lpstr>
      <vt:lpstr>Survivor selection</vt:lpstr>
      <vt:lpstr>Survivor selection cont’d </vt:lpstr>
      <vt:lpstr>Self-adaptation illustrated</vt:lpstr>
      <vt:lpstr>Self-adaptation illustrated cont’d</vt:lpstr>
      <vt:lpstr>Prerequisites for self-adaptation </vt:lpstr>
      <vt:lpstr>Example application:  the cherry brandy experiment</vt:lpstr>
      <vt:lpstr>Example application:  cherry brandy experiment cont’d</vt:lpstr>
      <vt:lpstr>Example application:  the Ackley function (Bäck et al ’93)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strategies</dc:title>
  <dc:creator>A.E.  Eiben and J.E. Smith</dc:creator>
  <cp:lastModifiedBy>Christoph Eick</cp:lastModifiedBy>
  <cp:revision>314</cp:revision>
  <dcterms:created xsi:type="dcterms:W3CDTF">2003-09-15T00:40:34Z</dcterms:created>
  <dcterms:modified xsi:type="dcterms:W3CDTF">2012-02-09T15:42:52Z</dcterms:modified>
</cp:coreProperties>
</file>