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3" r:id="rId2"/>
    <p:sldId id="264" r:id="rId3"/>
    <p:sldId id="257"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894"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cs typeface="Arial" pitchFamily="34" charset="0"/>
              </a:defRPr>
            </a:lvl1pPr>
          </a:lstStyle>
          <a:p>
            <a:pPr>
              <a:defRPr/>
            </a:pPr>
            <a:fld id="{80B0FCDF-42C8-4E6B-9A28-8DBDC57EC13F}" type="datetimeFigureOut">
              <a:rPr lang="en-US"/>
              <a:pPr>
                <a:defRPr/>
              </a:pPr>
              <a:t>11/14/2011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cs typeface="Arial" pitchFamily="34" charset="0"/>
              </a:defRPr>
            </a:lvl1pPr>
          </a:lstStyle>
          <a:p>
            <a:pPr>
              <a:defRPr/>
            </a:pPr>
            <a:fld id="{030298A2-2DFA-4624-AD96-C189CAAEA02D}" type="slidenum">
              <a:rPr lang="en-US"/>
              <a:pPr>
                <a:defRPr/>
              </a:pPr>
              <a:t>‹#›</a:t>
            </a:fld>
            <a:endParaRPr lang="en-US"/>
          </a:p>
        </p:txBody>
      </p:sp>
    </p:spTree>
    <p:extLst>
      <p:ext uri="{BB962C8B-B14F-4D97-AF65-F5344CB8AC3E}">
        <p14:creationId xmlns:p14="http://schemas.microsoft.com/office/powerpoint/2010/main" val="3000670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‹#›/40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B4DB23-7515-42F9-9B9E-EB76D05E173D}" type="slidenum">
              <a:rPr lang="en-US"/>
              <a:pPr>
                <a:defRPr/>
              </a:pPr>
              <a:t>‹#›</a:t>
            </a:fld>
            <a:endParaRPr lang="en-US"/>
          </a:p>
        </p:txBody>
      </p:sp>
    </p:spTree>
    <p:extLst>
      <p:ext uri="{BB962C8B-B14F-4D97-AF65-F5344CB8AC3E}">
        <p14:creationId xmlns:p14="http://schemas.microsoft.com/office/powerpoint/2010/main" val="1267152132"/>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‹#›/40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9F03D9-2D3F-4164-9FF0-BE9C7284FC21}" type="slidenum">
              <a:rPr lang="en-US"/>
              <a:pPr>
                <a:defRPr/>
              </a:pPr>
              <a:t>‹#›</a:t>
            </a:fld>
            <a:endParaRPr lang="en-US"/>
          </a:p>
        </p:txBody>
      </p:sp>
    </p:spTree>
    <p:extLst>
      <p:ext uri="{BB962C8B-B14F-4D97-AF65-F5344CB8AC3E}">
        <p14:creationId xmlns:p14="http://schemas.microsoft.com/office/powerpoint/2010/main" val="282474538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‹#›/40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8D363B-004B-42C0-9C46-360D925828E8}" type="slidenum">
              <a:rPr lang="en-US"/>
              <a:pPr>
                <a:defRPr/>
              </a:pPr>
              <a:t>‹#›</a:t>
            </a:fld>
            <a:endParaRPr lang="en-US"/>
          </a:p>
        </p:txBody>
      </p:sp>
    </p:spTree>
    <p:extLst>
      <p:ext uri="{BB962C8B-B14F-4D97-AF65-F5344CB8AC3E}">
        <p14:creationId xmlns:p14="http://schemas.microsoft.com/office/powerpoint/2010/main" val="3302081179"/>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solidFill>
                  <a:schemeClr val="bg1"/>
                </a:solidFill>
              </a:defRPr>
            </a:lvl1pPr>
          </a:lstStyle>
          <a:p>
            <a:pPr>
              <a:defRPr/>
            </a:pPr>
            <a:r>
              <a:rPr lang="en-US"/>
              <a:t>‹#›/40</a:t>
            </a:r>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atin typeface="Calibri" pitchFamily="34" charset="0"/>
                <a:ea typeface="+mn-ea"/>
                <a:cs typeface="Arial" charset="0"/>
              </a:defRPr>
            </a:lvl1pPr>
          </a:lstStyle>
          <a:p>
            <a:pPr>
              <a:defRPr/>
            </a:pPr>
            <a:endParaRPr lang="en-US"/>
          </a:p>
        </p:txBody>
      </p:sp>
    </p:spTree>
    <p:extLst>
      <p:ext uri="{BB962C8B-B14F-4D97-AF65-F5344CB8AC3E}">
        <p14:creationId xmlns:p14="http://schemas.microsoft.com/office/powerpoint/2010/main" val="264690113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‹#›/40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032449-9008-4802-BF4B-85A280CFFE57}" type="slidenum">
              <a:rPr lang="en-US"/>
              <a:pPr>
                <a:defRPr/>
              </a:pPr>
              <a:t>‹#›</a:t>
            </a:fld>
            <a:endParaRPr lang="en-US"/>
          </a:p>
        </p:txBody>
      </p:sp>
    </p:spTree>
    <p:extLst>
      <p:ext uri="{BB962C8B-B14F-4D97-AF65-F5344CB8AC3E}">
        <p14:creationId xmlns:p14="http://schemas.microsoft.com/office/powerpoint/2010/main" val="408372216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‹#›/40</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7A41DD-1461-41CA-B34D-59C13B912460}" type="slidenum">
              <a:rPr lang="en-US"/>
              <a:pPr>
                <a:defRPr/>
              </a:pPr>
              <a:t>‹#›</a:t>
            </a:fld>
            <a:endParaRPr lang="en-US"/>
          </a:p>
        </p:txBody>
      </p:sp>
    </p:spTree>
    <p:extLst>
      <p:ext uri="{BB962C8B-B14F-4D97-AF65-F5344CB8AC3E}">
        <p14:creationId xmlns:p14="http://schemas.microsoft.com/office/powerpoint/2010/main" val="276873328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‹#›/40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0A0CC8-0495-4E2E-85C9-1AD4C1E56AF1}" type="slidenum">
              <a:rPr lang="en-US"/>
              <a:pPr>
                <a:defRPr/>
              </a:pPr>
              <a:t>‹#›</a:t>
            </a:fld>
            <a:endParaRPr lang="en-US"/>
          </a:p>
        </p:txBody>
      </p:sp>
    </p:spTree>
    <p:extLst>
      <p:ext uri="{BB962C8B-B14F-4D97-AF65-F5344CB8AC3E}">
        <p14:creationId xmlns:p14="http://schemas.microsoft.com/office/powerpoint/2010/main" val="2992413452"/>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‹#›/40</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B1A807A-81D4-4D54-BEA2-67E2E4A60787}" type="slidenum">
              <a:rPr lang="en-US"/>
              <a:pPr>
                <a:defRPr/>
              </a:pPr>
              <a:t>‹#›</a:t>
            </a:fld>
            <a:endParaRPr lang="en-US"/>
          </a:p>
        </p:txBody>
      </p:sp>
    </p:spTree>
    <p:extLst>
      <p:ext uri="{BB962C8B-B14F-4D97-AF65-F5344CB8AC3E}">
        <p14:creationId xmlns:p14="http://schemas.microsoft.com/office/powerpoint/2010/main" val="1479924511"/>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‹#›/40</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717E5D6-F926-496F-ACF2-91E87A3BE737}" type="slidenum">
              <a:rPr lang="en-US"/>
              <a:pPr>
                <a:defRPr/>
              </a:pPr>
              <a:t>‹#›</a:t>
            </a:fld>
            <a:endParaRPr lang="en-US"/>
          </a:p>
        </p:txBody>
      </p:sp>
    </p:spTree>
    <p:extLst>
      <p:ext uri="{BB962C8B-B14F-4D97-AF65-F5344CB8AC3E}">
        <p14:creationId xmlns:p14="http://schemas.microsoft.com/office/powerpoint/2010/main" val="1811400076"/>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‹#›/40</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076458B-5460-4C04-9E96-9319DF6884DD}" type="slidenum">
              <a:rPr lang="en-US"/>
              <a:pPr>
                <a:defRPr/>
              </a:pPr>
              <a:t>‹#›</a:t>
            </a:fld>
            <a:endParaRPr lang="en-US"/>
          </a:p>
        </p:txBody>
      </p:sp>
    </p:spTree>
    <p:extLst>
      <p:ext uri="{BB962C8B-B14F-4D97-AF65-F5344CB8AC3E}">
        <p14:creationId xmlns:p14="http://schemas.microsoft.com/office/powerpoint/2010/main" val="1647222290"/>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‹#›/40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53FC339-7E78-48FC-A516-983EEA3D3C93}" type="slidenum">
              <a:rPr lang="en-US"/>
              <a:pPr>
                <a:defRPr/>
              </a:pPr>
              <a:t>‹#›</a:t>
            </a:fld>
            <a:endParaRPr lang="en-US"/>
          </a:p>
        </p:txBody>
      </p:sp>
    </p:spTree>
    <p:extLst>
      <p:ext uri="{BB962C8B-B14F-4D97-AF65-F5344CB8AC3E}">
        <p14:creationId xmlns:p14="http://schemas.microsoft.com/office/powerpoint/2010/main" val="334547867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‹#›/40</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8E54AAD-B283-4F78-9773-1EBDCD34E2C9}" type="slidenum">
              <a:rPr lang="en-US"/>
              <a:pPr>
                <a:defRPr/>
              </a:pPr>
              <a:t>‹#›</a:t>
            </a:fld>
            <a:endParaRPr lang="en-US"/>
          </a:p>
        </p:txBody>
      </p:sp>
    </p:spTree>
    <p:extLst>
      <p:ext uri="{BB962C8B-B14F-4D97-AF65-F5344CB8AC3E}">
        <p14:creationId xmlns:p14="http://schemas.microsoft.com/office/powerpoint/2010/main" val="305950405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a:extLst>
        </p:spPr>
        <p:txBody>
          <a:bodyPr vert="horz" wrap="square" lIns="91440" tIns="45720" rIns="91440" bIns="45720" numCol="1" anchor="ctr" anchorCtr="0" compatLnSpc="1">
            <a:prstTxWarp prst="textNoShape">
              <a:avLst/>
            </a:prstTxWarp>
            <a:scene3d>
              <a:camera prst="orthographicFront"/>
              <a:lightRig rig="threePt" dir="t"/>
            </a:scene3d>
            <a:sp3d extrusionH="57150">
              <a:bevelT w="38100" h="38100" prst="angle"/>
            </a:sp3d>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cs typeface="Arial" pitchFamily="34" charset="0"/>
              </a:defRPr>
            </a:lvl1pPr>
          </a:lstStyle>
          <a:p>
            <a:pPr>
              <a:defRPr/>
            </a:pPr>
            <a:r>
              <a:rPr lang="en-US"/>
              <a:t>‹#›/40</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cs typeface="Arial" pitchFamily="34" charset="0"/>
              </a:defRPr>
            </a:lvl1pPr>
          </a:lstStyle>
          <a:p>
            <a:pPr>
              <a:defRPr/>
            </a:pPr>
            <a:fld id="{759AE55B-DA3A-4B3B-83B7-FE4A24B02655}" type="slidenum">
              <a:rPr lang="en-US"/>
              <a:pPr>
                <a:defRPr/>
              </a:pPr>
              <a:t>‹#›</a:t>
            </a:fld>
            <a:endParaRPr lang="en-US"/>
          </a:p>
        </p:txBody>
      </p:sp>
      <p:pic>
        <p:nvPicPr>
          <p:cNvPr id="1031" name="Picture 16"/>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6019800"/>
            <a:ext cx="70643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spd="med">
    <p:fade/>
  </p:transition>
  <p:timing>
    <p:tnLst>
      <p:par>
        <p:cTn id="1" dur="indefinite" restart="never" nodeType="tmRoot"/>
      </p:par>
    </p:tnLst>
  </p:timing>
  <p:hf hdr="0" ftr="0" dt="0"/>
  <p:txStyles>
    <p:titleStyle>
      <a:lvl1pPr algn="ctr" rtl="0" eaLnBrk="0" fontAlgn="base" hangingPunct="0">
        <a:spcBef>
          <a:spcPct val="0"/>
        </a:spcBef>
        <a:spcAft>
          <a:spcPct val="0"/>
        </a:spcAft>
        <a:defRPr sz="4400" b="1" kern="1200">
          <a:solidFill>
            <a:srgbClr val="FF0000"/>
          </a:solidFill>
          <a:effectLst>
            <a:outerShdw blurRad="50800" dist="38100" dir="2700000" algn="tl" rotWithShape="0">
              <a:srgbClr val="000000">
                <a:alpha val="43000"/>
              </a:srgbClr>
            </a:outerShdw>
          </a:effectLst>
          <a:latin typeface="+mj-lt"/>
          <a:ea typeface="ＭＳ Ｐゴシック" charset="0"/>
          <a:cs typeface="ＭＳ Ｐゴシック" charset="0"/>
        </a:defRPr>
      </a:lvl1pPr>
      <a:lvl2pPr algn="ctr" rtl="0" eaLnBrk="0" fontAlgn="base" hangingPunct="0">
        <a:spcBef>
          <a:spcPct val="0"/>
        </a:spcBef>
        <a:spcAft>
          <a:spcPct val="0"/>
        </a:spcAft>
        <a:defRPr sz="4400" b="1">
          <a:solidFill>
            <a:srgbClr val="FF0000"/>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b="1">
          <a:solidFill>
            <a:srgbClr val="FF0000"/>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b="1">
          <a:solidFill>
            <a:srgbClr val="FF0000"/>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b="1">
          <a:solidFill>
            <a:srgbClr val="FF0000"/>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acmgis2011.cs.umn.edu/" TargetMode="External"/><Relationship Id="rId1" Type="http://schemas.openxmlformats.org/officeDocument/2006/relationships/slideLayout" Target="../slideLayouts/slideLayout1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acmgis2011.cs.umn.edu/workshops/index.html"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cs.umd.edu/~ben/" TargetMode="External"/><Relationship Id="rId7" Type="http://schemas.openxmlformats.org/officeDocument/2006/relationships/hyperlink" Target="http://www.sigspatial.org/" TargetMode="External"/><Relationship Id="rId2" Type="http://schemas.openxmlformats.org/officeDocument/2006/relationships/hyperlink" Target="http://readwriteworld.cloudapp.net/" TargetMode="External"/><Relationship Id="rId1" Type="http://schemas.openxmlformats.org/officeDocument/2006/relationships/slideLayout" Target="../slideLayouts/slideLayout12.xml"/><Relationship Id="rId6" Type="http://schemas.openxmlformats.org/officeDocument/2006/relationships/hyperlink" Target="http://cybergis.cigi.uiuc.edu/node/31" TargetMode="External"/><Relationship Id="rId5" Type="http://schemas.openxmlformats.org/officeDocument/2006/relationships/hyperlink" Target="http://www.cigi.illinois.edu/cybergis/index.php" TargetMode="External"/><Relationship Id="rId4" Type="http://schemas.openxmlformats.org/officeDocument/2006/relationships/hyperlink" Target="http://www.treemappa.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0"/>
            <a:ext cx="7772400" cy="1143000"/>
          </a:xfrm>
        </p:spPr>
        <p:txBody>
          <a:bodyPr/>
          <a:lstStyle/>
          <a:p>
            <a:pPr eaLnBrk="1" hangingPunct="1">
              <a:defRPr/>
            </a:pPr>
            <a:r>
              <a:rPr lang="en-US" dirty="0" smtClean="0">
                <a:cs typeface="+mj-cs"/>
              </a:rPr>
              <a:t>Report ACM-GIS 2011, Chicago</a:t>
            </a:r>
            <a:endParaRPr lang="en-US" dirty="0">
              <a:cs typeface="+mj-cs"/>
            </a:endParaRPr>
          </a:p>
        </p:txBody>
      </p:sp>
      <p:sp>
        <p:nvSpPr>
          <p:cNvPr id="4099" name="Text Placeholder 2"/>
          <p:cNvSpPr>
            <a:spLocks noGrp="1"/>
          </p:cNvSpPr>
          <p:nvPr>
            <p:ph type="body" sz="half" idx="1"/>
          </p:nvPr>
        </p:nvSpPr>
        <p:spPr>
          <a:xfrm>
            <a:off x="381000" y="1066800"/>
            <a:ext cx="8763000" cy="5562600"/>
          </a:xfrm>
        </p:spPr>
        <p:txBody>
          <a:bodyPr/>
          <a:lstStyle/>
          <a:p>
            <a:r>
              <a:rPr lang="en-US" sz="2400" dirty="0" smtClean="0">
                <a:ea typeface="ＭＳ Ｐゴシック" pitchFamily="34" charset="-128"/>
                <a:hlinkClick r:id="rId2"/>
              </a:rPr>
              <a:t>http://acmgis2011.cs.umn.edu/</a:t>
            </a:r>
            <a:r>
              <a:rPr lang="en-US" sz="2400" dirty="0" smtClean="0">
                <a:ea typeface="ＭＳ Ｐゴシック" pitchFamily="34" charset="-128"/>
              </a:rPr>
              <a:t>   </a:t>
            </a:r>
          </a:p>
          <a:p>
            <a:r>
              <a:rPr lang="en-US" sz="2400" dirty="0" smtClean="0">
                <a:ea typeface="ＭＳ Ｐゴシック" pitchFamily="34" charset="-128"/>
              </a:rPr>
              <a:t>273 attendees; only 160 paper submissions; acceptance rate was very high in 2011: 19%(long papers)+22%(poster)=41%</a:t>
            </a:r>
          </a:p>
          <a:p>
            <a:r>
              <a:rPr lang="en-US" sz="2400" dirty="0" smtClean="0">
                <a:ea typeface="ＭＳ Ｐゴシック" pitchFamily="34" charset="-128"/>
              </a:rPr>
              <a:t>A lot of travel grants and therefore a lot of student participants; quite few faculty participants</a:t>
            </a:r>
          </a:p>
          <a:p>
            <a:endParaRPr lang="en-US" sz="2800" dirty="0">
              <a:ea typeface="ＭＳ Ｐゴシック" pitchFamily="34" charset="-128"/>
            </a:endParaRPr>
          </a:p>
        </p:txBody>
      </p:sp>
      <p:sp>
        <p:nvSpPr>
          <p:cNvPr id="2" name="Slide Number Placeholder 1"/>
          <p:cNvSpPr>
            <a:spLocks noGrp="1"/>
          </p:cNvSpPr>
          <p:nvPr>
            <p:ph type="sldNum" sz="quarter" idx="12"/>
          </p:nvPr>
        </p:nvSpPr>
        <p:spPr/>
        <p:txBody>
          <a:bodyPr/>
          <a:lstStyle/>
          <a:p>
            <a:pPr>
              <a:defRPr/>
            </a:pPr>
            <a:endParaRPr lang="en-US"/>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200" y="3486150"/>
            <a:ext cx="4495800" cy="3371850"/>
          </a:xfrm>
          <a:prstGeom prst="rect">
            <a:avLst/>
          </a:prstGeom>
        </p:spPr>
      </p:pic>
      <p:pic>
        <p:nvPicPr>
          <p:cNvPr id="6" name="Picture 5" descr="DrEick_sigspatial2011_2.jpg"/>
          <p:cNvPicPr>
            <a:picLocks noChangeAspect="1"/>
          </p:cNvPicPr>
          <p:nvPr/>
        </p:nvPicPr>
        <p:blipFill>
          <a:blip r:embed="rId4" cstate="print"/>
          <a:stretch>
            <a:fillRect/>
          </a:stretch>
        </p:blipFill>
        <p:spPr>
          <a:xfrm>
            <a:off x="914400" y="4648200"/>
            <a:ext cx="2946400" cy="2209800"/>
          </a:xfrm>
          <a:prstGeom prst="rect">
            <a:avLst/>
          </a:prstGeom>
        </p:spPr>
      </p:pic>
      <p:sp>
        <p:nvSpPr>
          <p:cNvPr id="7" name="TextBox 6"/>
          <p:cNvSpPr txBox="1"/>
          <p:nvPr/>
        </p:nvSpPr>
        <p:spPr>
          <a:xfrm>
            <a:off x="685800" y="4114800"/>
            <a:ext cx="3276600" cy="861774"/>
          </a:xfrm>
          <a:prstGeom prst="rect">
            <a:avLst/>
          </a:prstGeom>
          <a:noFill/>
        </p:spPr>
        <p:txBody>
          <a:bodyPr wrap="square" rtlCol="0">
            <a:spAutoFit/>
          </a:bodyPr>
          <a:lstStyle/>
          <a:p>
            <a:pPr marL="0" indent="0" algn="ctr">
              <a:spcBef>
                <a:spcPts val="0"/>
              </a:spcBef>
              <a:buNone/>
            </a:pPr>
            <a:r>
              <a:rPr lang="en-US" sz="1600" dirty="0" smtClean="0"/>
              <a:t>Attending ACM-GIS 2011 (photo </a:t>
            </a:r>
          </a:p>
          <a:p>
            <a:pPr marL="0" indent="0" algn="ctr">
              <a:spcBef>
                <a:spcPts val="0"/>
              </a:spcBef>
              <a:buNone/>
            </a:pPr>
            <a:r>
              <a:rPr lang="en-US" sz="1600" dirty="0" smtClean="0"/>
              <a:t>taken by </a:t>
            </a:r>
            <a:r>
              <a:rPr lang="en-US" sz="1600" i="1" dirty="0" smtClean="0"/>
              <a:t>Wei Ding</a:t>
            </a:r>
            <a:r>
              <a:rPr lang="en-US" sz="1600" dirty="0" smtClean="0"/>
              <a:t>)</a:t>
            </a:r>
          </a:p>
          <a:p>
            <a:endParaRPr lang="en-US" dirty="0"/>
          </a:p>
        </p:txBody>
      </p:sp>
      <p:sp>
        <p:nvSpPr>
          <p:cNvPr id="8" name="TextBox 7"/>
          <p:cNvSpPr txBox="1"/>
          <p:nvPr/>
        </p:nvSpPr>
        <p:spPr>
          <a:xfrm>
            <a:off x="4267200" y="3124200"/>
            <a:ext cx="3631892" cy="338554"/>
          </a:xfrm>
          <a:prstGeom prst="rect">
            <a:avLst/>
          </a:prstGeom>
          <a:noFill/>
        </p:spPr>
        <p:txBody>
          <a:bodyPr wrap="none" rtlCol="0">
            <a:spAutoFit/>
          </a:bodyPr>
          <a:lstStyle/>
          <a:p>
            <a:r>
              <a:rPr lang="en-US" sz="1600" dirty="0" smtClean="0"/>
              <a:t>Chicago Lakefront View of Downtown</a:t>
            </a:r>
            <a:endParaRPr lang="en-US" sz="1600"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0"/>
            <a:ext cx="7772400" cy="914400"/>
          </a:xfrm>
        </p:spPr>
        <p:txBody>
          <a:bodyPr/>
          <a:lstStyle/>
          <a:p>
            <a:pPr eaLnBrk="1" hangingPunct="1">
              <a:defRPr/>
            </a:pPr>
            <a:r>
              <a:rPr lang="en-US" dirty="0" smtClean="0">
                <a:cs typeface="+mj-cs"/>
              </a:rPr>
              <a:t>Report ACM-GIS 2011, Chicago</a:t>
            </a:r>
            <a:endParaRPr lang="en-US" dirty="0">
              <a:cs typeface="+mj-cs"/>
            </a:endParaRPr>
          </a:p>
        </p:txBody>
      </p:sp>
      <p:sp>
        <p:nvSpPr>
          <p:cNvPr id="3075" name="Text Placeholder 2"/>
          <p:cNvSpPr>
            <a:spLocks noGrp="1"/>
          </p:cNvSpPr>
          <p:nvPr>
            <p:ph type="body" sz="half" idx="1"/>
          </p:nvPr>
        </p:nvSpPr>
        <p:spPr>
          <a:xfrm>
            <a:off x="381000" y="914400"/>
            <a:ext cx="8763000" cy="5715000"/>
          </a:xfrm>
        </p:spPr>
        <p:txBody>
          <a:bodyPr/>
          <a:lstStyle/>
          <a:p>
            <a:r>
              <a:rPr lang="en-US" sz="2600" dirty="0" smtClean="0">
                <a:ea typeface="ＭＳ Ｐゴシック" pitchFamily="34" charset="-128"/>
              </a:rPr>
              <a:t> A lot of workshops(</a:t>
            </a:r>
            <a:r>
              <a:rPr lang="en-US" sz="2600" dirty="0" smtClean="0">
                <a:ea typeface="ＭＳ Ｐゴシック" pitchFamily="34" charset="-128"/>
                <a:hlinkClick r:id="rId2"/>
              </a:rPr>
              <a:t>http://acmgis2011.cs.umn.edu/workshops/index.html</a:t>
            </a:r>
            <a:r>
              <a:rPr lang="en-US" sz="2600" dirty="0" smtClean="0">
                <a:ea typeface="ＭＳ Ｐゴシック" pitchFamily="34" charset="-128"/>
              </a:rPr>
              <a:t> )—this tells you were the current research activities lie. </a:t>
            </a:r>
          </a:p>
          <a:p>
            <a:r>
              <a:rPr lang="en-US" sz="2600" dirty="0">
                <a:ea typeface="ＭＳ Ｐゴシック" pitchFamily="34" charset="-128"/>
              </a:rPr>
              <a:t>A lot of papers on trajectories (more than </a:t>
            </a:r>
            <a:r>
              <a:rPr lang="en-US" sz="2600" dirty="0" smtClean="0">
                <a:ea typeface="ＭＳ Ｐゴシック" pitchFamily="34" charset="-128"/>
              </a:rPr>
              <a:t>20%) </a:t>
            </a:r>
            <a:r>
              <a:rPr lang="en-US" sz="2600" dirty="0">
                <a:ea typeface="ＭＳ Ｐゴシック" pitchFamily="34" charset="-128"/>
              </a:rPr>
              <a:t>many of which lack depth (either theoretical or </a:t>
            </a:r>
            <a:r>
              <a:rPr lang="en-US" sz="2600" dirty="0" smtClean="0">
                <a:ea typeface="ＭＳ Ｐゴシック" pitchFamily="34" charset="-128"/>
              </a:rPr>
              <a:t>experimental)</a:t>
            </a:r>
            <a:endParaRPr lang="en-US" sz="2600" dirty="0" smtClean="0">
              <a:ea typeface="ＭＳ Ｐゴシック" pitchFamily="34" charset="-128"/>
            </a:endParaRPr>
          </a:p>
          <a:p>
            <a:r>
              <a:rPr lang="en-US" sz="2600" dirty="0" smtClean="0">
                <a:ea typeface="ＭＳ Ｐゴシック" pitchFamily="34" charset="-128"/>
              </a:rPr>
              <a:t>One paper from the University of Oklahoma which analyzes change in rain fall patterns has some similarity with our </a:t>
            </a:r>
            <a:r>
              <a:rPr lang="en-US" sz="2600" dirty="0" smtClean="0">
                <a:ea typeface="ＭＳ Ｐゴシック" pitchFamily="34" charset="-128"/>
              </a:rPr>
              <a:t>spatial progression work</a:t>
            </a:r>
            <a:endParaRPr lang="en-US" sz="2600" dirty="0" smtClean="0">
              <a:ea typeface="ＭＳ Ｐゴシック" pitchFamily="34" charset="-128"/>
            </a:endParaRPr>
          </a:p>
          <a:p>
            <a:r>
              <a:rPr lang="en-US" sz="2600" dirty="0" smtClean="0">
                <a:ea typeface="ＭＳ Ｐゴシック" pitchFamily="34" charset="-128"/>
              </a:rPr>
              <a:t>Interesting parking slot assignment paper </a:t>
            </a:r>
          </a:p>
          <a:p>
            <a:r>
              <a:rPr lang="en-US" sz="2600" dirty="0" smtClean="0">
                <a:ea typeface="ＭＳ Ｐゴシック" pitchFamily="34" charset="-128"/>
              </a:rPr>
              <a:t>Somewhat interesting work on spatial ontologies</a:t>
            </a:r>
          </a:p>
          <a:p>
            <a:r>
              <a:rPr lang="en-US" sz="2600" dirty="0" smtClean="0">
                <a:ea typeface="ＭＳ Ｐゴシック" pitchFamily="34" charset="-128"/>
              </a:rPr>
              <a:t>Colocation paper from the University of Minnesota that centers on regional knowledge extraction </a:t>
            </a:r>
          </a:p>
          <a:p>
            <a:endParaRPr lang="en-US" sz="2800" dirty="0" smtClean="0">
              <a:ea typeface="ＭＳ Ｐゴシック" pitchFamily="34" charset="-128"/>
            </a:endParaRPr>
          </a:p>
          <a:p>
            <a:endParaRPr lang="en-US" sz="2000" dirty="0" smtClean="0">
              <a:ea typeface="ＭＳ Ｐゴシック" pitchFamily="34" charset="-128"/>
            </a:endParaRPr>
          </a:p>
        </p:txBody>
      </p:sp>
      <p:sp>
        <p:nvSpPr>
          <p:cNvPr id="2" name="Slide Number Placeholder 1"/>
          <p:cNvSpPr>
            <a:spLocks noGrp="1"/>
          </p:cNvSpPr>
          <p:nvPr>
            <p:ph type="sldNum" sz="quarter" idx="12"/>
          </p:nvPr>
        </p:nvSpPr>
        <p:spPr/>
        <p:txBody>
          <a:bodyPr/>
          <a:lstStyle/>
          <a:p>
            <a:pPr>
              <a:defRPr/>
            </a:pPr>
            <a:endParaRPr lang="en-US"/>
          </a:p>
        </p:txBody>
      </p:sp>
    </p:spTree>
    <p:extLst>
      <p:ext uri="{BB962C8B-B14F-4D97-AF65-F5344CB8AC3E}">
        <p14:creationId xmlns:p14="http://schemas.microsoft.com/office/powerpoint/2010/main" val="3090014228"/>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304800" y="0"/>
            <a:ext cx="7772400" cy="914400"/>
          </a:xfrm>
        </p:spPr>
        <p:txBody>
          <a:bodyPr/>
          <a:lstStyle/>
          <a:p>
            <a:pPr eaLnBrk="1" hangingPunct="1">
              <a:defRPr/>
            </a:pPr>
            <a:r>
              <a:rPr lang="en-US" dirty="0" smtClean="0">
                <a:cs typeface="+mj-cs"/>
              </a:rPr>
              <a:t>Report ACM-GIS 2011, Chicago</a:t>
            </a:r>
            <a:endParaRPr lang="en-US" dirty="0">
              <a:cs typeface="+mj-cs"/>
            </a:endParaRPr>
          </a:p>
        </p:txBody>
      </p:sp>
      <p:sp>
        <p:nvSpPr>
          <p:cNvPr id="3075" name="Text Placeholder 2"/>
          <p:cNvSpPr>
            <a:spLocks noGrp="1"/>
          </p:cNvSpPr>
          <p:nvPr>
            <p:ph type="body" sz="half" idx="1"/>
          </p:nvPr>
        </p:nvSpPr>
        <p:spPr>
          <a:xfrm>
            <a:off x="381000" y="914400"/>
            <a:ext cx="8763000" cy="5715000"/>
          </a:xfrm>
        </p:spPr>
        <p:txBody>
          <a:bodyPr/>
          <a:lstStyle/>
          <a:p>
            <a:r>
              <a:rPr lang="en-US" sz="2800" dirty="0" smtClean="0">
                <a:ea typeface="ＭＳ Ｐゴシック" pitchFamily="34" charset="-128"/>
              </a:rPr>
              <a:t> </a:t>
            </a:r>
            <a:r>
              <a:rPr lang="en-US" sz="2400" dirty="0" smtClean="0">
                <a:ea typeface="ＭＳ Ｐゴシック" pitchFamily="34" charset="-128"/>
              </a:rPr>
              <a:t>Several papers on location prediction (a German paper tried to predict your location based on the path you drove on the road was kind of unique) and on analyzing streaming spatial data which pose data </a:t>
            </a:r>
            <a:r>
              <a:rPr lang="en-US" sz="2400" smtClean="0">
                <a:ea typeface="ＭＳ Ｐゴシック" pitchFamily="34" charset="-128"/>
              </a:rPr>
              <a:t>analysis/data </a:t>
            </a:r>
            <a:r>
              <a:rPr lang="en-US" sz="2400" smtClean="0">
                <a:ea typeface="ＭＳ Ｐゴシック" pitchFamily="34" charset="-128"/>
              </a:rPr>
              <a:t>structure/HPC </a:t>
            </a:r>
            <a:r>
              <a:rPr lang="en-US" sz="2400" dirty="0" smtClean="0">
                <a:ea typeface="ＭＳ Ｐゴシック" pitchFamily="34" charset="-128"/>
              </a:rPr>
              <a:t>problems</a:t>
            </a:r>
          </a:p>
          <a:p>
            <a:r>
              <a:rPr lang="en-US" sz="2400" dirty="0" smtClean="0">
                <a:ea typeface="ＭＳ Ｐゴシック" pitchFamily="34" charset="-128"/>
              </a:rPr>
              <a:t>Somewhat interesting demos: Microsoft displayed a system where you can walk through a city in 3D</a:t>
            </a:r>
            <a:r>
              <a:rPr lang="en-US" sz="2400" dirty="0">
                <a:ea typeface="ＭＳ Ｐゴシック" pitchFamily="34" charset="-128"/>
              </a:rPr>
              <a:t>. </a:t>
            </a:r>
            <a:r>
              <a:rPr lang="en-US" sz="1800" dirty="0">
                <a:ea typeface="ＭＳ Ｐゴシック" pitchFamily="34" charset="-128"/>
                <a:hlinkClick r:id="rId2"/>
              </a:rPr>
              <a:t>http://readwriteworld.cloudapp.net</a:t>
            </a:r>
            <a:r>
              <a:rPr lang="en-US" sz="1800" dirty="0" smtClean="0">
                <a:ea typeface="ＭＳ Ｐゴシック" pitchFamily="34" charset="-128"/>
                <a:hlinkClick r:id="rId2"/>
              </a:rPr>
              <a:t>/</a:t>
            </a:r>
            <a:r>
              <a:rPr lang="en-US" sz="1800" dirty="0" smtClean="0">
                <a:ea typeface="ＭＳ Ｐゴシック" pitchFamily="34" charset="-128"/>
              </a:rPr>
              <a:t> </a:t>
            </a:r>
          </a:p>
          <a:p>
            <a:r>
              <a:rPr lang="en-US" sz="2400" dirty="0" smtClean="0">
                <a:ea typeface="ＭＳ Ｐゴシック" pitchFamily="34" charset="-128"/>
              </a:rPr>
              <a:t>Some visualization papers; in particular, </a:t>
            </a:r>
            <a:r>
              <a:rPr lang="en-US" sz="2400" dirty="0" err="1" smtClean="0">
                <a:ea typeface="ＭＳ Ｐゴシック" pitchFamily="34" charset="-128"/>
              </a:rPr>
              <a:t>Schneiderman’s</a:t>
            </a:r>
            <a:r>
              <a:rPr lang="en-US" sz="2400" dirty="0" smtClean="0">
                <a:ea typeface="ＭＳ Ｐゴシック" pitchFamily="34" charset="-128"/>
              </a:rPr>
              <a:t> “</a:t>
            </a:r>
            <a:r>
              <a:rPr lang="en-US" sz="2400" i="1" dirty="0" smtClean="0">
                <a:ea typeface="ＭＳ Ｐゴシック" pitchFamily="34" charset="-128"/>
              </a:rPr>
              <a:t>visualization gives you answers to questions you did not consider </a:t>
            </a:r>
            <a:r>
              <a:rPr lang="en-US" sz="2400" i="1" dirty="0" smtClean="0">
                <a:ea typeface="ＭＳ Ｐゴシック" pitchFamily="34" charset="-128"/>
              </a:rPr>
              <a:t>before</a:t>
            </a:r>
            <a:r>
              <a:rPr lang="en-US" sz="2400" dirty="0" smtClean="0">
                <a:ea typeface="ＭＳ Ｐゴシック" pitchFamily="34" charset="-128"/>
              </a:rPr>
              <a:t>” </a:t>
            </a:r>
            <a:r>
              <a:rPr lang="en-US" sz="2400" dirty="0" smtClean="0">
                <a:ea typeface="ＭＳ Ｐゴシック" pitchFamily="34" charset="-128"/>
              </a:rPr>
              <a:t>(University of Maryland) HCI/Visualization talk was interesting. </a:t>
            </a:r>
            <a:r>
              <a:rPr lang="en-US" sz="2400" dirty="0" smtClean="0">
                <a:ea typeface="ＭＳ Ｐゴシック" pitchFamily="34" charset="-128"/>
                <a:hlinkClick r:id="rId3"/>
              </a:rPr>
              <a:t>http://www.cs.umd.edu/~ben/</a:t>
            </a:r>
            <a:r>
              <a:rPr lang="en-US" sz="2400" dirty="0" smtClean="0">
                <a:ea typeface="ＭＳ Ｐゴシック" pitchFamily="34" charset="-128"/>
              </a:rPr>
              <a:t> </a:t>
            </a:r>
            <a:r>
              <a:rPr lang="en-US" sz="2400" dirty="0">
                <a:ea typeface="ＭＳ Ｐゴシック" pitchFamily="34" charset="-128"/>
                <a:hlinkClick r:id="rId4"/>
              </a:rPr>
              <a:t>http://www.treemappa.com</a:t>
            </a:r>
            <a:r>
              <a:rPr lang="en-US" sz="2400" dirty="0" smtClean="0">
                <a:ea typeface="ＭＳ Ｐゴシック" pitchFamily="34" charset="-128"/>
                <a:hlinkClick r:id="rId4"/>
              </a:rPr>
              <a:t>/</a:t>
            </a:r>
            <a:r>
              <a:rPr lang="en-US" sz="2400" dirty="0" smtClean="0">
                <a:ea typeface="ＭＳ Ｐゴシック" pitchFamily="34" charset="-128"/>
              </a:rPr>
              <a:t> </a:t>
            </a:r>
          </a:p>
          <a:p>
            <a:r>
              <a:rPr lang="en-US" sz="2400" dirty="0" smtClean="0">
                <a:ea typeface="ＭＳ Ｐゴシック" pitchFamily="34" charset="-128"/>
              </a:rPr>
              <a:t>Funding agencies were mostly absent---nothing about NSF CYBERGIS: </a:t>
            </a:r>
            <a:r>
              <a:rPr lang="en-US" sz="2000" dirty="0" smtClean="0">
                <a:ea typeface="ＭＳ Ｐゴシック" pitchFamily="34" charset="-128"/>
                <a:hlinkClick r:id="rId5"/>
              </a:rPr>
              <a:t>http://www.cigi.illinois.edu/cybergis/index.php</a:t>
            </a:r>
            <a:r>
              <a:rPr lang="en-US" sz="2000" dirty="0" smtClean="0">
                <a:ea typeface="ＭＳ Ｐゴシック" pitchFamily="34" charset="-128"/>
              </a:rPr>
              <a:t>  </a:t>
            </a:r>
          </a:p>
          <a:p>
            <a:r>
              <a:rPr lang="en-US" sz="2000" dirty="0" smtClean="0">
                <a:ea typeface="ＭＳ Ｐゴシック" pitchFamily="34" charset="-128"/>
                <a:hlinkClick r:id="rId6"/>
              </a:rPr>
              <a:t>http://cybergis.cigi.uiuc.edu/node/31</a:t>
            </a:r>
            <a:r>
              <a:rPr lang="en-US" sz="2000" dirty="0" smtClean="0">
                <a:ea typeface="ＭＳ Ｐゴシック" pitchFamily="34" charset="-128"/>
              </a:rPr>
              <a:t> </a:t>
            </a:r>
          </a:p>
          <a:p>
            <a:r>
              <a:rPr lang="en-US" sz="2000" dirty="0" smtClean="0">
                <a:ea typeface="ＭＳ Ｐゴシック" pitchFamily="34" charset="-128"/>
              </a:rPr>
              <a:t>ACM SIGSPATIAL?!?: </a:t>
            </a:r>
            <a:r>
              <a:rPr lang="en-US" sz="2000" dirty="0" smtClean="0">
                <a:ea typeface="ＭＳ Ｐゴシック" pitchFamily="34" charset="-128"/>
                <a:hlinkClick r:id="rId7"/>
              </a:rPr>
              <a:t>http://www.sigspatial.org/</a:t>
            </a:r>
            <a:r>
              <a:rPr lang="en-US" sz="2000" dirty="0" smtClean="0">
                <a:ea typeface="ＭＳ Ｐゴシック" pitchFamily="34" charset="-128"/>
              </a:rPr>
              <a:t> </a:t>
            </a:r>
          </a:p>
        </p:txBody>
      </p:sp>
      <p:sp>
        <p:nvSpPr>
          <p:cNvPr id="2" name="Slide Number Placeholder 1"/>
          <p:cNvSpPr>
            <a:spLocks noGrp="1"/>
          </p:cNvSpPr>
          <p:nvPr>
            <p:ph type="sldNum" sz="quarter" idx="12"/>
          </p:nvPr>
        </p:nvSpPr>
        <p:spPr/>
        <p:txBody>
          <a:bodyPr/>
          <a:lstStyle/>
          <a:p>
            <a:pPr>
              <a:defRPr/>
            </a:pPr>
            <a:endParaRPr lang="en-US"/>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TotalTime>
  <Words>78</Words>
  <Application>Microsoft Office PowerPoint</Application>
  <PresentationFormat>On-screen Show (4:3)</PresentationFormat>
  <Paragraphs>21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Report ACM-GIS 2011, Chicago</vt:lpstr>
      <vt:lpstr>Report ACM-GIS 2011, Chicago</vt:lpstr>
      <vt:lpstr>Report ACM-GIS 2011, Chicago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dc:title>
  <dc:creator>zhigang</dc:creator>
  <cp:lastModifiedBy>Christoph Eick</cp:lastModifiedBy>
  <cp:revision>39</cp:revision>
  <dcterms:created xsi:type="dcterms:W3CDTF">2010-05-28T20:10:09Z</dcterms:created>
  <dcterms:modified xsi:type="dcterms:W3CDTF">2011-11-14T15:43:29Z</dcterms:modified>
</cp:coreProperties>
</file>