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66" r:id="rId6"/>
    <p:sldId id="267" r:id="rId7"/>
    <p:sldId id="268" r:id="rId8"/>
    <p:sldId id="270" r:id="rId9"/>
    <p:sldId id="271" r:id="rId10"/>
    <p:sldId id="272" r:id="rId11"/>
    <p:sldId id="273" r:id="rId12"/>
    <p:sldId id="274" r:id="rId13"/>
    <p:sldId id="275" r:id="rId14"/>
    <p:sldId id="282" r:id="rId15"/>
    <p:sldId id="283" r:id="rId16"/>
    <p:sldId id="284" r:id="rId17"/>
    <p:sldId id="285" r:id="rId18"/>
    <p:sldId id="286" r:id="rId19"/>
  </p:sldIdLst>
  <p:sldSz cx="13004800" cy="9753600"/>
  <p:notesSz cx="13004800" cy="9753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02" y="22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5360" y="3023616"/>
            <a:ext cx="11054080" cy="2048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50720" y="5462016"/>
            <a:ext cx="9103360" cy="243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929292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929292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929292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929292"/>
                </a:solidFill>
                <a:latin typeface="Microsoft Sans Serif"/>
                <a:cs typeface="Microsoft Sans Serif"/>
              </a:defRPr>
            </a:lvl1pPr>
          </a:lstStyle>
          <a:p>
            <a:pPr marL="19685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929292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929292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929292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929292"/>
                </a:solidFill>
                <a:latin typeface="Microsoft Sans Serif"/>
                <a:cs typeface="Microsoft Sans Serif"/>
              </a:defRPr>
            </a:lvl1pPr>
          </a:lstStyle>
          <a:p>
            <a:pPr marL="19685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50240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697472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929292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929292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929292"/>
                </a:solidFill>
                <a:latin typeface="Microsoft Sans Serif"/>
                <a:cs typeface="Microsoft Sans Serif"/>
              </a:defRPr>
            </a:lvl1pPr>
          </a:lstStyle>
          <a:p>
            <a:pPr marL="19685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929292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929292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929292"/>
                </a:solidFill>
                <a:latin typeface="Microsoft Sans Serif"/>
                <a:cs typeface="Microsoft Sans Serif"/>
              </a:defRPr>
            </a:lvl1pPr>
          </a:lstStyle>
          <a:p>
            <a:pPr marL="19685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929292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929292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929292"/>
                </a:solidFill>
                <a:latin typeface="Microsoft Sans Serif"/>
                <a:cs typeface="Microsoft Sans Serif"/>
              </a:defRPr>
            </a:lvl1pPr>
          </a:lstStyle>
          <a:p>
            <a:pPr marL="19685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151533" y="8822266"/>
            <a:ext cx="396875" cy="0"/>
          </a:xfrm>
          <a:custGeom>
            <a:avLst/>
            <a:gdLst/>
            <a:ahLst/>
            <a:cxnLst/>
            <a:rect l="l" t="t" r="r" b="b"/>
            <a:pathLst>
              <a:path w="396875">
                <a:moveTo>
                  <a:pt x="0" y="0"/>
                </a:moveTo>
                <a:lnTo>
                  <a:pt x="396825" y="0"/>
                </a:lnTo>
              </a:path>
            </a:pathLst>
          </a:custGeom>
          <a:ln w="12700">
            <a:solidFill>
              <a:srgbClr val="EEEE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438399" y="8822266"/>
            <a:ext cx="396875" cy="0"/>
          </a:xfrm>
          <a:custGeom>
            <a:avLst/>
            <a:gdLst/>
            <a:ahLst/>
            <a:cxnLst/>
            <a:rect l="l" t="t" r="r" b="b"/>
            <a:pathLst>
              <a:path w="396875">
                <a:moveTo>
                  <a:pt x="0" y="0"/>
                </a:moveTo>
                <a:lnTo>
                  <a:pt x="396825" y="0"/>
                </a:lnTo>
              </a:path>
            </a:pathLst>
          </a:custGeom>
          <a:ln w="12700">
            <a:solidFill>
              <a:srgbClr val="EEEE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443479" y="8827346"/>
            <a:ext cx="0" cy="254000"/>
          </a:xfrm>
          <a:custGeom>
            <a:avLst/>
            <a:gdLst/>
            <a:ahLst/>
            <a:cxnLst/>
            <a:rect l="l" t="t" r="r" b="b"/>
            <a:pathLst>
              <a:path h="254000">
                <a:moveTo>
                  <a:pt x="0" y="254000"/>
                </a:moveTo>
                <a:lnTo>
                  <a:pt x="0" y="0"/>
                </a:lnTo>
              </a:path>
            </a:pathLst>
          </a:custGeom>
          <a:ln w="12700">
            <a:solidFill>
              <a:srgbClr val="EEEE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0539730" y="8827346"/>
            <a:ext cx="0" cy="254000"/>
          </a:xfrm>
          <a:custGeom>
            <a:avLst/>
            <a:gdLst/>
            <a:ahLst/>
            <a:cxnLst/>
            <a:rect l="l" t="t" r="r" b="b"/>
            <a:pathLst>
              <a:path h="254000">
                <a:moveTo>
                  <a:pt x="0" y="254000"/>
                </a:moveTo>
                <a:lnTo>
                  <a:pt x="0" y="0"/>
                </a:lnTo>
              </a:path>
            </a:pathLst>
          </a:custGeom>
          <a:ln w="12700">
            <a:solidFill>
              <a:srgbClr val="EEEE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9400" y="138358"/>
            <a:ext cx="12845999" cy="1381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4926" y="3838460"/>
            <a:ext cx="9775825" cy="4163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929292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93282" y="9395651"/>
            <a:ext cx="2838450" cy="247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0" i="0">
                <a:solidFill>
                  <a:srgbClr val="929292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973576" y="9395651"/>
            <a:ext cx="1663064" cy="247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0" i="0">
                <a:solidFill>
                  <a:srgbClr val="929292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2647410" y="9385792"/>
            <a:ext cx="371475" cy="3365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929292"/>
                </a:solidFill>
                <a:latin typeface="Microsoft Sans Serif"/>
                <a:cs typeface="Microsoft Sans Serif"/>
              </a:defRPr>
            </a:lvl1pPr>
          </a:lstStyle>
          <a:p>
            <a:pPr marL="19685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tat.wisc.edu/~sraschka/teachi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3" Type="http://schemas.openxmlformats.org/officeDocument/2006/relationships/image" Target="../media/image12.jpg"/><Relationship Id="rId7" Type="http://schemas.openxmlformats.org/officeDocument/2006/relationships/image" Target="../media/image16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g"/><Relationship Id="rId5" Type="http://schemas.openxmlformats.org/officeDocument/2006/relationships/image" Target="../media/image14.jpg"/><Relationship Id="rId4" Type="http://schemas.openxmlformats.org/officeDocument/2006/relationships/image" Target="../media/image13.jpg"/><Relationship Id="rId9" Type="http://schemas.openxmlformats.org/officeDocument/2006/relationships/image" Target="../media/image18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32952" y="6557904"/>
            <a:ext cx="8938895" cy="2083435"/>
          </a:xfrm>
          <a:prstGeom prst="rect">
            <a:avLst/>
          </a:prstGeom>
        </p:spPr>
        <p:txBody>
          <a:bodyPr vert="horz" wrap="square" lIns="0" tIns="3016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375"/>
              </a:spcBef>
            </a:pPr>
            <a:r>
              <a:rPr sz="4500" b="1" dirty="0">
                <a:latin typeface="Arial"/>
                <a:cs typeface="Arial"/>
              </a:rPr>
              <a:t>Lecture</a:t>
            </a:r>
            <a:r>
              <a:rPr sz="4500" b="1" spc="-10" dirty="0">
                <a:latin typeface="Arial"/>
                <a:cs typeface="Arial"/>
              </a:rPr>
              <a:t> </a:t>
            </a:r>
            <a:r>
              <a:rPr sz="4500" b="1" spc="-25" dirty="0">
                <a:latin typeface="Arial"/>
                <a:cs typeface="Arial"/>
              </a:rPr>
              <a:t>16</a:t>
            </a:r>
            <a:endParaRPr sz="45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525"/>
              </a:spcBef>
            </a:pPr>
            <a:r>
              <a:rPr sz="5000" b="1" dirty="0">
                <a:latin typeface="Arial"/>
                <a:cs typeface="Arial"/>
              </a:rPr>
              <a:t>Introduction</a:t>
            </a:r>
            <a:r>
              <a:rPr sz="5000" b="1" spc="-65" dirty="0">
                <a:latin typeface="Arial"/>
                <a:cs typeface="Arial"/>
              </a:rPr>
              <a:t> </a:t>
            </a:r>
            <a:r>
              <a:rPr sz="5000" b="1" dirty="0">
                <a:latin typeface="Arial"/>
                <a:cs typeface="Arial"/>
              </a:rPr>
              <a:t>to</a:t>
            </a:r>
            <a:r>
              <a:rPr sz="5000" b="1" spc="-65" dirty="0">
                <a:latin typeface="Arial"/>
                <a:cs typeface="Arial"/>
              </a:rPr>
              <a:t> </a:t>
            </a:r>
            <a:r>
              <a:rPr sz="5000" b="1" spc="-10" dirty="0">
                <a:latin typeface="Arial"/>
                <a:cs typeface="Arial"/>
              </a:rPr>
              <a:t>Autoencoders</a:t>
            </a:r>
            <a:endParaRPr sz="50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0687" y="2799872"/>
            <a:ext cx="2913497" cy="298362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004082" y="251549"/>
            <a:ext cx="11351260" cy="1906905"/>
          </a:xfrm>
          <a:prstGeom prst="rect">
            <a:avLst/>
          </a:prstGeom>
        </p:spPr>
        <p:txBody>
          <a:bodyPr vert="horz" wrap="square" lIns="0" tIns="2184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20"/>
              </a:spcBef>
            </a:pPr>
            <a:r>
              <a:rPr sz="3100" spc="-229" dirty="0">
                <a:latin typeface="Microsoft Sans Serif"/>
                <a:cs typeface="Microsoft Sans Serif"/>
              </a:rPr>
              <a:t>STAT</a:t>
            </a:r>
            <a:r>
              <a:rPr sz="3100" spc="20" dirty="0">
                <a:latin typeface="Microsoft Sans Serif"/>
                <a:cs typeface="Microsoft Sans Serif"/>
              </a:rPr>
              <a:t> </a:t>
            </a:r>
            <a:r>
              <a:rPr sz="3100" dirty="0">
                <a:latin typeface="Microsoft Sans Serif"/>
                <a:cs typeface="Microsoft Sans Serif"/>
              </a:rPr>
              <a:t>453:</a:t>
            </a:r>
            <a:r>
              <a:rPr sz="3100" spc="15" dirty="0">
                <a:latin typeface="Microsoft Sans Serif"/>
                <a:cs typeface="Microsoft Sans Serif"/>
              </a:rPr>
              <a:t> </a:t>
            </a:r>
            <a:r>
              <a:rPr sz="3100" dirty="0">
                <a:latin typeface="Microsoft Sans Serif"/>
                <a:cs typeface="Microsoft Sans Serif"/>
              </a:rPr>
              <a:t>Introduction</a:t>
            </a:r>
            <a:r>
              <a:rPr sz="3100" spc="15" dirty="0">
                <a:latin typeface="Microsoft Sans Serif"/>
                <a:cs typeface="Microsoft Sans Serif"/>
              </a:rPr>
              <a:t> </a:t>
            </a:r>
            <a:r>
              <a:rPr sz="3100" spc="75" dirty="0">
                <a:latin typeface="Microsoft Sans Serif"/>
                <a:cs typeface="Microsoft Sans Serif"/>
              </a:rPr>
              <a:t>to</a:t>
            </a:r>
            <a:r>
              <a:rPr sz="3100" spc="20" dirty="0">
                <a:latin typeface="Microsoft Sans Serif"/>
                <a:cs typeface="Microsoft Sans Serif"/>
              </a:rPr>
              <a:t> </a:t>
            </a:r>
            <a:r>
              <a:rPr sz="3100" dirty="0">
                <a:latin typeface="Microsoft Sans Serif"/>
                <a:cs typeface="Microsoft Sans Serif"/>
              </a:rPr>
              <a:t>Deep</a:t>
            </a:r>
            <a:r>
              <a:rPr sz="3100" spc="15" dirty="0">
                <a:latin typeface="Microsoft Sans Serif"/>
                <a:cs typeface="Microsoft Sans Serif"/>
              </a:rPr>
              <a:t> </a:t>
            </a:r>
            <a:r>
              <a:rPr sz="3100" dirty="0">
                <a:latin typeface="Microsoft Sans Serif"/>
                <a:cs typeface="Microsoft Sans Serif"/>
              </a:rPr>
              <a:t>Learning</a:t>
            </a:r>
            <a:r>
              <a:rPr sz="3100" spc="20" dirty="0">
                <a:latin typeface="Microsoft Sans Serif"/>
                <a:cs typeface="Microsoft Sans Serif"/>
              </a:rPr>
              <a:t> </a:t>
            </a:r>
            <a:r>
              <a:rPr sz="3100" dirty="0">
                <a:latin typeface="Microsoft Sans Serif"/>
                <a:cs typeface="Microsoft Sans Serif"/>
              </a:rPr>
              <a:t>and</a:t>
            </a:r>
            <a:r>
              <a:rPr sz="3100" spc="15" dirty="0">
                <a:latin typeface="Microsoft Sans Serif"/>
                <a:cs typeface="Microsoft Sans Serif"/>
              </a:rPr>
              <a:t> </a:t>
            </a:r>
            <a:r>
              <a:rPr sz="3100" spc="-10" dirty="0">
                <a:latin typeface="Microsoft Sans Serif"/>
                <a:cs typeface="Microsoft Sans Serif"/>
              </a:rPr>
              <a:t>Generative</a:t>
            </a:r>
            <a:r>
              <a:rPr sz="3100" spc="20" dirty="0">
                <a:latin typeface="Microsoft Sans Serif"/>
                <a:cs typeface="Microsoft Sans Serif"/>
              </a:rPr>
              <a:t> </a:t>
            </a:r>
            <a:r>
              <a:rPr sz="3100" spc="-10" dirty="0">
                <a:latin typeface="Microsoft Sans Serif"/>
                <a:cs typeface="Microsoft Sans Serif"/>
              </a:rPr>
              <a:t>Models</a:t>
            </a:r>
            <a:endParaRPr sz="3100">
              <a:latin typeface="Microsoft Sans Serif"/>
              <a:cs typeface="Microsoft Sans Serif"/>
            </a:endParaRPr>
          </a:p>
          <a:p>
            <a:pPr marL="2113280" marR="2459990" indent="1747520">
              <a:lnSpc>
                <a:spcPct val="119500"/>
              </a:lnSpc>
              <a:spcBef>
                <a:spcPts val="870"/>
              </a:spcBef>
            </a:pPr>
            <a:r>
              <a:rPr sz="3000" dirty="0">
                <a:latin typeface="Microsoft Sans Serif"/>
                <a:cs typeface="Microsoft Sans Serif"/>
              </a:rPr>
              <a:t>Sebastian</a:t>
            </a:r>
            <a:r>
              <a:rPr sz="3000" spc="-10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Raschka </a:t>
            </a:r>
            <a:r>
              <a:rPr sz="3000" u="sng" spc="-1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  <a:hlinkClick r:id="rId3"/>
              </a:rPr>
              <a:t>http://stat.wisc.edu/~sraschka/teaching</a:t>
            </a:r>
            <a:endParaRPr sz="30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25" dirty="0"/>
              <a:t>1</a:t>
            </a:fld>
            <a:endParaRPr spc="-2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6881" y="1634153"/>
            <a:ext cx="12407900" cy="141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50" spc="-30" dirty="0"/>
              <a:t>Convolutional</a:t>
            </a:r>
            <a:r>
              <a:rPr sz="4550" spc="-220" dirty="0"/>
              <a:t> </a:t>
            </a:r>
            <a:r>
              <a:rPr sz="4550" spc="-10" dirty="0"/>
              <a:t>Autoencoders</a:t>
            </a:r>
            <a:endParaRPr sz="4550"/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4550" dirty="0"/>
              <a:t>&amp;</a:t>
            </a:r>
            <a:r>
              <a:rPr sz="4550" spc="-170" dirty="0"/>
              <a:t> </a:t>
            </a:r>
            <a:r>
              <a:rPr sz="4550" spc="-40" dirty="0"/>
              <a:t>Transposed</a:t>
            </a:r>
            <a:r>
              <a:rPr sz="4550" spc="-165" dirty="0"/>
              <a:t> </a:t>
            </a:r>
            <a:r>
              <a:rPr sz="4550" spc="-30" dirty="0"/>
              <a:t>Convolutions</a:t>
            </a:r>
            <a:r>
              <a:rPr sz="4550" spc="-165" dirty="0"/>
              <a:t> </a:t>
            </a:r>
            <a:r>
              <a:rPr sz="4550" spc="415" dirty="0"/>
              <a:t>/</a:t>
            </a:r>
            <a:r>
              <a:rPr sz="4550" spc="-170" dirty="0"/>
              <a:t> </a:t>
            </a:r>
            <a:r>
              <a:rPr sz="4550" spc="-10" dirty="0"/>
              <a:t>Deconvolutions</a:t>
            </a:r>
            <a:endParaRPr sz="455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334926" y="3838460"/>
            <a:ext cx="9775825" cy="2526333"/>
          </a:xfrm>
          <a:prstGeom prst="rect">
            <a:avLst/>
          </a:prstGeom>
        </p:spPr>
        <p:txBody>
          <a:bodyPr vert="horz" wrap="square" lIns="0" tIns="228600" rIns="0" bIns="0" rtlCol="0">
            <a:spAutoFit/>
          </a:bodyPr>
          <a:lstStyle/>
          <a:p>
            <a:pPr marL="607060" indent="-594360">
              <a:lnSpc>
                <a:spcPct val="100000"/>
              </a:lnSpc>
              <a:spcBef>
                <a:spcPts val="1700"/>
              </a:spcBef>
              <a:buAutoNum type="arabicPeriod"/>
              <a:tabLst>
                <a:tab pos="607060" algn="l"/>
              </a:tabLst>
            </a:pPr>
            <a:r>
              <a:rPr dirty="0"/>
              <a:t>Fully-connected</a:t>
            </a:r>
            <a:r>
              <a:rPr spc="325" dirty="0"/>
              <a:t> </a:t>
            </a:r>
            <a:r>
              <a:rPr spc="-10" dirty="0"/>
              <a:t>Autoencoders</a:t>
            </a:r>
          </a:p>
          <a:p>
            <a:pPr marL="607695" indent="-594995">
              <a:lnSpc>
                <a:spcPct val="100000"/>
              </a:lnSpc>
              <a:spcBef>
                <a:spcPts val="1780"/>
              </a:spcBef>
              <a:buAutoNum type="arabicPeriod"/>
              <a:tabLst>
                <a:tab pos="607695" algn="l"/>
              </a:tabLst>
            </a:pPr>
            <a:r>
              <a:rPr b="1" spc="-25" dirty="0">
                <a:solidFill>
                  <a:srgbClr val="000000"/>
                </a:solidFill>
                <a:latin typeface="Arial"/>
                <a:cs typeface="Arial"/>
              </a:rPr>
              <a:t>Convolutional</a:t>
            </a:r>
            <a:r>
              <a:rPr b="1" spc="-2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b="1" spc="-10" dirty="0">
                <a:solidFill>
                  <a:srgbClr val="000000"/>
                </a:solidFill>
                <a:latin typeface="Arial"/>
                <a:cs typeface="Arial"/>
              </a:rPr>
              <a:t>Autoencoders</a:t>
            </a:r>
          </a:p>
          <a:p>
            <a:pPr marL="607060" indent="-594360">
              <a:lnSpc>
                <a:spcPct val="100000"/>
              </a:lnSpc>
              <a:spcBef>
                <a:spcPts val="1700"/>
              </a:spcBef>
              <a:buAutoNum type="arabicPeriod"/>
              <a:tabLst>
                <a:tab pos="607060" algn="l"/>
              </a:tabLst>
            </a:pPr>
            <a:r>
              <a:rPr dirty="0"/>
              <a:t>Other</a:t>
            </a:r>
            <a:r>
              <a:rPr spc="-65" dirty="0"/>
              <a:t> </a:t>
            </a:r>
            <a:r>
              <a:rPr spc="-60" dirty="0"/>
              <a:t>Types</a:t>
            </a:r>
            <a:r>
              <a:rPr spc="-65" dirty="0"/>
              <a:t> </a:t>
            </a:r>
            <a:r>
              <a:rPr spc="65" dirty="0"/>
              <a:t>of</a:t>
            </a:r>
            <a:r>
              <a:rPr spc="-60" dirty="0"/>
              <a:t> </a:t>
            </a:r>
            <a:r>
              <a:rPr spc="-10" dirty="0"/>
              <a:t>Autoencoders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151533" y="8822266"/>
            <a:ext cx="396875" cy="0"/>
          </a:xfrm>
          <a:custGeom>
            <a:avLst/>
            <a:gdLst/>
            <a:ahLst/>
            <a:cxnLst/>
            <a:rect l="l" t="t" r="r" b="b"/>
            <a:pathLst>
              <a:path w="396875">
                <a:moveTo>
                  <a:pt x="0" y="0"/>
                </a:moveTo>
                <a:lnTo>
                  <a:pt x="396825" y="0"/>
                </a:lnTo>
              </a:path>
            </a:pathLst>
          </a:custGeom>
          <a:ln w="12700">
            <a:solidFill>
              <a:srgbClr val="EEEE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443479" y="8827346"/>
            <a:ext cx="0" cy="254000"/>
          </a:xfrm>
          <a:custGeom>
            <a:avLst/>
            <a:gdLst/>
            <a:ahLst/>
            <a:cxnLst/>
            <a:rect l="l" t="t" r="r" b="b"/>
            <a:pathLst>
              <a:path h="254000">
                <a:moveTo>
                  <a:pt x="0" y="254000"/>
                </a:moveTo>
                <a:lnTo>
                  <a:pt x="0" y="0"/>
                </a:lnTo>
              </a:path>
            </a:pathLst>
          </a:custGeom>
          <a:ln w="12700">
            <a:solidFill>
              <a:srgbClr val="EEEE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539730" y="8827346"/>
            <a:ext cx="0" cy="254000"/>
          </a:xfrm>
          <a:custGeom>
            <a:avLst/>
            <a:gdLst/>
            <a:ahLst/>
            <a:cxnLst/>
            <a:rect l="l" t="t" r="r" b="b"/>
            <a:pathLst>
              <a:path h="254000">
                <a:moveTo>
                  <a:pt x="0" y="254000"/>
                </a:moveTo>
                <a:lnTo>
                  <a:pt x="0" y="0"/>
                </a:lnTo>
              </a:path>
            </a:pathLst>
          </a:custGeom>
          <a:ln w="12700">
            <a:solidFill>
              <a:srgbClr val="EEEE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64155">
              <a:lnSpc>
                <a:spcPct val="100000"/>
              </a:lnSpc>
              <a:spcBef>
                <a:spcPts val="100"/>
              </a:spcBef>
            </a:pPr>
            <a:r>
              <a:rPr sz="4400" b="0" dirty="0">
                <a:latin typeface="Microsoft Sans Serif"/>
                <a:cs typeface="Microsoft Sans Serif"/>
              </a:rPr>
              <a:t>A</a:t>
            </a:r>
            <a:r>
              <a:rPr sz="4400" b="0" spc="5" dirty="0">
                <a:latin typeface="Microsoft Sans Serif"/>
                <a:cs typeface="Microsoft Sans Serif"/>
              </a:rPr>
              <a:t> </a:t>
            </a:r>
            <a:r>
              <a:rPr sz="4400" b="0" dirty="0">
                <a:latin typeface="Microsoft Sans Serif"/>
                <a:cs typeface="Microsoft Sans Serif"/>
              </a:rPr>
              <a:t>Convolutional</a:t>
            </a:r>
            <a:r>
              <a:rPr sz="4400" b="0" spc="5" dirty="0">
                <a:latin typeface="Microsoft Sans Serif"/>
                <a:cs typeface="Microsoft Sans Serif"/>
              </a:rPr>
              <a:t> </a:t>
            </a:r>
            <a:r>
              <a:rPr sz="4400" b="0" spc="-10" dirty="0">
                <a:latin typeface="Microsoft Sans Serif"/>
                <a:cs typeface="Microsoft Sans Serif"/>
              </a:rPr>
              <a:t>Autoencoder</a:t>
            </a:r>
            <a:endParaRPr sz="4400">
              <a:latin typeface="Microsoft Sans Serif"/>
              <a:cs typeface="Microsoft Sans Serif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3508908" y="3246489"/>
            <a:ext cx="2560955" cy="2223135"/>
            <a:chOff x="3508908" y="3246489"/>
            <a:chExt cx="2560955" cy="2223135"/>
          </a:xfrm>
        </p:grpSpPr>
        <p:sp>
          <p:nvSpPr>
            <p:cNvPr id="7" name="object 7"/>
            <p:cNvSpPr/>
            <p:nvPr/>
          </p:nvSpPr>
          <p:spPr>
            <a:xfrm>
              <a:off x="3518833" y="3256413"/>
              <a:ext cx="2540635" cy="2203450"/>
            </a:xfrm>
            <a:custGeom>
              <a:avLst/>
              <a:gdLst/>
              <a:ahLst/>
              <a:cxnLst/>
              <a:rect l="l" t="t" r="r" b="b"/>
              <a:pathLst>
                <a:path w="2540635" h="2203450">
                  <a:moveTo>
                    <a:pt x="0" y="0"/>
                  </a:moveTo>
                  <a:lnTo>
                    <a:pt x="0" y="2203112"/>
                  </a:lnTo>
                  <a:lnTo>
                    <a:pt x="2540525" y="1652334"/>
                  </a:lnTo>
                  <a:lnTo>
                    <a:pt x="2540525" y="5507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7D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518832" y="3256413"/>
              <a:ext cx="2540635" cy="2203450"/>
            </a:xfrm>
            <a:custGeom>
              <a:avLst/>
              <a:gdLst/>
              <a:ahLst/>
              <a:cxnLst/>
              <a:rect l="l" t="t" r="r" b="b"/>
              <a:pathLst>
                <a:path w="2540635" h="2203450">
                  <a:moveTo>
                    <a:pt x="0" y="0"/>
                  </a:moveTo>
                  <a:lnTo>
                    <a:pt x="2540526" y="550778"/>
                  </a:lnTo>
                  <a:lnTo>
                    <a:pt x="2540526" y="1652334"/>
                  </a:lnTo>
                  <a:lnTo>
                    <a:pt x="0" y="2203112"/>
                  </a:lnTo>
                  <a:lnTo>
                    <a:pt x="0" y="0"/>
                  </a:lnTo>
                  <a:close/>
                </a:path>
              </a:pathLst>
            </a:custGeom>
            <a:ln w="19847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6902893" y="3246488"/>
            <a:ext cx="2560955" cy="2223135"/>
            <a:chOff x="6902893" y="3246488"/>
            <a:chExt cx="2560955" cy="2223135"/>
          </a:xfrm>
        </p:grpSpPr>
        <p:sp>
          <p:nvSpPr>
            <p:cNvPr id="10" name="object 10"/>
            <p:cNvSpPr/>
            <p:nvPr/>
          </p:nvSpPr>
          <p:spPr>
            <a:xfrm>
              <a:off x="6912817" y="3256413"/>
              <a:ext cx="2540635" cy="2203450"/>
            </a:xfrm>
            <a:custGeom>
              <a:avLst/>
              <a:gdLst/>
              <a:ahLst/>
              <a:cxnLst/>
              <a:rect l="l" t="t" r="r" b="b"/>
              <a:pathLst>
                <a:path w="2540634" h="2203450">
                  <a:moveTo>
                    <a:pt x="2540525" y="0"/>
                  </a:moveTo>
                  <a:lnTo>
                    <a:pt x="0" y="550778"/>
                  </a:lnTo>
                  <a:lnTo>
                    <a:pt x="0" y="1652334"/>
                  </a:lnTo>
                  <a:lnTo>
                    <a:pt x="2540525" y="2203112"/>
                  </a:lnTo>
                  <a:lnTo>
                    <a:pt x="2540525" y="0"/>
                  </a:lnTo>
                  <a:close/>
                </a:path>
              </a:pathLst>
            </a:custGeom>
            <a:solidFill>
              <a:srgbClr val="00B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912817" y="3256412"/>
              <a:ext cx="2540635" cy="2203450"/>
            </a:xfrm>
            <a:custGeom>
              <a:avLst/>
              <a:gdLst/>
              <a:ahLst/>
              <a:cxnLst/>
              <a:rect l="l" t="t" r="r" b="b"/>
              <a:pathLst>
                <a:path w="2540634" h="2203450">
                  <a:moveTo>
                    <a:pt x="2540526" y="2203112"/>
                  </a:moveTo>
                  <a:lnTo>
                    <a:pt x="0" y="1652334"/>
                  </a:lnTo>
                  <a:lnTo>
                    <a:pt x="0" y="550778"/>
                  </a:lnTo>
                  <a:lnTo>
                    <a:pt x="2540526" y="0"/>
                  </a:lnTo>
                  <a:lnTo>
                    <a:pt x="2540526" y="2203112"/>
                  </a:lnTo>
                  <a:close/>
                </a:path>
              </a:pathLst>
            </a:custGeom>
            <a:ln w="19847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4038119" y="4107096"/>
            <a:ext cx="1347470" cy="50228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100" spc="-10" dirty="0">
                <a:latin typeface="Calibri"/>
                <a:cs typeface="Calibri"/>
              </a:rPr>
              <a:t>Encoder</a:t>
            </a:r>
            <a:endParaRPr sz="31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483439" y="4107096"/>
            <a:ext cx="1386840" cy="50228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100" spc="-10" dirty="0">
                <a:latin typeface="Calibri"/>
                <a:cs typeface="Calibri"/>
              </a:rPr>
              <a:t>Decoder</a:t>
            </a:r>
            <a:endParaRPr sz="3100">
              <a:latin typeface="Calibri"/>
              <a:cs typeface="Calibri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048673" y="3638741"/>
            <a:ext cx="1614170" cy="1710055"/>
            <a:chOff x="1048673" y="3638741"/>
            <a:chExt cx="1614170" cy="1710055"/>
          </a:xfrm>
        </p:grpSpPr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98421" y="3908912"/>
              <a:ext cx="1091632" cy="1113713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48673" y="3638741"/>
              <a:ext cx="1614103" cy="1709835"/>
            </a:xfrm>
            <a:prstGeom prst="rect">
              <a:avLst/>
            </a:prstGeom>
          </p:spPr>
        </p:pic>
      </p:grpSp>
      <p:grpSp>
        <p:nvGrpSpPr>
          <p:cNvPr id="17" name="object 17"/>
          <p:cNvGrpSpPr/>
          <p:nvPr/>
        </p:nvGrpSpPr>
        <p:grpSpPr>
          <a:xfrm>
            <a:off x="9518029" y="3189923"/>
            <a:ext cx="1943100" cy="2336165"/>
            <a:chOff x="9518029" y="3189923"/>
            <a:chExt cx="1943100" cy="2336165"/>
          </a:xfrm>
        </p:grpSpPr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146675" y="3742686"/>
              <a:ext cx="1062128" cy="1250415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846952" y="3640316"/>
              <a:ext cx="1614103" cy="1431264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9518029" y="3189923"/>
              <a:ext cx="368300" cy="2336165"/>
            </a:xfrm>
            <a:custGeom>
              <a:avLst/>
              <a:gdLst/>
              <a:ahLst/>
              <a:cxnLst/>
              <a:rect l="l" t="t" r="r" b="b"/>
              <a:pathLst>
                <a:path w="368300" h="2336165">
                  <a:moveTo>
                    <a:pt x="368300" y="0"/>
                  </a:moveTo>
                  <a:lnTo>
                    <a:pt x="0" y="0"/>
                  </a:lnTo>
                  <a:lnTo>
                    <a:pt x="0" y="2336020"/>
                  </a:lnTo>
                  <a:lnTo>
                    <a:pt x="368300" y="2336020"/>
                  </a:lnTo>
                  <a:lnTo>
                    <a:pt x="3683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68246" y="7662922"/>
            <a:ext cx="2780030" cy="1155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655">
              <a:lnSpc>
                <a:spcPct val="100000"/>
              </a:lnSpc>
              <a:spcBef>
                <a:spcPts val="100"/>
              </a:spcBef>
            </a:pPr>
            <a:r>
              <a:rPr sz="2700" spc="-10" dirty="0">
                <a:latin typeface="Microsoft Sans Serif"/>
                <a:cs typeface="Microsoft Sans Serif"/>
              </a:rPr>
              <a:t>original</a:t>
            </a:r>
            <a:endParaRPr sz="27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415"/>
              </a:spcBef>
              <a:tabLst>
                <a:tab pos="2369820" algn="l"/>
                <a:tab pos="2766695" algn="l"/>
              </a:tabLst>
            </a:pPr>
            <a:r>
              <a:rPr sz="2700" spc="-10" dirty="0">
                <a:latin typeface="Microsoft Sans Serif"/>
                <a:cs typeface="Microsoft Sans Serif"/>
              </a:rPr>
              <a:t>reconstructed</a:t>
            </a:r>
            <a:r>
              <a:rPr sz="2700" dirty="0">
                <a:latin typeface="Microsoft Sans Serif"/>
                <a:cs typeface="Microsoft Sans Serif"/>
              </a:rPr>
              <a:t>	</a:t>
            </a:r>
            <a:r>
              <a:rPr sz="2700" u="sng" dirty="0">
                <a:uFill>
                  <a:solidFill>
                    <a:srgbClr val="EEEEEE"/>
                  </a:solidFill>
                </a:uFill>
                <a:latin typeface="Microsoft Sans Serif"/>
                <a:cs typeface="Microsoft Sans Serif"/>
              </a:rPr>
              <a:t>	</a:t>
            </a:r>
            <a:endParaRPr sz="2700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815445" y="1974509"/>
            <a:ext cx="339852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latin typeface="Microsoft Sans Serif"/>
                <a:cs typeface="Microsoft Sans Serif"/>
              </a:rPr>
              <a:t>1</a:t>
            </a:r>
            <a:r>
              <a:rPr sz="3000" spc="60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or</a:t>
            </a:r>
            <a:r>
              <a:rPr sz="3000" spc="60" dirty="0">
                <a:latin typeface="Microsoft Sans Serif"/>
                <a:cs typeface="Microsoft Sans Serif"/>
              </a:rPr>
              <a:t> </a:t>
            </a:r>
            <a:r>
              <a:rPr sz="3000" spc="-20" dirty="0">
                <a:latin typeface="Microsoft Sans Serif"/>
                <a:cs typeface="Microsoft Sans Serif"/>
              </a:rPr>
              <a:t>more </a:t>
            </a:r>
            <a:r>
              <a:rPr sz="3000" dirty="0">
                <a:latin typeface="Microsoft Sans Serif"/>
                <a:cs typeface="Microsoft Sans Serif"/>
              </a:rPr>
              <a:t>convolutional</a:t>
            </a:r>
            <a:r>
              <a:rPr sz="3000" spc="21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layers</a:t>
            </a:r>
            <a:endParaRPr sz="300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745637" y="1839285"/>
            <a:ext cx="425958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8110" marR="5080" indent="-106045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latin typeface="Microsoft Sans Serif"/>
                <a:cs typeface="Microsoft Sans Serif"/>
              </a:rPr>
              <a:t>1</a:t>
            </a:r>
            <a:r>
              <a:rPr sz="3000" spc="60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or</a:t>
            </a:r>
            <a:r>
              <a:rPr sz="3000" spc="60" dirty="0">
                <a:latin typeface="Microsoft Sans Serif"/>
                <a:cs typeface="Microsoft Sans Serif"/>
              </a:rPr>
              <a:t> </a:t>
            </a:r>
            <a:r>
              <a:rPr sz="3000" spc="-20" dirty="0">
                <a:latin typeface="Microsoft Sans Serif"/>
                <a:cs typeface="Microsoft Sans Serif"/>
              </a:rPr>
              <a:t>more </a:t>
            </a:r>
            <a:r>
              <a:rPr sz="3000" dirty="0">
                <a:latin typeface="Microsoft Sans Serif"/>
                <a:cs typeface="Microsoft Sans Serif"/>
              </a:rPr>
              <a:t>"de"convolutional</a:t>
            </a:r>
            <a:r>
              <a:rPr sz="3000" spc="72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layers</a:t>
            </a:r>
            <a:endParaRPr sz="3000">
              <a:latin typeface="Microsoft Sans Serif"/>
              <a:cs typeface="Microsoft Sans Serif"/>
            </a:endParaRPr>
          </a:p>
        </p:txBody>
      </p:sp>
      <p:pic>
        <p:nvPicPr>
          <p:cNvPr id="24" name="object 2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124538" y="7304471"/>
            <a:ext cx="10473994" cy="1545642"/>
          </a:xfrm>
          <a:prstGeom prst="rect">
            <a:avLst/>
          </a:prstGeom>
        </p:spPr>
      </p:pic>
      <p:sp>
        <p:nvSpPr>
          <p:cNvPr id="25" name="object 2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26" name="object 2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5998" rIns="0" bIns="0" rtlCol="0">
            <a:spAutoFit/>
          </a:bodyPr>
          <a:lstStyle/>
          <a:p>
            <a:pPr marL="2747645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Transposed</a:t>
            </a:r>
            <a:r>
              <a:rPr spc="-265" dirty="0"/>
              <a:t> </a:t>
            </a:r>
            <a:r>
              <a:rPr spc="-25" dirty="0"/>
              <a:t>Convolution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39079" y="2253138"/>
            <a:ext cx="10556240" cy="59639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390525" marR="1337945" indent="-340360">
              <a:lnSpc>
                <a:spcPct val="101200"/>
              </a:lnSpc>
              <a:spcBef>
                <a:spcPts val="60"/>
              </a:spcBef>
              <a:buSzPct val="144642"/>
              <a:buChar char="•"/>
              <a:tabLst>
                <a:tab pos="390525" algn="l"/>
              </a:tabLst>
            </a:pPr>
            <a:r>
              <a:rPr sz="2800" dirty="0">
                <a:latin typeface="Microsoft Sans Serif"/>
                <a:cs typeface="Microsoft Sans Serif"/>
              </a:rPr>
              <a:t>Allows</a:t>
            </a:r>
            <a:r>
              <a:rPr sz="2800" spc="-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us </a:t>
            </a:r>
            <a:r>
              <a:rPr sz="2800" spc="70" dirty="0">
                <a:latin typeface="Microsoft Sans Serif"/>
                <a:cs typeface="Microsoft Sans Serif"/>
              </a:rPr>
              <a:t>to</a:t>
            </a:r>
            <a:r>
              <a:rPr sz="2800" dirty="0">
                <a:latin typeface="Microsoft Sans Serif"/>
                <a:cs typeface="Microsoft Sans Serif"/>
              </a:rPr>
              <a:t> increase the size of the </a:t>
            </a:r>
            <a:r>
              <a:rPr sz="2800" i="1" u="sng" spc="5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output</a:t>
            </a:r>
            <a:r>
              <a:rPr sz="2800" i="1" spc="-30" dirty="0">
                <a:latin typeface="Arial"/>
                <a:cs typeface="Arial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feature</a:t>
            </a:r>
            <a:r>
              <a:rPr sz="2800" spc="-5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map </a:t>
            </a:r>
            <a:r>
              <a:rPr sz="2800" dirty="0">
                <a:latin typeface="Microsoft Sans Serif"/>
                <a:cs typeface="Microsoft Sans Serif"/>
              </a:rPr>
              <a:t>compared</a:t>
            </a:r>
            <a:r>
              <a:rPr sz="2800" spc="80" dirty="0">
                <a:latin typeface="Microsoft Sans Serif"/>
                <a:cs typeface="Microsoft Sans Serif"/>
              </a:rPr>
              <a:t> </a:t>
            </a:r>
            <a:r>
              <a:rPr sz="2800" spc="70" dirty="0">
                <a:latin typeface="Microsoft Sans Serif"/>
                <a:cs typeface="Microsoft Sans Serif"/>
              </a:rPr>
              <a:t>to</a:t>
            </a:r>
            <a:r>
              <a:rPr sz="2800" spc="8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the</a:t>
            </a:r>
            <a:r>
              <a:rPr sz="2800" spc="85" dirty="0">
                <a:latin typeface="Microsoft Sans Serif"/>
                <a:cs typeface="Microsoft Sans Serif"/>
              </a:rPr>
              <a:t> </a:t>
            </a:r>
            <a:r>
              <a:rPr sz="28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input</a:t>
            </a:r>
            <a:r>
              <a:rPr sz="2800" i="1" spc="50" dirty="0">
                <a:latin typeface="Arial"/>
                <a:cs typeface="Arial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feature</a:t>
            </a:r>
            <a:r>
              <a:rPr sz="2800" spc="85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map</a:t>
            </a:r>
            <a:endParaRPr sz="2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buFont typeface="Microsoft Sans Serif"/>
              <a:buChar char="•"/>
            </a:pPr>
            <a:endParaRPr sz="2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buFont typeface="Microsoft Sans Serif"/>
              <a:buChar char="•"/>
            </a:pPr>
            <a:endParaRPr sz="2800">
              <a:latin typeface="Microsoft Sans Serif"/>
              <a:cs typeface="Microsoft Sans Serif"/>
            </a:endParaRPr>
          </a:p>
          <a:p>
            <a:pPr marL="489584" indent="-438784">
              <a:lnSpc>
                <a:spcPct val="100000"/>
              </a:lnSpc>
              <a:buSzPct val="144642"/>
              <a:buChar char="•"/>
              <a:tabLst>
                <a:tab pos="489584" algn="l"/>
              </a:tabLst>
            </a:pPr>
            <a:r>
              <a:rPr sz="2800" spc="-10" dirty="0">
                <a:latin typeface="Microsoft Sans Serif"/>
                <a:cs typeface="Microsoft Sans Serif"/>
              </a:rPr>
              <a:t>Synonyms:</a:t>
            </a:r>
            <a:endParaRPr sz="2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Microsoft Sans Serif"/>
              <a:buChar char="•"/>
            </a:pPr>
            <a:endParaRPr sz="2800">
              <a:latin typeface="Microsoft Sans Serif"/>
              <a:cs typeface="Microsoft Sans Serif"/>
            </a:endParaRPr>
          </a:p>
          <a:p>
            <a:pPr marL="835025" marR="55880" lvl="1" indent="-340360">
              <a:lnSpc>
                <a:spcPct val="101200"/>
              </a:lnSpc>
              <a:buSzPct val="144642"/>
              <a:buChar char="‣"/>
              <a:tabLst>
                <a:tab pos="835025" algn="l"/>
              </a:tabLst>
            </a:pPr>
            <a:r>
              <a:rPr sz="2800" dirty="0">
                <a:latin typeface="Microsoft Sans Serif"/>
                <a:cs typeface="Microsoft Sans Serif"/>
              </a:rPr>
              <a:t>often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also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(incorrectly)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called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"deconvolution" </a:t>
            </a:r>
            <a:r>
              <a:rPr sz="2800" spc="-20" dirty="0">
                <a:latin typeface="Microsoft Sans Serif"/>
                <a:cs typeface="Microsoft Sans Serif"/>
              </a:rPr>
              <a:t>(mathematically,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deconvolution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is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defined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as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the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inverse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of </a:t>
            </a:r>
            <a:r>
              <a:rPr sz="2800" dirty="0">
                <a:latin typeface="Microsoft Sans Serif"/>
                <a:cs typeface="Microsoft Sans Serif"/>
              </a:rPr>
              <a:t>convolution,</a:t>
            </a:r>
            <a:r>
              <a:rPr sz="2800" spc="11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which</a:t>
            </a:r>
            <a:r>
              <a:rPr sz="2800" spc="114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is</a:t>
            </a:r>
            <a:r>
              <a:rPr sz="2800" spc="114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different</a:t>
            </a:r>
            <a:r>
              <a:rPr sz="2800" spc="114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from</a:t>
            </a:r>
            <a:r>
              <a:rPr sz="2800" spc="114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transposed</a:t>
            </a:r>
            <a:r>
              <a:rPr sz="2800" spc="114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convolutions)</a:t>
            </a:r>
            <a:endParaRPr sz="2800">
              <a:latin typeface="Microsoft Sans Serif"/>
              <a:cs typeface="Microsoft Sans Serif"/>
            </a:endParaRPr>
          </a:p>
          <a:p>
            <a:pPr lvl="1">
              <a:lnSpc>
                <a:spcPct val="100000"/>
              </a:lnSpc>
              <a:spcBef>
                <a:spcPts val="70"/>
              </a:spcBef>
              <a:buFont typeface="Microsoft Sans Serif"/>
              <a:buChar char="‣"/>
            </a:pPr>
            <a:endParaRPr sz="2800">
              <a:latin typeface="Microsoft Sans Serif"/>
              <a:cs typeface="Microsoft Sans Serif"/>
            </a:endParaRPr>
          </a:p>
          <a:p>
            <a:pPr marL="834390" lvl="1" indent="-339725">
              <a:lnSpc>
                <a:spcPct val="100000"/>
              </a:lnSpc>
              <a:buSzPct val="144642"/>
              <a:buChar char="‣"/>
              <a:tabLst>
                <a:tab pos="834390" algn="l"/>
              </a:tabLst>
            </a:pPr>
            <a:r>
              <a:rPr sz="2800" dirty="0">
                <a:latin typeface="Microsoft Sans Serif"/>
                <a:cs typeface="Microsoft Sans Serif"/>
              </a:rPr>
              <a:t>the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term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55" dirty="0">
                <a:latin typeface="Microsoft Sans Serif"/>
                <a:cs typeface="Microsoft Sans Serif"/>
              </a:rPr>
              <a:t>"unconv"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is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sometimes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also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used</a:t>
            </a:r>
            <a:endParaRPr sz="2800">
              <a:latin typeface="Microsoft Sans Serif"/>
              <a:cs typeface="Microsoft Sans Serif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Font typeface="Microsoft Sans Serif"/>
              <a:buChar char="‣"/>
            </a:pPr>
            <a:endParaRPr sz="2800">
              <a:latin typeface="Microsoft Sans Serif"/>
              <a:cs typeface="Microsoft Sans Serif"/>
            </a:endParaRPr>
          </a:p>
          <a:p>
            <a:pPr marL="835025" marR="1763395" lvl="1" indent="-340360">
              <a:lnSpc>
                <a:spcPct val="101200"/>
              </a:lnSpc>
              <a:buSzPct val="144642"/>
              <a:buChar char="‣"/>
              <a:tabLst>
                <a:tab pos="835025" algn="l"/>
              </a:tabLst>
            </a:pPr>
            <a:r>
              <a:rPr sz="2800" dirty="0">
                <a:latin typeface="Microsoft Sans Serif"/>
                <a:cs typeface="Microsoft Sans Serif"/>
              </a:rPr>
              <a:t>fractionally</a:t>
            </a:r>
            <a:r>
              <a:rPr sz="2800" spc="114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strided</a:t>
            </a:r>
            <a:r>
              <a:rPr sz="2800" spc="114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convolution</a:t>
            </a:r>
            <a:r>
              <a:rPr sz="2800" spc="114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is</a:t>
            </a:r>
            <a:r>
              <a:rPr sz="2800" spc="12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another</a:t>
            </a:r>
            <a:r>
              <a:rPr sz="2800" spc="114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(better?) </a:t>
            </a:r>
            <a:r>
              <a:rPr sz="2800" dirty="0">
                <a:latin typeface="Microsoft Sans Serif"/>
                <a:cs typeface="Microsoft Sans Serif"/>
              </a:rPr>
              <a:t>term</a:t>
            </a:r>
            <a:r>
              <a:rPr sz="2800" spc="9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for</a:t>
            </a:r>
            <a:r>
              <a:rPr sz="2800" spc="90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that</a:t>
            </a:r>
            <a:endParaRPr sz="2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7667" y="1121087"/>
            <a:ext cx="1162050" cy="1346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3020" algn="r">
              <a:lnSpc>
                <a:spcPct val="100000"/>
              </a:lnSpc>
              <a:spcBef>
                <a:spcPts val="100"/>
              </a:spcBef>
            </a:pPr>
            <a:r>
              <a:rPr sz="3000" spc="45" dirty="0">
                <a:latin typeface="Microsoft Sans Serif"/>
                <a:cs typeface="Microsoft Sans Serif"/>
              </a:rPr>
              <a:t>output</a:t>
            </a:r>
            <a:endParaRPr sz="3000">
              <a:latin typeface="Microsoft Sans Serif"/>
              <a:cs typeface="Microsoft Sans Serif"/>
            </a:endParaRPr>
          </a:p>
          <a:p>
            <a:pPr marR="5080" algn="r">
              <a:lnSpc>
                <a:spcPct val="100000"/>
              </a:lnSpc>
              <a:spcBef>
                <a:spcPts val="3200"/>
              </a:spcBef>
            </a:pPr>
            <a:r>
              <a:rPr sz="3000" spc="-10" dirty="0">
                <a:latin typeface="Microsoft Sans Serif"/>
                <a:cs typeface="Microsoft Sans Serif"/>
              </a:rPr>
              <a:t>input</a:t>
            </a:r>
            <a:endParaRPr sz="30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6458" y="135434"/>
            <a:ext cx="4905375" cy="650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100" b="0" dirty="0">
                <a:latin typeface="Microsoft Sans Serif"/>
                <a:cs typeface="Microsoft Sans Serif"/>
              </a:rPr>
              <a:t>Regular</a:t>
            </a:r>
            <a:r>
              <a:rPr sz="4100" b="0" spc="-240" dirty="0">
                <a:latin typeface="Microsoft Sans Serif"/>
                <a:cs typeface="Microsoft Sans Serif"/>
              </a:rPr>
              <a:t> </a:t>
            </a:r>
            <a:r>
              <a:rPr sz="4100" b="0" spc="-10" dirty="0">
                <a:latin typeface="Microsoft Sans Serif"/>
                <a:cs typeface="Microsoft Sans Serif"/>
              </a:rPr>
              <a:t>Convolution:</a:t>
            </a:r>
            <a:endParaRPr sz="41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5429" y="3964372"/>
            <a:ext cx="1130490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222222"/>
                </a:solidFill>
                <a:latin typeface="Arial MT"/>
                <a:cs typeface="Arial MT"/>
              </a:rPr>
              <a:t>Dumoulin,</a:t>
            </a:r>
            <a:r>
              <a:rPr sz="1500" spc="-6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222222"/>
                </a:solidFill>
                <a:latin typeface="Arial MT"/>
                <a:cs typeface="Arial MT"/>
              </a:rPr>
              <a:t>Vincent,</a:t>
            </a:r>
            <a:r>
              <a:rPr sz="1500" spc="-4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222222"/>
                </a:solidFill>
                <a:latin typeface="Arial MT"/>
                <a:cs typeface="Arial MT"/>
              </a:rPr>
              <a:t>and</a:t>
            </a:r>
            <a:r>
              <a:rPr sz="1500" spc="-4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222222"/>
                </a:solidFill>
                <a:latin typeface="Arial MT"/>
                <a:cs typeface="Arial MT"/>
              </a:rPr>
              <a:t>Francesco</a:t>
            </a:r>
            <a:r>
              <a:rPr sz="1500" spc="-4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222222"/>
                </a:solidFill>
                <a:latin typeface="Arial MT"/>
                <a:cs typeface="Arial MT"/>
              </a:rPr>
              <a:t>Visin.</a:t>
            </a:r>
            <a:r>
              <a:rPr sz="1500" spc="-4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222222"/>
                </a:solidFill>
                <a:latin typeface="Arial MT"/>
                <a:cs typeface="Arial MT"/>
              </a:rPr>
              <a:t>"</a:t>
            </a:r>
            <a:r>
              <a:rPr sz="1500" u="sng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A</a:t>
            </a:r>
            <a:r>
              <a:rPr sz="1500" u="sng" spc="-105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 </a:t>
            </a:r>
            <a:r>
              <a:rPr sz="1500" u="sng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guide</a:t>
            </a:r>
            <a:r>
              <a:rPr sz="1500" u="sng" spc="-40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 </a:t>
            </a:r>
            <a:r>
              <a:rPr sz="1500" u="sng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to</a:t>
            </a:r>
            <a:r>
              <a:rPr sz="1500" u="sng" spc="-40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 </a:t>
            </a:r>
            <a:r>
              <a:rPr sz="1500" u="sng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convolution</a:t>
            </a:r>
            <a:r>
              <a:rPr sz="1500" u="sng" spc="-40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 </a:t>
            </a:r>
            <a:r>
              <a:rPr sz="1500" u="sng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arithmetic</a:t>
            </a:r>
            <a:r>
              <a:rPr sz="1500" u="sng" spc="-45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 </a:t>
            </a:r>
            <a:r>
              <a:rPr sz="1500" u="sng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for</a:t>
            </a:r>
            <a:r>
              <a:rPr sz="1500" u="sng" spc="-45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 </a:t>
            </a:r>
            <a:r>
              <a:rPr sz="1500" u="sng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deep</a:t>
            </a:r>
            <a:r>
              <a:rPr sz="1500" u="sng" spc="-40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 </a:t>
            </a:r>
            <a:r>
              <a:rPr sz="1500" u="sng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learning</a:t>
            </a:r>
            <a:r>
              <a:rPr sz="1500" dirty="0">
                <a:solidFill>
                  <a:srgbClr val="222222"/>
                </a:solidFill>
                <a:latin typeface="Arial MT"/>
                <a:cs typeface="Arial MT"/>
              </a:rPr>
              <a:t>."</a:t>
            </a:r>
            <a:r>
              <a:rPr sz="1500" spc="-4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500" i="1" dirty="0">
                <a:solidFill>
                  <a:srgbClr val="222222"/>
                </a:solidFill>
                <a:latin typeface="Arial"/>
                <a:cs typeface="Arial"/>
              </a:rPr>
              <a:t>arXiv</a:t>
            </a:r>
            <a:r>
              <a:rPr sz="1500" i="1" spc="-40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500" i="1" dirty="0">
                <a:solidFill>
                  <a:srgbClr val="222222"/>
                </a:solidFill>
                <a:latin typeface="Arial"/>
                <a:cs typeface="Arial"/>
              </a:rPr>
              <a:t>preprint</a:t>
            </a:r>
            <a:r>
              <a:rPr sz="1500" i="1" spc="-50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500" i="1" spc="-10" dirty="0">
                <a:solidFill>
                  <a:srgbClr val="222222"/>
                </a:solidFill>
                <a:latin typeface="Arial"/>
                <a:cs typeface="Arial"/>
              </a:rPr>
              <a:t>arXiv:1603.07285</a:t>
            </a:r>
            <a:r>
              <a:rPr sz="1500" i="1" spc="-40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222222"/>
                </a:solidFill>
                <a:latin typeface="Arial MT"/>
                <a:cs typeface="Arial MT"/>
              </a:rPr>
              <a:t>(2016).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68845" y="8685059"/>
            <a:ext cx="7497445" cy="406400"/>
          </a:xfrm>
          <a:custGeom>
            <a:avLst/>
            <a:gdLst/>
            <a:ahLst/>
            <a:cxnLst/>
            <a:rect l="l" t="t" r="r" b="b"/>
            <a:pathLst>
              <a:path w="7497445" h="406400">
                <a:moveTo>
                  <a:pt x="7497381" y="203200"/>
                </a:moveTo>
                <a:lnTo>
                  <a:pt x="7079386" y="203200"/>
                </a:lnTo>
                <a:lnTo>
                  <a:pt x="7079386" y="0"/>
                </a:lnTo>
                <a:lnTo>
                  <a:pt x="0" y="0"/>
                </a:lnTo>
                <a:lnTo>
                  <a:pt x="0" y="203200"/>
                </a:lnTo>
                <a:lnTo>
                  <a:pt x="0" y="406400"/>
                </a:lnTo>
                <a:lnTo>
                  <a:pt x="7497381" y="406400"/>
                </a:lnTo>
                <a:lnTo>
                  <a:pt x="7497381" y="203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56150" y="8672479"/>
            <a:ext cx="7522845" cy="4267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58419" marR="5080" indent="-46355">
              <a:lnSpc>
                <a:spcPct val="102600"/>
              </a:lnSpc>
              <a:spcBef>
                <a:spcPts val="60"/>
              </a:spcBef>
            </a:pPr>
            <a:r>
              <a:rPr sz="1300" i="1" dirty="0">
                <a:solidFill>
                  <a:srgbClr val="757575"/>
                </a:solidFill>
                <a:latin typeface="Arial"/>
                <a:cs typeface="Arial"/>
              </a:rPr>
              <a:t>A</a:t>
            </a:r>
            <a:r>
              <a:rPr sz="1300" i="1" spc="-95" dirty="0">
                <a:solidFill>
                  <a:srgbClr val="757575"/>
                </a:solidFill>
                <a:latin typeface="Arial"/>
                <a:cs typeface="Arial"/>
              </a:rPr>
              <a:t> </a:t>
            </a:r>
            <a:r>
              <a:rPr sz="1300" i="1" spc="-10" dirty="0">
                <a:solidFill>
                  <a:srgbClr val="757575"/>
                </a:solidFill>
                <a:latin typeface="Arial"/>
                <a:cs typeface="Arial"/>
              </a:rPr>
              <a:t>Conv2DTranspose</a:t>
            </a:r>
            <a:r>
              <a:rPr sz="1300" i="1" spc="-20" dirty="0">
                <a:solidFill>
                  <a:srgbClr val="757575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757575"/>
                </a:solidFill>
                <a:latin typeface="Arial"/>
                <a:cs typeface="Arial"/>
              </a:rPr>
              <a:t>with</a:t>
            </a:r>
            <a:r>
              <a:rPr sz="1300" i="1" spc="-20" dirty="0">
                <a:solidFill>
                  <a:srgbClr val="757575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757575"/>
                </a:solidFill>
                <a:latin typeface="Arial"/>
                <a:cs typeface="Arial"/>
              </a:rPr>
              <a:t>3x3</a:t>
            </a:r>
            <a:r>
              <a:rPr sz="1300" i="1" spc="-20" dirty="0">
                <a:solidFill>
                  <a:srgbClr val="757575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757575"/>
                </a:solidFill>
                <a:latin typeface="Arial"/>
                <a:cs typeface="Arial"/>
              </a:rPr>
              <a:t>kernel</a:t>
            </a:r>
            <a:r>
              <a:rPr sz="1300" i="1" spc="-20" dirty="0">
                <a:solidFill>
                  <a:srgbClr val="757575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757575"/>
                </a:solidFill>
                <a:latin typeface="Arial"/>
                <a:cs typeface="Arial"/>
              </a:rPr>
              <a:t>and</a:t>
            </a:r>
            <a:r>
              <a:rPr sz="1300" i="1" spc="-20" dirty="0">
                <a:solidFill>
                  <a:srgbClr val="757575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757575"/>
                </a:solidFill>
                <a:latin typeface="Arial"/>
                <a:cs typeface="Arial"/>
              </a:rPr>
              <a:t>stride</a:t>
            </a:r>
            <a:r>
              <a:rPr sz="1300" i="1" spc="-20" dirty="0">
                <a:solidFill>
                  <a:srgbClr val="757575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757575"/>
                </a:solidFill>
                <a:latin typeface="Arial"/>
                <a:cs typeface="Arial"/>
              </a:rPr>
              <a:t>of</a:t>
            </a:r>
            <a:r>
              <a:rPr sz="1300" i="1" spc="-25" dirty="0">
                <a:solidFill>
                  <a:srgbClr val="757575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757575"/>
                </a:solidFill>
                <a:latin typeface="Arial"/>
                <a:cs typeface="Arial"/>
              </a:rPr>
              <a:t>2x2</a:t>
            </a:r>
            <a:r>
              <a:rPr sz="1300" i="1" spc="-20" dirty="0">
                <a:solidFill>
                  <a:srgbClr val="757575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757575"/>
                </a:solidFill>
                <a:latin typeface="Arial"/>
                <a:cs typeface="Arial"/>
              </a:rPr>
              <a:t>applied</a:t>
            </a:r>
            <a:r>
              <a:rPr sz="1300" i="1" spc="-20" dirty="0">
                <a:solidFill>
                  <a:srgbClr val="757575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757575"/>
                </a:solidFill>
                <a:latin typeface="Arial"/>
                <a:cs typeface="Arial"/>
              </a:rPr>
              <a:t>to</a:t>
            </a:r>
            <a:r>
              <a:rPr sz="1300" i="1" spc="-20" dirty="0">
                <a:solidFill>
                  <a:srgbClr val="757575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757575"/>
                </a:solidFill>
                <a:latin typeface="Arial"/>
                <a:cs typeface="Arial"/>
              </a:rPr>
              <a:t>a</a:t>
            </a:r>
            <a:r>
              <a:rPr sz="1300" i="1" spc="-20" dirty="0">
                <a:solidFill>
                  <a:srgbClr val="757575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757575"/>
                </a:solidFill>
                <a:latin typeface="Arial"/>
                <a:cs typeface="Arial"/>
              </a:rPr>
              <a:t>2x2</a:t>
            </a:r>
            <a:r>
              <a:rPr sz="1300" i="1" spc="-20" dirty="0">
                <a:solidFill>
                  <a:srgbClr val="757575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757575"/>
                </a:solidFill>
                <a:latin typeface="Arial"/>
                <a:cs typeface="Arial"/>
              </a:rPr>
              <a:t>input</a:t>
            </a:r>
            <a:r>
              <a:rPr sz="1300" i="1" spc="-25" dirty="0">
                <a:solidFill>
                  <a:srgbClr val="757575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757575"/>
                </a:solidFill>
                <a:latin typeface="Arial"/>
                <a:cs typeface="Arial"/>
              </a:rPr>
              <a:t>to</a:t>
            </a:r>
            <a:r>
              <a:rPr sz="1300" i="1" spc="-20" dirty="0">
                <a:solidFill>
                  <a:srgbClr val="757575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757575"/>
                </a:solidFill>
                <a:latin typeface="Arial"/>
                <a:cs typeface="Arial"/>
              </a:rPr>
              <a:t>give</a:t>
            </a:r>
            <a:r>
              <a:rPr sz="1300" i="1" spc="-25" dirty="0">
                <a:solidFill>
                  <a:srgbClr val="757575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757575"/>
                </a:solidFill>
                <a:latin typeface="Arial"/>
                <a:cs typeface="Arial"/>
              </a:rPr>
              <a:t>a</a:t>
            </a:r>
            <a:r>
              <a:rPr sz="1300" i="1" spc="-20" dirty="0">
                <a:solidFill>
                  <a:srgbClr val="757575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757575"/>
                </a:solidFill>
                <a:latin typeface="Arial"/>
                <a:cs typeface="Arial"/>
              </a:rPr>
              <a:t>5x5</a:t>
            </a:r>
            <a:r>
              <a:rPr sz="1300" i="1" spc="-20" dirty="0">
                <a:solidFill>
                  <a:srgbClr val="757575"/>
                </a:solidFill>
                <a:latin typeface="Arial"/>
                <a:cs typeface="Arial"/>
              </a:rPr>
              <a:t> </a:t>
            </a:r>
            <a:r>
              <a:rPr sz="1300" i="1" spc="-10" dirty="0">
                <a:solidFill>
                  <a:srgbClr val="757575"/>
                </a:solidFill>
                <a:latin typeface="Arial"/>
                <a:cs typeface="Arial"/>
              </a:rPr>
              <a:t>output. (https://medium.com/apache-mxnet/transposed-convolutions-explained-with-</a:t>
            </a:r>
            <a:r>
              <a:rPr sz="1300" i="1" spc="-20" dirty="0">
                <a:solidFill>
                  <a:srgbClr val="757575"/>
                </a:solidFill>
                <a:latin typeface="Arial"/>
                <a:cs typeface="Arial"/>
              </a:rPr>
              <a:t>ms-</a:t>
            </a:r>
            <a:r>
              <a:rPr sz="1300" i="1" spc="-10" dirty="0">
                <a:solidFill>
                  <a:srgbClr val="757575"/>
                </a:solidFill>
                <a:latin typeface="Arial"/>
                <a:cs typeface="Arial"/>
              </a:rPr>
              <a:t>excel-52d13030c7e8)</a:t>
            </a:r>
            <a:endParaRPr sz="13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69700" y="9065475"/>
            <a:ext cx="7341870" cy="0"/>
          </a:xfrm>
          <a:custGeom>
            <a:avLst/>
            <a:gdLst/>
            <a:ahLst/>
            <a:cxnLst/>
            <a:rect l="l" t="t" r="r" b="b"/>
            <a:pathLst>
              <a:path w="7341870">
                <a:moveTo>
                  <a:pt x="0" y="0"/>
                </a:moveTo>
                <a:lnTo>
                  <a:pt x="7341548" y="0"/>
                </a:lnTo>
              </a:path>
            </a:pathLst>
          </a:custGeom>
          <a:ln w="8142">
            <a:solidFill>
              <a:srgbClr val="75757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98442" y="5577941"/>
            <a:ext cx="1912241" cy="2084971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26111" y="5558722"/>
            <a:ext cx="1896888" cy="2090253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095945" y="5518353"/>
            <a:ext cx="1893401" cy="2084760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638953" y="5565376"/>
            <a:ext cx="1924588" cy="2077886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153561" y="4637370"/>
            <a:ext cx="7703184" cy="2976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887720" algn="l"/>
              </a:tabLst>
            </a:pPr>
            <a:r>
              <a:rPr sz="4100" spc="-10" dirty="0">
                <a:latin typeface="Microsoft Sans Serif"/>
                <a:cs typeface="Microsoft Sans Serif"/>
              </a:rPr>
              <a:t>Transposed</a:t>
            </a:r>
            <a:r>
              <a:rPr sz="4100" spc="-204" dirty="0">
                <a:latin typeface="Microsoft Sans Serif"/>
                <a:cs typeface="Microsoft Sans Serif"/>
              </a:rPr>
              <a:t> </a:t>
            </a:r>
            <a:r>
              <a:rPr sz="4100" spc="-10" dirty="0">
                <a:latin typeface="Microsoft Sans Serif"/>
                <a:cs typeface="Microsoft Sans Serif"/>
              </a:rPr>
              <a:t>Convolution</a:t>
            </a:r>
            <a:r>
              <a:rPr sz="4100" dirty="0">
                <a:latin typeface="Microsoft Sans Serif"/>
                <a:cs typeface="Microsoft Sans Serif"/>
              </a:rPr>
              <a:t>	</a:t>
            </a:r>
            <a:r>
              <a:rPr sz="4500" baseline="5555" dirty="0">
                <a:latin typeface="Microsoft Sans Serif"/>
                <a:cs typeface="Microsoft Sans Serif"/>
              </a:rPr>
              <a:t>(stride</a:t>
            </a:r>
            <a:r>
              <a:rPr sz="4500" spc="15" baseline="5555" dirty="0">
                <a:latin typeface="Microsoft Sans Serif"/>
                <a:cs typeface="Microsoft Sans Serif"/>
              </a:rPr>
              <a:t> </a:t>
            </a:r>
            <a:r>
              <a:rPr sz="4500" baseline="5555" dirty="0">
                <a:latin typeface="Microsoft Sans Serif"/>
                <a:cs typeface="Microsoft Sans Serif"/>
              </a:rPr>
              <a:t>=</a:t>
            </a:r>
            <a:r>
              <a:rPr sz="4500" spc="15" baseline="5555" dirty="0">
                <a:latin typeface="Microsoft Sans Serif"/>
                <a:cs typeface="Microsoft Sans Serif"/>
              </a:rPr>
              <a:t> </a:t>
            </a:r>
            <a:r>
              <a:rPr sz="4500" spc="-112" baseline="5555" dirty="0">
                <a:latin typeface="Microsoft Sans Serif"/>
                <a:cs typeface="Microsoft Sans Serif"/>
              </a:rPr>
              <a:t>2)</a:t>
            </a:r>
            <a:endParaRPr sz="4500" baseline="5555">
              <a:latin typeface="Microsoft Sans Serif"/>
              <a:cs typeface="Microsoft Sans Serif"/>
            </a:endParaRPr>
          </a:p>
          <a:p>
            <a:pPr marR="6562725" algn="r">
              <a:lnSpc>
                <a:spcPct val="100000"/>
              </a:lnSpc>
              <a:spcBef>
                <a:spcPts val="3590"/>
              </a:spcBef>
            </a:pPr>
            <a:r>
              <a:rPr sz="3000" spc="45" dirty="0">
                <a:latin typeface="Microsoft Sans Serif"/>
                <a:cs typeface="Microsoft Sans Serif"/>
              </a:rPr>
              <a:t>output</a:t>
            </a:r>
            <a:endParaRPr sz="3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3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730"/>
              </a:spcBef>
            </a:pPr>
            <a:endParaRPr sz="3000">
              <a:latin typeface="Microsoft Sans Serif"/>
              <a:cs typeface="Microsoft Sans Serif"/>
            </a:endParaRPr>
          </a:p>
          <a:p>
            <a:pPr marR="6575425" algn="r">
              <a:lnSpc>
                <a:spcPct val="100000"/>
              </a:lnSpc>
            </a:pPr>
            <a:r>
              <a:rPr sz="3000" spc="-10" dirty="0">
                <a:latin typeface="Microsoft Sans Serif"/>
                <a:cs typeface="Microsoft Sans Serif"/>
              </a:rPr>
              <a:t>input</a:t>
            </a:r>
            <a:endParaRPr sz="3000">
              <a:latin typeface="Microsoft Sans Serif"/>
              <a:cs typeface="Microsoft Sans Serif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033641" y="1158766"/>
            <a:ext cx="2207149" cy="2155012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705224" y="1235496"/>
            <a:ext cx="2365271" cy="2300343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691911" y="1388719"/>
            <a:ext cx="2215838" cy="2155012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484377" y="1232210"/>
            <a:ext cx="2215838" cy="2155012"/>
          </a:xfrm>
          <a:prstGeom prst="rect">
            <a:avLst/>
          </a:prstGeom>
        </p:spPr>
      </p:pic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6881" y="1562944"/>
            <a:ext cx="11419840" cy="1562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ts val="6100"/>
              </a:lnSpc>
              <a:spcBef>
                <a:spcPts val="100"/>
              </a:spcBef>
            </a:pPr>
            <a:r>
              <a:rPr spc="-10" dirty="0"/>
              <a:t>Beyond</a:t>
            </a:r>
            <a:r>
              <a:rPr spc="-180" dirty="0"/>
              <a:t> </a:t>
            </a:r>
            <a:r>
              <a:rPr dirty="0"/>
              <a:t>"Regular"</a:t>
            </a:r>
            <a:r>
              <a:rPr spc="-180" dirty="0"/>
              <a:t> </a:t>
            </a:r>
            <a:r>
              <a:rPr dirty="0"/>
              <a:t>Fully-Connected</a:t>
            </a:r>
            <a:r>
              <a:rPr spc="-180" dirty="0"/>
              <a:t> </a:t>
            </a:r>
            <a:r>
              <a:rPr spc="-25" dirty="0"/>
              <a:t>or </a:t>
            </a:r>
            <a:r>
              <a:rPr spc="-30" dirty="0"/>
              <a:t>Convolutional</a:t>
            </a:r>
            <a:r>
              <a:rPr spc="-280" dirty="0"/>
              <a:t> </a:t>
            </a:r>
            <a:r>
              <a:rPr spc="-10" dirty="0"/>
              <a:t>Autoencoders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334926" y="3838460"/>
            <a:ext cx="9775825" cy="2526333"/>
          </a:xfrm>
          <a:prstGeom prst="rect">
            <a:avLst/>
          </a:prstGeom>
        </p:spPr>
        <p:txBody>
          <a:bodyPr vert="horz" wrap="square" lIns="0" tIns="228600" rIns="0" bIns="0" rtlCol="0">
            <a:spAutoFit/>
          </a:bodyPr>
          <a:lstStyle/>
          <a:p>
            <a:pPr marL="607060" indent="-594360">
              <a:lnSpc>
                <a:spcPct val="100000"/>
              </a:lnSpc>
              <a:spcBef>
                <a:spcPts val="1700"/>
              </a:spcBef>
              <a:buAutoNum type="arabicPeriod"/>
              <a:tabLst>
                <a:tab pos="607060" algn="l"/>
              </a:tabLst>
            </a:pPr>
            <a:r>
              <a:rPr dirty="0"/>
              <a:t>Fully-connected</a:t>
            </a:r>
            <a:r>
              <a:rPr spc="325" dirty="0"/>
              <a:t> </a:t>
            </a:r>
            <a:r>
              <a:rPr spc="-10" dirty="0"/>
              <a:t>Autoencoders</a:t>
            </a:r>
          </a:p>
          <a:p>
            <a:pPr marL="607060" indent="-594360">
              <a:lnSpc>
                <a:spcPct val="100000"/>
              </a:lnSpc>
              <a:spcBef>
                <a:spcPts val="1700"/>
              </a:spcBef>
              <a:buAutoNum type="arabicPeriod"/>
              <a:tabLst>
                <a:tab pos="607060" algn="l"/>
              </a:tabLst>
            </a:pPr>
            <a:r>
              <a:rPr dirty="0"/>
              <a:t>Convolutional</a:t>
            </a:r>
            <a:r>
              <a:rPr spc="45" dirty="0"/>
              <a:t> </a:t>
            </a:r>
            <a:r>
              <a:rPr spc="-10" dirty="0"/>
              <a:t>Autoencoders</a:t>
            </a:r>
          </a:p>
          <a:p>
            <a:pPr marL="607695" indent="-594995">
              <a:lnSpc>
                <a:spcPct val="100000"/>
              </a:lnSpc>
              <a:spcBef>
                <a:spcPts val="1780"/>
              </a:spcBef>
              <a:buAutoNum type="arabicPeriod"/>
              <a:tabLst>
                <a:tab pos="607695" algn="l"/>
              </a:tabLst>
            </a:pPr>
            <a:r>
              <a:rPr b="1" dirty="0">
                <a:solidFill>
                  <a:srgbClr val="000000"/>
                </a:solidFill>
                <a:latin typeface="Arial"/>
                <a:cs typeface="Arial"/>
              </a:rPr>
              <a:t>Other</a:t>
            </a:r>
            <a:r>
              <a:rPr b="1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b="1" spc="-85" dirty="0">
                <a:solidFill>
                  <a:srgbClr val="000000"/>
                </a:solidFill>
                <a:latin typeface="Arial"/>
                <a:cs typeface="Arial"/>
              </a:rPr>
              <a:t>Types</a:t>
            </a:r>
            <a:r>
              <a:rPr b="1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0000"/>
                </a:solidFill>
                <a:latin typeface="Arial"/>
                <a:cs typeface="Arial"/>
              </a:rPr>
              <a:t>of</a:t>
            </a:r>
            <a:r>
              <a:rPr b="1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b="1" spc="-10" dirty="0">
                <a:solidFill>
                  <a:srgbClr val="000000"/>
                </a:solidFill>
                <a:latin typeface="Arial"/>
                <a:cs typeface="Arial"/>
              </a:rPr>
              <a:t>Autoencoders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976013" y="4576050"/>
            <a:ext cx="2295525" cy="1993264"/>
            <a:chOff x="3976013" y="4576050"/>
            <a:chExt cx="2295525" cy="1993264"/>
          </a:xfrm>
        </p:grpSpPr>
        <p:sp>
          <p:nvSpPr>
            <p:cNvPr id="3" name="object 3"/>
            <p:cNvSpPr/>
            <p:nvPr/>
          </p:nvSpPr>
          <p:spPr>
            <a:xfrm>
              <a:off x="3985219" y="4585257"/>
              <a:ext cx="2277110" cy="1974850"/>
            </a:xfrm>
            <a:custGeom>
              <a:avLst/>
              <a:gdLst/>
              <a:ahLst/>
              <a:cxnLst/>
              <a:rect l="l" t="t" r="r" b="b"/>
              <a:pathLst>
                <a:path w="2277110" h="1974850">
                  <a:moveTo>
                    <a:pt x="0" y="0"/>
                  </a:moveTo>
                  <a:lnTo>
                    <a:pt x="0" y="1974607"/>
                  </a:lnTo>
                  <a:lnTo>
                    <a:pt x="2277026" y="1480955"/>
                  </a:lnTo>
                  <a:lnTo>
                    <a:pt x="2277026" y="4936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7D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985221" y="4585257"/>
              <a:ext cx="2277110" cy="1974850"/>
            </a:xfrm>
            <a:custGeom>
              <a:avLst/>
              <a:gdLst/>
              <a:ahLst/>
              <a:cxnLst/>
              <a:rect l="l" t="t" r="r" b="b"/>
              <a:pathLst>
                <a:path w="2277110" h="1974850">
                  <a:moveTo>
                    <a:pt x="0" y="0"/>
                  </a:moveTo>
                  <a:lnTo>
                    <a:pt x="2277024" y="493651"/>
                  </a:lnTo>
                  <a:lnTo>
                    <a:pt x="2277024" y="1480955"/>
                  </a:lnTo>
                  <a:lnTo>
                    <a:pt x="0" y="1974607"/>
                  </a:lnTo>
                  <a:lnTo>
                    <a:pt x="0" y="0"/>
                  </a:lnTo>
                  <a:close/>
                </a:path>
              </a:pathLst>
            </a:custGeom>
            <a:ln w="17789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7018288" y="4576362"/>
            <a:ext cx="2294890" cy="1992630"/>
            <a:chOff x="7018288" y="4576362"/>
            <a:chExt cx="2294890" cy="1992630"/>
          </a:xfrm>
        </p:grpSpPr>
        <p:sp>
          <p:nvSpPr>
            <p:cNvPr id="6" name="object 6"/>
            <p:cNvSpPr/>
            <p:nvPr/>
          </p:nvSpPr>
          <p:spPr>
            <a:xfrm>
              <a:off x="7027183" y="4585257"/>
              <a:ext cx="2277110" cy="1974850"/>
            </a:xfrm>
            <a:custGeom>
              <a:avLst/>
              <a:gdLst/>
              <a:ahLst/>
              <a:cxnLst/>
              <a:rect l="l" t="t" r="r" b="b"/>
              <a:pathLst>
                <a:path w="2277109" h="1974850">
                  <a:moveTo>
                    <a:pt x="2277024" y="0"/>
                  </a:moveTo>
                  <a:lnTo>
                    <a:pt x="0" y="493651"/>
                  </a:lnTo>
                  <a:lnTo>
                    <a:pt x="0" y="1480955"/>
                  </a:lnTo>
                  <a:lnTo>
                    <a:pt x="2277024" y="1974607"/>
                  </a:lnTo>
                  <a:lnTo>
                    <a:pt x="2277024" y="0"/>
                  </a:lnTo>
                  <a:close/>
                </a:path>
              </a:pathLst>
            </a:custGeom>
            <a:solidFill>
              <a:srgbClr val="00B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027183" y="4585257"/>
              <a:ext cx="2277110" cy="1974850"/>
            </a:xfrm>
            <a:custGeom>
              <a:avLst/>
              <a:gdLst/>
              <a:ahLst/>
              <a:cxnLst/>
              <a:rect l="l" t="t" r="r" b="b"/>
              <a:pathLst>
                <a:path w="2277109" h="1974850">
                  <a:moveTo>
                    <a:pt x="2277024" y="1974607"/>
                  </a:moveTo>
                  <a:lnTo>
                    <a:pt x="0" y="1480955"/>
                  </a:lnTo>
                  <a:lnTo>
                    <a:pt x="0" y="493651"/>
                  </a:lnTo>
                  <a:lnTo>
                    <a:pt x="2277024" y="0"/>
                  </a:lnTo>
                  <a:lnTo>
                    <a:pt x="2277024" y="1974607"/>
                  </a:lnTo>
                  <a:close/>
                </a:path>
              </a:pathLst>
            </a:custGeom>
            <a:ln w="17789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6555768" y="5074461"/>
            <a:ext cx="125095" cy="996315"/>
            <a:chOff x="6555768" y="5074461"/>
            <a:chExt cx="125095" cy="996315"/>
          </a:xfrm>
        </p:grpSpPr>
        <p:sp>
          <p:nvSpPr>
            <p:cNvPr id="9" name="object 9"/>
            <p:cNvSpPr/>
            <p:nvPr/>
          </p:nvSpPr>
          <p:spPr>
            <a:xfrm>
              <a:off x="6564662" y="5083356"/>
              <a:ext cx="107314" cy="978535"/>
            </a:xfrm>
            <a:custGeom>
              <a:avLst/>
              <a:gdLst/>
              <a:ahLst/>
              <a:cxnLst/>
              <a:rect l="l" t="t" r="r" b="b"/>
              <a:pathLst>
                <a:path w="107315" h="978535">
                  <a:moveTo>
                    <a:pt x="106735" y="0"/>
                  </a:moveTo>
                  <a:lnTo>
                    <a:pt x="0" y="0"/>
                  </a:lnTo>
                  <a:lnTo>
                    <a:pt x="0" y="978409"/>
                  </a:lnTo>
                  <a:lnTo>
                    <a:pt x="106735" y="978409"/>
                  </a:lnTo>
                  <a:lnTo>
                    <a:pt x="10673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564662" y="5083356"/>
              <a:ext cx="107314" cy="978535"/>
            </a:xfrm>
            <a:custGeom>
              <a:avLst/>
              <a:gdLst/>
              <a:ahLst/>
              <a:cxnLst/>
              <a:rect l="l" t="t" r="r" b="b"/>
              <a:pathLst>
                <a:path w="107315" h="978535">
                  <a:moveTo>
                    <a:pt x="0" y="0"/>
                  </a:moveTo>
                  <a:lnTo>
                    <a:pt x="106735" y="0"/>
                  </a:lnTo>
                  <a:lnTo>
                    <a:pt x="106735" y="978409"/>
                  </a:lnTo>
                  <a:lnTo>
                    <a:pt x="0" y="978409"/>
                  </a:lnTo>
                  <a:lnTo>
                    <a:pt x="0" y="0"/>
                  </a:lnTo>
                  <a:close/>
                </a:path>
              </a:pathLst>
            </a:custGeom>
            <a:ln w="17789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449329" y="5346390"/>
            <a:ext cx="1210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>
                <a:latin typeface="Calibri"/>
                <a:cs typeface="Calibri"/>
              </a:rPr>
              <a:t>Encoder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537304" y="5346390"/>
            <a:ext cx="124587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>
                <a:latin typeface="Calibri"/>
                <a:cs typeface="Calibri"/>
              </a:rPr>
              <a:t>Decoder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84733" y="5170079"/>
            <a:ext cx="978409" cy="998199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25629" y="5021094"/>
            <a:ext cx="951965" cy="1120723"/>
          </a:xfrm>
          <a:prstGeom prst="rect">
            <a:avLst/>
          </a:prstGeom>
        </p:spPr>
      </p:pic>
      <p:grpSp>
        <p:nvGrpSpPr>
          <p:cNvPr id="15" name="object 15"/>
          <p:cNvGrpSpPr/>
          <p:nvPr/>
        </p:nvGrpSpPr>
        <p:grpSpPr>
          <a:xfrm>
            <a:off x="3424857" y="4558574"/>
            <a:ext cx="89535" cy="2010410"/>
            <a:chOff x="3424857" y="4558574"/>
            <a:chExt cx="89535" cy="2010410"/>
          </a:xfrm>
        </p:grpSpPr>
        <p:sp>
          <p:nvSpPr>
            <p:cNvPr id="16" name="object 16"/>
            <p:cNvSpPr/>
            <p:nvPr/>
          </p:nvSpPr>
          <p:spPr>
            <a:xfrm>
              <a:off x="3433752" y="4567467"/>
              <a:ext cx="71755" cy="1992630"/>
            </a:xfrm>
            <a:custGeom>
              <a:avLst/>
              <a:gdLst/>
              <a:ahLst/>
              <a:cxnLst/>
              <a:rect l="l" t="t" r="r" b="b"/>
              <a:pathLst>
                <a:path w="71754" h="1992629">
                  <a:moveTo>
                    <a:pt x="71157" y="0"/>
                  </a:moveTo>
                  <a:lnTo>
                    <a:pt x="0" y="0"/>
                  </a:lnTo>
                  <a:lnTo>
                    <a:pt x="0" y="1992397"/>
                  </a:lnTo>
                  <a:lnTo>
                    <a:pt x="71157" y="1992397"/>
                  </a:lnTo>
                  <a:lnTo>
                    <a:pt x="7115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33752" y="4567468"/>
              <a:ext cx="71755" cy="1992630"/>
            </a:xfrm>
            <a:custGeom>
              <a:avLst/>
              <a:gdLst/>
              <a:ahLst/>
              <a:cxnLst/>
              <a:rect l="l" t="t" r="r" b="b"/>
              <a:pathLst>
                <a:path w="71754" h="1992629">
                  <a:moveTo>
                    <a:pt x="0" y="0"/>
                  </a:moveTo>
                  <a:lnTo>
                    <a:pt x="71157" y="0"/>
                  </a:lnTo>
                  <a:lnTo>
                    <a:pt x="71157" y="1992396"/>
                  </a:lnTo>
                  <a:lnTo>
                    <a:pt x="0" y="1992396"/>
                  </a:lnTo>
                  <a:lnTo>
                    <a:pt x="0" y="0"/>
                  </a:lnTo>
                  <a:close/>
                </a:path>
              </a:pathLst>
            </a:custGeom>
            <a:ln w="17789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9544363" y="4594151"/>
            <a:ext cx="89535" cy="1992630"/>
            <a:chOff x="9544363" y="4594151"/>
            <a:chExt cx="89535" cy="1992630"/>
          </a:xfrm>
        </p:grpSpPr>
        <p:sp>
          <p:nvSpPr>
            <p:cNvPr id="19" name="object 19"/>
            <p:cNvSpPr/>
            <p:nvPr/>
          </p:nvSpPr>
          <p:spPr>
            <a:xfrm>
              <a:off x="9553257" y="4603047"/>
              <a:ext cx="71755" cy="1974850"/>
            </a:xfrm>
            <a:custGeom>
              <a:avLst/>
              <a:gdLst/>
              <a:ahLst/>
              <a:cxnLst/>
              <a:rect l="l" t="t" r="r" b="b"/>
              <a:pathLst>
                <a:path w="71754" h="1974850">
                  <a:moveTo>
                    <a:pt x="71157" y="0"/>
                  </a:moveTo>
                  <a:lnTo>
                    <a:pt x="0" y="0"/>
                  </a:lnTo>
                  <a:lnTo>
                    <a:pt x="0" y="1974607"/>
                  </a:lnTo>
                  <a:lnTo>
                    <a:pt x="71157" y="1974607"/>
                  </a:lnTo>
                  <a:lnTo>
                    <a:pt x="7115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553257" y="4603046"/>
              <a:ext cx="71755" cy="1974850"/>
            </a:xfrm>
            <a:custGeom>
              <a:avLst/>
              <a:gdLst/>
              <a:ahLst/>
              <a:cxnLst/>
              <a:rect l="l" t="t" r="r" b="b"/>
              <a:pathLst>
                <a:path w="71754" h="1974850">
                  <a:moveTo>
                    <a:pt x="0" y="0"/>
                  </a:moveTo>
                  <a:lnTo>
                    <a:pt x="71157" y="0"/>
                  </a:lnTo>
                  <a:lnTo>
                    <a:pt x="71157" y="1974607"/>
                  </a:lnTo>
                  <a:lnTo>
                    <a:pt x="0" y="1974607"/>
                  </a:lnTo>
                  <a:lnTo>
                    <a:pt x="0" y="0"/>
                  </a:lnTo>
                  <a:close/>
                </a:path>
              </a:pathLst>
            </a:custGeom>
            <a:ln w="17789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5998" rIns="0" bIns="0" rtlCol="0">
            <a:spAutoFit/>
          </a:bodyPr>
          <a:lstStyle/>
          <a:p>
            <a:pPr marL="2317750">
              <a:lnSpc>
                <a:spcPct val="100000"/>
              </a:lnSpc>
              <a:spcBef>
                <a:spcPts val="100"/>
              </a:spcBef>
            </a:pPr>
            <a:r>
              <a:rPr dirty="0"/>
              <a:t>Autoencoders</a:t>
            </a:r>
            <a:r>
              <a:rPr spc="-170" dirty="0"/>
              <a:t> </a:t>
            </a:r>
            <a:r>
              <a:rPr dirty="0"/>
              <a:t>and</a:t>
            </a:r>
            <a:r>
              <a:rPr spc="-170" dirty="0"/>
              <a:t> </a:t>
            </a:r>
            <a:r>
              <a:rPr spc="-10" dirty="0"/>
              <a:t>Dropout</a:t>
            </a:r>
          </a:p>
        </p:txBody>
      </p:sp>
      <p:grpSp>
        <p:nvGrpSpPr>
          <p:cNvPr id="22" name="object 22"/>
          <p:cNvGrpSpPr/>
          <p:nvPr/>
        </p:nvGrpSpPr>
        <p:grpSpPr>
          <a:xfrm>
            <a:off x="4924983" y="3650630"/>
            <a:ext cx="1094105" cy="1174750"/>
            <a:chOff x="4924983" y="3650630"/>
            <a:chExt cx="1094105" cy="1174750"/>
          </a:xfrm>
        </p:grpSpPr>
        <p:sp>
          <p:nvSpPr>
            <p:cNvPr id="23" name="object 23"/>
            <p:cNvSpPr/>
            <p:nvPr/>
          </p:nvSpPr>
          <p:spPr>
            <a:xfrm>
              <a:off x="5957643" y="3650630"/>
              <a:ext cx="0" cy="1065530"/>
            </a:xfrm>
            <a:custGeom>
              <a:avLst/>
              <a:gdLst/>
              <a:ahLst/>
              <a:cxnLst/>
              <a:rect l="l" t="t" r="r" b="b"/>
              <a:pathLst>
                <a:path h="1065529">
                  <a:moveTo>
                    <a:pt x="0" y="0"/>
                  </a:moveTo>
                  <a:lnTo>
                    <a:pt x="0" y="1052633"/>
                  </a:lnTo>
                  <a:lnTo>
                    <a:pt x="0" y="1065333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896683" y="4703263"/>
              <a:ext cx="121920" cy="121920"/>
            </a:xfrm>
            <a:custGeom>
              <a:avLst/>
              <a:gdLst/>
              <a:ahLst/>
              <a:cxnLst/>
              <a:rect l="l" t="t" r="r" b="b"/>
              <a:pathLst>
                <a:path w="121920" h="121920">
                  <a:moveTo>
                    <a:pt x="121920" y="0"/>
                  </a:moveTo>
                  <a:lnTo>
                    <a:pt x="0" y="0"/>
                  </a:lnTo>
                  <a:lnTo>
                    <a:pt x="60960" y="121920"/>
                  </a:lnTo>
                  <a:lnTo>
                    <a:pt x="1219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985943" y="3650630"/>
              <a:ext cx="0" cy="930275"/>
            </a:xfrm>
            <a:custGeom>
              <a:avLst/>
              <a:gdLst/>
              <a:ahLst/>
              <a:cxnLst/>
              <a:rect l="l" t="t" r="r" b="b"/>
              <a:pathLst>
                <a:path h="930275">
                  <a:moveTo>
                    <a:pt x="0" y="0"/>
                  </a:moveTo>
                  <a:lnTo>
                    <a:pt x="0" y="917408"/>
                  </a:lnTo>
                  <a:lnTo>
                    <a:pt x="0" y="930108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924983" y="4568037"/>
              <a:ext cx="121920" cy="121920"/>
            </a:xfrm>
            <a:custGeom>
              <a:avLst/>
              <a:gdLst/>
              <a:ahLst/>
              <a:cxnLst/>
              <a:rect l="l" t="t" r="r" b="b"/>
              <a:pathLst>
                <a:path w="121920" h="121920">
                  <a:moveTo>
                    <a:pt x="121920" y="0"/>
                  </a:moveTo>
                  <a:lnTo>
                    <a:pt x="0" y="0"/>
                  </a:lnTo>
                  <a:lnTo>
                    <a:pt x="60960" y="121920"/>
                  </a:lnTo>
                  <a:lnTo>
                    <a:pt x="1219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269109" y="2295813"/>
            <a:ext cx="679958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50" dirty="0">
                <a:latin typeface="Microsoft Sans Serif"/>
                <a:cs typeface="Microsoft Sans Serif"/>
              </a:rPr>
              <a:t>Add</a:t>
            </a:r>
            <a:r>
              <a:rPr sz="3000" spc="60" dirty="0">
                <a:latin typeface="Microsoft Sans Serif"/>
                <a:cs typeface="Microsoft Sans Serif"/>
              </a:rPr>
              <a:t> </a:t>
            </a:r>
            <a:r>
              <a:rPr sz="3000" spc="50" dirty="0">
                <a:latin typeface="Microsoft Sans Serif"/>
                <a:cs typeface="Microsoft Sans Serif"/>
              </a:rPr>
              <a:t>dropout</a:t>
            </a:r>
            <a:r>
              <a:rPr sz="3000" spc="65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layers</a:t>
            </a:r>
            <a:r>
              <a:rPr sz="3000" spc="65" dirty="0">
                <a:latin typeface="Microsoft Sans Serif"/>
                <a:cs typeface="Microsoft Sans Serif"/>
              </a:rPr>
              <a:t> </a:t>
            </a:r>
            <a:r>
              <a:rPr sz="3000" spc="75" dirty="0">
                <a:latin typeface="Microsoft Sans Serif"/>
                <a:cs typeface="Microsoft Sans Serif"/>
              </a:rPr>
              <a:t>to</a:t>
            </a:r>
            <a:r>
              <a:rPr sz="3000" spc="60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force</a:t>
            </a:r>
            <a:r>
              <a:rPr sz="3000" spc="65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networks</a:t>
            </a:r>
            <a:r>
              <a:rPr sz="3000" spc="65" dirty="0">
                <a:latin typeface="Microsoft Sans Serif"/>
                <a:cs typeface="Microsoft Sans Serif"/>
              </a:rPr>
              <a:t> </a:t>
            </a:r>
            <a:r>
              <a:rPr sz="3000" spc="40" dirty="0">
                <a:latin typeface="Microsoft Sans Serif"/>
                <a:cs typeface="Microsoft Sans Serif"/>
              </a:rPr>
              <a:t>to </a:t>
            </a:r>
            <a:r>
              <a:rPr sz="3000" dirty="0">
                <a:latin typeface="Microsoft Sans Serif"/>
                <a:cs typeface="Microsoft Sans Serif"/>
              </a:rPr>
              <a:t>learn</a:t>
            </a:r>
            <a:r>
              <a:rPr sz="3000" spc="75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redundant</a:t>
            </a:r>
            <a:r>
              <a:rPr sz="3000" spc="7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features</a:t>
            </a:r>
            <a:endParaRPr sz="3000">
              <a:latin typeface="Microsoft Sans Serif"/>
              <a:cs typeface="Microsoft Sans Serif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29" name="object 2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30" name="object 3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5998" rIns="0" bIns="0" rtlCol="0">
            <a:spAutoFit/>
          </a:bodyPr>
          <a:lstStyle/>
          <a:p>
            <a:pPr marL="286004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Denoising</a:t>
            </a:r>
            <a:r>
              <a:rPr spc="-260" dirty="0"/>
              <a:t> </a:t>
            </a:r>
            <a:r>
              <a:rPr spc="-10" dirty="0"/>
              <a:t>Autoencoder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186684" y="3752048"/>
            <a:ext cx="121920" cy="1039494"/>
            <a:chOff x="2186684" y="3752048"/>
            <a:chExt cx="121920" cy="1039494"/>
          </a:xfrm>
        </p:grpSpPr>
        <p:sp>
          <p:nvSpPr>
            <p:cNvPr id="4" name="object 4"/>
            <p:cNvSpPr/>
            <p:nvPr/>
          </p:nvSpPr>
          <p:spPr>
            <a:xfrm>
              <a:off x="2247644" y="3752048"/>
              <a:ext cx="0" cy="930275"/>
            </a:xfrm>
            <a:custGeom>
              <a:avLst/>
              <a:gdLst/>
              <a:ahLst/>
              <a:cxnLst/>
              <a:rect l="l" t="t" r="r" b="b"/>
              <a:pathLst>
                <a:path h="930275">
                  <a:moveTo>
                    <a:pt x="0" y="0"/>
                  </a:moveTo>
                  <a:lnTo>
                    <a:pt x="0" y="917408"/>
                  </a:lnTo>
                  <a:lnTo>
                    <a:pt x="0" y="930108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186684" y="4669457"/>
              <a:ext cx="121920" cy="121920"/>
            </a:xfrm>
            <a:custGeom>
              <a:avLst/>
              <a:gdLst/>
              <a:ahLst/>
              <a:cxnLst/>
              <a:rect l="l" t="t" r="r" b="b"/>
              <a:pathLst>
                <a:path w="121919" h="121920">
                  <a:moveTo>
                    <a:pt x="121919" y="0"/>
                  </a:moveTo>
                  <a:lnTo>
                    <a:pt x="0" y="0"/>
                  </a:lnTo>
                  <a:lnTo>
                    <a:pt x="60959" y="121919"/>
                  </a:lnTo>
                  <a:lnTo>
                    <a:pt x="12191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65918" y="2531186"/>
            <a:ext cx="1042162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50" dirty="0">
                <a:latin typeface="Microsoft Sans Serif"/>
                <a:cs typeface="Microsoft Sans Serif"/>
              </a:rPr>
              <a:t>Add</a:t>
            </a:r>
            <a:r>
              <a:rPr sz="3000" spc="80" dirty="0">
                <a:latin typeface="Microsoft Sans Serif"/>
                <a:cs typeface="Microsoft Sans Serif"/>
              </a:rPr>
              <a:t> </a:t>
            </a:r>
            <a:r>
              <a:rPr sz="3000" spc="50" dirty="0">
                <a:latin typeface="Microsoft Sans Serif"/>
                <a:cs typeface="Microsoft Sans Serif"/>
              </a:rPr>
              <a:t>dropout</a:t>
            </a:r>
            <a:r>
              <a:rPr sz="3000" spc="80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after</a:t>
            </a:r>
            <a:r>
              <a:rPr sz="3000" spc="85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the</a:t>
            </a:r>
            <a:r>
              <a:rPr sz="3000" spc="80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input,</a:t>
            </a:r>
            <a:r>
              <a:rPr sz="3000" spc="85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or</a:t>
            </a:r>
            <a:r>
              <a:rPr sz="3000" spc="80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add</a:t>
            </a:r>
            <a:r>
              <a:rPr sz="3000" spc="85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noise</a:t>
            </a:r>
            <a:r>
              <a:rPr sz="3000" spc="80" dirty="0">
                <a:latin typeface="Microsoft Sans Serif"/>
                <a:cs typeface="Microsoft Sans Serif"/>
              </a:rPr>
              <a:t> </a:t>
            </a:r>
            <a:r>
              <a:rPr sz="3000" spc="75" dirty="0">
                <a:latin typeface="Microsoft Sans Serif"/>
                <a:cs typeface="Microsoft Sans Serif"/>
              </a:rPr>
              <a:t>to</a:t>
            </a:r>
            <a:r>
              <a:rPr sz="3000" spc="85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the</a:t>
            </a:r>
            <a:r>
              <a:rPr sz="3000" spc="80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input</a:t>
            </a:r>
            <a:r>
              <a:rPr sz="3000" spc="85" dirty="0">
                <a:latin typeface="Microsoft Sans Serif"/>
                <a:cs typeface="Microsoft Sans Serif"/>
              </a:rPr>
              <a:t> </a:t>
            </a:r>
            <a:r>
              <a:rPr sz="3000" spc="75" dirty="0">
                <a:latin typeface="Microsoft Sans Serif"/>
                <a:cs typeface="Microsoft Sans Serif"/>
              </a:rPr>
              <a:t>to</a:t>
            </a:r>
            <a:r>
              <a:rPr sz="3000" spc="8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learn </a:t>
            </a:r>
            <a:r>
              <a:rPr sz="3000" spc="75" dirty="0">
                <a:latin typeface="Microsoft Sans Serif"/>
                <a:cs typeface="Microsoft Sans Serif"/>
              </a:rPr>
              <a:t>to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denoise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images</a:t>
            </a:r>
            <a:endParaRPr sz="30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9673" y="8075733"/>
            <a:ext cx="12327255" cy="41402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>
              <a:lnSpc>
                <a:spcPts val="1500"/>
              </a:lnSpc>
              <a:spcBef>
                <a:spcPts val="200"/>
              </a:spcBef>
            </a:pP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Vincent,</a:t>
            </a:r>
            <a:r>
              <a:rPr sz="1300" spc="-6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spc="-50" dirty="0">
                <a:solidFill>
                  <a:srgbClr val="222222"/>
                </a:solidFill>
                <a:latin typeface="Arial MT"/>
                <a:cs typeface="Arial MT"/>
              </a:rPr>
              <a:t>P.,</a:t>
            </a:r>
            <a:r>
              <a:rPr sz="1300" spc="-3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Larochelle,</a:t>
            </a:r>
            <a:r>
              <a:rPr sz="1300" spc="-3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H.,</a:t>
            </a:r>
            <a:r>
              <a:rPr sz="1300" spc="-3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Bengio,</a:t>
            </a:r>
            <a:r>
              <a:rPr sz="1300" spc="-5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spc="-50" dirty="0">
                <a:solidFill>
                  <a:srgbClr val="222222"/>
                </a:solidFill>
                <a:latin typeface="Arial MT"/>
                <a:cs typeface="Arial MT"/>
              </a:rPr>
              <a:t>Y.,</a:t>
            </a:r>
            <a:r>
              <a:rPr sz="1300" spc="-3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&amp;</a:t>
            </a:r>
            <a:r>
              <a:rPr sz="1300" spc="-3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Manzagol,</a:t>
            </a:r>
            <a:r>
              <a:rPr sz="1300" spc="-3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spc="-95" dirty="0">
                <a:solidFill>
                  <a:srgbClr val="222222"/>
                </a:solidFill>
                <a:latin typeface="Arial MT"/>
                <a:cs typeface="Arial MT"/>
              </a:rPr>
              <a:t>P.</a:t>
            </a:r>
            <a:r>
              <a:rPr sz="1300" spc="-7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A.</a:t>
            </a:r>
            <a:r>
              <a:rPr sz="1300" spc="-3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(2008,</a:t>
            </a:r>
            <a:r>
              <a:rPr sz="1300" spc="-3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July).</a:t>
            </a:r>
            <a:r>
              <a:rPr sz="1300" spc="-3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u="sng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Extracting</a:t>
            </a:r>
            <a:r>
              <a:rPr sz="1300" u="sng" spc="-30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 </a:t>
            </a:r>
            <a:r>
              <a:rPr sz="1300" u="sng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and</a:t>
            </a:r>
            <a:r>
              <a:rPr sz="1300" u="sng" spc="-30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 </a:t>
            </a:r>
            <a:r>
              <a:rPr sz="1300" u="sng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composing</a:t>
            </a:r>
            <a:r>
              <a:rPr sz="1300" u="sng" spc="-30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 </a:t>
            </a:r>
            <a:r>
              <a:rPr sz="1300" u="sng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robust</a:t>
            </a:r>
            <a:r>
              <a:rPr sz="1300" u="sng" spc="-35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 </a:t>
            </a:r>
            <a:r>
              <a:rPr sz="1300" u="sng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features</a:t>
            </a:r>
            <a:r>
              <a:rPr sz="1300" u="sng" spc="-30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 </a:t>
            </a:r>
            <a:r>
              <a:rPr sz="1300" u="sng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with</a:t>
            </a:r>
            <a:r>
              <a:rPr sz="1300" u="sng" spc="-30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 </a:t>
            </a:r>
            <a:r>
              <a:rPr sz="1300" u="sng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denoising</a:t>
            </a:r>
            <a:r>
              <a:rPr sz="1300" u="sng" spc="-30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 </a:t>
            </a:r>
            <a:r>
              <a:rPr sz="1300" u="sng" spc="-10" dirty="0">
                <a:solidFill>
                  <a:srgbClr val="00A2FF"/>
                </a:solidFill>
                <a:uFill>
                  <a:solidFill>
                    <a:srgbClr val="00A2FF"/>
                  </a:solidFill>
                </a:uFill>
                <a:latin typeface="Arial MT"/>
                <a:cs typeface="Arial MT"/>
              </a:rPr>
              <a:t>autoencoders</a:t>
            </a:r>
            <a:r>
              <a:rPr sz="1300" spc="-10" dirty="0">
                <a:solidFill>
                  <a:srgbClr val="222222"/>
                </a:solidFill>
                <a:latin typeface="Arial MT"/>
                <a:cs typeface="Arial MT"/>
              </a:rPr>
              <a:t>.</a:t>
            </a:r>
            <a:r>
              <a:rPr sz="1300" spc="-3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In</a:t>
            </a:r>
            <a:r>
              <a:rPr sz="1300" spc="-3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i="1" dirty="0">
                <a:solidFill>
                  <a:srgbClr val="222222"/>
                </a:solidFill>
                <a:latin typeface="Arial"/>
                <a:cs typeface="Arial"/>
              </a:rPr>
              <a:t>Proceedings</a:t>
            </a:r>
            <a:r>
              <a:rPr sz="1300" i="1" spc="-30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222222"/>
                </a:solidFill>
                <a:latin typeface="Arial"/>
                <a:cs typeface="Arial"/>
              </a:rPr>
              <a:t>of</a:t>
            </a:r>
            <a:r>
              <a:rPr sz="1300" i="1" spc="-35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222222"/>
                </a:solidFill>
                <a:latin typeface="Arial"/>
                <a:cs typeface="Arial"/>
              </a:rPr>
              <a:t>the</a:t>
            </a:r>
            <a:r>
              <a:rPr sz="1300" i="1" spc="-30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300" i="1" spc="-20" dirty="0">
                <a:solidFill>
                  <a:srgbClr val="222222"/>
                </a:solidFill>
                <a:latin typeface="Arial"/>
                <a:cs typeface="Arial"/>
              </a:rPr>
              <a:t>25th </a:t>
            </a:r>
            <a:r>
              <a:rPr sz="1300" i="1" dirty="0">
                <a:solidFill>
                  <a:srgbClr val="222222"/>
                </a:solidFill>
                <a:latin typeface="Arial"/>
                <a:cs typeface="Arial"/>
              </a:rPr>
              <a:t>International</a:t>
            </a:r>
            <a:r>
              <a:rPr sz="1300" i="1" spc="-65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222222"/>
                </a:solidFill>
                <a:latin typeface="Arial"/>
                <a:cs typeface="Arial"/>
              </a:rPr>
              <a:t>Conference</a:t>
            </a:r>
            <a:r>
              <a:rPr sz="1300" i="1" spc="-35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222222"/>
                </a:solidFill>
                <a:latin typeface="Arial"/>
                <a:cs typeface="Arial"/>
              </a:rPr>
              <a:t>on</a:t>
            </a:r>
            <a:r>
              <a:rPr sz="1300" i="1" spc="-35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222222"/>
                </a:solidFill>
                <a:latin typeface="Arial"/>
                <a:cs typeface="Arial"/>
              </a:rPr>
              <a:t>Machine</a:t>
            </a:r>
            <a:r>
              <a:rPr sz="1300" i="1" spc="-35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222222"/>
                </a:solidFill>
                <a:latin typeface="Arial"/>
                <a:cs typeface="Arial"/>
              </a:rPr>
              <a:t>Learning</a:t>
            </a:r>
            <a:r>
              <a:rPr sz="1300" i="1" spc="-40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(pp.</a:t>
            </a:r>
            <a:r>
              <a:rPr sz="1300" spc="-4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spc="-10" dirty="0">
                <a:solidFill>
                  <a:srgbClr val="222222"/>
                </a:solidFill>
                <a:latin typeface="Arial MT"/>
                <a:cs typeface="Arial MT"/>
              </a:rPr>
              <a:t>1096-</a:t>
            </a:r>
            <a:r>
              <a:rPr sz="1300" spc="-30" dirty="0">
                <a:solidFill>
                  <a:srgbClr val="222222"/>
                </a:solidFill>
                <a:latin typeface="Arial MT"/>
                <a:cs typeface="Arial MT"/>
              </a:rPr>
              <a:t>1103).</a:t>
            </a:r>
            <a:r>
              <a:rPr sz="1300" spc="-7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spc="-20" dirty="0">
                <a:solidFill>
                  <a:srgbClr val="222222"/>
                </a:solidFill>
                <a:latin typeface="Arial MT"/>
                <a:cs typeface="Arial MT"/>
              </a:rPr>
              <a:t>ACM.</a:t>
            </a:r>
            <a:endParaRPr sz="1300">
              <a:latin typeface="Arial MT"/>
              <a:cs typeface="Arial MT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501826" y="4139827"/>
            <a:ext cx="2380615" cy="2066925"/>
            <a:chOff x="4501826" y="4139827"/>
            <a:chExt cx="2380615" cy="2066925"/>
          </a:xfrm>
        </p:grpSpPr>
        <p:sp>
          <p:nvSpPr>
            <p:cNvPr id="9" name="object 9"/>
            <p:cNvSpPr/>
            <p:nvPr/>
          </p:nvSpPr>
          <p:spPr>
            <a:xfrm>
              <a:off x="4511053" y="4149053"/>
              <a:ext cx="2362200" cy="2048510"/>
            </a:xfrm>
            <a:custGeom>
              <a:avLst/>
              <a:gdLst/>
              <a:ahLst/>
              <a:cxnLst/>
              <a:rect l="l" t="t" r="r" b="b"/>
              <a:pathLst>
                <a:path w="2362200" h="2048510">
                  <a:moveTo>
                    <a:pt x="0" y="0"/>
                  </a:moveTo>
                  <a:lnTo>
                    <a:pt x="0" y="2048159"/>
                  </a:lnTo>
                  <a:lnTo>
                    <a:pt x="2361841" y="1536119"/>
                  </a:lnTo>
                  <a:lnTo>
                    <a:pt x="2361841" y="5120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7D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511052" y="4149053"/>
              <a:ext cx="2362200" cy="2048510"/>
            </a:xfrm>
            <a:custGeom>
              <a:avLst/>
              <a:gdLst/>
              <a:ahLst/>
              <a:cxnLst/>
              <a:rect l="l" t="t" r="r" b="b"/>
              <a:pathLst>
                <a:path w="2362200" h="2048510">
                  <a:moveTo>
                    <a:pt x="0" y="0"/>
                  </a:moveTo>
                  <a:lnTo>
                    <a:pt x="2361842" y="512040"/>
                  </a:lnTo>
                  <a:lnTo>
                    <a:pt x="2361842" y="1536120"/>
                  </a:lnTo>
                  <a:lnTo>
                    <a:pt x="0" y="2048160"/>
                  </a:lnTo>
                  <a:lnTo>
                    <a:pt x="0" y="0"/>
                  </a:lnTo>
                  <a:close/>
                </a:path>
              </a:pathLst>
            </a:custGeom>
            <a:ln w="18451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7657102" y="4139825"/>
            <a:ext cx="2380615" cy="2066925"/>
            <a:chOff x="7657102" y="4139825"/>
            <a:chExt cx="2380615" cy="2066925"/>
          </a:xfrm>
        </p:grpSpPr>
        <p:sp>
          <p:nvSpPr>
            <p:cNvPr id="12" name="object 12"/>
            <p:cNvSpPr/>
            <p:nvPr/>
          </p:nvSpPr>
          <p:spPr>
            <a:xfrm>
              <a:off x="7666328" y="4149053"/>
              <a:ext cx="2362200" cy="2048510"/>
            </a:xfrm>
            <a:custGeom>
              <a:avLst/>
              <a:gdLst/>
              <a:ahLst/>
              <a:cxnLst/>
              <a:rect l="l" t="t" r="r" b="b"/>
              <a:pathLst>
                <a:path w="2362200" h="2048510">
                  <a:moveTo>
                    <a:pt x="2361841" y="0"/>
                  </a:moveTo>
                  <a:lnTo>
                    <a:pt x="0" y="512039"/>
                  </a:lnTo>
                  <a:lnTo>
                    <a:pt x="0" y="1536119"/>
                  </a:lnTo>
                  <a:lnTo>
                    <a:pt x="2361841" y="2048159"/>
                  </a:lnTo>
                  <a:lnTo>
                    <a:pt x="2361841" y="0"/>
                  </a:lnTo>
                  <a:close/>
                </a:path>
              </a:pathLst>
            </a:custGeom>
            <a:solidFill>
              <a:srgbClr val="00B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666328" y="4149051"/>
              <a:ext cx="2362200" cy="2048510"/>
            </a:xfrm>
            <a:custGeom>
              <a:avLst/>
              <a:gdLst/>
              <a:ahLst/>
              <a:cxnLst/>
              <a:rect l="l" t="t" r="r" b="b"/>
              <a:pathLst>
                <a:path w="2362200" h="2048510">
                  <a:moveTo>
                    <a:pt x="2361842" y="2048160"/>
                  </a:moveTo>
                  <a:lnTo>
                    <a:pt x="0" y="1536120"/>
                  </a:lnTo>
                  <a:lnTo>
                    <a:pt x="0" y="512040"/>
                  </a:lnTo>
                  <a:lnTo>
                    <a:pt x="2361842" y="0"/>
                  </a:lnTo>
                  <a:lnTo>
                    <a:pt x="2361842" y="2048160"/>
                  </a:lnTo>
                  <a:close/>
                </a:path>
              </a:pathLst>
            </a:custGeom>
            <a:ln w="18451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7177352" y="4656479"/>
            <a:ext cx="129539" cy="1033780"/>
            <a:chOff x="7177352" y="4656479"/>
            <a:chExt cx="129539" cy="1033780"/>
          </a:xfrm>
        </p:grpSpPr>
        <p:sp>
          <p:nvSpPr>
            <p:cNvPr id="15" name="object 15"/>
            <p:cNvSpPr/>
            <p:nvPr/>
          </p:nvSpPr>
          <p:spPr>
            <a:xfrm>
              <a:off x="7186578" y="4665705"/>
              <a:ext cx="111125" cy="1015365"/>
            </a:xfrm>
            <a:custGeom>
              <a:avLst/>
              <a:gdLst/>
              <a:ahLst/>
              <a:cxnLst/>
              <a:rect l="l" t="t" r="r" b="b"/>
              <a:pathLst>
                <a:path w="111125" h="1015364">
                  <a:moveTo>
                    <a:pt x="110711" y="0"/>
                  </a:moveTo>
                  <a:lnTo>
                    <a:pt x="0" y="0"/>
                  </a:lnTo>
                  <a:lnTo>
                    <a:pt x="0" y="1014854"/>
                  </a:lnTo>
                  <a:lnTo>
                    <a:pt x="110711" y="1014854"/>
                  </a:lnTo>
                  <a:lnTo>
                    <a:pt x="11071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186578" y="4665705"/>
              <a:ext cx="111125" cy="1015365"/>
            </a:xfrm>
            <a:custGeom>
              <a:avLst/>
              <a:gdLst/>
              <a:ahLst/>
              <a:cxnLst/>
              <a:rect l="l" t="t" r="r" b="b"/>
              <a:pathLst>
                <a:path w="111125" h="1015364">
                  <a:moveTo>
                    <a:pt x="0" y="0"/>
                  </a:moveTo>
                  <a:lnTo>
                    <a:pt x="110711" y="0"/>
                  </a:lnTo>
                  <a:lnTo>
                    <a:pt x="110711" y="1014854"/>
                  </a:lnTo>
                  <a:lnTo>
                    <a:pt x="0" y="1014854"/>
                  </a:lnTo>
                  <a:lnTo>
                    <a:pt x="0" y="0"/>
                  </a:lnTo>
                  <a:close/>
                </a:path>
              </a:pathLst>
            </a:custGeom>
            <a:ln w="18451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4992923" y="4939010"/>
            <a:ext cx="1254125" cy="468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spc="-10" dirty="0">
                <a:latin typeface="Calibri"/>
                <a:cs typeface="Calibri"/>
              </a:rPr>
              <a:t>Encoder</a:t>
            </a:r>
            <a:endParaRPr sz="29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195923" y="4939010"/>
            <a:ext cx="1290955" cy="468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spc="-10" dirty="0">
                <a:latin typeface="Calibri"/>
                <a:cs typeface="Calibri"/>
              </a:rPr>
              <a:t>Decoder</a:t>
            </a:r>
            <a:endParaRPr sz="2900">
              <a:latin typeface="Calibri"/>
              <a:cs typeface="Calibri"/>
            </a:endParaRPr>
          </a:p>
        </p:txBody>
      </p:sp>
      <p:pic>
        <p:nvPicPr>
          <p:cNvPr id="19" name="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3749" y="4882515"/>
            <a:ext cx="1014854" cy="1019928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72740" y="4601124"/>
            <a:ext cx="987425" cy="1162469"/>
          </a:xfrm>
          <a:prstGeom prst="rect">
            <a:avLst/>
          </a:prstGeom>
        </p:spPr>
      </p:pic>
      <p:grpSp>
        <p:nvGrpSpPr>
          <p:cNvPr id="21" name="object 21"/>
          <p:cNvGrpSpPr/>
          <p:nvPr/>
        </p:nvGrpSpPr>
        <p:grpSpPr>
          <a:xfrm>
            <a:off x="3929818" y="4121375"/>
            <a:ext cx="92710" cy="2085339"/>
            <a:chOff x="3929818" y="4121375"/>
            <a:chExt cx="92710" cy="2085339"/>
          </a:xfrm>
        </p:grpSpPr>
        <p:sp>
          <p:nvSpPr>
            <p:cNvPr id="22" name="object 22"/>
            <p:cNvSpPr/>
            <p:nvPr/>
          </p:nvSpPr>
          <p:spPr>
            <a:xfrm>
              <a:off x="3939044" y="4130600"/>
              <a:ext cx="74295" cy="2066925"/>
            </a:xfrm>
            <a:custGeom>
              <a:avLst/>
              <a:gdLst/>
              <a:ahLst/>
              <a:cxnLst/>
              <a:rect l="l" t="t" r="r" b="b"/>
              <a:pathLst>
                <a:path w="74295" h="2066925">
                  <a:moveTo>
                    <a:pt x="73807" y="0"/>
                  </a:moveTo>
                  <a:lnTo>
                    <a:pt x="0" y="0"/>
                  </a:lnTo>
                  <a:lnTo>
                    <a:pt x="0" y="2066612"/>
                  </a:lnTo>
                  <a:lnTo>
                    <a:pt x="73807" y="2066612"/>
                  </a:lnTo>
                  <a:lnTo>
                    <a:pt x="7380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939044" y="4130601"/>
              <a:ext cx="74295" cy="2066925"/>
            </a:xfrm>
            <a:custGeom>
              <a:avLst/>
              <a:gdLst/>
              <a:ahLst/>
              <a:cxnLst/>
              <a:rect l="l" t="t" r="r" b="b"/>
              <a:pathLst>
                <a:path w="74295" h="2066925">
                  <a:moveTo>
                    <a:pt x="0" y="0"/>
                  </a:moveTo>
                  <a:lnTo>
                    <a:pt x="73807" y="0"/>
                  </a:lnTo>
                  <a:lnTo>
                    <a:pt x="73807" y="2066612"/>
                  </a:lnTo>
                  <a:lnTo>
                    <a:pt x="0" y="2066612"/>
                  </a:lnTo>
                  <a:lnTo>
                    <a:pt x="0" y="0"/>
                  </a:lnTo>
                  <a:close/>
                </a:path>
              </a:pathLst>
            </a:custGeom>
            <a:ln w="18451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4" name="object 24"/>
          <p:cNvGrpSpPr/>
          <p:nvPr/>
        </p:nvGrpSpPr>
        <p:grpSpPr>
          <a:xfrm>
            <a:off x="2521323" y="4811014"/>
            <a:ext cx="1015365" cy="1035685"/>
            <a:chOff x="2521323" y="4811014"/>
            <a:chExt cx="1015365" cy="1035685"/>
          </a:xfrm>
        </p:grpSpPr>
        <p:pic>
          <p:nvPicPr>
            <p:cNvPr id="25" name="object 2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21323" y="4811014"/>
              <a:ext cx="1014854" cy="1035382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2721218" y="4887128"/>
              <a:ext cx="166370" cy="147955"/>
            </a:xfrm>
            <a:custGeom>
              <a:avLst/>
              <a:gdLst/>
              <a:ahLst/>
              <a:cxnLst/>
              <a:rect l="l" t="t" r="r" b="b"/>
              <a:pathLst>
                <a:path w="166369" h="147954">
                  <a:moveTo>
                    <a:pt x="166067" y="0"/>
                  </a:moveTo>
                  <a:lnTo>
                    <a:pt x="0" y="0"/>
                  </a:lnTo>
                  <a:lnTo>
                    <a:pt x="0" y="147615"/>
                  </a:lnTo>
                  <a:lnTo>
                    <a:pt x="166067" y="147615"/>
                  </a:lnTo>
                  <a:lnTo>
                    <a:pt x="16606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721218" y="4887128"/>
              <a:ext cx="166370" cy="147955"/>
            </a:xfrm>
            <a:custGeom>
              <a:avLst/>
              <a:gdLst/>
              <a:ahLst/>
              <a:cxnLst/>
              <a:rect l="l" t="t" r="r" b="b"/>
              <a:pathLst>
                <a:path w="166369" h="147954">
                  <a:moveTo>
                    <a:pt x="0" y="0"/>
                  </a:moveTo>
                  <a:lnTo>
                    <a:pt x="166067" y="0"/>
                  </a:lnTo>
                  <a:lnTo>
                    <a:pt x="166067" y="147615"/>
                  </a:lnTo>
                  <a:lnTo>
                    <a:pt x="0" y="147615"/>
                  </a:lnTo>
                  <a:lnTo>
                    <a:pt x="0" y="0"/>
                  </a:lnTo>
                  <a:close/>
                </a:path>
              </a:pathLst>
            </a:custGeom>
            <a:ln w="18451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127161" y="5403782"/>
              <a:ext cx="166370" cy="166370"/>
            </a:xfrm>
            <a:custGeom>
              <a:avLst/>
              <a:gdLst/>
              <a:ahLst/>
              <a:cxnLst/>
              <a:rect l="l" t="t" r="r" b="b"/>
              <a:pathLst>
                <a:path w="166370" h="166370">
                  <a:moveTo>
                    <a:pt x="166067" y="0"/>
                  </a:moveTo>
                  <a:lnTo>
                    <a:pt x="0" y="0"/>
                  </a:lnTo>
                  <a:lnTo>
                    <a:pt x="0" y="166067"/>
                  </a:lnTo>
                  <a:lnTo>
                    <a:pt x="166067" y="166067"/>
                  </a:lnTo>
                  <a:lnTo>
                    <a:pt x="16606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127161" y="5403781"/>
              <a:ext cx="166370" cy="166370"/>
            </a:xfrm>
            <a:custGeom>
              <a:avLst/>
              <a:gdLst/>
              <a:ahLst/>
              <a:cxnLst/>
              <a:rect l="l" t="t" r="r" b="b"/>
              <a:pathLst>
                <a:path w="166370" h="166370">
                  <a:moveTo>
                    <a:pt x="0" y="0"/>
                  </a:moveTo>
                  <a:lnTo>
                    <a:pt x="166067" y="0"/>
                  </a:lnTo>
                  <a:lnTo>
                    <a:pt x="166067" y="166067"/>
                  </a:lnTo>
                  <a:lnTo>
                    <a:pt x="0" y="166067"/>
                  </a:lnTo>
                  <a:lnTo>
                    <a:pt x="0" y="0"/>
                  </a:lnTo>
                  <a:close/>
                </a:path>
              </a:pathLst>
            </a:custGeom>
            <a:ln w="18451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850382" y="5606752"/>
              <a:ext cx="147955" cy="147955"/>
            </a:xfrm>
            <a:custGeom>
              <a:avLst/>
              <a:gdLst/>
              <a:ahLst/>
              <a:cxnLst/>
              <a:rect l="l" t="t" r="r" b="b"/>
              <a:pathLst>
                <a:path w="147955" h="147954">
                  <a:moveTo>
                    <a:pt x="147615" y="0"/>
                  </a:moveTo>
                  <a:lnTo>
                    <a:pt x="0" y="0"/>
                  </a:lnTo>
                  <a:lnTo>
                    <a:pt x="0" y="147615"/>
                  </a:lnTo>
                  <a:lnTo>
                    <a:pt x="147615" y="147615"/>
                  </a:lnTo>
                  <a:lnTo>
                    <a:pt x="14761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850382" y="5606752"/>
              <a:ext cx="147955" cy="147955"/>
            </a:xfrm>
            <a:custGeom>
              <a:avLst/>
              <a:gdLst/>
              <a:ahLst/>
              <a:cxnLst/>
              <a:rect l="l" t="t" r="r" b="b"/>
              <a:pathLst>
                <a:path w="147955" h="147954">
                  <a:moveTo>
                    <a:pt x="0" y="0"/>
                  </a:moveTo>
                  <a:lnTo>
                    <a:pt x="147615" y="0"/>
                  </a:lnTo>
                  <a:lnTo>
                    <a:pt x="147615" y="147615"/>
                  </a:lnTo>
                  <a:lnTo>
                    <a:pt x="0" y="147615"/>
                  </a:lnTo>
                  <a:lnTo>
                    <a:pt x="0" y="0"/>
                  </a:lnTo>
                  <a:close/>
                </a:path>
              </a:pathLst>
            </a:custGeom>
            <a:ln w="18451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2" name="object 32"/>
          <p:cNvGrpSpPr/>
          <p:nvPr/>
        </p:nvGrpSpPr>
        <p:grpSpPr>
          <a:xfrm>
            <a:off x="2822705" y="5191585"/>
            <a:ext cx="166370" cy="166370"/>
            <a:chOff x="2822705" y="5191585"/>
            <a:chExt cx="166370" cy="166370"/>
          </a:xfrm>
        </p:grpSpPr>
        <p:sp>
          <p:nvSpPr>
            <p:cNvPr id="33" name="object 33"/>
            <p:cNvSpPr/>
            <p:nvPr/>
          </p:nvSpPr>
          <p:spPr>
            <a:xfrm>
              <a:off x="2831931" y="5200810"/>
              <a:ext cx="147955" cy="147955"/>
            </a:xfrm>
            <a:custGeom>
              <a:avLst/>
              <a:gdLst/>
              <a:ahLst/>
              <a:cxnLst/>
              <a:rect l="l" t="t" r="r" b="b"/>
              <a:pathLst>
                <a:path w="147955" h="147954">
                  <a:moveTo>
                    <a:pt x="147615" y="0"/>
                  </a:moveTo>
                  <a:lnTo>
                    <a:pt x="0" y="0"/>
                  </a:lnTo>
                  <a:lnTo>
                    <a:pt x="0" y="147615"/>
                  </a:lnTo>
                  <a:lnTo>
                    <a:pt x="147615" y="147615"/>
                  </a:lnTo>
                  <a:lnTo>
                    <a:pt x="14761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831931" y="5200811"/>
              <a:ext cx="147955" cy="147955"/>
            </a:xfrm>
            <a:custGeom>
              <a:avLst/>
              <a:gdLst/>
              <a:ahLst/>
              <a:cxnLst/>
              <a:rect l="l" t="t" r="r" b="b"/>
              <a:pathLst>
                <a:path w="147955" h="147954">
                  <a:moveTo>
                    <a:pt x="0" y="0"/>
                  </a:moveTo>
                  <a:lnTo>
                    <a:pt x="147615" y="0"/>
                  </a:lnTo>
                  <a:lnTo>
                    <a:pt x="147615" y="147615"/>
                  </a:lnTo>
                  <a:lnTo>
                    <a:pt x="0" y="147615"/>
                  </a:lnTo>
                  <a:lnTo>
                    <a:pt x="0" y="0"/>
                  </a:lnTo>
                  <a:close/>
                </a:path>
              </a:pathLst>
            </a:custGeom>
            <a:ln w="18451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5" name="object 35"/>
          <p:cNvGrpSpPr/>
          <p:nvPr/>
        </p:nvGrpSpPr>
        <p:grpSpPr>
          <a:xfrm>
            <a:off x="3284002" y="4951710"/>
            <a:ext cx="166370" cy="184785"/>
            <a:chOff x="3284002" y="4951710"/>
            <a:chExt cx="166370" cy="184785"/>
          </a:xfrm>
        </p:grpSpPr>
        <p:sp>
          <p:nvSpPr>
            <p:cNvPr id="36" name="object 36"/>
            <p:cNvSpPr/>
            <p:nvPr/>
          </p:nvSpPr>
          <p:spPr>
            <a:xfrm>
              <a:off x="3293228" y="4960935"/>
              <a:ext cx="147955" cy="166370"/>
            </a:xfrm>
            <a:custGeom>
              <a:avLst/>
              <a:gdLst/>
              <a:ahLst/>
              <a:cxnLst/>
              <a:rect l="l" t="t" r="r" b="b"/>
              <a:pathLst>
                <a:path w="147954" h="166370">
                  <a:moveTo>
                    <a:pt x="147615" y="0"/>
                  </a:moveTo>
                  <a:lnTo>
                    <a:pt x="0" y="0"/>
                  </a:lnTo>
                  <a:lnTo>
                    <a:pt x="0" y="166067"/>
                  </a:lnTo>
                  <a:lnTo>
                    <a:pt x="147615" y="166067"/>
                  </a:lnTo>
                  <a:lnTo>
                    <a:pt x="14761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3293228" y="4960936"/>
              <a:ext cx="147955" cy="166370"/>
            </a:xfrm>
            <a:custGeom>
              <a:avLst/>
              <a:gdLst/>
              <a:ahLst/>
              <a:cxnLst/>
              <a:rect l="l" t="t" r="r" b="b"/>
              <a:pathLst>
                <a:path w="147954" h="166370">
                  <a:moveTo>
                    <a:pt x="0" y="0"/>
                  </a:moveTo>
                  <a:lnTo>
                    <a:pt x="147615" y="0"/>
                  </a:lnTo>
                  <a:lnTo>
                    <a:pt x="147615" y="166067"/>
                  </a:lnTo>
                  <a:lnTo>
                    <a:pt x="0" y="166067"/>
                  </a:lnTo>
                  <a:lnTo>
                    <a:pt x="0" y="0"/>
                  </a:lnTo>
                  <a:close/>
                </a:path>
              </a:pathLst>
            </a:custGeom>
            <a:ln w="18451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8" name="object 38"/>
          <p:cNvGrpSpPr/>
          <p:nvPr/>
        </p:nvGrpSpPr>
        <p:grpSpPr>
          <a:xfrm>
            <a:off x="2063494" y="5332698"/>
            <a:ext cx="368300" cy="121920"/>
            <a:chOff x="2063494" y="5332698"/>
            <a:chExt cx="368300" cy="121920"/>
          </a:xfrm>
        </p:grpSpPr>
        <p:sp>
          <p:nvSpPr>
            <p:cNvPr id="39" name="object 39"/>
            <p:cNvSpPr/>
            <p:nvPr/>
          </p:nvSpPr>
          <p:spPr>
            <a:xfrm>
              <a:off x="2063494" y="5393658"/>
              <a:ext cx="259079" cy="0"/>
            </a:xfrm>
            <a:custGeom>
              <a:avLst/>
              <a:gdLst/>
              <a:ahLst/>
              <a:cxnLst/>
              <a:rect l="l" t="t" r="r" b="b"/>
              <a:pathLst>
                <a:path w="259080">
                  <a:moveTo>
                    <a:pt x="0" y="0"/>
                  </a:moveTo>
                  <a:lnTo>
                    <a:pt x="246379" y="0"/>
                  </a:lnTo>
                  <a:lnTo>
                    <a:pt x="259079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309874" y="5332698"/>
              <a:ext cx="121920" cy="121920"/>
            </a:xfrm>
            <a:custGeom>
              <a:avLst/>
              <a:gdLst/>
              <a:ahLst/>
              <a:cxnLst/>
              <a:rect l="l" t="t" r="r" b="b"/>
              <a:pathLst>
                <a:path w="121919" h="121920">
                  <a:moveTo>
                    <a:pt x="0" y="0"/>
                  </a:moveTo>
                  <a:lnTo>
                    <a:pt x="0" y="121920"/>
                  </a:lnTo>
                  <a:lnTo>
                    <a:pt x="121919" y="60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42" name="object 4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43" name="object 4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5998" rIns="0" bIns="0" rtlCol="0">
            <a:spAutoFit/>
          </a:bodyPr>
          <a:lstStyle/>
          <a:p>
            <a:pPr marL="3317875">
              <a:lnSpc>
                <a:spcPct val="100000"/>
              </a:lnSpc>
              <a:spcBef>
                <a:spcPts val="100"/>
              </a:spcBef>
            </a:pPr>
            <a:r>
              <a:rPr dirty="0"/>
              <a:t>Sparse </a:t>
            </a:r>
            <a:r>
              <a:rPr spc="-10" dirty="0"/>
              <a:t>Autoencoder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139285" y="3413987"/>
            <a:ext cx="121920" cy="1039494"/>
            <a:chOff x="7139285" y="3413987"/>
            <a:chExt cx="121920" cy="1039494"/>
          </a:xfrm>
        </p:grpSpPr>
        <p:sp>
          <p:nvSpPr>
            <p:cNvPr id="4" name="object 4"/>
            <p:cNvSpPr/>
            <p:nvPr/>
          </p:nvSpPr>
          <p:spPr>
            <a:xfrm>
              <a:off x="7200245" y="3413987"/>
              <a:ext cx="0" cy="930275"/>
            </a:xfrm>
            <a:custGeom>
              <a:avLst/>
              <a:gdLst/>
              <a:ahLst/>
              <a:cxnLst/>
              <a:rect l="l" t="t" r="r" b="b"/>
              <a:pathLst>
                <a:path h="930275">
                  <a:moveTo>
                    <a:pt x="0" y="0"/>
                  </a:moveTo>
                  <a:lnTo>
                    <a:pt x="0" y="917408"/>
                  </a:lnTo>
                  <a:lnTo>
                    <a:pt x="0" y="930108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139285" y="4331394"/>
              <a:ext cx="121920" cy="121920"/>
            </a:xfrm>
            <a:custGeom>
              <a:avLst/>
              <a:gdLst/>
              <a:ahLst/>
              <a:cxnLst/>
              <a:rect l="l" t="t" r="r" b="b"/>
              <a:pathLst>
                <a:path w="121920" h="121920">
                  <a:moveTo>
                    <a:pt x="121920" y="0"/>
                  </a:moveTo>
                  <a:lnTo>
                    <a:pt x="0" y="0"/>
                  </a:lnTo>
                  <a:lnTo>
                    <a:pt x="60959" y="121919"/>
                  </a:lnTo>
                  <a:lnTo>
                    <a:pt x="1219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164492" y="1540408"/>
            <a:ext cx="8453120" cy="1953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sz="3000" spc="50" dirty="0">
                <a:latin typeface="Microsoft Sans Serif"/>
                <a:cs typeface="Microsoft Sans Serif"/>
              </a:rPr>
              <a:t>Add</a:t>
            </a:r>
            <a:r>
              <a:rPr sz="3000" spc="40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L1</a:t>
            </a:r>
            <a:r>
              <a:rPr sz="3000" spc="40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penalty</a:t>
            </a:r>
            <a:r>
              <a:rPr sz="3000" spc="40" dirty="0">
                <a:latin typeface="Microsoft Sans Serif"/>
                <a:cs typeface="Microsoft Sans Serif"/>
              </a:rPr>
              <a:t> </a:t>
            </a:r>
            <a:r>
              <a:rPr sz="3000" spc="75" dirty="0">
                <a:latin typeface="Microsoft Sans Serif"/>
                <a:cs typeface="Microsoft Sans Serif"/>
              </a:rPr>
              <a:t>to</a:t>
            </a:r>
            <a:r>
              <a:rPr sz="3000" spc="40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the</a:t>
            </a:r>
            <a:r>
              <a:rPr sz="3000" spc="40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loss</a:t>
            </a:r>
            <a:r>
              <a:rPr sz="3000" spc="40" dirty="0">
                <a:latin typeface="Microsoft Sans Serif"/>
                <a:cs typeface="Microsoft Sans Serif"/>
              </a:rPr>
              <a:t> </a:t>
            </a:r>
            <a:r>
              <a:rPr sz="3000" spc="75" dirty="0">
                <a:latin typeface="Microsoft Sans Serif"/>
                <a:cs typeface="Microsoft Sans Serif"/>
              </a:rPr>
              <a:t>to</a:t>
            </a:r>
            <a:r>
              <a:rPr sz="3000" spc="40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learn</a:t>
            </a:r>
            <a:r>
              <a:rPr sz="3000" spc="40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sparse</a:t>
            </a:r>
            <a:r>
              <a:rPr sz="3000" spc="4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feature representations</a:t>
            </a:r>
            <a:endParaRPr sz="3000">
              <a:latin typeface="Microsoft Sans Serif"/>
              <a:cs typeface="Microsoft Sans Serif"/>
            </a:endParaRPr>
          </a:p>
          <a:p>
            <a:pPr marL="85090" algn="ctr">
              <a:lnSpc>
                <a:spcPct val="100000"/>
              </a:lnSpc>
              <a:spcBef>
                <a:spcPts val="790"/>
              </a:spcBef>
            </a:pPr>
            <a:r>
              <a:rPr sz="4650" spc="3584" baseline="52867" dirty="0">
                <a:latin typeface="Arial MT"/>
                <a:cs typeface="Arial MT"/>
              </a:rPr>
              <a:t>X</a:t>
            </a:r>
            <a:r>
              <a:rPr sz="4650" spc="-517" baseline="52867" dirty="0">
                <a:latin typeface="Arial MT"/>
                <a:cs typeface="Arial MT"/>
              </a:rPr>
              <a:t> </a:t>
            </a:r>
            <a:r>
              <a:rPr sz="3100" i="1" spc="245" dirty="0">
                <a:latin typeface="Times New Roman"/>
                <a:cs typeface="Times New Roman"/>
              </a:rPr>
              <a:t>|</a:t>
            </a:r>
            <a:r>
              <a:rPr sz="3100" i="1" spc="245" dirty="0">
                <a:latin typeface="Calibri"/>
                <a:cs typeface="Calibri"/>
              </a:rPr>
              <a:t>Enc</a:t>
            </a:r>
            <a:r>
              <a:rPr sz="3225" i="1" spc="367" baseline="-11627" dirty="0">
                <a:latin typeface="Calibri"/>
                <a:cs typeface="Calibri"/>
              </a:rPr>
              <a:t>i</a:t>
            </a:r>
            <a:r>
              <a:rPr sz="3100" spc="245" dirty="0">
                <a:latin typeface="Calibri"/>
                <a:cs typeface="Calibri"/>
              </a:rPr>
              <a:t>(</a:t>
            </a:r>
            <a:r>
              <a:rPr sz="3100" b="1" spc="245" dirty="0">
                <a:latin typeface="Tahoma"/>
                <a:cs typeface="Tahoma"/>
              </a:rPr>
              <a:t>x</a:t>
            </a:r>
            <a:r>
              <a:rPr sz="3100" spc="245" dirty="0">
                <a:latin typeface="Calibri"/>
                <a:cs typeface="Calibri"/>
              </a:rPr>
              <a:t>)</a:t>
            </a:r>
            <a:r>
              <a:rPr sz="3100" i="1" spc="245" dirty="0">
                <a:latin typeface="Times New Roman"/>
                <a:cs typeface="Times New Roman"/>
              </a:rPr>
              <a:t>|</a:t>
            </a:r>
            <a:endParaRPr sz="3100">
              <a:latin typeface="Times New Roman"/>
              <a:cs typeface="Times New Roman"/>
            </a:endParaRPr>
          </a:p>
          <a:p>
            <a:pPr marR="1584325" algn="ctr">
              <a:lnSpc>
                <a:spcPct val="100000"/>
              </a:lnSpc>
              <a:spcBef>
                <a:spcPts val="880"/>
              </a:spcBef>
            </a:pPr>
            <a:r>
              <a:rPr sz="2150" i="1" spc="335" dirty="0">
                <a:latin typeface="Calibri"/>
                <a:cs typeface="Calibri"/>
              </a:rPr>
              <a:t>i</a:t>
            </a:r>
            <a:endParaRPr sz="215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501826" y="4139827"/>
            <a:ext cx="2380615" cy="2066925"/>
            <a:chOff x="4501826" y="4139827"/>
            <a:chExt cx="2380615" cy="2066925"/>
          </a:xfrm>
        </p:grpSpPr>
        <p:sp>
          <p:nvSpPr>
            <p:cNvPr id="8" name="object 8"/>
            <p:cNvSpPr/>
            <p:nvPr/>
          </p:nvSpPr>
          <p:spPr>
            <a:xfrm>
              <a:off x="4511053" y="4149053"/>
              <a:ext cx="2362200" cy="2048510"/>
            </a:xfrm>
            <a:custGeom>
              <a:avLst/>
              <a:gdLst/>
              <a:ahLst/>
              <a:cxnLst/>
              <a:rect l="l" t="t" r="r" b="b"/>
              <a:pathLst>
                <a:path w="2362200" h="2048510">
                  <a:moveTo>
                    <a:pt x="0" y="0"/>
                  </a:moveTo>
                  <a:lnTo>
                    <a:pt x="0" y="2048159"/>
                  </a:lnTo>
                  <a:lnTo>
                    <a:pt x="2361841" y="1536119"/>
                  </a:lnTo>
                  <a:lnTo>
                    <a:pt x="2361841" y="5120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7D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511052" y="4149053"/>
              <a:ext cx="2362200" cy="2048510"/>
            </a:xfrm>
            <a:custGeom>
              <a:avLst/>
              <a:gdLst/>
              <a:ahLst/>
              <a:cxnLst/>
              <a:rect l="l" t="t" r="r" b="b"/>
              <a:pathLst>
                <a:path w="2362200" h="2048510">
                  <a:moveTo>
                    <a:pt x="0" y="0"/>
                  </a:moveTo>
                  <a:lnTo>
                    <a:pt x="2361842" y="512040"/>
                  </a:lnTo>
                  <a:lnTo>
                    <a:pt x="2361842" y="1536120"/>
                  </a:lnTo>
                  <a:lnTo>
                    <a:pt x="0" y="2048160"/>
                  </a:lnTo>
                  <a:lnTo>
                    <a:pt x="0" y="0"/>
                  </a:lnTo>
                  <a:close/>
                </a:path>
              </a:pathLst>
            </a:custGeom>
            <a:ln w="18451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7657102" y="4139825"/>
            <a:ext cx="2380615" cy="2066925"/>
            <a:chOff x="7657102" y="4139825"/>
            <a:chExt cx="2380615" cy="2066925"/>
          </a:xfrm>
        </p:grpSpPr>
        <p:sp>
          <p:nvSpPr>
            <p:cNvPr id="11" name="object 11"/>
            <p:cNvSpPr/>
            <p:nvPr/>
          </p:nvSpPr>
          <p:spPr>
            <a:xfrm>
              <a:off x="7666328" y="4149053"/>
              <a:ext cx="2362200" cy="2048510"/>
            </a:xfrm>
            <a:custGeom>
              <a:avLst/>
              <a:gdLst/>
              <a:ahLst/>
              <a:cxnLst/>
              <a:rect l="l" t="t" r="r" b="b"/>
              <a:pathLst>
                <a:path w="2362200" h="2048510">
                  <a:moveTo>
                    <a:pt x="2361841" y="0"/>
                  </a:moveTo>
                  <a:lnTo>
                    <a:pt x="0" y="512039"/>
                  </a:lnTo>
                  <a:lnTo>
                    <a:pt x="0" y="1536119"/>
                  </a:lnTo>
                  <a:lnTo>
                    <a:pt x="2361841" y="2048159"/>
                  </a:lnTo>
                  <a:lnTo>
                    <a:pt x="2361841" y="0"/>
                  </a:lnTo>
                  <a:close/>
                </a:path>
              </a:pathLst>
            </a:custGeom>
            <a:solidFill>
              <a:srgbClr val="00B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666328" y="4149051"/>
              <a:ext cx="2362200" cy="2048510"/>
            </a:xfrm>
            <a:custGeom>
              <a:avLst/>
              <a:gdLst/>
              <a:ahLst/>
              <a:cxnLst/>
              <a:rect l="l" t="t" r="r" b="b"/>
              <a:pathLst>
                <a:path w="2362200" h="2048510">
                  <a:moveTo>
                    <a:pt x="2361842" y="2048160"/>
                  </a:moveTo>
                  <a:lnTo>
                    <a:pt x="0" y="1536120"/>
                  </a:lnTo>
                  <a:lnTo>
                    <a:pt x="0" y="512040"/>
                  </a:lnTo>
                  <a:lnTo>
                    <a:pt x="2361842" y="0"/>
                  </a:lnTo>
                  <a:lnTo>
                    <a:pt x="2361842" y="2048160"/>
                  </a:lnTo>
                  <a:close/>
                </a:path>
              </a:pathLst>
            </a:custGeom>
            <a:ln w="18451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7177352" y="4656479"/>
            <a:ext cx="129539" cy="1033780"/>
            <a:chOff x="7177352" y="4656479"/>
            <a:chExt cx="129539" cy="1033780"/>
          </a:xfrm>
        </p:grpSpPr>
        <p:sp>
          <p:nvSpPr>
            <p:cNvPr id="14" name="object 14"/>
            <p:cNvSpPr/>
            <p:nvPr/>
          </p:nvSpPr>
          <p:spPr>
            <a:xfrm>
              <a:off x="7186578" y="4665705"/>
              <a:ext cx="111125" cy="1015365"/>
            </a:xfrm>
            <a:custGeom>
              <a:avLst/>
              <a:gdLst/>
              <a:ahLst/>
              <a:cxnLst/>
              <a:rect l="l" t="t" r="r" b="b"/>
              <a:pathLst>
                <a:path w="111125" h="1015364">
                  <a:moveTo>
                    <a:pt x="110711" y="0"/>
                  </a:moveTo>
                  <a:lnTo>
                    <a:pt x="0" y="0"/>
                  </a:lnTo>
                  <a:lnTo>
                    <a:pt x="0" y="1014854"/>
                  </a:lnTo>
                  <a:lnTo>
                    <a:pt x="110711" y="1014854"/>
                  </a:lnTo>
                  <a:lnTo>
                    <a:pt x="11071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186578" y="4665705"/>
              <a:ext cx="111125" cy="1015365"/>
            </a:xfrm>
            <a:custGeom>
              <a:avLst/>
              <a:gdLst/>
              <a:ahLst/>
              <a:cxnLst/>
              <a:rect l="l" t="t" r="r" b="b"/>
              <a:pathLst>
                <a:path w="111125" h="1015364">
                  <a:moveTo>
                    <a:pt x="0" y="0"/>
                  </a:moveTo>
                  <a:lnTo>
                    <a:pt x="110711" y="0"/>
                  </a:lnTo>
                  <a:lnTo>
                    <a:pt x="110711" y="1014854"/>
                  </a:lnTo>
                  <a:lnTo>
                    <a:pt x="0" y="1014854"/>
                  </a:lnTo>
                  <a:lnTo>
                    <a:pt x="0" y="0"/>
                  </a:lnTo>
                  <a:close/>
                </a:path>
              </a:pathLst>
            </a:custGeom>
            <a:ln w="18451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4992923" y="4939010"/>
            <a:ext cx="1254125" cy="468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spc="-10" dirty="0">
                <a:latin typeface="Calibri"/>
                <a:cs typeface="Calibri"/>
              </a:rPr>
              <a:t>Encoder</a:t>
            </a:r>
            <a:endParaRPr sz="29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195923" y="4939010"/>
            <a:ext cx="1290955" cy="468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spc="-10" dirty="0">
                <a:latin typeface="Calibri"/>
                <a:cs typeface="Calibri"/>
              </a:rPr>
              <a:t>Decoder</a:t>
            </a:r>
            <a:endParaRPr sz="2900">
              <a:latin typeface="Calibri"/>
              <a:cs typeface="Calibri"/>
            </a:endParaRPr>
          </a:p>
        </p:txBody>
      </p:sp>
      <p:pic>
        <p:nvPicPr>
          <p:cNvPr id="18" name="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3749" y="4882515"/>
            <a:ext cx="1014854" cy="1019928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72740" y="4601124"/>
            <a:ext cx="987425" cy="1162469"/>
          </a:xfrm>
          <a:prstGeom prst="rect">
            <a:avLst/>
          </a:prstGeom>
        </p:spPr>
      </p:pic>
      <p:grpSp>
        <p:nvGrpSpPr>
          <p:cNvPr id="20" name="object 20"/>
          <p:cNvGrpSpPr/>
          <p:nvPr/>
        </p:nvGrpSpPr>
        <p:grpSpPr>
          <a:xfrm>
            <a:off x="3929818" y="4121375"/>
            <a:ext cx="92710" cy="2085339"/>
            <a:chOff x="3929818" y="4121375"/>
            <a:chExt cx="92710" cy="2085339"/>
          </a:xfrm>
        </p:grpSpPr>
        <p:sp>
          <p:nvSpPr>
            <p:cNvPr id="21" name="object 21"/>
            <p:cNvSpPr/>
            <p:nvPr/>
          </p:nvSpPr>
          <p:spPr>
            <a:xfrm>
              <a:off x="3939044" y="4130600"/>
              <a:ext cx="74295" cy="2066925"/>
            </a:xfrm>
            <a:custGeom>
              <a:avLst/>
              <a:gdLst/>
              <a:ahLst/>
              <a:cxnLst/>
              <a:rect l="l" t="t" r="r" b="b"/>
              <a:pathLst>
                <a:path w="74295" h="2066925">
                  <a:moveTo>
                    <a:pt x="73807" y="0"/>
                  </a:moveTo>
                  <a:lnTo>
                    <a:pt x="0" y="0"/>
                  </a:lnTo>
                  <a:lnTo>
                    <a:pt x="0" y="2066612"/>
                  </a:lnTo>
                  <a:lnTo>
                    <a:pt x="73807" y="2066612"/>
                  </a:lnTo>
                  <a:lnTo>
                    <a:pt x="7380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939044" y="4130601"/>
              <a:ext cx="74295" cy="2066925"/>
            </a:xfrm>
            <a:custGeom>
              <a:avLst/>
              <a:gdLst/>
              <a:ahLst/>
              <a:cxnLst/>
              <a:rect l="l" t="t" r="r" b="b"/>
              <a:pathLst>
                <a:path w="74295" h="2066925">
                  <a:moveTo>
                    <a:pt x="0" y="0"/>
                  </a:moveTo>
                  <a:lnTo>
                    <a:pt x="73807" y="0"/>
                  </a:lnTo>
                  <a:lnTo>
                    <a:pt x="73807" y="2066612"/>
                  </a:lnTo>
                  <a:lnTo>
                    <a:pt x="0" y="2066612"/>
                  </a:lnTo>
                  <a:lnTo>
                    <a:pt x="0" y="0"/>
                  </a:lnTo>
                  <a:close/>
                </a:path>
              </a:pathLst>
            </a:custGeom>
            <a:ln w="18451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2521323" y="4811014"/>
            <a:ext cx="1015365" cy="1035685"/>
            <a:chOff x="2521323" y="4811014"/>
            <a:chExt cx="1015365" cy="1035685"/>
          </a:xfrm>
        </p:grpSpPr>
        <p:pic>
          <p:nvPicPr>
            <p:cNvPr id="24" name="object 2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21323" y="4811014"/>
              <a:ext cx="1014854" cy="1035382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2721218" y="4887128"/>
              <a:ext cx="166370" cy="147955"/>
            </a:xfrm>
            <a:custGeom>
              <a:avLst/>
              <a:gdLst/>
              <a:ahLst/>
              <a:cxnLst/>
              <a:rect l="l" t="t" r="r" b="b"/>
              <a:pathLst>
                <a:path w="166369" h="147954">
                  <a:moveTo>
                    <a:pt x="166067" y="0"/>
                  </a:moveTo>
                  <a:lnTo>
                    <a:pt x="0" y="0"/>
                  </a:lnTo>
                  <a:lnTo>
                    <a:pt x="0" y="147615"/>
                  </a:lnTo>
                  <a:lnTo>
                    <a:pt x="166067" y="147615"/>
                  </a:lnTo>
                  <a:lnTo>
                    <a:pt x="16606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721218" y="4887128"/>
              <a:ext cx="166370" cy="147955"/>
            </a:xfrm>
            <a:custGeom>
              <a:avLst/>
              <a:gdLst/>
              <a:ahLst/>
              <a:cxnLst/>
              <a:rect l="l" t="t" r="r" b="b"/>
              <a:pathLst>
                <a:path w="166369" h="147954">
                  <a:moveTo>
                    <a:pt x="0" y="0"/>
                  </a:moveTo>
                  <a:lnTo>
                    <a:pt x="166067" y="0"/>
                  </a:lnTo>
                  <a:lnTo>
                    <a:pt x="166067" y="147615"/>
                  </a:lnTo>
                  <a:lnTo>
                    <a:pt x="0" y="147615"/>
                  </a:lnTo>
                  <a:lnTo>
                    <a:pt x="0" y="0"/>
                  </a:lnTo>
                  <a:close/>
                </a:path>
              </a:pathLst>
            </a:custGeom>
            <a:ln w="18451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127161" y="5403782"/>
              <a:ext cx="166370" cy="166370"/>
            </a:xfrm>
            <a:custGeom>
              <a:avLst/>
              <a:gdLst/>
              <a:ahLst/>
              <a:cxnLst/>
              <a:rect l="l" t="t" r="r" b="b"/>
              <a:pathLst>
                <a:path w="166370" h="166370">
                  <a:moveTo>
                    <a:pt x="166067" y="0"/>
                  </a:moveTo>
                  <a:lnTo>
                    <a:pt x="0" y="0"/>
                  </a:lnTo>
                  <a:lnTo>
                    <a:pt x="0" y="166067"/>
                  </a:lnTo>
                  <a:lnTo>
                    <a:pt x="166067" y="166067"/>
                  </a:lnTo>
                  <a:lnTo>
                    <a:pt x="16606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127161" y="5403781"/>
              <a:ext cx="166370" cy="166370"/>
            </a:xfrm>
            <a:custGeom>
              <a:avLst/>
              <a:gdLst/>
              <a:ahLst/>
              <a:cxnLst/>
              <a:rect l="l" t="t" r="r" b="b"/>
              <a:pathLst>
                <a:path w="166370" h="166370">
                  <a:moveTo>
                    <a:pt x="0" y="0"/>
                  </a:moveTo>
                  <a:lnTo>
                    <a:pt x="166067" y="0"/>
                  </a:lnTo>
                  <a:lnTo>
                    <a:pt x="166067" y="166067"/>
                  </a:lnTo>
                  <a:lnTo>
                    <a:pt x="0" y="166067"/>
                  </a:lnTo>
                  <a:lnTo>
                    <a:pt x="0" y="0"/>
                  </a:lnTo>
                  <a:close/>
                </a:path>
              </a:pathLst>
            </a:custGeom>
            <a:ln w="18451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850382" y="5606752"/>
              <a:ext cx="147955" cy="147955"/>
            </a:xfrm>
            <a:custGeom>
              <a:avLst/>
              <a:gdLst/>
              <a:ahLst/>
              <a:cxnLst/>
              <a:rect l="l" t="t" r="r" b="b"/>
              <a:pathLst>
                <a:path w="147955" h="147954">
                  <a:moveTo>
                    <a:pt x="147615" y="0"/>
                  </a:moveTo>
                  <a:lnTo>
                    <a:pt x="0" y="0"/>
                  </a:lnTo>
                  <a:lnTo>
                    <a:pt x="0" y="147615"/>
                  </a:lnTo>
                  <a:lnTo>
                    <a:pt x="147615" y="147615"/>
                  </a:lnTo>
                  <a:lnTo>
                    <a:pt x="14761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850382" y="5606752"/>
              <a:ext cx="147955" cy="147955"/>
            </a:xfrm>
            <a:custGeom>
              <a:avLst/>
              <a:gdLst/>
              <a:ahLst/>
              <a:cxnLst/>
              <a:rect l="l" t="t" r="r" b="b"/>
              <a:pathLst>
                <a:path w="147955" h="147954">
                  <a:moveTo>
                    <a:pt x="0" y="0"/>
                  </a:moveTo>
                  <a:lnTo>
                    <a:pt x="147615" y="0"/>
                  </a:lnTo>
                  <a:lnTo>
                    <a:pt x="147615" y="147615"/>
                  </a:lnTo>
                  <a:lnTo>
                    <a:pt x="0" y="147615"/>
                  </a:lnTo>
                  <a:lnTo>
                    <a:pt x="0" y="0"/>
                  </a:lnTo>
                  <a:close/>
                </a:path>
              </a:pathLst>
            </a:custGeom>
            <a:ln w="18451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1" name="object 31"/>
          <p:cNvGrpSpPr/>
          <p:nvPr/>
        </p:nvGrpSpPr>
        <p:grpSpPr>
          <a:xfrm>
            <a:off x="2822705" y="5191585"/>
            <a:ext cx="166370" cy="166370"/>
            <a:chOff x="2822705" y="5191585"/>
            <a:chExt cx="166370" cy="166370"/>
          </a:xfrm>
        </p:grpSpPr>
        <p:sp>
          <p:nvSpPr>
            <p:cNvPr id="32" name="object 32"/>
            <p:cNvSpPr/>
            <p:nvPr/>
          </p:nvSpPr>
          <p:spPr>
            <a:xfrm>
              <a:off x="2831931" y="5200810"/>
              <a:ext cx="147955" cy="147955"/>
            </a:xfrm>
            <a:custGeom>
              <a:avLst/>
              <a:gdLst/>
              <a:ahLst/>
              <a:cxnLst/>
              <a:rect l="l" t="t" r="r" b="b"/>
              <a:pathLst>
                <a:path w="147955" h="147954">
                  <a:moveTo>
                    <a:pt x="147615" y="0"/>
                  </a:moveTo>
                  <a:lnTo>
                    <a:pt x="0" y="0"/>
                  </a:lnTo>
                  <a:lnTo>
                    <a:pt x="0" y="147615"/>
                  </a:lnTo>
                  <a:lnTo>
                    <a:pt x="147615" y="147615"/>
                  </a:lnTo>
                  <a:lnTo>
                    <a:pt x="14761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831931" y="5200811"/>
              <a:ext cx="147955" cy="147955"/>
            </a:xfrm>
            <a:custGeom>
              <a:avLst/>
              <a:gdLst/>
              <a:ahLst/>
              <a:cxnLst/>
              <a:rect l="l" t="t" r="r" b="b"/>
              <a:pathLst>
                <a:path w="147955" h="147954">
                  <a:moveTo>
                    <a:pt x="0" y="0"/>
                  </a:moveTo>
                  <a:lnTo>
                    <a:pt x="147615" y="0"/>
                  </a:lnTo>
                  <a:lnTo>
                    <a:pt x="147615" y="147615"/>
                  </a:lnTo>
                  <a:lnTo>
                    <a:pt x="0" y="147615"/>
                  </a:lnTo>
                  <a:lnTo>
                    <a:pt x="0" y="0"/>
                  </a:lnTo>
                  <a:close/>
                </a:path>
              </a:pathLst>
            </a:custGeom>
            <a:ln w="18451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4" name="object 34"/>
          <p:cNvGrpSpPr/>
          <p:nvPr/>
        </p:nvGrpSpPr>
        <p:grpSpPr>
          <a:xfrm>
            <a:off x="3284002" y="4951710"/>
            <a:ext cx="166370" cy="184785"/>
            <a:chOff x="3284002" y="4951710"/>
            <a:chExt cx="166370" cy="184785"/>
          </a:xfrm>
        </p:grpSpPr>
        <p:sp>
          <p:nvSpPr>
            <p:cNvPr id="35" name="object 35"/>
            <p:cNvSpPr/>
            <p:nvPr/>
          </p:nvSpPr>
          <p:spPr>
            <a:xfrm>
              <a:off x="3293228" y="4960935"/>
              <a:ext cx="147955" cy="166370"/>
            </a:xfrm>
            <a:custGeom>
              <a:avLst/>
              <a:gdLst/>
              <a:ahLst/>
              <a:cxnLst/>
              <a:rect l="l" t="t" r="r" b="b"/>
              <a:pathLst>
                <a:path w="147954" h="166370">
                  <a:moveTo>
                    <a:pt x="147615" y="0"/>
                  </a:moveTo>
                  <a:lnTo>
                    <a:pt x="0" y="0"/>
                  </a:lnTo>
                  <a:lnTo>
                    <a:pt x="0" y="166067"/>
                  </a:lnTo>
                  <a:lnTo>
                    <a:pt x="147615" y="166067"/>
                  </a:lnTo>
                  <a:lnTo>
                    <a:pt x="14761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293228" y="4960936"/>
              <a:ext cx="147955" cy="166370"/>
            </a:xfrm>
            <a:custGeom>
              <a:avLst/>
              <a:gdLst/>
              <a:ahLst/>
              <a:cxnLst/>
              <a:rect l="l" t="t" r="r" b="b"/>
              <a:pathLst>
                <a:path w="147954" h="166370">
                  <a:moveTo>
                    <a:pt x="0" y="0"/>
                  </a:moveTo>
                  <a:lnTo>
                    <a:pt x="147615" y="0"/>
                  </a:lnTo>
                  <a:lnTo>
                    <a:pt x="147615" y="166067"/>
                  </a:lnTo>
                  <a:lnTo>
                    <a:pt x="0" y="166067"/>
                  </a:lnTo>
                  <a:lnTo>
                    <a:pt x="0" y="0"/>
                  </a:lnTo>
                  <a:close/>
                </a:path>
              </a:pathLst>
            </a:custGeom>
            <a:ln w="18451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7" name="object 37"/>
          <p:cNvGrpSpPr/>
          <p:nvPr/>
        </p:nvGrpSpPr>
        <p:grpSpPr>
          <a:xfrm>
            <a:off x="2063494" y="5332698"/>
            <a:ext cx="368300" cy="121920"/>
            <a:chOff x="2063494" y="5332698"/>
            <a:chExt cx="368300" cy="121920"/>
          </a:xfrm>
        </p:grpSpPr>
        <p:sp>
          <p:nvSpPr>
            <p:cNvPr id="38" name="object 38"/>
            <p:cNvSpPr/>
            <p:nvPr/>
          </p:nvSpPr>
          <p:spPr>
            <a:xfrm>
              <a:off x="2063494" y="5393658"/>
              <a:ext cx="259079" cy="0"/>
            </a:xfrm>
            <a:custGeom>
              <a:avLst/>
              <a:gdLst/>
              <a:ahLst/>
              <a:cxnLst/>
              <a:rect l="l" t="t" r="r" b="b"/>
              <a:pathLst>
                <a:path w="259080">
                  <a:moveTo>
                    <a:pt x="0" y="0"/>
                  </a:moveTo>
                  <a:lnTo>
                    <a:pt x="246379" y="0"/>
                  </a:lnTo>
                  <a:lnTo>
                    <a:pt x="259079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309874" y="5332698"/>
              <a:ext cx="121920" cy="121920"/>
            </a:xfrm>
            <a:custGeom>
              <a:avLst/>
              <a:gdLst/>
              <a:ahLst/>
              <a:cxnLst/>
              <a:rect l="l" t="t" r="r" b="b"/>
              <a:pathLst>
                <a:path w="121919" h="121920">
                  <a:moveTo>
                    <a:pt x="0" y="0"/>
                  </a:moveTo>
                  <a:lnTo>
                    <a:pt x="0" y="121920"/>
                  </a:lnTo>
                  <a:lnTo>
                    <a:pt x="121919" y="60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7268428" y="6761857"/>
            <a:ext cx="207010" cy="4083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0" spc="-50" dirty="0">
                <a:latin typeface="Sitka Text"/>
                <a:cs typeface="Sitka Text"/>
              </a:rPr>
              <a:t>2</a:t>
            </a:r>
            <a:endParaRPr sz="2500">
              <a:latin typeface="Sitka Text"/>
              <a:cs typeface="Sitka Text"/>
            </a:endParaRPr>
          </a:p>
        </p:txBody>
      </p:sp>
      <p:sp>
        <p:nvSpPr>
          <p:cNvPr id="47" name="object 4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48" name="object 4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49" name="object 4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sp>
        <p:nvSpPr>
          <p:cNvPr id="41" name="object 41"/>
          <p:cNvSpPr txBox="1"/>
          <p:nvPr/>
        </p:nvSpPr>
        <p:spPr>
          <a:xfrm>
            <a:off x="7268428" y="7062512"/>
            <a:ext cx="207010" cy="4083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0" spc="-50" dirty="0">
                <a:latin typeface="Sitka Text"/>
                <a:cs typeface="Sitka Text"/>
              </a:rPr>
              <a:t>2</a:t>
            </a:r>
            <a:endParaRPr sz="2500">
              <a:latin typeface="Sitka Text"/>
              <a:cs typeface="Sitka Text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390653" y="6813255"/>
            <a:ext cx="5563235" cy="572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5195570" algn="l"/>
              </a:tabLst>
            </a:pPr>
            <a:r>
              <a:rPr sz="3550" i="1" spc="490" dirty="0">
                <a:latin typeface="Arial"/>
                <a:cs typeface="Arial"/>
              </a:rPr>
              <a:t>L</a:t>
            </a:r>
            <a:r>
              <a:rPr sz="3550" i="1" spc="10" dirty="0">
                <a:latin typeface="Arial"/>
                <a:cs typeface="Arial"/>
              </a:rPr>
              <a:t> </a:t>
            </a:r>
            <a:r>
              <a:rPr sz="3550" spc="1019" dirty="0">
                <a:latin typeface="Calibri"/>
                <a:cs typeface="Calibri"/>
              </a:rPr>
              <a:t>=</a:t>
            </a:r>
            <a:r>
              <a:rPr sz="3550" spc="200" dirty="0">
                <a:latin typeface="Calibri"/>
                <a:cs typeface="Calibri"/>
              </a:rPr>
              <a:t> </a:t>
            </a:r>
            <a:r>
              <a:rPr sz="3550" i="1" spc="50" dirty="0">
                <a:latin typeface="Arial"/>
                <a:cs typeface="Arial"/>
              </a:rPr>
              <a:t>||</a:t>
            </a:r>
            <a:r>
              <a:rPr sz="3550" b="1" spc="50" dirty="0">
                <a:latin typeface="Tahoma"/>
                <a:cs typeface="Tahoma"/>
              </a:rPr>
              <a:t>x</a:t>
            </a:r>
            <a:r>
              <a:rPr sz="3550" b="1" spc="-240" dirty="0">
                <a:latin typeface="Tahoma"/>
                <a:cs typeface="Tahoma"/>
              </a:rPr>
              <a:t> </a:t>
            </a:r>
            <a:r>
              <a:rPr sz="3550" i="1" spc="-785" dirty="0">
                <a:latin typeface="Arial"/>
                <a:cs typeface="Arial"/>
              </a:rPr>
              <a:t>—</a:t>
            </a:r>
            <a:r>
              <a:rPr sz="3550" i="1" spc="-185" dirty="0">
                <a:latin typeface="Arial"/>
                <a:cs typeface="Arial"/>
              </a:rPr>
              <a:t> </a:t>
            </a:r>
            <a:r>
              <a:rPr sz="3550" i="1" spc="280" dirty="0">
                <a:latin typeface="Calibri"/>
                <a:cs typeface="Calibri"/>
              </a:rPr>
              <a:t>Dec</a:t>
            </a:r>
            <a:r>
              <a:rPr sz="3550" spc="280" dirty="0">
                <a:latin typeface="Calibri"/>
                <a:cs typeface="Calibri"/>
              </a:rPr>
              <a:t>(</a:t>
            </a:r>
            <a:r>
              <a:rPr sz="3550" i="1" spc="280" dirty="0">
                <a:latin typeface="Calibri"/>
                <a:cs typeface="Calibri"/>
              </a:rPr>
              <a:t>Enc</a:t>
            </a:r>
            <a:r>
              <a:rPr sz="3550" spc="280" dirty="0">
                <a:latin typeface="Calibri"/>
                <a:cs typeface="Calibri"/>
              </a:rPr>
              <a:t>(</a:t>
            </a:r>
            <a:r>
              <a:rPr sz="3550" b="1" spc="280" dirty="0">
                <a:latin typeface="Tahoma"/>
                <a:cs typeface="Tahoma"/>
              </a:rPr>
              <a:t>x</a:t>
            </a:r>
            <a:r>
              <a:rPr sz="3550" spc="280" dirty="0">
                <a:latin typeface="Calibri"/>
                <a:cs typeface="Calibri"/>
              </a:rPr>
              <a:t>))</a:t>
            </a:r>
            <a:r>
              <a:rPr sz="3550" i="1" spc="280" dirty="0">
                <a:latin typeface="Arial"/>
                <a:cs typeface="Arial"/>
              </a:rPr>
              <a:t>||</a:t>
            </a:r>
            <a:r>
              <a:rPr sz="3550" i="1" dirty="0">
                <a:latin typeface="Arial"/>
                <a:cs typeface="Arial"/>
              </a:rPr>
              <a:t>	</a:t>
            </a:r>
            <a:r>
              <a:rPr sz="3550" spc="969" dirty="0">
                <a:latin typeface="Calibri"/>
                <a:cs typeface="Calibri"/>
              </a:rPr>
              <a:t>+</a:t>
            </a:r>
            <a:endParaRPr sz="355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8029437" y="6380561"/>
            <a:ext cx="683260" cy="15151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3550" spc="2760" dirty="0">
                <a:latin typeface="Arial MT"/>
                <a:cs typeface="Arial MT"/>
              </a:rPr>
              <a:t>X</a:t>
            </a:r>
            <a:endParaRPr sz="35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355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</a:pPr>
            <a:r>
              <a:rPr sz="2500" i="1" spc="385" dirty="0">
                <a:latin typeface="Calibri"/>
                <a:cs typeface="Calibri"/>
              </a:rPr>
              <a:t>i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8763289" y="6813255"/>
            <a:ext cx="984885" cy="572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550" i="1" spc="365" dirty="0">
                <a:latin typeface="Arial"/>
                <a:cs typeface="Arial"/>
              </a:rPr>
              <a:t>|</a:t>
            </a:r>
            <a:r>
              <a:rPr sz="3550" i="1" spc="365" dirty="0">
                <a:latin typeface="Calibri"/>
                <a:cs typeface="Calibri"/>
              </a:rPr>
              <a:t>Enc</a:t>
            </a:r>
            <a:endParaRPr sz="355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9722860" y="7018255"/>
            <a:ext cx="154305" cy="4083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0" i="1" spc="385" dirty="0">
                <a:latin typeface="Calibri"/>
                <a:cs typeface="Calibri"/>
              </a:rPr>
              <a:t>i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9874468" y="6813255"/>
            <a:ext cx="782320" cy="572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550" spc="155" dirty="0">
                <a:latin typeface="Calibri"/>
                <a:cs typeface="Calibri"/>
              </a:rPr>
              <a:t>(</a:t>
            </a:r>
            <a:r>
              <a:rPr sz="3550" b="1" spc="155" dirty="0">
                <a:latin typeface="Tahoma"/>
                <a:cs typeface="Tahoma"/>
              </a:rPr>
              <a:t>x</a:t>
            </a:r>
            <a:r>
              <a:rPr sz="3550" spc="155" dirty="0">
                <a:latin typeface="Calibri"/>
                <a:cs typeface="Calibri"/>
              </a:rPr>
              <a:t>)</a:t>
            </a:r>
            <a:r>
              <a:rPr sz="3550" i="1" spc="155" dirty="0">
                <a:latin typeface="Arial"/>
                <a:cs typeface="Arial"/>
              </a:rPr>
              <a:t>|</a:t>
            </a:r>
            <a:endParaRPr sz="35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37129" y="8815916"/>
            <a:ext cx="398145" cy="265430"/>
            <a:chOff x="2437129" y="8815916"/>
            <a:chExt cx="398145" cy="265430"/>
          </a:xfrm>
        </p:grpSpPr>
        <p:sp>
          <p:nvSpPr>
            <p:cNvPr id="3" name="object 3"/>
            <p:cNvSpPr/>
            <p:nvPr/>
          </p:nvSpPr>
          <p:spPr>
            <a:xfrm>
              <a:off x="2438399" y="8822266"/>
              <a:ext cx="396875" cy="0"/>
            </a:xfrm>
            <a:custGeom>
              <a:avLst/>
              <a:gdLst/>
              <a:ahLst/>
              <a:cxnLst/>
              <a:rect l="l" t="t" r="r" b="b"/>
              <a:pathLst>
                <a:path w="396875">
                  <a:moveTo>
                    <a:pt x="0" y="0"/>
                  </a:moveTo>
                  <a:lnTo>
                    <a:pt x="396825" y="0"/>
                  </a:lnTo>
                </a:path>
              </a:pathLst>
            </a:custGeom>
            <a:ln w="12700">
              <a:solidFill>
                <a:srgbClr val="EEE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443479" y="8827346"/>
              <a:ext cx="0" cy="254000"/>
            </a:xfrm>
            <a:custGeom>
              <a:avLst/>
              <a:gdLst/>
              <a:ahLst/>
              <a:cxnLst/>
              <a:rect l="l" t="t" r="r" b="b"/>
              <a:pathLst>
                <a:path h="254000">
                  <a:moveTo>
                    <a:pt x="0" y="25400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EEE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10539730" y="8827346"/>
            <a:ext cx="0" cy="254000"/>
          </a:xfrm>
          <a:custGeom>
            <a:avLst/>
            <a:gdLst/>
            <a:ahLst/>
            <a:cxnLst/>
            <a:rect l="l" t="t" r="r" b="b"/>
            <a:pathLst>
              <a:path h="254000">
                <a:moveTo>
                  <a:pt x="0" y="254000"/>
                </a:moveTo>
                <a:lnTo>
                  <a:pt x="0" y="0"/>
                </a:lnTo>
              </a:path>
            </a:pathLst>
          </a:custGeom>
          <a:ln w="12700">
            <a:solidFill>
              <a:srgbClr val="EEEE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83840">
              <a:lnSpc>
                <a:spcPct val="100000"/>
              </a:lnSpc>
              <a:spcBef>
                <a:spcPts val="100"/>
              </a:spcBef>
            </a:pPr>
            <a:r>
              <a:rPr spc="-30" dirty="0"/>
              <a:t>Variational</a:t>
            </a:r>
            <a:r>
              <a:rPr spc="-260" dirty="0"/>
              <a:t> </a:t>
            </a:r>
            <a:r>
              <a:rPr spc="-10" dirty="0"/>
              <a:t>Autoencoder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3428904" y="5625194"/>
            <a:ext cx="2733040" cy="2372995"/>
            <a:chOff x="3428904" y="5625194"/>
            <a:chExt cx="2733040" cy="2372995"/>
          </a:xfrm>
        </p:grpSpPr>
        <p:sp>
          <p:nvSpPr>
            <p:cNvPr id="8" name="object 8"/>
            <p:cNvSpPr/>
            <p:nvPr/>
          </p:nvSpPr>
          <p:spPr>
            <a:xfrm>
              <a:off x="3439497" y="5635787"/>
              <a:ext cx="2712085" cy="2352040"/>
            </a:xfrm>
            <a:custGeom>
              <a:avLst/>
              <a:gdLst/>
              <a:ahLst/>
              <a:cxnLst/>
              <a:rect l="l" t="t" r="r" b="b"/>
              <a:pathLst>
                <a:path w="2712085" h="2352040">
                  <a:moveTo>
                    <a:pt x="0" y="0"/>
                  </a:moveTo>
                  <a:lnTo>
                    <a:pt x="0" y="2351646"/>
                  </a:lnTo>
                  <a:lnTo>
                    <a:pt x="2711808" y="1763735"/>
                  </a:lnTo>
                  <a:lnTo>
                    <a:pt x="2711808" y="5879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7D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439497" y="5635787"/>
              <a:ext cx="2712085" cy="2352040"/>
            </a:xfrm>
            <a:custGeom>
              <a:avLst/>
              <a:gdLst/>
              <a:ahLst/>
              <a:cxnLst/>
              <a:rect l="l" t="t" r="r" b="b"/>
              <a:pathLst>
                <a:path w="2712085" h="2352040">
                  <a:moveTo>
                    <a:pt x="0" y="0"/>
                  </a:moveTo>
                  <a:lnTo>
                    <a:pt x="2711808" y="587911"/>
                  </a:lnTo>
                  <a:lnTo>
                    <a:pt x="2711808" y="1763735"/>
                  </a:lnTo>
                  <a:lnTo>
                    <a:pt x="0" y="2351646"/>
                  </a:lnTo>
                  <a:lnTo>
                    <a:pt x="0" y="0"/>
                  </a:lnTo>
                  <a:close/>
                </a:path>
              </a:pathLst>
            </a:custGeom>
            <a:ln w="21186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7051710" y="5625194"/>
            <a:ext cx="2733040" cy="2372995"/>
            <a:chOff x="7051710" y="5625194"/>
            <a:chExt cx="2733040" cy="2372995"/>
          </a:xfrm>
        </p:grpSpPr>
        <p:sp>
          <p:nvSpPr>
            <p:cNvPr id="11" name="object 11"/>
            <p:cNvSpPr/>
            <p:nvPr/>
          </p:nvSpPr>
          <p:spPr>
            <a:xfrm>
              <a:off x="7062303" y="5635787"/>
              <a:ext cx="2712085" cy="2352040"/>
            </a:xfrm>
            <a:custGeom>
              <a:avLst/>
              <a:gdLst/>
              <a:ahLst/>
              <a:cxnLst/>
              <a:rect l="l" t="t" r="r" b="b"/>
              <a:pathLst>
                <a:path w="2712084" h="2352040">
                  <a:moveTo>
                    <a:pt x="2711808" y="0"/>
                  </a:moveTo>
                  <a:lnTo>
                    <a:pt x="0" y="587912"/>
                  </a:lnTo>
                  <a:lnTo>
                    <a:pt x="0" y="1763735"/>
                  </a:lnTo>
                  <a:lnTo>
                    <a:pt x="2711808" y="2351646"/>
                  </a:lnTo>
                  <a:lnTo>
                    <a:pt x="2711808" y="0"/>
                  </a:lnTo>
                  <a:close/>
                </a:path>
              </a:pathLst>
            </a:custGeom>
            <a:solidFill>
              <a:srgbClr val="00B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062303" y="5635787"/>
              <a:ext cx="2712085" cy="2352040"/>
            </a:xfrm>
            <a:custGeom>
              <a:avLst/>
              <a:gdLst/>
              <a:ahLst/>
              <a:cxnLst/>
              <a:rect l="l" t="t" r="r" b="b"/>
              <a:pathLst>
                <a:path w="2712084" h="2352040">
                  <a:moveTo>
                    <a:pt x="2711808" y="2351646"/>
                  </a:moveTo>
                  <a:lnTo>
                    <a:pt x="0" y="1763735"/>
                  </a:lnTo>
                  <a:lnTo>
                    <a:pt x="0" y="587911"/>
                  </a:lnTo>
                  <a:lnTo>
                    <a:pt x="2711808" y="0"/>
                  </a:lnTo>
                  <a:lnTo>
                    <a:pt x="2711808" y="2351646"/>
                  </a:lnTo>
                  <a:close/>
                </a:path>
              </a:pathLst>
            </a:custGeom>
            <a:ln w="21186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6500874" y="6218402"/>
            <a:ext cx="148590" cy="1186815"/>
            <a:chOff x="6500874" y="6218402"/>
            <a:chExt cx="148590" cy="1186815"/>
          </a:xfrm>
        </p:grpSpPr>
        <p:sp>
          <p:nvSpPr>
            <p:cNvPr id="14" name="object 14"/>
            <p:cNvSpPr/>
            <p:nvPr/>
          </p:nvSpPr>
          <p:spPr>
            <a:xfrm>
              <a:off x="6511467" y="6228995"/>
              <a:ext cx="127635" cy="1165225"/>
            </a:xfrm>
            <a:custGeom>
              <a:avLst/>
              <a:gdLst/>
              <a:ahLst/>
              <a:cxnLst/>
              <a:rect l="l" t="t" r="r" b="b"/>
              <a:pathLst>
                <a:path w="127634" h="1165225">
                  <a:moveTo>
                    <a:pt x="127115" y="0"/>
                  </a:moveTo>
                  <a:lnTo>
                    <a:pt x="0" y="0"/>
                  </a:lnTo>
                  <a:lnTo>
                    <a:pt x="0" y="1165230"/>
                  </a:lnTo>
                  <a:lnTo>
                    <a:pt x="127115" y="1165230"/>
                  </a:lnTo>
                  <a:lnTo>
                    <a:pt x="12711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511467" y="6228995"/>
              <a:ext cx="127635" cy="1165225"/>
            </a:xfrm>
            <a:custGeom>
              <a:avLst/>
              <a:gdLst/>
              <a:ahLst/>
              <a:cxnLst/>
              <a:rect l="l" t="t" r="r" b="b"/>
              <a:pathLst>
                <a:path w="127634" h="1165225">
                  <a:moveTo>
                    <a:pt x="0" y="0"/>
                  </a:moveTo>
                  <a:lnTo>
                    <a:pt x="127116" y="0"/>
                  </a:lnTo>
                  <a:lnTo>
                    <a:pt x="127116" y="1165230"/>
                  </a:lnTo>
                  <a:lnTo>
                    <a:pt x="0" y="1165230"/>
                  </a:lnTo>
                  <a:lnTo>
                    <a:pt x="0" y="0"/>
                  </a:lnTo>
                  <a:close/>
                </a:path>
              </a:pathLst>
            </a:custGeom>
            <a:ln w="21186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3994650" y="6544678"/>
            <a:ext cx="1436370" cy="5340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300" spc="-10" dirty="0">
                <a:latin typeface="Calibri"/>
                <a:cs typeface="Calibri"/>
              </a:rPr>
              <a:t>Encoder</a:t>
            </a:r>
            <a:endParaRPr sz="33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672254" y="6544678"/>
            <a:ext cx="1478280" cy="5340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300" spc="-10" dirty="0">
                <a:latin typeface="Calibri"/>
                <a:cs typeface="Calibri"/>
              </a:rPr>
              <a:t>Decoder</a:t>
            </a:r>
            <a:endParaRPr sz="3300">
              <a:latin typeface="Calibri"/>
              <a:cs typeface="Calibri"/>
            </a:endParaRPr>
          </a:p>
        </p:txBody>
      </p:sp>
      <p:pic>
        <p:nvPicPr>
          <p:cNvPr id="18" name="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6126" y="6332277"/>
            <a:ext cx="1165229" cy="1188799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514190" y="6154845"/>
            <a:ext cx="1133736" cy="1334717"/>
          </a:xfrm>
          <a:prstGeom prst="rect">
            <a:avLst/>
          </a:prstGeom>
        </p:spPr>
      </p:pic>
      <p:grpSp>
        <p:nvGrpSpPr>
          <p:cNvPr id="20" name="object 20"/>
          <p:cNvGrpSpPr/>
          <p:nvPr/>
        </p:nvGrpSpPr>
        <p:grpSpPr>
          <a:xfrm>
            <a:off x="2772138" y="5604008"/>
            <a:ext cx="106045" cy="2394585"/>
            <a:chOff x="2772138" y="5604008"/>
            <a:chExt cx="106045" cy="2394585"/>
          </a:xfrm>
        </p:grpSpPr>
        <p:sp>
          <p:nvSpPr>
            <p:cNvPr id="21" name="object 21"/>
            <p:cNvSpPr/>
            <p:nvPr/>
          </p:nvSpPr>
          <p:spPr>
            <a:xfrm>
              <a:off x="2782731" y="5614601"/>
              <a:ext cx="85090" cy="2372995"/>
            </a:xfrm>
            <a:custGeom>
              <a:avLst/>
              <a:gdLst/>
              <a:ahLst/>
              <a:cxnLst/>
              <a:rect l="l" t="t" r="r" b="b"/>
              <a:pathLst>
                <a:path w="85089" h="2372995">
                  <a:moveTo>
                    <a:pt x="84744" y="0"/>
                  </a:moveTo>
                  <a:lnTo>
                    <a:pt x="0" y="0"/>
                  </a:lnTo>
                  <a:lnTo>
                    <a:pt x="0" y="2372832"/>
                  </a:lnTo>
                  <a:lnTo>
                    <a:pt x="84744" y="2372832"/>
                  </a:lnTo>
                  <a:lnTo>
                    <a:pt x="8474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782731" y="5614601"/>
              <a:ext cx="85090" cy="2372995"/>
            </a:xfrm>
            <a:custGeom>
              <a:avLst/>
              <a:gdLst/>
              <a:ahLst/>
              <a:cxnLst/>
              <a:rect l="l" t="t" r="r" b="b"/>
              <a:pathLst>
                <a:path w="85089" h="2372995">
                  <a:moveTo>
                    <a:pt x="0" y="0"/>
                  </a:moveTo>
                  <a:lnTo>
                    <a:pt x="84744" y="0"/>
                  </a:lnTo>
                  <a:lnTo>
                    <a:pt x="84744" y="2372832"/>
                  </a:lnTo>
                  <a:lnTo>
                    <a:pt x="0" y="2372832"/>
                  </a:lnTo>
                  <a:lnTo>
                    <a:pt x="0" y="0"/>
                  </a:lnTo>
                  <a:close/>
                </a:path>
              </a:pathLst>
            </a:custGeom>
            <a:ln w="21186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10060122" y="5646380"/>
            <a:ext cx="106045" cy="2372995"/>
            <a:chOff x="10060122" y="5646380"/>
            <a:chExt cx="106045" cy="2372995"/>
          </a:xfrm>
        </p:grpSpPr>
        <p:sp>
          <p:nvSpPr>
            <p:cNvPr id="24" name="object 24"/>
            <p:cNvSpPr/>
            <p:nvPr/>
          </p:nvSpPr>
          <p:spPr>
            <a:xfrm>
              <a:off x="10070715" y="5656973"/>
              <a:ext cx="85090" cy="2352040"/>
            </a:xfrm>
            <a:custGeom>
              <a:avLst/>
              <a:gdLst/>
              <a:ahLst/>
              <a:cxnLst/>
              <a:rect l="l" t="t" r="r" b="b"/>
              <a:pathLst>
                <a:path w="85090" h="2352040">
                  <a:moveTo>
                    <a:pt x="84744" y="0"/>
                  </a:moveTo>
                  <a:lnTo>
                    <a:pt x="0" y="0"/>
                  </a:lnTo>
                  <a:lnTo>
                    <a:pt x="0" y="2351646"/>
                  </a:lnTo>
                  <a:lnTo>
                    <a:pt x="84744" y="2351646"/>
                  </a:lnTo>
                  <a:lnTo>
                    <a:pt x="8474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0070715" y="5656973"/>
              <a:ext cx="85090" cy="2352040"/>
            </a:xfrm>
            <a:custGeom>
              <a:avLst/>
              <a:gdLst/>
              <a:ahLst/>
              <a:cxnLst/>
              <a:rect l="l" t="t" r="r" b="b"/>
              <a:pathLst>
                <a:path w="85090" h="2352040">
                  <a:moveTo>
                    <a:pt x="0" y="0"/>
                  </a:moveTo>
                  <a:lnTo>
                    <a:pt x="84744" y="0"/>
                  </a:lnTo>
                  <a:lnTo>
                    <a:pt x="84744" y="2351646"/>
                  </a:lnTo>
                  <a:lnTo>
                    <a:pt x="0" y="2351646"/>
                  </a:lnTo>
                  <a:lnTo>
                    <a:pt x="0" y="0"/>
                  </a:lnTo>
                  <a:close/>
                </a:path>
              </a:pathLst>
            </a:custGeom>
            <a:ln w="21186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4154203" y="4978662"/>
            <a:ext cx="1401445" cy="559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500" i="1" spc="-80" dirty="0">
                <a:latin typeface="Times New Roman"/>
                <a:cs typeface="Times New Roman"/>
              </a:rPr>
              <a:t>q</a:t>
            </a:r>
            <a:r>
              <a:rPr sz="3675" i="1" spc="-120" baseline="-20408" dirty="0">
                <a:latin typeface="Times New Roman"/>
                <a:cs typeface="Times New Roman"/>
              </a:rPr>
              <a:t>w</a:t>
            </a:r>
            <a:r>
              <a:rPr sz="3500" spc="-80" dirty="0">
                <a:latin typeface="Cambria"/>
                <a:cs typeface="Cambria"/>
              </a:rPr>
              <a:t>(</a:t>
            </a:r>
            <a:r>
              <a:rPr sz="3500" i="1" spc="-80" dirty="0">
                <a:latin typeface="Times New Roman"/>
                <a:cs typeface="Times New Roman"/>
              </a:rPr>
              <a:t>z</a:t>
            </a:r>
            <a:r>
              <a:rPr sz="3500" i="1" spc="-480" dirty="0">
                <a:latin typeface="Times New Roman"/>
                <a:cs typeface="Times New Roman"/>
              </a:rPr>
              <a:t> </a:t>
            </a:r>
            <a:r>
              <a:rPr sz="3500" dirty="0">
                <a:latin typeface="Cambria"/>
                <a:cs typeface="Cambria"/>
              </a:rPr>
              <a:t>|</a:t>
            </a:r>
            <a:r>
              <a:rPr sz="3500" spc="-375" dirty="0">
                <a:latin typeface="Cambria"/>
                <a:cs typeface="Cambria"/>
              </a:rPr>
              <a:t> </a:t>
            </a:r>
            <a:r>
              <a:rPr sz="3500" i="1" spc="-25" dirty="0">
                <a:latin typeface="Times New Roman"/>
                <a:cs typeface="Times New Roman"/>
              </a:rPr>
              <a:t>x</a:t>
            </a:r>
            <a:r>
              <a:rPr sz="3500" spc="-25" dirty="0">
                <a:latin typeface="Cambria"/>
                <a:cs typeface="Cambria"/>
              </a:rPr>
              <a:t>)</a:t>
            </a:r>
            <a:endParaRPr sz="3500">
              <a:latin typeface="Cambria"/>
              <a:cs typeface="Cambri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473784" y="5637693"/>
            <a:ext cx="1809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i="1" spc="-50" dirty="0">
                <a:latin typeface="Sitka Banner"/>
                <a:cs typeface="Sitka Banner"/>
              </a:rPr>
              <a:t>z</a:t>
            </a:r>
            <a:endParaRPr sz="3000">
              <a:latin typeface="Sitka Banner"/>
              <a:cs typeface="Sitka Banner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878871" y="7746630"/>
            <a:ext cx="1383665" cy="10871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 algn="ctr">
              <a:lnSpc>
                <a:spcPct val="101400"/>
              </a:lnSpc>
              <a:spcBef>
                <a:spcPts val="60"/>
              </a:spcBef>
            </a:pPr>
            <a:r>
              <a:rPr sz="2300" i="1" spc="-10" dirty="0">
                <a:latin typeface="Arial"/>
                <a:cs typeface="Arial"/>
              </a:rPr>
              <a:t>Gaussian probability density</a:t>
            </a:r>
            <a:endParaRPr sz="23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0337577" y="7746630"/>
            <a:ext cx="1480820" cy="7315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 indent="40005">
              <a:lnSpc>
                <a:spcPct val="101400"/>
              </a:lnSpc>
              <a:spcBef>
                <a:spcPts val="60"/>
              </a:spcBef>
            </a:pPr>
            <a:r>
              <a:rPr sz="2300" i="1" spc="-10" dirty="0">
                <a:latin typeface="Arial"/>
                <a:cs typeface="Arial"/>
              </a:rPr>
              <a:t>Probability distribution</a:t>
            </a:r>
            <a:endParaRPr sz="23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0138833" y="8457830"/>
            <a:ext cx="1650364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0665" algn="l"/>
              </a:tabLst>
            </a:pPr>
            <a:r>
              <a:rPr sz="2300" i="1" u="sng" dirty="0">
                <a:uFill>
                  <a:solidFill>
                    <a:srgbClr val="EEEEEE"/>
                  </a:solidFill>
                </a:uFill>
                <a:latin typeface="Arial"/>
                <a:cs typeface="Arial"/>
              </a:rPr>
              <a:t>	o</a:t>
            </a:r>
            <a:r>
              <a:rPr sz="2300" i="1" dirty="0">
                <a:latin typeface="Arial"/>
                <a:cs typeface="Arial"/>
              </a:rPr>
              <a:t>f</a:t>
            </a:r>
            <a:r>
              <a:rPr sz="2300" i="1" spc="50" dirty="0">
                <a:latin typeface="Arial"/>
                <a:cs typeface="Arial"/>
              </a:rPr>
              <a:t> </a:t>
            </a:r>
            <a:r>
              <a:rPr sz="2300" i="1" dirty="0">
                <a:latin typeface="Arial"/>
                <a:cs typeface="Arial"/>
              </a:rPr>
              <a:t>the</a:t>
            </a:r>
            <a:r>
              <a:rPr sz="2300" i="1" spc="55" dirty="0">
                <a:latin typeface="Arial"/>
                <a:cs typeface="Arial"/>
              </a:rPr>
              <a:t> </a:t>
            </a:r>
            <a:r>
              <a:rPr sz="2300" i="1" spc="-20" dirty="0">
                <a:latin typeface="Arial"/>
                <a:cs typeface="Arial"/>
              </a:rPr>
              <a:t>data</a:t>
            </a:r>
            <a:endParaRPr sz="23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673379" y="4978663"/>
            <a:ext cx="1403350" cy="559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500" i="1" spc="-80" dirty="0">
                <a:latin typeface="Times New Roman"/>
                <a:cs typeface="Times New Roman"/>
              </a:rPr>
              <a:t>p</a:t>
            </a:r>
            <a:r>
              <a:rPr sz="3675" i="1" spc="-120" baseline="-20408" dirty="0">
                <a:latin typeface="Times New Roman"/>
                <a:cs typeface="Times New Roman"/>
              </a:rPr>
              <a:t>w</a:t>
            </a:r>
            <a:r>
              <a:rPr sz="3500" spc="-80" dirty="0">
                <a:latin typeface="Cambria"/>
                <a:cs typeface="Cambria"/>
              </a:rPr>
              <a:t>(</a:t>
            </a:r>
            <a:r>
              <a:rPr sz="3500" i="1" spc="-80" dirty="0">
                <a:latin typeface="Times New Roman"/>
                <a:cs typeface="Times New Roman"/>
              </a:rPr>
              <a:t>x</a:t>
            </a:r>
            <a:r>
              <a:rPr sz="3500" i="1" spc="-475" dirty="0">
                <a:latin typeface="Times New Roman"/>
                <a:cs typeface="Times New Roman"/>
              </a:rPr>
              <a:t> </a:t>
            </a:r>
            <a:r>
              <a:rPr sz="3500" dirty="0">
                <a:latin typeface="Cambria"/>
                <a:cs typeface="Cambria"/>
              </a:rPr>
              <a:t>|</a:t>
            </a:r>
            <a:r>
              <a:rPr sz="3500" spc="-365" dirty="0">
                <a:latin typeface="Cambria"/>
                <a:cs typeface="Cambria"/>
              </a:rPr>
              <a:t> </a:t>
            </a:r>
            <a:r>
              <a:rPr sz="3500" i="1" spc="-25" dirty="0">
                <a:latin typeface="Times New Roman"/>
                <a:cs typeface="Times New Roman"/>
              </a:rPr>
              <a:t>z</a:t>
            </a:r>
            <a:r>
              <a:rPr sz="3500" spc="-25" dirty="0">
                <a:latin typeface="Cambria"/>
                <a:cs typeface="Cambria"/>
              </a:rPr>
              <a:t>)</a:t>
            </a:r>
            <a:endParaRPr sz="3500">
              <a:latin typeface="Cambria"/>
              <a:cs typeface="Cambri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962379" y="2247205"/>
            <a:ext cx="281305" cy="3505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100" spc="-25" dirty="0">
                <a:latin typeface="Cambria"/>
                <a:cs typeface="Cambria"/>
              </a:rPr>
              <a:t>[</a:t>
            </a:r>
            <a:r>
              <a:rPr sz="2100" i="1" spc="-25" dirty="0">
                <a:latin typeface="Times New Roman"/>
                <a:cs typeface="Times New Roman"/>
              </a:rPr>
              <a:t>i</a:t>
            </a:r>
            <a:r>
              <a:rPr sz="2100" spc="-25" dirty="0">
                <a:latin typeface="Cambria"/>
                <a:cs typeface="Cambria"/>
              </a:rPr>
              <a:t>]</a:t>
            </a:r>
            <a:endParaRPr sz="2100">
              <a:latin typeface="Cambria"/>
              <a:cs typeface="Cambria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730731" y="2277685"/>
            <a:ext cx="8794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05155" algn="l"/>
              </a:tabLst>
            </a:pPr>
            <a:r>
              <a:rPr sz="3000" i="1" spc="-50" dirty="0">
                <a:latin typeface="Times New Roman"/>
                <a:cs typeface="Times New Roman"/>
              </a:rPr>
              <a:t>L</a:t>
            </a:r>
            <a:r>
              <a:rPr sz="3000" i="1" dirty="0">
                <a:latin typeface="Times New Roman"/>
                <a:cs typeface="Times New Roman"/>
              </a:rPr>
              <a:t>	</a:t>
            </a:r>
            <a:r>
              <a:rPr sz="3000" spc="320" dirty="0">
                <a:latin typeface="Cambria"/>
                <a:cs typeface="Cambria"/>
              </a:rPr>
              <a:t>=</a:t>
            </a:r>
            <a:endParaRPr sz="3000">
              <a:latin typeface="Cambria"/>
              <a:cs typeface="Cambria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970507" y="3183896"/>
            <a:ext cx="4777740" cy="82804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15"/>
              </a:spcBef>
            </a:pPr>
            <a:r>
              <a:rPr sz="2600" dirty="0">
                <a:solidFill>
                  <a:srgbClr val="00A2FF"/>
                </a:solidFill>
                <a:latin typeface="Microsoft Sans Serif"/>
                <a:cs typeface="Microsoft Sans Serif"/>
              </a:rPr>
              <a:t>Expected</a:t>
            </a:r>
            <a:r>
              <a:rPr sz="2600" spc="70" dirty="0">
                <a:solidFill>
                  <a:srgbClr val="00A2FF"/>
                </a:solidFill>
                <a:latin typeface="Microsoft Sans Serif"/>
                <a:cs typeface="Microsoft Sans Serif"/>
              </a:rPr>
              <a:t> </a:t>
            </a:r>
            <a:r>
              <a:rPr sz="2600" dirty="0">
                <a:solidFill>
                  <a:srgbClr val="00A2FF"/>
                </a:solidFill>
                <a:latin typeface="Microsoft Sans Serif"/>
                <a:cs typeface="Microsoft Sans Serif"/>
              </a:rPr>
              <a:t>neg.</a:t>
            </a:r>
            <a:r>
              <a:rPr sz="2600" spc="75" dirty="0">
                <a:solidFill>
                  <a:srgbClr val="00A2FF"/>
                </a:solidFill>
                <a:latin typeface="Microsoft Sans Serif"/>
                <a:cs typeface="Microsoft Sans Serif"/>
              </a:rPr>
              <a:t> </a:t>
            </a:r>
            <a:r>
              <a:rPr sz="2600" dirty="0">
                <a:solidFill>
                  <a:srgbClr val="00A2FF"/>
                </a:solidFill>
                <a:latin typeface="Microsoft Sans Serif"/>
                <a:cs typeface="Microsoft Sans Serif"/>
              </a:rPr>
              <a:t>log</a:t>
            </a:r>
            <a:r>
              <a:rPr sz="2600" spc="70" dirty="0">
                <a:solidFill>
                  <a:srgbClr val="00A2FF"/>
                </a:solidFill>
                <a:latin typeface="Microsoft Sans Serif"/>
                <a:cs typeface="Microsoft Sans Serif"/>
              </a:rPr>
              <a:t> </a:t>
            </a:r>
            <a:r>
              <a:rPr sz="2600" spc="-10" dirty="0">
                <a:solidFill>
                  <a:srgbClr val="00A2FF"/>
                </a:solidFill>
                <a:latin typeface="Microsoft Sans Serif"/>
                <a:cs typeface="Microsoft Sans Serif"/>
              </a:rPr>
              <a:t>likelihood </a:t>
            </a:r>
            <a:r>
              <a:rPr sz="2600" dirty="0">
                <a:solidFill>
                  <a:srgbClr val="00A2FF"/>
                </a:solidFill>
                <a:latin typeface="Microsoft Sans Serif"/>
                <a:cs typeface="Microsoft Sans Serif"/>
              </a:rPr>
              <a:t>term;</a:t>
            </a:r>
            <a:r>
              <a:rPr sz="2600" spc="70" dirty="0">
                <a:solidFill>
                  <a:srgbClr val="00A2FF"/>
                </a:solidFill>
                <a:latin typeface="Microsoft Sans Serif"/>
                <a:cs typeface="Microsoft Sans Serif"/>
              </a:rPr>
              <a:t> </a:t>
            </a:r>
            <a:r>
              <a:rPr sz="2600" spc="55" dirty="0">
                <a:solidFill>
                  <a:srgbClr val="00A2FF"/>
                </a:solidFill>
                <a:latin typeface="Microsoft Sans Serif"/>
                <a:cs typeface="Microsoft Sans Serif"/>
              </a:rPr>
              <a:t>wrt</a:t>
            </a:r>
            <a:r>
              <a:rPr sz="2600" spc="70" dirty="0">
                <a:solidFill>
                  <a:srgbClr val="00A2FF"/>
                </a:solidFill>
                <a:latin typeface="Microsoft Sans Serif"/>
                <a:cs typeface="Microsoft Sans Serif"/>
              </a:rPr>
              <a:t> </a:t>
            </a:r>
            <a:r>
              <a:rPr sz="2600" spc="65" dirty="0">
                <a:solidFill>
                  <a:srgbClr val="00A2FF"/>
                </a:solidFill>
                <a:latin typeface="Microsoft Sans Serif"/>
                <a:cs typeface="Microsoft Sans Serif"/>
              </a:rPr>
              <a:t>to</a:t>
            </a:r>
            <a:r>
              <a:rPr sz="2600" spc="70" dirty="0">
                <a:solidFill>
                  <a:srgbClr val="00A2FF"/>
                </a:solidFill>
                <a:latin typeface="Microsoft Sans Serif"/>
                <a:cs typeface="Microsoft Sans Serif"/>
              </a:rPr>
              <a:t> </a:t>
            </a:r>
            <a:r>
              <a:rPr sz="2600" dirty="0">
                <a:solidFill>
                  <a:srgbClr val="00A2FF"/>
                </a:solidFill>
                <a:latin typeface="Microsoft Sans Serif"/>
                <a:cs typeface="Microsoft Sans Serif"/>
              </a:rPr>
              <a:t>encoder</a:t>
            </a:r>
            <a:r>
              <a:rPr sz="2600" spc="70" dirty="0">
                <a:solidFill>
                  <a:srgbClr val="00A2FF"/>
                </a:solidFill>
                <a:latin typeface="Microsoft Sans Serif"/>
                <a:cs typeface="Microsoft Sans Serif"/>
              </a:rPr>
              <a:t> </a:t>
            </a:r>
            <a:r>
              <a:rPr sz="2600" spc="-10" dirty="0">
                <a:solidFill>
                  <a:srgbClr val="00A2FF"/>
                </a:solidFill>
                <a:latin typeface="Microsoft Sans Serif"/>
                <a:cs typeface="Microsoft Sans Serif"/>
              </a:rPr>
              <a:t>distribution</a:t>
            </a:r>
            <a:endParaRPr sz="2600">
              <a:latin typeface="Microsoft Sans Serif"/>
              <a:cs typeface="Microsoft Sans Serif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711392" y="2168620"/>
            <a:ext cx="551180" cy="4889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000" spc="245" dirty="0">
                <a:solidFill>
                  <a:srgbClr val="00A2FF"/>
                </a:solidFill>
                <a:latin typeface="Cambria"/>
                <a:cs typeface="Cambria"/>
              </a:rPr>
              <a:t>−𝔼</a:t>
            </a:r>
            <a:endParaRPr sz="3000">
              <a:latin typeface="Cambria"/>
              <a:cs typeface="Cambria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237136" y="2379401"/>
            <a:ext cx="1083310" cy="3543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92785" algn="l"/>
              </a:tabLst>
            </a:pPr>
            <a:r>
              <a:rPr sz="2150" i="1" spc="-25" dirty="0">
                <a:solidFill>
                  <a:srgbClr val="00A2FF"/>
                </a:solidFill>
                <a:latin typeface="Times New Roman"/>
                <a:cs typeface="Times New Roman"/>
              </a:rPr>
              <a:t>z</a:t>
            </a:r>
            <a:r>
              <a:rPr sz="2150" spc="-25" dirty="0">
                <a:solidFill>
                  <a:srgbClr val="00A2FF"/>
                </a:solidFill>
                <a:latin typeface="Cambria"/>
                <a:cs typeface="Cambria"/>
              </a:rPr>
              <a:t>∼</a:t>
            </a:r>
            <a:r>
              <a:rPr sz="2150" i="1" spc="-25" dirty="0">
                <a:solidFill>
                  <a:srgbClr val="00A2FF"/>
                </a:solidFill>
                <a:latin typeface="Times New Roman"/>
                <a:cs typeface="Times New Roman"/>
              </a:rPr>
              <a:t>q</a:t>
            </a:r>
            <a:r>
              <a:rPr sz="2150" i="1" dirty="0">
                <a:solidFill>
                  <a:srgbClr val="00A2FF"/>
                </a:solidFill>
                <a:latin typeface="Times New Roman"/>
                <a:cs typeface="Times New Roman"/>
              </a:rPr>
              <a:t>	z</a:t>
            </a:r>
            <a:r>
              <a:rPr sz="2150" i="1" spc="-295" dirty="0">
                <a:solidFill>
                  <a:srgbClr val="00A2FF"/>
                </a:solidFill>
                <a:latin typeface="Times New Roman"/>
                <a:cs typeface="Times New Roman"/>
              </a:rPr>
              <a:t> </a:t>
            </a:r>
            <a:r>
              <a:rPr sz="2150" dirty="0">
                <a:solidFill>
                  <a:srgbClr val="00A2FF"/>
                </a:solidFill>
                <a:latin typeface="Cambria"/>
                <a:cs typeface="Cambria"/>
              </a:rPr>
              <a:t>|</a:t>
            </a:r>
            <a:r>
              <a:rPr sz="2150" spc="-229" dirty="0">
                <a:solidFill>
                  <a:srgbClr val="00A2FF"/>
                </a:solidFill>
                <a:latin typeface="Cambria"/>
                <a:cs typeface="Cambria"/>
              </a:rPr>
              <a:t> </a:t>
            </a:r>
            <a:r>
              <a:rPr sz="2150" i="1" spc="-50" dirty="0">
                <a:solidFill>
                  <a:srgbClr val="00A2FF"/>
                </a:solidFill>
                <a:latin typeface="Times New Roman"/>
                <a:cs typeface="Times New Roman"/>
              </a:rPr>
              <a:t>x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304574" y="2387620"/>
            <a:ext cx="212725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spc="-25" dirty="0">
                <a:solidFill>
                  <a:srgbClr val="00A2FF"/>
                </a:solidFill>
                <a:latin typeface="Cambria"/>
                <a:cs typeface="Cambria"/>
              </a:rPr>
              <a:t>[</a:t>
            </a:r>
            <a:r>
              <a:rPr sz="1500" i="1" spc="-25" dirty="0">
                <a:solidFill>
                  <a:srgbClr val="00A2FF"/>
                </a:solidFill>
                <a:latin typeface="Times New Roman"/>
                <a:cs typeface="Times New Roman"/>
              </a:rPr>
              <a:t>i</a:t>
            </a:r>
            <a:r>
              <a:rPr sz="1500" spc="-25" dirty="0">
                <a:solidFill>
                  <a:srgbClr val="00A2FF"/>
                </a:solidFill>
                <a:latin typeface="Cambria"/>
                <a:cs typeface="Cambria"/>
              </a:rPr>
              <a:t>]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659869" y="2439672"/>
            <a:ext cx="985519" cy="3543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843915" algn="l"/>
              </a:tabLst>
            </a:pPr>
            <a:r>
              <a:rPr sz="1500" i="1" spc="-25" dirty="0">
                <a:solidFill>
                  <a:srgbClr val="00A2FF"/>
                </a:solidFill>
                <a:latin typeface="Times New Roman"/>
                <a:cs typeface="Times New Roman"/>
              </a:rPr>
              <a:t>w</a:t>
            </a:r>
            <a:r>
              <a:rPr sz="3225" spc="-37" baseline="1291" dirty="0">
                <a:solidFill>
                  <a:srgbClr val="00A2FF"/>
                </a:solidFill>
                <a:latin typeface="Verdana"/>
                <a:cs typeface="Verdana"/>
              </a:rPr>
              <a:t>(</a:t>
            </a:r>
            <a:r>
              <a:rPr sz="3225" baseline="1291" dirty="0">
                <a:solidFill>
                  <a:srgbClr val="00A2FF"/>
                </a:solidFill>
                <a:latin typeface="Verdana"/>
                <a:cs typeface="Verdana"/>
              </a:rPr>
              <a:t>	</a:t>
            </a:r>
            <a:r>
              <a:rPr sz="3225" spc="-75" baseline="1291" dirty="0">
                <a:solidFill>
                  <a:srgbClr val="00A2FF"/>
                </a:solidFill>
                <a:latin typeface="Verdana"/>
                <a:cs typeface="Verdana"/>
              </a:rPr>
              <a:t>)</a:t>
            </a:r>
            <a:endParaRPr sz="3225" baseline="1291">
              <a:latin typeface="Verdana"/>
              <a:cs typeface="Verdana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683973" y="2245018"/>
            <a:ext cx="173355" cy="4889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000" spc="-155" dirty="0">
                <a:solidFill>
                  <a:srgbClr val="00A2FF"/>
                </a:solidFill>
                <a:latin typeface="Verdana"/>
                <a:cs typeface="Verdana"/>
              </a:rPr>
              <a:t>[</a:t>
            </a:r>
            <a:endParaRPr sz="3000">
              <a:latin typeface="Verdana"/>
              <a:cs typeface="Verdana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573889" y="2376978"/>
            <a:ext cx="208279" cy="3543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150" i="1" spc="-50" dirty="0">
                <a:solidFill>
                  <a:srgbClr val="00A2FF"/>
                </a:solidFill>
                <a:latin typeface="Times New Roman"/>
                <a:cs typeface="Times New Roman"/>
              </a:rPr>
              <a:t>w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831754" y="2168620"/>
            <a:ext cx="1367155" cy="4889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182370" algn="l"/>
              </a:tabLst>
            </a:pPr>
            <a:r>
              <a:rPr sz="3000" dirty="0">
                <a:solidFill>
                  <a:srgbClr val="00A2FF"/>
                </a:solidFill>
                <a:latin typeface="Cambria"/>
                <a:cs typeface="Cambria"/>
              </a:rPr>
              <a:t>log</a:t>
            </a:r>
            <a:r>
              <a:rPr sz="3000" spc="-165" dirty="0">
                <a:solidFill>
                  <a:srgbClr val="00A2FF"/>
                </a:solidFill>
                <a:latin typeface="Cambria"/>
                <a:cs typeface="Cambria"/>
              </a:rPr>
              <a:t> </a:t>
            </a:r>
            <a:r>
              <a:rPr sz="3000" i="1" spc="-50" dirty="0">
                <a:solidFill>
                  <a:srgbClr val="00A2FF"/>
                </a:solidFill>
                <a:latin typeface="Times New Roman"/>
                <a:cs typeface="Times New Roman"/>
              </a:rPr>
              <a:t>p</a:t>
            </a:r>
            <a:r>
              <a:rPr sz="3000" i="1" dirty="0">
                <a:solidFill>
                  <a:srgbClr val="00A2FF"/>
                </a:solidFill>
                <a:latin typeface="Times New Roman"/>
                <a:cs typeface="Times New Roman"/>
              </a:rPr>
              <a:t>	</a:t>
            </a:r>
            <a:r>
              <a:rPr sz="3000" i="1" spc="-50" dirty="0">
                <a:solidFill>
                  <a:srgbClr val="00A2FF"/>
                </a:solidFill>
                <a:latin typeface="Times New Roman"/>
                <a:cs typeface="Times New Roman"/>
              </a:rPr>
              <a:t>x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193014" y="2137751"/>
            <a:ext cx="284480" cy="3543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150" spc="-25" dirty="0">
                <a:solidFill>
                  <a:srgbClr val="00A2FF"/>
                </a:solidFill>
                <a:latin typeface="Cambria"/>
                <a:cs typeface="Cambria"/>
              </a:rPr>
              <a:t>[</a:t>
            </a:r>
            <a:r>
              <a:rPr sz="2150" i="1" spc="-25" dirty="0">
                <a:solidFill>
                  <a:srgbClr val="00A2FF"/>
                </a:solidFill>
                <a:latin typeface="Times New Roman"/>
                <a:cs typeface="Times New Roman"/>
              </a:rPr>
              <a:t>i</a:t>
            </a:r>
            <a:r>
              <a:rPr sz="2150" spc="-25" dirty="0">
                <a:solidFill>
                  <a:srgbClr val="00A2FF"/>
                </a:solidFill>
                <a:latin typeface="Cambria"/>
                <a:cs typeface="Cambria"/>
              </a:rPr>
              <a:t>]</a:t>
            </a:r>
            <a:endParaRPr sz="2150">
              <a:latin typeface="Cambria"/>
              <a:cs typeface="Cambria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494498" y="2168620"/>
            <a:ext cx="342265" cy="4889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000" dirty="0">
                <a:solidFill>
                  <a:srgbClr val="00A2FF"/>
                </a:solidFill>
                <a:latin typeface="Cambria"/>
                <a:cs typeface="Cambria"/>
              </a:rPr>
              <a:t>|</a:t>
            </a:r>
            <a:r>
              <a:rPr sz="3000" spc="-310" dirty="0">
                <a:solidFill>
                  <a:srgbClr val="00A2FF"/>
                </a:solidFill>
                <a:latin typeface="Cambria"/>
                <a:cs typeface="Cambria"/>
              </a:rPr>
              <a:t> </a:t>
            </a:r>
            <a:r>
              <a:rPr sz="3000" i="1" spc="-50" dirty="0">
                <a:solidFill>
                  <a:srgbClr val="00A2FF"/>
                </a:solidFill>
                <a:latin typeface="Times New Roman"/>
                <a:cs typeface="Times New Roman"/>
              </a:rPr>
              <a:t>z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821053" y="2245018"/>
            <a:ext cx="1343660" cy="4889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002030" algn="l"/>
              </a:tabLst>
            </a:pPr>
            <a:r>
              <a:rPr sz="3000" dirty="0">
                <a:solidFill>
                  <a:srgbClr val="00A2FF"/>
                </a:solidFill>
                <a:latin typeface="Verdana"/>
                <a:cs typeface="Verdana"/>
              </a:rPr>
              <a:t>(	</a:t>
            </a:r>
            <a:r>
              <a:rPr sz="3000" spc="-50" dirty="0">
                <a:solidFill>
                  <a:srgbClr val="00A2FF"/>
                </a:solidFill>
                <a:latin typeface="Verdana"/>
                <a:cs typeface="Verdana"/>
              </a:rPr>
              <a:t>)]</a:t>
            </a:r>
            <a:endParaRPr sz="3000">
              <a:latin typeface="Verdana"/>
              <a:cs typeface="Verdana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467280" y="2394073"/>
            <a:ext cx="211454" cy="3594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00" i="1" spc="-50" dirty="0">
                <a:solidFill>
                  <a:srgbClr val="EE220C"/>
                </a:solidFill>
                <a:latin typeface="Times New Roman"/>
                <a:cs typeface="Times New Roman"/>
              </a:rPr>
              <a:t>w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8101714" y="2260051"/>
            <a:ext cx="825500" cy="49593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628650" algn="l"/>
              </a:tabLst>
            </a:pPr>
            <a:r>
              <a:rPr sz="3050" spc="5" dirty="0">
                <a:solidFill>
                  <a:srgbClr val="EE220C"/>
                </a:solidFill>
                <a:latin typeface="Verdana"/>
                <a:cs typeface="Verdana"/>
              </a:rPr>
              <a:t>(</a:t>
            </a:r>
            <a:r>
              <a:rPr sz="3050" dirty="0">
                <a:solidFill>
                  <a:srgbClr val="EE220C"/>
                </a:solidFill>
                <a:latin typeface="Verdana"/>
                <a:cs typeface="Verdana"/>
              </a:rPr>
              <a:t>	</a:t>
            </a:r>
            <a:r>
              <a:rPr sz="3050" spc="5" dirty="0">
                <a:solidFill>
                  <a:srgbClr val="EE220C"/>
                </a:solidFill>
                <a:latin typeface="Verdana"/>
                <a:cs typeface="Verdana"/>
              </a:rPr>
              <a:t>(</a:t>
            </a:r>
            <a:endParaRPr sz="3050">
              <a:latin typeface="Verdana"/>
              <a:cs typeface="Verdana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177717" y="2182460"/>
            <a:ext cx="2288540" cy="49593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119505" algn="l"/>
                <a:tab pos="1736089" algn="l"/>
              </a:tabLst>
            </a:pPr>
            <a:r>
              <a:rPr sz="3050" spc="190" dirty="0">
                <a:solidFill>
                  <a:srgbClr val="EE220C"/>
                </a:solidFill>
                <a:latin typeface="Cambria"/>
                <a:cs typeface="Cambria"/>
              </a:rPr>
              <a:t>+</a:t>
            </a:r>
            <a:r>
              <a:rPr sz="3050" b="1" spc="190" dirty="0">
                <a:solidFill>
                  <a:srgbClr val="EE220C"/>
                </a:solidFill>
                <a:latin typeface="Times New Roman"/>
                <a:cs typeface="Times New Roman"/>
              </a:rPr>
              <a:t>KL</a:t>
            </a:r>
            <a:r>
              <a:rPr sz="3050" b="1" dirty="0">
                <a:solidFill>
                  <a:srgbClr val="EE220C"/>
                </a:solidFill>
                <a:latin typeface="Times New Roman"/>
                <a:cs typeface="Times New Roman"/>
              </a:rPr>
              <a:t>	</a:t>
            </a:r>
            <a:r>
              <a:rPr sz="3050" i="1" spc="-50" dirty="0">
                <a:solidFill>
                  <a:srgbClr val="EE220C"/>
                </a:solidFill>
                <a:latin typeface="Times New Roman"/>
                <a:cs typeface="Times New Roman"/>
              </a:rPr>
              <a:t>q</a:t>
            </a:r>
            <a:r>
              <a:rPr sz="3050" i="1" dirty="0">
                <a:solidFill>
                  <a:srgbClr val="EE220C"/>
                </a:solidFill>
                <a:latin typeface="Times New Roman"/>
                <a:cs typeface="Times New Roman"/>
              </a:rPr>
              <a:t>	z</a:t>
            </a:r>
            <a:r>
              <a:rPr sz="3050" i="1" spc="-405" dirty="0">
                <a:solidFill>
                  <a:srgbClr val="EE220C"/>
                </a:solidFill>
                <a:latin typeface="Times New Roman"/>
                <a:cs typeface="Times New Roman"/>
              </a:rPr>
              <a:t> </a:t>
            </a:r>
            <a:r>
              <a:rPr sz="3050" dirty="0">
                <a:solidFill>
                  <a:srgbClr val="EE220C"/>
                </a:solidFill>
                <a:latin typeface="Cambria"/>
                <a:cs typeface="Cambria"/>
              </a:rPr>
              <a:t>|</a:t>
            </a:r>
            <a:r>
              <a:rPr sz="3050" spc="-315" dirty="0">
                <a:solidFill>
                  <a:srgbClr val="EE220C"/>
                </a:solidFill>
                <a:latin typeface="Cambria"/>
                <a:cs typeface="Cambria"/>
              </a:rPr>
              <a:t> </a:t>
            </a:r>
            <a:r>
              <a:rPr sz="3050" i="1" spc="-50" dirty="0">
                <a:solidFill>
                  <a:srgbClr val="EE220C"/>
                </a:solidFill>
                <a:latin typeface="Times New Roman"/>
                <a:cs typeface="Times New Roman"/>
              </a:rPr>
              <a:t>x</a:t>
            </a:r>
            <a:endParaRPr sz="305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9460992" y="2151110"/>
            <a:ext cx="288290" cy="3594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00" spc="-25" dirty="0">
                <a:solidFill>
                  <a:srgbClr val="EE220C"/>
                </a:solidFill>
                <a:latin typeface="Cambria"/>
                <a:cs typeface="Cambria"/>
              </a:rPr>
              <a:t>[</a:t>
            </a:r>
            <a:r>
              <a:rPr sz="2200" i="1" spc="-25" dirty="0">
                <a:solidFill>
                  <a:srgbClr val="EE220C"/>
                </a:solidFill>
                <a:latin typeface="Times New Roman"/>
                <a:cs typeface="Times New Roman"/>
              </a:rPr>
              <a:t>i</a:t>
            </a:r>
            <a:r>
              <a:rPr sz="2200" spc="-25" dirty="0">
                <a:solidFill>
                  <a:srgbClr val="EE220C"/>
                </a:solidFill>
                <a:latin typeface="Cambria"/>
                <a:cs typeface="Cambria"/>
              </a:rPr>
              <a:t>]</a:t>
            </a:r>
            <a:endParaRPr sz="2200">
              <a:latin typeface="Cambria"/>
              <a:cs typeface="Cambria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9972482" y="2182460"/>
            <a:ext cx="841375" cy="49593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050" spc="-10" dirty="0">
                <a:solidFill>
                  <a:srgbClr val="EE220C"/>
                </a:solidFill>
                <a:latin typeface="Cambria"/>
                <a:cs typeface="Cambria"/>
              </a:rPr>
              <a:t>∥</a:t>
            </a:r>
            <a:r>
              <a:rPr sz="3050" i="1" spc="-10" dirty="0">
                <a:solidFill>
                  <a:srgbClr val="EE220C"/>
                </a:solidFill>
                <a:latin typeface="Times New Roman"/>
                <a:cs typeface="Times New Roman"/>
              </a:rPr>
              <a:t>p</a:t>
            </a:r>
            <a:r>
              <a:rPr sz="3050" spc="-10" dirty="0">
                <a:solidFill>
                  <a:srgbClr val="EE220C"/>
                </a:solidFill>
                <a:latin typeface="Cambria"/>
                <a:cs typeface="Cambria"/>
              </a:rPr>
              <a:t>(</a:t>
            </a:r>
            <a:r>
              <a:rPr sz="3050" i="1" spc="-10" dirty="0">
                <a:solidFill>
                  <a:srgbClr val="EE220C"/>
                </a:solidFill>
                <a:latin typeface="Times New Roman"/>
                <a:cs typeface="Times New Roman"/>
              </a:rPr>
              <a:t>z</a:t>
            </a:r>
            <a:r>
              <a:rPr sz="3050" spc="-10" dirty="0">
                <a:solidFill>
                  <a:srgbClr val="EE220C"/>
                </a:solidFill>
                <a:latin typeface="Cambria"/>
                <a:cs typeface="Cambria"/>
              </a:rPr>
              <a:t>)</a:t>
            </a:r>
            <a:endParaRPr sz="3050">
              <a:latin typeface="Cambria"/>
              <a:cs typeface="Cambria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9723642" y="2260051"/>
            <a:ext cx="1273810" cy="49593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076960" algn="l"/>
              </a:tabLst>
            </a:pPr>
            <a:r>
              <a:rPr sz="3050" spc="5" dirty="0">
                <a:solidFill>
                  <a:srgbClr val="EE220C"/>
                </a:solidFill>
                <a:latin typeface="Verdana"/>
                <a:cs typeface="Verdana"/>
              </a:rPr>
              <a:t>)</a:t>
            </a:r>
            <a:r>
              <a:rPr sz="3050" dirty="0">
                <a:solidFill>
                  <a:srgbClr val="EE220C"/>
                </a:solidFill>
                <a:latin typeface="Verdana"/>
                <a:cs typeface="Verdana"/>
              </a:rPr>
              <a:t>	</a:t>
            </a:r>
            <a:r>
              <a:rPr sz="3050" spc="5" dirty="0">
                <a:solidFill>
                  <a:srgbClr val="EE220C"/>
                </a:solidFill>
                <a:latin typeface="Verdana"/>
                <a:cs typeface="Verdana"/>
              </a:rPr>
              <a:t>)</a:t>
            </a:r>
            <a:endParaRPr sz="3050">
              <a:latin typeface="Verdana"/>
              <a:cs typeface="Verdana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339899" y="3171489"/>
            <a:ext cx="4871720" cy="86169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 marR="30480">
              <a:lnSpc>
                <a:spcPct val="99400"/>
              </a:lnSpc>
              <a:spcBef>
                <a:spcPts val="114"/>
              </a:spcBef>
            </a:pPr>
            <a:r>
              <a:rPr sz="2500" dirty="0">
                <a:solidFill>
                  <a:srgbClr val="EE220C"/>
                </a:solidFill>
                <a:latin typeface="Microsoft Sans Serif"/>
                <a:cs typeface="Microsoft Sans Serif"/>
              </a:rPr>
              <a:t>Kullback-Leibler</a:t>
            </a:r>
            <a:r>
              <a:rPr sz="2500" spc="80" dirty="0">
                <a:solidFill>
                  <a:srgbClr val="EE220C"/>
                </a:solidFill>
                <a:latin typeface="Microsoft Sans Serif"/>
                <a:cs typeface="Microsoft Sans Serif"/>
              </a:rPr>
              <a:t> </a:t>
            </a:r>
            <a:r>
              <a:rPr sz="2500" dirty="0">
                <a:solidFill>
                  <a:srgbClr val="EE220C"/>
                </a:solidFill>
                <a:latin typeface="Microsoft Sans Serif"/>
                <a:cs typeface="Microsoft Sans Serif"/>
              </a:rPr>
              <a:t>divergence</a:t>
            </a:r>
            <a:r>
              <a:rPr sz="2500" spc="85" dirty="0">
                <a:solidFill>
                  <a:srgbClr val="EE220C"/>
                </a:solidFill>
                <a:latin typeface="Microsoft Sans Serif"/>
                <a:cs typeface="Microsoft Sans Serif"/>
              </a:rPr>
              <a:t> </a:t>
            </a:r>
            <a:r>
              <a:rPr sz="2500" spc="-20" dirty="0">
                <a:solidFill>
                  <a:srgbClr val="EE220C"/>
                </a:solidFill>
                <a:latin typeface="Microsoft Sans Serif"/>
                <a:cs typeface="Microsoft Sans Serif"/>
              </a:rPr>
              <a:t>term </a:t>
            </a:r>
            <a:r>
              <a:rPr sz="2500" dirty="0">
                <a:solidFill>
                  <a:srgbClr val="EE220C"/>
                </a:solidFill>
                <a:latin typeface="Microsoft Sans Serif"/>
                <a:cs typeface="Microsoft Sans Serif"/>
              </a:rPr>
              <a:t>where</a:t>
            </a:r>
            <a:r>
              <a:rPr sz="2500" spc="-25" dirty="0">
                <a:solidFill>
                  <a:srgbClr val="EE220C"/>
                </a:solidFill>
                <a:latin typeface="Microsoft Sans Serif"/>
                <a:cs typeface="Microsoft Sans Serif"/>
              </a:rPr>
              <a:t> </a:t>
            </a:r>
            <a:r>
              <a:rPr sz="3000" i="1" dirty="0">
                <a:solidFill>
                  <a:srgbClr val="EE220C"/>
                </a:solidFill>
                <a:latin typeface="Times New Roman"/>
                <a:cs typeface="Times New Roman"/>
              </a:rPr>
              <a:t>p</a:t>
            </a:r>
            <a:r>
              <a:rPr sz="3000" dirty="0">
                <a:solidFill>
                  <a:srgbClr val="EE220C"/>
                </a:solidFill>
                <a:latin typeface="Cambria"/>
                <a:cs typeface="Cambria"/>
              </a:rPr>
              <a:t>(</a:t>
            </a:r>
            <a:r>
              <a:rPr sz="3000" i="1" dirty="0">
                <a:solidFill>
                  <a:srgbClr val="EE220C"/>
                </a:solidFill>
                <a:latin typeface="Times New Roman"/>
                <a:cs typeface="Times New Roman"/>
              </a:rPr>
              <a:t>z</a:t>
            </a:r>
            <a:r>
              <a:rPr sz="3000" dirty="0">
                <a:solidFill>
                  <a:srgbClr val="EE220C"/>
                </a:solidFill>
                <a:latin typeface="Cambria"/>
                <a:cs typeface="Cambria"/>
              </a:rPr>
              <a:t>)</a:t>
            </a:r>
            <a:r>
              <a:rPr sz="3000" spc="135" dirty="0">
                <a:solidFill>
                  <a:srgbClr val="EE220C"/>
                </a:solidFill>
                <a:latin typeface="Cambria"/>
                <a:cs typeface="Cambria"/>
              </a:rPr>
              <a:t> </a:t>
            </a:r>
            <a:r>
              <a:rPr sz="3000" spc="395" dirty="0">
                <a:solidFill>
                  <a:srgbClr val="EE220C"/>
                </a:solidFill>
                <a:latin typeface="Cambria"/>
                <a:cs typeface="Cambria"/>
              </a:rPr>
              <a:t>=</a:t>
            </a:r>
            <a:r>
              <a:rPr sz="3000" spc="135" dirty="0">
                <a:solidFill>
                  <a:srgbClr val="EE220C"/>
                </a:solidFill>
                <a:latin typeface="Cambria"/>
                <a:cs typeface="Cambria"/>
              </a:rPr>
              <a:t> </a:t>
            </a:r>
            <a:r>
              <a:rPr sz="3000" dirty="0">
                <a:solidFill>
                  <a:srgbClr val="EE220C"/>
                </a:solidFill>
                <a:latin typeface="Cambria"/>
                <a:cs typeface="Cambria"/>
              </a:rPr>
              <a:t>𝒩</a:t>
            </a:r>
            <a:r>
              <a:rPr sz="3000" spc="-165" dirty="0">
                <a:solidFill>
                  <a:srgbClr val="EE220C"/>
                </a:solidFill>
                <a:latin typeface="Cambria"/>
                <a:cs typeface="Cambria"/>
              </a:rPr>
              <a:t> </a:t>
            </a:r>
            <a:r>
              <a:rPr sz="4500" spc="82" baseline="-11111" dirty="0">
                <a:solidFill>
                  <a:srgbClr val="EE220C"/>
                </a:solidFill>
                <a:latin typeface="Verdana"/>
                <a:cs typeface="Verdana"/>
              </a:rPr>
              <a:t>(</a:t>
            </a:r>
            <a:r>
              <a:rPr sz="3000" i="1" spc="55" dirty="0">
                <a:solidFill>
                  <a:srgbClr val="EE220C"/>
                </a:solidFill>
                <a:latin typeface="Times New Roman"/>
                <a:cs typeface="Times New Roman"/>
              </a:rPr>
              <a:t>μ</a:t>
            </a:r>
            <a:r>
              <a:rPr sz="3000" i="1" spc="45" dirty="0">
                <a:solidFill>
                  <a:srgbClr val="EE220C"/>
                </a:solidFill>
                <a:latin typeface="Times New Roman"/>
                <a:cs typeface="Times New Roman"/>
              </a:rPr>
              <a:t> </a:t>
            </a:r>
            <a:r>
              <a:rPr sz="3000" spc="395" dirty="0">
                <a:solidFill>
                  <a:srgbClr val="EE220C"/>
                </a:solidFill>
                <a:latin typeface="Cambria"/>
                <a:cs typeface="Cambria"/>
              </a:rPr>
              <a:t>=</a:t>
            </a:r>
            <a:r>
              <a:rPr sz="3000" spc="135" dirty="0">
                <a:solidFill>
                  <a:srgbClr val="EE220C"/>
                </a:solidFill>
                <a:latin typeface="Cambria"/>
                <a:cs typeface="Cambria"/>
              </a:rPr>
              <a:t> </a:t>
            </a:r>
            <a:r>
              <a:rPr sz="3000" dirty="0">
                <a:solidFill>
                  <a:srgbClr val="EE220C"/>
                </a:solidFill>
                <a:latin typeface="Cambria"/>
                <a:cs typeface="Cambria"/>
              </a:rPr>
              <a:t>0,</a:t>
            </a:r>
            <a:r>
              <a:rPr sz="3000" i="1" dirty="0">
                <a:solidFill>
                  <a:srgbClr val="EE220C"/>
                </a:solidFill>
                <a:latin typeface="Times New Roman"/>
                <a:cs typeface="Times New Roman"/>
              </a:rPr>
              <a:t>σ</a:t>
            </a:r>
            <a:r>
              <a:rPr sz="3225" baseline="28423" dirty="0">
                <a:solidFill>
                  <a:srgbClr val="EE220C"/>
                </a:solidFill>
                <a:latin typeface="Cambria"/>
                <a:cs typeface="Cambria"/>
              </a:rPr>
              <a:t>2</a:t>
            </a:r>
            <a:r>
              <a:rPr sz="3225" spc="487" baseline="28423" dirty="0">
                <a:solidFill>
                  <a:srgbClr val="EE220C"/>
                </a:solidFill>
                <a:latin typeface="Cambria"/>
                <a:cs typeface="Cambria"/>
              </a:rPr>
              <a:t> </a:t>
            </a:r>
            <a:r>
              <a:rPr sz="3000" spc="395" dirty="0">
                <a:solidFill>
                  <a:srgbClr val="EE220C"/>
                </a:solidFill>
                <a:latin typeface="Cambria"/>
                <a:cs typeface="Cambria"/>
              </a:rPr>
              <a:t>=</a:t>
            </a:r>
            <a:r>
              <a:rPr sz="3000" spc="135" dirty="0">
                <a:solidFill>
                  <a:srgbClr val="EE220C"/>
                </a:solidFill>
                <a:latin typeface="Cambria"/>
                <a:cs typeface="Cambria"/>
              </a:rPr>
              <a:t> </a:t>
            </a:r>
            <a:r>
              <a:rPr sz="3000" spc="-25" dirty="0">
                <a:solidFill>
                  <a:srgbClr val="EE220C"/>
                </a:solidFill>
                <a:latin typeface="Cambria"/>
                <a:cs typeface="Cambria"/>
              </a:rPr>
              <a:t>1</a:t>
            </a:r>
            <a:r>
              <a:rPr sz="4500" spc="-37" baseline="-11111" dirty="0">
                <a:solidFill>
                  <a:srgbClr val="EE220C"/>
                </a:solidFill>
                <a:latin typeface="Verdana"/>
                <a:cs typeface="Verdana"/>
              </a:rPr>
              <a:t>)</a:t>
            </a:r>
            <a:endParaRPr sz="4500" baseline="-11111">
              <a:latin typeface="Verdana"/>
              <a:cs typeface="Verdana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995983" y="9042022"/>
            <a:ext cx="7403465" cy="190500"/>
          </a:xfrm>
          <a:custGeom>
            <a:avLst/>
            <a:gdLst/>
            <a:ahLst/>
            <a:cxnLst/>
            <a:rect l="l" t="t" r="r" b="b"/>
            <a:pathLst>
              <a:path w="7403465" h="190500">
                <a:moveTo>
                  <a:pt x="7402896" y="0"/>
                </a:moveTo>
                <a:lnTo>
                  <a:pt x="0" y="0"/>
                </a:lnTo>
                <a:lnTo>
                  <a:pt x="0" y="190500"/>
                </a:lnTo>
                <a:lnTo>
                  <a:pt x="7402896" y="190500"/>
                </a:lnTo>
                <a:lnTo>
                  <a:pt x="74028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983283" y="9014334"/>
            <a:ext cx="7428865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Kingma,</a:t>
            </a:r>
            <a:r>
              <a:rPr sz="1300" spc="-4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D.</a:t>
            </a:r>
            <a:r>
              <a:rPr sz="1300" spc="-3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spc="-50" dirty="0">
                <a:solidFill>
                  <a:srgbClr val="222222"/>
                </a:solidFill>
                <a:latin typeface="Arial MT"/>
                <a:cs typeface="Arial MT"/>
              </a:rPr>
              <a:t>P.,</a:t>
            </a:r>
            <a:r>
              <a:rPr sz="1300" spc="-3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&amp;</a:t>
            </a:r>
            <a:r>
              <a:rPr sz="1300" spc="-2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Welling,</a:t>
            </a:r>
            <a:r>
              <a:rPr sz="1300" spc="-3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M.</a:t>
            </a:r>
            <a:r>
              <a:rPr sz="1300" spc="-3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spc="-10" dirty="0">
                <a:solidFill>
                  <a:srgbClr val="222222"/>
                </a:solidFill>
                <a:latin typeface="Arial MT"/>
                <a:cs typeface="Arial MT"/>
              </a:rPr>
              <a:t>(2013).</a:t>
            </a:r>
            <a:r>
              <a:rPr sz="1300" spc="-8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spc="-10" dirty="0">
                <a:solidFill>
                  <a:srgbClr val="222222"/>
                </a:solidFill>
                <a:latin typeface="Arial MT"/>
                <a:cs typeface="Arial MT"/>
              </a:rPr>
              <a:t>Auto-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encoding</a:t>
            </a:r>
            <a:r>
              <a:rPr sz="1300" spc="-2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spc="-10" dirty="0">
                <a:solidFill>
                  <a:srgbClr val="222222"/>
                </a:solidFill>
                <a:latin typeface="Arial MT"/>
                <a:cs typeface="Arial MT"/>
              </a:rPr>
              <a:t>Variational</a:t>
            </a:r>
            <a:r>
              <a:rPr sz="1300" spc="-2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Bayes.</a:t>
            </a:r>
            <a:r>
              <a:rPr sz="1300" spc="-3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i="1" dirty="0">
                <a:solidFill>
                  <a:srgbClr val="222222"/>
                </a:solidFill>
                <a:latin typeface="Arial"/>
                <a:cs typeface="Arial"/>
              </a:rPr>
              <a:t>arXiv</a:t>
            </a:r>
            <a:r>
              <a:rPr sz="1300" i="1" spc="-25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222222"/>
                </a:solidFill>
                <a:latin typeface="Arial"/>
                <a:cs typeface="Arial"/>
              </a:rPr>
              <a:t>preprint</a:t>
            </a:r>
            <a:r>
              <a:rPr sz="1300" i="1" spc="-30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300" i="1" spc="-10" dirty="0">
                <a:solidFill>
                  <a:srgbClr val="222222"/>
                </a:solidFill>
                <a:latin typeface="Arial"/>
                <a:cs typeface="Arial"/>
              </a:rPr>
              <a:t>arXiv:1312.6114</a:t>
            </a:r>
            <a:r>
              <a:rPr sz="1300" spc="-10" dirty="0">
                <a:solidFill>
                  <a:srgbClr val="222222"/>
                </a:solidFill>
                <a:latin typeface="Arial MT"/>
                <a:cs typeface="Arial MT"/>
              </a:rPr>
              <a:t>.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54" name="object 5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55" name="object 5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56" name="object 5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32904" y="1217667"/>
            <a:ext cx="7429500" cy="52450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71893" y="6975435"/>
            <a:ext cx="12162155" cy="566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130"/>
              </a:lnSpc>
              <a:spcBef>
                <a:spcPts val="100"/>
              </a:spcBef>
            </a:pPr>
            <a:r>
              <a:rPr sz="1800" dirty="0">
                <a:solidFill>
                  <a:srgbClr val="222222"/>
                </a:solidFill>
                <a:latin typeface="Arial MT"/>
                <a:cs typeface="Arial MT"/>
              </a:rPr>
              <a:t>Lu,</a:t>
            </a:r>
            <a:r>
              <a:rPr sz="1800" spc="-2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22222"/>
                </a:solidFill>
                <a:latin typeface="Arial MT"/>
                <a:cs typeface="Arial MT"/>
              </a:rPr>
              <a:t>X.,</a:t>
            </a:r>
            <a:r>
              <a:rPr sz="1800" spc="-5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800" spc="-35" dirty="0">
                <a:solidFill>
                  <a:srgbClr val="222222"/>
                </a:solidFill>
                <a:latin typeface="Arial MT"/>
                <a:cs typeface="Arial MT"/>
              </a:rPr>
              <a:t>Tsao,</a:t>
            </a:r>
            <a:r>
              <a:rPr sz="1800" spc="-5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800" spc="-60" dirty="0">
                <a:solidFill>
                  <a:srgbClr val="222222"/>
                </a:solidFill>
                <a:latin typeface="Arial MT"/>
                <a:cs typeface="Arial MT"/>
              </a:rPr>
              <a:t>Y.,</a:t>
            </a:r>
            <a:r>
              <a:rPr sz="1800" spc="-2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22222"/>
                </a:solidFill>
                <a:latin typeface="Arial MT"/>
                <a:cs typeface="Arial MT"/>
              </a:rPr>
              <a:t>Matsuda,</a:t>
            </a:r>
            <a:r>
              <a:rPr sz="1800" spc="-2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22222"/>
                </a:solidFill>
                <a:latin typeface="Arial MT"/>
                <a:cs typeface="Arial MT"/>
              </a:rPr>
              <a:t>S.,</a:t>
            </a:r>
            <a:r>
              <a:rPr sz="1800" spc="-2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22222"/>
                </a:solidFill>
                <a:latin typeface="Arial MT"/>
                <a:cs typeface="Arial MT"/>
              </a:rPr>
              <a:t>&amp;</a:t>
            </a:r>
            <a:r>
              <a:rPr sz="1800" spc="-2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22222"/>
                </a:solidFill>
                <a:latin typeface="Arial MT"/>
                <a:cs typeface="Arial MT"/>
              </a:rPr>
              <a:t>Hori,</a:t>
            </a:r>
            <a:r>
              <a:rPr sz="1800" spc="-2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22222"/>
                </a:solidFill>
                <a:latin typeface="Arial MT"/>
                <a:cs typeface="Arial MT"/>
              </a:rPr>
              <a:t>C.</a:t>
            </a:r>
            <a:r>
              <a:rPr sz="1800" spc="-2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22222"/>
                </a:solidFill>
                <a:latin typeface="Arial MT"/>
                <a:cs typeface="Arial MT"/>
              </a:rPr>
              <a:t>(2013,</a:t>
            </a:r>
            <a:r>
              <a:rPr sz="1800" spc="-114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22222"/>
                </a:solidFill>
                <a:latin typeface="Arial MT"/>
                <a:cs typeface="Arial MT"/>
              </a:rPr>
              <a:t>August).</a:t>
            </a:r>
            <a:r>
              <a:rPr sz="1800" spc="-2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22222"/>
                </a:solidFill>
                <a:latin typeface="Arial MT"/>
                <a:cs typeface="Arial MT"/>
              </a:rPr>
              <a:t>Speech</a:t>
            </a:r>
            <a:r>
              <a:rPr sz="1800" spc="-2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22222"/>
                </a:solidFill>
                <a:latin typeface="Arial MT"/>
                <a:cs typeface="Arial MT"/>
              </a:rPr>
              <a:t>enhancement</a:t>
            </a:r>
            <a:r>
              <a:rPr sz="1800" spc="-2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22222"/>
                </a:solidFill>
                <a:latin typeface="Arial MT"/>
                <a:cs typeface="Arial MT"/>
              </a:rPr>
              <a:t>based</a:t>
            </a:r>
            <a:r>
              <a:rPr sz="1800" spc="-2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22222"/>
                </a:solidFill>
                <a:latin typeface="Arial MT"/>
                <a:cs typeface="Arial MT"/>
              </a:rPr>
              <a:t>on</a:t>
            </a:r>
            <a:r>
              <a:rPr sz="1800" spc="-1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22222"/>
                </a:solidFill>
                <a:latin typeface="Arial MT"/>
                <a:cs typeface="Arial MT"/>
              </a:rPr>
              <a:t>deep</a:t>
            </a:r>
            <a:r>
              <a:rPr sz="1800" spc="-2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22222"/>
                </a:solidFill>
                <a:latin typeface="Arial MT"/>
                <a:cs typeface="Arial MT"/>
              </a:rPr>
              <a:t>denoising</a:t>
            </a:r>
            <a:r>
              <a:rPr sz="1800" spc="-2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22222"/>
                </a:solidFill>
                <a:latin typeface="Arial MT"/>
                <a:cs typeface="Arial MT"/>
              </a:rPr>
              <a:t>autoencoder.</a:t>
            </a:r>
            <a:r>
              <a:rPr sz="1800" spc="-2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800" spc="-25" dirty="0">
                <a:solidFill>
                  <a:srgbClr val="222222"/>
                </a:solidFill>
                <a:latin typeface="Arial MT"/>
                <a:cs typeface="Arial MT"/>
              </a:rPr>
              <a:t>In</a:t>
            </a:r>
            <a:endParaRPr sz="1800">
              <a:latin typeface="Arial MT"/>
              <a:cs typeface="Arial MT"/>
            </a:endParaRPr>
          </a:p>
          <a:p>
            <a:pPr marL="12700">
              <a:lnSpc>
                <a:spcPts val="2130"/>
              </a:lnSpc>
            </a:pPr>
            <a:r>
              <a:rPr sz="1800" i="1" dirty="0">
                <a:solidFill>
                  <a:srgbClr val="222222"/>
                </a:solidFill>
                <a:latin typeface="Arial"/>
                <a:cs typeface="Arial"/>
              </a:rPr>
              <a:t>Interspeech</a:t>
            </a:r>
            <a:r>
              <a:rPr sz="1800" i="1" spc="-10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22222"/>
                </a:solidFill>
                <a:latin typeface="Arial MT"/>
                <a:cs typeface="Arial MT"/>
              </a:rPr>
              <a:t>(pp. </a:t>
            </a:r>
            <a:r>
              <a:rPr sz="1800" spc="-10" dirty="0">
                <a:solidFill>
                  <a:srgbClr val="222222"/>
                </a:solidFill>
                <a:latin typeface="Arial MT"/>
                <a:cs typeface="Arial MT"/>
              </a:rPr>
              <a:t>436-</a:t>
            </a:r>
            <a:r>
              <a:rPr sz="1800" spc="-20" dirty="0">
                <a:solidFill>
                  <a:srgbClr val="222222"/>
                </a:solidFill>
                <a:latin typeface="Arial MT"/>
                <a:cs typeface="Arial MT"/>
              </a:rPr>
              <a:t>440).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6621" y="1101368"/>
            <a:ext cx="6788699" cy="6830604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988008" y="8242268"/>
            <a:ext cx="8496935" cy="41402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>
              <a:lnSpc>
                <a:spcPts val="1500"/>
              </a:lnSpc>
              <a:spcBef>
                <a:spcPts val="200"/>
              </a:spcBef>
            </a:pP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Gondara,</a:t>
            </a:r>
            <a:r>
              <a:rPr sz="1300" spc="-4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L.</a:t>
            </a:r>
            <a:r>
              <a:rPr sz="1300" spc="-4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(2016,</a:t>
            </a:r>
            <a:r>
              <a:rPr sz="1300" spc="-4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December).</a:t>
            </a:r>
            <a:r>
              <a:rPr sz="1300" spc="-4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Medical</a:t>
            </a:r>
            <a:r>
              <a:rPr sz="1300" spc="-3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image</a:t>
            </a:r>
            <a:r>
              <a:rPr sz="1300" spc="-3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denoising</a:t>
            </a:r>
            <a:r>
              <a:rPr sz="1300" spc="-4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using</a:t>
            </a:r>
            <a:r>
              <a:rPr sz="1300" spc="-3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convolutional</a:t>
            </a:r>
            <a:r>
              <a:rPr sz="1300" spc="-3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denoising</a:t>
            </a:r>
            <a:r>
              <a:rPr sz="1300" spc="-3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spc="-10" dirty="0">
                <a:solidFill>
                  <a:srgbClr val="222222"/>
                </a:solidFill>
                <a:latin typeface="Arial MT"/>
                <a:cs typeface="Arial MT"/>
              </a:rPr>
              <a:t>autoencoders.</a:t>
            </a:r>
            <a:r>
              <a:rPr sz="1300" spc="-40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In</a:t>
            </a:r>
            <a:r>
              <a:rPr sz="1300" spc="-4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i="1" dirty="0">
                <a:solidFill>
                  <a:srgbClr val="222222"/>
                </a:solidFill>
                <a:latin typeface="Arial"/>
                <a:cs typeface="Arial"/>
              </a:rPr>
              <a:t>2016</a:t>
            </a:r>
            <a:r>
              <a:rPr sz="1300" i="1" spc="-35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300" i="1" spc="-20" dirty="0">
                <a:solidFill>
                  <a:srgbClr val="222222"/>
                </a:solidFill>
                <a:latin typeface="Arial"/>
                <a:cs typeface="Arial"/>
              </a:rPr>
              <a:t>IEEE </a:t>
            </a:r>
            <a:r>
              <a:rPr sz="1300" i="1" dirty="0">
                <a:solidFill>
                  <a:srgbClr val="222222"/>
                </a:solidFill>
                <a:latin typeface="Arial"/>
                <a:cs typeface="Arial"/>
              </a:rPr>
              <a:t>16th</a:t>
            </a:r>
            <a:r>
              <a:rPr sz="1300" i="1" spc="-40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222222"/>
                </a:solidFill>
                <a:latin typeface="Arial"/>
                <a:cs typeface="Arial"/>
              </a:rPr>
              <a:t>International</a:t>
            </a:r>
            <a:r>
              <a:rPr sz="1300" i="1" spc="-40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222222"/>
                </a:solidFill>
                <a:latin typeface="Arial"/>
                <a:cs typeface="Arial"/>
              </a:rPr>
              <a:t>Conference</a:t>
            </a:r>
            <a:r>
              <a:rPr sz="1300" i="1" spc="-40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222222"/>
                </a:solidFill>
                <a:latin typeface="Arial"/>
                <a:cs typeface="Arial"/>
              </a:rPr>
              <a:t>on</a:t>
            </a:r>
            <a:r>
              <a:rPr sz="1300" i="1" spc="-40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222222"/>
                </a:solidFill>
                <a:latin typeface="Arial"/>
                <a:cs typeface="Arial"/>
              </a:rPr>
              <a:t>Data</a:t>
            </a:r>
            <a:r>
              <a:rPr sz="1300" i="1" spc="-40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222222"/>
                </a:solidFill>
                <a:latin typeface="Arial"/>
                <a:cs typeface="Arial"/>
              </a:rPr>
              <a:t>Mining</a:t>
            </a:r>
            <a:r>
              <a:rPr sz="1300" i="1" spc="-40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222222"/>
                </a:solidFill>
                <a:latin typeface="Arial"/>
                <a:cs typeface="Arial"/>
              </a:rPr>
              <a:t>Workshops</a:t>
            </a:r>
            <a:r>
              <a:rPr sz="1300" i="1" spc="-40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222222"/>
                </a:solidFill>
                <a:latin typeface="Arial"/>
                <a:cs typeface="Arial"/>
              </a:rPr>
              <a:t>(ICDMW)</a:t>
            </a:r>
            <a:r>
              <a:rPr sz="1300" i="1" spc="-45" dirty="0">
                <a:solidFill>
                  <a:srgbClr val="222222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(pp.</a:t>
            </a:r>
            <a:r>
              <a:rPr sz="1300" spc="-4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spc="-10" dirty="0">
                <a:solidFill>
                  <a:srgbClr val="222222"/>
                </a:solidFill>
                <a:latin typeface="Arial MT"/>
                <a:cs typeface="Arial MT"/>
              </a:rPr>
              <a:t>241-</a:t>
            </a:r>
            <a:r>
              <a:rPr sz="1300" dirty="0">
                <a:solidFill>
                  <a:srgbClr val="222222"/>
                </a:solidFill>
                <a:latin typeface="Arial MT"/>
                <a:cs typeface="Arial MT"/>
              </a:rPr>
              <a:t>246).</a:t>
            </a:r>
            <a:r>
              <a:rPr sz="1300" spc="-45" dirty="0">
                <a:solidFill>
                  <a:srgbClr val="222222"/>
                </a:solidFill>
                <a:latin typeface="Arial MT"/>
                <a:cs typeface="Arial MT"/>
              </a:rPr>
              <a:t> </a:t>
            </a:r>
            <a:r>
              <a:rPr sz="1300" spc="-10" dirty="0">
                <a:solidFill>
                  <a:srgbClr val="222222"/>
                </a:solidFill>
                <a:latin typeface="Arial MT"/>
                <a:cs typeface="Arial MT"/>
              </a:rPr>
              <a:t>IEEE.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400" y="138358"/>
            <a:ext cx="12845999" cy="1058232"/>
          </a:xfrm>
          <a:prstGeom prst="rect">
            <a:avLst/>
          </a:prstGeom>
        </p:spPr>
        <p:txBody>
          <a:bodyPr vert="horz" wrap="square" lIns="0" tIns="285998" rIns="0" bIns="0" rtlCol="0">
            <a:spAutoFit/>
          </a:bodyPr>
          <a:lstStyle/>
          <a:p>
            <a:pPr marL="3775710">
              <a:lnSpc>
                <a:spcPct val="100000"/>
              </a:lnSpc>
              <a:spcBef>
                <a:spcPts val="100"/>
              </a:spcBef>
            </a:pPr>
            <a:r>
              <a:rPr dirty="0"/>
              <a:t>L</a:t>
            </a:r>
            <a:r>
              <a:rPr lang="en-US" dirty="0"/>
              <a:t>ab</a:t>
            </a:r>
            <a:r>
              <a:rPr spc="-10" dirty="0"/>
              <a:t> Overview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2033765" y="2961825"/>
            <a:ext cx="9775825" cy="2513509"/>
          </a:xfrm>
          <a:prstGeom prst="rect">
            <a:avLst/>
          </a:prstGeom>
        </p:spPr>
        <p:txBody>
          <a:bodyPr vert="horz" wrap="square" lIns="0" tIns="228600" rIns="0" bIns="0" rtlCol="0">
            <a:spAutoFit/>
          </a:bodyPr>
          <a:lstStyle/>
          <a:p>
            <a:pPr marL="607060" indent="-594360">
              <a:lnSpc>
                <a:spcPct val="100000"/>
              </a:lnSpc>
              <a:spcBef>
                <a:spcPts val="1700"/>
              </a:spcBef>
              <a:buAutoNum type="arabicPeriod"/>
              <a:tabLst>
                <a:tab pos="607060" algn="l"/>
              </a:tabLst>
            </a:pPr>
            <a:r>
              <a:rPr sz="4000" dirty="0">
                <a:latin typeface="Microsoft Sans Serif"/>
                <a:cs typeface="Microsoft Sans Serif"/>
              </a:rPr>
              <a:t>Fully-connected</a:t>
            </a:r>
            <a:r>
              <a:rPr sz="4000" spc="325" dirty="0">
                <a:latin typeface="Microsoft Sans Serif"/>
                <a:cs typeface="Microsoft Sans Serif"/>
              </a:rPr>
              <a:t> </a:t>
            </a:r>
            <a:r>
              <a:rPr sz="4000" spc="-10" dirty="0">
                <a:latin typeface="Microsoft Sans Serif"/>
                <a:cs typeface="Microsoft Sans Serif"/>
              </a:rPr>
              <a:t>Autoencoders</a:t>
            </a:r>
            <a:endParaRPr sz="4000" dirty="0">
              <a:latin typeface="Microsoft Sans Serif"/>
              <a:cs typeface="Microsoft Sans Serif"/>
            </a:endParaRPr>
          </a:p>
          <a:p>
            <a:pPr marL="607060" indent="-594360">
              <a:lnSpc>
                <a:spcPct val="100000"/>
              </a:lnSpc>
              <a:spcBef>
                <a:spcPts val="1700"/>
              </a:spcBef>
              <a:buAutoNum type="arabicPeriod"/>
              <a:tabLst>
                <a:tab pos="607060" algn="l"/>
              </a:tabLst>
            </a:pPr>
            <a:r>
              <a:rPr sz="4000" dirty="0">
                <a:latin typeface="Microsoft Sans Serif"/>
                <a:cs typeface="Microsoft Sans Serif"/>
              </a:rPr>
              <a:t>Convolutional</a:t>
            </a:r>
            <a:r>
              <a:rPr sz="4000" spc="45" dirty="0">
                <a:latin typeface="Microsoft Sans Serif"/>
                <a:cs typeface="Microsoft Sans Serif"/>
              </a:rPr>
              <a:t> </a:t>
            </a:r>
            <a:r>
              <a:rPr sz="4000" spc="-10" dirty="0">
                <a:latin typeface="Microsoft Sans Serif"/>
                <a:cs typeface="Microsoft Sans Serif"/>
              </a:rPr>
              <a:t>Autoencoders</a:t>
            </a:r>
            <a:endParaRPr sz="4000" dirty="0">
              <a:latin typeface="Microsoft Sans Serif"/>
              <a:cs typeface="Microsoft Sans Serif"/>
            </a:endParaRPr>
          </a:p>
          <a:p>
            <a:pPr marL="607060" indent="-594360">
              <a:lnSpc>
                <a:spcPct val="100000"/>
              </a:lnSpc>
              <a:spcBef>
                <a:spcPts val="1700"/>
              </a:spcBef>
              <a:buAutoNum type="arabicPeriod"/>
              <a:tabLst>
                <a:tab pos="607060" algn="l"/>
              </a:tabLst>
            </a:pPr>
            <a:r>
              <a:rPr sz="4000" dirty="0">
                <a:latin typeface="Microsoft Sans Serif"/>
                <a:cs typeface="Microsoft Sans Serif"/>
              </a:rPr>
              <a:t>Other</a:t>
            </a:r>
            <a:r>
              <a:rPr sz="4000" spc="-65" dirty="0">
                <a:latin typeface="Microsoft Sans Serif"/>
                <a:cs typeface="Microsoft Sans Serif"/>
              </a:rPr>
              <a:t> </a:t>
            </a:r>
            <a:r>
              <a:rPr sz="4000" spc="-60" dirty="0">
                <a:latin typeface="Microsoft Sans Serif"/>
                <a:cs typeface="Microsoft Sans Serif"/>
              </a:rPr>
              <a:t>Types</a:t>
            </a:r>
            <a:r>
              <a:rPr sz="4000" spc="-65" dirty="0">
                <a:latin typeface="Microsoft Sans Serif"/>
                <a:cs typeface="Microsoft Sans Serif"/>
              </a:rPr>
              <a:t> </a:t>
            </a:r>
            <a:r>
              <a:rPr sz="4000" spc="65" dirty="0">
                <a:latin typeface="Microsoft Sans Serif"/>
                <a:cs typeface="Microsoft Sans Serif"/>
              </a:rPr>
              <a:t>of</a:t>
            </a:r>
            <a:r>
              <a:rPr sz="4000" spc="-60" dirty="0">
                <a:latin typeface="Microsoft Sans Serif"/>
                <a:cs typeface="Microsoft Sans Serif"/>
              </a:rPr>
              <a:t> </a:t>
            </a:r>
            <a:r>
              <a:rPr sz="4000" spc="-10" dirty="0">
                <a:latin typeface="Microsoft Sans Serif"/>
                <a:cs typeface="Microsoft Sans Serif"/>
              </a:rPr>
              <a:t>Autoencoders</a:t>
            </a:r>
            <a:endParaRPr sz="40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6881" y="1562944"/>
            <a:ext cx="6628130" cy="1562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ts val="6100"/>
              </a:lnSpc>
              <a:spcBef>
                <a:spcPts val="100"/>
              </a:spcBef>
            </a:pPr>
            <a:r>
              <a:rPr dirty="0"/>
              <a:t>An</a:t>
            </a:r>
            <a:r>
              <a:rPr spc="-245" dirty="0"/>
              <a:t> </a:t>
            </a:r>
            <a:r>
              <a:rPr spc="-25" dirty="0"/>
              <a:t>Hourglass-</a:t>
            </a:r>
            <a:r>
              <a:rPr spc="-10" dirty="0"/>
              <a:t>Shaped </a:t>
            </a:r>
            <a:r>
              <a:rPr dirty="0"/>
              <a:t>Multilayer</a:t>
            </a:r>
            <a:r>
              <a:rPr spc="-10" dirty="0"/>
              <a:t> Perceptron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334926" y="3838460"/>
            <a:ext cx="9775825" cy="2523768"/>
          </a:xfrm>
          <a:prstGeom prst="rect">
            <a:avLst/>
          </a:prstGeom>
        </p:spPr>
        <p:txBody>
          <a:bodyPr vert="horz" wrap="square" lIns="0" tIns="238760" rIns="0" bIns="0" rtlCol="0">
            <a:spAutoFit/>
          </a:bodyPr>
          <a:lstStyle/>
          <a:p>
            <a:pPr marL="607695" indent="-594995">
              <a:lnSpc>
                <a:spcPct val="100000"/>
              </a:lnSpc>
              <a:spcBef>
                <a:spcPts val="1780"/>
              </a:spcBef>
              <a:buAutoNum type="arabicPeriod"/>
              <a:tabLst>
                <a:tab pos="607695" algn="l"/>
              </a:tabLst>
            </a:pPr>
            <a:r>
              <a:rPr b="1" dirty="0">
                <a:solidFill>
                  <a:srgbClr val="000000"/>
                </a:solidFill>
                <a:latin typeface="Arial"/>
                <a:cs typeface="Arial"/>
              </a:rPr>
              <a:t>Fully-connected </a:t>
            </a:r>
            <a:r>
              <a:rPr b="1" spc="-10" dirty="0">
                <a:solidFill>
                  <a:srgbClr val="000000"/>
                </a:solidFill>
                <a:latin typeface="Arial"/>
                <a:cs typeface="Arial"/>
              </a:rPr>
              <a:t>Autoencoders</a:t>
            </a:r>
          </a:p>
          <a:p>
            <a:pPr marL="607060" indent="-594360">
              <a:lnSpc>
                <a:spcPct val="100000"/>
              </a:lnSpc>
              <a:spcBef>
                <a:spcPts val="1720"/>
              </a:spcBef>
              <a:buAutoNum type="arabicPeriod"/>
              <a:tabLst>
                <a:tab pos="607060" algn="l"/>
              </a:tabLst>
            </a:pPr>
            <a:r>
              <a:rPr dirty="0"/>
              <a:t>Convolutional</a:t>
            </a:r>
            <a:r>
              <a:rPr spc="45" dirty="0"/>
              <a:t> </a:t>
            </a:r>
            <a:r>
              <a:rPr spc="-10" dirty="0"/>
              <a:t>Autoencoders</a:t>
            </a:r>
          </a:p>
          <a:p>
            <a:pPr marL="607060" indent="-594360">
              <a:lnSpc>
                <a:spcPct val="100000"/>
              </a:lnSpc>
              <a:spcBef>
                <a:spcPts val="1700"/>
              </a:spcBef>
              <a:buAutoNum type="arabicPeriod"/>
              <a:tabLst>
                <a:tab pos="607060" algn="l"/>
              </a:tabLst>
            </a:pPr>
            <a:r>
              <a:rPr dirty="0"/>
              <a:t>Other</a:t>
            </a:r>
            <a:r>
              <a:rPr spc="-65" dirty="0"/>
              <a:t> </a:t>
            </a:r>
            <a:r>
              <a:rPr spc="-60" dirty="0"/>
              <a:t>Types</a:t>
            </a:r>
            <a:r>
              <a:rPr spc="-65" dirty="0"/>
              <a:t> </a:t>
            </a:r>
            <a:r>
              <a:rPr spc="65" dirty="0"/>
              <a:t>of</a:t>
            </a:r>
            <a:r>
              <a:rPr spc="-60" dirty="0"/>
              <a:t> </a:t>
            </a:r>
            <a:r>
              <a:rPr spc="-10" dirty="0"/>
              <a:t>Autoencoders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37129" y="8815916"/>
            <a:ext cx="398145" cy="265430"/>
            <a:chOff x="2437129" y="8815916"/>
            <a:chExt cx="398145" cy="265430"/>
          </a:xfrm>
        </p:grpSpPr>
        <p:sp>
          <p:nvSpPr>
            <p:cNvPr id="3" name="object 3"/>
            <p:cNvSpPr/>
            <p:nvPr/>
          </p:nvSpPr>
          <p:spPr>
            <a:xfrm>
              <a:off x="2438399" y="8822266"/>
              <a:ext cx="396875" cy="0"/>
            </a:xfrm>
            <a:custGeom>
              <a:avLst/>
              <a:gdLst/>
              <a:ahLst/>
              <a:cxnLst/>
              <a:rect l="l" t="t" r="r" b="b"/>
              <a:pathLst>
                <a:path w="396875">
                  <a:moveTo>
                    <a:pt x="0" y="0"/>
                  </a:moveTo>
                  <a:lnTo>
                    <a:pt x="396825" y="0"/>
                  </a:lnTo>
                </a:path>
              </a:pathLst>
            </a:custGeom>
            <a:ln w="12700">
              <a:solidFill>
                <a:srgbClr val="EEE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443479" y="8827346"/>
              <a:ext cx="0" cy="254000"/>
            </a:xfrm>
            <a:custGeom>
              <a:avLst/>
              <a:gdLst/>
              <a:ahLst/>
              <a:cxnLst/>
              <a:rect l="l" t="t" r="r" b="b"/>
              <a:pathLst>
                <a:path h="254000">
                  <a:moveTo>
                    <a:pt x="0" y="25400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EEE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10539730" y="8827346"/>
            <a:ext cx="0" cy="254000"/>
          </a:xfrm>
          <a:custGeom>
            <a:avLst/>
            <a:gdLst/>
            <a:ahLst/>
            <a:cxnLst/>
            <a:rect l="l" t="t" r="r" b="b"/>
            <a:pathLst>
              <a:path h="254000">
                <a:moveTo>
                  <a:pt x="0" y="254000"/>
                </a:moveTo>
                <a:lnTo>
                  <a:pt x="0" y="0"/>
                </a:lnTo>
              </a:path>
            </a:pathLst>
          </a:custGeom>
          <a:ln w="12700">
            <a:solidFill>
              <a:srgbClr val="EEEE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3454741" y="2546455"/>
            <a:ext cx="6095365" cy="5010785"/>
            <a:chOff x="3454741" y="2546455"/>
            <a:chExt cx="6095365" cy="5010785"/>
          </a:xfrm>
        </p:grpSpPr>
        <p:sp>
          <p:nvSpPr>
            <p:cNvPr id="7" name="object 7"/>
            <p:cNvSpPr/>
            <p:nvPr/>
          </p:nvSpPr>
          <p:spPr>
            <a:xfrm>
              <a:off x="3454730" y="2546464"/>
              <a:ext cx="760095" cy="4967605"/>
            </a:xfrm>
            <a:custGeom>
              <a:avLst/>
              <a:gdLst/>
              <a:ahLst/>
              <a:cxnLst/>
              <a:rect l="l" t="t" r="r" b="b"/>
              <a:pathLst>
                <a:path w="760095" h="4967605">
                  <a:moveTo>
                    <a:pt x="759510" y="4565040"/>
                  </a:moveTo>
                  <a:lnTo>
                    <a:pt x="754227" y="4520387"/>
                  </a:lnTo>
                  <a:lnTo>
                    <a:pt x="743686" y="4476483"/>
                  </a:lnTo>
                  <a:lnTo>
                    <a:pt x="727862" y="4433836"/>
                  </a:lnTo>
                  <a:lnTo>
                    <a:pt x="706767" y="4392955"/>
                  </a:lnTo>
                  <a:lnTo>
                    <a:pt x="680389" y="4354347"/>
                  </a:lnTo>
                  <a:lnTo>
                    <a:pt x="648741" y="4318508"/>
                  </a:lnTo>
                  <a:lnTo>
                    <a:pt x="612914" y="4286859"/>
                  </a:lnTo>
                  <a:lnTo>
                    <a:pt x="574294" y="4260494"/>
                  </a:lnTo>
                  <a:lnTo>
                    <a:pt x="533425" y="4239399"/>
                  </a:lnTo>
                  <a:lnTo>
                    <a:pt x="490778" y="4223575"/>
                  </a:lnTo>
                  <a:lnTo>
                    <a:pt x="446874" y="4213022"/>
                  </a:lnTo>
                  <a:lnTo>
                    <a:pt x="402209" y="4207751"/>
                  </a:lnTo>
                  <a:lnTo>
                    <a:pt x="357301" y="4207751"/>
                  </a:lnTo>
                  <a:lnTo>
                    <a:pt x="312635" y="4213022"/>
                  </a:lnTo>
                  <a:lnTo>
                    <a:pt x="268732" y="4223575"/>
                  </a:lnTo>
                  <a:lnTo>
                    <a:pt x="226098" y="4239399"/>
                  </a:lnTo>
                  <a:lnTo>
                    <a:pt x="185216" y="4260494"/>
                  </a:lnTo>
                  <a:lnTo>
                    <a:pt x="146608" y="4286859"/>
                  </a:lnTo>
                  <a:lnTo>
                    <a:pt x="110769" y="4318508"/>
                  </a:lnTo>
                  <a:lnTo>
                    <a:pt x="79121" y="4354347"/>
                  </a:lnTo>
                  <a:lnTo>
                    <a:pt x="52743" y="4392955"/>
                  </a:lnTo>
                  <a:lnTo>
                    <a:pt x="31648" y="4433836"/>
                  </a:lnTo>
                  <a:lnTo>
                    <a:pt x="15824" y="4476483"/>
                  </a:lnTo>
                  <a:lnTo>
                    <a:pt x="5283" y="4520387"/>
                  </a:lnTo>
                  <a:lnTo>
                    <a:pt x="0" y="4565040"/>
                  </a:lnTo>
                  <a:lnTo>
                    <a:pt x="0" y="4609960"/>
                  </a:lnTo>
                  <a:lnTo>
                    <a:pt x="5283" y="4654613"/>
                  </a:lnTo>
                  <a:lnTo>
                    <a:pt x="15824" y="4698517"/>
                  </a:lnTo>
                  <a:lnTo>
                    <a:pt x="31648" y="4741164"/>
                  </a:lnTo>
                  <a:lnTo>
                    <a:pt x="52743" y="4782045"/>
                  </a:lnTo>
                  <a:lnTo>
                    <a:pt x="79121" y="4820653"/>
                  </a:lnTo>
                  <a:lnTo>
                    <a:pt x="110769" y="4856492"/>
                  </a:lnTo>
                  <a:lnTo>
                    <a:pt x="146608" y="4888141"/>
                  </a:lnTo>
                  <a:lnTo>
                    <a:pt x="185216" y="4914506"/>
                  </a:lnTo>
                  <a:lnTo>
                    <a:pt x="226098" y="4935601"/>
                  </a:lnTo>
                  <a:lnTo>
                    <a:pt x="268732" y="4951425"/>
                  </a:lnTo>
                  <a:lnTo>
                    <a:pt x="312635" y="4961979"/>
                  </a:lnTo>
                  <a:lnTo>
                    <a:pt x="357301" y="4967249"/>
                  </a:lnTo>
                  <a:lnTo>
                    <a:pt x="402209" y="4967249"/>
                  </a:lnTo>
                  <a:lnTo>
                    <a:pt x="446874" y="4961979"/>
                  </a:lnTo>
                  <a:lnTo>
                    <a:pt x="490778" y="4951425"/>
                  </a:lnTo>
                  <a:lnTo>
                    <a:pt x="533425" y="4935601"/>
                  </a:lnTo>
                  <a:lnTo>
                    <a:pt x="574294" y="4914506"/>
                  </a:lnTo>
                  <a:lnTo>
                    <a:pt x="612914" y="4888141"/>
                  </a:lnTo>
                  <a:lnTo>
                    <a:pt x="648741" y="4856492"/>
                  </a:lnTo>
                  <a:lnTo>
                    <a:pt x="680389" y="4820653"/>
                  </a:lnTo>
                  <a:lnTo>
                    <a:pt x="706767" y="4782045"/>
                  </a:lnTo>
                  <a:lnTo>
                    <a:pt x="727862" y="4741164"/>
                  </a:lnTo>
                  <a:lnTo>
                    <a:pt x="743686" y="4698517"/>
                  </a:lnTo>
                  <a:lnTo>
                    <a:pt x="754227" y="4654613"/>
                  </a:lnTo>
                  <a:lnTo>
                    <a:pt x="759510" y="4609960"/>
                  </a:lnTo>
                  <a:lnTo>
                    <a:pt x="759510" y="4565040"/>
                  </a:lnTo>
                  <a:close/>
                </a:path>
                <a:path w="760095" h="4967605">
                  <a:moveTo>
                    <a:pt x="759510" y="3534778"/>
                  </a:moveTo>
                  <a:lnTo>
                    <a:pt x="754227" y="3490125"/>
                  </a:lnTo>
                  <a:lnTo>
                    <a:pt x="743686" y="3446221"/>
                  </a:lnTo>
                  <a:lnTo>
                    <a:pt x="727862" y="3403574"/>
                  </a:lnTo>
                  <a:lnTo>
                    <a:pt x="706767" y="3362693"/>
                  </a:lnTo>
                  <a:lnTo>
                    <a:pt x="680389" y="3324085"/>
                  </a:lnTo>
                  <a:lnTo>
                    <a:pt x="648741" y="3288246"/>
                  </a:lnTo>
                  <a:lnTo>
                    <a:pt x="612914" y="3256597"/>
                  </a:lnTo>
                  <a:lnTo>
                    <a:pt x="574294" y="3230232"/>
                  </a:lnTo>
                  <a:lnTo>
                    <a:pt x="533425" y="3209137"/>
                  </a:lnTo>
                  <a:lnTo>
                    <a:pt x="490778" y="3193313"/>
                  </a:lnTo>
                  <a:lnTo>
                    <a:pt x="446874" y="3182759"/>
                  </a:lnTo>
                  <a:lnTo>
                    <a:pt x="402209" y="3177489"/>
                  </a:lnTo>
                  <a:lnTo>
                    <a:pt x="357301" y="3177489"/>
                  </a:lnTo>
                  <a:lnTo>
                    <a:pt x="312635" y="3182759"/>
                  </a:lnTo>
                  <a:lnTo>
                    <a:pt x="268732" y="3193313"/>
                  </a:lnTo>
                  <a:lnTo>
                    <a:pt x="226098" y="3209137"/>
                  </a:lnTo>
                  <a:lnTo>
                    <a:pt x="185216" y="3230232"/>
                  </a:lnTo>
                  <a:lnTo>
                    <a:pt x="146608" y="3256597"/>
                  </a:lnTo>
                  <a:lnTo>
                    <a:pt x="110769" y="3288246"/>
                  </a:lnTo>
                  <a:lnTo>
                    <a:pt x="79121" y="3324085"/>
                  </a:lnTo>
                  <a:lnTo>
                    <a:pt x="52743" y="3362693"/>
                  </a:lnTo>
                  <a:lnTo>
                    <a:pt x="31648" y="3403574"/>
                  </a:lnTo>
                  <a:lnTo>
                    <a:pt x="15824" y="3446221"/>
                  </a:lnTo>
                  <a:lnTo>
                    <a:pt x="5283" y="3490125"/>
                  </a:lnTo>
                  <a:lnTo>
                    <a:pt x="0" y="3534778"/>
                  </a:lnTo>
                  <a:lnTo>
                    <a:pt x="0" y="3579698"/>
                  </a:lnTo>
                  <a:lnTo>
                    <a:pt x="5283" y="3624351"/>
                  </a:lnTo>
                  <a:lnTo>
                    <a:pt x="15824" y="3668255"/>
                  </a:lnTo>
                  <a:lnTo>
                    <a:pt x="31648" y="3710902"/>
                  </a:lnTo>
                  <a:lnTo>
                    <a:pt x="52743" y="3751783"/>
                  </a:lnTo>
                  <a:lnTo>
                    <a:pt x="79121" y="3790391"/>
                  </a:lnTo>
                  <a:lnTo>
                    <a:pt x="110769" y="3826230"/>
                  </a:lnTo>
                  <a:lnTo>
                    <a:pt x="146608" y="3857866"/>
                  </a:lnTo>
                  <a:lnTo>
                    <a:pt x="185216" y="3884244"/>
                  </a:lnTo>
                  <a:lnTo>
                    <a:pt x="226098" y="3905339"/>
                  </a:lnTo>
                  <a:lnTo>
                    <a:pt x="268732" y="3921163"/>
                  </a:lnTo>
                  <a:lnTo>
                    <a:pt x="312635" y="3931716"/>
                  </a:lnTo>
                  <a:lnTo>
                    <a:pt x="357301" y="3936987"/>
                  </a:lnTo>
                  <a:lnTo>
                    <a:pt x="402209" y="3936987"/>
                  </a:lnTo>
                  <a:lnTo>
                    <a:pt x="446874" y="3931716"/>
                  </a:lnTo>
                  <a:lnTo>
                    <a:pt x="490778" y="3921163"/>
                  </a:lnTo>
                  <a:lnTo>
                    <a:pt x="533425" y="3905339"/>
                  </a:lnTo>
                  <a:lnTo>
                    <a:pt x="574294" y="3884244"/>
                  </a:lnTo>
                  <a:lnTo>
                    <a:pt x="612914" y="3857866"/>
                  </a:lnTo>
                  <a:lnTo>
                    <a:pt x="648741" y="3826230"/>
                  </a:lnTo>
                  <a:lnTo>
                    <a:pt x="680389" y="3790391"/>
                  </a:lnTo>
                  <a:lnTo>
                    <a:pt x="706767" y="3751783"/>
                  </a:lnTo>
                  <a:lnTo>
                    <a:pt x="727862" y="3710902"/>
                  </a:lnTo>
                  <a:lnTo>
                    <a:pt x="743686" y="3668255"/>
                  </a:lnTo>
                  <a:lnTo>
                    <a:pt x="754227" y="3624351"/>
                  </a:lnTo>
                  <a:lnTo>
                    <a:pt x="759510" y="3579698"/>
                  </a:lnTo>
                  <a:lnTo>
                    <a:pt x="759510" y="3534778"/>
                  </a:lnTo>
                  <a:close/>
                </a:path>
                <a:path w="760095" h="4967605">
                  <a:moveTo>
                    <a:pt x="759510" y="2504516"/>
                  </a:moveTo>
                  <a:lnTo>
                    <a:pt x="754227" y="2459863"/>
                  </a:lnTo>
                  <a:lnTo>
                    <a:pt x="743686" y="2415959"/>
                  </a:lnTo>
                  <a:lnTo>
                    <a:pt x="727862" y="2373312"/>
                  </a:lnTo>
                  <a:lnTo>
                    <a:pt x="706767" y="2332431"/>
                  </a:lnTo>
                  <a:lnTo>
                    <a:pt x="680389" y="2293823"/>
                  </a:lnTo>
                  <a:lnTo>
                    <a:pt x="648741" y="2257983"/>
                  </a:lnTo>
                  <a:lnTo>
                    <a:pt x="612914" y="2226335"/>
                  </a:lnTo>
                  <a:lnTo>
                    <a:pt x="574294" y="2199970"/>
                  </a:lnTo>
                  <a:lnTo>
                    <a:pt x="533425" y="2178875"/>
                  </a:lnTo>
                  <a:lnTo>
                    <a:pt x="490778" y="2163051"/>
                  </a:lnTo>
                  <a:lnTo>
                    <a:pt x="446874" y="2152497"/>
                  </a:lnTo>
                  <a:lnTo>
                    <a:pt x="402209" y="2147227"/>
                  </a:lnTo>
                  <a:lnTo>
                    <a:pt x="357301" y="2147227"/>
                  </a:lnTo>
                  <a:lnTo>
                    <a:pt x="312635" y="2152497"/>
                  </a:lnTo>
                  <a:lnTo>
                    <a:pt x="268732" y="2163051"/>
                  </a:lnTo>
                  <a:lnTo>
                    <a:pt x="226098" y="2178875"/>
                  </a:lnTo>
                  <a:lnTo>
                    <a:pt x="185216" y="2199970"/>
                  </a:lnTo>
                  <a:lnTo>
                    <a:pt x="146608" y="2226335"/>
                  </a:lnTo>
                  <a:lnTo>
                    <a:pt x="110769" y="2257983"/>
                  </a:lnTo>
                  <a:lnTo>
                    <a:pt x="79121" y="2293823"/>
                  </a:lnTo>
                  <a:lnTo>
                    <a:pt x="52743" y="2332431"/>
                  </a:lnTo>
                  <a:lnTo>
                    <a:pt x="31648" y="2373312"/>
                  </a:lnTo>
                  <a:lnTo>
                    <a:pt x="15824" y="2415959"/>
                  </a:lnTo>
                  <a:lnTo>
                    <a:pt x="5283" y="2459863"/>
                  </a:lnTo>
                  <a:lnTo>
                    <a:pt x="0" y="2504516"/>
                  </a:lnTo>
                  <a:lnTo>
                    <a:pt x="0" y="2549423"/>
                  </a:lnTo>
                  <a:lnTo>
                    <a:pt x="5283" y="2594089"/>
                  </a:lnTo>
                  <a:lnTo>
                    <a:pt x="15824" y="2637993"/>
                  </a:lnTo>
                  <a:lnTo>
                    <a:pt x="31648" y="2680639"/>
                  </a:lnTo>
                  <a:lnTo>
                    <a:pt x="52743" y="2721521"/>
                  </a:lnTo>
                  <a:lnTo>
                    <a:pt x="79121" y="2760129"/>
                  </a:lnTo>
                  <a:lnTo>
                    <a:pt x="110769" y="2795968"/>
                  </a:lnTo>
                  <a:lnTo>
                    <a:pt x="146608" y="2827604"/>
                  </a:lnTo>
                  <a:lnTo>
                    <a:pt x="185216" y="2853982"/>
                  </a:lnTo>
                  <a:lnTo>
                    <a:pt x="226098" y="2875076"/>
                  </a:lnTo>
                  <a:lnTo>
                    <a:pt x="268732" y="2890901"/>
                  </a:lnTo>
                  <a:lnTo>
                    <a:pt x="312635" y="2901454"/>
                  </a:lnTo>
                  <a:lnTo>
                    <a:pt x="357301" y="2906725"/>
                  </a:lnTo>
                  <a:lnTo>
                    <a:pt x="402209" y="2906725"/>
                  </a:lnTo>
                  <a:lnTo>
                    <a:pt x="446874" y="2901454"/>
                  </a:lnTo>
                  <a:lnTo>
                    <a:pt x="490778" y="2890901"/>
                  </a:lnTo>
                  <a:lnTo>
                    <a:pt x="533425" y="2875076"/>
                  </a:lnTo>
                  <a:lnTo>
                    <a:pt x="574294" y="2853982"/>
                  </a:lnTo>
                  <a:lnTo>
                    <a:pt x="612914" y="2827604"/>
                  </a:lnTo>
                  <a:lnTo>
                    <a:pt x="648741" y="2795968"/>
                  </a:lnTo>
                  <a:lnTo>
                    <a:pt x="680389" y="2760129"/>
                  </a:lnTo>
                  <a:lnTo>
                    <a:pt x="706767" y="2721521"/>
                  </a:lnTo>
                  <a:lnTo>
                    <a:pt x="727862" y="2680639"/>
                  </a:lnTo>
                  <a:lnTo>
                    <a:pt x="743686" y="2637993"/>
                  </a:lnTo>
                  <a:lnTo>
                    <a:pt x="754227" y="2594089"/>
                  </a:lnTo>
                  <a:lnTo>
                    <a:pt x="759510" y="2549423"/>
                  </a:lnTo>
                  <a:lnTo>
                    <a:pt x="759510" y="2504516"/>
                  </a:lnTo>
                  <a:close/>
                </a:path>
                <a:path w="760095" h="4967605">
                  <a:moveTo>
                    <a:pt x="759510" y="1430909"/>
                  </a:moveTo>
                  <a:lnTo>
                    <a:pt x="754227" y="1386243"/>
                  </a:lnTo>
                  <a:lnTo>
                    <a:pt x="743686" y="1342339"/>
                  </a:lnTo>
                  <a:lnTo>
                    <a:pt x="727862" y="1299692"/>
                  </a:lnTo>
                  <a:lnTo>
                    <a:pt x="706767" y="1258824"/>
                  </a:lnTo>
                  <a:lnTo>
                    <a:pt x="680389" y="1220203"/>
                  </a:lnTo>
                  <a:lnTo>
                    <a:pt x="648741" y="1184363"/>
                  </a:lnTo>
                  <a:lnTo>
                    <a:pt x="612914" y="1152728"/>
                  </a:lnTo>
                  <a:lnTo>
                    <a:pt x="574294" y="1126350"/>
                  </a:lnTo>
                  <a:lnTo>
                    <a:pt x="533425" y="1105255"/>
                  </a:lnTo>
                  <a:lnTo>
                    <a:pt x="490778" y="1089431"/>
                  </a:lnTo>
                  <a:lnTo>
                    <a:pt x="446874" y="1078890"/>
                  </a:lnTo>
                  <a:lnTo>
                    <a:pt x="402209" y="1073607"/>
                  </a:lnTo>
                  <a:lnTo>
                    <a:pt x="357301" y="1073607"/>
                  </a:lnTo>
                  <a:lnTo>
                    <a:pt x="312635" y="1078890"/>
                  </a:lnTo>
                  <a:lnTo>
                    <a:pt x="268732" y="1089431"/>
                  </a:lnTo>
                  <a:lnTo>
                    <a:pt x="226098" y="1105255"/>
                  </a:lnTo>
                  <a:lnTo>
                    <a:pt x="185216" y="1126350"/>
                  </a:lnTo>
                  <a:lnTo>
                    <a:pt x="146608" y="1152728"/>
                  </a:lnTo>
                  <a:lnTo>
                    <a:pt x="110769" y="1184363"/>
                  </a:lnTo>
                  <a:lnTo>
                    <a:pt x="79121" y="1220203"/>
                  </a:lnTo>
                  <a:lnTo>
                    <a:pt x="52743" y="1258824"/>
                  </a:lnTo>
                  <a:lnTo>
                    <a:pt x="31648" y="1299692"/>
                  </a:lnTo>
                  <a:lnTo>
                    <a:pt x="15824" y="1342339"/>
                  </a:lnTo>
                  <a:lnTo>
                    <a:pt x="5283" y="1386243"/>
                  </a:lnTo>
                  <a:lnTo>
                    <a:pt x="0" y="1430909"/>
                  </a:lnTo>
                  <a:lnTo>
                    <a:pt x="0" y="1475816"/>
                  </a:lnTo>
                  <a:lnTo>
                    <a:pt x="5283" y="1520482"/>
                  </a:lnTo>
                  <a:lnTo>
                    <a:pt x="15824" y="1564386"/>
                  </a:lnTo>
                  <a:lnTo>
                    <a:pt x="31648" y="1607019"/>
                  </a:lnTo>
                  <a:lnTo>
                    <a:pt x="52743" y="1647901"/>
                  </a:lnTo>
                  <a:lnTo>
                    <a:pt x="79121" y="1686509"/>
                  </a:lnTo>
                  <a:lnTo>
                    <a:pt x="110769" y="1722348"/>
                  </a:lnTo>
                  <a:lnTo>
                    <a:pt x="146608" y="1753997"/>
                  </a:lnTo>
                  <a:lnTo>
                    <a:pt x="185216" y="1780362"/>
                  </a:lnTo>
                  <a:lnTo>
                    <a:pt x="226098" y="1801469"/>
                  </a:lnTo>
                  <a:lnTo>
                    <a:pt x="268732" y="1817293"/>
                  </a:lnTo>
                  <a:lnTo>
                    <a:pt x="312635" y="1827834"/>
                  </a:lnTo>
                  <a:lnTo>
                    <a:pt x="357301" y="1833105"/>
                  </a:lnTo>
                  <a:lnTo>
                    <a:pt x="402209" y="1833105"/>
                  </a:lnTo>
                  <a:lnTo>
                    <a:pt x="446874" y="1827834"/>
                  </a:lnTo>
                  <a:lnTo>
                    <a:pt x="490778" y="1817293"/>
                  </a:lnTo>
                  <a:lnTo>
                    <a:pt x="533425" y="1801469"/>
                  </a:lnTo>
                  <a:lnTo>
                    <a:pt x="574294" y="1780362"/>
                  </a:lnTo>
                  <a:lnTo>
                    <a:pt x="612914" y="1753997"/>
                  </a:lnTo>
                  <a:lnTo>
                    <a:pt x="648741" y="1722348"/>
                  </a:lnTo>
                  <a:lnTo>
                    <a:pt x="680389" y="1686509"/>
                  </a:lnTo>
                  <a:lnTo>
                    <a:pt x="706767" y="1647901"/>
                  </a:lnTo>
                  <a:lnTo>
                    <a:pt x="727862" y="1607019"/>
                  </a:lnTo>
                  <a:lnTo>
                    <a:pt x="743686" y="1564386"/>
                  </a:lnTo>
                  <a:lnTo>
                    <a:pt x="754227" y="1520482"/>
                  </a:lnTo>
                  <a:lnTo>
                    <a:pt x="759510" y="1475816"/>
                  </a:lnTo>
                  <a:lnTo>
                    <a:pt x="759510" y="1430909"/>
                  </a:lnTo>
                  <a:close/>
                </a:path>
                <a:path w="760095" h="4967605">
                  <a:moveTo>
                    <a:pt x="759510" y="357289"/>
                  </a:moveTo>
                  <a:lnTo>
                    <a:pt x="754227" y="312635"/>
                  </a:lnTo>
                  <a:lnTo>
                    <a:pt x="743686" y="268732"/>
                  </a:lnTo>
                  <a:lnTo>
                    <a:pt x="727862" y="226085"/>
                  </a:lnTo>
                  <a:lnTo>
                    <a:pt x="706767" y="185204"/>
                  </a:lnTo>
                  <a:lnTo>
                    <a:pt x="680389" y="146596"/>
                  </a:lnTo>
                  <a:lnTo>
                    <a:pt x="648741" y="110756"/>
                  </a:lnTo>
                  <a:lnTo>
                    <a:pt x="612914" y="79108"/>
                  </a:lnTo>
                  <a:lnTo>
                    <a:pt x="574294" y="52743"/>
                  </a:lnTo>
                  <a:lnTo>
                    <a:pt x="533425" y="31648"/>
                  </a:lnTo>
                  <a:lnTo>
                    <a:pt x="490778" y="15824"/>
                  </a:lnTo>
                  <a:lnTo>
                    <a:pt x="446874" y="5270"/>
                  </a:lnTo>
                  <a:lnTo>
                    <a:pt x="402209" y="0"/>
                  </a:lnTo>
                  <a:lnTo>
                    <a:pt x="357301" y="0"/>
                  </a:lnTo>
                  <a:lnTo>
                    <a:pt x="312635" y="5270"/>
                  </a:lnTo>
                  <a:lnTo>
                    <a:pt x="268732" y="15824"/>
                  </a:lnTo>
                  <a:lnTo>
                    <a:pt x="226098" y="31648"/>
                  </a:lnTo>
                  <a:lnTo>
                    <a:pt x="185216" y="52743"/>
                  </a:lnTo>
                  <a:lnTo>
                    <a:pt x="146608" y="79108"/>
                  </a:lnTo>
                  <a:lnTo>
                    <a:pt x="110769" y="110756"/>
                  </a:lnTo>
                  <a:lnTo>
                    <a:pt x="79121" y="146596"/>
                  </a:lnTo>
                  <a:lnTo>
                    <a:pt x="52743" y="185204"/>
                  </a:lnTo>
                  <a:lnTo>
                    <a:pt x="31648" y="226085"/>
                  </a:lnTo>
                  <a:lnTo>
                    <a:pt x="15824" y="268732"/>
                  </a:lnTo>
                  <a:lnTo>
                    <a:pt x="5283" y="312635"/>
                  </a:lnTo>
                  <a:lnTo>
                    <a:pt x="0" y="357289"/>
                  </a:lnTo>
                  <a:lnTo>
                    <a:pt x="0" y="402209"/>
                  </a:lnTo>
                  <a:lnTo>
                    <a:pt x="5283" y="446862"/>
                  </a:lnTo>
                  <a:lnTo>
                    <a:pt x="15824" y="490766"/>
                  </a:lnTo>
                  <a:lnTo>
                    <a:pt x="31648" y="533412"/>
                  </a:lnTo>
                  <a:lnTo>
                    <a:pt x="52743" y="574294"/>
                  </a:lnTo>
                  <a:lnTo>
                    <a:pt x="79121" y="612902"/>
                  </a:lnTo>
                  <a:lnTo>
                    <a:pt x="110769" y="648741"/>
                  </a:lnTo>
                  <a:lnTo>
                    <a:pt x="146608" y="680389"/>
                  </a:lnTo>
                  <a:lnTo>
                    <a:pt x="185216" y="706755"/>
                  </a:lnTo>
                  <a:lnTo>
                    <a:pt x="226098" y="727849"/>
                  </a:lnTo>
                  <a:lnTo>
                    <a:pt x="268732" y="743673"/>
                  </a:lnTo>
                  <a:lnTo>
                    <a:pt x="312635" y="754227"/>
                  </a:lnTo>
                  <a:lnTo>
                    <a:pt x="357301" y="759498"/>
                  </a:lnTo>
                  <a:lnTo>
                    <a:pt x="402209" y="759498"/>
                  </a:lnTo>
                  <a:lnTo>
                    <a:pt x="446874" y="754227"/>
                  </a:lnTo>
                  <a:lnTo>
                    <a:pt x="490778" y="743673"/>
                  </a:lnTo>
                  <a:lnTo>
                    <a:pt x="533425" y="727849"/>
                  </a:lnTo>
                  <a:lnTo>
                    <a:pt x="574294" y="706755"/>
                  </a:lnTo>
                  <a:lnTo>
                    <a:pt x="612914" y="680389"/>
                  </a:lnTo>
                  <a:lnTo>
                    <a:pt x="648741" y="648741"/>
                  </a:lnTo>
                  <a:lnTo>
                    <a:pt x="680389" y="612902"/>
                  </a:lnTo>
                  <a:lnTo>
                    <a:pt x="706767" y="574294"/>
                  </a:lnTo>
                  <a:lnTo>
                    <a:pt x="727862" y="533412"/>
                  </a:lnTo>
                  <a:lnTo>
                    <a:pt x="743686" y="490766"/>
                  </a:lnTo>
                  <a:lnTo>
                    <a:pt x="754227" y="446862"/>
                  </a:lnTo>
                  <a:lnTo>
                    <a:pt x="759510" y="402209"/>
                  </a:lnTo>
                  <a:lnTo>
                    <a:pt x="759510" y="357289"/>
                  </a:lnTo>
                  <a:close/>
                </a:path>
              </a:pathLst>
            </a:custGeom>
            <a:solidFill>
              <a:srgbClr val="00A2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122644" y="3996181"/>
              <a:ext cx="760095" cy="1883410"/>
            </a:xfrm>
            <a:custGeom>
              <a:avLst/>
              <a:gdLst/>
              <a:ahLst/>
              <a:cxnLst/>
              <a:rect l="l" t="t" r="r" b="b"/>
              <a:pathLst>
                <a:path w="760095" h="1883410">
                  <a:moveTo>
                    <a:pt x="759498" y="1480731"/>
                  </a:moveTo>
                  <a:lnTo>
                    <a:pt x="754227" y="1436065"/>
                  </a:lnTo>
                  <a:lnTo>
                    <a:pt x="743673" y="1392161"/>
                  </a:lnTo>
                  <a:lnTo>
                    <a:pt x="727849" y="1349527"/>
                  </a:lnTo>
                  <a:lnTo>
                    <a:pt x="706755" y="1308646"/>
                  </a:lnTo>
                  <a:lnTo>
                    <a:pt x="680389" y="1270038"/>
                  </a:lnTo>
                  <a:lnTo>
                    <a:pt x="648741" y="1234198"/>
                  </a:lnTo>
                  <a:lnTo>
                    <a:pt x="612902" y="1202550"/>
                  </a:lnTo>
                  <a:lnTo>
                    <a:pt x="574294" y="1176172"/>
                  </a:lnTo>
                  <a:lnTo>
                    <a:pt x="533412" y="1155077"/>
                  </a:lnTo>
                  <a:lnTo>
                    <a:pt x="490766" y="1139253"/>
                  </a:lnTo>
                  <a:lnTo>
                    <a:pt x="446862" y="1128712"/>
                  </a:lnTo>
                  <a:lnTo>
                    <a:pt x="402209" y="1123429"/>
                  </a:lnTo>
                  <a:lnTo>
                    <a:pt x="357289" y="1123429"/>
                  </a:lnTo>
                  <a:lnTo>
                    <a:pt x="312635" y="1128712"/>
                  </a:lnTo>
                  <a:lnTo>
                    <a:pt x="268732" y="1139253"/>
                  </a:lnTo>
                  <a:lnTo>
                    <a:pt x="226085" y="1155077"/>
                  </a:lnTo>
                  <a:lnTo>
                    <a:pt x="185204" y="1176172"/>
                  </a:lnTo>
                  <a:lnTo>
                    <a:pt x="146596" y="1202550"/>
                  </a:lnTo>
                  <a:lnTo>
                    <a:pt x="110756" y="1234198"/>
                  </a:lnTo>
                  <a:lnTo>
                    <a:pt x="79108" y="1270038"/>
                  </a:lnTo>
                  <a:lnTo>
                    <a:pt x="52743" y="1308646"/>
                  </a:lnTo>
                  <a:lnTo>
                    <a:pt x="31648" y="1349527"/>
                  </a:lnTo>
                  <a:lnTo>
                    <a:pt x="15824" y="1392161"/>
                  </a:lnTo>
                  <a:lnTo>
                    <a:pt x="5270" y="1436065"/>
                  </a:lnTo>
                  <a:lnTo>
                    <a:pt x="0" y="1480731"/>
                  </a:lnTo>
                  <a:lnTo>
                    <a:pt x="0" y="1525638"/>
                  </a:lnTo>
                  <a:lnTo>
                    <a:pt x="5270" y="1570304"/>
                  </a:lnTo>
                  <a:lnTo>
                    <a:pt x="15824" y="1614208"/>
                  </a:lnTo>
                  <a:lnTo>
                    <a:pt x="31648" y="1656854"/>
                  </a:lnTo>
                  <a:lnTo>
                    <a:pt x="52743" y="1697723"/>
                  </a:lnTo>
                  <a:lnTo>
                    <a:pt x="79108" y="1736344"/>
                  </a:lnTo>
                  <a:lnTo>
                    <a:pt x="110756" y="1772170"/>
                  </a:lnTo>
                  <a:lnTo>
                    <a:pt x="146596" y="1803819"/>
                  </a:lnTo>
                  <a:lnTo>
                    <a:pt x="185204" y="1830197"/>
                  </a:lnTo>
                  <a:lnTo>
                    <a:pt x="226085" y="1851291"/>
                  </a:lnTo>
                  <a:lnTo>
                    <a:pt x="268732" y="1867115"/>
                  </a:lnTo>
                  <a:lnTo>
                    <a:pt x="312635" y="1877656"/>
                  </a:lnTo>
                  <a:lnTo>
                    <a:pt x="357289" y="1882940"/>
                  </a:lnTo>
                  <a:lnTo>
                    <a:pt x="402209" y="1882940"/>
                  </a:lnTo>
                  <a:lnTo>
                    <a:pt x="446862" y="1877656"/>
                  </a:lnTo>
                  <a:lnTo>
                    <a:pt x="490766" y="1867115"/>
                  </a:lnTo>
                  <a:lnTo>
                    <a:pt x="533412" y="1851291"/>
                  </a:lnTo>
                  <a:lnTo>
                    <a:pt x="574294" y="1830197"/>
                  </a:lnTo>
                  <a:lnTo>
                    <a:pt x="612902" y="1803819"/>
                  </a:lnTo>
                  <a:lnTo>
                    <a:pt x="648741" y="1772170"/>
                  </a:lnTo>
                  <a:lnTo>
                    <a:pt x="680389" y="1736344"/>
                  </a:lnTo>
                  <a:lnTo>
                    <a:pt x="706755" y="1697723"/>
                  </a:lnTo>
                  <a:lnTo>
                    <a:pt x="727849" y="1656854"/>
                  </a:lnTo>
                  <a:lnTo>
                    <a:pt x="743673" y="1614208"/>
                  </a:lnTo>
                  <a:lnTo>
                    <a:pt x="754227" y="1570304"/>
                  </a:lnTo>
                  <a:lnTo>
                    <a:pt x="759498" y="1525638"/>
                  </a:lnTo>
                  <a:lnTo>
                    <a:pt x="759498" y="1480731"/>
                  </a:lnTo>
                  <a:close/>
                </a:path>
                <a:path w="760095" h="1883410">
                  <a:moveTo>
                    <a:pt x="759498" y="357301"/>
                  </a:moveTo>
                  <a:lnTo>
                    <a:pt x="754227" y="312635"/>
                  </a:lnTo>
                  <a:lnTo>
                    <a:pt x="743673" y="268732"/>
                  </a:lnTo>
                  <a:lnTo>
                    <a:pt x="727849" y="226085"/>
                  </a:lnTo>
                  <a:lnTo>
                    <a:pt x="706755" y="185204"/>
                  </a:lnTo>
                  <a:lnTo>
                    <a:pt x="680389" y="146596"/>
                  </a:lnTo>
                  <a:lnTo>
                    <a:pt x="648741" y="110756"/>
                  </a:lnTo>
                  <a:lnTo>
                    <a:pt x="612902" y="79121"/>
                  </a:lnTo>
                  <a:lnTo>
                    <a:pt x="574294" y="52743"/>
                  </a:lnTo>
                  <a:lnTo>
                    <a:pt x="533412" y="31648"/>
                  </a:lnTo>
                  <a:lnTo>
                    <a:pt x="490766" y="15824"/>
                  </a:lnTo>
                  <a:lnTo>
                    <a:pt x="446862" y="5270"/>
                  </a:lnTo>
                  <a:lnTo>
                    <a:pt x="402209" y="0"/>
                  </a:lnTo>
                  <a:lnTo>
                    <a:pt x="357289" y="0"/>
                  </a:lnTo>
                  <a:lnTo>
                    <a:pt x="312635" y="5270"/>
                  </a:lnTo>
                  <a:lnTo>
                    <a:pt x="268732" y="15824"/>
                  </a:lnTo>
                  <a:lnTo>
                    <a:pt x="226085" y="31648"/>
                  </a:lnTo>
                  <a:lnTo>
                    <a:pt x="185204" y="52743"/>
                  </a:lnTo>
                  <a:lnTo>
                    <a:pt x="146596" y="79121"/>
                  </a:lnTo>
                  <a:lnTo>
                    <a:pt x="110756" y="110756"/>
                  </a:lnTo>
                  <a:lnTo>
                    <a:pt x="79108" y="146596"/>
                  </a:lnTo>
                  <a:lnTo>
                    <a:pt x="52743" y="185204"/>
                  </a:lnTo>
                  <a:lnTo>
                    <a:pt x="31648" y="226085"/>
                  </a:lnTo>
                  <a:lnTo>
                    <a:pt x="15824" y="268732"/>
                  </a:lnTo>
                  <a:lnTo>
                    <a:pt x="5270" y="312635"/>
                  </a:lnTo>
                  <a:lnTo>
                    <a:pt x="0" y="357301"/>
                  </a:lnTo>
                  <a:lnTo>
                    <a:pt x="0" y="402209"/>
                  </a:lnTo>
                  <a:lnTo>
                    <a:pt x="5270" y="446862"/>
                  </a:lnTo>
                  <a:lnTo>
                    <a:pt x="15824" y="490766"/>
                  </a:lnTo>
                  <a:lnTo>
                    <a:pt x="31648" y="533412"/>
                  </a:lnTo>
                  <a:lnTo>
                    <a:pt x="52743" y="574294"/>
                  </a:lnTo>
                  <a:lnTo>
                    <a:pt x="79108" y="612902"/>
                  </a:lnTo>
                  <a:lnTo>
                    <a:pt x="110756" y="648741"/>
                  </a:lnTo>
                  <a:lnTo>
                    <a:pt x="146596" y="680389"/>
                  </a:lnTo>
                  <a:lnTo>
                    <a:pt x="185204" y="706755"/>
                  </a:lnTo>
                  <a:lnTo>
                    <a:pt x="226085" y="727849"/>
                  </a:lnTo>
                  <a:lnTo>
                    <a:pt x="268732" y="743673"/>
                  </a:lnTo>
                  <a:lnTo>
                    <a:pt x="312635" y="754227"/>
                  </a:lnTo>
                  <a:lnTo>
                    <a:pt x="357289" y="759498"/>
                  </a:lnTo>
                  <a:lnTo>
                    <a:pt x="402209" y="759498"/>
                  </a:lnTo>
                  <a:lnTo>
                    <a:pt x="446862" y="754227"/>
                  </a:lnTo>
                  <a:lnTo>
                    <a:pt x="490766" y="743673"/>
                  </a:lnTo>
                  <a:lnTo>
                    <a:pt x="533412" y="727849"/>
                  </a:lnTo>
                  <a:lnTo>
                    <a:pt x="574294" y="706755"/>
                  </a:lnTo>
                  <a:lnTo>
                    <a:pt x="612902" y="680389"/>
                  </a:lnTo>
                  <a:lnTo>
                    <a:pt x="648741" y="648741"/>
                  </a:lnTo>
                  <a:lnTo>
                    <a:pt x="680389" y="612902"/>
                  </a:lnTo>
                  <a:lnTo>
                    <a:pt x="706755" y="574294"/>
                  </a:lnTo>
                  <a:lnTo>
                    <a:pt x="727849" y="533412"/>
                  </a:lnTo>
                  <a:lnTo>
                    <a:pt x="743673" y="490766"/>
                  </a:lnTo>
                  <a:lnTo>
                    <a:pt x="754227" y="446862"/>
                  </a:lnTo>
                  <a:lnTo>
                    <a:pt x="759498" y="402209"/>
                  </a:lnTo>
                  <a:lnTo>
                    <a:pt x="759498" y="357301"/>
                  </a:lnTo>
                  <a:close/>
                </a:path>
              </a:pathLst>
            </a:custGeom>
            <a:solidFill>
              <a:srgbClr val="F8BA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790546" y="2589809"/>
              <a:ext cx="760095" cy="4967605"/>
            </a:xfrm>
            <a:custGeom>
              <a:avLst/>
              <a:gdLst/>
              <a:ahLst/>
              <a:cxnLst/>
              <a:rect l="l" t="t" r="r" b="b"/>
              <a:pathLst>
                <a:path w="760095" h="4967605">
                  <a:moveTo>
                    <a:pt x="759510" y="4565053"/>
                  </a:moveTo>
                  <a:lnTo>
                    <a:pt x="754227" y="4520387"/>
                  </a:lnTo>
                  <a:lnTo>
                    <a:pt x="743686" y="4476483"/>
                  </a:lnTo>
                  <a:lnTo>
                    <a:pt x="727862" y="4433836"/>
                  </a:lnTo>
                  <a:lnTo>
                    <a:pt x="706767" y="4392955"/>
                  </a:lnTo>
                  <a:lnTo>
                    <a:pt x="680389" y="4354347"/>
                  </a:lnTo>
                  <a:lnTo>
                    <a:pt x="648741" y="4318508"/>
                  </a:lnTo>
                  <a:lnTo>
                    <a:pt x="612902" y="4286872"/>
                  </a:lnTo>
                  <a:lnTo>
                    <a:pt x="574294" y="4260494"/>
                  </a:lnTo>
                  <a:lnTo>
                    <a:pt x="533412" y="4239399"/>
                  </a:lnTo>
                  <a:lnTo>
                    <a:pt x="490778" y="4223575"/>
                  </a:lnTo>
                  <a:lnTo>
                    <a:pt x="446874" y="4213022"/>
                  </a:lnTo>
                  <a:lnTo>
                    <a:pt x="402209" y="4207751"/>
                  </a:lnTo>
                  <a:lnTo>
                    <a:pt x="357301" y="4207751"/>
                  </a:lnTo>
                  <a:lnTo>
                    <a:pt x="312635" y="4213022"/>
                  </a:lnTo>
                  <a:lnTo>
                    <a:pt x="268732" y="4223575"/>
                  </a:lnTo>
                  <a:lnTo>
                    <a:pt x="226085" y="4239399"/>
                  </a:lnTo>
                  <a:lnTo>
                    <a:pt x="185216" y="4260494"/>
                  </a:lnTo>
                  <a:lnTo>
                    <a:pt x="146596" y="4286872"/>
                  </a:lnTo>
                  <a:lnTo>
                    <a:pt x="110769" y="4318508"/>
                  </a:lnTo>
                  <a:lnTo>
                    <a:pt x="79121" y="4354347"/>
                  </a:lnTo>
                  <a:lnTo>
                    <a:pt x="52743" y="4392955"/>
                  </a:lnTo>
                  <a:lnTo>
                    <a:pt x="31648" y="4433836"/>
                  </a:lnTo>
                  <a:lnTo>
                    <a:pt x="15824" y="4476483"/>
                  </a:lnTo>
                  <a:lnTo>
                    <a:pt x="5283" y="4520387"/>
                  </a:lnTo>
                  <a:lnTo>
                    <a:pt x="0" y="4565053"/>
                  </a:lnTo>
                  <a:lnTo>
                    <a:pt x="0" y="4609960"/>
                  </a:lnTo>
                  <a:lnTo>
                    <a:pt x="5283" y="4654613"/>
                  </a:lnTo>
                  <a:lnTo>
                    <a:pt x="15824" y="4698517"/>
                  </a:lnTo>
                  <a:lnTo>
                    <a:pt x="31648" y="4741164"/>
                  </a:lnTo>
                  <a:lnTo>
                    <a:pt x="52743" y="4782045"/>
                  </a:lnTo>
                  <a:lnTo>
                    <a:pt x="79121" y="4820653"/>
                  </a:lnTo>
                  <a:lnTo>
                    <a:pt x="110769" y="4856492"/>
                  </a:lnTo>
                  <a:lnTo>
                    <a:pt x="146596" y="4888141"/>
                  </a:lnTo>
                  <a:lnTo>
                    <a:pt x="185216" y="4914506"/>
                  </a:lnTo>
                  <a:lnTo>
                    <a:pt x="226085" y="4935613"/>
                  </a:lnTo>
                  <a:lnTo>
                    <a:pt x="268732" y="4951425"/>
                  </a:lnTo>
                  <a:lnTo>
                    <a:pt x="312635" y="4961979"/>
                  </a:lnTo>
                  <a:lnTo>
                    <a:pt x="357301" y="4967249"/>
                  </a:lnTo>
                  <a:lnTo>
                    <a:pt x="402209" y="4967249"/>
                  </a:lnTo>
                  <a:lnTo>
                    <a:pt x="446874" y="4961979"/>
                  </a:lnTo>
                  <a:lnTo>
                    <a:pt x="490778" y="4951425"/>
                  </a:lnTo>
                  <a:lnTo>
                    <a:pt x="533412" y="4935613"/>
                  </a:lnTo>
                  <a:lnTo>
                    <a:pt x="574294" y="4914506"/>
                  </a:lnTo>
                  <a:lnTo>
                    <a:pt x="612902" y="4888141"/>
                  </a:lnTo>
                  <a:lnTo>
                    <a:pt x="648741" y="4856492"/>
                  </a:lnTo>
                  <a:lnTo>
                    <a:pt x="680389" y="4820653"/>
                  </a:lnTo>
                  <a:lnTo>
                    <a:pt x="706767" y="4782045"/>
                  </a:lnTo>
                  <a:lnTo>
                    <a:pt x="727862" y="4741164"/>
                  </a:lnTo>
                  <a:lnTo>
                    <a:pt x="743686" y="4698517"/>
                  </a:lnTo>
                  <a:lnTo>
                    <a:pt x="754227" y="4654613"/>
                  </a:lnTo>
                  <a:lnTo>
                    <a:pt x="759510" y="4609960"/>
                  </a:lnTo>
                  <a:lnTo>
                    <a:pt x="759510" y="4565053"/>
                  </a:lnTo>
                  <a:close/>
                </a:path>
                <a:path w="760095" h="4967605">
                  <a:moveTo>
                    <a:pt x="759510" y="3534791"/>
                  </a:moveTo>
                  <a:lnTo>
                    <a:pt x="754227" y="3490125"/>
                  </a:lnTo>
                  <a:lnTo>
                    <a:pt x="743686" y="3446221"/>
                  </a:lnTo>
                  <a:lnTo>
                    <a:pt x="727862" y="3403574"/>
                  </a:lnTo>
                  <a:lnTo>
                    <a:pt x="706767" y="3362693"/>
                  </a:lnTo>
                  <a:lnTo>
                    <a:pt x="680389" y="3324085"/>
                  </a:lnTo>
                  <a:lnTo>
                    <a:pt x="648741" y="3288246"/>
                  </a:lnTo>
                  <a:lnTo>
                    <a:pt x="612902" y="3256610"/>
                  </a:lnTo>
                  <a:lnTo>
                    <a:pt x="574294" y="3230232"/>
                  </a:lnTo>
                  <a:lnTo>
                    <a:pt x="533412" y="3209137"/>
                  </a:lnTo>
                  <a:lnTo>
                    <a:pt x="490778" y="3193313"/>
                  </a:lnTo>
                  <a:lnTo>
                    <a:pt x="446874" y="3182759"/>
                  </a:lnTo>
                  <a:lnTo>
                    <a:pt x="402209" y="3177489"/>
                  </a:lnTo>
                  <a:lnTo>
                    <a:pt x="357301" y="3177489"/>
                  </a:lnTo>
                  <a:lnTo>
                    <a:pt x="312635" y="3182759"/>
                  </a:lnTo>
                  <a:lnTo>
                    <a:pt x="268732" y="3193313"/>
                  </a:lnTo>
                  <a:lnTo>
                    <a:pt x="226085" y="3209137"/>
                  </a:lnTo>
                  <a:lnTo>
                    <a:pt x="185216" y="3230232"/>
                  </a:lnTo>
                  <a:lnTo>
                    <a:pt x="146596" y="3256610"/>
                  </a:lnTo>
                  <a:lnTo>
                    <a:pt x="110769" y="3288246"/>
                  </a:lnTo>
                  <a:lnTo>
                    <a:pt x="79121" y="3324085"/>
                  </a:lnTo>
                  <a:lnTo>
                    <a:pt x="52743" y="3362693"/>
                  </a:lnTo>
                  <a:lnTo>
                    <a:pt x="31648" y="3403574"/>
                  </a:lnTo>
                  <a:lnTo>
                    <a:pt x="15824" y="3446221"/>
                  </a:lnTo>
                  <a:lnTo>
                    <a:pt x="5283" y="3490125"/>
                  </a:lnTo>
                  <a:lnTo>
                    <a:pt x="0" y="3534791"/>
                  </a:lnTo>
                  <a:lnTo>
                    <a:pt x="0" y="3579698"/>
                  </a:lnTo>
                  <a:lnTo>
                    <a:pt x="5283" y="3624351"/>
                  </a:lnTo>
                  <a:lnTo>
                    <a:pt x="15824" y="3668255"/>
                  </a:lnTo>
                  <a:lnTo>
                    <a:pt x="31648" y="3710902"/>
                  </a:lnTo>
                  <a:lnTo>
                    <a:pt x="52743" y="3751783"/>
                  </a:lnTo>
                  <a:lnTo>
                    <a:pt x="79121" y="3790391"/>
                  </a:lnTo>
                  <a:lnTo>
                    <a:pt x="110769" y="3826230"/>
                  </a:lnTo>
                  <a:lnTo>
                    <a:pt x="146596" y="3857879"/>
                  </a:lnTo>
                  <a:lnTo>
                    <a:pt x="185216" y="3884244"/>
                  </a:lnTo>
                  <a:lnTo>
                    <a:pt x="226085" y="3905339"/>
                  </a:lnTo>
                  <a:lnTo>
                    <a:pt x="268732" y="3921163"/>
                  </a:lnTo>
                  <a:lnTo>
                    <a:pt x="312635" y="3931716"/>
                  </a:lnTo>
                  <a:lnTo>
                    <a:pt x="357301" y="3936987"/>
                  </a:lnTo>
                  <a:lnTo>
                    <a:pt x="402209" y="3936987"/>
                  </a:lnTo>
                  <a:lnTo>
                    <a:pt x="446874" y="3931716"/>
                  </a:lnTo>
                  <a:lnTo>
                    <a:pt x="490778" y="3921163"/>
                  </a:lnTo>
                  <a:lnTo>
                    <a:pt x="533412" y="3905339"/>
                  </a:lnTo>
                  <a:lnTo>
                    <a:pt x="574294" y="3884244"/>
                  </a:lnTo>
                  <a:lnTo>
                    <a:pt x="612902" y="3857879"/>
                  </a:lnTo>
                  <a:lnTo>
                    <a:pt x="648741" y="3826230"/>
                  </a:lnTo>
                  <a:lnTo>
                    <a:pt x="680389" y="3790391"/>
                  </a:lnTo>
                  <a:lnTo>
                    <a:pt x="706767" y="3751783"/>
                  </a:lnTo>
                  <a:lnTo>
                    <a:pt x="727862" y="3710902"/>
                  </a:lnTo>
                  <a:lnTo>
                    <a:pt x="743686" y="3668255"/>
                  </a:lnTo>
                  <a:lnTo>
                    <a:pt x="754227" y="3624351"/>
                  </a:lnTo>
                  <a:lnTo>
                    <a:pt x="759510" y="3579698"/>
                  </a:lnTo>
                  <a:lnTo>
                    <a:pt x="759510" y="3534791"/>
                  </a:lnTo>
                  <a:close/>
                </a:path>
                <a:path w="760095" h="4967605">
                  <a:moveTo>
                    <a:pt x="759510" y="2504516"/>
                  </a:moveTo>
                  <a:lnTo>
                    <a:pt x="754227" y="2459863"/>
                  </a:lnTo>
                  <a:lnTo>
                    <a:pt x="743686" y="2415959"/>
                  </a:lnTo>
                  <a:lnTo>
                    <a:pt x="727862" y="2373312"/>
                  </a:lnTo>
                  <a:lnTo>
                    <a:pt x="706767" y="2332431"/>
                  </a:lnTo>
                  <a:lnTo>
                    <a:pt x="680389" y="2293823"/>
                  </a:lnTo>
                  <a:lnTo>
                    <a:pt x="648741" y="2257983"/>
                  </a:lnTo>
                  <a:lnTo>
                    <a:pt x="612902" y="2226348"/>
                  </a:lnTo>
                  <a:lnTo>
                    <a:pt x="574294" y="2199970"/>
                  </a:lnTo>
                  <a:lnTo>
                    <a:pt x="533412" y="2178875"/>
                  </a:lnTo>
                  <a:lnTo>
                    <a:pt x="490778" y="2163051"/>
                  </a:lnTo>
                  <a:lnTo>
                    <a:pt x="446874" y="2152497"/>
                  </a:lnTo>
                  <a:lnTo>
                    <a:pt x="402209" y="2147227"/>
                  </a:lnTo>
                  <a:lnTo>
                    <a:pt x="357301" y="2147227"/>
                  </a:lnTo>
                  <a:lnTo>
                    <a:pt x="312635" y="2152497"/>
                  </a:lnTo>
                  <a:lnTo>
                    <a:pt x="268732" y="2163051"/>
                  </a:lnTo>
                  <a:lnTo>
                    <a:pt x="226085" y="2178875"/>
                  </a:lnTo>
                  <a:lnTo>
                    <a:pt x="185216" y="2199970"/>
                  </a:lnTo>
                  <a:lnTo>
                    <a:pt x="146596" y="2226348"/>
                  </a:lnTo>
                  <a:lnTo>
                    <a:pt x="110769" y="2257983"/>
                  </a:lnTo>
                  <a:lnTo>
                    <a:pt x="79121" y="2293823"/>
                  </a:lnTo>
                  <a:lnTo>
                    <a:pt x="52743" y="2332431"/>
                  </a:lnTo>
                  <a:lnTo>
                    <a:pt x="31648" y="2373312"/>
                  </a:lnTo>
                  <a:lnTo>
                    <a:pt x="15824" y="2415959"/>
                  </a:lnTo>
                  <a:lnTo>
                    <a:pt x="5283" y="2459863"/>
                  </a:lnTo>
                  <a:lnTo>
                    <a:pt x="0" y="2504516"/>
                  </a:lnTo>
                  <a:lnTo>
                    <a:pt x="0" y="2549436"/>
                  </a:lnTo>
                  <a:lnTo>
                    <a:pt x="5283" y="2594089"/>
                  </a:lnTo>
                  <a:lnTo>
                    <a:pt x="15824" y="2637993"/>
                  </a:lnTo>
                  <a:lnTo>
                    <a:pt x="31648" y="2680639"/>
                  </a:lnTo>
                  <a:lnTo>
                    <a:pt x="52743" y="2721521"/>
                  </a:lnTo>
                  <a:lnTo>
                    <a:pt x="79121" y="2760129"/>
                  </a:lnTo>
                  <a:lnTo>
                    <a:pt x="110769" y="2795968"/>
                  </a:lnTo>
                  <a:lnTo>
                    <a:pt x="146596" y="2827617"/>
                  </a:lnTo>
                  <a:lnTo>
                    <a:pt x="185216" y="2853982"/>
                  </a:lnTo>
                  <a:lnTo>
                    <a:pt x="226085" y="2875076"/>
                  </a:lnTo>
                  <a:lnTo>
                    <a:pt x="268732" y="2890901"/>
                  </a:lnTo>
                  <a:lnTo>
                    <a:pt x="312635" y="2901454"/>
                  </a:lnTo>
                  <a:lnTo>
                    <a:pt x="357301" y="2906725"/>
                  </a:lnTo>
                  <a:lnTo>
                    <a:pt x="402209" y="2906725"/>
                  </a:lnTo>
                  <a:lnTo>
                    <a:pt x="446874" y="2901454"/>
                  </a:lnTo>
                  <a:lnTo>
                    <a:pt x="490778" y="2890901"/>
                  </a:lnTo>
                  <a:lnTo>
                    <a:pt x="533412" y="2875076"/>
                  </a:lnTo>
                  <a:lnTo>
                    <a:pt x="574294" y="2853982"/>
                  </a:lnTo>
                  <a:lnTo>
                    <a:pt x="612902" y="2827617"/>
                  </a:lnTo>
                  <a:lnTo>
                    <a:pt x="648741" y="2795968"/>
                  </a:lnTo>
                  <a:lnTo>
                    <a:pt x="680389" y="2760129"/>
                  </a:lnTo>
                  <a:lnTo>
                    <a:pt x="706767" y="2721521"/>
                  </a:lnTo>
                  <a:lnTo>
                    <a:pt x="727862" y="2680639"/>
                  </a:lnTo>
                  <a:lnTo>
                    <a:pt x="743686" y="2637993"/>
                  </a:lnTo>
                  <a:lnTo>
                    <a:pt x="754227" y="2594089"/>
                  </a:lnTo>
                  <a:lnTo>
                    <a:pt x="759510" y="2549436"/>
                  </a:lnTo>
                  <a:lnTo>
                    <a:pt x="759510" y="2504516"/>
                  </a:lnTo>
                  <a:close/>
                </a:path>
                <a:path w="760095" h="4967605">
                  <a:moveTo>
                    <a:pt x="759510" y="1430909"/>
                  </a:moveTo>
                  <a:lnTo>
                    <a:pt x="754227" y="1386255"/>
                  </a:lnTo>
                  <a:lnTo>
                    <a:pt x="743686" y="1342351"/>
                  </a:lnTo>
                  <a:lnTo>
                    <a:pt x="727862" y="1299705"/>
                  </a:lnTo>
                  <a:lnTo>
                    <a:pt x="706767" y="1258824"/>
                  </a:lnTo>
                  <a:lnTo>
                    <a:pt x="680389" y="1220216"/>
                  </a:lnTo>
                  <a:lnTo>
                    <a:pt x="648741" y="1184376"/>
                  </a:lnTo>
                  <a:lnTo>
                    <a:pt x="612902" y="1152728"/>
                  </a:lnTo>
                  <a:lnTo>
                    <a:pt x="574294" y="1126363"/>
                  </a:lnTo>
                  <a:lnTo>
                    <a:pt x="533412" y="1105255"/>
                  </a:lnTo>
                  <a:lnTo>
                    <a:pt x="490778" y="1089444"/>
                  </a:lnTo>
                  <a:lnTo>
                    <a:pt x="446874" y="1078890"/>
                  </a:lnTo>
                  <a:lnTo>
                    <a:pt x="402209" y="1073619"/>
                  </a:lnTo>
                  <a:lnTo>
                    <a:pt x="357301" y="1073619"/>
                  </a:lnTo>
                  <a:lnTo>
                    <a:pt x="312635" y="1078890"/>
                  </a:lnTo>
                  <a:lnTo>
                    <a:pt x="268732" y="1089444"/>
                  </a:lnTo>
                  <a:lnTo>
                    <a:pt x="226085" y="1105255"/>
                  </a:lnTo>
                  <a:lnTo>
                    <a:pt x="185216" y="1126363"/>
                  </a:lnTo>
                  <a:lnTo>
                    <a:pt x="146596" y="1152728"/>
                  </a:lnTo>
                  <a:lnTo>
                    <a:pt x="110769" y="1184376"/>
                  </a:lnTo>
                  <a:lnTo>
                    <a:pt x="79121" y="1220216"/>
                  </a:lnTo>
                  <a:lnTo>
                    <a:pt x="52743" y="1258824"/>
                  </a:lnTo>
                  <a:lnTo>
                    <a:pt x="31648" y="1299705"/>
                  </a:lnTo>
                  <a:lnTo>
                    <a:pt x="15824" y="1342351"/>
                  </a:lnTo>
                  <a:lnTo>
                    <a:pt x="5283" y="1386255"/>
                  </a:lnTo>
                  <a:lnTo>
                    <a:pt x="0" y="1430909"/>
                  </a:lnTo>
                  <a:lnTo>
                    <a:pt x="0" y="1475816"/>
                  </a:lnTo>
                  <a:lnTo>
                    <a:pt x="5283" y="1520482"/>
                  </a:lnTo>
                  <a:lnTo>
                    <a:pt x="15824" y="1564386"/>
                  </a:lnTo>
                  <a:lnTo>
                    <a:pt x="31648" y="1607032"/>
                  </a:lnTo>
                  <a:lnTo>
                    <a:pt x="52743" y="1647913"/>
                  </a:lnTo>
                  <a:lnTo>
                    <a:pt x="79121" y="1686521"/>
                  </a:lnTo>
                  <a:lnTo>
                    <a:pt x="110769" y="1722361"/>
                  </a:lnTo>
                  <a:lnTo>
                    <a:pt x="146596" y="1753997"/>
                  </a:lnTo>
                  <a:lnTo>
                    <a:pt x="185216" y="1780374"/>
                  </a:lnTo>
                  <a:lnTo>
                    <a:pt x="226085" y="1801469"/>
                  </a:lnTo>
                  <a:lnTo>
                    <a:pt x="268732" y="1817293"/>
                  </a:lnTo>
                  <a:lnTo>
                    <a:pt x="312635" y="1827847"/>
                  </a:lnTo>
                  <a:lnTo>
                    <a:pt x="357301" y="1833118"/>
                  </a:lnTo>
                  <a:lnTo>
                    <a:pt x="402209" y="1833118"/>
                  </a:lnTo>
                  <a:lnTo>
                    <a:pt x="446874" y="1827847"/>
                  </a:lnTo>
                  <a:lnTo>
                    <a:pt x="490778" y="1817293"/>
                  </a:lnTo>
                  <a:lnTo>
                    <a:pt x="533412" y="1801469"/>
                  </a:lnTo>
                  <a:lnTo>
                    <a:pt x="574294" y="1780374"/>
                  </a:lnTo>
                  <a:lnTo>
                    <a:pt x="612902" y="1753997"/>
                  </a:lnTo>
                  <a:lnTo>
                    <a:pt x="648741" y="1722361"/>
                  </a:lnTo>
                  <a:lnTo>
                    <a:pt x="680389" y="1686521"/>
                  </a:lnTo>
                  <a:lnTo>
                    <a:pt x="706767" y="1647913"/>
                  </a:lnTo>
                  <a:lnTo>
                    <a:pt x="727862" y="1607032"/>
                  </a:lnTo>
                  <a:lnTo>
                    <a:pt x="743686" y="1564386"/>
                  </a:lnTo>
                  <a:lnTo>
                    <a:pt x="754227" y="1520482"/>
                  </a:lnTo>
                  <a:lnTo>
                    <a:pt x="759510" y="1475816"/>
                  </a:lnTo>
                  <a:lnTo>
                    <a:pt x="759510" y="1430909"/>
                  </a:lnTo>
                  <a:close/>
                </a:path>
                <a:path w="760095" h="4967605">
                  <a:moveTo>
                    <a:pt x="759510" y="357301"/>
                  </a:moveTo>
                  <a:lnTo>
                    <a:pt x="754227" y="312635"/>
                  </a:lnTo>
                  <a:lnTo>
                    <a:pt x="743686" y="268732"/>
                  </a:lnTo>
                  <a:lnTo>
                    <a:pt x="727862" y="226085"/>
                  </a:lnTo>
                  <a:lnTo>
                    <a:pt x="706767" y="185204"/>
                  </a:lnTo>
                  <a:lnTo>
                    <a:pt x="680389" y="146596"/>
                  </a:lnTo>
                  <a:lnTo>
                    <a:pt x="648741" y="110756"/>
                  </a:lnTo>
                  <a:lnTo>
                    <a:pt x="612902" y="79121"/>
                  </a:lnTo>
                  <a:lnTo>
                    <a:pt x="574294" y="52743"/>
                  </a:lnTo>
                  <a:lnTo>
                    <a:pt x="533412" y="31648"/>
                  </a:lnTo>
                  <a:lnTo>
                    <a:pt x="490778" y="15824"/>
                  </a:lnTo>
                  <a:lnTo>
                    <a:pt x="446874" y="5283"/>
                  </a:lnTo>
                  <a:lnTo>
                    <a:pt x="402209" y="0"/>
                  </a:lnTo>
                  <a:lnTo>
                    <a:pt x="357301" y="0"/>
                  </a:lnTo>
                  <a:lnTo>
                    <a:pt x="312635" y="5283"/>
                  </a:lnTo>
                  <a:lnTo>
                    <a:pt x="268732" y="15824"/>
                  </a:lnTo>
                  <a:lnTo>
                    <a:pt x="226085" y="31648"/>
                  </a:lnTo>
                  <a:lnTo>
                    <a:pt x="185216" y="52743"/>
                  </a:lnTo>
                  <a:lnTo>
                    <a:pt x="146596" y="79121"/>
                  </a:lnTo>
                  <a:lnTo>
                    <a:pt x="110769" y="110756"/>
                  </a:lnTo>
                  <a:lnTo>
                    <a:pt x="79121" y="146596"/>
                  </a:lnTo>
                  <a:lnTo>
                    <a:pt x="52743" y="185204"/>
                  </a:lnTo>
                  <a:lnTo>
                    <a:pt x="31648" y="226085"/>
                  </a:lnTo>
                  <a:lnTo>
                    <a:pt x="15824" y="268732"/>
                  </a:lnTo>
                  <a:lnTo>
                    <a:pt x="5283" y="312635"/>
                  </a:lnTo>
                  <a:lnTo>
                    <a:pt x="0" y="357301"/>
                  </a:lnTo>
                  <a:lnTo>
                    <a:pt x="0" y="402209"/>
                  </a:lnTo>
                  <a:lnTo>
                    <a:pt x="5283" y="446874"/>
                  </a:lnTo>
                  <a:lnTo>
                    <a:pt x="15824" y="490778"/>
                  </a:lnTo>
                  <a:lnTo>
                    <a:pt x="31648" y="533412"/>
                  </a:lnTo>
                  <a:lnTo>
                    <a:pt x="52743" y="574294"/>
                  </a:lnTo>
                  <a:lnTo>
                    <a:pt x="79121" y="612902"/>
                  </a:lnTo>
                  <a:lnTo>
                    <a:pt x="110769" y="648741"/>
                  </a:lnTo>
                  <a:lnTo>
                    <a:pt x="146596" y="680389"/>
                  </a:lnTo>
                  <a:lnTo>
                    <a:pt x="185216" y="706755"/>
                  </a:lnTo>
                  <a:lnTo>
                    <a:pt x="226085" y="727862"/>
                  </a:lnTo>
                  <a:lnTo>
                    <a:pt x="268732" y="743673"/>
                  </a:lnTo>
                  <a:lnTo>
                    <a:pt x="312635" y="754227"/>
                  </a:lnTo>
                  <a:lnTo>
                    <a:pt x="357301" y="759498"/>
                  </a:lnTo>
                  <a:lnTo>
                    <a:pt x="402209" y="759498"/>
                  </a:lnTo>
                  <a:lnTo>
                    <a:pt x="446874" y="754227"/>
                  </a:lnTo>
                  <a:lnTo>
                    <a:pt x="490778" y="743673"/>
                  </a:lnTo>
                  <a:lnTo>
                    <a:pt x="533412" y="727862"/>
                  </a:lnTo>
                  <a:lnTo>
                    <a:pt x="574294" y="706755"/>
                  </a:lnTo>
                  <a:lnTo>
                    <a:pt x="612902" y="680389"/>
                  </a:lnTo>
                  <a:lnTo>
                    <a:pt x="648741" y="648741"/>
                  </a:lnTo>
                  <a:lnTo>
                    <a:pt x="680389" y="612902"/>
                  </a:lnTo>
                  <a:lnTo>
                    <a:pt x="706767" y="574294"/>
                  </a:lnTo>
                  <a:lnTo>
                    <a:pt x="727862" y="533412"/>
                  </a:lnTo>
                  <a:lnTo>
                    <a:pt x="743686" y="490778"/>
                  </a:lnTo>
                  <a:lnTo>
                    <a:pt x="754227" y="446874"/>
                  </a:lnTo>
                  <a:lnTo>
                    <a:pt x="759510" y="402209"/>
                  </a:lnTo>
                  <a:lnTo>
                    <a:pt x="759510" y="357301"/>
                  </a:lnTo>
                  <a:close/>
                </a:path>
              </a:pathLst>
            </a:custGeom>
            <a:solidFill>
              <a:srgbClr val="61D83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202828" y="2975893"/>
              <a:ext cx="1922780" cy="1363345"/>
            </a:xfrm>
            <a:custGeom>
              <a:avLst/>
              <a:gdLst/>
              <a:ahLst/>
              <a:cxnLst/>
              <a:rect l="l" t="t" r="r" b="b"/>
              <a:pathLst>
                <a:path w="1922779" h="1363345">
                  <a:moveTo>
                    <a:pt x="0" y="0"/>
                  </a:moveTo>
                  <a:lnTo>
                    <a:pt x="1922482" y="1363022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202828" y="4001780"/>
              <a:ext cx="1935480" cy="345440"/>
            </a:xfrm>
            <a:custGeom>
              <a:avLst/>
              <a:gdLst/>
              <a:ahLst/>
              <a:cxnLst/>
              <a:rect l="l" t="t" r="r" b="b"/>
              <a:pathLst>
                <a:path w="1935479" h="345439">
                  <a:moveTo>
                    <a:pt x="0" y="0"/>
                  </a:moveTo>
                  <a:lnTo>
                    <a:pt x="1935223" y="345404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196458" y="4343857"/>
              <a:ext cx="1924050" cy="761365"/>
            </a:xfrm>
            <a:custGeom>
              <a:avLst/>
              <a:gdLst/>
              <a:ahLst/>
              <a:cxnLst/>
              <a:rect l="l" t="t" r="r" b="b"/>
              <a:pathLst>
                <a:path w="1924050" h="761364">
                  <a:moveTo>
                    <a:pt x="0" y="760828"/>
                  </a:moveTo>
                  <a:lnTo>
                    <a:pt x="1923422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214082" y="4339005"/>
              <a:ext cx="1914525" cy="1782445"/>
            </a:xfrm>
            <a:custGeom>
              <a:avLst/>
              <a:gdLst/>
              <a:ahLst/>
              <a:cxnLst/>
              <a:rect l="l" t="t" r="r" b="b"/>
              <a:pathLst>
                <a:path w="1914525" h="1782445">
                  <a:moveTo>
                    <a:pt x="0" y="1782065"/>
                  </a:moveTo>
                  <a:lnTo>
                    <a:pt x="1914368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222254" y="4325972"/>
              <a:ext cx="1906270" cy="2833370"/>
            </a:xfrm>
            <a:custGeom>
              <a:avLst/>
              <a:gdLst/>
              <a:ahLst/>
              <a:cxnLst/>
              <a:rect l="l" t="t" r="r" b="b"/>
              <a:pathLst>
                <a:path w="1906270" h="2833370">
                  <a:moveTo>
                    <a:pt x="0" y="2833261"/>
                  </a:moveTo>
                  <a:lnTo>
                    <a:pt x="1905664" y="0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218005" y="5559793"/>
              <a:ext cx="1907539" cy="1591310"/>
            </a:xfrm>
            <a:custGeom>
              <a:avLst/>
              <a:gdLst/>
              <a:ahLst/>
              <a:cxnLst/>
              <a:rect l="l" t="t" r="r" b="b"/>
              <a:pathLst>
                <a:path w="1907539" h="1591309">
                  <a:moveTo>
                    <a:pt x="0" y="1590935"/>
                  </a:moveTo>
                  <a:lnTo>
                    <a:pt x="1907395" y="0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211120" y="5558896"/>
              <a:ext cx="1915160" cy="563880"/>
            </a:xfrm>
            <a:custGeom>
              <a:avLst/>
              <a:gdLst/>
              <a:ahLst/>
              <a:cxnLst/>
              <a:rect l="l" t="t" r="r" b="b"/>
              <a:pathLst>
                <a:path w="1915160" h="563879">
                  <a:moveTo>
                    <a:pt x="0" y="563280"/>
                  </a:moveTo>
                  <a:lnTo>
                    <a:pt x="1914940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195864" y="5092164"/>
              <a:ext cx="1925320" cy="481330"/>
            </a:xfrm>
            <a:custGeom>
              <a:avLst/>
              <a:gdLst/>
              <a:ahLst/>
              <a:cxnLst/>
              <a:rect l="l" t="t" r="r" b="b"/>
              <a:pathLst>
                <a:path w="1925320" h="481329">
                  <a:moveTo>
                    <a:pt x="0" y="0"/>
                  </a:moveTo>
                  <a:lnTo>
                    <a:pt x="1925217" y="481306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220859" y="4000774"/>
              <a:ext cx="1887220" cy="1563370"/>
            </a:xfrm>
            <a:custGeom>
              <a:avLst/>
              <a:gdLst/>
              <a:ahLst/>
              <a:cxnLst/>
              <a:rect l="l" t="t" r="r" b="b"/>
              <a:pathLst>
                <a:path w="1887220" h="1563370">
                  <a:moveTo>
                    <a:pt x="0" y="0"/>
                  </a:moveTo>
                  <a:lnTo>
                    <a:pt x="1887206" y="1562935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215085" y="2980307"/>
              <a:ext cx="1905635" cy="2583815"/>
            </a:xfrm>
            <a:custGeom>
              <a:avLst/>
              <a:gdLst/>
              <a:ahLst/>
              <a:cxnLst/>
              <a:rect l="l" t="t" r="r" b="b"/>
              <a:pathLst>
                <a:path w="1905635" h="2583815">
                  <a:moveTo>
                    <a:pt x="0" y="0"/>
                  </a:moveTo>
                  <a:lnTo>
                    <a:pt x="1905616" y="2583474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890834" y="2996922"/>
              <a:ext cx="1884680" cy="1376045"/>
            </a:xfrm>
            <a:custGeom>
              <a:avLst/>
              <a:gdLst/>
              <a:ahLst/>
              <a:cxnLst/>
              <a:rect l="l" t="t" r="r" b="b"/>
              <a:pathLst>
                <a:path w="1884679" h="1376045">
                  <a:moveTo>
                    <a:pt x="0" y="1376019"/>
                  </a:moveTo>
                  <a:lnTo>
                    <a:pt x="1884496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881138" y="4067539"/>
              <a:ext cx="1899920" cy="310515"/>
            </a:xfrm>
            <a:custGeom>
              <a:avLst/>
              <a:gdLst/>
              <a:ahLst/>
              <a:cxnLst/>
              <a:rect l="l" t="t" r="r" b="b"/>
              <a:pathLst>
                <a:path w="1899920" h="310514">
                  <a:moveTo>
                    <a:pt x="0" y="310171"/>
                  </a:moveTo>
                  <a:lnTo>
                    <a:pt x="1899718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904013" y="4379991"/>
              <a:ext cx="1883410" cy="730885"/>
            </a:xfrm>
            <a:custGeom>
              <a:avLst/>
              <a:gdLst/>
              <a:ahLst/>
              <a:cxnLst/>
              <a:rect l="l" t="t" r="r" b="b"/>
              <a:pathLst>
                <a:path w="1883409" h="730885">
                  <a:moveTo>
                    <a:pt x="0" y="0"/>
                  </a:moveTo>
                  <a:lnTo>
                    <a:pt x="1882829" y="730869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904499" y="4373680"/>
              <a:ext cx="1881505" cy="1731010"/>
            </a:xfrm>
            <a:custGeom>
              <a:avLst/>
              <a:gdLst/>
              <a:ahLst/>
              <a:cxnLst/>
              <a:rect l="l" t="t" r="r" b="b"/>
              <a:pathLst>
                <a:path w="1881504" h="1731010">
                  <a:moveTo>
                    <a:pt x="0" y="0"/>
                  </a:moveTo>
                  <a:lnTo>
                    <a:pt x="1881076" y="1730689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890804" y="4372481"/>
              <a:ext cx="1892935" cy="2805430"/>
            </a:xfrm>
            <a:custGeom>
              <a:avLst/>
              <a:gdLst/>
              <a:ahLst/>
              <a:cxnLst/>
              <a:rect l="l" t="t" r="r" b="b"/>
              <a:pathLst>
                <a:path w="1892934" h="2805429">
                  <a:moveTo>
                    <a:pt x="0" y="0"/>
                  </a:moveTo>
                  <a:lnTo>
                    <a:pt x="1892547" y="2805179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870514" y="5501252"/>
              <a:ext cx="1895475" cy="1650364"/>
            </a:xfrm>
            <a:custGeom>
              <a:avLst/>
              <a:gdLst/>
              <a:ahLst/>
              <a:cxnLst/>
              <a:rect l="l" t="t" r="r" b="b"/>
              <a:pathLst>
                <a:path w="1895475" h="1650365">
                  <a:moveTo>
                    <a:pt x="0" y="0"/>
                  </a:moveTo>
                  <a:lnTo>
                    <a:pt x="1895166" y="1650298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879139" y="5504009"/>
              <a:ext cx="1896745" cy="592455"/>
            </a:xfrm>
            <a:custGeom>
              <a:avLst/>
              <a:gdLst/>
              <a:ahLst/>
              <a:cxnLst/>
              <a:rect l="l" t="t" r="r" b="b"/>
              <a:pathLst>
                <a:path w="1896745" h="592454">
                  <a:moveTo>
                    <a:pt x="0" y="0"/>
                  </a:moveTo>
                  <a:lnTo>
                    <a:pt x="1896231" y="59190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874445" y="5103994"/>
              <a:ext cx="1907539" cy="398780"/>
            </a:xfrm>
            <a:custGeom>
              <a:avLst/>
              <a:gdLst/>
              <a:ahLst/>
              <a:cxnLst/>
              <a:rect l="l" t="t" r="r" b="b"/>
              <a:pathLst>
                <a:path w="1907540" h="398779">
                  <a:moveTo>
                    <a:pt x="0" y="398336"/>
                  </a:moveTo>
                  <a:lnTo>
                    <a:pt x="1907080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873909" y="4070876"/>
              <a:ext cx="1910714" cy="1430655"/>
            </a:xfrm>
            <a:custGeom>
              <a:avLst/>
              <a:gdLst/>
              <a:ahLst/>
              <a:cxnLst/>
              <a:rect l="l" t="t" r="r" b="b"/>
              <a:pathLst>
                <a:path w="1910715" h="1430654">
                  <a:moveTo>
                    <a:pt x="0" y="1430501"/>
                  </a:moveTo>
                  <a:lnTo>
                    <a:pt x="1910679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874824" y="3003110"/>
              <a:ext cx="1911350" cy="2494915"/>
            </a:xfrm>
            <a:custGeom>
              <a:avLst/>
              <a:gdLst/>
              <a:ahLst/>
              <a:cxnLst/>
              <a:rect l="l" t="t" r="r" b="b"/>
              <a:pathLst>
                <a:path w="1911350" h="2494915">
                  <a:moveTo>
                    <a:pt x="0" y="2494394"/>
                  </a:moveTo>
                  <a:lnTo>
                    <a:pt x="1911270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3325286" y="7787258"/>
            <a:ext cx="108458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0" dirty="0">
                <a:latin typeface="Microsoft Sans Serif"/>
                <a:cs typeface="Microsoft Sans Serif"/>
              </a:rPr>
              <a:t>Inputs</a:t>
            </a:r>
            <a:endParaRPr sz="3000">
              <a:latin typeface="Microsoft Sans Serif"/>
              <a:cs typeface="Microsoft Sans Serif"/>
            </a:endParaRPr>
          </a:p>
        </p:txBody>
      </p:sp>
      <p:sp>
        <p:nvSpPr>
          <p:cNvPr id="34" name="object 3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35" name="object 3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36" name="object 3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31" name="object 31"/>
          <p:cNvSpPr txBox="1"/>
          <p:nvPr/>
        </p:nvSpPr>
        <p:spPr>
          <a:xfrm>
            <a:off x="5536810" y="6388472"/>
            <a:ext cx="6605270" cy="24320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 marR="3801110">
              <a:lnSpc>
                <a:spcPts val="3200"/>
              </a:lnSpc>
              <a:spcBef>
                <a:spcPts val="140"/>
              </a:spcBef>
            </a:pPr>
            <a:r>
              <a:rPr sz="2600" dirty="0">
                <a:latin typeface="Microsoft Sans Serif"/>
                <a:cs typeface="Microsoft Sans Serif"/>
              </a:rPr>
              <a:t>hidden</a:t>
            </a:r>
            <a:r>
              <a:rPr sz="2600" spc="95" dirty="0">
                <a:latin typeface="Microsoft Sans Serif"/>
                <a:cs typeface="Microsoft Sans Serif"/>
              </a:rPr>
              <a:t> </a:t>
            </a:r>
            <a:r>
              <a:rPr sz="2600" dirty="0">
                <a:latin typeface="Microsoft Sans Serif"/>
                <a:cs typeface="Microsoft Sans Serif"/>
              </a:rPr>
              <a:t>units</a:t>
            </a:r>
            <a:r>
              <a:rPr sz="2600" spc="95" dirty="0">
                <a:latin typeface="Microsoft Sans Serif"/>
                <a:cs typeface="Microsoft Sans Serif"/>
              </a:rPr>
              <a:t> </a:t>
            </a:r>
            <a:r>
              <a:rPr sz="2600" spc="85" dirty="0">
                <a:latin typeface="Microsoft Sans Serif"/>
                <a:cs typeface="Microsoft Sans Serif"/>
              </a:rPr>
              <a:t>/ </a:t>
            </a:r>
            <a:r>
              <a:rPr sz="2600" dirty="0">
                <a:latin typeface="Microsoft Sans Serif"/>
                <a:cs typeface="Microsoft Sans Serif"/>
              </a:rPr>
              <a:t>embedded</a:t>
            </a:r>
            <a:r>
              <a:rPr sz="2600" spc="185" dirty="0">
                <a:latin typeface="Microsoft Sans Serif"/>
                <a:cs typeface="Microsoft Sans Serif"/>
              </a:rPr>
              <a:t> </a:t>
            </a:r>
            <a:r>
              <a:rPr sz="2600" dirty="0">
                <a:latin typeface="Microsoft Sans Serif"/>
                <a:cs typeface="Microsoft Sans Serif"/>
              </a:rPr>
              <a:t>space</a:t>
            </a:r>
            <a:r>
              <a:rPr sz="2600" spc="190" dirty="0">
                <a:latin typeface="Microsoft Sans Serif"/>
                <a:cs typeface="Microsoft Sans Serif"/>
              </a:rPr>
              <a:t> </a:t>
            </a:r>
            <a:r>
              <a:rPr sz="2600" spc="85" dirty="0">
                <a:latin typeface="Microsoft Sans Serif"/>
                <a:cs typeface="Microsoft Sans Serif"/>
              </a:rPr>
              <a:t>/ </a:t>
            </a:r>
            <a:r>
              <a:rPr sz="2600" dirty="0">
                <a:latin typeface="Microsoft Sans Serif"/>
                <a:cs typeface="Microsoft Sans Serif"/>
              </a:rPr>
              <a:t>latent</a:t>
            </a:r>
            <a:r>
              <a:rPr sz="2600" spc="95" dirty="0">
                <a:latin typeface="Microsoft Sans Serif"/>
                <a:cs typeface="Microsoft Sans Serif"/>
              </a:rPr>
              <a:t> </a:t>
            </a:r>
            <a:r>
              <a:rPr sz="2600" dirty="0">
                <a:latin typeface="Microsoft Sans Serif"/>
                <a:cs typeface="Microsoft Sans Serif"/>
              </a:rPr>
              <a:t>space</a:t>
            </a:r>
            <a:r>
              <a:rPr sz="2600" spc="95" dirty="0">
                <a:latin typeface="Microsoft Sans Serif"/>
                <a:cs typeface="Microsoft Sans Serif"/>
              </a:rPr>
              <a:t> </a:t>
            </a:r>
            <a:r>
              <a:rPr sz="2600" spc="85" dirty="0">
                <a:latin typeface="Microsoft Sans Serif"/>
                <a:cs typeface="Microsoft Sans Serif"/>
              </a:rPr>
              <a:t>/ </a:t>
            </a:r>
            <a:r>
              <a:rPr sz="2600" spc="-10" dirty="0">
                <a:latin typeface="Microsoft Sans Serif"/>
                <a:cs typeface="Microsoft Sans Serif"/>
              </a:rPr>
              <a:t>bottleneck</a:t>
            </a:r>
            <a:endParaRPr sz="2600">
              <a:latin typeface="Microsoft Sans Serif"/>
              <a:cs typeface="Microsoft Sans Serif"/>
            </a:endParaRPr>
          </a:p>
          <a:p>
            <a:pPr marL="2742565">
              <a:lnSpc>
                <a:spcPts val="2505"/>
              </a:lnSpc>
            </a:pPr>
            <a:r>
              <a:rPr sz="3000" spc="-10" dirty="0">
                <a:latin typeface="Microsoft Sans Serif"/>
                <a:cs typeface="Microsoft Sans Serif"/>
              </a:rPr>
              <a:t>Outputs</a:t>
            </a:r>
            <a:endParaRPr sz="3000">
              <a:latin typeface="Microsoft Sans Serif"/>
              <a:cs typeface="Microsoft Sans Serif"/>
            </a:endParaRPr>
          </a:p>
          <a:p>
            <a:pPr marL="2742565">
              <a:lnSpc>
                <a:spcPct val="100000"/>
              </a:lnSpc>
            </a:pPr>
            <a:r>
              <a:rPr sz="3000" dirty="0">
                <a:latin typeface="Microsoft Sans Serif"/>
                <a:cs typeface="Microsoft Sans Serif"/>
              </a:rPr>
              <a:t>=</a:t>
            </a:r>
            <a:r>
              <a:rPr sz="3000" spc="254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reconstru</a:t>
            </a:r>
            <a:r>
              <a:rPr sz="3000" u="sng" dirty="0">
                <a:uFill>
                  <a:solidFill>
                    <a:srgbClr val="EEEEEE"/>
                  </a:solidFill>
                </a:uFill>
                <a:latin typeface="Microsoft Sans Serif"/>
                <a:cs typeface="Microsoft Sans Serif"/>
              </a:rPr>
              <a:t>ct</a:t>
            </a:r>
            <a:r>
              <a:rPr sz="3000" dirty="0">
                <a:latin typeface="Microsoft Sans Serif"/>
                <a:cs typeface="Microsoft Sans Serif"/>
              </a:rPr>
              <a:t>ed</a:t>
            </a:r>
            <a:r>
              <a:rPr sz="3000" spc="254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inputs</a:t>
            </a:r>
            <a:endParaRPr sz="3000">
              <a:latin typeface="Microsoft Sans Serif"/>
              <a:cs typeface="Microsoft Sans Serif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923809" y="1940454"/>
            <a:ext cx="486981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18460" algn="l"/>
              </a:tabLst>
            </a:pPr>
            <a:r>
              <a:rPr sz="4000" spc="-10" dirty="0">
                <a:latin typeface="Microsoft Sans Serif"/>
                <a:cs typeface="Microsoft Sans Serif"/>
              </a:rPr>
              <a:t>Encoder</a:t>
            </a:r>
            <a:r>
              <a:rPr sz="4000" dirty="0">
                <a:latin typeface="Microsoft Sans Serif"/>
                <a:cs typeface="Microsoft Sans Serif"/>
              </a:rPr>
              <a:t>	</a:t>
            </a:r>
            <a:r>
              <a:rPr sz="4000" spc="-10" dirty="0">
                <a:latin typeface="Microsoft Sans Serif"/>
                <a:cs typeface="Microsoft Sans Serif"/>
              </a:rPr>
              <a:t>Decoder</a:t>
            </a:r>
            <a:endParaRPr sz="4000">
              <a:latin typeface="Microsoft Sans Serif"/>
              <a:cs typeface="Microsoft Sans Serif"/>
            </a:endParaRPr>
          </a:p>
        </p:txBody>
      </p:sp>
      <p:sp>
        <p:nvSpPr>
          <p:cNvPr id="33" name="object 3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4894580" marR="5080" indent="-4154170">
              <a:lnSpc>
                <a:spcPct val="100400"/>
              </a:lnSpc>
              <a:spcBef>
                <a:spcPts val="80"/>
              </a:spcBef>
            </a:pPr>
            <a:r>
              <a:rPr sz="3900" dirty="0"/>
              <a:t>A</a:t>
            </a:r>
            <a:r>
              <a:rPr sz="3900" spc="-90" dirty="0"/>
              <a:t> </a:t>
            </a:r>
            <a:r>
              <a:rPr sz="3900" dirty="0"/>
              <a:t>Basic</a:t>
            </a:r>
            <a:r>
              <a:rPr sz="3900" spc="-85" dirty="0"/>
              <a:t> </a:t>
            </a:r>
            <a:r>
              <a:rPr sz="3900" dirty="0"/>
              <a:t>Fully-Connected</a:t>
            </a:r>
            <a:r>
              <a:rPr sz="3900" spc="-90" dirty="0"/>
              <a:t> </a:t>
            </a:r>
            <a:r>
              <a:rPr sz="3900" spc="-10" dirty="0"/>
              <a:t>(Multilayer-Perceptron) Autoencoder</a:t>
            </a:r>
            <a:endParaRPr sz="39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22353" y="3199015"/>
            <a:ext cx="6095365" cy="5010785"/>
            <a:chOff x="3522353" y="3199015"/>
            <a:chExt cx="6095365" cy="5010785"/>
          </a:xfrm>
        </p:grpSpPr>
        <p:sp>
          <p:nvSpPr>
            <p:cNvPr id="3" name="object 3"/>
            <p:cNvSpPr/>
            <p:nvPr/>
          </p:nvSpPr>
          <p:spPr>
            <a:xfrm>
              <a:off x="3522345" y="3199028"/>
              <a:ext cx="760095" cy="4967605"/>
            </a:xfrm>
            <a:custGeom>
              <a:avLst/>
              <a:gdLst/>
              <a:ahLst/>
              <a:cxnLst/>
              <a:rect l="l" t="t" r="r" b="b"/>
              <a:pathLst>
                <a:path w="760095" h="4967605">
                  <a:moveTo>
                    <a:pt x="759498" y="4565040"/>
                  </a:moveTo>
                  <a:lnTo>
                    <a:pt x="754227" y="4520374"/>
                  </a:lnTo>
                  <a:lnTo>
                    <a:pt x="743686" y="4476470"/>
                  </a:lnTo>
                  <a:lnTo>
                    <a:pt x="727862" y="4433836"/>
                  </a:lnTo>
                  <a:lnTo>
                    <a:pt x="706755" y="4392955"/>
                  </a:lnTo>
                  <a:lnTo>
                    <a:pt x="680389" y="4354347"/>
                  </a:lnTo>
                  <a:lnTo>
                    <a:pt x="648741" y="4318508"/>
                  </a:lnTo>
                  <a:lnTo>
                    <a:pt x="612902" y="4286859"/>
                  </a:lnTo>
                  <a:lnTo>
                    <a:pt x="574294" y="4260481"/>
                  </a:lnTo>
                  <a:lnTo>
                    <a:pt x="533412" y="4239387"/>
                  </a:lnTo>
                  <a:lnTo>
                    <a:pt x="490778" y="4223563"/>
                  </a:lnTo>
                  <a:lnTo>
                    <a:pt x="446874" y="4213022"/>
                  </a:lnTo>
                  <a:lnTo>
                    <a:pt x="402209" y="4207738"/>
                  </a:lnTo>
                  <a:lnTo>
                    <a:pt x="357301" y="4207738"/>
                  </a:lnTo>
                  <a:lnTo>
                    <a:pt x="312635" y="4213022"/>
                  </a:lnTo>
                  <a:lnTo>
                    <a:pt x="268732" y="4223563"/>
                  </a:lnTo>
                  <a:lnTo>
                    <a:pt x="226085" y="4239387"/>
                  </a:lnTo>
                  <a:lnTo>
                    <a:pt x="185216" y="4260481"/>
                  </a:lnTo>
                  <a:lnTo>
                    <a:pt x="146596" y="4286859"/>
                  </a:lnTo>
                  <a:lnTo>
                    <a:pt x="110769" y="4318508"/>
                  </a:lnTo>
                  <a:lnTo>
                    <a:pt x="79121" y="4354347"/>
                  </a:lnTo>
                  <a:lnTo>
                    <a:pt x="52743" y="4392955"/>
                  </a:lnTo>
                  <a:lnTo>
                    <a:pt x="31648" y="4433836"/>
                  </a:lnTo>
                  <a:lnTo>
                    <a:pt x="15824" y="4476470"/>
                  </a:lnTo>
                  <a:lnTo>
                    <a:pt x="5283" y="4520374"/>
                  </a:lnTo>
                  <a:lnTo>
                    <a:pt x="0" y="4565040"/>
                  </a:lnTo>
                  <a:lnTo>
                    <a:pt x="0" y="4609947"/>
                  </a:lnTo>
                  <a:lnTo>
                    <a:pt x="5283" y="4654613"/>
                  </a:lnTo>
                  <a:lnTo>
                    <a:pt x="15824" y="4698517"/>
                  </a:lnTo>
                  <a:lnTo>
                    <a:pt x="31648" y="4741164"/>
                  </a:lnTo>
                  <a:lnTo>
                    <a:pt x="52743" y="4782032"/>
                  </a:lnTo>
                  <a:lnTo>
                    <a:pt x="79121" y="4820653"/>
                  </a:lnTo>
                  <a:lnTo>
                    <a:pt x="110769" y="4856480"/>
                  </a:lnTo>
                  <a:lnTo>
                    <a:pt x="146596" y="4888128"/>
                  </a:lnTo>
                  <a:lnTo>
                    <a:pt x="185216" y="4914506"/>
                  </a:lnTo>
                  <a:lnTo>
                    <a:pt x="226085" y="4935601"/>
                  </a:lnTo>
                  <a:lnTo>
                    <a:pt x="268732" y="4951425"/>
                  </a:lnTo>
                  <a:lnTo>
                    <a:pt x="312635" y="4961966"/>
                  </a:lnTo>
                  <a:lnTo>
                    <a:pt x="357301" y="4967249"/>
                  </a:lnTo>
                  <a:lnTo>
                    <a:pt x="402209" y="4967249"/>
                  </a:lnTo>
                  <a:lnTo>
                    <a:pt x="446874" y="4961966"/>
                  </a:lnTo>
                  <a:lnTo>
                    <a:pt x="490778" y="4951425"/>
                  </a:lnTo>
                  <a:lnTo>
                    <a:pt x="533412" y="4935601"/>
                  </a:lnTo>
                  <a:lnTo>
                    <a:pt x="574294" y="4914506"/>
                  </a:lnTo>
                  <a:lnTo>
                    <a:pt x="612902" y="4888128"/>
                  </a:lnTo>
                  <a:lnTo>
                    <a:pt x="648741" y="4856480"/>
                  </a:lnTo>
                  <a:lnTo>
                    <a:pt x="680389" y="4820653"/>
                  </a:lnTo>
                  <a:lnTo>
                    <a:pt x="706755" y="4782032"/>
                  </a:lnTo>
                  <a:lnTo>
                    <a:pt x="727862" y="4741164"/>
                  </a:lnTo>
                  <a:lnTo>
                    <a:pt x="743686" y="4698517"/>
                  </a:lnTo>
                  <a:lnTo>
                    <a:pt x="754227" y="4654613"/>
                  </a:lnTo>
                  <a:lnTo>
                    <a:pt x="759498" y="4609947"/>
                  </a:lnTo>
                  <a:lnTo>
                    <a:pt x="759498" y="4565040"/>
                  </a:lnTo>
                  <a:close/>
                </a:path>
                <a:path w="760095" h="4967605">
                  <a:moveTo>
                    <a:pt x="759498" y="3534778"/>
                  </a:moveTo>
                  <a:lnTo>
                    <a:pt x="754227" y="3490112"/>
                  </a:lnTo>
                  <a:lnTo>
                    <a:pt x="743686" y="3446208"/>
                  </a:lnTo>
                  <a:lnTo>
                    <a:pt x="727862" y="3403574"/>
                  </a:lnTo>
                  <a:lnTo>
                    <a:pt x="706755" y="3362693"/>
                  </a:lnTo>
                  <a:lnTo>
                    <a:pt x="680389" y="3324085"/>
                  </a:lnTo>
                  <a:lnTo>
                    <a:pt x="648741" y="3288246"/>
                  </a:lnTo>
                  <a:lnTo>
                    <a:pt x="612902" y="3256597"/>
                  </a:lnTo>
                  <a:lnTo>
                    <a:pt x="574294" y="3230219"/>
                  </a:lnTo>
                  <a:lnTo>
                    <a:pt x="533412" y="3209125"/>
                  </a:lnTo>
                  <a:lnTo>
                    <a:pt x="490778" y="3193300"/>
                  </a:lnTo>
                  <a:lnTo>
                    <a:pt x="446874" y="3182759"/>
                  </a:lnTo>
                  <a:lnTo>
                    <a:pt x="402209" y="3177476"/>
                  </a:lnTo>
                  <a:lnTo>
                    <a:pt x="357301" y="3177476"/>
                  </a:lnTo>
                  <a:lnTo>
                    <a:pt x="312635" y="3182759"/>
                  </a:lnTo>
                  <a:lnTo>
                    <a:pt x="268732" y="3193300"/>
                  </a:lnTo>
                  <a:lnTo>
                    <a:pt x="226085" y="3209125"/>
                  </a:lnTo>
                  <a:lnTo>
                    <a:pt x="185216" y="3230219"/>
                  </a:lnTo>
                  <a:lnTo>
                    <a:pt x="146596" y="3256597"/>
                  </a:lnTo>
                  <a:lnTo>
                    <a:pt x="110769" y="3288246"/>
                  </a:lnTo>
                  <a:lnTo>
                    <a:pt x="79121" y="3324085"/>
                  </a:lnTo>
                  <a:lnTo>
                    <a:pt x="52743" y="3362693"/>
                  </a:lnTo>
                  <a:lnTo>
                    <a:pt x="31648" y="3403574"/>
                  </a:lnTo>
                  <a:lnTo>
                    <a:pt x="15824" y="3446208"/>
                  </a:lnTo>
                  <a:lnTo>
                    <a:pt x="5283" y="3490112"/>
                  </a:lnTo>
                  <a:lnTo>
                    <a:pt x="0" y="3534778"/>
                  </a:lnTo>
                  <a:lnTo>
                    <a:pt x="0" y="3579685"/>
                  </a:lnTo>
                  <a:lnTo>
                    <a:pt x="5283" y="3624351"/>
                  </a:lnTo>
                  <a:lnTo>
                    <a:pt x="15824" y="3668255"/>
                  </a:lnTo>
                  <a:lnTo>
                    <a:pt x="31648" y="3710889"/>
                  </a:lnTo>
                  <a:lnTo>
                    <a:pt x="52743" y="3751770"/>
                  </a:lnTo>
                  <a:lnTo>
                    <a:pt x="79121" y="3790378"/>
                  </a:lnTo>
                  <a:lnTo>
                    <a:pt x="110769" y="3826218"/>
                  </a:lnTo>
                  <a:lnTo>
                    <a:pt x="146596" y="3857866"/>
                  </a:lnTo>
                  <a:lnTo>
                    <a:pt x="185216" y="3884244"/>
                  </a:lnTo>
                  <a:lnTo>
                    <a:pt x="226085" y="3905339"/>
                  </a:lnTo>
                  <a:lnTo>
                    <a:pt x="268732" y="3921163"/>
                  </a:lnTo>
                  <a:lnTo>
                    <a:pt x="312635" y="3931704"/>
                  </a:lnTo>
                  <a:lnTo>
                    <a:pt x="357301" y="3936987"/>
                  </a:lnTo>
                  <a:lnTo>
                    <a:pt x="402209" y="3936987"/>
                  </a:lnTo>
                  <a:lnTo>
                    <a:pt x="446874" y="3931704"/>
                  </a:lnTo>
                  <a:lnTo>
                    <a:pt x="490778" y="3921163"/>
                  </a:lnTo>
                  <a:lnTo>
                    <a:pt x="533412" y="3905339"/>
                  </a:lnTo>
                  <a:lnTo>
                    <a:pt x="574294" y="3884244"/>
                  </a:lnTo>
                  <a:lnTo>
                    <a:pt x="612902" y="3857866"/>
                  </a:lnTo>
                  <a:lnTo>
                    <a:pt x="648741" y="3826218"/>
                  </a:lnTo>
                  <a:lnTo>
                    <a:pt x="680389" y="3790378"/>
                  </a:lnTo>
                  <a:lnTo>
                    <a:pt x="706755" y="3751770"/>
                  </a:lnTo>
                  <a:lnTo>
                    <a:pt x="727862" y="3710889"/>
                  </a:lnTo>
                  <a:lnTo>
                    <a:pt x="743686" y="3668255"/>
                  </a:lnTo>
                  <a:lnTo>
                    <a:pt x="754227" y="3624351"/>
                  </a:lnTo>
                  <a:lnTo>
                    <a:pt x="759498" y="3579685"/>
                  </a:lnTo>
                  <a:lnTo>
                    <a:pt x="759498" y="3534778"/>
                  </a:lnTo>
                  <a:close/>
                </a:path>
                <a:path w="760095" h="4967605">
                  <a:moveTo>
                    <a:pt x="759498" y="2504516"/>
                  </a:moveTo>
                  <a:lnTo>
                    <a:pt x="754227" y="2459850"/>
                  </a:lnTo>
                  <a:lnTo>
                    <a:pt x="743686" y="2415946"/>
                  </a:lnTo>
                  <a:lnTo>
                    <a:pt x="727862" y="2373299"/>
                  </a:lnTo>
                  <a:lnTo>
                    <a:pt x="706755" y="2332431"/>
                  </a:lnTo>
                  <a:lnTo>
                    <a:pt x="680389" y="2293810"/>
                  </a:lnTo>
                  <a:lnTo>
                    <a:pt x="648741" y="2257983"/>
                  </a:lnTo>
                  <a:lnTo>
                    <a:pt x="612902" y="2226335"/>
                  </a:lnTo>
                  <a:lnTo>
                    <a:pt x="574294" y="2199957"/>
                  </a:lnTo>
                  <a:lnTo>
                    <a:pt x="533412" y="2178862"/>
                  </a:lnTo>
                  <a:lnTo>
                    <a:pt x="490778" y="2163038"/>
                  </a:lnTo>
                  <a:lnTo>
                    <a:pt x="446874" y="2152497"/>
                  </a:lnTo>
                  <a:lnTo>
                    <a:pt x="402209" y="2147214"/>
                  </a:lnTo>
                  <a:lnTo>
                    <a:pt x="357301" y="2147214"/>
                  </a:lnTo>
                  <a:lnTo>
                    <a:pt x="312635" y="2152497"/>
                  </a:lnTo>
                  <a:lnTo>
                    <a:pt x="268732" y="2163038"/>
                  </a:lnTo>
                  <a:lnTo>
                    <a:pt x="226085" y="2178862"/>
                  </a:lnTo>
                  <a:lnTo>
                    <a:pt x="185216" y="2199957"/>
                  </a:lnTo>
                  <a:lnTo>
                    <a:pt x="146596" y="2226335"/>
                  </a:lnTo>
                  <a:lnTo>
                    <a:pt x="110769" y="2257983"/>
                  </a:lnTo>
                  <a:lnTo>
                    <a:pt x="79121" y="2293810"/>
                  </a:lnTo>
                  <a:lnTo>
                    <a:pt x="52743" y="2332431"/>
                  </a:lnTo>
                  <a:lnTo>
                    <a:pt x="31648" y="2373299"/>
                  </a:lnTo>
                  <a:lnTo>
                    <a:pt x="15824" y="2415946"/>
                  </a:lnTo>
                  <a:lnTo>
                    <a:pt x="5283" y="2459850"/>
                  </a:lnTo>
                  <a:lnTo>
                    <a:pt x="0" y="2504516"/>
                  </a:lnTo>
                  <a:lnTo>
                    <a:pt x="0" y="2549423"/>
                  </a:lnTo>
                  <a:lnTo>
                    <a:pt x="5283" y="2594089"/>
                  </a:lnTo>
                  <a:lnTo>
                    <a:pt x="15824" y="2637993"/>
                  </a:lnTo>
                  <a:lnTo>
                    <a:pt x="31648" y="2680627"/>
                  </a:lnTo>
                  <a:lnTo>
                    <a:pt x="52743" y="2721508"/>
                  </a:lnTo>
                  <a:lnTo>
                    <a:pt x="79121" y="2760116"/>
                  </a:lnTo>
                  <a:lnTo>
                    <a:pt x="110769" y="2795955"/>
                  </a:lnTo>
                  <a:lnTo>
                    <a:pt x="146596" y="2827604"/>
                  </a:lnTo>
                  <a:lnTo>
                    <a:pt x="185216" y="2853982"/>
                  </a:lnTo>
                  <a:lnTo>
                    <a:pt x="226085" y="2875076"/>
                  </a:lnTo>
                  <a:lnTo>
                    <a:pt x="268732" y="2890901"/>
                  </a:lnTo>
                  <a:lnTo>
                    <a:pt x="312635" y="2901442"/>
                  </a:lnTo>
                  <a:lnTo>
                    <a:pt x="357301" y="2906725"/>
                  </a:lnTo>
                  <a:lnTo>
                    <a:pt x="402209" y="2906725"/>
                  </a:lnTo>
                  <a:lnTo>
                    <a:pt x="446874" y="2901442"/>
                  </a:lnTo>
                  <a:lnTo>
                    <a:pt x="490778" y="2890901"/>
                  </a:lnTo>
                  <a:lnTo>
                    <a:pt x="533412" y="2875076"/>
                  </a:lnTo>
                  <a:lnTo>
                    <a:pt x="574294" y="2853982"/>
                  </a:lnTo>
                  <a:lnTo>
                    <a:pt x="612902" y="2827604"/>
                  </a:lnTo>
                  <a:lnTo>
                    <a:pt x="648741" y="2795955"/>
                  </a:lnTo>
                  <a:lnTo>
                    <a:pt x="680389" y="2760116"/>
                  </a:lnTo>
                  <a:lnTo>
                    <a:pt x="706755" y="2721508"/>
                  </a:lnTo>
                  <a:lnTo>
                    <a:pt x="727862" y="2680627"/>
                  </a:lnTo>
                  <a:lnTo>
                    <a:pt x="743686" y="2637993"/>
                  </a:lnTo>
                  <a:lnTo>
                    <a:pt x="754227" y="2594089"/>
                  </a:lnTo>
                  <a:lnTo>
                    <a:pt x="759498" y="2549423"/>
                  </a:lnTo>
                  <a:lnTo>
                    <a:pt x="759498" y="2504516"/>
                  </a:lnTo>
                  <a:close/>
                </a:path>
                <a:path w="760095" h="4967605">
                  <a:moveTo>
                    <a:pt x="759498" y="1430896"/>
                  </a:moveTo>
                  <a:lnTo>
                    <a:pt x="754227" y="1386243"/>
                  </a:lnTo>
                  <a:lnTo>
                    <a:pt x="743686" y="1342339"/>
                  </a:lnTo>
                  <a:lnTo>
                    <a:pt x="727862" y="1299692"/>
                  </a:lnTo>
                  <a:lnTo>
                    <a:pt x="706755" y="1258811"/>
                  </a:lnTo>
                  <a:lnTo>
                    <a:pt x="680389" y="1220203"/>
                  </a:lnTo>
                  <a:lnTo>
                    <a:pt x="648741" y="1184363"/>
                  </a:lnTo>
                  <a:lnTo>
                    <a:pt x="612902" y="1152715"/>
                  </a:lnTo>
                  <a:lnTo>
                    <a:pt x="574294" y="1126350"/>
                  </a:lnTo>
                  <a:lnTo>
                    <a:pt x="533412" y="1105255"/>
                  </a:lnTo>
                  <a:lnTo>
                    <a:pt x="490778" y="1089431"/>
                  </a:lnTo>
                  <a:lnTo>
                    <a:pt x="446874" y="1078877"/>
                  </a:lnTo>
                  <a:lnTo>
                    <a:pt x="402209" y="1073607"/>
                  </a:lnTo>
                  <a:lnTo>
                    <a:pt x="357301" y="1073607"/>
                  </a:lnTo>
                  <a:lnTo>
                    <a:pt x="312635" y="1078877"/>
                  </a:lnTo>
                  <a:lnTo>
                    <a:pt x="268732" y="1089431"/>
                  </a:lnTo>
                  <a:lnTo>
                    <a:pt x="226085" y="1105255"/>
                  </a:lnTo>
                  <a:lnTo>
                    <a:pt x="185216" y="1126350"/>
                  </a:lnTo>
                  <a:lnTo>
                    <a:pt x="146596" y="1152715"/>
                  </a:lnTo>
                  <a:lnTo>
                    <a:pt x="110769" y="1184363"/>
                  </a:lnTo>
                  <a:lnTo>
                    <a:pt x="79121" y="1220203"/>
                  </a:lnTo>
                  <a:lnTo>
                    <a:pt x="52743" y="1258811"/>
                  </a:lnTo>
                  <a:lnTo>
                    <a:pt x="31648" y="1299692"/>
                  </a:lnTo>
                  <a:lnTo>
                    <a:pt x="15824" y="1342339"/>
                  </a:lnTo>
                  <a:lnTo>
                    <a:pt x="5283" y="1386243"/>
                  </a:lnTo>
                  <a:lnTo>
                    <a:pt x="0" y="1430896"/>
                  </a:lnTo>
                  <a:lnTo>
                    <a:pt x="0" y="1475816"/>
                  </a:lnTo>
                  <a:lnTo>
                    <a:pt x="5283" y="1520469"/>
                  </a:lnTo>
                  <a:lnTo>
                    <a:pt x="15824" y="1564373"/>
                  </a:lnTo>
                  <a:lnTo>
                    <a:pt x="31648" y="1607019"/>
                  </a:lnTo>
                  <a:lnTo>
                    <a:pt x="52743" y="1647901"/>
                  </a:lnTo>
                  <a:lnTo>
                    <a:pt x="79121" y="1686509"/>
                  </a:lnTo>
                  <a:lnTo>
                    <a:pt x="110769" y="1722348"/>
                  </a:lnTo>
                  <a:lnTo>
                    <a:pt x="146596" y="1753997"/>
                  </a:lnTo>
                  <a:lnTo>
                    <a:pt x="185216" y="1780362"/>
                  </a:lnTo>
                  <a:lnTo>
                    <a:pt x="226085" y="1801456"/>
                  </a:lnTo>
                  <a:lnTo>
                    <a:pt x="268732" y="1817281"/>
                  </a:lnTo>
                  <a:lnTo>
                    <a:pt x="312635" y="1827834"/>
                  </a:lnTo>
                  <a:lnTo>
                    <a:pt x="357301" y="1833105"/>
                  </a:lnTo>
                  <a:lnTo>
                    <a:pt x="402209" y="1833105"/>
                  </a:lnTo>
                  <a:lnTo>
                    <a:pt x="446874" y="1827834"/>
                  </a:lnTo>
                  <a:lnTo>
                    <a:pt x="490778" y="1817281"/>
                  </a:lnTo>
                  <a:lnTo>
                    <a:pt x="533412" y="1801456"/>
                  </a:lnTo>
                  <a:lnTo>
                    <a:pt x="574294" y="1780362"/>
                  </a:lnTo>
                  <a:lnTo>
                    <a:pt x="612902" y="1753997"/>
                  </a:lnTo>
                  <a:lnTo>
                    <a:pt x="648741" y="1722348"/>
                  </a:lnTo>
                  <a:lnTo>
                    <a:pt x="680389" y="1686509"/>
                  </a:lnTo>
                  <a:lnTo>
                    <a:pt x="706755" y="1647901"/>
                  </a:lnTo>
                  <a:lnTo>
                    <a:pt x="727862" y="1607019"/>
                  </a:lnTo>
                  <a:lnTo>
                    <a:pt x="743686" y="1564373"/>
                  </a:lnTo>
                  <a:lnTo>
                    <a:pt x="754227" y="1520469"/>
                  </a:lnTo>
                  <a:lnTo>
                    <a:pt x="759498" y="1475816"/>
                  </a:lnTo>
                  <a:lnTo>
                    <a:pt x="759498" y="1430896"/>
                  </a:lnTo>
                  <a:close/>
                </a:path>
                <a:path w="760095" h="4967605">
                  <a:moveTo>
                    <a:pt x="759498" y="357289"/>
                  </a:moveTo>
                  <a:lnTo>
                    <a:pt x="754227" y="312623"/>
                  </a:lnTo>
                  <a:lnTo>
                    <a:pt x="743686" y="268719"/>
                  </a:lnTo>
                  <a:lnTo>
                    <a:pt x="727862" y="226085"/>
                  </a:lnTo>
                  <a:lnTo>
                    <a:pt x="706755" y="185204"/>
                  </a:lnTo>
                  <a:lnTo>
                    <a:pt x="680389" y="146596"/>
                  </a:lnTo>
                  <a:lnTo>
                    <a:pt x="648741" y="110756"/>
                  </a:lnTo>
                  <a:lnTo>
                    <a:pt x="612902" y="79108"/>
                  </a:lnTo>
                  <a:lnTo>
                    <a:pt x="574294" y="52743"/>
                  </a:lnTo>
                  <a:lnTo>
                    <a:pt x="533412" y="31635"/>
                  </a:lnTo>
                  <a:lnTo>
                    <a:pt x="490778" y="15811"/>
                  </a:lnTo>
                  <a:lnTo>
                    <a:pt x="446874" y="5270"/>
                  </a:lnTo>
                  <a:lnTo>
                    <a:pt x="402209" y="0"/>
                  </a:lnTo>
                  <a:lnTo>
                    <a:pt x="357301" y="0"/>
                  </a:lnTo>
                  <a:lnTo>
                    <a:pt x="312635" y="5270"/>
                  </a:lnTo>
                  <a:lnTo>
                    <a:pt x="268732" y="15811"/>
                  </a:lnTo>
                  <a:lnTo>
                    <a:pt x="226085" y="31635"/>
                  </a:lnTo>
                  <a:lnTo>
                    <a:pt x="185216" y="52743"/>
                  </a:lnTo>
                  <a:lnTo>
                    <a:pt x="146596" y="79108"/>
                  </a:lnTo>
                  <a:lnTo>
                    <a:pt x="110769" y="110756"/>
                  </a:lnTo>
                  <a:lnTo>
                    <a:pt x="79121" y="146596"/>
                  </a:lnTo>
                  <a:lnTo>
                    <a:pt x="52743" y="185204"/>
                  </a:lnTo>
                  <a:lnTo>
                    <a:pt x="31648" y="226085"/>
                  </a:lnTo>
                  <a:lnTo>
                    <a:pt x="15824" y="268719"/>
                  </a:lnTo>
                  <a:lnTo>
                    <a:pt x="5283" y="312623"/>
                  </a:lnTo>
                  <a:lnTo>
                    <a:pt x="0" y="357289"/>
                  </a:lnTo>
                  <a:lnTo>
                    <a:pt x="0" y="402196"/>
                  </a:lnTo>
                  <a:lnTo>
                    <a:pt x="5283" y="446862"/>
                  </a:lnTo>
                  <a:lnTo>
                    <a:pt x="15824" y="490766"/>
                  </a:lnTo>
                  <a:lnTo>
                    <a:pt x="31648" y="533412"/>
                  </a:lnTo>
                  <a:lnTo>
                    <a:pt x="52743" y="574281"/>
                  </a:lnTo>
                  <a:lnTo>
                    <a:pt x="79121" y="612902"/>
                  </a:lnTo>
                  <a:lnTo>
                    <a:pt x="110769" y="648728"/>
                  </a:lnTo>
                  <a:lnTo>
                    <a:pt x="146596" y="680377"/>
                  </a:lnTo>
                  <a:lnTo>
                    <a:pt x="185216" y="706755"/>
                  </a:lnTo>
                  <a:lnTo>
                    <a:pt x="226085" y="727849"/>
                  </a:lnTo>
                  <a:lnTo>
                    <a:pt x="268732" y="743673"/>
                  </a:lnTo>
                  <a:lnTo>
                    <a:pt x="312635" y="754214"/>
                  </a:lnTo>
                  <a:lnTo>
                    <a:pt x="357301" y="759498"/>
                  </a:lnTo>
                  <a:lnTo>
                    <a:pt x="402209" y="759498"/>
                  </a:lnTo>
                  <a:lnTo>
                    <a:pt x="446874" y="754214"/>
                  </a:lnTo>
                  <a:lnTo>
                    <a:pt x="490778" y="743673"/>
                  </a:lnTo>
                  <a:lnTo>
                    <a:pt x="533412" y="727849"/>
                  </a:lnTo>
                  <a:lnTo>
                    <a:pt x="574294" y="706755"/>
                  </a:lnTo>
                  <a:lnTo>
                    <a:pt x="612902" y="680377"/>
                  </a:lnTo>
                  <a:lnTo>
                    <a:pt x="648741" y="648728"/>
                  </a:lnTo>
                  <a:lnTo>
                    <a:pt x="680389" y="612902"/>
                  </a:lnTo>
                  <a:lnTo>
                    <a:pt x="706755" y="574281"/>
                  </a:lnTo>
                  <a:lnTo>
                    <a:pt x="727862" y="533412"/>
                  </a:lnTo>
                  <a:lnTo>
                    <a:pt x="743686" y="490766"/>
                  </a:lnTo>
                  <a:lnTo>
                    <a:pt x="754227" y="446862"/>
                  </a:lnTo>
                  <a:lnTo>
                    <a:pt x="759498" y="402196"/>
                  </a:lnTo>
                  <a:lnTo>
                    <a:pt x="759498" y="357289"/>
                  </a:lnTo>
                  <a:close/>
                </a:path>
              </a:pathLst>
            </a:custGeom>
            <a:solidFill>
              <a:srgbClr val="00A2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190259" y="4648745"/>
              <a:ext cx="760095" cy="1883410"/>
            </a:xfrm>
            <a:custGeom>
              <a:avLst/>
              <a:gdLst/>
              <a:ahLst/>
              <a:cxnLst/>
              <a:rect l="l" t="t" r="r" b="b"/>
              <a:pathLst>
                <a:path w="760095" h="1883409">
                  <a:moveTo>
                    <a:pt x="759498" y="1480731"/>
                  </a:moveTo>
                  <a:lnTo>
                    <a:pt x="754227" y="1436065"/>
                  </a:lnTo>
                  <a:lnTo>
                    <a:pt x="743673" y="1392161"/>
                  </a:lnTo>
                  <a:lnTo>
                    <a:pt x="727849" y="1349514"/>
                  </a:lnTo>
                  <a:lnTo>
                    <a:pt x="706755" y="1308633"/>
                  </a:lnTo>
                  <a:lnTo>
                    <a:pt x="680377" y="1270025"/>
                  </a:lnTo>
                  <a:lnTo>
                    <a:pt x="648741" y="1234186"/>
                  </a:lnTo>
                  <a:lnTo>
                    <a:pt x="612902" y="1202550"/>
                  </a:lnTo>
                  <a:lnTo>
                    <a:pt x="574294" y="1176172"/>
                  </a:lnTo>
                  <a:lnTo>
                    <a:pt x="533412" y="1155077"/>
                  </a:lnTo>
                  <a:lnTo>
                    <a:pt x="490766" y="1139253"/>
                  </a:lnTo>
                  <a:lnTo>
                    <a:pt x="446862" y="1128699"/>
                  </a:lnTo>
                  <a:lnTo>
                    <a:pt x="402196" y="1123429"/>
                  </a:lnTo>
                  <a:lnTo>
                    <a:pt x="357289" y="1123429"/>
                  </a:lnTo>
                  <a:lnTo>
                    <a:pt x="312635" y="1128699"/>
                  </a:lnTo>
                  <a:lnTo>
                    <a:pt x="268732" y="1139253"/>
                  </a:lnTo>
                  <a:lnTo>
                    <a:pt x="226085" y="1155077"/>
                  </a:lnTo>
                  <a:lnTo>
                    <a:pt x="185204" y="1176172"/>
                  </a:lnTo>
                  <a:lnTo>
                    <a:pt x="146596" y="1202550"/>
                  </a:lnTo>
                  <a:lnTo>
                    <a:pt x="110756" y="1234186"/>
                  </a:lnTo>
                  <a:lnTo>
                    <a:pt x="79108" y="1270025"/>
                  </a:lnTo>
                  <a:lnTo>
                    <a:pt x="52743" y="1308633"/>
                  </a:lnTo>
                  <a:lnTo>
                    <a:pt x="31648" y="1349514"/>
                  </a:lnTo>
                  <a:lnTo>
                    <a:pt x="15824" y="1392161"/>
                  </a:lnTo>
                  <a:lnTo>
                    <a:pt x="5270" y="1436065"/>
                  </a:lnTo>
                  <a:lnTo>
                    <a:pt x="0" y="1480731"/>
                  </a:lnTo>
                  <a:lnTo>
                    <a:pt x="0" y="1525638"/>
                  </a:lnTo>
                  <a:lnTo>
                    <a:pt x="5270" y="1570291"/>
                  </a:lnTo>
                  <a:lnTo>
                    <a:pt x="15824" y="1614195"/>
                  </a:lnTo>
                  <a:lnTo>
                    <a:pt x="31648" y="1656842"/>
                  </a:lnTo>
                  <a:lnTo>
                    <a:pt x="52743" y="1697723"/>
                  </a:lnTo>
                  <a:lnTo>
                    <a:pt x="79108" y="1736331"/>
                  </a:lnTo>
                  <a:lnTo>
                    <a:pt x="110756" y="1772170"/>
                  </a:lnTo>
                  <a:lnTo>
                    <a:pt x="146596" y="1803819"/>
                  </a:lnTo>
                  <a:lnTo>
                    <a:pt x="185204" y="1830184"/>
                  </a:lnTo>
                  <a:lnTo>
                    <a:pt x="226085" y="1851291"/>
                  </a:lnTo>
                  <a:lnTo>
                    <a:pt x="268732" y="1867103"/>
                  </a:lnTo>
                  <a:lnTo>
                    <a:pt x="312635" y="1877656"/>
                  </a:lnTo>
                  <a:lnTo>
                    <a:pt x="357289" y="1882927"/>
                  </a:lnTo>
                  <a:lnTo>
                    <a:pt x="402196" y="1882927"/>
                  </a:lnTo>
                  <a:lnTo>
                    <a:pt x="446862" y="1877656"/>
                  </a:lnTo>
                  <a:lnTo>
                    <a:pt x="490766" y="1867103"/>
                  </a:lnTo>
                  <a:lnTo>
                    <a:pt x="533412" y="1851291"/>
                  </a:lnTo>
                  <a:lnTo>
                    <a:pt x="574294" y="1830184"/>
                  </a:lnTo>
                  <a:lnTo>
                    <a:pt x="612902" y="1803819"/>
                  </a:lnTo>
                  <a:lnTo>
                    <a:pt x="648741" y="1772170"/>
                  </a:lnTo>
                  <a:lnTo>
                    <a:pt x="680377" y="1736331"/>
                  </a:lnTo>
                  <a:lnTo>
                    <a:pt x="706755" y="1697723"/>
                  </a:lnTo>
                  <a:lnTo>
                    <a:pt x="727849" y="1656842"/>
                  </a:lnTo>
                  <a:lnTo>
                    <a:pt x="743673" y="1614195"/>
                  </a:lnTo>
                  <a:lnTo>
                    <a:pt x="754227" y="1570291"/>
                  </a:lnTo>
                  <a:lnTo>
                    <a:pt x="759498" y="1525638"/>
                  </a:lnTo>
                  <a:lnTo>
                    <a:pt x="759498" y="1480731"/>
                  </a:lnTo>
                  <a:close/>
                </a:path>
                <a:path w="760095" h="1883409">
                  <a:moveTo>
                    <a:pt x="759498" y="357289"/>
                  </a:moveTo>
                  <a:lnTo>
                    <a:pt x="754227" y="312635"/>
                  </a:lnTo>
                  <a:lnTo>
                    <a:pt x="743673" y="268732"/>
                  </a:lnTo>
                  <a:lnTo>
                    <a:pt x="727849" y="226085"/>
                  </a:lnTo>
                  <a:lnTo>
                    <a:pt x="706755" y="185204"/>
                  </a:lnTo>
                  <a:lnTo>
                    <a:pt x="680377" y="146596"/>
                  </a:lnTo>
                  <a:lnTo>
                    <a:pt x="648741" y="110756"/>
                  </a:lnTo>
                  <a:lnTo>
                    <a:pt x="612902" y="79108"/>
                  </a:lnTo>
                  <a:lnTo>
                    <a:pt x="574294" y="52743"/>
                  </a:lnTo>
                  <a:lnTo>
                    <a:pt x="533412" y="31648"/>
                  </a:lnTo>
                  <a:lnTo>
                    <a:pt x="490766" y="15824"/>
                  </a:lnTo>
                  <a:lnTo>
                    <a:pt x="446862" y="5270"/>
                  </a:lnTo>
                  <a:lnTo>
                    <a:pt x="402196" y="0"/>
                  </a:lnTo>
                  <a:lnTo>
                    <a:pt x="357289" y="0"/>
                  </a:lnTo>
                  <a:lnTo>
                    <a:pt x="312635" y="5270"/>
                  </a:lnTo>
                  <a:lnTo>
                    <a:pt x="268732" y="15824"/>
                  </a:lnTo>
                  <a:lnTo>
                    <a:pt x="226085" y="31648"/>
                  </a:lnTo>
                  <a:lnTo>
                    <a:pt x="185204" y="52743"/>
                  </a:lnTo>
                  <a:lnTo>
                    <a:pt x="146596" y="79108"/>
                  </a:lnTo>
                  <a:lnTo>
                    <a:pt x="110756" y="110756"/>
                  </a:lnTo>
                  <a:lnTo>
                    <a:pt x="79108" y="146596"/>
                  </a:lnTo>
                  <a:lnTo>
                    <a:pt x="52743" y="185204"/>
                  </a:lnTo>
                  <a:lnTo>
                    <a:pt x="31648" y="226085"/>
                  </a:lnTo>
                  <a:lnTo>
                    <a:pt x="15824" y="268732"/>
                  </a:lnTo>
                  <a:lnTo>
                    <a:pt x="5270" y="312635"/>
                  </a:lnTo>
                  <a:lnTo>
                    <a:pt x="0" y="357289"/>
                  </a:lnTo>
                  <a:lnTo>
                    <a:pt x="0" y="402209"/>
                  </a:lnTo>
                  <a:lnTo>
                    <a:pt x="5270" y="446862"/>
                  </a:lnTo>
                  <a:lnTo>
                    <a:pt x="15824" y="490766"/>
                  </a:lnTo>
                  <a:lnTo>
                    <a:pt x="31648" y="533412"/>
                  </a:lnTo>
                  <a:lnTo>
                    <a:pt x="52743" y="574294"/>
                  </a:lnTo>
                  <a:lnTo>
                    <a:pt x="79108" y="612902"/>
                  </a:lnTo>
                  <a:lnTo>
                    <a:pt x="110756" y="648741"/>
                  </a:lnTo>
                  <a:lnTo>
                    <a:pt x="146596" y="680377"/>
                  </a:lnTo>
                  <a:lnTo>
                    <a:pt x="185204" y="706755"/>
                  </a:lnTo>
                  <a:lnTo>
                    <a:pt x="226085" y="727849"/>
                  </a:lnTo>
                  <a:lnTo>
                    <a:pt x="268732" y="743673"/>
                  </a:lnTo>
                  <a:lnTo>
                    <a:pt x="312635" y="754227"/>
                  </a:lnTo>
                  <a:lnTo>
                    <a:pt x="357289" y="759498"/>
                  </a:lnTo>
                  <a:lnTo>
                    <a:pt x="402196" y="759498"/>
                  </a:lnTo>
                  <a:lnTo>
                    <a:pt x="446862" y="754227"/>
                  </a:lnTo>
                  <a:lnTo>
                    <a:pt x="490766" y="743673"/>
                  </a:lnTo>
                  <a:lnTo>
                    <a:pt x="533412" y="727849"/>
                  </a:lnTo>
                  <a:lnTo>
                    <a:pt x="574294" y="706755"/>
                  </a:lnTo>
                  <a:lnTo>
                    <a:pt x="612902" y="680377"/>
                  </a:lnTo>
                  <a:lnTo>
                    <a:pt x="648741" y="648741"/>
                  </a:lnTo>
                  <a:lnTo>
                    <a:pt x="680377" y="612902"/>
                  </a:lnTo>
                  <a:lnTo>
                    <a:pt x="706755" y="574294"/>
                  </a:lnTo>
                  <a:lnTo>
                    <a:pt x="727849" y="533412"/>
                  </a:lnTo>
                  <a:lnTo>
                    <a:pt x="743673" y="490766"/>
                  </a:lnTo>
                  <a:lnTo>
                    <a:pt x="754227" y="446862"/>
                  </a:lnTo>
                  <a:lnTo>
                    <a:pt x="759498" y="402209"/>
                  </a:lnTo>
                  <a:lnTo>
                    <a:pt x="759498" y="357289"/>
                  </a:lnTo>
                  <a:close/>
                </a:path>
              </a:pathLst>
            </a:custGeom>
            <a:solidFill>
              <a:srgbClr val="F8BA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858161" y="3242373"/>
              <a:ext cx="760095" cy="4967605"/>
            </a:xfrm>
            <a:custGeom>
              <a:avLst/>
              <a:gdLst/>
              <a:ahLst/>
              <a:cxnLst/>
              <a:rect l="l" t="t" r="r" b="b"/>
              <a:pathLst>
                <a:path w="760095" h="4967605">
                  <a:moveTo>
                    <a:pt x="759498" y="4565040"/>
                  </a:moveTo>
                  <a:lnTo>
                    <a:pt x="754227" y="4520387"/>
                  </a:lnTo>
                  <a:lnTo>
                    <a:pt x="743673" y="4476483"/>
                  </a:lnTo>
                  <a:lnTo>
                    <a:pt x="727862" y="4433836"/>
                  </a:lnTo>
                  <a:lnTo>
                    <a:pt x="706755" y="4392955"/>
                  </a:lnTo>
                  <a:lnTo>
                    <a:pt x="680389" y="4354347"/>
                  </a:lnTo>
                  <a:lnTo>
                    <a:pt x="648741" y="4318508"/>
                  </a:lnTo>
                  <a:lnTo>
                    <a:pt x="612902" y="4286859"/>
                  </a:lnTo>
                  <a:lnTo>
                    <a:pt x="574294" y="4260494"/>
                  </a:lnTo>
                  <a:lnTo>
                    <a:pt x="533412" y="4239399"/>
                  </a:lnTo>
                  <a:lnTo>
                    <a:pt x="490766" y="4223575"/>
                  </a:lnTo>
                  <a:lnTo>
                    <a:pt x="446862" y="4213022"/>
                  </a:lnTo>
                  <a:lnTo>
                    <a:pt x="402209" y="4207751"/>
                  </a:lnTo>
                  <a:lnTo>
                    <a:pt x="357301" y="4207751"/>
                  </a:lnTo>
                  <a:lnTo>
                    <a:pt x="312635" y="4213022"/>
                  </a:lnTo>
                  <a:lnTo>
                    <a:pt x="268732" y="4223575"/>
                  </a:lnTo>
                  <a:lnTo>
                    <a:pt x="226085" y="4239399"/>
                  </a:lnTo>
                  <a:lnTo>
                    <a:pt x="185204" y="4260494"/>
                  </a:lnTo>
                  <a:lnTo>
                    <a:pt x="146596" y="4286859"/>
                  </a:lnTo>
                  <a:lnTo>
                    <a:pt x="110756" y="4318508"/>
                  </a:lnTo>
                  <a:lnTo>
                    <a:pt x="79121" y="4354347"/>
                  </a:lnTo>
                  <a:lnTo>
                    <a:pt x="52743" y="4392955"/>
                  </a:lnTo>
                  <a:lnTo>
                    <a:pt x="31648" y="4433836"/>
                  </a:lnTo>
                  <a:lnTo>
                    <a:pt x="15824" y="4476483"/>
                  </a:lnTo>
                  <a:lnTo>
                    <a:pt x="5270" y="4520387"/>
                  </a:lnTo>
                  <a:lnTo>
                    <a:pt x="0" y="4565040"/>
                  </a:lnTo>
                  <a:lnTo>
                    <a:pt x="0" y="4609960"/>
                  </a:lnTo>
                  <a:lnTo>
                    <a:pt x="5270" y="4654613"/>
                  </a:lnTo>
                  <a:lnTo>
                    <a:pt x="15824" y="4698517"/>
                  </a:lnTo>
                  <a:lnTo>
                    <a:pt x="31648" y="4741164"/>
                  </a:lnTo>
                  <a:lnTo>
                    <a:pt x="52743" y="4782045"/>
                  </a:lnTo>
                  <a:lnTo>
                    <a:pt x="79121" y="4820653"/>
                  </a:lnTo>
                  <a:lnTo>
                    <a:pt x="110756" y="4856492"/>
                  </a:lnTo>
                  <a:lnTo>
                    <a:pt x="146596" y="4888128"/>
                  </a:lnTo>
                  <a:lnTo>
                    <a:pt x="185204" y="4914506"/>
                  </a:lnTo>
                  <a:lnTo>
                    <a:pt x="226085" y="4935601"/>
                  </a:lnTo>
                  <a:lnTo>
                    <a:pt x="268732" y="4951425"/>
                  </a:lnTo>
                  <a:lnTo>
                    <a:pt x="312635" y="4961979"/>
                  </a:lnTo>
                  <a:lnTo>
                    <a:pt x="357301" y="4967249"/>
                  </a:lnTo>
                  <a:lnTo>
                    <a:pt x="402209" y="4967249"/>
                  </a:lnTo>
                  <a:lnTo>
                    <a:pt x="446862" y="4961979"/>
                  </a:lnTo>
                  <a:lnTo>
                    <a:pt x="490766" y="4951425"/>
                  </a:lnTo>
                  <a:lnTo>
                    <a:pt x="533412" y="4935601"/>
                  </a:lnTo>
                  <a:lnTo>
                    <a:pt x="574294" y="4914506"/>
                  </a:lnTo>
                  <a:lnTo>
                    <a:pt x="612902" y="4888128"/>
                  </a:lnTo>
                  <a:lnTo>
                    <a:pt x="648741" y="4856492"/>
                  </a:lnTo>
                  <a:lnTo>
                    <a:pt x="680389" y="4820653"/>
                  </a:lnTo>
                  <a:lnTo>
                    <a:pt x="706755" y="4782045"/>
                  </a:lnTo>
                  <a:lnTo>
                    <a:pt x="727862" y="4741164"/>
                  </a:lnTo>
                  <a:lnTo>
                    <a:pt x="743673" y="4698517"/>
                  </a:lnTo>
                  <a:lnTo>
                    <a:pt x="754227" y="4654613"/>
                  </a:lnTo>
                  <a:lnTo>
                    <a:pt x="759498" y="4609960"/>
                  </a:lnTo>
                  <a:lnTo>
                    <a:pt x="759498" y="4565040"/>
                  </a:lnTo>
                  <a:close/>
                </a:path>
                <a:path w="760095" h="4967605">
                  <a:moveTo>
                    <a:pt x="759498" y="3534778"/>
                  </a:moveTo>
                  <a:lnTo>
                    <a:pt x="754227" y="3490125"/>
                  </a:lnTo>
                  <a:lnTo>
                    <a:pt x="743673" y="3446221"/>
                  </a:lnTo>
                  <a:lnTo>
                    <a:pt x="727862" y="3403574"/>
                  </a:lnTo>
                  <a:lnTo>
                    <a:pt x="706755" y="3362693"/>
                  </a:lnTo>
                  <a:lnTo>
                    <a:pt x="680389" y="3324085"/>
                  </a:lnTo>
                  <a:lnTo>
                    <a:pt x="648741" y="3288246"/>
                  </a:lnTo>
                  <a:lnTo>
                    <a:pt x="612902" y="3256597"/>
                  </a:lnTo>
                  <a:lnTo>
                    <a:pt x="574294" y="3230232"/>
                  </a:lnTo>
                  <a:lnTo>
                    <a:pt x="533412" y="3209137"/>
                  </a:lnTo>
                  <a:lnTo>
                    <a:pt x="490766" y="3193313"/>
                  </a:lnTo>
                  <a:lnTo>
                    <a:pt x="446862" y="3182759"/>
                  </a:lnTo>
                  <a:lnTo>
                    <a:pt x="402209" y="3177489"/>
                  </a:lnTo>
                  <a:lnTo>
                    <a:pt x="357301" y="3177489"/>
                  </a:lnTo>
                  <a:lnTo>
                    <a:pt x="312635" y="3182759"/>
                  </a:lnTo>
                  <a:lnTo>
                    <a:pt x="268732" y="3193313"/>
                  </a:lnTo>
                  <a:lnTo>
                    <a:pt x="226085" y="3209137"/>
                  </a:lnTo>
                  <a:lnTo>
                    <a:pt x="185204" y="3230232"/>
                  </a:lnTo>
                  <a:lnTo>
                    <a:pt x="146596" y="3256597"/>
                  </a:lnTo>
                  <a:lnTo>
                    <a:pt x="110756" y="3288246"/>
                  </a:lnTo>
                  <a:lnTo>
                    <a:pt x="79121" y="3324085"/>
                  </a:lnTo>
                  <a:lnTo>
                    <a:pt x="52743" y="3362693"/>
                  </a:lnTo>
                  <a:lnTo>
                    <a:pt x="31648" y="3403574"/>
                  </a:lnTo>
                  <a:lnTo>
                    <a:pt x="15824" y="3446221"/>
                  </a:lnTo>
                  <a:lnTo>
                    <a:pt x="5270" y="3490125"/>
                  </a:lnTo>
                  <a:lnTo>
                    <a:pt x="0" y="3534778"/>
                  </a:lnTo>
                  <a:lnTo>
                    <a:pt x="0" y="3579698"/>
                  </a:lnTo>
                  <a:lnTo>
                    <a:pt x="5270" y="3624351"/>
                  </a:lnTo>
                  <a:lnTo>
                    <a:pt x="15824" y="3668255"/>
                  </a:lnTo>
                  <a:lnTo>
                    <a:pt x="31648" y="3710902"/>
                  </a:lnTo>
                  <a:lnTo>
                    <a:pt x="52743" y="3751783"/>
                  </a:lnTo>
                  <a:lnTo>
                    <a:pt x="79121" y="3790391"/>
                  </a:lnTo>
                  <a:lnTo>
                    <a:pt x="110756" y="3826230"/>
                  </a:lnTo>
                  <a:lnTo>
                    <a:pt x="146596" y="3857866"/>
                  </a:lnTo>
                  <a:lnTo>
                    <a:pt x="185204" y="3884244"/>
                  </a:lnTo>
                  <a:lnTo>
                    <a:pt x="226085" y="3905339"/>
                  </a:lnTo>
                  <a:lnTo>
                    <a:pt x="268732" y="3921163"/>
                  </a:lnTo>
                  <a:lnTo>
                    <a:pt x="312635" y="3931716"/>
                  </a:lnTo>
                  <a:lnTo>
                    <a:pt x="357301" y="3936987"/>
                  </a:lnTo>
                  <a:lnTo>
                    <a:pt x="402209" y="3936987"/>
                  </a:lnTo>
                  <a:lnTo>
                    <a:pt x="446862" y="3931716"/>
                  </a:lnTo>
                  <a:lnTo>
                    <a:pt x="490766" y="3921163"/>
                  </a:lnTo>
                  <a:lnTo>
                    <a:pt x="533412" y="3905339"/>
                  </a:lnTo>
                  <a:lnTo>
                    <a:pt x="574294" y="3884244"/>
                  </a:lnTo>
                  <a:lnTo>
                    <a:pt x="612902" y="3857866"/>
                  </a:lnTo>
                  <a:lnTo>
                    <a:pt x="648741" y="3826230"/>
                  </a:lnTo>
                  <a:lnTo>
                    <a:pt x="680389" y="3790391"/>
                  </a:lnTo>
                  <a:lnTo>
                    <a:pt x="706755" y="3751783"/>
                  </a:lnTo>
                  <a:lnTo>
                    <a:pt x="727862" y="3710902"/>
                  </a:lnTo>
                  <a:lnTo>
                    <a:pt x="743673" y="3668255"/>
                  </a:lnTo>
                  <a:lnTo>
                    <a:pt x="754227" y="3624351"/>
                  </a:lnTo>
                  <a:lnTo>
                    <a:pt x="759498" y="3579698"/>
                  </a:lnTo>
                  <a:lnTo>
                    <a:pt x="759498" y="3534778"/>
                  </a:lnTo>
                  <a:close/>
                </a:path>
                <a:path w="760095" h="4967605">
                  <a:moveTo>
                    <a:pt x="759498" y="2504516"/>
                  </a:moveTo>
                  <a:lnTo>
                    <a:pt x="754227" y="2459863"/>
                  </a:lnTo>
                  <a:lnTo>
                    <a:pt x="743673" y="2415959"/>
                  </a:lnTo>
                  <a:lnTo>
                    <a:pt x="727862" y="2373312"/>
                  </a:lnTo>
                  <a:lnTo>
                    <a:pt x="706755" y="2332431"/>
                  </a:lnTo>
                  <a:lnTo>
                    <a:pt x="680389" y="2293823"/>
                  </a:lnTo>
                  <a:lnTo>
                    <a:pt x="648741" y="2257983"/>
                  </a:lnTo>
                  <a:lnTo>
                    <a:pt x="612902" y="2226335"/>
                  </a:lnTo>
                  <a:lnTo>
                    <a:pt x="574294" y="2199970"/>
                  </a:lnTo>
                  <a:lnTo>
                    <a:pt x="533412" y="2178875"/>
                  </a:lnTo>
                  <a:lnTo>
                    <a:pt x="490766" y="2163051"/>
                  </a:lnTo>
                  <a:lnTo>
                    <a:pt x="446862" y="2152497"/>
                  </a:lnTo>
                  <a:lnTo>
                    <a:pt x="402209" y="2147227"/>
                  </a:lnTo>
                  <a:lnTo>
                    <a:pt x="357301" y="2147227"/>
                  </a:lnTo>
                  <a:lnTo>
                    <a:pt x="312635" y="2152497"/>
                  </a:lnTo>
                  <a:lnTo>
                    <a:pt x="268732" y="2163051"/>
                  </a:lnTo>
                  <a:lnTo>
                    <a:pt x="226085" y="2178875"/>
                  </a:lnTo>
                  <a:lnTo>
                    <a:pt x="185204" y="2199970"/>
                  </a:lnTo>
                  <a:lnTo>
                    <a:pt x="146596" y="2226335"/>
                  </a:lnTo>
                  <a:lnTo>
                    <a:pt x="110756" y="2257983"/>
                  </a:lnTo>
                  <a:lnTo>
                    <a:pt x="79121" y="2293823"/>
                  </a:lnTo>
                  <a:lnTo>
                    <a:pt x="52743" y="2332431"/>
                  </a:lnTo>
                  <a:lnTo>
                    <a:pt x="31648" y="2373312"/>
                  </a:lnTo>
                  <a:lnTo>
                    <a:pt x="15824" y="2415959"/>
                  </a:lnTo>
                  <a:lnTo>
                    <a:pt x="5270" y="2459863"/>
                  </a:lnTo>
                  <a:lnTo>
                    <a:pt x="0" y="2504516"/>
                  </a:lnTo>
                  <a:lnTo>
                    <a:pt x="0" y="2549436"/>
                  </a:lnTo>
                  <a:lnTo>
                    <a:pt x="5270" y="2594089"/>
                  </a:lnTo>
                  <a:lnTo>
                    <a:pt x="15824" y="2637993"/>
                  </a:lnTo>
                  <a:lnTo>
                    <a:pt x="31648" y="2680639"/>
                  </a:lnTo>
                  <a:lnTo>
                    <a:pt x="52743" y="2721521"/>
                  </a:lnTo>
                  <a:lnTo>
                    <a:pt x="79121" y="2760129"/>
                  </a:lnTo>
                  <a:lnTo>
                    <a:pt x="110756" y="2795968"/>
                  </a:lnTo>
                  <a:lnTo>
                    <a:pt x="146596" y="2827604"/>
                  </a:lnTo>
                  <a:lnTo>
                    <a:pt x="185204" y="2853982"/>
                  </a:lnTo>
                  <a:lnTo>
                    <a:pt x="226085" y="2875076"/>
                  </a:lnTo>
                  <a:lnTo>
                    <a:pt x="268732" y="2890901"/>
                  </a:lnTo>
                  <a:lnTo>
                    <a:pt x="312635" y="2901454"/>
                  </a:lnTo>
                  <a:lnTo>
                    <a:pt x="357301" y="2906725"/>
                  </a:lnTo>
                  <a:lnTo>
                    <a:pt x="402209" y="2906725"/>
                  </a:lnTo>
                  <a:lnTo>
                    <a:pt x="446862" y="2901454"/>
                  </a:lnTo>
                  <a:lnTo>
                    <a:pt x="490766" y="2890901"/>
                  </a:lnTo>
                  <a:lnTo>
                    <a:pt x="533412" y="2875076"/>
                  </a:lnTo>
                  <a:lnTo>
                    <a:pt x="574294" y="2853982"/>
                  </a:lnTo>
                  <a:lnTo>
                    <a:pt x="612902" y="2827604"/>
                  </a:lnTo>
                  <a:lnTo>
                    <a:pt x="648741" y="2795968"/>
                  </a:lnTo>
                  <a:lnTo>
                    <a:pt x="680389" y="2760129"/>
                  </a:lnTo>
                  <a:lnTo>
                    <a:pt x="706755" y="2721521"/>
                  </a:lnTo>
                  <a:lnTo>
                    <a:pt x="727862" y="2680639"/>
                  </a:lnTo>
                  <a:lnTo>
                    <a:pt x="743673" y="2637993"/>
                  </a:lnTo>
                  <a:lnTo>
                    <a:pt x="754227" y="2594089"/>
                  </a:lnTo>
                  <a:lnTo>
                    <a:pt x="759498" y="2549436"/>
                  </a:lnTo>
                  <a:lnTo>
                    <a:pt x="759498" y="2504516"/>
                  </a:lnTo>
                  <a:close/>
                </a:path>
                <a:path w="760095" h="4967605">
                  <a:moveTo>
                    <a:pt x="759498" y="1430909"/>
                  </a:moveTo>
                  <a:lnTo>
                    <a:pt x="754227" y="1386243"/>
                  </a:lnTo>
                  <a:lnTo>
                    <a:pt x="743673" y="1342339"/>
                  </a:lnTo>
                  <a:lnTo>
                    <a:pt x="727862" y="1299692"/>
                  </a:lnTo>
                  <a:lnTo>
                    <a:pt x="706755" y="1258824"/>
                  </a:lnTo>
                  <a:lnTo>
                    <a:pt x="680389" y="1220203"/>
                  </a:lnTo>
                  <a:lnTo>
                    <a:pt x="648741" y="1184363"/>
                  </a:lnTo>
                  <a:lnTo>
                    <a:pt x="612902" y="1152728"/>
                  </a:lnTo>
                  <a:lnTo>
                    <a:pt x="574294" y="1126350"/>
                  </a:lnTo>
                  <a:lnTo>
                    <a:pt x="533412" y="1105255"/>
                  </a:lnTo>
                  <a:lnTo>
                    <a:pt x="490766" y="1089431"/>
                  </a:lnTo>
                  <a:lnTo>
                    <a:pt x="446862" y="1078890"/>
                  </a:lnTo>
                  <a:lnTo>
                    <a:pt x="402209" y="1073607"/>
                  </a:lnTo>
                  <a:lnTo>
                    <a:pt x="357301" y="1073607"/>
                  </a:lnTo>
                  <a:lnTo>
                    <a:pt x="312635" y="1078890"/>
                  </a:lnTo>
                  <a:lnTo>
                    <a:pt x="268732" y="1089431"/>
                  </a:lnTo>
                  <a:lnTo>
                    <a:pt x="226085" y="1105255"/>
                  </a:lnTo>
                  <a:lnTo>
                    <a:pt x="185204" y="1126350"/>
                  </a:lnTo>
                  <a:lnTo>
                    <a:pt x="146596" y="1152728"/>
                  </a:lnTo>
                  <a:lnTo>
                    <a:pt x="110756" y="1184363"/>
                  </a:lnTo>
                  <a:lnTo>
                    <a:pt x="79121" y="1220203"/>
                  </a:lnTo>
                  <a:lnTo>
                    <a:pt x="52743" y="1258824"/>
                  </a:lnTo>
                  <a:lnTo>
                    <a:pt x="31648" y="1299692"/>
                  </a:lnTo>
                  <a:lnTo>
                    <a:pt x="15824" y="1342339"/>
                  </a:lnTo>
                  <a:lnTo>
                    <a:pt x="5270" y="1386243"/>
                  </a:lnTo>
                  <a:lnTo>
                    <a:pt x="0" y="1430909"/>
                  </a:lnTo>
                  <a:lnTo>
                    <a:pt x="0" y="1475816"/>
                  </a:lnTo>
                  <a:lnTo>
                    <a:pt x="5270" y="1520482"/>
                  </a:lnTo>
                  <a:lnTo>
                    <a:pt x="15824" y="1564386"/>
                  </a:lnTo>
                  <a:lnTo>
                    <a:pt x="31648" y="1607019"/>
                  </a:lnTo>
                  <a:lnTo>
                    <a:pt x="52743" y="1647901"/>
                  </a:lnTo>
                  <a:lnTo>
                    <a:pt x="79121" y="1686509"/>
                  </a:lnTo>
                  <a:lnTo>
                    <a:pt x="110756" y="1722348"/>
                  </a:lnTo>
                  <a:lnTo>
                    <a:pt x="146596" y="1753997"/>
                  </a:lnTo>
                  <a:lnTo>
                    <a:pt x="185204" y="1780362"/>
                  </a:lnTo>
                  <a:lnTo>
                    <a:pt x="226085" y="1801469"/>
                  </a:lnTo>
                  <a:lnTo>
                    <a:pt x="268732" y="1817293"/>
                  </a:lnTo>
                  <a:lnTo>
                    <a:pt x="312635" y="1827834"/>
                  </a:lnTo>
                  <a:lnTo>
                    <a:pt x="357301" y="1833105"/>
                  </a:lnTo>
                  <a:lnTo>
                    <a:pt x="402209" y="1833105"/>
                  </a:lnTo>
                  <a:lnTo>
                    <a:pt x="446862" y="1827834"/>
                  </a:lnTo>
                  <a:lnTo>
                    <a:pt x="490766" y="1817293"/>
                  </a:lnTo>
                  <a:lnTo>
                    <a:pt x="533412" y="1801469"/>
                  </a:lnTo>
                  <a:lnTo>
                    <a:pt x="574294" y="1780362"/>
                  </a:lnTo>
                  <a:lnTo>
                    <a:pt x="612902" y="1753997"/>
                  </a:lnTo>
                  <a:lnTo>
                    <a:pt x="648741" y="1722348"/>
                  </a:lnTo>
                  <a:lnTo>
                    <a:pt x="680389" y="1686509"/>
                  </a:lnTo>
                  <a:lnTo>
                    <a:pt x="706755" y="1647901"/>
                  </a:lnTo>
                  <a:lnTo>
                    <a:pt x="727862" y="1607019"/>
                  </a:lnTo>
                  <a:lnTo>
                    <a:pt x="743673" y="1564386"/>
                  </a:lnTo>
                  <a:lnTo>
                    <a:pt x="754227" y="1520482"/>
                  </a:lnTo>
                  <a:lnTo>
                    <a:pt x="759498" y="1475816"/>
                  </a:lnTo>
                  <a:lnTo>
                    <a:pt x="759498" y="1430909"/>
                  </a:lnTo>
                  <a:close/>
                </a:path>
                <a:path w="760095" h="4967605">
                  <a:moveTo>
                    <a:pt x="759498" y="357289"/>
                  </a:moveTo>
                  <a:lnTo>
                    <a:pt x="754227" y="312635"/>
                  </a:lnTo>
                  <a:lnTo>
                    <a:pt x="743673" y="268732"/>
                  </a:lnTo>
                  <a:lnTo>
                    <a:pt x="727862" y="226085"/>
                  </a:lnTo>
                  <a:lnTo>
                    <a:pt x="706755" y="185204"/>
                  </a:lnTo>
                  <a:lnTo>
                    <a:pt x="680389" y="146596"/>
                  </a:lnTo>
                  <a:lnTo>
                    <a:pt x="648741" y="110756"/>
                  </a:lnTo>
                  <a:lnTo>
                    <a:pt x="612902" y="79108"/>
                  </a:lnTo>
                  <a:lnTo>
                    <a:pt x="574294" y="52743"/>
                  </a:lnTo>
                  <a:lnTo>
                    <a:pt x="533412" y="31648"/>
                  </a:lnTo>
                  <a:lnTo>
                    <a:pt x="490766" y="15824"/>
                  </a:lnTo>
                  <a:lnTo>
                    <a:pt x="446862" y="5270"/>
                  </a:lnTo>
                  <a:lnTo>
                    <a:pt x="402209" y="0"/>
                  </a:lnTo>
                  <a:lnTo>
                    <a:pt x="357301" y="0"/>
                  </a:lnTo>
                  <a:lnTo>
                    <a:pt x="312635" y="5270"/>
                  </a:lnTo>
                  <a:lnTo>
                    <a:pt x="268732" y="15824"/>
                  </a:lnTo>
                  <a:lnTo>
                    <a:pt x="226085" y="31648"/>
                  </a:lnTo>
                  <a:lnTo>
                    <a:pt x="185204" y="52743"/>
                  </a:lnTo>
                  <a:lnTo>
                    <a:pt x="146596" y="79108"/>
                  </a:lnTo>
                  <a:lnTo>
                    <a:pt x="110756" y="110756"/>
                  </a:lnTo>
                  <a:lnTo>
                    <a:pt x="79121" y="146596"/>
                  </a:lnTo>
                  <a:lnTo>
                    <a:pt x="52743" y="185204"/>
                  </a:lnTo>
                  <a:lnTo>
                    <a:pt x="31648" y="226085"/>
                  </a:lnTo>
                  <a:lnTo>
                    <a:pt x="15824" y="268732"/>
                  </a:lnTo>
                  <a:lnTo>
                    <a:pt x="5270" y="312635"/>
                  </a:lnTo>
                  <a:lnTo>
                    <a:pt x="0" y="357289"/>
                  </a:lnTo>
                  <a:lnTo>
                    <a:pt x="0" y="402209"/>
                  </a:lnTo>
                  <a:lnTo>
                    <a:pt x="5270" y="446862"/>
                  </a:lnTo>
                  <a:lnTo>
                    <a:pt x="15824" y="490766"/>
                  </a:lnTo>
                  <a:lnTo>
                    <a:pt x="31648" y="533412"/>
                  </a:lnTo>
                  <a:lnTo>
                    <a:pt x="52743" y="574294"/>
                  </a:lnTo>
                  <a:lnTo>
                    <a:pt x="79121" y="612902"/>
                  </a:lnTo>
                  <a:lnTo>
                    <a:pt x="110756" y="648741"/>
                  </a:lnTo>
                  <a:lnTo>
                    <a:pt x="146596" y="680389"/>
                  </a:lnTo>
                  <a:lnTo>
                    <a:pt x="185204" y="706755"/>
                  </a:lnTo>
                  <a:lnTo>
                    <a:pt x="226085" y="727849"/>
                  </a:lnTo>
                  <a:lnTo>
                    <a:pt x="268732" y="743673"/>
                  </a:lnTo>
                  <a:lnTo>
                    <a:pt x="312635" y="754227"/>
                  </a:lnTo>
                  <a:lnTo>
                    <a:pt x="357301" y="759498"/>
                  </a:lnTo>
                  <a:lnTo>
                    <a:pt x="402209" y="759498"/>
                  </a:lnTo>
                  <a:lnTo>
                    <a:pt x="446862" y="754227"/>
                  </a:lnTo>
                  <a:lnTo>
                    <a:pt x="490766" y="743673"/>
                  </a:lnTo>
                  <a:lnTo>
                    <a:pt x="533412" y="727849"/>
                  </a:lnTo>
                  <a:lnTo>
                    <a:pt x="574294" y="706755"/>
                  </a:lnTo>
                  <a:lnTo>
                    <a:pt x="612902" y="680389"/>
                  </a:lnTo>
                  <a:lnTo>
                    <a:pt x="648741" y="648741"/>
                  </a:lnTo>
                  <a:lnTo>
                    <a:pt x="680389" y="612902"/>
                  </a:lnTo>
                  <a:lnTo>
                    <a:pt x="706755" y="574294"/>
                  </a:lnTo>
                  <a:lnTo>
                    <a:pt x="727862" y="533412"/>
                  </a:lnTo>
                  <a:lnTo>
                    <a:pt x="743673" y="490766"/>
                  </a:lnTo>
                  <a:lnTo>
                    <a:pt x="754227" y="446862"/>
                  </a:lnTo>
                  <a:lnTo>
                    <a:pt x="759498" y="402209"/>
                  </a:lnTo>
                  <a:lnTo>
                    <a:pt x="759498" y="357289"/>
                  </a:lnTo>
                  <a:close/>
                </a:path>
              </a:pathLst>
            </a:custGeom>
            <a:solidFill>
              <a:srgbClr val="61D83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70440" y="3628453"/>
              <a:ext cx="1922780" cy="1363345"/>
            </a:xfrm>
            <a:custGeom>
              <a:avLst/>
              <a:gdLst/>
              <a:ahLst/>
              <a:cxnLst/>
              <a:rect l="l" t="t" r="r" b="b"/>
              <a:pathLst>
                <a:path w="1922779" h="1363345">
                  <a:moveTo>
                    <a:pt x="0" y="0"/>
                  </a:moveTo>
                  <a:lnTo>
                    <a:pt x="1922482" y="1363022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270440" y="4654340"/>
              <a:ext cx="1935480" cy="345440"/>
            </a:xfrm>
            <a:custGeom>
              <a:avLst/>
              <a:gdLst/>
              <a:ahLst/>
              <a:cxnLst/>
              <a:rect l="l" t="t" r="r" b="b"/>
              <a:pathLst>
                <a:path w="1935479" h="345439">
                  <a:moveTo>
                    <a:pt x="0" y="0"/>
                  </a:moveTo>
                  <a:lnTo>
                    <a:pt x="1935223" y="345404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264070" y="4996416"/>
              <a:ext cx="1924050" cy="761365"/>
            </a:xfrm>
            <a:custGeom>
              <a:avLst/>
              <a:gdLst/>
              <a:ahLst/>
              <a:cxnLst/>
              <a:rect l="l" t="t" r="r" b="b"/>
              <a:pathLst>
                <a:path w="1924050" h="761364">
                  <a:moveTo>
                    <a:pt x="0" y="760828"/>
                  </a:moveTo>
                  <a:lnTo>
                    <a:pt x="1923422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281693" y="4991565"/>
              <a:ext cx="1914525" cy="1782445"/>
            </a:xfrm>
            <a:custGeom>
              <a:avLst/>
              <a:gdLst/>
              <a:ahLst/>
              <a:cxnLst/>
              <a:rect l="l" t="t" r="r" b="b"/>
              <a:pathLst>
                <a:path w="1914525" h="1782445">
                  <a:moveTo>
                    <a:pt x="0" y="1782065"/>
                  </a:moveTo>
                  <a:lnTo>
                    <a:pt x="1914368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9865" y="4978532"/>
              <a:ext cx="1906270" cy="2833370"/>
            </a:xfrm>
            <a:custGeom>
              <a:avLst/>
              <a:gdLst/>
              <a:ahLst/>
              <a:cxnLst/>
              <a:rect l="l" t="t" r="r" b="b"/>
              <a:pathLst>
                <a:path w="1906270" h="2833370">
                  <a:moveTo>
                    <a:pt x="0" y="2833261"/>
                  </a:moveTo>
                  <a:lnTo>
                    <a:pt x="1905664" y="0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285617" y="6212352"/>
              <a:ext cx="1907539" cy="1591310"/>
            </a:xfrm>
            <a:custGeom>
              <a:avLst/>
              <a:gdLst/>
              <a:ahLst/>
              <a:cxnLst/>
              <a:rect l="l" t="t" r="r" b="b"/>
              <a:pathLst>
                <a:path w="1907539" h="1591309">
                  <a:moveTo>
                    <a:pt x="0" y="1590935"/>
                  </a:moveTo>
                  <a:lnTo>
                    <a:pt x="1907395" y="0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278732" y="6211457"/>
              <a:ext cx="1915160" cy="563880"/>
            </a:xfrm>
            <a:custGeom>
              <a:avLst/>
              <a:gdLst/>
              <a:ahLst/>
              <a:cxnLst/>
              <a:rect l="l" t="t" r="r" b="b"/>
              <a:pathLst>
                <a:path w="1915160" h="563879">
                  <a:moveTo>
                    <a:pt x="0" y="563280"/>
                  </a:moveTo>
                  <a:lnTo>
                    <a:pt x="1914940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263476" y="5744722"/>
              <a:ext cx="1925320" cy="481330"/>
            </a:xfrm>
            <a:custGeom>
              <a:avLst/>
              <a:gdLst/>
              <a:ahLst/>
              <a:cxnLst/>
              <a:rect l="l" t="t" r="r" b="b"/>
              <a:pathLst>
                <a:path w="1925320" h="481329">
                  <a:moveTo>
                    <a:pt x="0" y="0"/>
                  </a:moveTo>
                  <a:lnTo>
                    <a:pt x="1925217" y="481306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288471" y="4653334"/>
              <a:ext cx="1887220" cy="1563370"/>
            </a:xfrm>
            <a:custGeom>
              <a:avLst/>
              <a:gdLst/>
              <a:ahLst/>
              <a:cxnLst/>
              <a:rect l="l" t="t" r="r" b="b"/>
              <a:pathLst>
                <a:path w="1887220" h="1563370">
                  <a:moveTo>
                    <a:pt x="0" y="0"/>
                  </a:moveTo>
                  <a:lnTo>
                    <a:pt x="1887206" y="1562935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282697" y="3632867"/>
              <a:ext cx="1905635" cy="2583815"/>
            </a:xfrm>
            <a:custGeom>
              <a:avLst/>
              <a:gdLst/>
              <a:ahLst/>
              <a:cxnLst/>
              <a:rect l="l" t="t" r="r" b="b"/>
              <a:pathLst>
                <a:path w="1905635" h="2583815">
                  <a:moveTo>
                    <a:pt x="0" y="0"/>
                  </a:moveTo>
                  <a:lnTo>
                    <a:pt x="1905616" y="2583474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958446" y="3649482"/>
              <a:ext cx="1884680" cy="1376045"/>
            </a:xfrm>
            <a:custGeom>
              <a:avLst/>
              <a:gdLst/>
              <a:ahLst/>
              <a:cxnLst/>
              <a:rect l="l" t="t" r="r" b="b"/>
              <a:pathLst>
                <a:path w="1884679" h="1376045">
                  <a:moveTo>
                    <a:pt x="0" y="1376019"/>
                  </a:moveTo>
                  <a:lnTo>
                    <a:pt x="1884496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948750" y="4720097"/>
              <a:ext cx="1899920" cy="310515"/>
            </a:xfrm>
            <a:custGeom>
              <a:avLst/>
              <a:gdLst/>
              <a:ahLst/>
              <a:cxnLst/>
              <a:rect l="l" t="t" r="r" b="b"/>
              <a:pathLst>
                <a:path w="1899920" h="310514">
                  <a:moveTo>
                    <a:pt x="0" y="310171"/>
                  </a:moveTo>
                  <a:lnTo>
                    <a:pt x="1899718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971625" y="5032550"/>
              <a:ext cx="1883410" cy="730885"/>
            </a:xfrm>
            <a:custGeom>
              <a:avLst/>
              <a:gdLst/>
              <a:ahLst/>
              <a:cxnLst/>
              <a:rect l="l" t="t" r="r" b="b"/>
              <a:pathLst>
                <a:path w="1883409" h="730885">
                  <a:moveTo>
                    <a:pt x="0" y="0"/>
                  </a:moveTo>
                  <a:lnTo>
                    <a:pt x="1882829" y="730869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972112" y="5026239"/>
              <a:ext cx="1881505" cy="1731010"/>
            </a:xfrm>
            <a:custGeom>
              <a:avLst/>
              <a:gdLst/>
              <a:ahLst/>
              <a:cxnLst/>
              <a:rect l="l" t="t" r="r" b="b"/>
              <a:pathLst>
                <a:path w="1881504" h="1731009">
                  <a:moveTo>
                    <a:pt x="0" y="0"/>
                  </a:moveTo>
                  <a:lnTo>
                    <a:pt x="1881076" y="1730689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958416" y="5025040"/>
              <a:ext cx="1892935" cy="2805430"/>
            </a:xfrm>
            <a:custGeom>
              <a:avLst/>
              <a:gdLst/>
              <a:ahLst/>
              <a:cxnLst/>
              <a:rect l="l" t="t" r="r" b="b"/>
              <a:pathLst>
                <a:path w="1892934" h="2805429">
                  <a:moveTo>
                    <a:pt x="0" y="0"/>
                  </a:moveTo>
                  <a:lnTo>
                    <a:pt x="1892547" y="2805179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938126" y="6153812"/>
              <a:ext cx="1895475" cy="1650364"/>
            </a:xfrm>
            <a:custGeom>
              <a:avLst/>
              <a:gdLst/>
              <a:ahLst/>
              <a:cxnLst/>
              <a:rect l="l" t="t" r="r" b="b"/>
              <a:pathLst>
                <a:path w="1895475" h="1650365">
                  <a:moveTo>
                    <a:pt x="0" y="0"/>
                  </a:moveTo>
                  <a:lnTo>
                    <a:pt x="1895166" y="1650298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946751" y="6156568"/>
              <a:ext cx="1896745" cy="592455"/>
            </a:xfrm>
            <a:custGeom>
              <a:avLst/>
              <a:gdLst/>
              <a:ahLst/>
              <a:cxnLst/>
              <a:rect l="l" t="t" r="r" b="b"/>
              <a:pathLst>
                <a:path w="1896745" h="592454">
                  <a:moveTo>
                    <a:pt x="0" y="0"/>
                  </a:moveTo>
                  <a:lnTo>
                    <a:pt x="1896231" y="59190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942057" y="5756553"/>
              <a:ext cx="1907539" cy="398780"/>
            </a:xfrm>
            <a:custGeom>
              <a:avLst/>
              <a:gdLst/>
              <a:ahLst/>
              <a:cxnLst/>
              <a:rect l="l" t="t" r="r" b="b"/>
              <a:pathLst>
                <a:path w="1907540" h="398779">
                  <a:moveTo>
                    <a:pt x="0" y="398336"/>
                  </a:moveTo>
                  <a:lnTo>
                    <a:pt x="1907080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941521" y="4723435"/>
              <a:ext cx="1910714" cy="1430655"/>
            </a:xfrm>
            <a:custGeom>
              <a:avLst/>
              <a:gdLst/>
              <a:ahLst/>
              <a:cxnLst/>
              <a:rect l="l" t="t" r="r" b="b"/>
              <a:pathLst>
                <a:path w="1910715" h="1430654">
                  <a:moveTo>
                    <a:pt x="0" y="1430501"/>
                  </a:moveTo>
                  <a:lnTo>
                    <a:pt x="1910679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942437" y="3655670"/>
              <a:ext cx="1911350" cy="2494915"/>
            </a:xfrm>
            <a:custGeom>
              <a:avLst/>
              <a:gdLst/>
              <a:ahLst/>
              <a:cxnLst/>
              <a:rect l="l" t="t" r="r" b="b"/>
              <a:pathLst>
                <a:path w="1911350" h="2494915">
                  <a:moveTo>
                    <a:pt x="0" y="2494394"/>
                  </a:moveTo>
                  <a:lnTo>
                    <a:pt x="1911270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3392897" y="8439816"/>
            <a:ext cx="108458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0" dirty="0">
                <a:latin typeface="Microsoft Sans Serif"/>
                <a:cs typeface="Microsoft Sans Serif"/>
              </a:rPr>
              <a:t>Inputs</a:t>
            </a:r>
            <a:endParaRPr sz="3000">
              <a:latin typeface="Microsoft Sans Serif"/>
              <a:cs typeface="Microsoft Sans Serif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604422" y="7041032"/>
            <a:ext cx="2809240" cy="1640839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15"/>
              </a:spcBef>
            </a:pPr>
            <a:r>
              <a:rPr sz="2600" dirty="0">
                <a:latin typeface="Microsoft Sans Serif"/>
                <a:cs typeface="Microsoft Sans Serif"/>
              </a:rPr>
              <a:t>hidden</a:t>
            </a:r>
            <a:r>
              <a:rPr sz="2600" spc="95" dirty="0">
                <a:latin typeface="Microsoft Sans Serif"/>
                <a:cs typeface="Microsoft Sans Serif"/>
              </a:rPr>
              <a:t> </a:t>
            </a:r>
            <a:r>
              <a:rPr sz="2600" dirty="0">
                <a:latin typeface="Microsoft Sans Serif"/>
                <a:cs typeface="Microsoft Sans Serif"/>
              </a:rPr>
              <a:t>units</a:t>
            </a:r>
            <a:r>
              <a:rPr sz="2600" spc="95" dirty="0">
                <a:latin typeface="Microsoft Sans Serif"/>
                <a:cs typeface="Microsoft Sans Serif"/>
              </a:rPr>
              <a:t> </a:t>
            </a:r>
            <a:r>
              <a:rPr sz="2600" spc="85" dirty="0">
                <a:latin typeface="Microsoft Sans Serif"/>
                <a:cs typeface="Microsoft Sans Serif"/>
              </a:rPr>
              <a:t>/ </a:t>
            </a:r>
            <a:r>
              <a:rPr sz="2600" dirty="0">
                <a:latin typeface="Microsoft Sans Serif"/>
                <a:cs typeface="Microsoft Sans Serif"/>
              </a:rPr>
              <a:t>embedded</a:t>
            </a:r>
            <a:r>
              <a:rPr sz="2600" spc="185" dirty="0">
                <a:latin typeface="Microsoft Sans Serif"/>
                <a:cs typeface="Microsoft Sans Serif"/>
              </a:rPr>
              <a:t> </a:t>
            </a:r>
            <a:r>
              <a:rPr sz="2600" dirty="0">
                <a:latin typeface="Microsoft Sans Serif"/>
                <a:cs typeface="Microsoft Sans Serif"/>
              </a:rPr>
              <a:t>space</a:t>
            </a:r>
            <a:r>
              <a:rPr sz="2600" spc="190" dirty="0">
                <a:latin typeface="Microsoft Sans Serif"/>
                <a:cs typeface="Microsoft Sans Serif"/>
              </a:rPr>
              <a:t> </a:t>
            </a:r>
            <a:r>
              <a:rPr sz="2600" spc="85" dirty="0">
                <a:latin typeface="Microsoft Sans Serif"/>
                <a:cs typeface="Microsoft Sans Serif"/>
              </a:rPr>
              <a:t>/ </a:t>
            </a:r>
            <a:r>
              <a:rPr sz="2600" dirty="0">
                <a:latin typeface="Microsoft Sans Serif"/>
                <a:cs typeface="Microsoft Sans Serif"/>
              </a:rPr>
              <a:t>latent</a:t>
            </a:r>
            <a:r>
              <a:rPr sz="2600" spc="95" dirty="0">
                <a:latin typeface="Microsoft Sans Serif"/>
                <a:cs typeface="Microsoft Sans Serif"/>
              </a:rPr>
              <a:t> </a:t>
            </a:r>
            <a:r>
              <a:rPr sz="2600" dirty="0">
                <a:latin typeface="Microsoft Sans Serif"/>
                <a:cs typeface="Microsoft Sans Serif"/>
              </a:rPr>
              <a:t>space</a:t>
            </a:r>
            <a:r>
              <a:rPr sz="2600" spc="95" dirty="0">
                <a:latin typeface="Microsoft Sans Serif"/>
                <a:cs typeface="Microsoft Sans Serif"/>
              </a:rPr>
              <a:t> </a:t>
            </a:r>
            <a:r>
              <a:rPr sz="2600" spc="85" dirty="0">
                <a:latin typeface="Microsoft Sans Serif"/>
                <a:cs typeface="Microsoft Sans Serif"/>
              </a:rPr>
              <a:t>/ </a:t>
            </a:r>
            <a:r>
              <a:rPr sz="2600" spc="-10" dirty="0">
                <a:latin typeface="Microsoft Sans Serif"/>
                <a:cs typeface="Microsoft Sans Serif"/>
              </a:rPr>
              <a:t>bottleneck</a:t>
            </a:r>
            <a:endParaRPr sz="2600">
              <a:latin typeface="Microsoft Sans Serif"/>
              <a:cs typeface="Microsoft Sans Serif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509258" y="8453170"/>
            <a:ext cx="139509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0" dirty="0">
                <a:latin typeface="Microsoft Sans Serif"/>
                <a:cs typeface="Microsoft Sans Serif"/>
              </a:rPr>
              <a:t>Outputs</a:t>
            </a:r>
            <a:endParaRPr sz="3000">
              <a:latin typeface="Microsoft Sans Serif"/>
              <a:cs typeface="Microsoft Sans Serif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269614" y="2764699"/>
            <a:ext cx="467487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23515" algn="l"/>
              </a:tabLst>
            </a:pPr>
            <a:r>
              <a:rPr sz="4000" spc="-10" dirty="0">
                <a:latin typeface="Microsoft Sans Serif"/>
                <a:cs typeface="Microsoft Sans Serif"/>
              </a:rPr>
              <a:t>Encoder</a:t>
            </a:r>
            <a:r>
              <a:rPr sz="4000" dirty="0">
                <a:latin typeface="Microsoft Sans Serif"/>
                <a:cs typeface="Microsoft Sans Serif"/>
              </a:rPr>
              <a:t>	</a:t>
            </a:r>
            <a:r>
              <a:rPr sz="4000" spc="-10" dirty="0">
                <a:latin typeface="Microsoft Sans Serif"/>
                <a:cs typeface="Microsoft Sans Serif"/>
              </a:rPr>
              <a:t>Decoder</a:t>
            </a:r>
            <a:endParaRPr sz="4000">
              <a:latin typeface="Microsoft Sans Serif"/>
              <a:cs typeface="Microsoft Sans Serif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808361" y="114504"/>
            <a:ext cx="11388090" cy="12166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4166235" marR="5080" indent="-4154170">
              <a:lnSpc>
                <a:spcPct val="100400"/>
              </a:lnSpc>
              <a:spcBef>
                <a:spcPts val="80"/>
              </a:spcBef>
            </a:pPr>
            <a:r>
              <a:rPr sz="3900" dirty="0"/>
              <a:t>A</a:t>
            </a:r>
            <a:r>
              <a:rPr sz="3900" spc="-90" dirty="0"/>
              <a:t> </a:t>
            </a:r>
            <a:r>
              <a:rPr sz="3900" dirty="0"/>
              <a:t>Basic</a:t>
            </a:r>
            <a:r>
              <a:rPr sz="3900" spc="-85" dirty="0"/>
              <a:t> </a:t>
            </a:r>
            <a:r>
              <a:rPr sz="3900" dirty="0"/>
              <a:t>Fully-Connected</a:t>
            </a:r>
            <a:r>
              <a:rPr sz="3900" spc="-90" dirty="0"/>
              <a:t> </a:t>
            </a:r>
            <a:r>
              <a:rPr sz="3900" spc="-10" dirty="0"/>
              <a:t>(Multilayer-Perceptron) Autoencoder</a:t>
            </a:r>
            <a:endParaRPr sz="3900"/>
          </a:p>
        </p:txBody>
      </p:sp>
      <p:sp>
        <p:nvSpPr>
          <p:cNvPr id="31" name="object 31"/>
          <p:cNvSpPr txBox="1"/>
          <p:nvPr/>
        </p:nvSpPr>
        <p:spPr>
          <a:xfrm>
            <a:off x="402892" y="4146176"/>
            <a:ext cx="3021965" cy="2453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solidFill>
                  <a:srgbClr val="EE220C"/>
                </a:solidFill>
                <a:latin typeface="Microsoft Sans Serif"/>
                <a:cs typeface="Microsoft Sans Serif"/>
              </a:rPr>
              <a:t>If</a:t>
            </a:r>
            <a:r>
              <a:rPr sz="2600" spc="40" dirty="0">
                <a:solidFill>
                  <a:srgbClr val="EE220C"/>
                </a:solidFill>
                <a:latin typeface="Microsoft Sans Serif"/>
                <a:cs typeface="Microsoft Sans Serif"/>
              </a:rPr>
              <a:t> </a:t>
            </a:r>
            <a:r>
              <a:rPr sz="2600" dirty="0">
                <a:solidFill>
                  <a:srgbClr val="EE220C"/>
                </a:solidFill>
                <a:latin typeface="Microsoft Sans Serif"/>
                <a:cs typeface="Microsoft Sans Serif"/>
              </a:rPr>
              <a:t>we</a:t>
            </a:r>
            <a:r>
              <a:rPr sz="2600" spc="45" dirty="0">
                <a:solidFill>
                  <a:srgbClr val="EE220C"/>
                </a:solidFill>
                <a:latin typeface="Microsoft Sans Serif"/>
                <a:cs typeface="Microsoft Sans Serif"/>
              </a:rPr>
              <a:t> </a:t>
            </a:r>
            <a:r>
              <a:rPr sz="2600" spc="85" dirty="0">
                <a:solidFill>
                  <a:srgbClr val="EE220C"/>
                </a:solidFill>
                <a:latin typeface="Microsoft Sans Serif"/>
                <a:cs typeface="Microsoft Sans Serif"/>
              </a:rPr>
              <a:t>don't</a:t>
            </a:r>
            <a:r>
              <a:rPr sz="2600" spc="40" dirty="0">
                <a:solidFill>
                  <a:srgbClr val="EE220C"/>
                </a:solidFill>
                <a:latin typeface="Microsoft Sans Serif"/>
                <a:cs typeface="Microsoft Sans Serif"/>
              </a:rPr>
              <a:t> </a:t>
            </a:r>
            <a:r>
              <a:rPr sz="2600" spc="-25" dirty="0">
                <a:solidFill>
                  <a:srgbClr val="EE220C"/>
                </a:solidFill>
                <a:latin typeface="Microsoft Sans Serif"/>
                <a:cs typeface="Microsoft Sans Serif"/>
              </a:rPr>
              <a:t>use</a:t>
            </a:r>
            <a:endParaRPr sz="2600">
              <a:latin typeface="Microsoft Sans Serif"/>
              <a:cs typeface="Microsoft Sans Serif"/>
            </a:endParaRPr>
          </a:p>
          <a:p>
            <a:pPr marL="12700" marR="5080">
              <a:lnSpc>
                <a:spcPts val="3200"/>
              </a:lnSpc>
              <a:spcBef>
                <a:spcPts val="120"/>
              </a:spcBef>
            </a:pPr>
            <a:r>
              <a:rPr sz="2600" dirty="0">
                <a:solidFill>
                  <a:srgbClr val="EE220C"/>
                </a:solidFill>
                <a:latin typeface="Microsoft Sans Serif"/>
                <a:cs typeface="Microsoft Sans Serif"/>
              </a:rPr>
              <a:t>non-linear</a:t>
            </a:r>
            <a:r>
              <a:rPr sz="2600" spc="30" dirty="0">
                <a:solidFill>
                  <a:srgbClr val="EE220C"/>
                </a:solidFill>
                <a:latin typeface="Microsoft Sans Serif"/>
                <a:cs typeface="Microsoft Sans Serif"/>
              </a:rPr>
              <a:t> </a:t>
            </a:r>
            <a:r>
              <a:rPr sz="2600" spc="-10" dirty="0">
                <a:solidFill>
                  <a:srgbClr val="EE220C"/>
                </a:solidFill>
                <a:latin typeface="Microsoft Sans Serif"/>
                <a:cs typeface="Microsoft Sans Serif"/>
              </a:rPr>
              <a:t>activation </a:t>
            </a:r>
            <a:r>
              <a:rPr sz="2600" dirty="0">
                <a:solidFill>
                  <a:srgbClr val="EE220C"/>
                </a:solidFill>
                <a:latin typeface="Microsoft Sans Serif"/>
                <a:cs typeface="Microsoft Sans Serif"/>
              </a:rPr>
              <a:t>functions</a:t>
            </a:r>
            <a:r>
              <a:rPr sz="2600" spc="235" dirty="0">
                <a:solidFill>
                  <a:srgbClr val="EE220C"/>
                </a:solidFill>
                <a:latin typeface="Microsoft Sans Serif"/>
                <a:cs typeface="Microsoft Sans Serif"/>
              </a:rPr>
              <a:t> </a:t>
            </a:r>
            <a:r>
              <a:rPr sz="2600" spc="-25" dirty="0">
                <a:solidFill>
                  <a:srgbClr val="EE220C"/>
                </a:solidFill>
                <a:latin typeface="Microsoft Sans Serif"/>
                <a:cs typeface="Microsoft Sans Serif"/>
              </a:rPr>
              <a:t>and </a:t>
            </a:r>
            <a:r>
              <a:rPr sz="2600" dirty="0">
                <a:solidFill>
                  <a:srgbClr val="EE220C"/>
                </a:solidFill>
                <a:latin typeface="Microsoft Sans Serif"/>
                <a:cs typeface="Microsoft Sans Serif"/>
              </a:rPr>
              <a:t>minimize</a:t>
            </a:r>
            <a:r>
              <a:rPr sz="2600" spc="-25" dirty="0">
                <a:solidFill>
                  <a:srgbClr val="EE220C"/>
                </a:solidFill>
                <a:latin typeface="Microsoft Sans Serif"/>
                <a:cs typeface="Microsoft Sans Serif"/>
              </a:rPr>
              <a:t> </a:t>
            </a:r>
            <a:r>
              <a:rPr sz="2600" dirty="0">
                <a:solidFill>
                  <a:srgbClr val="EE220C"/>
                </a:solidFill>
                <a:latin typeface="Microsoft Sans Serif"/>
                <a:cs typeface="Microsoft Sans Serif"/>
              </a:rPr>
              <a:t>the</a:t>
            </a:r>
            <a:r>
              <a:rPr sz="2600" spc="-20" dirty="0">
                <a:solidFill>
                  <a:srgbClr val="EE220C"/>
                </a:solidFill>
                <a:latin typeface="Microsoft Sans Serif"/>
                <a:cs typeface="Microsoft Sans Serif"/>
              </a:rPr>
              <a:t> MSE, </a:t>
            </a:r>
            <a:r>
              <a:rPr sz="2600" dirty="0">
                <a:solidFill>
                  <a:srgbClr val="EE220C"/>
                </a:solidFill>
                <a:latin typeface="Microsoft Sans Serif"/>
                <a:cs typeface="Microsoft Sans Serif"/>
              </a:rPr>
              <a:t>this is</a:t>
            </a:r>
            <a:r>
              <a:rPr sz="2600" spc="5" dirty="0">
                <a:solidFill>
                  <a:srgbClr val="EE220C"/>
                </a:solidFill>
                <a:latin typeface="Microsoft Sans Serif"/>
                <a:cs typeface="Microsoft Sans Serif"/>
              </a:rPr>
              <a:t> </a:t>
            </a:r>
            <a:r>
              <a:rPr sz="2600" dirty="0">
                <a:solidFill>
                  <a:srgbClr val="EE220C"/>
                </a:solidFill>
                <a:latin typeface="Microsoft Sans Serif"/>
                <a:cs typeface="Microsoft Sans Serif"/>
              </a:rPr>
              <a:t>very</a:t>
            </a:r>
            <a:r>
              <a:rPr sz="2600" spc="5" dirty="0">
                <a:solidFill>
                  <a:srgbClr val="EE220C"/>
                </a:solidFill>
                <a:latin typeface="Microsoft Sans Serif"/>
                <a:cs typeface="Microsoft Sans Serif"/>
              </a:rPr>
              <a:t> </a:t>
            </a:r>
            <a:r>
              <a:rPr sz="2600" spc="-10" dirty="0">
                <a:solidFill>
                  <a:srgbClr val="EE220C"/>
                </a:solidFill>
                <a:latin typeface="Microsoft Sans Serif"/>
                <a:cs typeface="Microsoft Sans Serif"/>
              </a:rPr>
              <a:t>similar</a:t>
            </a:r>
            <a:endParaRPr sz="2600">
              <a:latin typeface="Microsoft Sans Serif"/>
              <a:cs typeface="Microsoft Sans Serif"/>
            </a:endParaRPr>
          </a:p>
          <a:p>
            <a:pPr marL="12700">
              <a:lnSpc>
                <a:spcPts val="3080"/>
              </a:lnSpc>
            </a:pPr>
            <a:r>
              <a:rPr sz="2600" spc="65" dirty="0">
                <a:solidFill>
                  <a:srgbClr val="EE220C"/>
                </a:solidFill>
                <a:latin typeface="Microsoft Sans Serif"/>
                <a:cs typeface="Microsoft Sans Serif"/>
              </a:rPr>
              <a:t>to</a:t>
            </a:r>
            <a:r>
              <a:rPr sz="2600" spc="30" dirty="0">
                <a:solidFill>
                  <a:srgbClr val="EE220C"/>
                </a:solidFill>
                <a:latin typeface="Microsoft Sans Serif"/>
                <a:cs typeface="Microsoft Sans Serif"/>
              </a:rPr>
              <a:t> </a:t>
            </a:r>
            <a:r>
              <a:rPr sz="2600" spc="-25" dirty="0">
                <a:solidFill>
                  <a:srgbClr val="EE220C"/>
                </a:solidFill>
                <a:latin typeface="Microsoft Sans Serif"/>
                <a:cs typeface="Microsoft Sans Serif"/>
              </a:rPr>
              <a:t>PCA</a:t>
            </a:r>
            <a:endParaRPr sz="2600">
              <a:latin typeface="Microsoft Sans Serif"/>
              <a:cs typeface="Microsoft Sans Serif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3889405" y="2502994"/>
            <a:ext cx="5361305" cy="427990"/>
            <a:chOff x="3889405" y="2502994"/>
            <a:chExt cx="5361305" cy="427990"/>
          </a:xfrm>
        </p:grpSpPr>
        <p:sp>
          <p:nvSpPr>
            <p:cNvPr id="33" name="object 33"/>
            <p:cNvSpPr/>
            <p:nvPr/>
          </p:nvSpPr>
          <p:spPr>
            <a:xfrm>
              <a:off x="3902105" y="2537161"/>
              <a:ext cx="0" cy="393700"/>
            </a:xfrm>
            <a:custGeom>
              <a:avLst/>
              <a:gdLst/>
              <a:ahLst/>
              <a:cxnLst/>
              <a:rect l="l" t="t" r="r" b="b"/>
              <a:pathLst>
                <a:path h="393700">
                  <a:moveTo>
                    <a:pt x="0" y="393699"/>
                  </a:moveTo>
                  <a:lnTo>
                    <a:pt x="0" y="0"/>
                  </a:lnTo>
                </a:path>
              </a:pathLst>
            </a:custGeom>
            <a:ln w="25400">
              <a:solidFill>
                <a:srgbClr val="EE22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3902104" y="2515694"/>
              <a:ext cx="5335905" cy="0"/>
            </a:xfrm>
            <a:custGeom>
              <a:avLst/>
              <a:gdLst/>
              <a:ahLst/>
              <a:cxnLst/>
              <a:rect l="l" t="t" r="r" b="b"/>
              <a:pathLst>
                <a:path w="5335905">
                  <a:moveTo>
                    <a:pt x="0" y="0"/>
                  </a:moveTo>
                  <a:lnTo>
                    <a:pt x="5335814" y="0"/>
                  </a:lnTo>
                </a:path>
              </a:pathLst>
            </a:custGeom>
            <a:ln w="25400">
              <a:solidFill>
                <a:srgbClr val="EE22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9237920" y="2537161"/>
              <a:ext cx="0" cy="393700"/>
            </a:xfrm>
            <a:custGeom>
              <a:avLst/>
              <a:gdLst/>
              <a:ahLst/>
              <a:cxnLst/>
              <a:rect l="l" t="t" r="r" b="b"/>
              <a:pathLst>
                <a:path h="393700">
                  <a:moveTo>
                    <a:pt x="0" y="0"/>
                  </a:moveTo>
                  <a:lnTo>
                    <a:pt x="0" y="393699"/>
                  </a:lnTo>
                </a:path>
              </a:pathLst>
            </a:custGeom>
            <a:ln w="25400">
              <a:solidFill>
                <a:srgbClr val="EE22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9835708" y="4011640"/>
            <a:ext cx="2863215" cy="245364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15"/>
              </a:spcBef>
            </a:pPr>
            <a:r>
              <a:rPr sz="2600" spc="-10" dirty="0">
                <a:solidFill>
                  <a:srgbClr val="EE220C"/>
                </a:solidFill>
                <a:latin typeface="Microsoft Sans Serif"/>
                <a:cs typeface="Microsoft Sans Serif"/>
              </a:rPr>
              <a:t>However,</a:t>
            </a:r>
            <a:r>
              <a:rPr sz="2600" spc="-55" dirty="0">
                <a:solidFill>
                  <a:srgbClr val="EE220C"/>
                </a:solidFill>
                <a:latin typeface="Microsoft Sans Serif"/>
                <a:cs typeface="Microsoft Sans Serif"/>
              </a:rPr>
              <a:t> </a:t>
            </a:r>
            <a:r>
              <a:rPr sz="2600" dirty="0">
                <a:solidFill>
                  <a:srgbClr val="EE220C"/>
                </a:solidFill>
                <a:latin typeface="Microsoft Sans Serif"/>
                <a:cs typeface="Microsoft Sans Serif"/>
              </a:rPr>
              <a:t>the</a:t>
            </a:r>
            <a:r>
              <a:rPr sz="2600" spc="-55" dirty="0">
                <a:solidFill>
                  <a:srgbClr val="EE220C"/>
                </a:solidFill>
                <a:latin typeface="Microsoft Sans Serif"/>
                <a:cs typeface="Microsoft Sans Serif"/>
              </a:rPr>
              <a:t> </a:t>
            </a:r>
            <a:r>
              <a:rPr sz="2600" spc="-10" dirty="0">
                <a:solidFill>
                  <a:srgbClr val="EE220C"/>
                </a:solidFill>
                <a:latin typeface="Microsoft Sans Serif"/>
                <a:cs typeface="Microsoft Sans Serif"/>
              </a:rPr>
              <a:t>latent </a:t>
            </a:r>
            <a:r>
              <a:rPr sz="2600" dirty="0">
                <a:solidFill>
                  <a:srgbClr val="EE220C"/>
                </a:solidFill>
                <a:latin typeface="Microsoft Sans Serif"/>
                <a:cs typeface="Microsoft Sans Serif"/>
              </a:rPr>
              <a:t>dimensions</a:t>
            </a:r>
            <a:r>
              <a:rPr sz="2600" spc="45" dirty="0">
                <a:solidFill>
                  <a:srgbClr val="EE220C"/>
                </a:solidFill>
                <a:latin typeface="Microsoft Sans Serif"/>
                <a:cs typeface="Microsoft Sans Serif"/>
              </a:rPr>
              <a:t> </a:t>
            </a:r>
            <a:r>
              <a:rPr sz="2600" dirty="0">
                <a:solidFill>
                  <a:srgbClr val="EE220C"/>
                </a:solidFill>
                <a:latin typeface="Microsoft Sans Serif"/>
                <a:cs typeface="Microsoft Sans Serif"/>
              </a:rPr>
              <a:t>will</a:t>
            </a:r>
            <a:r>
              <a:rPr sz="2600" spc="50" dirty="0">
                <a:solidFill>
                  <a:srgbClr val="EE220C"/>
                </a:solidFill>
                <a:latin typeface="Microsoft Sans Serif"/>
                <a:cs typeface="Microsoft Sans Serif"/>
              </a:rPr>
              <a:t> </a:t>
            </a:r>
            <a:r>
              <a:rPr sz="2600" spc="-25" dirty="0">
                <a:solidFill>
                  <a:srgbClr val="EE220C"/>
                </a:solidFill>
                <a:latin typeface="Microsoft Sans Serif"/>
                <a:cs typeface="Microsoft Sans Serif"/>
              </a:rPr>
              <a:t>not </a:t>
            </a:r>
            <a:r>
              <a:rPr sz="2600" dirty="0">
                <a:solidFill>
                  <a:srgbClr val="EE220C"/>
                </a:solidFill>
                <a:latin typeface="Microsoft Sans Serif"/>
                <a:cs typeface="Microsoft Sans Serif"/>
              </a:rPr>
              <a:t>necessarily</a:t>
            </a:r>
            <a:r>
              <a:rPr sz="2600" spc="-105" dirty="0">
                <a:solidFill>
                  <a:srgbClr val="EE220C"/>
                </a:solidFill>
                <a:latin typeface="Microsoft Sans Serif"/>
                <a:cs typeface="Microsoft Sans Serif"/>
              </a:rPr>
              <a:t> </a:t>
            </a:r>
            <a:r>
              <a:rPr sz="2600" spc="-25" dirty="0">
                <a:solidFill>
                  <a:srgbClr val="EE220C"/>
                </a:solidFill>
                <a:latin typeface="Microsoft Sans Serif"/>
                <a:cs typeface="Microsoft Sans Serif"/>
              </a:rPr>
              <a:t>be </a:t>
            </a:r>
            <a:r>
              <a:rPr sz="2600" spc="-10" dirty="0">
                <a:solidFill>
                  <a:srgbClr val="EE220C"/>
                </a:solidFill>
                <a:latin typeface="Microsoft Sans Serif"/>
                <a:cs typeface="Microsoft Sans Serif"/>
              </a:rPr>
              <a:t>orthogonal</a:t>
            </a:r>
            <a:endParaRPr sz="2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2600" dirty="0">
                <a:solidFill>
                  <a:srgbClr val="EE220C"/>
                </a:solidFill>
                <a:latin typeface="Microsoft Sans Serif"/>
                <a:cs typeface="Microsoft Sans Serif"/>
              </a:rPr>
              <a:t>and</a:t>
            </a:r>
            <a:r>
              <a:rPr sz="2600" spc="45" dirty="0">
                <a:solidFill>
                  <a:srgbClr val="EE220C"/>
                </a:solidFill>
                <a:latin typeface="Microsoft Sans Serif"/>
                <a:cs typeface="Microsoft Sans Serif"/>
              </a:rPr>
              <a:t> </a:t>
            </a:r>
            <a:r>
              <a:rPr sz="2600" dirty="0">
                <a:solidFill>
                  <a:srgbClr val="EE220C"/>
                </a:solidFill>
                <a:latin typeface="Microsoft Sans Serif"/>
                <a:cs typeface="Microsoft Sans Serif"/>
              </a:rPr>
              <a:t>will</a:t>
            </a:r>
            <a:r>
              <a:rPr sz="2600" spc="50" dirty="0">
                <a:solidFill>
                  <a:srgbClr val="EE220C"/>
                </a:solidFill>
                <a:latin typeface="Microsoft Sans Serif"/>
                <a:cs typeface="Microsoft Sans Serif"/>
              </a:rPr>
              <a:t> </a:t>
            </a:r>
            <a:r>
              <a:rPr sz="2600" spc="-20" dirty="0">
                <a:solidFill>
                  <a:srgbClr val="EE220C"/>
                </a:solidFill>
                <a:latin typeface="Microsoft Sans Serif"/>
                <a:cs typeface="Microsoft Sans Serif"/>
              </a:rPr>
              <a:t>have</a:t>
            </a:r>
            <a:endParaRPr sz="2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2600" dirty="0">
                <a:solidFill>
                  <a:srgbClr val="EE220C"/>
                </a:solidFill>
                <a:latin typeface="Microsoft Sans Serif"/>
                <a:cs typeface="Microsoft Sans Serif"/>
              </a:rPr>
              <a:t>~</a:t>
            </a:r>
            <a:r>
              <a:rPr sz="2600" spc="20" dirty="0">
                <a:solidFill>
                  <a:srgbClr val="EE220C"/>
                </a:solidFill>
                <a:latin typeface="Microsoft Sans Serif"/>
                <a:cs typeface="Microsoft Sans Serif"/>
              </a:rPr>
              <a:t> </a:t>
            </a:r>
            <a:r>
              <a:rPr sz="2600" dirty="0">
                <a:solidFill>
                  <a:srgbClr val="EE220C"/>
                </a:solidFill>
                <a:latin typeface="Microsoft Sans Serif"/>
                <a:cs typeface="Microsoft Sans Serif"/>
              </a:rPr>
              <a:t>same</a:t>
            </a:r>
            <a:r>
              <a:rPr sz="2600" spc="20" dirty="0">
                <a:solidFill>
                  <a:srgbClr val="EE220C"/>
                </a:solidFill>
                <a:latin typeface="Microsoft Sans Serif"/>
                <a:cs typeface="Microsoft Sans Serif"/>
              </a:rPr>
              <a:t> </a:t>
            </a:r>
            <a:r>
              <a:rPr sz="2600" spc="-10" dirty="0">
                <a:solidFill>
                  <a:srgbClr val="EE220C"/>
                </a:solidFill>
                <a:latin typeface="Microsoft Sans Serif"/>
                <a:cs typeface="Microsoft Sans Serif"/>
              </a:rPr>
              <a:t>variance</a:t>
            </a:r>
            <a:endParaRPr sz="2600">
              <a:latin typeface="Microsoft Sans Serif"/>
              <a:cs typeface="Microsoft Sans Serif"/>
            </a:endParaRPr>
          </a:p>
        </p:txBody>
      </p:sp>
      <p:sp>
        <p:nvSpPr>
          <p:cNvPr id="46" name="object 4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47" name="object 4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48" name="object 4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37" name="object 37"/>
          <p:cNvSpPr txBox="1"/>
          <p:nvPr/>
        </p:nvSpPr>
        <p:spPr>
          <a:xfrm>
            <a:off x="3361930" y="1399360"/>
            <a:ext cx="3928110" cy="572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550" spc="245" dirty="0">
                <a:latin typeface="Lucida Sans Unicode"/>
                <a:cs typeface="Lucida Sans Unicode"/>
              </a:rPr>
              <a:t>L</a:t>
            </a:r>
            <a:r>
              <a:rPr sz="3550" spc="245" dirty="0">
                <a:latin typeface="Calibri"/>
                <a:cs typeface="Calibri"/>
              </a:rPr>
              <a:t>(</a:t>
            </a:r>
            <a:r>
              <a:rPr sz="3550" b="1" spc="245" dirty="0">
                <a:latin typeface="Tahoma"/>
                <a:cs typeface="Tahoma"/>
              </a:rPr>
              <a:t>x</a:t>
            </a:r>
            <a:r>
              <a:rPr sz="3550" i="1" spc="245" dirty="0">
                <a:latin typeface="Calibri"/>
                <a:cs typeface="Calibri"/>
              </a:rPr>
              <a:t>,</a:t>
            </a:r>
            <a:r>
              <a:rPr sz="3550" i="1" spc="-200" dirty="0">
                <a:latin typeface="Calibri"/>
                <a:cs typeface="Calibri"/>
              </a:rPr>
              <a:t> </a:t>
            </a:r>
            <a:r>
              <a:rPr sz="3550" b="1" dirty="0">
                <a:latin typeface="Tahoma"/>
                <a:cs typeface="Tahoma"/>
              </a:rPr>
              <a:t>x</a:t>
            </a:r>
            <a:r>
              <a:rPr sz="3550" b="1" spc="-25" dirty="0">
                <a:latin typeface="Tahoma"/>
                <a:cs typeface="Tahoma"/>
              </a:rPr>
              <a:t> </a:t>
            </a:r>
            <a:r>
              <a:rPr sz="3550" spc="310" dirty="0">
                <a:latin typeface="Calibri"/>
                <a:cs typeface="Calibri"/>
              </a:rPr>
              <a:t>)</a:t>
            </a:r>
            <a:r>
              <a:rPr sz="3550" spc="210" dirty="0">
                <a:latin typeface="Calibri"/>
                <a:cs typeface="Calibri"/>
              </a:rPr>
              <a:t> </a:t>
            </a:r>
            <a:r>
              <a:rPr sz="3550" spc="1019" dirty="0">
                <a:latin typeface="Calibri"/>
                <a:cs typeface="Calibri"/>
              </a:rPr>
              <a:t>=</a:t>
            </a:r>
            <a:r>
              <a:rPr sz="3550" spc="204" dirty="0">
                <a:latin typeface="Calibri"/>
                <a:cs typeface="Calibri"/>
              </a:rPr>
              <a:t> </a:t>
            </a:r>
            <a:r>
              <a:rPr sz="3550" spc="-225" dirty="0">
                <a:latin typeface="Lucida Sans Unicode"/>
                <a:cs typeface="Lucida Sans Unicode"/>
              </a:rPr>
              <a:t>||</a:t>
            </a:r>
            <a:r>
              <a:rPr sz="3550" b="1" spc="-225" dirty="0">
                <a:latin typeface="Tahoma"/>
                <a:cs typeface="Tahoma"/>
              </a:rPr>
              <a:t>x</a:t>
            </a:r>
            <a:r>
              <a:rPr sz="3550" b="1" spc="-229" dirty="0">
                <a:latin typeface="Tahoma"/>
                <a:cs typeface="Tahoma"/>
              </a:rPr>
              <a:t> </a:t>
            </a:r>
            <a:r>
              <a:rPr sz="3550" i="1" spc="-785" dirty="0">
                <a:latin typeface="Arial"/>
                <a:cs typeface="Arial"/>
              </a:rPr>
              <a:t>—</a:t>
            </a:r>
            <a:r>
              <a:rPr sz="3550" i="1" spc="-180" dirty="0">
                <a:latin typeface="Arial"/>
                <a:cs typeface="Arial"/>
              </a:rPr>
              <a:t> </a:t>
            </a:r>
            <a:r>
              <a:rPr sz="3550" b="1" dirty="0">
                <a:latin typeface="Tahoma"/>
                <a:cs typeface="Tahoma"/>
              </a:rPr>
              <a:t>x</a:t>
            </a:r>
            <a:r>
              <a:rPr sz="3550" b="1" spc="-20" dirty="0">
                <a:latin typeface="Tahoma"/>
                <a:cs typeface="Tahoma"/>
              </a:rPr>
              <a:t> </a:t>
            </a:r>
            <a:r>
              <a:rPr sz="3550" spc="-370" dirty="0">
                <a:latin typeface="Lucida Sans Unicode"/>
                <a:cs typeface="Lucida Sans Unicode"/>
              </a:rPr>
              <a:t>||</a:t>
            </a:r>
            <a:endParaRPr sz="3550">
              <a:latin typeface="Lucida Sans Unicode"/>
              <a:cs typeface="Lucida Sans Unicode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608577" y="1347961"/>
            <a:ext cx="2863215" cy="4083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2287270" algn="l"/>
                <a:tab pos="2668270" algn="l"/>
              </a:tabLst>
            </a:pPr>
            <a:r>
              <a:rPr sz="2500" i="1" spc="-550" dirty="0">
                <a:latin typeface="Trebuchet MS"/>
                <a:cs typeface="Trebuchet MS"/>
              </a:rPr>
              <a:t>0</a:t>
            </a:r>
            <a:r>
              <a:rPr sz="2500" i="1" dirty="0">
                <a:latin typeface="Trebuchet MS"/>
                <a:cs typeface="Trebuchet MS"/>
              </a:rPr>
              <a:t>	</a:t>
            </a:r>
            <a:r>
              <a:rPr sz="2500" i="1" spc="-550" dirty="0">
                <a:latin typeface="Trebuchet MS"/>
                <a:cs typeface="Trebuchet MS"/>
              </a:rPr>
              <a:t>0</a:t>
            </a:r>
            <a:r>
              <a:rPr sz="2500" i="1" dirty="0">
                <a:latin typeface="Trebuchet MS"/>
                <a:cs typeface="Trebuchet MS"/>
              </a:rPr>
              <a:t>	</a:t>
            </a:r>
            <a:r>
              <a:rPr sz="2500" spc="-50" dirty="0">
                <a:latin typeface="Sitka Text"/>
                <a:cs typeface="Sitka Text"/>
              </a:rPr>
              <a:t>2</a:t>
            </a:r>
            <a:endParaRPr sz="2500">
              <a:latin typeface="Sitka Text"/>
              <a:cs typeface="Sitka Text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264360" y="1648616"/>
            <a:ext cx="207010" cy="4083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0" spc="-50" dirty="0">
                <a:latin typeface="Sitka Text"/>
                <a:cs typeface="Sitka Text"/>
              </a:rPr>
              <a:t>2</a:t>
            </a:r>
            <a:endParaRPr sz="2500">
              <a:latin typeface="Sitka Text"/>
              <a:cs typeface="Sitka Text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595190" y="1399360"/>
            <a:ext cx="379730" cy="572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550" spc="969" dirty="0">
                <a:latin typeface="Calibri"/>
                <a:cs typeface="Calibri"/>
              </a:rPr>
              <a:t>=</a:t>
            </a:r>
            <a:endParaRPr sz="355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8075982" y="966665"/>
            <a:ext cx="683260" cy="15151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3550" spc="2760" dirty="0">
                <a:latin typeface="Arial MT"/>
                <a:cs typeface="Arial MT"/>
              </a:rPr>
              <a:t>X</a:t>
            </a:r>
            <a:endParaRPr sz="35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355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</a:pPr>
            <a:r>
              <a:rPr sz="2500" i="1" spc="385" dirty="0">
                <a:latin typeface="Calibri"/>
                <a:cs typeface="Calibri"/>
              </a:rPr>
              <a:t>i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9171387" y="1604359"/>
            <a:ext cx="154305" cy="4083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0" i="1" spc="385" dirty="0">
                <a:latin typeface="Calibri"/>
                <a:cs typeface="Calibri"/>
              </a:rPr>
              <a:t>i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0140057" y="1648616"/>
            <a:ext cx="154305" cy="4083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0" i="1" spc="385" dirty="0">
                <a:latin typeface="Calibri"/>
                <a:cs typeface="Calibri"/>
              </a:rPr>
              <a:t>i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8733938" y="1399360"/>
            <a:ext cx="1760220" cy="572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702945" algn="l"/>
              </a:tabLst>
            </a:pPr>
            <a:r>
              <a:rPr sz="3550" spc="380" dirty="0">
                <a:latin typeface="Calibri"/>
                <a:cs typeface="Calibri"/>
              </a:rPr>
              <a:t>(</a:t>
            </a:r>
            <a:r>
              <a:rPr sz="3550" i="1" spc="380" dirty="0">
                <a:latin typeface="Calibri"/>
                <a:cs typeface="Calibri"/>
              </a:rPr>
              <a:t>x</a:t>
            </a:r>
            <a:r>
              <a:rPr sz="3550" i="1" dirty="0">
                <a:latin typeface="Calibri"/>
                <a:cs typeface="Calibri"/>
              </a:rPr>
              <a:t>	</a:t>
            </a:r>
            <a:r>
              <a:rPr sz="3550" i="1" spc="-785" dirty="0">
                <a:latin typeface="Arial"/>
                <a:cs typeface="Arial"/>
              </a:rPr>
              <a:t>—</a:t>
            </a:r>
            <a:r>
              <a:rPr sz="3550" i="1" spc="-190" dirty="0">
                <a:latin typeface="Arial"/>
                <a:cs typeface="Arial"/>
              </a:rPr>
              <a:t> </a:t>
            </a:r>
            <a:r>
              <a:rPr sz="3550" i="1" spc="505" dirty="0">
                <a:latin typeface="Calibri"/>
                <a:cs typeface="Calibri"/>
              </a:rPr>
              <a:t>x</a:t>
            </a:r>
            <a:r>
              <a:rPr sz="3550" i="1" spc="395" dirty="0">
                <a:latin typeface="Calibri"/>
                <a:cs typeface="Calibri"/>
              </a:rPr>
              <a:t> </a:t>
            </a:r>
            <a:r>
              <a:rPr sz="3550" spc="260" dirty="0">
                <a:latin typeface="Calibri"/>
                <a:cs typeface="Calibri"/>
              </a:rPr>
              <a:t>)</a:t>
            </a:r>
            <a:endParaRPr sz="355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0140057" y="1347961"/>
            <a:ext cx="535940" cy="4083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340995" algn="l"/>
              </a:tabLst>
            </a:pPr>
            <a:r>
              <a:rPr sz="2500" i="1" spc="-550" dirty="0">
                <a:latin typeface="Trebuchet MS"/>
                <a:cs typeface="Trebuchet MS"/>
              </a:rPr>
              <a:t>0</a:t>
            </a:r>
            <a:r>
              <a:rPr sz="2500" i="1" dirty="0">
                <a:latin typeface="Trebuchet MS"/>
                <a:cs typeface="Trebuchet MS"/>
              </a:rPr>
              <a:t>	</a:t>
            </a:r>
            <a:r>
              <a:rPr sz="2500" spc="-50" dirty="0">
                <a:latin typeface="Sitka Text"/>
                <a:cs typeface="Sitka Text"/>
              </a:rPr>
              <a:t>2</a:t>
            </a:r>
            <a:endParaRPr sz="2500">
              <a:latin typeface="Sitka Text"/>
              <a:cs typeface="Sitka Tex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1720">
              <a:lnSpc>
                <a:spcPct val="100000"/>
              </a:lnSpc>
              <a:spcBef>
                <a:spcPts val="100"/>
              </a:spcBef>
            </a:pPr>
            <a:r>
              <a:rPr dirty="0"/>
              <a:t>Potential Autoencoder </a:t>
            </a:r>
            <a:r>
              <a:rPr spc="-20" dirty="0"/>
              <a:t>Applications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5481" y="3222900"/>
            <a:ext cx="3841747" cy="359157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22258" y="2678121"/>
            <a:ext cx="11965305" cy="6021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Microsoft Sans Serif"/>
                <a:cs typeface="Microsoft Sans Serif"/>
              </a:rPr>
              <a:t>After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training,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disregard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this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part</a:t>
            </a:r>
            <a:endParaRPr sz="2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580"/>
              </a:spcBef>
            </a:pPr>
            <a:endParaRPr sz="2800">
              <a:latin typeface="Microsoft Sans Serif"/>
              <a:cs typeface="Microsoft Sans Serif"/>
            </a:endParaRPr>
          </a:p>
          <a:p>
            <a:pPr marL="4060825" marR="5080">
              <a:lnSpc>
                <a:spcPct val="101200"/>
              </a:lnSpc>
            </a:pPr>
            <a:r>
              <a:rPr sz="2800" dirty="0">
                <a:latin typeface="Microsoft Sans Serif"/>
                <a:cs typeface="Microsoft Sans Serif"/>
              </a:rPr>
              <a:t>Use</a:t>
            </a:r>
            <a:r>
              <a:rPr sz="2800" spc="6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embedding</a:t>
            </a:r>
            <a:r>
              <a:rPr sz="2800" spc="6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as</a:t>
            </a:r>
            <a:r>
              <a:rPr sz="2800" spc="6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input</a:t>
            </a:r>
            <a:r>
              <a:rPr sz="2800" spc="60" dirty="0">
                <a:latin typeface="Microsoft Sans Serif"/>
                <a:cs typeface="Microsoft Sans Serif"/>
              </a:rPr>
              <a:t> </a:t>
            </a:r>
            <a:r>
              <a:rPr sz="2800" spc="70" dirty="0">
                <a:latin typeface="Microsoft Sans Serif"/>
                <a:cs typeface="Microsoft Sans Serif"/>
              </a:rPr>
              <a:t>to</a:t>
            </a:r>
            <a:r>
              <a:rPr sz="2800" spc="6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classic</a:t>
            </a:r>
            <a:r>
              <a:rPr sz="2800" spc="6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machine </a:t>
            </a:r>
            <a:r>
              <a:rPr sz="2800" dirty="0">
                <a:latin typeface="Microsoft Sans Serif"/>
                <a:cs typeface="Microsoft Sans Serif"/>
              </a:rPr>
              <a:t>learning methods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(SVM,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KNN,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Random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Forest, </a:t>
            </a:r>
            <a:r>
              <a:rPr sz="2800" spc="-45" dirty="0">
                <a:latin typeface="Microsoft Sans Serif"/>
                <a:cs typeface="Microsoft Sans Serif"/>
              </a:rPr>
              <a:t>...)</a:t>
            </a:r>
            <a:endParaRPr sz="2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05"/>
              </a:spcBef>
            </a:pPr>
            <a:endParaRPr sz="2800">
              <a:latin typeface="Microsoft Sans Serif"/>
              <a:cs typeface="Microsoft Sans Serif"/>
            </a:endParaRPr>
          </a:p>
          <a:p>
            <a:pPr marL="4060825" marR="150495">
              <a:lnSpc>
                <a:spcPct val="101200"/>
              </a:lnSpc>
            </a:pPr>
            <a:r>
              <a:rPr sz="2800" spc="-60" dirty="0">
                <a:latin typeface="Microsoft Sans Serif"/>
                <a:cs typeface="Microsoft Sans Serif"/>
              </a:rPr>
              <a:t>Or,</a:t>
            </a:r>
            <a:r>
              <a:rPr sz="2800" spc="-2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similar</a:t>
            </a:r>
            <a:r>
              <a:rPr sz="2800" spc="-25" dirty="0">
                <a:latin typeface="Microsoft Sans Serif"/>
                <a:cs typeface="Microsoft Sans Serif"/>
              </a:rPr>
              <a:t> </a:t>
            </a:r>
            <a:r>
              <a:rPr sz="2800" spc="70" dirty="0">
                <a:latin typeface="Microsoft Sans Serif"/>
                <a:cs typeface="Microsoft Sans Serif"/>
              </a:rPr>
              <a:t>to</a:t>
            </a:r>
            <a:r>
              <a:rPr sz="2800" spc="-2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transfer</a:t>
            </a:r>
            <a:r>
              <a:rPr sz="2800" spc="-2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learning,</a:t>
            </a:r>
            <a:r>
              <a:rPr sz="2800" spc="-2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train</a:t>
            </a:r>
            <a:r>
              <a:rPr sz="2800" spc="-2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autoencoder </a:t>
            </a:r>
            <a:r>
              <a:rPr sz="2800" dirty="0">
                <a:latin typeface="Microsoft Sans Serif"/>
                <a:cs typeface="Microsoft Sans Serif"/>
              </a:rPr>
              <a:t>on</a:t>
            </a:r>
            <a:r>
              <a:rPr sz="2800" spc="-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large image dataset, then fine</a:t>
            </a:r>
            <a:r>
              <a:rPr sz="2800" spc="-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tune </a:t>
            </a:r>
            <a:r>
              <a:rPr sz="2800" spc="-10" dirty="0">
                <a:latin typeface="Microsoft Sans Serif"/>
                <a:cs typeface="Microsoft Sans Serif"/>
              </a:rPr>
              <a:t>encoder </a:t>
            </a:r>
            <a:r>
              <a:rPr sz="2800" dirty="0">
                <a:latin typeface="Microsoft Sans Serif"/>
                <a:cs typeface="Microsoft Sans Serif"/>
              </a:rPr>
              <a:t>part</a:t>
            </a:r>
            <a:r>
              <a:rPr sz="2800" spc="7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on</a:t>
            </a:r>
            <a:r>
              <a:rPr sz="2800" spc="7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your</a:t>
            </a:r>
            <a:r>
              <a:rPr sz="2800" spc="7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own,</a:t>
            </a:r>
            <a:r>
              <a:rPr sz="2800" spc="7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smaller</a:t>
            </a:r>
            <a:r>
              <a:rPr sz="2800" spc="7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dataset</a:t>
            </a:r>
            <a:r>
              <a:rPr sz="2800" spc="7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and/or</a:t>
            </a:r>
            <a:r>
              <a:rPr sz="2800" spc="7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provide </a:t>
            </a:r>
            <a:r>
              <a:rPr sz="2800" dirty="0">
                <a:latin typeface="Microsoft Sans Serif"/>
                <a:cs typeface="Microsoft Sans Serif"/>
              </a:rPr>
              <a:t>your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own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50" dirty="0">
                <a:latin typeface="Microsoft Sans Serif"/>
                <a:cs typeface="Microsoft Sans Serif"/>
              </a:rPr>
              <a:t>output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(classification)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layer</a:t>
            </a:r>
            <a:endParaRPr sz="2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760"/>
              </a:spcBef>
            </a:pPr>
            <a:endParaRPr sz="2800">
              <a:latin typeface="Microsoft Sans Serif"/>
              <a:cs typeface="Microsoft Sans Serif"/>
            </a:endParaRPr>
          </a:p>
          <a:p>
            <a:pPr marL="4018915" marR="509270" algn="just">
              <a:lnSpc>
                <a:spcPct val="101200"/>
              </a:lnSpc>
            </a:pPr>
            <a:r>
              <a:rPr sz="2800" dirty="0">
                <a:latin typeface="Microsoft Sans Serif"/>
                <a:cs typeface="Microsoft Sans Serif"/>
              </a:rPr>
              <a:t>Latent</a:t>
            </a:r>
            <a:r>
              <a:rPr sz="2800" spc="5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space</a:t>
            </a:r>
            <a:r>
              <a:rPr sz="2800" spc="6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can</a:t>
            </a:r>
            <a:r>
              <a:rPr sz="2800" spc="5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also</a:t>
            </a:r>
            <a:r>
              <a:rPr sz="2800" spc="6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be</a:t>
            </a:r>
            <a:r>
              <a:rPr sz="2800" spc="6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used</a:t>
            </a:r>
            <a:r>
              <a:rPr sz="2800" spc="5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for</a:t>
            </a:r>
            <a:r>
              <a:rPr sz="2800" spc="6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visualization </a:t>
            </a:r>
            <a:r>
              <a:rPr sz="2800" spc="-80" dirty="0">
                <a:latin typeface="Microsoft Sans Serif"/>
                <a:cs typeface="Microsoft Sans Serif"/>
              </a:rPr>
              <a:t>(EDA,</a:t>
            </a:r>
            <a:r>
              <a:rPr sz="2800" spc="-4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clustering),</a:t>
            </a:r>
            <a:r>
              <a:rPr sz="2800" spc="-40" dirty="0">
                <a:latin typeface="Microsoft Sans Serif"/>
                <a:cs typeface="Microsoft Sans Serif"/>
              </a:rPr>
              <a:t> </a:t>
            </a:r>
            <a:r>
              <a:rPr sz="2800" spc="65" dirty="0">
                <a:latin typeface="Microsoft Sans Serif"/>
                <a:cs typeface="Microsoft Sans Serif"/>
              </a:rPr>
              <a:t>but</a:t>
            </a:r>
            <a:r>
              <a:rPr sz="2800" spc="-4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there</a:t>
            </a:r>
            <a:r>
              <a:rPr sz="2800" spc="-4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are</a:t>
            </a:r>
            <a:r>
              <a:rPr sz="2800" spc="-4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better</a:t>
            </a:r>
            <a:r>
              <a:rPr sz="2800" spc="-4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methods </a:t>
            </a:r>
            <a:r>
              <a:rPr sz="2800" dirty="0">
                <a:latin typeface="Microsoft Sans Serif"/>
                <a:cs typeface="Microsoft Sans Serif"/>
              </a:rPr>
              <a:t>for</a:t>
            </a:r>
            <a:r>
              <a:rPr sz="2800" spc="95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that</a:t>
            </a:r>
            <a:endParaRPr sz="28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151533" y="8822266"/>
            <a:ext cx="396875" cy="0"/>
          </a:xfrm>
          <a:custGeom>
            <a:avLst/>
            <a:gdLst/>
            <a:ahLst/>
            <a:cxnLst/>
            <a:rect l="l" t="t" r="r" b="b"/>
            <a:pathLst>
              <a:path w="396875">
                <a:moveTo>
                  <a:pt x="0" y="0"/>
                </a:moveTo>
                <a:lnTo>
                  <a:pt x="396825" y="0"/>
                </a:lnTo>
              </a:path>
            </a:pathLst>
          </a:custGeom>
          <a:ln w="12700">
            <a:solidFill>
              <a:srgbClr val="EEEE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443479" y="8827346"/>
            <a:ext cx="0" cy="254000"/>
          </a:xfrm>
          <a:custGeom>
            <a:avLst/>
            <a:gdLst/>
            <a:ahLst/>
            <a:cxnLst/>
            <a:rect l="l" t="t" r="r" b="b"/>
            <a:pathLst>
              <a:path h="254000">
                <a:moveTo>
                  <a:pt x="0" y="254000"/>
                </a:moveTo>
                <a:lnTo>
                  <a:pt x="0" y="0"/>
                </a:lnTo>
              </a:path>
            </a:pathLst>
          </a:custGeom>
          <a:ln w="12700">
            <a:solidFill>
              <a:srgbClr val="EEEE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2033704" y="7444616"/>
            <a:ext cx="10941050" cy="1637030"/>
            <a:chOff x="2033704" y="7444616"/>
            <a:chExt cx="10941050" cy="1637030"/>
          </a:xfrm>
        </p:grpSpPr>
        <p:sp>
          <p:nvSpPr>
            <p:cNvPr id="5" name="object 5"/>
            <p:cNvSpPr/>
            <p:nvPr/>
          </p:nvSpPr>
          <p:spPr>
            <a:xfrm>
              <a:off x="10539730" y="8827346"/>
              <a:ext cx="0" cy="254000"/>
            </a:xfrm>
            <a:custGeom>
              <a:avLst/>
              <a:gdLst/>
              <a:ahLst/>
              <a:cxnLst/>
              <a:rect l="l" t="t" r="r" b="b"/>
              <a:pathLst>
                <a:path h="254000">
                  <a:moveTo>
                    <a:pt x="0" y="25400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EEE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33704" y="7444616"/>
              <a:ext cx="10940949" cy="1614549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36570">
              <a:lnSpc>
                <a:spcPct val="100000"/>
              </a:lnSpc>
              <a:spcBef>
                <a:spcPts val="100"/>
              </a:spcBef>
            </a:pPr>
            <a:r>
              <a:rPr dirty="0"/>
              <a:t>A</a:t>
            </a:r>
            <a:r>
              <a:rPr spc="-195" dirty="0"/>
              <a:t> </a:t>
            </a:r>
            <a:r>
              <a:rPr dirty="0"/>
              <a:t>Simple</a:t>
            </a:r>
            <a:r>
              <a:rPr spc="-190" dirty="0"/>
              <a:t> </a:t>
            </a:r>
            <a:r>
              <a:rPr spc="-10" dirty="0"/>
              <a:t>Autoencoder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3508908" y="3246489"/>
            <a:ext cx="2560955" cy="2223135"/>
            <a:chOff x="3508908" y="3246489"/>
            <a:chExt cx="2560955" cy="2223135"/>
          </a:xfrm>
        </p:grpSpPr>
        <p:sp>
          <p:nvSpPr>
            <p:cNvPr id="9" name="object 9"/>
            <p:cNvSpPr/>
            <p:nvPr/>
          </p:nvSpPr>
          <p:spPr>
            <a:xfrm>
              <a:off x="3518833" y="3256413"/>
              <a:ext cx="2540635" cy="2203450"/>
            </a:xfrm>
            <a:custGeom>
              <a:avLst/>
              <a:gdLst/>
              <a:ahLst/>
              <a:cxnLst/>
              <a:rect l="l" t="t" r="r" b="b"/>
              <a:pathLst>
                <a:path w="2540635" h="2203450">
                  <a:moveTo>
                    <a:pt x="0" y="0"/>
                  </a:moveTo>
                  <a:lnTo>
                    <a:pt x="0" y="2203112"/>
                  </a:lnTo>
                  <a:lnTo>
                    <a:pt x="2540525" y="1652334"/>
                  </a:lnTo>
                  <a:lnTo>
                    <a:pt x="2540525" y="5507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7D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518832" y="3256413"/>
              <a:ext cx="2540635" cy="2203450"/>
            </a:xfrm>
            <a:custGeom>
              <a:avLst/>
              <a:gdLst/>
              <a:ahLst/>
              <a:cxnLst/>
              <a:rect l="l" t="t" r="r" b="b"/>
              <a:pathLst>
                <a:path w="2540635" h="2203450">
                  <a:moveTo>
                    <a:pt x="0" y="0"/>
                  </a:moveTo>
                  <a:lnTo>
                    <a:pt x="2540526" y="550778"/>
                  </a:lnTo>
                  <a:lnTo>
                    <a:pt x="2540526" y="1652334"/>
                  </a:lnTo>
                  <a:lnTo>
                    <a:pt x="0" y="2203112"/>
                  </a:lnTo>
                  <a:lnTo>
                    <a:pt x="0" y="0"/>
                  </a:lnTo>
                  <a:close/>
                </a:path>
              </a:pathLst>
            </a:custGeom>
            <a:ln w="19847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902893" y="3246488"/>
            <a:ext cx="2560955" cy="2223135"/>
            <a:chOff x="6902893" y="3246488"/>
            <a:chExt cx="2560955" cy="2223135"/>
          </a:xfrm>
        </p:grpSpPr>
        <p:sp>
          <p:nvSpPr>
            <p:cNvPr id="12" name="object 12"/>
            <p:cNvSpPr/>
            <p:nvPr/>
          </p:nvSpPr>
          <p:spPr>
            <a:xfrm>
              <a:off x="6912817" y="3256413"/>
              <a:ext cx="2540635" cy="2203450"/>
            </a:xfrm>
            <a:custGeom>
              <a:avLst/>
              <a:gdLst/>
              <a:ahLst/>
              <a:cxnLst/>
              <a:rect l="l" t="t" r="r" b="b"/>
              <a:pathLst>
                <a:path w="2540634" h="2203450">
                  <a:moveTo>
                    <a:pt x="2540525" y="0"/>
                  </a:moveTo>
                  <a:lnTo>
                    <a:pt x="0" y="550778"/>
                  </a:lnTo>
                  <a:lnTo>
                    <a:pt x="0" y="1652334"/>
                  </a:lnTo>
                  <a:lnTo>
                    <a:pt x="2540525" y="2203112"/>
                  </a:lnTo>
                  <a:lnTo>
                    <a:pt x="2540525" y="0"/>
                  </a:lnTo>
                  <a:close/>
                </a:path>
              </a:pathLst>
            </a:custGeom>
            <a:solidFill>
              <a:srgbClr val="00B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912817" y="3256412"/>
              <a:ext cx="2540635" cy="2203450"/>
            </a:xfrm>
            <a:custGeom>
              <a:avLst/>
              <a:gdLst/>
              <a:ahLst/>
              <a:cxnLst/>
              <a:rect l="l" t="t" r="r" b="b"/>
              <a:pathLst>
                <a:path w="2540634" h="2203450">
                  <a:moveTo>
                    <a:pt x="2540526" y="2203112"/>
                  </a:moveTo>
                  <a:lnTo>
                    <a:pt x="0" y="1652334"/>
                  </a:lnTo>
                  <a:lnTo>
                    <a:pt x="0" y="550778"/>
                  </a:lnTo>
                  <a:lnTo>
                    <a:pt x="2540526" y="0"/>
                  </a:lnTo>
                  <a:lnTo>
                    <a:pt x="2540526" y="2203112"/>
                  </a:lnTo>
                  <a:close/>
                </a:path>
              </a:pathLst>
            </a:custGeom>
            <a:ln w="19847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6386848" y="3802229"/>
            <a:ext cx="139065" cy="1111885"/>
            <a:chOff x="6386848" y="3802229"/>
            <a:chExt cx="139065" cy="1111885"/>
          </a:xfrm>
        </p:grpSpPr>
        <p:sp>
          <p:nvSpPr>
            <p:cNvPr id="15" name="object 15"/>
            <p:cNvSpPr/>
            <p:nvPr/>
          </p:nvSpPr>
          <p:spPr>
            <a:xfrm>
              <a:off x="6396772" y="3812153"/>
              <a:ext cx="119380" cy="1092200"/>
            </a:xfrm>
            <a:custGeom>
              <a:avLst/>
              <a:gdLst/>
              <a:ahLst/>
              <a:cxnLst/>
              <a:rect l="l" t="t" r="r" b="b"/>
              <a:pathLst>
                <a:path w="119379" h="1092200">
                  <a:moveTo>
                    <a:pt x="119087" y="0"/>
                  </a:moveTo>
                  <a:lnTo>
                    <a:pt x="0" y="0"/>
                  </a:lnTo>
                  <a:lnTo>
                    <a:pt x="0" y="1091632"/>
                  </a:lnTo>
                  <a:lnTo>
                    <a:pt x="119087" y="1091632"/>
                  </a:lnTo>
                  <a:lnTo>
                    <a:pt x="11908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396772" y="3812153"/>
              <a:ext cx="119380" cy="1092200"/>
            </a:xfrm>
            <a:custGeom>
              <a:avLst/>
              <a:gdLst/>
              <a:ahLst/>
              <a:cxnLst/>
              <a:rect l="l" t="t" r="r" b="b"/>
              <a:pathLst>
                <a:path w="119379" h="1092200">
                  <a:moveTo>
                    <a:pt x="0" y="0"/>
                  </a:moveTo>
                  <a:lnTo>
                    <a:pt x="119087" y="0"/>
                  </a:lnTo>
                  <a:lnTo>
                    <a:pt x="119087" y="1091632"/>
                  </a:lnTo>
                  <a:lnTo>
                    <a:pt x="0" y="1091632"/>
                  </a:lnTo>
                  <a:lnTo>
                    <a:pt x="0" y="0"/>
                  </a:lnTo>
                  <a:close/>
                </a:path>
              </a:pathLst>
            </a:custGeom>
            <a:ln w="19847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4038119" y="4107096"/>
            <a:ext cx="1347470" cy="50228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100" spc="-10" dirty="0">
                <a:latin typeface="Calibri"/>
                <a:cs typeface="Calibri"/>
              </a:rPr>
              <a:t>Encoder</a:t>
            </a:r>
            <a:endParaRPr sz="31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483439" y="4107096"/>
            <a:ext cx="1386840" cy="50228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100" spc="-10" dirty="0">
                <a:latin typeface="Calibri"/>
                <a:cs typeface="Calibri"/>
              </a:rPr>
              <a:t>Decoder</a:t>
            </a:r>
            <a:endParaRPr sz="3100">
              <a:latin typeface="Calibri"/>
              <a:cs typeface="Calibri"/>
            </a:endParaRPr>
          </a:p>
        </p:txBody>
      </p:sp>
      <p:pic>
        <p:nvPicPr>
          <p:cNvPr id="19" name="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8421" y="3908912"/>
            <a:ext cx="1091632" cy="1113713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46676" y="3742686"/>
            <a:ext cx="1062128" cy="1250415"/>
          </a:xfrm>
          <a:prstGeom prst="rect">
            <a:avLst/>
          </a:prstGeom>
        </p:spPr>
      </p:pic>
      <p:grpSp>
        <p:nvGrpSpPr>
          <p:cNvPr id="21" name="object 21"/>
          <p:cNvGrpSpPr/>
          <p:nvPr/>
        </p:nvGrpSpPr>
        <p:grpSpPr>
          <a:xfrm>
            <a:off x="2893626" y="3226641"/>
            <a:ext cx="99695" cy="2242820"/>
            <a:chOff x="2893626" y="3226641"/>
            <a:chExt cx="99695" cy="2242820"/>
          </a:xfrm>
        </p:grpSpPr>
        <p:sp>
          <p:nvSpPr>
            <p:cNvPr id="22" name="object 22"/>
            <p:cNvSpPr/>
            <p:nvPr/>
          </p:nvSpPr>
          <p:spPr>
            <a:xfrm>
              <a:off x="2903550" y="3236565"/>
              <a:ext cx="80010" cy="2223135"/>
            </a:xfrm>
            <a:custGeom>
              <a:avLst/>
              <a:gdLst/>
              <a:ahLst/>
              <a:cxnLst/>
              <a:rect l="l" t="t" r="r" b="b"/>
              <a:pathLst>
                <a:path w="80010" h="2223135">
                  <a:moveTo>
                    <a:pt x="79391" y="0"/>
                  </a:moveTo>
                  <a:lnTo>
                    <a:pt x="0" y="0"/>
                  </a:lnTo>
                  <a:lnTo>
                    <a:pt x="0" y="2222959"/>
                  </a:lnTo>
                  <a:lnTo>
                    <a:pt x="79391" y="2222959"/>
                  </a:lnTo>
                  <a:lnTo>
                    <a:pt x="7939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903550" y="3236565"/>
              <a:ext cx="80010" cy="2223135"/>
            </a:xfrm>
            <a:custGeom>
              <a:avLst/>
              <a:gdLst/>
              <a:ahLst/>
              <a:cxnLst/>
              <a:rect l="l" t="t" r="r" b="b"/>
              <a:pathLst>
                <a:path w="80010" h="2223135">
                  <a:moveTo>
                    <a:pt x="0" y="0"/>
                  </a:moveTo>
                  <a:lnTo>
                    <a:pt x="79391" y="0"/>
                  </a:lnTo>
                  <a:lnTo>
                    <a:pt x="79391" y="2222960"/>
                  </a:lnTo>
                  <a:lnTo>
                    <a:pt x="0" y="2222960"/>
                  </a:lnTo>
                  <a:lnTo>
                    <a:pt x="0" y="0"/>
                  </a:lnTo>
                  <a:close/>
                </a:path>
              </a:pathLst>
            </a:custGeom>
            <a:ln w="19847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4" name="object 24"/>
          <p:cNvGrpSpPr/>
          <p:nvPr/>
        </p:nvGrpSpPr>
        <p:grpSpPr>
          <a:xfrm>
            <a:off x="9721288" y="3266338"/>
            <a:ext cx="99695" cy="2223135"/>
            <a:chOff x="9721288" y="3266338"/>
            <a:chExt cx="99695" cy="2223135"/>
          </a:xfrm>
        </p:grpSpPr>
        <p:sp>
          <p:nvSpPr>
            <p:cNvPr id="25" name="object 25"/>
            <p:cNvSpPr/>
            <p:nvPr/>
          </p:nvSpPr>
          <p:spPr>
            <a:xfrm>
              <a:off x="9731212" y="3276262"/>
              <a:ext cx="80010" cy="2203450"/>
            </a:xfrm>
            <a:custGeom>
              <a:avLst/>
              <a:gdLst/>
              <a:ahLst/>
              <a:cxnLst/>
              <a:rect l="l" t="t" r="r" b="b"/>
              <a:pathLst>
                <a:path w="80009" h="2203450">
                  <a:moveTo>
                    <a:pt x="79391" y="0"/>
                  </a:moveTo>
                  <a:lnTo>
                    <a:pt x="0" y="0"/>
                  </a:lnTo>
                  <a:lnTo>
                    <a:pt x="0" y="2203112"/>
                  </a:lnTo>
                  <a:lnTo>
                    <a:pt x="79391" y="2203112"/>
                  </a:lnTo>
                  <a:lnTo>
                    <a:pt x="7939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9731212" y="3276262"/>
              <a:ext cx="80010" cy="2203450"/>
            </a:xfrm>
            <a:custGeom>
              <a:avLst/>
              <a:gdLst/>
              <a:ahLst/>
              <a:cxnLst/>
              <a:rect l="l" t="t" r="r" b="b"/>
              <a:pathLst>
                <a:path w="80009" h="2203450">
                  <a:moveTo>
                    <a:pt x="0" y="0"/>
                  </a:moveTo>
                  <a:lnTo>
                    <a:pt x="79391" y="0"/>
                  </a:lnTo>
                  <a:lnTo>
                    <a:pt x="79391" y="2203112"/>
                  </a:lnTo>
                  <a:lnTo>
                    <a:pt x="0" y="2203112"/>
                  </a:lnTo>
                  <a:lnTo>
                    <a:pt x="0" y="0"/>
                  </a:lnTo>
                  <a:close/>
                </a:path>
              </a:pathLst>
            </a:custGeom>
            <a:ln w="19847">
              <a:solidFill>
                <a:srgbClr val="2F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848210" y="2216116"/>
            <a:ext cx="231140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-10" dirty="0">
                <a:latin typeface="Microsoft Sans Serif"/>
                <a:cs typeface="Microsoft Sans Serif"/>
              </a:rPr>
              <a:t>Reshape </a:t>
            </a:r>
            <a:r>
              <a:rPr sz="3000" dirty="0">
                <a:latin typeface="Microsoft Sans Serif"/>
                <a:cs typeface="Microsoft Sans Serif"/>
              </a:rPr>
              <a:t>28*28</a:t>
            </a:r>
            <a:r>
              <a:rPr sz="3000" spc="-10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=&gt;</a:t>
            </a:r>
            <a:r>
              <a:rPr sz="3000" spc="-10" dirty="0">
                <a:latin typeface="Microsoft Sans Serif"/>
                <a:cs typeface="Microsoft Sans Serif"/>
              </a:rPr>
              <a:t> </a:t>
            </a:r>
            <a:r>
              <a:rPr sz="3000" spc="-25" dirty="0">
                <a:latin typeface="Microsoft Sans Serif"/>
                <a:cs typeface="Microsoft Sans Serif"/>
              </a:rPr>
              <a:t>784</a:t>
            </a:r>
            <a:endParaRPr sz="3000">
              <a:latin typeface="Microsoft Sans Serif"/>
              <a:cs typeface="Microsoft Sans Serif"/>
            </a:endParaRPr>
          </a:p>
        </p:txBody>
      </p:sp>
      <p:sp>
        <p:nvSpPr>
          <p:cNvPr id="35" name="object 3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Sebastian</a:t>
            </a:r>
            <a:r>
              <a:rPr spc="-55" dirty="0"/>
              <a:t> </a:t>
            </a:r>
            <a:r>
              <a:rPr spc="-10" dirty="0"/>
              <a:t>Raschka</a:t>
            </a:r>
          </a:p>
        </p:txBody>
      </p:sp>
      <p:sp>
        <p:nvSpPr>
          <p:cNvPr id="36" name="object 3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20" dirty="0"/>
              <a:t>STAT</a:t>
            </a:r>
            <a:r>
              <a:rPr spc="15" dirty="0"/>
              <a:t> </a:t>
            </a:r>
            <a:r>
              <a:rPr dirty="0"/>
              <a:t>453:</a:t>
            </a:r>
            <a:r>
              <a:rPr spc="20" dirty="0"/>
              <a:t> </a:t>
            </a:r>
            <a:r>
              <a:rPr dirty="0"/>
              <a:t>Intro</a:t>
            </a:r>
            <a:r>
              <a:rPr spc="15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Deep</a:t>
            </a:r>
            <a:r>
              <a:rPr spc="1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37" name="object 3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sp>
        <p:nvSpPr>
          <p:cNvPr id="28" name="object 28"/>
          <p:cNvSpPr txBox="1"/>
          <p:nvPr/>
        </p:nvSpPr>
        <p:spPr>
          <a:xfrm>
            <a:off x="9747908" y="2216116"/>
            <a:ext cx="231140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0" dirty="0">
                <a:latin typeface="Microsoft Sans Serif"/>
                <a:cs typeface="Microsoft Sans Serif"/>
              </a:rPr>
              <a:t>Reshape</a:t>
            </a:r>
            <a:endParaRPr sz="3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3000" dirty="0">
                <a:latin typeface="Microsoft Sans Serif"/>
                <a:cs typeface="Microsoft Sans Serif"/>
              </a:rPr>
              <a:t>784</a:t>
            </a:r>
            <a:r>
              <a:rPr sz="3000" spc="70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=&gt;</a:t>
            </a:r>
            <a:r>
              <a:rPr sz="3000" spc="7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28*28</a:t>
            </a:r>
            <a:endParaRPr sz="3000">
              <a:latin typeface="Microsoft Sans Serif"/>
              <a:cs typeface="Microsoft Sans Serif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995272" y="3121294"/>
            <a:ext cx="119062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latin typeface="Microsoft Sans Serif"/>
                <a:cs typeface="Microsoft Sans Serif"/>
              </a:rPr>
              <a:t>32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25" dirty="0">
                <a:latin typeface="Microsoft Sans Serif"/>
                <a:cs typeface="Microsoft Sans Serif"/>
              </a:rPr>
              <a:t>dim</a:t>
            </a:r>
            <a:endParaRPr sz="3000">
              <a:latin typeface="Microsoft Sans Serif"/>
              <a:cs typeface="Microsoft Sans Serif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510702" y="1580052"/>
            <a:ext cx="647636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392170" algn="l"/>
              </a:tabLst>
            </a:pPr>
            <a:r>
              <a:rPr sz="4050" baseline="-9259" dirty="0">
                <a:latin typeface="Microsoft Sans Serif"/>
                <a:cs typeface="Microsoft Sans Serif"/>
              </a:rPr>
              <a:t>fully</a:t>
            </a:r>
            <a:r>
              <a:rPr sz="4050" spc="225" baseline="-9259" dirty="0">
                <a:latin typeface="Microsoft Sans Serif"/>
                <a:cs typeface="Microsoft Sans Serif"/>
              </a:rPr>
              <a:t> </a:t>
            </a:r>
            <a:r>
              <a:rPr sz="4050" baseline="-9259" dirty="0">
                <a:latin typeface="Microsoft Sans Serif"/>
                <a:cs typeface="Microsoft Sans Serif"/>
              </a:rPr>
              <a:t>connected</a:t>
            </a:r>
            <a:r>
              <a:rPr sz="4050" spc="232" baseline="-9259" dirty="0">
                <a:latin typeface="Microsoft Sans Serif"/>
                <a:cs typeface="Microsoft Sans Serif"/>
              </a:rPr>
              <a:t> </a:t>
            </a:r>
            <a:r>
              <a:rPr sz="4050" spc="-15" baseline="-9259" dirty="0">
                <a:latin typeface="Microsoft Sans Serif"/>
                <a:cs typeface="Microsoft Sans Serif"/>
              </a:rPr>
              <a:t>layer</a:t>
            </a:r>
            <a:r>
              <a:rPr sz="4050" baseline="-9259" dirty="0">
                <a:latin typeface="Microsoft Sans Serif"/>
                <a:cs typeface="Microsoft Sans Serif"/>
              </a:rPr>
              <a:t>	</a:t>
            </a:r>
            <a:r>
              <a:rPr sz="2600" dirty="0">
                <a:latin typeface="Microsoft Sans Serif"/>
                <a:cs typeface="Microsoft Sans Serif"/>
              </a:rPr>
              <a:t>fully</a:t>
            </a:r>
            <a:r>
              <a:rPr sz="2600" spc="150" dirty="0">
                <a:latin typeface="Microsoft Sans Serif"/>
                <a:cs typeface="Microsoft Sans Serif"/>
              </a:rPr>
              <a:t> </a:t>
            </a:r>
            <a:r>
              <a:rPr sz="2600" dirty="0">
                <a:latin typeface="Microsoft Sans Serif"/>
                <a:cs typeface="Microsoft Sans Serif"/>
              </a:rPr>
              <a:t>connected</a:t>
            </a:r>
            <a:r>
              <a:rPr sz="2600" spc="150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layer</a:t>
            </a:r>
            <a:endParaRPr sz="2600">
              <a:latin typeface="Microsoft Sans Serif"/>
              <a:cs typeface="Microsoft Sans Serif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536102" y="2053325"/>
            <a:ext cx="1774825" cy="855980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 marR="5080">
              <a:lnSpc>
                <a:spcPct val="101899"/>
              </a:lnSpc>
              <a:spcBef>
                <a:spcPts val="35"/>
              </a:spcBef>
            </a:pPr>
            <a:r>
              <a:rPr sz="2700" dirty="0">
                <a:latin typeface="Microsoft Sans Serif"/>
                <a:cs typeface="Microsoft Sans Serif"/>
              </a:rPr>
              <a:t>+</a:t>
            </a:r>
            <a:r>
              <a:rPr sz="2700" spc="10" dirty="0">
                <a:latin typeface="Microsoft Sans Serif"/>
                <a:cs typeface="Microsoft Sans Serif"/>
              </a:rPr>
              <a:t> </a:t>
            </a:r>
            <a:r>
              <a:rPr sz="2700" dirty="0">
                <a:latin typeface="Microsoft Sans Serif"/>
                <a:cs typeface="Microsoft Sans Serif"/>
              </a:rPr>
              <a:t>leaky</a:t>
            </a:r>
            <a:r>
              <a:rPr sz="2700" spc="15" dirty="0">
                <a:latin typeface="Microsoft Sans Serif"/>
                <a:cs typeface="Microsoft Sans Serif"/>
              </a:rPr>
              <a:t> </a:t>
            </a:r>
            <a:r>
              <a:rPr sz="2700" spc="-35" dirty="0">
                <a:latin typeface="Microsoft Sans Serif"/>
                <a:cs typeface="Microsoft Sans Serif"/>
              </a:rPr>
              <a:t>relu </a:t>
            </a:r>
            <a:r>
              <a:rPr sz="2700" dirty="0">
                <a:latin typeface="Microsoft Sans Serif"/>
                <a:cs typeface="Microsoft Sans Serif"/>
              </a:rPr>
              <a:t>784</a:t>
            </a:r>
            <a:r>
              <a:rPr sz="2700" spc="60" dirty="0">
                <a:latin typeface="Microsoft Sans Serif"/>
                <a:cs typeface="Microsoft Sans Serif"/>
              </a:rPr>
              <a:t> </a:t>
            </a:r>
            <a:r>
              <a:rPr sz="2700" dirty="0">
                <a:latin typeface="Microsoft Sans Serif"/>
                <a:cs typeface="Microsoft Sans Serif"/>
              </a:rPr>
              <a:t>=&gt;</a:t>
            </a:r>
            <a:r>
              <a:rPr sz="2700" spc="60" dirty="0">
                <a:latin typeface="Microsoft Sans Serif"/>
                <a:cs typeface="Microsoft Sans Serif"/>
              </a:rPr>
              <a:t> </a:t>
            </a:r>
            <a:r>
              <a:rPr sz="2700" spc="-25" dirty="0">
                <a:latin typeface="Microsoft Sans Serif"/>
                <a:cs typeface="Microsoft Sans Serif"/>
              </a:rPr>
              <a:t>32</a:t>
            </a:r>
            <a:endParaRPr sz="2700">
              <a:latin typeface="Microsoft Sans Serif"/>
              <a:cs typeface="Microsoft Sans Serif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890819" y="1999152"/>
            <a:ext cx="1523365" cy="82804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15"/>
              </a:spcBef>
            </a:pPr>
            <a:r>
              <a:rPr sz="2600" dirty="0">
                <a:latin typeface="Microsoft Sans Serif"/>
                <a:cs typeface="Microsoft Sans Serif"/>
              </a:rPr>
              <a:t>+</a:t>
            </a:r>
            <a:r>
              <a:rPr sz="2600" spc="75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sigmoid </a:t>
            </a:r>
            <a:r>
              <a:rPr sz="2600" dirty="0">
                <a:latin typeface="Microsoft Sans Serif"/>
                <a:cs typeface="Microsoft Sans Serif"/>
              </a:rPr>
              <a:t>32</a:t>
            </a:r>
            <a:r>
              <a:rPr sz="2600" spc="60" dirty="0">
                <a:latin typeface="Microsoft Sans Serif"/>
                <a:cs typeface="Microsoft Sans Serif"/>
              </a:rPr>
              <a:t> </a:t>
            </a:r>
            <a:r>
              <a:rPr sz="2600" dirty="0">
                <a:latin typeface="Microsoft Sans Serif"/>
                <a:cs typeface="Microsoft Sans Serif"/>
              </a:rPr>
              <a:t>=&gt;</a:t>
            </a:r>
            <a:r>
              <a:rPr sz="2600" spc="60" dirty="0">
                <a:latin typeface="Microsoft Sans Serif"/>
                <a:cs typeface="Microsoft Sans Serif"/>
              </a:rPr>
              <a:t> </a:t>
            </a:r>
            <a:r>
              <a:rPr sz="2600" spc="-25" dirty="0">
                <a:latin typeface="Microsoft Sans Serif"/>
                <a:cs typeface="Microsoft Sans Serif"/>
              </a:rPr>
              <a:t>784</a:t>
            </a:r>
            <a:endParaRPr sz="2600">
              <a:latin typeface="Microsoft Sans Serif"/>
              <a:cs typeface="Microsoft Sans Serif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8246" y="7639794"/>
            <a:ext cx="2780030" cy="1155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655">
              <a:lnSpc>
                <a:spcPct val="100000"/>
              </a:lnSpc>
              <a:spcBef>
                <a:spcPts val="100"/>
              </a:spcBef>
            </a:pPr>
            <a:r>
              <a:rPr sz="2700" spc="-10" dirty="0">
                <a:latin typeface="Tahoma"/>
                <a:cs typeface="Tahoma"/>
              </a:rPr>
              <a:t>original</a:t>
            </a:r>
            <a:endParaRPr sz="27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415"/>
              </a:spcBef>
              <a:tabLst>
                <a:tab pos="2369820" algn="l"/>
                <a:tab pos="2766695" algn="l"/>
              </a:tabLst>
            </a:pPr>
            <a:r>
              <a:rPr sz="2700" spc="-10" dirty="0">
                <a:latin typeface="Tahoma"/>
                <a:cs typeface="Tahoma"/>
              </a:rPr>
              <a:t>reconstructed</a:t>
            </a:r>
            <a:r>
              <a:rPr sz="2700" dirty="0">
                <a:latin typeface="Tahoma"/>
                <a:cs typeface="Tahoma"/>
              </a:rPr>
              <a:t>	</a:t>
            </a:r>
            <a:r>
              <a:rPr sz="2700" u="sng" dirty="0">
                <a:uFill>
                  <a:solidFill>
                    <a:srgbClr val="EEEEEE"/>
                  </a:solidFill>
                </a:uFill>
                <a:latin typeface="Times New Roman"/>
                <a:cs typeface="Times New Roman"/>
              </a:rPr>
              <a:t>	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35911" y="6425531"/>
            <a:ext cx="1223073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u="sng" spc="-4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https://github.com/rasbt/deeplearning-models/blob/master/pytorch_ipynb/autoencoder/ae-</a:t>
            </a:r>
            <a:r>
              <a:rPr sz="2200" u="sng" spc="-3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basic.ipynb</a:t>
            </a:r>
            <a:endParaRPr sz="2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1025</Words>
  <Application>Microsoft Office PowerPoint</Application>
  <PresentationFormat>Custom</PresentationFormat>
  <Paragraphs>209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1" baseType="lpstr">
      <vt:lpstr>Arial</vt:lpstr>
      <vt:lpstr>Arial MT</vt:lpstr>
      <vt:lpstr>Calibri</vt:lpstr>
      <vt:lpstr>Cambria</vt:lpstr>
      <vt:lpstr>Lucida Sans Unicode</vt:lpstr>
      <vt:lpstr>Microsoft Sans Serif</vt:lpstr>
      <vt:lpstr>Sitka Banner</vt:lpstr>
      <vt:lpstr>Sitka Text</vt:lpstr>
      <vt:lpstr>Tahoma</vt:lpstr>
      <vt:lpstr>Times New Roman</vt:lpstr>
      <vt:lpstr>Trebuchet MS</vt:lpstr>
      <vt:lpstr>Verdana</vt:lpstr>
      <vt:lpstr>Office Theme</vt:lpstr>
      <vt:lpstr>PowerPoint Presentation</vt:lpstr>
      <vt:lpstr>PowerPoint Presentation</vt:lpstr>
      <vt:lpstr>PowerPoint Presentation</vt:lpstr>
      <vt:lpstr>Lab Overview</vt:lpstr>
      <vt:lpstr>An Hourglass-Shaped Multilayer Perceptron</vt:lpstr>
      <vt:lpstr>A Basic Fully-Connected (Multilayer-Perceptron) Autoencoder</vt:lpstr>
      <vt:lpstr>A Basic Fully-Connected (Multilayer-Perceptron) Autoencoder</vt:lpstr>
      <vt:lpstr>Potential Autoencoder Applications</vt:lpstr>
      <vt:lpstr>A Simple Autoencoder</vt:lpstr>
      <vt:lpstr>Convolutional Autoencoders &amp; Transposed Convolutions / Deconvolutions</vt:lpstr>
      <vt:lpstr>A Convolutional Autoencoder</vt:lpstr>
      <vt:lpstr>Transposed Convolution</vt:lpstr>
      <vt:lpstr>Regular Convolution:</vt:lpstr>
      <vt:lpstr>Beyond "Regular" Fully-Connected or Convolutional Autoencoders</vt:lpstr>
      <vt:lpstr>Autoencoders and Dropout</vt:lpstr>
      <vt:lpstr>Denoising Autoencoder</vt:lpstr>
      <vt:lpstr>Sparse Autoencoder</vt:lpstr>
      <vt:lpstr>Variational Autoencoder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L16_autoencoder__slides</dc:title>
  <cp:lastModifiedBy>Anagli, Janet Y</cp:lastModifiedBy>
  <cp:revision>2</cp:revision>
  <dcterms:created xsi:type="dcterms:W3CDTF">2026-02-05T10:41:47Z</dcterms:created>
  <dcterms:modified xsi:type="dcterms:W3CDTF">2026-02-05T14:44:35Z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2021-04-15T00:00:00Z</vt:filetime>
  </property>
  <property fmtid="{D5CDD505-2E9C-101B-9397-08002B2CF9AE}" pid="3" name="Creator">
    <vt:lpwstr>Keynote</vt:lpwstr>
  </property>
  <property fmtid="{D5CDD505-2E9C-101B-9397-08002B2CF9AE}" pid="4" name="LastSaved">
    <vt:filetime>2026-02-05T00:00:00Z</vt:filetime>
  </property>
  <property fmtid="{D5CDD505-2E9C-101B-9397-08002B2CF9AE}" pid="5" name="Producer">
    <vt:lpwstr>macOS Version 11.2.3 (Build 20D91) Quartz PDFContext</vt:lpwstr>
  </property>
</Properties>
</file>