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21"/>
  </p:notesMasterIdLst>
  <p:sldIdLst>
    <p:sldId id="256" r:id="rId5"/>
    <p:sldId id="289" r:id="rId6"/>
    <p:sldId id="287" r:id="rId7"/>
    <p:sldId id="288" r:id="rId8"/>
    <p:sldId id="263" r:id="rId9"/>
    <p:sldId id="277" r:id="rId10"/>
    <p:sldId id="274" r:id="rId11"/>
    <p:sldId id="280" r:id="rId12"/>
    <p:sldId id="279" r:id="rId13"/>
    <p:sldId id="281" r:id="rId14"/>
    <p:sldId id="276" r:id="rId15"/>
    <p:sldId id="284" r:id="rId16"/>
    <p:sldId id="283" r:id="rId17"/>
    <p:sldId id="285" r:id="rId18"/>
    <p:sldId id="286" r:id="rId19"/>
    <p:sldId id="27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4"/>
    <p:restoredTop sz="94655"/>
  </p:normalViewPr>
  <p:slideViewPr>
    <p:cSldViewPr snapToGrid="0">
      <p:cViewPr varScale="1">
        <p:scale>
          <a:sx n="51" d="100"/>
          <a:sy n="51" d="100"/>
        </p:scale>
        <p:origin x="173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011E2-E3EB-4BFB-8971-11314447289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AC1E-B257-4849-B1DD-2781BCBC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59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6BAC6-7A15-4680-B939-ACEA62F1061D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7E841-5CC3-4515-889E-9DCDBAFD6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822325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73025"/>
            <a:ext cx="497205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96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F6FCA-5A02-4D41-A342-77998A523159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6CA36-1AD2-4C4A-8942-F7AA3EA63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45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BA3C-DCF4-4725-B10E-DE88F82BC489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29B0C-0471-4AE1-ADA2-873195832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0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68B5C-CA14-4C89-8648-E0042A0436C4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EB787-C9D5-4A36-AF8F-BCE25CCA2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3629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92060-5C79-4423-8E94-D07EC4464B1C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5FEE-BCCA-4116-B1DF-7D0FA6910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88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99B03-0AC9-4FC8-8B8D-89DE4A27EF0E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4FD0A-EBFD-4C77-A68B-A04CCF9ED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364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510FB-EC5C-4D47-8FC8-E4405B7FF8F1}" type="datetime1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346B5-8E8E-4AE0-A2AF-1755DD1B9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4613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F40DB-770A-49B0-B03E-BB6D1D6391B1}" type="datetime1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F8755-6C60-4F0C-AF52-BE7FD4EC4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3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84F2F-9421-4A8C-9A43-9EA3CA077F72}" type="datetime1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0973-1396-4C71-8173-A1BA793D5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20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121BD-61B2-43E3-8DB2-5188E79FC418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A8AB9-BA61-4AFD-8A0B-10E80263D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08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40C5F-0227-436E-AD79-C0DE421D8F6D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DD796-E468-4F52-B5A6-017E6539E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6492875"/>
            <a:ext cx="377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74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07C5EFE7-5E54-44FE-8471-E022FDC1BA42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D1DBB386-4D84-4A75-AC7E-910C66A24D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457200" y="2111432"/>
            <a:ext cx="8229600" cy="1378254"/>
          </a:xfrm>
        </p:spPr>
        <p:txBody>
          <a:bodyPr/>
          <a:lstStyle/>
          <a:p>
            <a:r>
              <a:rPr lang="en-US" sz="4400" dirty="0">
                <a:latin typeface="Trebuchet MS"/>
              </a:rPr>
              <a:t>COSC 6335: Data Mining</a:t>
            </a:r>
            <a:br>
              <a:rPr lang="en-US" sz="4400">
                <a:latin typeface="Trebuchet MS"/>
              </a:rPr>
            </a:br>
            <a:r>
              <a:rPr lang="en-US" sz="4400">
                <a:latin typeface="Trebuchet MS"/>
              </a:rPr>
              <a:t>2024 Group </a:t>
            </a:r>
            <a:r>
              <a:rPr lang="en-US" sz="4400" dirty="0">
                <a:latin typeface="Trebuchet MS"/>
              </a:rPr>
              <a:t>D Task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71330"/>
            <a:ext cx="8229600" cy="1780583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IN" sz="2000" b="1" u="sng" dirty="0">
                <a:latin typeface="Trebuchet MS"/>
              </a:rPr>
              <a:t>Team Members</a:t>
            </a:r>
            <a:endParaRPr lang="en-IN" sz="2000" dirty="0">
              <a:latin typeface="Trebuchet MS"/>
            </a:endParaRPr>
          </a:p>
          <a:p>
            <a:pPr algn="l"/>
            <a:r>
              <a:rPr lang="en-IN" sz="2000" dirty="0">
                <a:latin typeface="Trebuchet MS"/>
              </a:rPr>
              <a:t>Rakesh Chowdary </a:t>
            </a:r>
            <a:r>
              <a:rPr lang="en-IN" sz="2000" dirty="0" err="1">
                <a:latin typeface="Trebuchet MS"/>
              </a:rPr>
              <a:t>Bhimineni</a:t>
            </a:r>
            <a:r>
              <a:rPr lang="en-IN" sz="2000" dirty="0">
                <a:latin typeface="Trebuchet MS"/>
              </a:rPr>
              <a:t> - 2299435    </a:t>
            </a:r>
            <a:endParaRPr lang="en-IN" dirty="0"/>
          </a:p>
          <a:p>
            <a:pPr algn="l"/>
            <a:r>
              <a:rPr lang="en-IN" sz="2000" dirty="0" err="1">
                <a:solidFill>
                  <a:srgbClr val="000000"/>
                </a:solidFill>
                <a:latin typeface="Trebuchet MS"/>
                <a:ea typeface="Trebuchet MS" panose="020B0603020202020204" pitchFamily="34" charset="0"/>
                <a:cs typeface="Trebuchet MS" panose="020B0603020202020204" pitchFamily="34" charset="0"/>
              </a:rPr>
              <a:t>Nithin</a:t>
            </a:r>
            <a:r>
              <a:rPr lang="en-IN" sz="2000" dirty="0">
                <a:solidFill>
                  <a:srgbClr val="000000"/>
                </a:solidFill>
                <a:latin typeface="Trebuchet MS"/>
                <a:ea typeface="Trebuchet MS" panose="020B0603020202020204" pitchFamily="34" charset="0"/>
                <a:cs typeface="Trebuchet MS" panose="020B0603020202020204" pitchFamily="34" charset="0"/>
              </a:rPr>
              <a:t> Kumar </a:t>
            </a:r>
            <a:r>
              <a:rPr lang="en-IN" sz="2000" dirty="0" err="1">
                <a:solidFill>
                  <a:srgbClr val="000000"/>
                </a:solidFill>
                <a:latin typeface="Trebuchet MS"/>
                <a:ea typeface="Trebuchet MS" panose="020B0603020202020204" pitchFamily="34" charset="0"/>
                <a:cs typeface="Trebuchet MS" panose="020B0603020202020204" pitchFamily="34" charset="0"/>
              </a:rPr>
              <a:t>Balisetty</a:t>
            </a:r>
            <a:r>
              <a:rPr lang="en-IN" sz="2000" dirty="0">
                <a:solidFill>
                  <a:srgbClr val="000000"/>
                </a:solidFill>
                <a:latin typeface="Trebuchet MS"/>
                <a:ea typeface="Trebuchet MS" panose="020B0603020202020204" pitchFamily="34" charset="0"/>
                <a:cs typeface="Trebuchet MS" panose="020B0603020202020204" pitchFamily="34" charset="0"/>
              </a:rPr>
              <a:t> – 2299352</a:t>
            </a:r>
            <a:endParaRPr lang="en-IN" sz="2000" dirty="0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l"/>
            <a:r>
              <a:rPr lang="en-IN" sz="2000" dirty="0">
                <a:solidFill>
                  <a:srgbClr val="000000"/>
                </a:solidFill>
                <a:latin typeface="Trebuchet MS"/>
              </a:rPr>
              <a:t>Sujan Chithaluri - 2304283    </a:t>
            </a:r>
            <a:endParaRPr lang="en-IN" dirty="0">
              <a:latin typeface="Trebuchet MS"/>
            </a:endParaRPr>
          </a:p>
          <a:p>
            <a:pPr algn="l"/>
            <a:endParaRPr lang="en-IN" dirty="0"/>
          </a:p>
          <a:p>
            <a:pPr algn="l"/>
            <a:endParaRPr lang="en-IN" sz="2000" dirty="0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822325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31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73025"/>
            <a:ext cx="497205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6419850"/>
            <a:ext cx="9144000" cy="438150"/>
          </a:xfrm>
          <a:prstGeom prst="rect">
            <a:avLst/>
          </a:prstGeom>
          <a:solidFill>
            <a:srgbClr val="D52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Computing Likelihood – Case B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825625"/>
                <a:ext cx="7903579" cy="4351338"/>
              </a:xfrm>
            </p:spPr>
            <p:txBody>
              <a:bodyPr/>
              <a:lstStyle/>
              <a:p>
                <a:r>
                  <a:rPr lang="en-US" sz="2400" dirty="0">
                    <a:latin typeface="Trebuchet MS"/>
                    <a:cs typeface="Times New Roman"/>
                  </a:rPr>
                  <a:t>The total likelihood of the sample for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cs typeface="Times New Roman"/>
                      </a:rPr>
                      <m:t>𝑁</m:t>
                    </m:r>
                    <m:r>
                      <a:rPr lang="en-US" sz="2400" i="1" dirty="0">
                        <a:latin typeface="Cambria Math" panose="02040503050406030204" pitchFamily="18" charset="0"/>
                        <a:cs typeface="Times New Roman"/>
                      </a:rPr>
                      <m:t>(4, 1)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 distribution is</a:t>
                </a:r>
              </a:p>
              <a:p>
                <a:pPr marL="0" indent="0">
                  <a:buNone/>
                </a:pPr>
                <a:endParaRPr lang="en-US" sz="2400" dirty="0">
                  <a:latin typeface="Trebuchet MS"/>
                  <a:cs typeface="Times New 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4,   1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1</m:t>
                          </m:r>
                        </m:sub>
                      </m:sSub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4,   1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4.5</m:t>
                          </m:r>
                        </m:sup>
                      </m:sSup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p>
                      </m:sSup>
                    </m:oMath>
                  </m:oMathPara>
                </a14:m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GB" sz="2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5.73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825625"/>
                <a:ext cx="7903579" cy="4351338"/>
              </a:xfrm>
              <a:blipFill>
                <a:blip r:embed="rId2"/>
                <a:stretch>
                  <a:fillRect l="-1002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273456-B83E-D472-1AB4-954C762D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80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Maximum Likelihood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49" y="1690688"/>
                <a:ext cx="8007351" cy="4486275"/>
              </a:xfrm>
            </p:spPr>
            <p:txBody>
              <a:bodyPr/>
              <a:lstStyle/>
              <a:p>
                <a:r>
                  <a:rPr lang="en-US" sz="2400" dirty="0"/>
                  <a:t>The method of </a:t>
                </a:r>
                <a:r>
                  <a:rPr lang="en-US" sz="2400" b="1" dirty="0"/>
                  <a:t>Maximum Likelihood Estimation (MLE)</a:t>
                </a:r>
                <a:r>
                  <a:rPr lang="en-US" sz="2400" dirty="0"/>
                  <a:t> finds the values of the parameters </a:t>
                </a:r>
                <a14:m>
                  <m:oMath xmlns:m="http://schemas.openxmlformats.org/officeDocument/2006/math">
                    <m:r>
                      <a:rPr lang="en-US" sz="24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that </a:t>
                </a:r>
                <a:r>
                  <a:rPr lang="en-US" sz="2400" b="1" dirty="0"/>
                  <a:t>maximize</a:t>
                </a:r>
                <a:r>
                  <a:rPr lang="en-US" sz="2400" dirty="0"/>
                  <a:t> the likelihood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d>
                      <m:dPr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We can also say that MLE chooses the parameters that make the </a:t>
                </a:r>
                <a:r>
                  <a:rPr lang="en-US" sz="2400" b="1" dirty="0"/>
                  <a:t>observed data samples</a:t>
                </a:r>
                <a:r>
                  <a:rPr lang="en-US" sz="2400" dirty="0"/>
                  <a:t>  most likely to have occurred under the assumed distribution model.</a:t>
                </a:r>
              </a:p>
              <a:p>
                <a:endParaRPr lang="en-US" sz="11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𝑀𝐿𝐸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0+4+5+7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US" sz="2400" dirty="0"/>
                        <m:t>= 4</m:t>
                      </m:r>
                    </m:oMath>
                  </m:oMathPara>
                </a14:m>
                <a:endParaRPr lang="en-US" sz="2400" dirty="0"/>
              </a:p>
              <a:p>
                <a:pPr marL="0" indent="0" algn="ctr">
                  <a:buNone/>
                </a:pPr>
                <a:endParaRPr lang="en-US" sz="24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𝑀𝐿𝐸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(0−4)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−4)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−4)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−4)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m:rPr>
                          <m:nor/>
                        </m:rPr>
                        <a:rPr lang="en-US" sz="2400" dirty="0"/>
                        <m:t>=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2.55</m:t>
                      </m:r>
                    </m:oMath>
                  </m:oMathPara>
                </a14:m>
                <a:endParaRPr lang="en-US" sz="2400" dirty="0"/>
              </a:p>
              <a:p>
                <a:pPr marL="0" indent="0" algn="ctr">
                  <a:buNone/>
                </a:pPr>
                <a:endParaRPr lang="en-US" sz="2400" dirty="0"/>
              </a:p>
              <a:p>
                <a:pPr marL="0" indent="0" algn="ctr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49" y="1690688"/>
                <a:ext cx="8007351" cy="4486275"/>
              </a:xfrm>
              <a:blipFill>
                <a:blip r:embed="rId2"/>
                <a:stretch>
                  <a:fillRect l="-949" t="-1690" r="-316" b="-1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47EE68-EABF-7404-0874-14D72C75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77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Computing MLE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825625"/>
                <a:ext cx="7903579" cy="1325563"/>
              </a:xfrm>
            </p:spPr>
            <p:txBody>
              <a:bodyPr/>
              <a:lstStyle/>
              <a:p>
                <a:r>
                  <a:rPr lang="en-US" sz="2400" dirty="0">
                    <a:latin typeface="Trebuchet MS"/>
                    <a:cs typeface="Times New Roman"/>
                  </a:rPr>
                  <a:t>We have four samples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={0, 4, 5, 7} 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for a normal distribution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∼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𝑁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(4, 2.55)</m:t>
                    </m:r>
                  </m:oMath>
                </a14:m>
                <a:endParaRPr lang="en-US" sz="2400" dirty="0">
                  <a:latin typeface="Trebuchet MS"/>
                  <a:cs typeface="Times New Roman"/>
                </a:endParaRPr>
              </a:p>
              <a:p>
                <a:r>
                  <a:rPr lang="en-US" sz="2400" dirty="0">
                    <a:latin typeface="Trebuchet MS"/>
                    <a:cs typeface="Times New Roman"/>
                  </a:rPr>
                  <a:t>For each value of X, substitute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=2.55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en-US" sz="2000" dirty="0">
                  <a:latin typeface="Trebuchet MS"/>
                  <a:cs typeface="Times New Roman"/>
                </a:endParaRPr>
              </a:p>
              <a:p>
                <a:endParaRPr lang="en-US" sz="24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825625"/>
                <a:ext cx="7903579" cy="1325563"/>
              </a:xfrm>
              <a:blipFill>
                <a:blip r:embed="rId2"/>
                <a:stretch>
                  <a:fillRect l="-1002" t="-6422" b="-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977C3A-A5C2-4446-CE1A-36FA388D944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-1166899" y="2506662"/>
                <a:ext cx="7903579" cy="4351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28600" indent="-228600" algn="l" rtl="0" eaLnBrk="1" fontAlgn="base" hangingPunct="1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1pPr>
                <a:lvl2pPr marL="6858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2pPr>
                <a:lvl3pPr marL="11430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3pPr>
                <a:lvl4pPr marL="16002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4pPr>
                <a:lvl5pPr marL="20574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400" dirty="0">
                  <a:latin typeface="Trebuchet MS"/>
                  <a:cs typeface="Times New Roman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dirty="0">
                                  <a:latin typeface="Cambria Math" panose="02040503050406030204" pitchFamily="18" charset="0"/>
                                  <a:cs typeface="Times New Roman"/>
                                </a:rPr>
                                <m:t>4, 2.55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600"/>
                        <m:t>0.0457</m:t>
                      </m:r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dirty="0">
                                  <a:latin typeface="Cambria Math" panose="02040503050406030204" pitchFamily="18" charset="0"/>
                                  <a:cs typeface="Times New Roman"/>
                                </a:rPr>
                                <m:t>4, 2.55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600"/>
                        <m:t>0.1565</m:t>
                      </m:r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dirty="0">
                                  <a:latin typeface="Cambria Math" panose="02040503050406030204" pitchFamily="18" charset="0"/>
                                  <a:cs typeface="Times New Roman"/>
                                </a:rPr>
                                <m:t>4, 2.55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600"/>
                        <m:t>0.1449</m:t>
                      </m:r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dirty="0">
                                  <a:latin typeface="Cambria Math" panose="02040503050406030204" pitchFamily="18" charset="0"/>
                                  <a:cs typeface="Times New Roman"/>
                                </a:rPr>
                                <m:t>4, 2.55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(2.55)</m:t>
                                  </m:r>
                                </m:e>
                                <m:sup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600"/>
                        <m:t>0.0783</m:t>
                      </m:r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2000" dirty="0">
                  <a:latin typeface="Trebuchet MS"/>
                  <a:cs typeface="Times New Roman"/>
                </a:endParaRPr>
              </a:p>
              <a:p>
                <a:endParaRPr lang="en-US" sz="2400" dirty="0">
                  <a:cs typeface="Times New Roman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>
                  <a:cs typeface="Times New Roman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977C3A-A5C2-4446-CE1A-36FA388D9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1166899" y="2506662"/>
                <a:ext cx="7903579" cy="43513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graph with a line and red dots&#10;&#10;Description automatically generated">
            <a:extLst>
              <a:ext uri="{FF2B5EF4-FFF2-40B4-BE49-F238E27FC236}">
                <a16:creationId xmlns:a16="http://schemas.microsoft.com/office/drawing/2014/main" id="{9156E434-E8D0-7931-1B36-4F53E0AA60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1134" y="3028430"/>
            <a:ext cx="4114801" cy="308610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B4A9-B4B4-5981-E429-E6DBF0CCF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26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Computing MLE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825625"/>
                <a:ext cx="7903579" cy="4351338"/>
              </a:xfrm>
            </p:spPr>
            <p:txBody>
              <a:bodyPr/>
              <a:lstStyle/>
              <a:p>
                <a:r>
                  <a:rPr lang="en-US" sz="2400" dirty="0">
                    <a:latin typeface="Trebuchet MS"/>
                    <a:cs typeface="Times New Roman"/>
                  </a:rPr>
                  <a:t>The total likelihood of the sample for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cs typeface="Times New Roman"/>
                      </a:rPr>
                      <m:t>𝑁</m:t>
                    </m:r>
                    <m:r>
                      <a:rPr lang="en-US" sz="2400" i="1" dirty="0">
                        <a:latin typeface="Cambria Math" panose="02040503050406030204" pitchFamily="18" charset="0"/>
                        <a:cs typeface="Times New Roman"/>
                      </a:rPr>
                      <m:t>(4, 2.55)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 distribution is</a:t>
                </a:r>
              </a:p>
              <a:p>
                <a:pPr marL="0" indent="0">
                  <a:buNone/>
                </a:pPr>
                <a:endParaRPr lang="en-US" sz="2400" dirty="0">
                  <a:latin typeface="Trebuchet MS"/>
                  <a:cs typeface="Times New 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2.55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2.55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2.55</m:t>
                          </m:r>
                        </m:sub>
                      </m:sSub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2.55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2.55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2.55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0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0.0457</m:t>
                      </m:r>
                      <m:r>
                        <m:rPr>
                          <m:nor/>
                        </m:rPr>
                        <a:rPr lang="en-GB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 smtClean="0"/>
                        <m:t>×</m:t>
                      </m:r>
                      <m:r>
                        <m:rPr>
                          <m:nor/>
                        </m:rPr>
                        <a:rPr lang="en-GB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0.1565</m:t>
                      </m:r>
                      <m:r>
                        <m:rPr>
                          <m:nor/>
                        </m:rPr>
                        <a:rPr lang="en-GB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×</m:t>
                      </m:r>
                      <m:r>
                        <m:rPr>
                          <m:nor/>
                        </m:rPr>
                        <a:rPr lang="en-GB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0.1449</m:t>
                      </m:r>
                      <m:r>
                        <m:rPr>
                          <m:nor/>
                        </m:rPr>
                        <a:rPr lang="en-GB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×</m:t>
                      </m:r>
                      <m:r>
                        <m:rPr>
                          <m:nor/>
                        </m:rPr>
                        <a:rPr lang="en-GB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0.0783</m:t>
                      </m:r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2.55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0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8.11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 ∗</m:t>
                      </m:r>
                      <m:sSup>
                        <m:s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825625"/>
                <a:ext cx="7903579" cy="4351338"/>
              </a:xfrm>
              <a:blipFill>
                <a:blip r:embed="rId2"/>
                <a:stretch>
                  <a:fillRect l="-1002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25FD1C-6850-04E5-1A47-2A54ECFDE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056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Comparison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11771" y="1576243"/>
                <a:ext cx="7903579" cy="4351338"/>
              </a:xfrm>
            </p:spPr>
            <p:txBody>
              <a:bodyPr/>
              <a:lstStyle/>
              <a:p>
                <a:pPr algn="just"/>
                <a:r>
                  <a:rPr lang="en-US" sz="2000" dirty="0">
                    <a:latin typeface="Trebuchet MS"/>
                    <a:cs typeface="Times New Roman"/>
                  </a:rPr>
                  <a:t>The </a:t>
                </a:r>
                <a:r>
                  <a:rPr lang="en-GB" sz="2000" dirty="0">
                    <a:latin typeface="Trebuchet MS"/>
                    <a:cs typeface="Times New Roman"/>
                  </a:rPr>
                  <a:t>likelihood of samples under N(2,1) is very small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1.92 ∗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−11</m:t>
                        </m:r>
                      </m:sup>
                    </m:sSup>
                  </m:oMath>
                </a14:m>
                <a:r>
                  <a:rPr lang="en-GB" sz="2000" dirty="0">
                    <a:latin typeface="Trebuchet MS"/>
                    <a:cs typeface="Times New Roman"/>
                  </a:rPr>
                  <a:t>. This suggests that the normal distribution with mean 2 and standard deviation 1 is a poor fit for the data.</a:t>
                </a:r>
              </a:p>
              <a:p>
                <a:pPr algn="just"/>
                <a:endParaRPr lang="en-GB" sz="1000" dirty="0">
                  <a:latin typeface="Trebuchet MS"/>
                  <a:cs typeface="Times New Roman"/>
                </a:endParaRPr>
              </a:p>
              <a:p>
                <a:pPr algn="just"/>
                <a:r>
                  <a:rPr lang="en-GB" sz="2000" dirty="0"/>
                  <a:t>The likelihood under N(4,1) is higher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5.73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 ∗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en-GB" sz="2000" dirty="0"/>
                  <a:t>. This suggests that a normal distribution with mean 4 and standard deviation 1 is a better fit, but still not optimal.</a:t>
                </a:r>
              </a:p>
              <a:p>
                <a:pPr marL="0" indent="0" algn="just">
                  <a:buNone/>
                </a:pPr>
                <a:endParaRPr lang="en-GB" sz="1000" dirty="0"/>
              </a:p>
              <a:p>
                <a:pPr algn="just"/>
                <a:r>
                  <a:rPr lang="en-GB" sz="2000" dirty="0"/>
                  <a:t>The likelihood using the MLE parameters (μ=4,σ≈2.55) is much larger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8.11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 ∗</m:t>
                    </m:r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GB" sz="2000" dirty="0"/>
                  <a:t>. This indicates that the MLE provides the best-fitting parameters, maximizing the likelihood of the observed samples.</a:t>
                </a:r>
                <a:endParaRPr lang="en-US" sz="20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11771" y="1576243"/>
                <a:ext cx="7903579" cy="4351338"/>
              </a:xfrm>
              <a:blipFill>
                <a:blip r:embed="rId2"/>
                <a:stretch>
                  <a:fillRect l="-694" t="-1683" r="-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25FD1C-6850-04E5-1A47-2A54ECFDE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422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Conclusion</a:t>
            </a:r>
            <a:endParaRPr lang="en-US" sz="4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882DBEF-2713-D507-8943-CA93E3A2F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771" y="1576243"/>
            <a:ext cx="7903579" cy="4351338"/>
          </a:xfrm>
        </p:spPr>
        <p:txBody>
          <a:bodyPr/>
          <a:lstStyle/>
          <a:p>
            <a:pPr algn="just"/>
            <a:r>
              <a:rPr lang="en-GB" sz="2000" dirty="0"/>
              <a:t>The likelihood for the MLE parameters is significantly higher than for the fixed parameter distributions, confirming that the MLE provides a much better fit to the data. </a:t>
            </a:r>
          </a:p>
          <a:p>
            <a:pPr algn="just"/>
            <a:endParaRPr lang="en-GB" sz="1000" dirty="0"/>
          </a:p>
          <a:p>
            <a:pPr algn="just"/>
            <a:r>
              <a:rPr lang="en-GB" sz="2000" dirty="0"/>
              <a:t>This suggests that the true distribution of the data is closer to N(4,2.55) rather than N(2,1) or N(4,1).</a:t>
            </a:r>
          </a:p>
          <a:p>
            <a:pPr algn="just"/>
            <a:endParaRPr lang="en-GB" sz="1000" dirty="0"/>
          </a:p>
          <a:p>
            <a:pPr algn="just"/>
            <a:r>
              <a:rPr lang="en-GB" sz="2000" dirty="0"/>
              <a:t>Distributions with fixed standard deviations of 1 in both N(2,1) and N(4,1) are not as suitable for the data, especially since the data points are more spread out.</a:t>
            </a: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25FD1C-6850-04E5-1A47-2A54ECFDE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682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87B2-C605-0B9B-31A1-B0E8AD0CC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232" y="2384701"/>
            <a:ext cx="7772400" cy="1910246"/>
          </a:xfrm>
        </p:spPr>
        <p:txBody>
          <a:bodyPr/>
          <a:lstStyle/>
          <a:p>
            <a:r>
              <a:rPr lang="en-US" sz="4800" dirty="0">
                <a:latin typeface="Trebuchet MS"/>
              </a:rPr>
              <a:t>Thank You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2141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B50ED-0ADF-6B8E-2781-FE0714EC3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E11D-174F-3247-F948-07A872E62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Likelihood</a:t>
            </a:r>
            <a:endParaRPr lang="en-US" sz="40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CA9365AC-E139-9A28-5F7B-0D55122168E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</p:spPr>
            <p:txBody>
              <a:bodyPr/>
              <a:lstStyle/>
              <a:p>
                <a:pPr>
                  <a:buFont typeface="Arial"/>
                  <a:buChar char="•"/>
                </a:pPr>
                <a:r>
                  <a:rPr lang="en-US" sz="2400" b="1" dirty="0">
                    <a:latin typeface="Calibri"/>
                    <a:cs typeface="Calibri"/>
                  </a:rPr>
                  <a:t>Normal Distribution</a:t>
                </a:r>
                <a:r>
                  <a:rPr lang="en-US" sz="2400" dirty="0">
                    <a:latin typeface="Calibri"/>
                    <a:cs typeface="Calibri"/>
                  </a:rPr>
                  <a:t>: Denoted as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𝑁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where:</a:t>
                </a:r>
              </a:p>
              <a:p>
                <a:pPr lvl="1">
                  <a:buFont typeface="Courier New"/>
                  <a:buChar char="o"/>
                </a:pPr>
                <a:r>
                  <a:rPr lang="en-US" sz="2000" dirty="0">
                    <a:latin typeface="Calibri"/>
                    <a:cs typeface="Calibri"/>
                  </a:rPr>
                  <a:t>μ is the mean (center of the distribution),</a:t>
                </a:r>
              </a:p>
              <a:p>
                <a:pPr lvl="1">
                  <a:buFont typeface="Courier New"/>
                  <a:buChar char="o"/>
                </a:pPr>
                <a:r>
                  <a:rPr lang="en-US" sz="2000" dirty="0">
                    <a:latin typeface="Calibri"/>
                    <a:cs typeface="Calibri"/>
                  </a:rPr>
                  <a:t>σ is the standard deviation (spread of the distribution).</a:t>
                </a:r>
              </a:p>
              <a:p>
                <a:pPr>
                  <a:buFont typeface="Arial"/>
                  <a:buChar char="•"/>
                </a:pPr>
                <a:r>
                  <a:rPr lang="en-US" sz="2400" dirty="0">
                    <a:latin typeface="Calibri"/>
                    <a:cs typeface="Calibri"/>
                  </a:rPr>
                  <a:t>Likelihood is a function that measures how likely it is that a particular set of parameters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of a probability distribution would generate the observed data.</a:t>
                </a:r>
              </a:p>
              <a:p>
                <a:pPr>
                  <a:buFont typeface="Arial"/>
                  <a:buChar char="•"/>
                </a:pPr>
                <a:r>
                  <a:rPr lang="en-US" sz="2400" dirty="0">
                    <a:latin typeface="Calibri"/>
                    <a:cs typeface="Calibri"/>
                  </a:rPr>
                  <a:t>For a set of </a:t>
                </a:r>
                <a:r>
                  <a:rPr lang="en-US" sz="2400" b="1" dirty="0">
                    <a:latin typeface="Calibri"/>
                    <a:cs typeface="Calibri"/>
                  </a:rPr>
                  <a:t>independent samples</a:t>
                </a:r>
                <a:r>
                  <a:rPr lang="en-US" sz="2400" dirty="0">
                    <a:latin typeface="Calibri"/>
                    <a:cs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 = 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Calibri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  <a:cs typeface="Calibri"/>
                          </a:rPr>
                          <m:t>1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  <a:cs typeface="Calibri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,…,</m:t>
                        </m:r>
                        <m:r>
                          <a:rPr lang="en-US" sz="2400" i="1" dirty="0" err="1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 err="1">
                            <a:latin typeface="Cambria Math" panose="02040503050406030204" pitchFamily="18" charset="0"/>
                            <a:cs typeface="Calibri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, the likelihood of the parameters μ and σ given the data can be computed by multiplying the probabilities obtained from applying the probability density functions(PDF) with x</a:t>
                </a:r>
                <a:r>
                  <a:rPr lang="en-US" sz="2400" baseline="-25000" dirty="0">
                    <a:latin typeface="Calibri"/>
                    <a:cs typeface="Calibri"/>
                  </a:rPr>
                  <a:t>i </a:t>
                </a:r>
                <a:r>
                  <a:rPr lang="en-US" sz="2400" dirty="0">
                    <a:latin typeface="Calibri"/>
                    <a:cs typeface="Calibri"/>
                  </a:rPr>
                  <a:t>plugged in for </a:t>
                </a:r>
                <a:r>
                  <a:rPr lang="en-US" sz="2400" dirty="0" err="1">
                    <a:latin typeface="Calibri"/>
                    <a:cs typeface="Calibri"/>
                  </a:rPr>
                  <a:t>i</a:t>
                </a:r>
                <a:r>
                  <a:rPr lang="en-US" sz="2400" dirty="0">
                    <a:latin typeface="Calibri"/>
                    <a:cs typeface="Calibri"/>
                  </a:rPr>
                  <a:t>=1,…n. </a:t>
                </a:r>
              </a:p>
              <a:p>
                <a:pPr marL="0" indent="0">
                  <a:buNone/>
                </a:pPr>
                <a:endParaRPr lang="en-US" sz="2400" dirty="0">
                  <a:latin typeface="Calibri"/>
                  <a:cs typeface="Calibri"/>
                </a:endParaRP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CA9365AC-E139-9A28-5F7B-0D55122168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  <a:blipFill>
                <a:blip r:embed="rId2"/>
                <a:stretch>
                  <a:fillRect l="-1004" t="-1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0FADB3-4AA2-0AF5-B130-27286638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6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A2BB3-C6E9-F880-7C73-9C47BADC2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3686D-C544-F4FD-E0A3-3B05CE05D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Task </a:t>
            </a:r>
            <a:endParaRPr lang="en-US" sz="4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2AAA633-80D4-1851-BAA1-8FAE3E971D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497675"/>
            <a:ext cx="9144000" cy="4669643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/>
              <a:t>Dataset X={0, 4, 5, 7} is given  and X~N(</a:t>
            </a:r>
            <a:r>
              <a:rPr lang="en-US" sz="2600" dirty="0">
                <a:sym typeface="Symbol" panose="05050102010706020507" pitchFamily="18" charset="2"/>
              </a:rPr>
              <a:t></a:t>
            </a:r>
            <a:r>
              <a:rPr lang="en-US" sz="2600" dirty="0"/>
              <a:t>,</a:t>
            </a:r>
            <a:r>
              <a:rPr lang="en-US" sz="26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)? </a:t>
            </a:r>
          </a:p>
          <a:p>
            <a:pPr marL="0" indent="0">
              <a:buNone/>
            </a:pPr>
            <a:r>
              <a:rPr lang="en-US" sz="2600" dirty="0"/>
              <a:t>Compute the likelihood of the 4 samples and L ((</a:t>
            </a:r>
            <a:r>
              <a:rPr lang="en-US" sz="2600" dirty="0">
                <a:sym typeface="Symbol" panose="05050102010706020507" pitchFamily="18" charset="2"/>
              </a:rPr>
              <a:t></a:t>
            </a:r>
            <a:r>
              <a:rPr lang="en-US" sz="2600" dirty="0"/>
              <a:t>,</a:t>
            </a:r>
            <a:r>
              <a:rPr lang="en-US" sz="26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)|X) using:</a:t>
            </a:r>
          </a:p>
          <a:p>
            <a:pPr marL="0" indent="0">
              <a:buNone/>
            </a:pPr>
            <a:r>
              <a:rPr lang="en-US" sz="2600" dirty="0"/>
              <a:t>a. N(2,1)</a:t>
            </a:r>
          </a:p>
          <a:p>
            <a:pPr marL="0" indent="0">
              <a:buNone/>
            </a:pPr>
            <a:r>
              <a:rPr lang="en-US" sz="2600" dirty="0"/>
              <a:t>b. N(4,1)</a:t>
            </a:r>
          </a:p>
          <a:p>
            <a:pPr marL="0" indent="0">
              <a:buNone/>
            </a:pPr>
            <a:r>
              <a:rPr lang="en-US" sz="2600" dirty="0"/>
              <a:t>Remark: L ((</a:t>
            </a:r>
            <a:r>
              <a:rPr lang="en-US" sz="2600" dirty="0">
                <a:sym typeface="Symbol" panose="05050102010706020507" pitchFamily="18" charset="2"/>
              </a:rPr>
              <a:t></a:t>
            </a:r>
            <a:r>
              <a:rPr lang="en-US" sz="2600" dirty="0"/>
              <a:t>,</a:t>
            </a:r>
            <a:r>
              <a:rPr lang="en-US" sz="26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)|X)= p</a:t>
            </a:r>
            <a:r>
              <a:rPr lang="en-US" sz="2600" baseline="-25000" dirty="0">
                <a:sym typeface="Symbol" panose="05050102010706020507" pitchFamily="18" charset="2"/>
              </a:rPr>
              <a:t></a:t>
            </a:r>
            <a:r>
              <a:rPr lang="en-US" sz="2600" baseline="-25000" dirty="0"/>
              <a:t>,</a:t>
            </a:r>
            <a:r>
              <a:rPr lang="en-US" sz="2600" baseline="-250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(0)*p</a:t>
            </a:r>
            <a:r>
              <a:rPr lang="en-US" sz="2600" baseline="-25000" dirty="0">
                <a:sym typeface="Symbol" panose="05050102010706020507" pitchFamily="18" charset="2"/>
              </a:rPr>
              <a:t></a:t>
            </a:r>
            <a:r>
              <a:rPr lang="en-US" sz="2600" baseline="-25000" dirty="0"/>
              <a:t>,</a:t>
            </a:r>
            <a:r>
              <a:rPr lang="en-US" sz="2600" baseline="-250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(4)*p</a:t>
            </a:r>
            <a:r>
              <a:rPr lang="en-US" sz="2600" baseline="-25000" dirty="0">
                <a:sym typeface="Symbol" panose="05050102010706020507" pitchFamily="18" charset="2"/>
              </a:rPr>
              <a:t></a:t>
            </a:r>
            <a:r>
              <a:rPr lang="en-US" sz="2600" baseline="-25000" dirty="0"/>
              <a:t>,</a:t>
            </a:r>
            <a:r>
              <a:rPr lang="en-US" sz="2600" baseline="-250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(5)*p</a:t>
            </a:r>
            <a:r>
              <a:rPr lang="en-US" sz="2600" baseline="-25000" dirty="0">
                <a:sym typeface="Symbol" panose="05050102010706020507" pitchFamily="18" charset="2"/>
              </a:rPr>
              <a:t></a:t>
            </a:r>
            <a:r>
              <a:rPr lang="en-US" sz="2600" baseline="-25000" dirty="0"/>
              <a:t>,</a:t>
            </a:r>
            <a:r>
              <a:rPr lang="en-US" sz="2600" baseline="-250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(7)</a:t>
            </a:r>
          </a:p>
          <a:p>
            <a:pPr marL="0" indent="0">
              <a:buNone/>
            </a:pPr>
            <a:r>
              <a:rPr lang="en-US" sz="2600" dirty="0"/>
              <a:t>c. What values does the maximum likelihood estimator (MLE) choose for (</a:t>
            </a:r>
            <a:r>
              <a:rPr lang="en-US" sz="2600" dirty="0" err="1"/>
              <a:t>μ,σ</a:t>
            </a:r>
            <a:r>
              <a:rPr lang="en-US" sz="2600" dirty="0"/>
              <a:t>)? What is the probability of the 4 samples and what is L((</a:t>
            </a:r>
            <a:r>
              <a:rPr lang="en-US" sz="2600" dirty="0">
                <a:sym typeface="Symbol" panose="05050102010706020507" pitchFamily="18" charset="2"/>
              </a:rPr>
              <a:t></a:t>
            </a:r>
            <a:r>
              <a:rPr lang="en-US" sz="2600" dirty="0"/>
              <a:t>,</a:t>
            </a:r>
            <a:r>
              <a:rPr lang="en-US" sz="2600" dirty="0">
                <a:sym typeface="Symbol" panose="05050102010706020507" pitchFamily="18" charset="2"/>
              </a:rPr>
              <a:t></a:t>
            </a:r>
            <a:r>
              <a:rPr lang="en-US" sz="2600" dirty="0"/>
              <a:t>)|X) for the MLE choice for (</a:t>
            </a:r>
            <a:r>
              <a:rPr lang="en-US" sz="2600" dirty="0" err="1"/>
              <a:t>μ,σ</a:t>
            </a:r>
            <a:r>
              <a:rPr lang="en-US" sz="2600" dirty="0"/>
              <a:t>)?</a:t>
            </a:r>
          </a:p>
          <a:p>
            <a:pPr marL="0" indent="0">
              <a:buNone/>
            </a:pPr>
            <a:br>
              <a:rPr lang="en-US" dirty="0"/>
            </a:br>
            <a:endParaRPr lang="en-US" sz="2400" dirty="0"/>
          </a:p>
          <a:p>
            <a:r>
              <a:rPr lang="en-US" dirty="0"/>
              <a:t> 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79841D-57D5-7FE0-23B5-B73D128B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9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E8413-EDE6-34D9-8501-A5CD2576E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52D04-06A9-16FA-3169-32835F6AE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Likelihood</a:t>
            </a:r>
            <a:endParaRPr lang="en-US" sz="40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F126E0AD-9104-5160-BE69-E4A00058CA62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</p:spPr>
            <p:txBody>
              <a:bodyPr/>
              <a:lstStyle/>
              <a:p>
                <a:pPr>
                  <a:buFont typeface="Arial"/>
                  <a:buChar char="•"/>
                </a:pPr>
                <a:r>
                  <a:rPr lang="en-US" sz="2400" b="1" dirty="0">
                    <a:latin typeface="Calibri"/>
                    <a:cs typeface="Calibri"/>
                  </a:rPr>
                  <a:t>Normal Distribution</a:t>
                </a:r>
                <a:r>
                  <a:rPr lang="en-US" sz="2400" dirty="0">
                    <a:latin typeface="Calibri"/>
                    <a:cs typeface="Calibri"/>
                  </a:rPr>
                  <a:t>: Denoted as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𝑁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where:</a:t>
                </a:r>
              </a:p>
              <a:p>
                <a:pPr lvl="1">
                  <a:buFont typeface="Courier New"/>
                  <a:buChar char="o"/>
                </a:pPr>
                <a:r>
                  <a:rPr lang="en-US" sz="2000" dirty="0">
                    <a:latin typeface="Calibri"/>
                    <a:cs typeface="Calibri"/>
                  </a:rPr>
                  <a:t>μ is the mean (center of the distribution),</a:t>
                </a:r>
              </a:p>
              <a:p>
                <a:pPr lvl="1">
                  <a:buFont typeface="Courier New"/>
                  <a:buChar char="o"/>
                </a:pPr>
                <a:r>
                  <a:rPr lang="en-US" sz="2000" dirty="0">
                    <a:latin typeface="Calibri"/>
                    <a:cs typeface="Calibri"/>
                  </a:rPr>
                  <a:t>σ is the standard deviation (spread of the distribution).</a:t>
                </a:r>
              </a:p>
              <a:p>
                <a:pPr>
                  <a:buFont typeface="Arial"/>
                  <a:buChar char="•"/>
                </a:pPr>
                <a:r>
                  <a:rPr lang="en-US" sz="2400" dirty="0">
                    <a:latin typeface="Calibri"/>
                    <a:cs typeface="Calibri"/>
                  </a:rPr>
                  <a:t>Likelihood is a function that measures how likely it is that a particular set of parameters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of a probability distribution would generate the observed data.</a:t>
                </a:r>
              </a:p>
              <a:p>
                <a:pPr>
                  <a:buFont typeface="Arial"/>
                  <a:buChar char="•"/>
                </a:pPr>
                <a:r>
                  <a:rPr lang="en-US" sz="2400" dirty="0">
                    <a:latin typeface="Calibri"/>
                    <a:cs typeface="Calibri"/>
                  </a:rPr>
                  <a:t>For a set of </a:t>
                </a:r>
                <a:r>
                  <a:rPr lang="en-US" sz="2400" b="1" dirty="0">
                    <a:latin typeface="Calibri"/>
                    <a:cs typeface="Calibri"/>
                  </a:rPr>
                  <a:t>independent samples</a:t>
                </a:r>
                <a:r>
                  <a:rPr lang="en-US" sz="2400" dirty="0">
                    <a:latin typeface="Calibri"/>
                    <a:cs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 = 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Calibri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  <a:cs typeface="Calibri"/>
                          </a:rPr>
                          <m:t>1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  <a:cs typeface="Calibri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,…,</m:t>
                        </m:r>
                        <m:r>
                          <a:rPr lang="en-US" sz="2400" i="1" dirty="0" err="1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 err="1">
                            <a:latin typeface="Cambria Math" panose="02040503050406030204" pitchFamily="18" charset="0"/>
                            <a:cs typeface="Calibri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, the likelihood of the parameters μ and σ given the data can be computed by multiplying the probabilities obtained from using the probability density function (PDF) with x</a:t>
                </a:r>
                <a:r>
                  <a:rPr lang="en-US" sz="2400" baseline="-25000" dirty="0">
                    <a:latin typeface="Calibri"/>
                    <a:cs typeface="Calibri"/>
                  </a:rPr>
                  <a:t>i </a:t>
                </a:r>
                <a:r>
                  <a:rPr lang="en-US" sz="2400" dirty="0">
                    <a:latin typeface="Calibri"/>
                    <a:cs typeface="Calibri"/>
                  </a:rPr>
                  <a:t>plugged in for </a:t>
                </a:r>
                <a:r>
                  <a:rPr lang="en-US" sz="2400" dirty="0" err="1">
                    <a:latin typeface="Calibri"/>
                    <a:cs typeface="Calibri"/>
                  </a:rPr>
                  <a:t>i</a:t>
                </a:r>
                <a:r>
                  <a:rPr lang="en-US" sz="2400" dirty="0">
                    <a:latin typeface="Calibri"/>
                    <a:cs typeface="Calibri"/>
                  </a:rPr>
                  <a:t>=1,…n. </a:t>
                </a:r>
              </a:p>
              <a:p>
                <a:pPr marL="0" indent="0">
                  <a:buNone/>
                </a:pPr>
                <a:endParaRPr lang="en-US" sz="2400" dirty="0">
                  <a:latin typeface="Calibri"/>
                  <a:cs typeface="Calibri"/>
                </a:endParaRP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F126E0AD-9104-5160-BE69-E4A00058CA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  <a:blipFill>
                <a:blip r:embed="rId2"/>
                <a:stretch>
                  <a:fillRect l="-1004" t="-1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09C257-D8BD-3726-79D9-7AB518CD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539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Likelihood</a:t>
            </a:r>
            <a:endParaRPr lang="en-US" sz="4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</p:spPr>
            <p:txBody>
              <a:bodyPr/>
              <a:lstStyle/>
              <a:p>
                <a:pPr>
                  <a:buFont typeface="Arial"/>
                  <a:buChar char="•"/>
                </a:pPr>
                <a:r>
                  <a:rPr lang="en-US" sz="2400" b="1" dirty="0">
                    <a:latin typeface="Calibri"/>
                    <a:cs typeface="Calibri"/>
                  </a:rPr>
                  <a:t>Normal Distribution</a:t>
                </a:r>
                <a:r>
                  <a:rPr lang="en-US" sz="2400" dirty="0">
                    <a:latin typeface="Calibri"/>
                    <a:cs typeface="Calibri"/>
                  </a:rPr>
                  <a:t>: Denoted as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𝑁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where:</a:t>
                </a:r>
              </a:p>
              <a:p>
                <a:pPr lvl="1">
                  <a:buFont typeface="Courier New"/>
                  <a:buChar char="o"/>
                </a:pPr>
                <a:r>
                  <a:rPr lang="en-US" sz="2000" dirty="0">
                    <a:latin typeface="Calibri"/>
                    <a:cs typeface="Calibri"/>
                  </a:rPr>
                  <a:t>μ is the mean (center of the distribution),</a:t>
                </a:r>
              </a:p>
              <a:p>
                <a:pPr lvl="1">
                  <a:buFont typeface="Courier New"/>
                  <a:buChar char="o"/>
                </a:pPr>
                <a:r>
                  <a:rPr lang="en-US" sz="2000" dirty="0">
                    <a:latin typeface="Calibri"/>
                    <a:cs typeface="Calibri"/>
                  </a:rPr>
                  <a:t>σ is the standard deviation (spread of the distribution).</a:t>
                </a:r>
              </a:p>
              <a:p>
                <a:pPr>
                  <a:buFont typeface="Arial"/>
                  <a:buChar char="•"/>
                </a:pPr>
                <a:r>
                  <a:rPr lang="en-US" sz="2400" dirty="0">
                    <a:latin typeface="Calibri"/>
                    <a:cs typeface="Calibri"/>
                  </a:rPr>
                  <a:t>Likelihood is a function that measures how likely it is that a particular set of parameters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of a probability distribution would generate the observed data.</a:t>
                </a:r>
              </a:p>
              <a:p>
                <a:pPr>
                  <a:buFont typeface="Arial"/>
                  <a:buChar char="•"/>
                </a:pPr>
                <a:r>
                  <a:rPr lang="en-US" sz="2400" dirty="0">
                    <a:latin typeface="Calibri"/>
                    <a:cs typeface="Calibri"/>
                  </a:rPr>
                  <a:t>For a set of </a:t>
                </a:r>
                <a:r>
                  <a:rPr lang="en-US" sz="2400" b="1" dirty="0">
                    <a:latin typeface="Calibri"/>
                    <a:cs typeface="Calibri"/>
                  </a:rPr>
                  <a:t>independent samples</a:t>
                </a:r>
                <a:r>
                  <a:rPr lang="en-US" sz="2400" dirty="0">
                    <a:latin typeface="Calibri"/>
                    <a:cs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 = 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Calibri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  <a:cs typeface="Calibri"/>
                          </a:rPr>
                          <m:t>1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  <a:cs typeface="Calibri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Calibri"/>
                          </a:rPr>
                          <m:t>,…,</m:t>
                        </m:r>
                        <m:r>
                          <a:rPr lang="en-US" sz="2400" i="1" dirty="0" err="1">
                            <a:latin typeface="Cambria Math" panose="02040503050406030204" pitchFamily="18" charset="0"/>
                            <a:cs typeface="Calibri"/>
                          </a:rPr>
                          <m:t>𝑥</m:t>
                        </m:r>
                        <m:r>
                          <a:rPr lang="en-US" sz="2400" i="1" baseline="-25000" dirty="0" err="1">
                            <a:latin typeface="Cambria Math" panose="02040503050406030204" pitchFamily="18" charset="0"/>
                            <a:cs typeface="Calibri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, the likelihood of the parameters μ and σ given the data can be computed by multiplying the probabilities obtained from the probability density functions (PDF) with x</a:t>
                </a:r>
                <a:r>
                  <a:rPr lang="en-US" sz="2400" baseline="-25000" dirty="0">
                    <a:latin typeface="Calibri"/>
                    <a:cs typeface="Calibri"/>
                  </a:rPr>
                  <a:t>i </a:t>
                </a:r>
                <a:r>
                  <a:rPr lang="en-US" sz="2400" dirty="0">
                    <a:latin typeface="Calibri"/>
                    <a:cs typeface="Calibri"/>
                  </a:rPr>
                  <a:t>plugged in for </a:t>
                </a:r>
                <a:r>
                  <a:rPr lang="en-US" sz="2400" dirty="0" err="1">
                    <a:latin typeface="Calibri"/>
                    <a:cs typeface="Calibri"/>
                  </a:rPr>
                  <a:t>i</a:t>
                </a:r>
                <a:r>
                  <a:rPr lang="en-US" sz="2400" dirty="0">
                    <a:latin typeface="Calibri"/>
                    <a:cs typeface="Calibri"/>
                  </a:rPr>
                  <a:t>=1,…n. </a:t>
                </a:r>
              </a:p>
              <a:p>
                <a:pPr marL="0" indent="0">
                  <a:buNone/>
                </a:pPr>
                <a:endParaRPr lang="en-US" sz="2400" dirty="0">
                  <a:latin typeface="Calibri"/>
                  <a:cs typeface="Calibri"/>
                </a:endParaRP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  <a:blipFill>
                <a:blip r:embed="rId2"/>
                <a:stretch>
                  <a:fillRect l="-1004" t="-1828" r="-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4520F2-0EE9-73DC-6DEC-61F7442B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07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Used Formulae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</p:spPr>
            <p:txBody>
              <a:bodyPr/>
              <a:lstStyle/>
              <a:p>
                <a:pPr>
                  <a:buFont typeface="Arial"/>
                  <a:buChar char="•"/>
                </a:pPr>
                <a:r>
                  <a:rPr lang="en-US" sz="2400" dirty="0">
                    <a:latin typeface="Trebuchet MS"/>
                    <a:cs typeface="Calibri"/>
                  </a:rPr>
                  <a:t>The PDF (Probability Density Function) of a normal distribution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/>
                      </a:rPr>
                      <m:t>𝑁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libri"/>
                    <a:cs typeface="Calibri"/>
                  </a:rPr>
                  <a:t> </a:t>
                </a:r>
                <a:r>
                  <a:rPr lang="en-US" sz="2400" dirty="0">
                    <a:latin typeface="Trebuchet MS"/>
                    <a:cs typeface="Calibri"/>
                  </a:rPr>
                  <a:t>for a sample X is given by</a:t>
                </a:r>
                <a:endParaRPr lang="en-US" sz="2400" dirty="0">
                  <a:latin typeface="Calibri"/>
                  <a:cs typeface="Calibri"/>
                </a:endParaRPr>
              </a:p>
              <a:p>
                <a:pPr marL="0" indent="0">
                  <a:buNone/>
                </a:pPr>
                <a:endParaRPr lang="en-US" sz="2400" i="1" dirty="0">
                  <a:latin typeface="Calibri"/>
                  <a:cs typeface="Calibri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>
                  <a:latin typeface="Calibri"/>
                  <a:cs typeface="Calibri"/>
                </a:endParaRPr>
              </a:p>
              <a:p>
                <a:r>
                  <a:rPr lang="en-US" sz="2400" dirty="0">
                    <a:latin typeface="Calibri"/>
                    <a:cs typeface="Calibri"/>
                  </a:rPr>
                  <a:t>The likelihood function assuming for n samples is given by</a:t>
                </a:r>
              </a:p>
              <a:p>
                <a:pPr marL="457200" lvl="1" indent="0">
                  <a:buNone/>
                </a:pPr>
                <a:endParaRPr lang="en-US" sz="2000" dirty="0">
                  <a:latin typeface="Calibri"/>
                  <a:cs typeface="Calibri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</m:e>
                        <m:e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…,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en-US" sz="2000" dirty="0">
                  <a:latin typeface="Calibri"/>
                  <a:cs typeface="Calibri"/>
                </a:endParaRPr>
              </a:p>
              <a:p>
                <a:pPr marL="457200" lvl="1" indent="0">
                  <a:buNone/>
                </a:pPr>
                <a:r>
                  <a:rPr lang="en-US" sz="2000" dirty="0">
                    <a:latin typeface="Calibri"/>
                    <a:cs typeface="Calibri"/>
                  </a:rPr>
                  <a:t>	</a:t>
                </a: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497675"/>
                <a:ext cx="7893934" cy="4669643"/>
              </a:xfrm>
              <a:blipFill>
                <a:blip r:embed="rId2"/>
                <a:stretch>
                  <a:fillRect l="-963" t="-2174" b="-27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B54788-ABEC-3F95-F886-9EC15F84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79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Computing Likelihood – Case A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825625"/>
                <a:ext cx="7903579" cy="1325563"/>
              </a:xfrm>
            </p:spPr>
            <p:txBody>
              <a:bodyPr/>
              <a:lstStyle/>
              <a:p>
                <a:r>
                  <a:rPr lang="en-US" sz="2400" dirty="0">
                    <a:latin typeface="Trebuchet MS"/>
                    <a:cs typeface="Times New Roman"/>
                  </a:rPr>
                  <a:t>We have four samples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={0, 4, 5, 7} 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for a normal distribution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∼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𝑁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(2, 1)</m:t>
                    </m:r>
                  </m:oMath>
                </a14:m>
                <a:endParaRPr lang="en-US" sz="2400" dirty="0">
                  <a:latin typeface="Trebuchet MS"/>
                  <a:cs typeface="Times New Roman"/>
                </a:endParaRPr>
              </a:p>
              <a:p>
                <a:r>
                  <a:rPr lang="en-US" sz="2400" dirty="0">
                    <a:latin typeface="Trebuchet MS"/>
                    <a:cs typeface="Times New Roman"/>
                  </a:rPr>
                  <a:t>For each value of X, substitute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400" dirty="0">
                  <a:latin typeface="Trebuchet MS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825625"/>
                <a:ext cx="7903579" cy="1325563"/>
              </a:xfrm>
              <a:blipFill>
                <a:blip r:embed="rId2"/>
                <a:stretch>
                  <a:fillRect l="-1002" t="-6422" b="-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2D1BE7-8D11-1117-1F36-AB24B88AD85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24613" y="3222483"/>
                <a:ext cx="4347387" cy="2674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28600" indent="-228600" algn="l" rtl="0" eaLnBrk="1" fontAlgn="base" hangingPunct="1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1pPr>
                <a:lvl2pPr marL="6858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2pPr>
                <a:lvl3pPr marL="11430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3pPr>
                <a:lvl4pPr marL="16002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4pPr>
                <a:lvl5pPr marL="20574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2, 1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2, 1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2, 1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4.5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2, 1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12.5</m:t>
                          </m:r>
                        </m:sup>
                      </m:sSup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2000" dirty="0">
                  <a:latin typeface="Trebuchet MS"/>
                  <a:cs typeface="Times New Roman"/>
                </a:endParaRPr>
              </a:p>
              <a:p>
                <a:endParaRPr lang="en-US" sz="2400" dirty="0">
                  <a:cs typeface="Times New Roman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>
                  <a:cs typeface="Times New Roman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2D1BE7-8D11-1117-1F36-AB24B88AD8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4613" y="3222483"/>
                <a:ext cx="4347387" cy="2674127"/>
              </a:xfrm>
              <a:prstGeom prst="rect">
                <a:avLst/>
              </a:prstGeom>
              <a:blipFill>
                <a:blip r:embed="rId3"/>
                <a:stretch>
                  <a:fillRect b="-68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graph of a normal distribution&#10;&#10;Description automatically generated">
            <a:extLst>
              <a:ext uri="{FF2B5EF4-FFF2-40B4-BE49-F238E27FC236}">
                <a16:creationId xmlns:a16="http://schemas.microsoft.com/office/drawing/2014/main" id="{C06C1400-8342-0FD7-559A-287EEC9338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2980462"/>
            <a:ext cx="4553719" cy="341529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C86D0-5162-C3AB-DE24-79E2D84D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5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Computing Likelihood – Case A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825625"/>
                <a:ext cx="7903579" cy="4351338"/>
              </a:xfrm>
            </p:spPr>
            <p:txBody>
              <a:bodyPr/>
              <a:lstStyle/>
              <a:p>
                <a:r>
                  <a:rPr lang="en-US" sz="2400" dirty="0">
                    <a:latin typeface="Trebuchet MS"/>
                    <a:cs typeface="Times New Roman"/>
                  </a:rPr>
                  <a:t>The total likelihood of the sample for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𝑁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(2, 1)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 distribution is</a:t>
                </a:r>
              </a:p>
              <a:p>
                <a:pPr marL="0" indent="0">
                  <a:buNone/>
                </a:pPr>
                <a:endParaRPr lang="en-US" sz="2400" dirty="0">
                  <a:latin typeface="Trebuchet MS"/>
                  <a:cs typeface="Times New 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2,   1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1</m:t>
                          </m:r>
                        </m:sub>
                      </m:sSub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1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4.5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.5</m:t>
                          </m:r>
                        </m:sup>
                      </m:sSup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p>
                      </m:sSup>
                    </m:oMath>
                  </m:oMathPara>
                </a14:m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1</m:t>
                              </m:r>
                            </m:e>
                          </m:d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1.92 ∗</m:t>
                      </m:r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−11</m:t>
                          </m:r>
                        </m:sup>
                      </m:sSup>
                    </m:oMath>
                  </m:oMathPara>
                </a14:m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0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825625"/>
                <a:ext cx="7903579" cy="4351338"/>
              </a:xfrm>
              <a:blipFill>
                <a:blip r:embed="rId2"/>
                <a:stretch>
                  <a:fillRect l="-1002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F37EF2-F22B-1025-4E70-30CB2AC5A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6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6AF5-0A6F-2D1C-B9C1-9F1A2470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wrap="square" anchor="ctr">
            <a:normAutofit/>
          </a:bodyPr>
          <a:lstStyle/>
          <a:p>
            <a:r>
              <a:rPr lang="en-US" sz="4000" dirty="0">
                <a:latin typeface="Trebuchet MS"/>
              </a:rPr>
              <a:t>Computing Likelihood – Case B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28650" y="1825625"/>
                <a:ext cx="7903579" cy="1325563"/>
              </a:xfrm>
            </p:spPr>
            <p:txBody>
              <a:bodyPr/>
              <a:lstStyle/>
              <a:p>
                <a:r>
                  <a:rPr lang="en-US" sz="2400" dirty="0">
                    <a:latin typeface="Trebuchet MS"/>
                    <a:cs typeface="Times New Roman"/>
                  </a:rPr>
                  <a:t>We have four samples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={0, 4, 5, 7} 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for a normal distribution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𝑋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∼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𝑁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Times New Roman"/>
                      </a:rPr>
                      <m:t>(4 ,1)</m:t>
                    </m:r>
                  </m:oMath>
                </a14:m>
                <a:endParaRPr lang="en-US" sz="2400" dirty="0">
                  <a:latin typeface="Trebuchet MS"/>
                  <a:cs typeface="Times New Roman"/>
                </a:endParaRPr>
              </a:p>
              <a:p>
                <a:r>
                  <a:rPr lang="en-US" sz="2400" dirty="0">
                    <a:latin typeface="Trebuchet MS"/>
                    <a:cs typeface="Times New Roman"/>
                  </a:rPr>
                  <a:t>For each value of X, substitute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2400" dirty="0">
                    <a:latin typeface="Trebuchet MS"/>
                    <a:cs typeface="Times New Roman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4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>
                  <a:cs typeface="Times New Roman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9882DBEF-2713-D507-8943-CA93E3A2FD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28650" y="1825625"/>
                <a:ext cx="7903579" cy="1325563"/>
              </a:xfrm>
              <a:blipFill>
                <a:blip r:embed="rId2"/>
                <a:stretch>
                  <a:fillRect l="-1002" t="-6422" b="-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5C213C-2C95-F812-9A6E-C617245271B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96514" y="2623646"/>
                <a:ext cx="4383925" cy="4351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28600" indent="-228600" algn="l" rtl="0" eaLnBrk="1" fontAlgn="base" hangingPunct="1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1pPr>
                <a:lvl2pPr marL="6858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2pPr>
                <a:lvl3pPr marL="11430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3pPr>
                <a:lvl4pPr marL="16002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4pPr>
                <a:lvl5pPr marL="2057400" indent="-228600" algn="l" rtl="0" eaLnBrk="1" fontAlgn="base" hangingPunct="1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400" dirty="0">
                  <a:latin typeface="Trebuchet MS"/>
                  <a:cs typeface="Times New Roman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4, 1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4, 1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4, 1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  <m:t>4, 1</m:t>
                              </m:r>
                            </m:e>
                          </m:d>
                        </m:e>
                      </m:d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  <m: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4.5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Font typeface="Arial" panose="020B0604020202020204" pitchFamily="34" charset="0"/>
                  <a:buNone/>
                </a:pPr>
                <a:endParaRPr lang="en-US" sz="2000" dirty="0">
                  <a:latin typeface="Trebuchet MS"/>
                  <a:cs typeface="Times New Roman"/>
                </a:endParaRPr>
              </a:p>
              <a:p>
                <a:endParaRPr lang="en-US" sz="2400" dirty="0">
                  <a:cs typeface="Times New Roman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>
                  <a:cs typeface="Times New Roman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5C213C-2C95-F812-9A6E-C61724527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6514" y="2623646"/>
                <a:ext cx="4383925" cy="43513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graph with a blue line and red dots&#10;&#10;Description automatically generated">
            <a:extLst>
              <a:ext uri="{FF2B5EF4-FFF2-40B4-BE49-F238E27FC236}">
                <a16:creationId xmlns:a16="http://schemas.microsoft.com/office/drawing/2014/main" id="{BF9B0CB2-019C-EABE-F9BC-AC300AB366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0439" y="3042458"/>
            <a:ext cx="4461169" cy="334587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106F5-9EB2-EACD-C4F4-0D9DAE67E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4FD0A-EBFD-4C77-A68B-A04CCF9EDF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02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smTemplate-redLine.ppt [Compatibility Mode]" id="{1948B611-2CF8-4E6A-ACDE-9502A001A554}" vid="{D274577E-D529-41C6-BE47-339FC4523E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65392922450245A5F7DE083B87CAC2" ma:contentTypeVersion="8" ma:contentTypeDescription="Create a new document." ma:contentTypeScope="" ma:versionID="3a35c16359f91e5109100f7a7842b31a">
  <xsd:schema xmlns:xsd="http://www.w3.org/2001/XMLSchema" xmlns:xs="http://www.w3.org/2001/XMLSchema" xmlns:p="http://schemas.microsoft.com/office/2006/metadata/properties" xmlns:ns2="fd80e1f4-21e1-4eef-b7b7-dfe3a4222bfd" targetNamespace="http://schemas.microsoft.com/office/2006/metadata/properties" ma:root="true" ma:fieldsID="344c0df94a109fbc0f940c828e68fecf" ns2:_="">
    <xsd:import namespace="fd80e1f4-21e1-4eef-b7b7-dfe3a4222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0e1f4-21e1-4eef-b7b7-dfe3a4222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A36373-888E-4265-ABE6-6AB4DE4BDA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80e1f4-21e1-4eef-b7b7-dfe3a4222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B97E85-03AD-4AD3-A0BF-60D007998AB9}">
  <ds:schemaRefs>
    <ds:schemaRef ds:uri="http://schemas.microsoft.com/office/2006/metadata/properties"/>
    <ds:schemaRef ds:uri="http://www.w3.org/XML/1998/namespace"/>
    <ds:schemaRef ds:uri="http://purl.org/dc/elements/1.1/"/>
    <ds:schemaRef ds:uri="ac34667b-89d9-4def-a594-f89021ec20bb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7147070-7ff2-4590-8887-0c2472c68be0"/>
  </ds:schemaRefs>
</ds:datastoreItem>
</file>

<file path=customXml/itemProps3.xml><?xml version="1.0" encoding="utf-8"?>
<ds:datastoreItem xmlns:ds="http://schemas.openxmlformats.org/officeDocument/2006/customXml" ds:itemID="{1DFD2DEB-C0DF-40F5-A058-70064C5680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CubicleOS Presentation</Template>
  <TotalTime>158</TotalTime>
  <Words>1250</Words>
  <Application>Microsoft Office PowerPoint</Application>
  <PresentationFormat>On-screen Show (4:3)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Aptos</vt:lpstr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Trebuchet MS</vt:lpstr>
      <vt:lpstr>Office Theme</vt:lpstr>
      <vt:lpstr>COSC 6335: Data Mining 2024 Group D Task</vt:lpstr>
      <vt:lpstr>Likelihood</vt:lpstr>
      <vt:lpstr>Task </vt:lpstr>
      <vt:lpstr>Likelihood</vt:lpstr>
      <vt:lpstr>Likelihood</vt:lpstr>
      <vt:lpstr>Used Formulae</vt:lpstr>
      <vt:lpstr>Computing Likelihood – Case A</vt:lpstr>
      <vt:lpstr>Computing Likelihood – Case A</vt:lpstr>
      <vt:lpstr>Computing Likelihood – Case B</vt:lpstr>
      <vt:lpstr>Computing Likelihood – Case B</vt:lpstr>
      <vt:lpstr>Maximum Likelihood Estimation</vt:lpstr>
      <vt:lpstr>Computing MLE</vt:lpstr>
      <vt:lpstr>Computing MLE</vt:lpstr>
      <vt:lpstr>Comparison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AIdle: An Inference-as-a-Service Application of a Deep Learning Text-to-Image Model</dc:title>
  <dc:creator>Amirpanahi, Keyon C</dc:creator>
  <cp:lastModifiedBy>Eick, Christoph F</cp:lastModifiedBy>
  <cp:revision>184</cp:revision>
  <dcterms:created xsi:type="dcterms:W3CDTF">2022-04-09T21:19:23Z</dcterms:created>
  <dcterms:modified xsi:type="dcterms:W3CDTF">2026-01-28T16:22:08Z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0x0101003C65392922450245A5F7DE083B87CAC2</vt:lpwstr>
  </property>
  <property fmtid="{D5CDD505-2E9C-101B-9397-08002B2CF9AE}" pid="3" name="MediaServiceImageTags">
    <vt:lpwstr/>
  </property>
</Properties>
</file>