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612" r:id="rId2"/>
    <p:sldId id="658" r:id="rId3"/>
    <p:sldId id="641" r:id="rId4"/>
    <p:sldId id="645" r:id="rId5"/>
    <p:sldId id="656" r:id="rId6"/>
    <p:sldId id="613" r:id="rId7"/>
    <p:sldId id="614" r:id="rId8"/>
    <p:sldId id="615" r:id="rId9"/>
    <p:sldId id="616" r:id="rId10"/>
    <p:sldId id="617" r:id="rId11"/>
    <p:sldId id="652" r:id="rId12"/>
    <p:sldId id="646" r:id="rId13"/>
    <p:sldId id="647" r:id="rId14"/>
    <p:sldId id="648" r:id="rId15"/>
    <p:sldId id="649" r:id="rId16"/>
    <p:sldId id="654" r:id="rId17"/>
    <p:sldId id="618" r:id="rId18"/>
    <p:sldId id="651" r:id="rId19"/>
    <p:sldId id="653" r:id="rId20"/>
    <p:sldId id="650" r:id="rId21"/>
  </p:sldIdLst>
  <p:sldSz cx="9144000" cy="6858000" type="screen4x3"/>
  <p:notesSz cx="7010400" cy="92964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14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4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4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4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400" b="1" kern="1200">
        <a:solidFill>
          <a:schemeClr val="tx1"/>
        </a:solidFill>
        <a:latin typeface="Arial" pitchFamily="34" charset="0"/>
        <a:ea typeface="+mn-ea"/>
        <a:cs typeface="+mn-cs"/>
      </a:defRPr>
    </a:lvl5pPr>
    <a:lvl6pPr marL="2286000" algn="l" defTabSz="914400" rtl="0" eaLnBrk="1" latinLnBrk="0" hangingPunct="1">
      <a:defRPr sz="1400" b="1" kern="1200">
        <a:solidFill>
          <a:schemeClr val="tx1"/>
        </a:solidFill>
        <a:latin typeface="Arial" pitchFamily="34" charset="0"/>
        <a:ea typeface="+mn-ea"/>
        <a:cs typeface="+mn-cs"/>
      </a:defRPr>
    </a:lvl6pPr>
    <a:lvl7pPr marL="2743200" algn="l" defTabSz="914400" rtl="0" eaLnBrk="1" latinLnBrk="0" hangingPunct="1">
      <a:defRPr sz="1400" b="1" kern="1200">
        <a:solidFill>
          <a:schemeClr val="tx1"/>
        </a:solidFill>
        <a:latin typeface="Arial" pitchFamily="34" charset="0"/>
        <a:ea typeface="+mn-ea"/>
        <a:cs typeface="+mn-cs"/>
      </a:defRPr>
    </a:lvl7pPr>
    <a:lvl8pPr marL="3200400" algn="l" defTabSz="914400" rtl="0" eaLnBrk="1" latinLnBrk="0" hangingPunct="1">
      <a:defRPr sz="1400" b="1" kern="1200">
        <a:solidFill>
          <a:schemeClr val="tx1"/>
        </a:solidFill>
        <a:latin typeface="Arial" pitchFamily="34" charset="0"/>
        <a:ea typeface="+mn-ea"/>
        <a:cs typeface="+mn-cs"/>
      </a:defRPr>
    </a:lvl8pPr>
    <a:lvl9pPr marL="3657600" algn="l" defTabSz="914400" rtl="0" eaLnBrk="1" latinLnBrk="0" hangingPunct="1">
      <a:defRPr sz="1400" b="1"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736">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A8487"/>
    <a:srgbClr val="1C5A61"/>
    <a:srgbClr val="0C6D9C"/>
    <a:srgbClr val="FF0000"/>
    <a:srgbClr val="CC3300"/>
    <a:srgbClr val="F5F5F5"/>
    <a:srgbClr val="F4F4F4"/>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p:restoredLeft sz="18853" autoAdjust="0"/>
    <p:restoredTop sz="97778" autoAdjust="0"/>
  </p:normalViewPr>
  <p:slideViewPr>
    <p:cSldViewPr>
      <p:cViewPr varScale="1">
        <p:scale>
          <a:sx n="77" d="100"/>
          <a:sy n="77" d="100"/>
        </p:scale>
        <p:origin x="1781" y="43"/>
      </p:cViewPr>
      <p:guideLst>
        <p:guide orient="horz" pos="2160"/>
        <p:guide pos="2736"/>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Lst>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3" d="100"/>
          <a:sy n="83" d="100"/>
        </p:scale>
        <p:origin x="-840" y="-66"/>
      </p:cViewPr>
      <p:guideLst>
        <p:guide orient="horz" pos="2929"/>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3.xml"/><Relationship Id="rId7" Type="http://schemas.openxmlformats.org/officeDocument/2006/relationships/slide" Target="slides/slide8.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7.xml"/><Relationship Id="rId5" Type="http://schemas.openxmlformats.org/officeDocument/2006/relationships/slide" Target="slides/slide5.xml"/><Relationship Id="rId10" Type="http://schemas.openxmlformats.org/officeDocument/2006/relationships/slide" Target="slides/slide11.xml"/><Relationship Id="rId4" Type="http://schemas.openxmlformats.org/officeDocument/2006/relationships/slide" Target="slides/slide4.xml"/><Relationship Id="rId9"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99313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32591" y="4416098"/>
            <a:ext cx="5143698" cy="4180921"/>
          </a:xfrm>
          <a:prstGeom prst="rect">
            <a:avLst/>
          </a:prstGeom>
          <a:noFill/>
          <a:ln w="12700">
            <a:noFill/>
            <a:miter lim="800000"/>
            <a:headEnd/>
            <a:tailEnd/>
          </a:ln>
          <a:effectLst/>
        </p:spPr>
        <p:txBody>
          <a:bodyPr vert="horz" wrap="square" lIns="96811" tIns="48408" rIns="96811" bIns="48408"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1" name="Rectangle 3"/>
          <p:cNvSpPr>
            <a:spLocks noGrp="1" noRot="1" noChangeAspect="1" noChangeArrowheads="1" noTextEdit="1"/>
          </p:cNvSpPr>
          <p:nvPr>
            <p:ph type="sldImg" idx="2"/>
          </p:nvPr>
        </p:nvSpPr>
        <p:spPr bwMode="auto">
          <a:xfrm>
            <a:off x="1192213" y="704850"/>
            <a:ext cx="4629150" cy="34718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407737703"/>
      </p:ext>
    </p:extLst>
  </p:cSld>
  <p:clrMap bg1="lt1" tx1="dk1" bg2="lt2" tx2="dk2" accent1="accent1" accent2="accent2" accent3="accent3" accent4="accent4" accent5="accent5" accent6="accent6" hlink="hlink" folHlink="folHlink"/>
  <p:notesStyle>
    <a:lvl1pPr algn="l" defTabSz="963613" rtl="0" eaLnBrk="0" fontAlgn="base" hangingPunct="0">
      <a:spcBef>
        <a:spcPct val="30000"/>
      </a:spcBef>
      <a:spcAft>
        <a:spcPct val="0"/>
      </a:spcAft>
      <a:defRPr sz="1200" kern="1200">
        <a:solidFill>
          <a:schemeClr val="tx1"/>
        </a:solidFill>
        <a:latin typeface="Arial" charset="0"/>
        <a:ea typeface="+mn-ea"/>
        <a:cs typeface="+mn-cs"/>
      </a:defRPr>
    </a:lvl1pPr>
    <a:lvl2pPr marL="469900" algn="l" defTabSz="963613" rtl="0" eaLnBrk="0" fontAlgn="base" hangingPunct="0">
      <a:spcBef>
        <a:spcPct val="30000"/>
      </a:spcBef>
      <a:spcAft>
        <a:spcPct val="0"/>
      </a:spcAft>
      <a:defRPr sz="1200" kern="1200">
        <a:solidFill>
          <a:schemeClr val="tx1"/>
        </a:solidFill>
        <a:latin typeface="Arial" charset="0"/>
        <a:ea typeface="+mn-ea"/>
        <a:cs typeface="+mn-cs"/>
      </a:defRPr>
    </a:lvl2pPr>
    <a:lvl3pPr marL="938213" algn="l" defTabSz="963613" rtl="0" eaLnBrk="0" fontAlgn="base" hangingPunct="0">
      <a:spcBef>
        <a:spcPct val="30000"/>
      </a:spcBef>
      <a:spcAft>
        <a:spcPct val="0"/>
      </a:spcAft>
      <a:defRPr sz="1200" kern="1200">
        <a:solidFill>
          <a:schemeClr val="tx1"/>
        </a:solidFill>
        <a:latin typeface="Arial" charset="0"/>
        <a:ea typeface="+mn-ea"/>
        <a:cs typeface="+mn-cs"/>
      </a:defRPr>
    </a:lvl3pPr>
    <a:lvl4pPr marL="1408113" algn="l" defTabSz="963613" rtl="0" eaLnBrk="0" fontAlgn="base" hangingPunct="0">
      <a:spcBef>
        <a:spcPct val="30000"/>
      </a:spcBef>
      <a:spcAft>
        <a:spcPct val="0"/>
      </a:spcAft>
      <a:defRPr sz="1200" kern="1200">
        <a:solidFill>
          <a:schemeClr val="tx1"/>
        </a:solidFill>
        <a:latin typeface="Arial" charset="0"/>
        <a:ea typeface="+mn-ea"/>
        <a:cs typeface="+mn-cs"/>
      </a:defRPr>
    </a:lvl4pPr>
    <a:lvl5pPr marL="1876425" algn="l" defTabSz="963613"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654385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84263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3688" y="152400"/>
            <a:ext cx="2085975"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152400"/>
            <a:ext cx="6110288"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99355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49236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523878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11163" y="1143000"/>
            <a:ext cx="408305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6613" y="1143000"/>
            <a:ext cx="408305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32868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24238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47977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9569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52362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295078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152400"/>
            <a:ext cx="8280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b"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11163" y="1143000"/>
            <a:ext cx="83185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 Third Level</a:t>
            </a:r>
          </a:p>
        </p:txBody>
      </p:sp>
      <p:grpSp>
        <p:nvGrpSpPr>
          <p:cNvPr id="1028" name="Group 16"/>
          <p:cNvGrpSpPr>
            <a:grpSpLocks/>
          </p:cNvGrpSpPr>
          <p:nvPr userDrawn="1"/>
        </p:nvGrpSpPr>
        <p:grpSpPr bwMode="auto">
          <a:xfrm>
            <a:off x="304800" y="838200"/>
            <a:ext cx="8534400" cy="152400"/>
            <a:chOff x="264" y="788"/>
            <a:chExt cx="5232" cy="124"/>
          </a:xfrm>
        </p:grpSpPr>
        <p:sp>
          <p:nvSpPr>
            <p:cNvPr id="1030" name="Rectangle 17"/>
            <p:cNvSpPr>
              <a:spLocks noChangeArrowheads="1"/>
            </p:cNvSpPr>
            <p:nvPr/>
          </p:nvSpPr>
          <p:spPr bwMode="auto">
            <a:xfrm>
              <a:off x="264" y="788"/>
              <a:ext cx="5232" cy="61"/>
            </a:xfrm>
            <a:prstGeom prst="rect">
              <a:avLst/>
            </a:prstGeom>
            <a:gradFill rotWithShape="0">
              <a:gsLst>
                <a:gs pos="0">
                  <a:srgbClr val="0E9BBA"/>
                </a:gs>
                <a:gs pos="50000">
                  <a:srgbClr val="12C2E9"/>
                </a:gs>
                <a:gs pos="100000">
                  <a:srgbClr val="0E9BBA"/>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sp>
          <p:nvSpPr>
            <p:cNvPr id="1031" name="Rectangle 18"/>
            <p:cNvSpPr>
              <a:spLocks noChangeArrowheads="1"/>
            </p:cNvSpPr>
            <p:nvPr/>
          </p:nvSpPr>
          <p:spPr bwMode="auto">
            <a:xfrm>
              <a:off x="264" y="881"/>
              <a:ext cx="5232" cy="31"/>
            </a:xfrm>
            <a:prstGeom prst="rect">
              <a:avLst/>
            </a:prstGeom>
            <a:gradFill rotWithShape="0">
              <a:gsLst>
                <a:gs pos="0">
                  <a:srgbClr val="B200B2"/>
                </a:gs>
                <a:gs pos="50000">
                  <a:srgbClr val="FF00FF"/>
                </a:gs>
                <a:gs pos="100000">
                  <a:srgbClr val="B200B2"/>
                </a:gs>
              </a:gsLst>
              <a:lin ang="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p>
              <a:endParaRPr lang="en-US"/>
            </a:p>
          </p:txBody>
        </p:sp>
      </p:grpSp>
      <p:sp>
        <p:nvSpPr>
          <p:cNvPr id="1029" name="Rectangle 24"/>
          <p:cNvSpPr>
            <a:spLocks noChangeArrowheads="1"/>
          </p:cNvSpPr>
          <p:nvPr/>
        </p:nvSpPr>
        <p:spPr bwMode="auto">
          <a:xfrm>
            <a:off x="304800" y="6600825"/>
            <a:ext cx="8364538"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0" bIns="0" anchor="b">
            <a:spAutoFit/>
          </a:bodyPr>
          <a:lstStyle/>
          <a:p>
            <a:pPr>
              <a:lnSpc>
                <a:spcPts val="2000"/>
              </a:lnSpc>
            </a:pPr>
            <a:r>
              <a:rPr lang="en-US" sz="1200" b="0"/>
              <a:t>Ch. Eick: Introduction to Hierarchical Clustering and DBSCAN </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ts val="3600"/>
        </a:lnSpc>
        <a:spcBef>
          <a:spcPct val="0"/>
        </a:spcBef>
        <a:spcAft>
          <a:spcPct val="0"/>
        </a:spcAft>
        <a:defRPr sz="3200" b="1">
          <a:solidFill>
            <a:schemeClr val="tx1"/>
          </a:solidFill>
          <a:latin typeface="+mj-lt"/>
          <a:ea typeface="+mj-ea"/>
          <a:cs typeface="+mj-cs"/>
        </a:defRPr>
      </a:lvl1pPr>
      <a:lvl2pPr algn="l" rtl="0" eaLnBrk="0" fontAlgn="base" hangingPunct="0">
        <a:lnSpc>
          <a:spcPts val="3600"/>
        </a:lnSpc>
        <a:spcBef>
          <a:spcPct val="0"/>
        </a:spcBef>
        <a:spcAft>
          <a:spcPct val="0"/>
        </a:spcAft>
        <a:defRPr sz="3200" b="1">
          <a:solidFill>
            <a:schemeClr val="tx1"/>
          </a:solidFill>
          <a:latin typeface="Tahoma" pitchFamily="34" charset="0"/>
        </a:defRPr>
      </a:lvl2pPr>
      <a:lvl3pPr algn="l" rtl="0" eaLnBrk="0" fontAlgn="base" hangingPunct="0">
        <a:lnSpc>
          <a:spcPts val="3600"/>
        </a:lnSpc>
        <a:spcBef>
          <a:spcPct val="0"/>
        </a:spcBef>
        <a:spcAft>
          <a:spcPct val="0"/>
        </a:spcAft>
        <a:defRPr sz="3200" b="1">
          <a:solidFill>
            <a:schemeClr val="tx1"/>
          </a:solidFill>
          <a:latin typeface="Tahoma" pitchFamily="34" charset="0"/>
        </a:defRPr>
      </a:lvl3pPr>
      <a:lvl4pPr algn="l" rtl="0" eaLnBrk="0" fontAlgn="base" hangingPunct="0">
        <a:lnSpc>
          <a:spcPts val="3600"/>
        </a:lnSpc>
        <a:spcBef>
          <a:spcPct val="0"/>
        </a:spcBef>
        <a:spcAft>
          <a:spcPct val="0"/>
        </a:spcAft>
        <a:defRPr sz="3200" b="1">
          <a:solidFill>
            <a:schemeClr val="tx1"/>
          </a:solidFill>
          <a:latin typeface="Tahoma" pitchFamily="34" charset="0"/>
        </a:defRPr>
      </a:lvl4pPr>
      <a:lvl5pPr algn="l" rtl="0" eaLnBrk="0" fontAlgn="base" hangingPunct="0">
        <a:lnSpc>
          <a:spcPts val="3600"/>
        </a:lnSpc>
        <a:spcBef>
          <a:spcPct val="0"/>
        </a:spcBef>
        <a:spcAft>
          <a:spcPct val="0"/>
        </a:spcAft>
        <a:defRPr sz="3200" b="1">
          <a:solidFill>
            <a:schemeClr val="tx1"/>
          </a:solidFill>
          <a:latin typeface="Tahoma" pitchFamily="34" charset="0"/>
        </a:defRPr>
      </a:lvl5pPr>
      <a:lvl6pPr marL="457200" algn="l" rtl="0" eaLnBrk="0" fontAlgn="base" hangingPunct="0">
        <a:lnSpc>
          <a:spcPts val="3600"/>
        </a:lnSpc>
        <a:spcBef>
          <a:spcPct val="0"/>
        </a:spcBef>
        <a:spcAft>
          <a:spcPct val="0"/>
        </a:spcAft>
        <a:defRPr sz="3200" b="1">
          <a:solidFill>
            <a:schemeClr val="tx1"/>
          </a:solidFill>
          <a:latin typeface="Tahoma" pitchFamily="34" charset="0"/>
        </a:defRPr>
      </a:lvl6pPr>
      <a:lvl7pPr marL="914400" algn="l" rtl="0" eaLnBrk="0" fontAlgn="base" hangingPunct="0">
        <a:lnSpc>
          <a:spcPts val="3600"/>
        </a:lnSpc>
        <a:spcBef>
          <a:spcPct val="0"/>
        </a:spcBef>
        <a:spcAft>
          <a:spcPct val="0"/>
        </a:spcAft>
        <a:defRPr sz="3200" b="1">
          <a:solidFill>
            <a:schemeClr val="tx1"/>
          </a:solidFill>
          <a:latin typeface="Tahoma" pitchFamily="34" charset="0"/>
        </a:defRPr>
      </a:lvl7pPr>
      <a:lvl8pPr marL="1371600" algn="l" rtl="0" eaLnBrk="0" fontAlgn="base" hangingPunct="0">
        <a:lnSpc>
          <a:spcPts val="3600"/>
        </a:lnSpc>
        <a:spcBef>
          <a:spcPct val="0"/>
        </a:spcBef>
        <a:spcAft>
          <a:spcPct val="0"/>
        </a:spcAft>
        <a:defRPr sz="3200" b="1">
          <a:solidFill>
            <a:schemeClr val="tx1"/>
          </a:solidFill>
          <a:latin typeface="Tahoma" pitchFamily="34" charset="0"/>
        </a:defRPr>
      </a:lvl8pPr>
      <a:lvl9pPr marL="1828800" algn="l" rtl="0" eaLnBrk="0" fontAlgn="base" hangingPunct="0">
        <a:lnSpc>
          <a:spcPts val="3600"/>
        </a:lnSpc>
        <a:spcBef>
          <a:spcPct val="0"/>
        </a:spcBef>
        <a:spcAft>
          <a:spcPct val="0"/>
        </a:spcAft>
        <a:defRPr sz="3200" b="1">
          <a:solidFill>
            <a:schemeClr val="tx1"/>
          </a:solidFill>
          <a:latin typeface="Tahoma" pitchFamily="34" charset="0"/>
        </a:defRPr>
      </a:lvl9pPr>
    </p:titleStyle>
    <p:bodyStyle>
      <a:lvl1pPr marL="292100" indent="-292100" algn="l" rtl="0" eaLnBrk="0" fontAlgn="base" hangingPunct="0">
        <a:spcBef>
          <a:spcPct val="10000"/>
        </a:spcBef>
        <a:spcAft>
          <a:spcPts val="400"/>
        </a:spcAft>
        <a:buClr>
          <a:srgbClr val="0C7B9C"/>
        </a:buClr>
        <a:buSzPct val="75000"/>
        <a:buFont typeface="Monotype Sorts" pitchFamily="2" charset="2"/>
        <a:buChar char="l"/>
        <a:defRPr sz="2800">
          <a:solidFill>
            <a:schemeClr val="tx1"/>
          </a:solidFill>
          <a:latin typeface="+mn-lt"/>
          <a:ea typeface="+mn-ea"/>
          <a:cs typeface="+mn-cs"/>
        </a:defRPr>
      </a:lvl1pPr>
      <a:lvl2pPr marL="800100" indent="-342900" algn="l" rtl="0" eaLnBrk="0" fontAlgn="base" hangingPunct="0">
        <a:spcBef>
          <a:spcPct val="10000"/>
        </a:spcBef>
        <a:spcAft>
          <a:spcPts val="400"/>
        </a:spcAft>
        <a:buClr>
          <a:srgbClr val="0C7B9C"/>
        </a:buClr>
        <a:buSzPct val="100000"/>
        <a:buFont typeface="Arial" pitchFamily="34" charset="0"/>
        <a:buChar char="–"/>
        <a:defRPr sz="2400">
          <a:solidFill>
            <a:schemeClr val="tx1"/>
          </a:solidFill>
          <a:latin typeface="+mn-lt"/>
        </a:defRPr>
      </a:lvl2pPr>
      <a:lvl3pPr marL="914400" algn="l" rtl="0" eaLnBrk="0" fontAlgn="base" hangingPunct="0">
        <a:spcBef>
          <a:spcPct val="10000"/>
        </a:spcBef>
        <a:spcAft>
          <a:spcPts val="400"/>
        </a:spcAft>
        <a:buClr>
          <a:srgbClr val="0C7B9C"/>
        </a:buClr>
        <a:buSzPct val="70000"/>
        <a:buFont typeface="Wingdings" pitchFamily="2" charset="2"/>
        <a:buChar char="u"/>
        <a:defRPr sz="2000">
          <a:solidFill>
            <a:schemeClr val="tx1"/>
          </a:solidFill>
          <a:latin typeface="+mn-lt"/>
        </a:defRPr>
      </a:lvl3pPr>
      <a:lvl4pPr marL="1600200" indent="-228600" algn="l" rtl="0" eaLnBrk="0" fontAlgn="base" hangingPunct="0">
        <a:spcBef>
          <a:spcPct val="20000"/>
        </a:spcBef>
        <a:spcAft>
          <a:spcPct val="0"/>
        </a:spcAft>
        <a:buSzPct val="100000"/>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SzPct val="100000"/>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SzPct val="100000"/>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SzPct val="100000"/>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SzPct val="100000"/>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SzPct val="100000"/>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oleObject" Target="../embeddings/oleObject2.bin"/><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2" Type="http://schemas.openxmlformats.org/officeDocument/2006/relationships/hyperlink" Target="http://www.inside-r.org/node/59838"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2.cs.uh.edu/~ceick/DM/DENCLUE.pdf" TargetMode="External"/><Relationship Id="rId2" Type="http://schemas.openxmlformats.org/officeDocument/2006/relationships/hyperlink" Target="http://www2.cs.uh.edu/~ceick/DM/Denclue2.pdf" TargetMode="External"/><Relationship Id="rId1" Type="http://schemas.openxmlformats.org/officeDocument/2006/relationships/slideLayout" Target="../slideLayouts/slideLayout2.xml"/><Relationship Id="rId4" Type="http://schemas.openxmlformats.org/officeDocument/2006/relationships/hyperlink" Target="http://www2.cs.uh.edu/~ceick/DM/RHC.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2.cs.uh.edu/~ceick/7363/Papers/dbscan.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2.cs.uh.edu/~ceick/7363/Papers/dbscan.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81000" y="152400"/>
            <a:ext cx="8280400" cy="552450"/>
          </a:xfrm>
        </p:spPr>
        <p:txBody>
          <a:bodyPr/>
          <a:lstStyle/>
          <a:p>
            <a:r>
              <a:rPr lang="en-US" sz="2800" dirty="0"/>
              <a:t>Density-based Clustering </a:t>
            </a:r>
            <a:endParaRPr lang="en-US" sz="1400" dirty="0"/>
          </a:p>
        </p:txBody>
      </p:sp>
      <p:sp>
        <p:nvSpPr>
          <p:cNvPr id="18435" name="Rectangle 3"/>
          <p:cNvSpPr>
            <a:spLocks noGrp="1" noChangeArrowheads="1"/>
          </p:cNvSpPr>
          <p:nvPr>
            <p:ph type="body" idx="1"/>
          </p:nvPr>
        </p:nvSpPr>
        <p:spPr>
          <a:xfrm>
            <a:off x="76200" y="1066800"/>
            <a:ext cx="8991600" cy="5388256"/>
          </a:xfrm>
        </p:spPr>
        <p:txBody>
          <a:bodyPr/>
          <a:lstStyle/>
          <a:p>
            <a:pPr marL="0" indent="0">
              <a:lnSpc>
                <a:spcPct val="90000"/>
              </a:lnSpc>
              <a:spcBef>
                <a:spcPct val="20000"/>
              </a:spcBef>
              <a:buNone/>
            </a:pPr>
            <a:r>
              <a:rPr lang="en-US" sz="2300" dirty="0"/>
              <a:t>Density-based Clustering algorithms use </a:t>
            </a:r>
            <a:r>
              <a:rPr lang="en-US" sz="2300" i="1" dirty="0"/>
              <a:t>density-estimation techniques</a:t>
            </a:r>
            <a:r>
              <a:rPr lang="en-US" sz="2300" i="1"/>
              <a:t>:</a:t>
            </a:r>
            <a:r>
              <a:rPr lang="en-US" sz="2300"/>
              <a:t>   </a:t>
            </a:r>
            <a:endParaRPr lang="en-US" sz="2300" dirty="0"/>
          </a:p>
          <a:p>
            <a:pPr marL="533400" indent="-533400">
              <a:lnSpc>
                <a:spcPct val="90000"/>
              </a:lnSpc>
              <a:spcBef>
                <a:spcPct val="20000"/>
              </a:spcBef>
            </a:pPr>
            <a:r>
              <a:rPr lang="en-US" sz="2300" dirty="0"/>
              <a:t>to use a non-parametric density function over the space of the attributes; then clusters are identified as areas whose density is above a certain threshold</a:t>
            </a:r>
            <a:r>
              <a:rPr lang="en-US" sz="2300" dirty="0">
                <a:sym typeface="Symbol"/>
              </a:rPr>
              <a:t> </a:t>
            </a:r>
            <a:r>
              <a:rPr lang="en-US" sz="2300" dirty="0"/>
              <a:t> (DENCLUE’s Approach)</a:t>
            </a:r>
          </a:p>
          <a:p>
            <a:pPr marL="533400" indent="-533400">
              <a:lnSpc>
                <a:spcPct val="90000"/>
              </a:lnSpc>
              <a:spcBef>
                <a:spcPct val="20000"/>
              </a:spcBef>
            </a:pPr>
            <a:r>
              <a:rPr lang="en-US" sz="2300" dirty="0"/>
              <a:t>to create a proximity graph which connects objects whose density is above a certain threshold </a:t>
            </a:r>
            <a:r>
              <a:rPr lang="en-US" sz="2300" dirty="0">
                <a:sym typeface="Symbol"/>
              </a:rPr>
              <a:t> in the neighborhood of an object</a:t>
            </a:r>
            <a:r>
              <a:rPr lang="en-US" sz="2300" dirty="0"/>
              <a:t>; then clustering algorithms identify contiguous, connected subsets in the graph which are dense (DBSCAN’s Approach). DBSCAN employs a naïve density estimation approach to estimate the density of dataset points.  </a:t>
            </a:r>
          </a:p>
        </p:txBody>
      </p:sp>
      <p:pic>
        <p:nvPicPr>
          <p:cNvPr id="4" name="Picture 1027"/>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4781935"/>
            <a:ext cx="3733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271"/>
          <p:cNvGrpSpPr>
            <a:grpSpLocks/>
          </p:cNvGrpSpPr>
          <p:nvPr/>
        </p:nvGrpSpPr>
        <p:grpSpPr bwMode="auto">
          <a:xfrm>
            <a:off x="189928" y="4852642"/>
            <a:ext cx="3105150" cy="1846668"/>
            <a:chOff x="6019800" y="1536700"/>
            <a:chExt cx="2057400" cy="2184400"/>
          </a:xfrm>
        </p:grpSpPr>
        <p:sp>
          <p:nvSpPr>
            <p:cNvPr id="6" name="Oval 74"/>
            <p:cNvSpPr>
              <a:spLocks noChangeArrowheads="1"/>
            </p:cNvSpPr>
            <p:nvPr/>
          </p:nvSpPr>
          <p:spPr bwMode="auto">
            <a:xfrm>
              <a:off x="6248400" y="2438400"/>
              <a:ext cx="63500" cy="63500"/>
            </a:xfrm>
            <a:prstGeom prst="ellipse">
              <a:avLst/>
            </a:prstGeom>
            <a:solidFill>
              <a:schemeClr val="accent1"/>
            </a:solidFill>
            <a:ln w="12700">
              <a:solidFill>
                <a:schemeClr val="tx1"/>
              </a:solidFill>
              <a:round/>
              <a:headEnd/>
              <a:tailEnd/>
            </a:ln>
          </p:spPr>
          <p:txBody>
            <a:bodyPr wrap="none" anchor="ctr"/>
            <a:lstStyle/>
            <a:p>
              <a:endParaRPr lang="en-US"/>
            </a:p>
          </p:txBody>
        </p:sp>
        <p:grpSp>
          <p:nvGrpSpPr>
            <p:cNvPr id="7" name="Group 75"/>
            <p:cNvGrpSpPr>
              <a:grpSpLocks/>
            </p:cNvGrpSpPr>
            <p:nvPr/>
          </p:nvGrpSpPr>
          <p:grpSpPr bwMode="auto">
            <a:xfrm>
              <a:off x="6553200" y="1905000"/>
              <a:ext cx="292100" cy="533400"/>
              <a:chOff x="4128" y="1200"/>
              <a:chExt cx="184" cy="336"/>
            </a:xfrm>
          </p:grpSpPr>
          <p:sp>
            <p:nvSpPr>
              <p:cNvPr id="71" name="Oval 76"/>
              <p:cNvSpPr>
                <a:spLocks noChangeArrowheads="1"/>
              </p:cNvSpPr>
              <p:nvPr/>
            </p:nvSpPr>
            <p:spPr bwMode="auto">
              <a:xfrm>
                <a:off x="4224" y="1200"/>
                <a:ext cx="40" cy="40"/>
              </a:xfrm>
              <a:prstGeom prst="ellipse">
                <a:avLst/>
              </a:prstGeom>
              <a:solidFill>
                <a:srgbClr val="00FF00"/>
              </a:solidFill>
              <a:ln w="12700">
                <a:solidFill>
                  <a:schemeClr val="tx1"/>
                </a:solidFill>
                <a:round/>
                <a:headEnd/>
                <a:tailEnd/>
              </a:ln>
            </p:spPr>
            <p:txBody>
              <a:bodyPr wrap="none" anchor="ctr"/>
              <a:lstStyle/>
              <a:p>
                <a:endParaRPr lang="en-US"/>
              </a:p>
            </p:txBody>
          </p:sp>
          <p:sp>
            <p:nvSpPr>
              <p:cNvPr id="72" name="Oval 77"/>
              <p:cNvSpPr>
                <a:spLocks noChangeArrowheads="1"/>
              </p:cNvSpPr>
              <p:nvPr/>
            </p:nvSpPr>
            <p:spPr bwMode="auto">
              <a:xfrm>
                <a:off x="4128" y="1296"/>
                <a:ext cx="40" cy="40"/>
              </a:xfrm>
              <a:prstGeom prst="ellipse">
                <a:avLst/>
              </a:prstGeom>
              <a:solidFill>
                <a:srgbClr val="00FF00"/>
              </a:solidFill>
              <a:ln w="12700">
                <a:solidFill>
                  <a:schemeClr val="tx1"/>
                </a:solidFill>
                <a:round/>
                <a:headEnd/>
                <a:tailEnd/>
              </a:ln>
            </p:spPr>
            <p:txBody>
              <a:bodyPr wrap="none" anchor="ctr"/>
              <a:lstStyle/>
              <a:p>
                <a:endParaRPr lang="en-US"/>
              </a:p>
            </p:txBody>
          </p:sp>
          <p:sp>
            <p:nvSpPr>
              <p:cNvPr id="73" name="Oval 78"/>
              <p:cNvSpPr>
                <a:spLocks noChangeArrowheads="1"/>
              </p:cNvSpPr>
              <p:nvPr/>
            </p:nvSpPr>
            <p:spPr bwMode="auto">
              <a:xfrm>
                <a:off x="4272" y="1400"/>
                <a:ext cx="40" cy="40"/>
              </a:xfrm>
              <a:prstGeom prst="ellipse">
                <a:avLst/>
              </a:prstGeom>
              <a:solidFill>
                <a:srgbClr val="00FF00"/>
              </a:solidFill>
              <a:ln w="12700">
                <a:solidFill>
                  <a:schemeClr val="tx1"/>
                </a:solidFill>
                <a:round/>
                <a:headEnd/>
                <a:tailEnd/>
              </a:ln>
            </p:spPr>
            <p:txBody>
              <a:bodyPr wrap="none" anchor="ctr"/>
              <a:lstStyle/>
              <a:p>
                <a:endParaRPr lang="en-US"/>
              </a:p>
            </p:txBody>
          </p:sp>
          <p:sp>
            <p:nvSpPr>
              <p:cNvPr id="74" name="Line 79"/>
              <p:cNvSpPr>
                <a:spLocks noChangeShapeType="1"/>
              </p:cNvSpPr>
              <p:nvPr/>
            </p:nvSpPr>
            <p:spPr bwMode="auto">
              <a:xfrm flipV="1">
                <a:off x="4176" y="1200"/>
                <a:ext cx="96" cy="96"/>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5" name="Line 80"/>
              <p:cNvSpPr>
                <a:spLocks noChangeShapeType="1"/>
              </p:cNvSpPr>
              <p:nvPr/>
            </p:nvSpPr>
            <p:spPr bwMode="auto">
              <a:xfrm>
                <a:off x="4128" y="1344"/>
                <a:ext cx="144" cy="48"/>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 name="Line 81"/>
              <p:cNvSpPr>
                <a:spLocks noChangeShapeType="1"/>
              </p:cNvSpPr>
              <p:nvPr/>
            </p:nvSpPr>
            <p:spPr bwMode="auto">
              <a:xfrm>
                <a:off x="4272" y="1248"/>
                <a:ext cx="0" cy="19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7" name="Oval 82"/>
              <p:cNvSpPr>
                <a:spLocks noChangeArrowheads="1"/>
              </p:cNvSpPr>
              <p:nvPr/>
            </p:nvSpPr>
            <p:spPr bwMode="auto">
              <a:xfrm>
                <a:off x="4136" y="1496"/>
                <a:ext cx="40" cy="40"/>
              </a:xfrm>
              <a:prstGeom prst="ellipse">
                <a:avLst/>
              </a:prstGeom>
              <a:solidFill>
                <a:srgbClr val="00FF00"/>
              </a:solidFill>
              <a:ln w="12700">
                <a:solidFill>
                  <a:schemeClr val="tx1"/>
                </a:solidFill>
                <a:round/>
                <a:headEnd/>
                <a:tailEnd/>
              </a:ln>
            </p:spPr>
            <p:txBody>
              <a:bodyPr wrap="none" anchor="ctr"/>
              <a:lstStyle/>
              <a:p>
                <a:endParaRPr lang="en-US"/>
              </a:p>
            </p:txBody>
          </p:sp>
          <p:sp>
            <p:nvSpPr>
              <p:cNvPr id="78" name="Line 83"/>
              <p:cNvSpPr>
                <a:spLocks noChangeShapeType="1"/>
              </p:cNvSpPr>
              <p:nvPr/>
            </p:nvSpPr>
            <p:spPr bwMode="auto">
              <a:xfrm>
                <a:off x="4128" y="1344"/>
                <a:ext cx="48" cy="192"/>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 name="Line 84"/>
              <p:cNvSpPr>
                <a:spLocks noChangeShapeType="1"/>
              </p:cNvSpPr>
              <p:nvPr/>
            </p:nvSpPr>
            <p:spPr bwMode="auto">
              <a:xfrm flipH="1">
                <a:off x="4176" y="1440"/>
                <a:ext cx="96" cy="48"/>
              </a:xfrm>
              <a:prstGeom prst="line">
                <a:avLst/>
              </a:prstGeom>
              <a:noFill/>
              <a:ln w="9525">
                <a:solidFill>
                  <a:srgbClr val="00FF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8" name="Oval 85"/>
            <p:cNvSpPr>
              <a:spLocks noChangeArrowheads="1"/>
            </p:cNvSpPr>
            <p:nvPr/>
          </p:nvSpPr>
          <p:spPr bwMode="auto">
            <a:xfrm>
              <a:off x="6337300" y="2679700"/>
              <a:ext cx="63500" cy="63500"/>
            </a:xfrm>
            <a:prstGeom prst="ellipse">
              <a:avLst/>
            </a:prstGeom>
            <a:solidFill>
              <a:schemeClr val="accent1"/>
            </a:solidFill>
            <a:ln w="12700">
              <a:solidFill>
                <a:schemeClr val="tx1"/>
              </a:solidFill>
              <a:round/>
              <a:headEnd/>
              <a:tailEnd/>
            </a:ln>
          </p:spPr>
          <p:txBody>
            <a:bodyPr wrap="none" anchor="ctr"/>
            <a:lstStyle/>
            <a:p>
              <a:endParaRPr lang="en-US"/>
            </a:p>
          </p:txBody>
        </p:sp>
        <p:sp>
          <p:nvSpPr>
            <p:cNvPr id="9" name="Oval 86"/>
            <p:cNvSpPr>
              <a:spLocks noChangeArrowheads="1"/>
            </p:cNvSpPr>
            <p:nvPr/>
          </p:nvSpPr>
          <p:spPr bwMode="auto">
            <a:xfrm>
              <a:off x="6019800" y="2667000"/>
              <a:ext cx="63500" cy="63500"/>
            </a:xfrm>
            <a:prstGeom prst="ellipse">
              <a:avLst/>
            </a:prstGeom>
            <a:solidFill>
              <a:schemeClr val="accent1"/>
            </a:solidFill>
            <a:ln w="12700">
              <a:solidFill>
                <a:schemeClr val="tx1"/>
              </a:solidFill>
              <a:round/>
              <a:headEnd/>
              <a:tailEnd/>
            </a:ln>
          </p:spPr>
          <p:txBody>
            <a:bodyPr wrap="none" anchor="ctr"/>
            <a:lstStyle/>
            <a:p>
              <a:endParaRPr lang="en-US"/>
            </a:p>
          </p:txBody>
        </p:sp>
        <p:sp>
          <p:nvSpPr>
            <p:cNvPr id="10" name="Oval 87"/>
            <p:cNvSpPr>
              <a:spLocks noChangeArrowheads="1"/>
            </p:cNvSpPr>
            <p:nvPr/>
          </p:nvSpPr>
          <p:spPr bwMode="auto">
            <a:xfrm>
              <a:off x="6705600" y="2679700"/>
              <a:ext cx="63500" cy="63500"/>
            </a:xfrm>
            <a:prstGeom prst="ellipse">
              <a:avLst/>
            </a:prstGeom>
            <a:solidFill>
              <a:schemeClr val="tx2"/>
            </a:solidFill>
            <a:ln w="12700">
              <a:solidFill>
                <a:schemeClr val="tx1"/>
              </a:solidFill>
              <a:round/>
              <a:headEnd/>
              <a:tailEnd/>
            </a:ln>
          </p:spPr>
          <p:txBody>
            <a:bodyPr wrap="none" anchor="ctr"/>
            <a:lstStyle/>
            <a:p>
              <a:endParaRPr lang="en-US"/>
            </a:p>
          </p:txBody>
        </p:sp>
        <p:sp>
          <p:nvSpPr>
            <p:cNvPr id="11" name="Oval 88"/>
            <p:cNvSpPr>
              <a:spLocks noChangeArrowheads="1"/>
            </p:cNvSpPr>
            <p:nvPr/>
          </p:nvSpPr>
          <p:spPr bwMode="auto">
            <a:xfrm>
              <a:off x="6489700" y="2971800"/>
              <a:ext cx="63500" cy="63500"/>
            </a:xfrm>
            <a:prstGeom prst="ellipse">
              <a:avLst/>
            </a:prstGeom>
            <a:solidFill>
              <a:schemeClr val="tx2"/>
            </a:solidFill>
            <a:ln w="12700">
              <a:solidFill>
                <a:schemeClr val="tx1"/>
              </a:solidFill>
              <a:round/>
              <a:headEnd/>
              <a:tailEnd/>
            </a:ln>
          </p:spPr>
          <p:txBody>
            <a:bodyPr wrap="none" anchor="ctr"/>
            <a:lstStyle/>
            <a:p>
              <a:endParaRPr lang="en-US"/>
            </a:p>
          </p:txBody>
        </p:sp>
        <p:sp>
          <p:nvSpPr>
            <p:cNvPr id="12" name="Oval 89"/>
            <p:cNvSpPr>
              <a:spLocks noChangeArrowheads="1"/>
            </p:cNvSpPr>
            <p:nvPr/>
          </p:nvSpPr>
          <p:spPr bwMode="auto">
            <a:xfrm>
              <a:off x="6553200" y="3289300"/>
              <a:ext cx="63500" cy="63500"/>
            </a:xfrm>
            <a:prstGeom prst="ellipse">
              <a:avLst/>
            </a:prstGeom>
            <a:solidFill>
              <a:schemeClr val="tx2"/>
            </a:solidFill>
            <a:ln w="12700">
              <a:solidFill>
                <a:schemeClr val="tx1"/>
              </a:solidFill>
              <a:round/>
              <a:headEnd/>
              <a:tailEnd/>
            </a:ln>
          </p:spPr>
          <p:txBody>
            <a:bodyPr wrap="none" anchor="ctr"/>
            <a:lstStyle/>
            <a:p>
              <a:endParaRPr lang="en-US"/>
            </a:p>
          </p:txBody>
        </p:sp>
        <p:sp>
          <p:nvSpPr>
            <p:cNvPr id="13" name="Oval 90"/>
            <p:cNvSpPr>
              <a:spLocks noChangeArrowheads="1"/>
            </p:cNvSpPr>
            <p:nvPr/>
          </p:nvSpPr>
          <p:spPr bwMode="auto">
            <a:xfrm>
              <a:off x="6870700" y="3124200"/>
              <a:ext cx="63500" cy="63500"/>
            </a:xfrm>
            <a:prstGeom prst="ellipse">
              <a:avLst/>
            </a:prstGeom>
            <a:solidFill>
              <a:schemeClr val="tx2"/>
            </a:solidFill>
            <a:ln w="12700">
              <a:solidFill>
                <a:schemeClr val="tx1"/>
              </a:solidFill>
              <a:round/>
              <a:headEnd/>
              <a:tailEnd/>
            </a:ln>
          </p:spPr>
          <p:txBody>
            <a:bodyPr wrap="none" anchor="ctr"/>
            <a:lstStyle/>
            <a:p>
              <a:endParaRPr lang="en-US"/>
            </a:p>
          </p:txBody>
        </p:sp>
        <p:sp>
          <p:nvSpPr>
            <p:cNvPr id="14" name="Line 91"/>
            <p:cNvSpPr>
              <a:spLocks noChangeShapeType="1"/>
            </p:cNvSpPr>
            <p:nvPr/>
          </p:nvSpPr>
          <p:spPr bwMode="auto">
            <a:xfrm>
              <a:off x="6248400" y="2438400"/>
              <a:ext cx="152400" cy="30480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 name="Line 92"/>
            <p:cNvSpPr>
              <a:spLocks noChangeShapeType="1"/>
            </p:cNvSpPr>
            <p:nvPr/>
          </p:nvSpPr>
          <p:spPr bwMode="auto">
            <a:xfrm flipH="1">
              <a:off x="6019800" y="2438400"/>
              <a:ext cx="228600" cy="22860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 name="Line 93"/>
            <p:cNvSpPr>
              <a:spLocks noChangeShapeType="1"/>
            </p:cNvSpPr>
            <p:nvPr/>
          </p:nvSpPr>
          <p:spPr bwMode="auto">
            <a:xfrm>
              <a:off x="6019800" y="2667000"/>
              <a:ext cx="381000" cy="7620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 name="Oval 94"/>
            <p:cNvSpPr>
              <a:spLocks noChangeArrowheads="1"/>
            </p:cNvSpPr>
            <p:nvPr/>
          </p:nvSpPr>
          <p:spPr bwMode="auto">
            <a:xfrm>
              <a:off x="7086600" y="2971800"/>
              <a:ext cx="63500" cy="63500"/>
            </a:xfrm>
            <a:prstGeom prst="ellipse">
              <a:avLst/>
            </a:prstGeom>
            <a:solidFill>
              <a:schemeClr val="tx2"/>
            </a:solidFill>
            <a:ln w="12700">
              <a:solidFill>
                <a:schemeClr val="tx1"/>
              </a:solidFill>
              <a:round/>
              <a:headEnd/>
              <a:tailEnd/>
            </a:ln>
          </p:spPr>
          <p:txBody>
            <a:bodyPr wrap="none" anchor="ctr"/>
            <a:lstStyle/>
            <a:p>
              <a:endParaRPr lang="en-US"/>
            </a:p>
          </p:txBody>
        </p:sp>
        <p:sp>
          <p:nvSpPr>
            <p:cNvPr id="18" name="Oval 95"/>
            <p:cNvSpPr>
              <a:spLocks noChangeArrowheads="1"/>
            </p:cNvSpPr>
            <p:nvPr/>
          </p:nvSpPr>
          <p:spPr bwMode="auto">
            <a:xfrm>
              <a:off x="7099300" y="3289300"/>
              <a:ext cx="63500" cy="63500"/>
            </a:xfrm>
            <a:prstGeom prst="ellipse">
              <a:avLst/>
            </a:prstGeom>
            <a:solidFill>
              <a:schemeClr val="tx2"/>
            </a:solidFill>
            <a:ln w="12700">
              <a:solidFill>
                <a:schemeClr val="tx1"/>
              </a:solidFill>
              <a:round/>
              <a:headEnd/>
              <a:tailEnd/>
            </a:ln>
          </p:spPr>
          <p:txBody>
            <a:bodyPr wrap="none" anchor="ctr"/>
            <a:lstStyle/>
            <a:p>
              <a:endParaRPr lang="en-US"/>
            </a:p>
          </p:txBody>
        </p:sp>
        <p:sp>
          <p:nvSpPr>
            <p:cNvPr id="19" name="Oval 96"/>
            <p:cNvSpPr>
              <a:spLocks noChangeArrowheads="1"/>
            </p:cNvSpPr>
            <p:nvPr/>
          </p:nvSpPr>
          <p:spPr bwMode="auto">
            <a:xfrm>
              <a:off x="7251700" y="1676400"/>
              <a:ext cx="63500" cy="63500"/>
            </a:xfrm>
            <a:prstGeom prst="ellipse">
              <a:avLst/>
            </a:prstGeom>
            <a:solidFill>
              <a:srgbClr val="FFFF00"/>
            </a:solidFill>
            <a:ln w="12700">
              <a:solidFill>
                <a:srgbClr val="FFFF00"/>
              </a:solidFill>
              <a:round/>
              <a:headEnd/>
              <a:tailEnd/>
            </a:ln>
          </p:spPr>
          <p:txBody>
            <a:bodyPr wrap="none" anchor="ctr"/>
            <a:lstStyle/>
            <a:p>
              <a:endParaRPr lang="en-US"/>
            </a:p>
          </p:txBody>
        </p:sp>
        <p:sp>
          <p:nvSpPr>
            <p:cNvPr id="20" name="Oval 97"/>
            <p:cNvSpPr>
              <a:spLocks noChangeArrowheads="1"/>
            </p:cNvSpPr>
            <p:nvPr/>
          </p:nvSpPr>
          <p:spPr bwMode="auto">
            <a:xfrm>
              <a:off x="7086600" y="2333625"/>
              <a:ext cx="74613" cy="76200"/>
            </a:xfrm>
            <a:prstGeom prst="ellipse">
              <a:avLst/>
            </a:prstGeom>
            <a:solidFill>
              <a:srgbClr val="FF0000"/>
            </a:solidFill>
            <a:ln w="12700">
              <a:solidFill>
                <a:srgbClr val="FF0000"/>
              </a:solidFill>
              <a:round/>
              <a:headEnd/>
              <a:tailEnd/>
            </a:ln>
          </p:spPr>
          <p:txBody>
            <a:bodyPr wrap="none" anchor="ctr"/>
            <a:lstStyle/>
            <a:p>
              <a:endParaRPr lang="en-US"/>
            </a:p>
          </p:txBody>
        </p:sp>
        <p:sp>
          <p:nvSpPr>
            <p:cNvPr id="21" name="Oval 98"/>
            <p:cNvSpPr>
              <a:spLocks noChangeArrowheads="1"/>
            </p:cNvSpPr>
            <p:nvPr/>
          </p:nvSpPr>
          <p:spPr bwMode="auto">
            <a:xfrm>
              <a:off x="7467600" y="1536700"/>
              <a:ext cx="63500" cy="63500"/>
            </a:xfrm>
            <a:prstGeom prst="ellipse">
              <a:avLst/>
            </a:prstGeom>
            <a:solidFill>
              <a:srgbClr val="FFFF00"/>
            </a:solidFill>
            <a:ln w="12700">
              <a:solidFill>
                <a:srgbClr val="FFFF00"/>
              </a:solidFill>
              <a:round/>
              <a:headEnd/>
              <a:tailEnd/>
            </a:ln>
          </p:spPr>
          <p:txBody>
            <a:bodyPr wrap="none" anchor="ctr"/>
            <a:lstStyle/>
            <a:p>
              <a:endParaRPr lang="en-US"/>
            </a:p>
          </p:txBody>
        </p:sp>
        <p:sp>
          <p:nvSpPr>
            <p:cNvPr id="22" name="Oval 99"/>
            <p:cNvSpPr>
              <a:spLocks noChangeArrowheads="1"/>
            </p:cNvSpPr>
            <p:nvPr/>
          </p:nvSpPr>
          <p:spPr bwMode="auto">
            <a:xfrm>
              <a:off x="7467600" y="1828800"/>
              <a:ext cx="63500" cy="63500"/>
            </a:xfrm>
            <a:prstGeom prst="ellipse">
              <a:avLst/>
            </a:prstGeom>
            <a:solidFill>
              <a:srgbClr val="FFFF00"/>
            </a:solidFill>
            <a:ln w="12700">
              <a:solidFill>
                <a:srgbClr val="FFFF00"/>
              </a:solidFill>
              <a:round/>
              <a:headEnd/>
              <a:tailEnd/>
            </a:ln>
          </p:spPr>
          <p:txBody>
            <a:bodyPr wrap="none" anchor="ctr"/>
            <a:lstStyle/>
            <a:p>
              <a:endParaRPr lang="en-US"/>
            </a:p>
          </p:txBody>
        </p:sp>
        <p:sp>
          <p:nvSpPr>
            <p:cNvPr id="23" name="Oval 100"/>
            <p:cNvSpPr>
              <a:spLocks noChangeArrowheads="1"/>
            </p:cNvSpPr>
            <p:nvPr/>
          </p:nvSpPr>
          <p:spPr bwMode="auto">
            <a:xfrm>
              <a:off x="7315200" y="1905000"/>
              <a:ext cx="63500" cy="63500"/>
            </a:xfrm>
            <a:prstGeom prst="ellipse">
              <a:avLst/>
            </a:prstGeom>
            <a:solidFill>
              <a:srgbClr val="FFFF00"/>
            </a:solidFill>
            <a:ln w="12700">
              <a:solidFill>
                <a:srgbClr val="FFFF00"/>
              </a:solidFill>
              <a:round/>
              <a:headEnd/>
              <a:tailEnd/>
            </a:ln>
          </p:spPr>
          <p:txBody>
            <a:bodyPr wrap="none" anchor="ctr"/>
            <a:lstStyle/>
            <a:p>
              <a:endParaRPr lang="en-US"/>
            </a:p>
          </p:txBody>
        </p:sp>
        <p:sp>
          <p:nvSpPr>
            <p:cNvPr id="24" name="Oval 101"/>
            <p:cNvSpPr>
              <a:spLocks noChangeArrowheads="1"/>
            </p:cNvSpPr>
            <p:nvPr/>
          </p:nvSpPr>
          <p:spPr bwMode="auto">
            <a:xfrm>
              <a:off x="7315200" y="2257425"/>
              <a:ext cx="74613" cy="76200"/>
            </a:xfrm>
            <a:prstGeom prst="ellipse">
              <a:avLst/>
            </a:prstGeom>
            <a:solidFill>
              <a:srgbClr val="FF0000"/>
            </a:solidFill>
            <a:ln w="12700">
              <a:solidFill>
                <a:srgbClr val="FF0000"/>
              </a:solidFill>
              <a:round/>
              <a:headEnd/>
              <a:tailEnd/>
            </a:ln>
          </p:spPr>
          <p:txBody>
            <a:bodyPr wrap="none" anchor="ctr"/>
            <a:lstStyle/>
            <a:p>
              <a:endParaRPr lang="en-US"/>
            </a:p>
          </p:txBody>
        </p:sp>
        <p:sp>
          <p:nvSpPr>
            <p:cNvPr id="25" name="Oval 102"/>
            <p:cNvSpPr>
              <a:spLocks noChangeArrowheads="1"/>
            </p:cNvSpPr>
            <p:nvPr/>
          </p:nvSpPr>
          <p:spPr bwMode="auto">
            <a:xfrm>
              <a:off x="7239000" y="2486025"/>
              <a:ext cx="74613" cy="76200"/>
            </a:xfrm>
            <a:prstGeom prst="ellipse">
              <a:avLst/>
            </a:prstGeom>
            <a:solidFill>
              <a:srgbClr val="FF0000"/>
            </a:solidFill>
            <a:ln w="12700">
              <a:solidFill>
                <a:srgbClr val="FF0000"/>
              </a:solidFill>
              <a:round/>
              <a:headEnd/>
              <a:tailEnd/>
            </a:ln>
          </p:spPr>
          <p:txBody>
            <a:bodyPr wrap="none" anchor="ctr"/>
            <a:lstStyle/>
            <a:p>
              <a:endParaRPr lang="en-US"/>
            </a:p>
          </p:txBody>
        </p:sp>
        <p:sp>
          <p:nvSpPr>
            <p:cNvPr id="26" name="Oval 103"/>
            <p:cNvSpPr>
              <a:spLocks noChangeArrowheads="1"/>
            </p:cNvSpPr>
            <p:nvPr/>
          </p:nvSpPr>
          <p:spPr bwMode="auto">
            <a:xfrm>
              <a:off x="7391400" y="2498725"/>
              <a:ext cx="74613" cy="76200"/>
            </a:xfrm>
            <a:prstGeom prst="ellipse">
              <a:avLst/>
            </a:prstGeom>
            <a:solidFill>
              <a:srgbClr val="FF0000"/>
            </a:solidFill>
            <a:ln w="12700">
              <a:solidFill>
                <a:srgbClr val="FF0000"/>
              </a:solidFill>
              <a:round/>
              <a:headEnd/>
              <a:tailEnd/>
            </a:ln>
          </p:spPr>
          <p:txBody>
            <a:bodyPr wrap="none" anchor="ctr"/>
            <a:lstStyle/>
            <a:p>
              <a:endParaRPr lang="en-US"/>
            </a:p>
          </p:txBody>
        </p:sp>
        <p:sp>
          <p:nvSpPr>
            <p:cNvPr id="27" name="Oval 104"/>
            <p:cNvSpPr>
              <a:spLocks noChangeArrowheads="1"/>
            </p:cNvSpPr>
            <p:nvPr/>
          </p:nvSpPr>
          <p:spPr bwMode="auto">
            <a:xfrm>
              <a:off x="7315200" y="2638425"/>
              <a:ext cx="74613" cy="76200"/>
            </a:xfrm>
            <a:prstGeom prst="ellipse">
              <a:avLst/>
            </a:prstGeom>
            <a:solidFill>
              <a:srgbClr val="FF0000"/>
            </a:solidFill>
            <a:ln w="12700">
              <a:solidFill>
                <a:srgbClr val="FF0000"/>
              </a:solidFill>
              <a:round/>
              <a:headEnd/>
              <a:tailEnd/>
            </a:ln>
          </p:spPr>
          <p:txBody>
            <a:bodyPr wrap="none" anchor="ctr"/>
            <a:lstStyle/>
            <a:p>
              <a:endParaRPr lang="en-US"/>
            </a:p>
          </p:txBody>
        </p:sp>
        <p:sp>
          <p:nvSpPr>
            <p:cNvPr id="28" name="Line 105"/>
            <p:cNvSpPr>
              <a:spLocks noChangeShapeType="1"/>
            </p:cNvSpPr>
            <p:nvPr/>
          </p:nvSpPr>
          <p:spPr bwMode="auto">
            <a:xfrm flipV="1">
              <a:off x="7315200" y="1600200"/>
              <a:ext cx="152400" cy="7620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 name="Line 106"/>
            <p:cNvSpPr>
              <a:spLocks noChangeShapeType="1"/>
            </p:cNvSpPr>
            <p:nvPr/>
          </p:nvSpPr>
          <p:spPr bwMode="auto">
            <a:xfrm>
              <a:off x="7315200" y="1676400"/>
              <a:ext cx="152400" cy="15240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 name="Line 107"/>
            <p:cNvSpPr>
              <a:spLocks noChangeShapeType="1"/>
            </p:cNvSpPr>
            <p:nvPr/>
          </p:nvSpPr>
          <p:spPr bwMode="auto">
            <a:xfrm>
              <a:off x="7315200" y="1676400"/>
              <a:ext cx="0" cy="22860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1" name="Line 108"/>
            <p:cNvSpPr>
              <a:spLocks noChangeShapeType="1"/>
            </p:cNvSpPr>
            <p:nvPr/>
          </p:nvSpPr>
          <p:spPr bwMode="auto">
            <a:xfrm flipV="1">
              <a:off x="7315200" y="1828800"/>
              <a:ext cx="152400" cy="7620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2" name="Line 109"/>
            <p:cNvSpPr>
              <a:spLocks noChangeShapeType="1"/>
            </p:cNvSpPr>
            <p:nvPr/>
          </p:nvSpPr>
          <p:spPr bwMode="auto">
            <a:xfrm>
              <a:off x="7288213" y="2498725"/>
              <a:ext cx="114300" cy="1588"/>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 name="Line 110"/>
            <p:cNvSpPr>
              <a:spLocks noChangeShapeType="1"/>
            </p:cNvSpPr>
            <p:nvPr/>
          </p:nvSpPr>
          <p:spPr bwMode="auto">
            <a:xfrm>
              <a:off x="7269163" y="2468563"/>
              <a:ext cx="57150" cy="182562"/>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4" name="Line 111"/>
            <p:cNvSpPr>
              <a:spLocks noChangeShapeType="1"/>
            </p:cNvSpPr>
            <p:nvPr/>
          </p:nvSpPr>
          <p:spPr bwMode="auto">
            <a:xfrm flipV="1">
              <a:off x="7345363" y="2559050"/>
              <a:ext cx="57150" cy="92075"/>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 name="Oval 112"/>
            <p:cNvSpPr>
              <a:spLocks noChangeArrowheads="1"/>
            </p:cNvSpPr>
            <p:nvPr/>
          </p:nvSpPr>
          <p:spPr bwMode="auto">
            <a:xfrm>
              <a:off x="7785100" y="2298700"/>
              <a:ext cx="63500" cy="63500"/>
            </a:xfrm>
            <a:prstGeom prst="ellipse">
              <a:avLst/>
            </a:prstGeom>
            <a:solidFill>
              <a:schemeClr val="tx1"/>
            </a:solidFill>
            <a:ln w="12700">
              <a:solidFill>
                <a:schemeClr val="tx1"/>
              </a:solidFill>
              <a:round/>
              <a:headEnd/>
              <a:tailEnd/>
            </a:ln>
          </p:spPr>
          <p:txBody>
            <a:bodyPr wrap="none" anchor="ctr"/>
            <a:lstStyle/>
            <a:p>
              <a:endParaRPr lang="en-US"/>
            </a:p>
          </p:txBody>
        </p:sp>
        <p:sp>
          <p:nvSpPr>
            <p:cNvPr id="36" name="Oval 113"/>
            <p:cNvSpPr>
              <a:spLocks noChangeArrowheads="1"/>
            </p:cNvSpPr>
            <p:nvPr/>
          </p:nvSpPr>
          <p:spPr bwMode="auto">
            <a:xfrm>
              <a:off x="8013700" y="2374900"/>
              <a:ext cx="63500" cy="63500"/>
            </a:xfrm>
            <a:prstGeom prst="ellipse">
              <a:avLst/>
            </a:prstGeom>
            <a:solidFill>
              <a:schemeClr val="tx1"/>
            </a:solidFill>
            <a:ln w="12700">
              <a:solidFill>
                <a:schemeClr val="tx1"/>
              </a:solidFill>
              <a:round/>
              <a:headEnd/>
              <a:tailEnd/>
            </a:ln>
          </p:spPr>
          <p:txBody>
            <a:bodyPr wrap="none" anchor="ctr"/>
            <a:lstStyle/>
            <a:p>
              <a:endParaRPr lang="en-US"/>
            </a:p>
          </p:txBody>
        </p:sp>
        <p:sp>
          <p:nvSpPr>
            <p:cNvPr id="37" name="Oval 114"/>
            <p:cNvSpPr>
              <a:spLocks noChangeArrowheads="1"/>
            </p:cNvSpPr>
            <p:nvPr/>
          </p:nvSpPr>
          <p:spPr bwMode="auto">
            <a:xfrm>
              <a:off x="7696200" y="2971800"/>
              <a:ext cx="63500" cy="63500"/>
            </a:xfrm>
            <a:prstGeom prst="ellipse">
              <a:avLst/>
            </a:prstGeom>
            <a:solidFill>
              <a:srgbClr val="99CC00"/>
            </a:solidFill>
            <a:ln w="12700">
              <a:solidFill>
                <a:srgbClr val="99CC00"/>
              </a:solidFill>
              <a:round/>
              <a:headEnd/>
              <a:tailEnd/>
            </a:ln>
          </p:spPr>
          <p:txBody>
            <a:bodyPr wrap="none" anchor="ctr"/>
            <a:lstStyle/>
            <a:p>
              <a:endParaRPr lang="en-US"/>
            </a:p>
          </p:txBody>
        </p:sp>
        <p:sp>
          <p:nvSpPr>
            <p:cNvPr id="38" name="Oval 115"/>
            <p:cNvSpPr>
              <a:spLocks noChangeArrowheads="1"/>
            </p:cNvSpPr>
            <p:nvPr/>
          </p:nvSpPr>
          <p:spPr bwMode="auto">
            <a:xfrm>
              <a:off x="7556500" y="3200400"/>
              <a:ext cx="63500" cy="63500"/>
            </a:xfrm>
            <a:prstGeom prst="ellipse">
              <a:avLst/>
            </a:prstGeom>
            <a:solidFill>
              <a:srgbClr val="99CC00"/>
            </a:solidFill>
            <a:ln w="12700">
              <a:solidFill>
                <a:srgbClr val="99CC00"/>
              </a:solidFill>
              <a:round/>
              <a:headEnd/>
              <a:tailEnd/>
            </a:ln>
          </p:spPr>
          <p:txBody>
            <a:bodyPr wrap="none" anchor="ctr"/>
            <a:lstStyle/>
            <a:p>
              <a:endParaRPr lang="en-US"/>
            </a:p>
          </p:txBody>
        </p:sp>
        <p:sp>
          <p:nvSpPr>
            <p:cNvPr id="39" name="Oval 116"/>
            <p:cNvSpPr>
              <a:spLocks noChangeArrowheads="1"/>
            </p:cNvSpPr>
            <p:nvPr/>
          </p:nvSpPr>
          <p:spPr bwMode="auto">
            <a:xfrm>
              <a:off x="7848600" y="3200400"/>
              <a:ext cx="63500" cy="63500"/>
            </a:xfrm>
            <a:prstGeom prst="ellipse">
              <a:avLst/>
            </a:prstGeom>
            <a:solidFill>
              <a:srgbClr val="99CC00"/>
            </a:solidFill>
            <a:ln w="12700">
              <a:solidFill>
                <a:srgbClr val="99CC00"/>
              </a:solidFill>
              <a:round/>
              <a:headEnd/>
              <a:tailEnd/>
            </a:ln>
          </p:spPr>
          <p:txBody>
            <a:bodyPr wrap="none" anchor="ctr"/>
            <a:lstStyle/>
            <a:p>
              <a:endParaRPr lang="en-US"/>
            </a:p>
          </p:txBody>
        </p:sp>
        <p:sp>
          <p:nvSpPr>
            <p:cNvPr id="40" name="Oval 117"/>
            <p:cNvSpPr>
              <a:spLocks noChangeArrowheads="1"/>
            </p:cNvSpPr>
            <p:nvPr/>
          </p:nvSpPr>
          <p:spPr bwMode="auto">
            <a:xfrm>
              <a:off x="7696200" y="3441700"/>
              <a:ext cx="63500" cy="63500"/>
            </a:xfrm>
            <a:prstGeom prst="ellipse">
              <a:avLst/>
            </a:prstGeom>
            <a:solidFill>
              <a:srgbClr val="FF9900"/>
            </a:solidFill>
            <a:ln w="12700">
              <a:solidFill>
                <a:srgbClr val="FF9900"/>
              </a:solidFill>
              <a:round/>
              <a:headEnd/>
              <a:tailEnd/>
            </a:ln>
          </p:spPr>
          <p:txBody>
            <a:bodyPr wrap="none" anchor="ctr"/>
            <a:lstStyle/>
            <a:p>
              <a:endParaRPr lang="en-US"/>
            </a:p>
          </p:txBody>
        </p:sp>
        <p:sp>
          <p:nvSpPr>
            <p:cNvPr id="41" name="Oval 118"/>
            <p:cNvSpPr>
              <a:spLocks noChangeArrowheads="1"/>
            </p:cNvSpPr>
            <p:nvPr/>
          </p:nvSpPr>
          <p:spPr bwMode="auto">
            <a:xfrm>
              <a:off x="7937500" y="2133600"/>
              <a:ext cx="63500" cy="63500"/>
            </a:xfrm>
            <a:prstGeom prst="ellipse">
              <a:avLst/>
            </a:prstGeom>
            <a:solidFill>
              <a:schemeClr val="tx1"/>
            </a:solidFill>
            <a:ln w="12700">
              <a:solidFill>
                <a:schemeClr val="tx1"/>
              </a:solidFill>
              <a:round/>
              <a:headEnd/>
              <a:tailEnd/>
            </a:ln>
          </p:spPr>
          <p:txBody>
            <a:bodyPr wrap="none" anchor="ctr"/>
            <a:lstStyle/>
            <a:p>
              <a:endParaRPr lang="en-US"/>
            </a:p>
          </p:txBody>
        </p:sp>
        <p:sp>
          <p:nvSpPr>
            <p:cNvPr id="42" name="Oval 119"/>
            <p:cNvSpPr>
              <a:spLocks noChangeArrowheads="1"/>
            </p:cNvSpPr>
            <p:nvPr/>
          </p:nvSpPr>
          <p:spPr bwMode="auto">
            <a:xfrm>
              <a:off x="7620000" y="3594100"/>
              <a:ext cx="63500" cy="63500"/>
            </a:xfrm>
            <a:prstGeom prst="ellipse">
              <a:avLst/>
            </a:prstGeom>
            <a:solidFill>
              <a:srgbClr val="FF9900"/>
            </a:solidFill>
            <a:ln w="12700">
              <a:solidFill>
                <a:srgbClr val="FF9900"/>
              </a:solidFill>
              <a:round/>
              <a:headEnd/>
              <a:tailEnd/>
            </a:ln>
          </p:spPr>
          <p:txBody>
            <a:bodyPr wrap="none" anchor="ctr"/>
            <a:lstStyle/>
            <a:p>
              <a:endParaRPr lang="en-US"/>
            </a:p>
          </p:txBody>
        </p:sp>
        <p:sp>
          <p:nvSpPr>
            <p:cNvPr id="43" name="Oval 120"/>
            <p:cNvSpPr>
              <a:spLocks noChangeArrowheads="1"/>
            </p:cNvSpPr>
            <p:nvPr/>
          </p:nvSpPr>
          <p:spPr bwMode="auto">
            <a:xfrm>
              <a:off x="7480300" y="3505200"/>
              <a:ext cx="63500" cy="63500"/>
            </a:xfrm>
            <a:prstGeom prst="ellipse">
              <a:avLst/>
            </a:prstGeom>
            <a:solidFill>
              <a:srgbClr val="FF9900"/>
            </a:solidFill>
            <a:ln w="12700">
              <a:solidFill>
                <a:srgbClr val="FF9900"/>
              </a:solidFill>
              <a:round/>
              <a:headEnd/>
              <a:tailEnd/>
            </a:ln>
          </p:spPr>
          <p:txBody>
            <a:bodyPr wrap="none" anchor="ctr"/>
            <a:lstStyle/>
            <a:p>
              <a:endParaRPr lang="en-US"/>
            </a:p>
          </p:txBody>
        </p:sp>
        <p:sp>
          <p:nvSpPr>
            <p:cNvPr id="44" name="Oval 121"/>
            <p:cNvSpPr>
              <a:spLocks noChangeArrowheads="1"/>
            </p:cNvSpPr>
            <p:nvPr/>
          </p:nvSpPr>
          <p:spPr bwMode="auto">
            <a:xfrm>
              <a:off x="7404100" y="3657600"/>
              <a:ext cx="63500" cy="63500"/>
            </a:xfrm>
            <a:prstGeom prst="ellipse">
              <a:avLst/>
            </a:prstGeom>
            <a:solidFill>
              <a:srgbClr val="FF9900"/>
            </a:solidFill>
            <a:ln w="12700">
              <a:solidFill>
                <a:srgbClr val="FF9900"/>
              </a:solidFill>
              <a:round/>
              <a:headEnd/>
              <a:tailEnd/>
            </a:ln>
          </p:spPr>
          <p:txBody>
            <a:bodyPr wrap="none" anchor="ctr"/>
            <a:lstStyle/>
            <a:p>
              <a:endParaRPr lang="en-US"/>
            </a:p>
          </p:txBody>
        </p:sp>
        <p:sp>
          <p:nvSpPr>
            <p:cNvPr id="45" name="Line 122"/>
            <p:cNvSpPr>
              <a:spLocks noChangeShapeType="1"/>
            </p:cNvSpPr>
            <p:nvPr/>
          </p:nvSpPr>
          <p:spPr bwMode="auto">
            <a:xfrm>
              <a:off x="7848600" y="2362200"/>
              <a:ext cx="22860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 name="Line 123"/>
            <p:cNvSpPr>
              <a:spLocks noChangeShapeType="1"/>
            </p:cNvSpPr>
            <p:nvPr/>
          </p:nvSpPr>
          <p:spPr bwMode="auto">
            <a:xfrm>
              <a:off x="8001000" y="2133600"/>
              <a:ext cx="762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 name="Line 124"/>
            <p:cNvSpPr>
              <a:spLocks noChangeShapeType="1"/>
            </p:cNvSpPr>
            <p:nvPr/>
          </p:nvSpPr>
          <p:spPr bwMode="auto">
            <a:xfrm flipH="1">
              <a:off x="7467600" y="3505200"/>
              <a:ext cx="76200" cy="152400"/>
            </a:xfrm>
            <a:prstGeom prst="line">
              <a:avLst/>
            </a:prstGeom>
            <a:noFill/>
            <a:ln w="9525">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 name="Line 125"/>
            <p:cNvSpPr>
              <a:spLocks noChangeShapeType="1"/>
            </p:cNvSpPr>
            <p:nvPr/>
          </p:nvSpPr>
          <p:spPr bwMode="auto">
            <a:xfrm>
              <a:off x="6781800" y="2743200"/>
              <a:ext cx="3048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 name="Line 126"/>
            <p:cNvSpPr>
              <a:spLocks noChangeShapeType="1"/>
            </p:cNvSpPr>
            <p:nvPr/>
          </p:nvSpPr>
          <p:spPr bwMode="auto">
            <a:xfrm>
              <a:off x="6705600" y="2743200"/>
              <a:ext cx="1524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 name="Line 127"/>
            <p:cNvSpPr>
              <a:spLocks noChangeShapeType="1"/>
            </p:cNvSpPr>
            <p:nvPr/>
          </p:nvSpPr>
          <p:spPr bwMode="auto">
            <a:xfrm>
              <a:off x="6858000" y="3124200"/>
              <a:ext cx="3048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 name="Line 128"/>
            <p:cNvSpPr>
              <a:spLocks noChangeShapeType="1"/>
            </p:cNvSpPr>
            <p:nvPr/>
          </p:nvSpPr>
          <p:spPr bwMode="auto">
            <a:xfrm flipV="1">
              <a:off x="6858000" y="3048000"/>
              <a:ext cx="2286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 name="Line 129"/>
            <p:cNvSpPr>
              <a:spLocks noChangeShapeType="1"/>
            </p:cNvSpPr>
            <p:nvPr/>
          </p:nvSpPr>
          <p:spPr bwMode="auto">
            <a:xfrm flipH="1">
              <a:off x="6553200" y="27432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3" name="Line 130"/>
            <p:cNvSpPr>
              <a:spLocks noChangeShapeType="1"/>
            </p:cNvSpPr>
            <p:nvPr/>
          </p:nvSpPr>
          <p:spPr bwMode="auto">
            <a:xfrm>
              <a:off x="6553200" y="30480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 name="Line 131"/>
            <p:cNvSpPr>
              <a:spLocks noChangeShapeType="1"/>
            </p:cNvSpPr>
            <p:nvPr/>
          </p:nvSpPr>
          <p:spPr bwMode="auto">
            <a:xfrm>
              <a:off x="6553200" y="3352800"/>
              <a:ext cx="609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5" name="Line 132"/>
            <p:cNvSpPr>
              <a:spLocks noChangeShapeType="1"/>
            </p:cNvSpPr>
            <p:nvPr/>
          </p:nvSpPr>
          <p:spPr bwMode="auto">
            <a:xfrm flipV="1">
              <a:off x="6553200" y="3200400"/>
              <a:ext cx="3048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6" name="Line 133"/>
            <p:cNvSpPr>
              <a:spLocks noChangeShapeType="1"/>
            </p:cNvSpPr>
            <p:nvPr/>
          </p:nvSpPr>
          <p:spPr bwMode="auto">
            <a:xfrm>
              <a:off x="6553200" y="2971800"/>
              <a:ext cx="3810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7" name="Line 216"/>
            <p:cNvSpPr>
              <a:spLocks noChangeShapeType="1"/>
            </p:cNvSpPr>
            <p:nvPr/>
          </p:nvSpPr>
          <p:spPr bwMode="auto">
            <a:xfrm flipV="1">
              <a:off x="7097713" y="2270125"/>
              <a:ext cx="228600" cy="762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8" name="Line 217"/>
            <p:cNvSpPr>
              <a:spLocks noChangeShapeType="1"/>
            </p:cNvSpPr>
            <p:nvPr/>
          </p:nvSpPr>
          <p:spPr bwMode="auto">
            <a:xfrm>
              <a:off x="7097713" y="2346325"/>
              <a:ext cx="228600" cy="1524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9" name="Line 239"/>
            <p:cNvSpPr>
              <a:spLocks noChangeShapeType="1"/>
            </p:cNvSpPr>
            <p:nvPr/>
          </p:nvSpPr>
          <p:spPr bwMode="auto">
            <a:xfrm>
              <a:off x="7467600" y="1600200"/>
              <a:ext cx="0" cy="228600"/>
            </a:xfrm>
            <a:prstGeom prst="line">
              <a:avLst/>
            </a:prstGeom>
            <a:noFill/>
            <a:ln w="9525">
              <a:solidFill>
                <a:srgbClr val="FFFF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0" name="Line 240"/>
            <p:cNvSpPr>
              <a:spLocks noChangeShapeType="1"/>
            </p:cNvSpPr>
            <p:nvPr/>
          </p:nvSpPr>
          <p:spPr bwMode="auto">
            <a:xfrm flipV="1">
              <a:off x="7315200" y="2286000"/>
              <a:ext cx="0" cy="2286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 name="Line 241"/>
            <p:cNvSpPr>
              <a:spLocks noChangeShapeType="1"/>
            </p:cNvSpPr>
            <p:nvPr/>
          </p:nvSpPr>
          <p:spPr bwMode="auto">
            <a:xfrm>
              <a:off x="7315200" y="2286000"/>
              <a:ext cx="76200" cy="2286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2" name="Line 242"/>
            <p:cNvSpPr>
              <a:spLocks noChangeShapeType="1"/>
            </p:cNvSpPr>
            <p:nvPr/>
          </p:nvSpPr>
          <p:spPr bwMode="auto">
            <a:xfrm flipV="1">
              <a:off x="7848600" y="2133600"/>
              <a:ext cx="1524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 name="Line 243"/>
            <p:cNvSpPr>
              <a:spLocks noChangeShapeType="1"/>
            </p:cNvSpPr>
            <p:nvPr/>
          </p:nvSpPr>
          <p:spPr bwMode="auto">
            <a:xfrm>
              <a:off x="7086600" y="2971800"/>
              <a:ext cx="762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4" name="Line 244"/>
            <p:cNvSpPr>
              <a:spLocks noChangeShapeType="1"/>
            </p:cNvSpPr>
            <p:nvPr/>
          </p:nvSpPr>
          <p:spPr bwMode="auto">
            <a:xfrm flipH="1">
              <a:off x="7620000" y="2971800"/>
              <a:ext cx="76200" cy="228600"/>
            </a:xfrm>
            <a:prstGeom prst="line">
              <a:avLst/>
            </a:prstGeom>
            <a:noFill/>
            <a:ln w="9525">
              <a:solidFill>
                <a:srgbClr val="99CC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 name="Line 245"/>
            <p:cNvSpPr>
              <a:spLocks noChangeShapeType="1"/>
            </p:cNvSpPr>
            <p:nvPr/>
          </p:nvSpPr>
          <p:spPr bwMode="auto">
            <a:xfrm>
              <a:off x="7620000" y="3200400"/>
              <a:ext cx="228600" cy="0"/>
            </a:xfrm>
            <a:prstGeom prst="line">
              <a:avLst/>
            </a:prstGeom>
            <a:noFill/>
            <a:ln w="9525">
              <a:solidFill>
                <a:srgbClr val="99CC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 name="Line 246"/>
            <p:cNvSpPr>
              <a:spLocks noChangeShapeType="1"/>
            </p:cNvSpPr>
            <p:nvPr/>
          </p:nvSpPr>
          <p:spPr bwMode="auto">
            <a:xfrm>
              <a:off x="7696200" y="2971800"/>
              <a:ext cx="152400" cy="228600"/>
            </a:xfrm>
            <a:prstGeom prst="line">
              <a:avLst/>
            </a:prstGeom>
            <a:noFill/>
            <a:ln w="9525">
              <a:solidFill>
                <a:srgbClr val="99CC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7" name="Line 247"/>
            <p:cNvSpPr>
              <a:spLocks noChangeShapeType="1"/>
            </p:cNvSpPr>
            <p:nvPr/>
          </p:nvSpPr>
          <p:spPr bwMode="auto">
            <a:xfrm>
              <a:off x="7543800" y="3505200"/>
              <a:ext cx="152400" cy="0"/>
            </a:xfrm>
            <a:prstGeom prst="line">
              <a:avLst/>
            </a:prstGeom>
            <a:noFill/>
            <a:ln w="9525">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8" name="Line 248"/>
            <p:cNvSpPr>
              <a:spLocks noChangeShapeType="1"/>
            </p:cNvSpPr>
            <p:nvPr/>
          </p:nvSpPr>
          <p:spPr bwMode="auto">
            <a:xfrm>
              <a:off x="7467600" y="3657600"/>
              <a:ext cx="152400" cy="0"/>
            </a:xfrm>
            <a:prstGeom prst="line">
              <a:avLst/>
            </a:prstGeom>
            <a:noFill/>
            <a:ln w="9525">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9" name="Line 249"/>
            <p:cNvSpPr>
              <a:spLocks noChangeShapeType="1"/>
            </p:cNvSpPr>
            <p:nvPr/>
          </p:nvSpPr>
          <p:spPr bwMode="auto">
            <a:xfrm flipV="1">
              <a:off x="7620000" y="3505200"/>
              <a:ext cx="76200" cy="152400"/>
            </a:xfrm>
            <a:prstGeom prst="line">
              <a:avLst/>
            </a:prstGeom>
            <a:noFill/>
            <a:ln w="9525">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 name="Line 256"/>
            <p:cNvSpPr>
              <a:spLocks noChangeShapeType="1"/>
            </p:cNvSpPr>
            <p:nvPr/>
          </p:nvSpPr>
          <p:spPr bwMode="auto">
            <a:xfrm flipH="1" flipV="1">
              <a:off x="7543800" y="3505200"/>
              <a:ext cx="76200" cy="152400"/>
            </a:xfrm>
            <a:prstGeom prst="line">
              <a:avLst/>
            </a:prstGeom>
            <a:noFill/>
            <a:ln w="9525">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grpSp>
      <p:cxnSp>
        <p:nvCxnSpPr>
          <p:cNvPr id="3" name="Straight Connector 2"/>
          <p:cNvCxnSpPr>
            <a:stCxn id="73" idx="0"/>
            <a:endCxn id="58" idx="0"/>
          </p:cNvCxnSpPr>
          <p:nvPr/>
        </p:nvCxnSpPr>
        <p:spPr bwMode="auto">
          <a:xfrm>
            <a:off x="1387903" y="5432410"/>
            <a:ext cx="428875" cy="10468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8433" name="Straight Connector 18432"/>
          <p:cNvCxnSpPr>
            <a:stCxn id="26" idx="7"/>
            <a:endCxn id="35" idx="3"/>
          </p:cNvCxnSpPr>
          <p:nvPr/>
        </p:nvCxnSpPr>
        <p:spPr bwMode="auto">
          <a:xfrm flipV="1">
            <a:off x="2356147" y="5542649"/>
            <a:ext cx="512111" cy="132712"/>
          </a:xfrm>
          <a:prstGeom prst="line">
            <a:avLst/>
          </a:prstGeom>
          <a:solidFill>
            <a:schemeClr val="accent1"/>
          </a:solidFill>
          <a:ln w="12700" cap="flat" cmpd="sng" algn="ctr">
            <a:solidFill>
              <a:schemeClr val="tx1"/>
            </a:solidFill>
            <a:prstDash val="solid"/>
            <a:round/>
            <a:headEnd type="none" w="med" len="med"/>
            <a:tailEnd type="none" w="med" len="med"/>
          </a:ln>
          <a:effectLst/>
        </p:spPr>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81000" y="152400"/>
            <a:ext cx="8280400" cy="552450"/>
          </a:xfrm>
        </p:spPr>
        <p:txBody>
          <a:bodyPr/>
          <a:lstStyle/>
          <a:p>
            <a:r>
              <a:rPr lang="en-US" sz="2800"/>
              <a:t>When DBSCAN Does NOT Work Well</a:t>
            </a:r>
          </a:p>
        </p:txBody>
      </p:sp>
      <p:sp>
        <p:nvSpPr>
          <p:cNvPr id="23555" name="Text Box 3"/>
          <p:cNvSpPr txBox="1">
            <a:spLocks noChangeArrowheads="1"/>
          </p:cNvSpPr>
          <p:nvPr/>
        </p:nvSpPr>
        <p:spPr bwMode="auto">
          <a:xfrm>
            <a:off x="1066800" y="3886200"/>
            <a:ext cx="2514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1400" b="1">
                <a:solidFill>
                  <a:schemeClr val="tx1"/>
                </a:solidFill>
                <a:latin typeface="Arial" pitchFamily="34" charset="0"/>
              </a:defRPr>
            </a:lvl1pPr>
            <a:lvl2pPr marL="742950" indent="-285750">
              <a:defRPr sz="1400" b="1">
                <a:solidFill>
                  <a:schemeClr val="tx1"/>
                </a:solidFill>
                <a:latin typeface="Arial" pitchFamily="34" charset="0"/>
              </a:defRPr>
            </a:lvl2pPr>
            <a:lvl3pPr marL="1143000" indent="-228600">
              <a:defRPr sz="1400" b="1">
                <a:solidFill>
                  <a:schemeClr val="tx1"/>
                </a:solidFill>
                <a:latin typeface="Arial" pitchFamily="34" charset="0"/>
              </a:defRPr>
            </a:lvl3pPr>
            <a:lvl4pPr marL="1600200" indent="-228600">
              <a:defRPr sz="1400" b="1">
                <a:solidFill>
                  <a:schemeClr val="tx1"/>
                </a:solidFill>
                <a:latin typeface="Arial" pitchFamily="34" charset="0"/>
              </a:defRPr>
            </a:lvl4pPr>
            <a:lvl5pPr marL="2057400" indent="-228600">
              <a:defRPr sz="1400" b="1">
                <a:solidFill>
                  <a:schemeClr val="tx1"/>
                </a:solidFill>
                <a:latin typeface="Arial" pitchFamily="34" charset="0"/>
              </a:defRPr>
            </a:lvl5pPr>
            <a:lvl6pPr marL="2514600" indent="-228600" eaLnBrk="0" fontAlgn="base" hangingPunct="0">
              <a:spcBef>
                <a:spcPct val="0"/>
              </a:spcBef>
              <a:spcAft>
                <a:spcPct val="0"/>
              </a:spcAft>
              <a:defRPr sz="1400" b="1">
                <a:solidFill>
                  <a:schemeClr val="tx1"/>
                </a:solidFill>
                <a:latin typeface="Arial" pitchFamily="34" charset="0"/>
              </a:defRPr>
            </a:lvl6pPr>
            <a:lvl7pPr marL="2971800" indent="-228600" eaLnBrk="0" fontAlgn="base" hangingPunct="0">
              <a:spcBef>
                <a:spcPct val="0"/>
              </a:spcBef>
              <a:spcAft>
                <a:spcPct val="0"/>
              </a:spcAft>
              <a:defRPr sz="1400" b="1">
                <a:solidFill>
                  <a:schemeClr val="tx1"/>
                </a:solidFill>
                <a:latin typeface="Arial" pitchFamily="34" charset="0"/>
              </a:defRPr>
            </a:lvl7pPr>
            <a:lvl8pPr marL="3429000" indent="-228600" eaLnBrk="0" fontAlgn="base" hangingPunct="0">
              <a:spcBef>
                <a:spcPct val="0"/>
              </a:spcBef>
              <a:spcAft>
                <a:spcPct val="0"/>
              </a:spcAft>
              <a:defRPr sz="1400" b="1">
                <a:solidFill>
                  <a:schemeClr val="tx1"/>
                </a:solidFill>
                <a:latin typeface="Arial" pitchFamily="34" charset="0"/>
              </a:defRPr>
            </a:lvl8pPr>
            <a:lvl9pPr marL="3886200" indent="-228600" eaLnBrk="0" fontAlgn="base" hangingPunct="0">
              <a:spcBef>
                <a:spcPct val="0"/>
              </a:spcBef>
              <a:spcAft>
                <a:spcPct val="0"/>
              </a:spcAft>
              <a:defRPr sz="1400" b="1">
                <a:solidFill>
                  <a:schemeClr val="tx1"/>
                </a:solidFill>
                <a:latin typeface="Arial" pitchFamily="34" charset="0"/>
              </a:defRPr>
            </a:lvl9pPr>
          </a:lstStyle>
          <a:p>
            <a:pPr>
              <a:spcBef>
                <a:spcPct val="50000"/>
              </a:spcBef>
            </a:pPr>
            <a:r>
              <a:rPr lang="en-US" sz="1800"/>
              <a:t>Original Points</a:t>
            </a:r>
          </a:p>
        </p:txBody>
      </p:sp>
      <p:sp>
        <p:nvSpPr>
          <p:cNvPr id="23556" name="Rectangle 4"/>
          <p:cNvSpPr>
            <a:spLocks noChangeArrowheads="1"/>
          </p:cNvSpPr>
          <p:nvPr/>
        </p:nvSpPr>
        <p:spPr bwMode="auto">
          <a:xfrm>
            <a:off x="3048000" y="22288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p>
            <a:endParaRPr lang="en-US"/>
          </a:p>
        </p:txBody>
      </p:sp>
      <p:pic>
        <p:nvPicPr>
          <p:cNvPr id="23557" name="Picture 5" descr="fish_clust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524000"/>
            <a:ext cx="304800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Rectangle 6"/>
          <p:cNvSpPr>
            <a:spLocks noChangeArrowheads="1"/>
          </p:cNvSpPr>
          <p:nvPr/>
        </p:nvSpPr>
        <p:spPr bwMode="auto">
          <a:xfrm>
            <a:off x="3630613" y="27892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p>
            <a:endParaRPr lang="en-US"/>
          </a:p>
        </p:txBody>
      </p:sp>
      <p:graphicFrame>
        <p:nvGraphicFramePr>
          <p:cNvPr id="23559" name="Object 2"/>
          <p:cNvGraphicFramePr>
            <a:graphicFrameLocks noChangeAspect="1"/>
          </p:cNvGraphicFramePr>
          <p:nvPr/>
        </p:nvGraphicFramePr>
        <p:xfrm>
          <a:off x="4648200" y="1066800"/>
          <a:ext cx="3363913" cy="2287588"/>
        </p:xfrm>
        <a:graphic>
          <a:graphicData uri="http://schemas.openxmlformats.org/presentationml/2006/ole">
            <mc:AlternateContent xmlns:mc="http://schemas.openxmlformats.org/markup-compatibility/2006">
              <mc:Choice xmlns:v="urn:schemas-microsoft-com:vml" Requires="v">
                <p:oleObj r:id="rId3" imgW="4686706" imgH="3177815" progId="MSPhotoEd.3">
                  <p:embed/>
                </p:oleObj>
              </mc:Choice>
              <mc:Fallback>
                <p:oleObj r:id="rId3" imgW="4686706" imgH="3177815" progId="MSPhotoEd.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1066800"/>
                        <a:ext cx="3363913" cy="228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560" name="Rectangle 8"/>
          <p:cNvSpPr>
            <a:spLocks noChangeArrowheads="1"/>
          </p:cNvSpPr>
          <p:nvPr/>
        </p:nvSpPr>
        <p:spPr bwMode="auto">
          <a:xfrm>
            <a:off x="4800600" y="3352800"/>
            <a:ext cx="2514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p>
            <a:r>
              <a:rPr lang="en-US" sz="1600" b="0">
                <a:latin typeface="Times New Roman" pitchFamily="18" charset="0"/>
                <a:cs typeface="Times New Roman" pitchFamily="18" charset="0"/>
              </a:rPr>
              <a:t>(MinPts=4, Eps=9.75).</a:t>
            </a:r>
            <a:r>
              <a:rPr lang="en-US" sz="900" b="0">
                <a:latin typeface="Times New Roman" pitchFamily="18" charset="0"/>
              </a:rPr>
              <a:t> </a:t>
            </a:r>
            <a:endParaRPr lang="en-US" sz="2400" b="0">
              <a:latin typeface="Times New Roman" pitchFamily="18" charset="0"/>
            </a:endParaRPr>
          </a:p>
        </p:txBody>
      </p:sp>
      <p:sp>
        <p:nvSpPr>
          <p:cNvPr id="23561" name="Rectangle 9"/>
          <p:cNvSpPr>
            <a:spLocks noChangeArrowheads="1"/>
          </p:cNvSpPr>
          <p:nvPr/>
        </p:nvSpPr>
        <p:spPr bwMode="auto">
          <a:xfrm>
            <a:off x="3630613" y="27892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p>
            <a:endParaRPr lang="en-US"/>
          </a:p>
        </p:txBody>
      </p:sp>
      <p:graphicFrame>
        <p:nvGraphicFramePr>
          <p:cNvPr id="23562" name="Object 3"/>
          <p:cNvGraphicFramePr>
            <a:graphicFrameLocks noChangeAspect="1"/>
          </p:cNvGraphicFramePr>
          <p:nvPr/>
        </p:nvGraphicFramePr>
        <p:xfrm>
          <a:off x="4724400" y="3733800"/>
          <a:ext cx="3363913" cy="2286000"/>
        </p:xfrm>
        <a:graphic>
          <a:graphicData uri="http://schemas.openxmlformats.org/presentationml/2006/ole">
            <mc:AlternateContent xmlns:mc="http://schemas.openxmlformats.org/markup-compatibility/2006">
              <mc:Choice xmlns:v="urn:schemas-microsoft-com:vml" Requires="v">
                <p:oleObj r:id="rId5" imgW="4686706" imgH="3177815" progId="MSPhotoEd.3">
                  <p:embed/>
                </p:oleObj>
              </mc:Choice>
              <mc:Fallback>
                <p:oleObj r:id="rId5" imgW="4686706" imgH="3177815" progId="MSPhotoEd.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4400" y="3733800"/>
                        <a:ext cx="3363913"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563" name="Rectangle 11"/>
          <p:cNvSpPr>
            <a:spLocks noChangeArrowheads="1"/>
          </p:cNvSpPr>
          <p:nvPr/>
        </p:nvSpPr>
        <p:spPr bwMode="auto">
          <a:xfrm>
            <a:off x="4724400" y="6019800"/>
            <a:ext cx="25146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p>
            <a:r>
              <a:rPr lang="en-US" sz="1600" b="0">
                <a:latin typeface="Times New Roman" pitchFamily="18" charset="0"/>
                <a:cs typeface="Times New Roman" pitchFamily="18" charset="0"/>
              </a:rPr>
              <a:t> (MinPts=4, Eps=9.12)</a:t>
            </a:r>
          </a:p>
        </p:txBody>
      </p:sp>
      <p:sp>
        <p:nvSpPr>
          <p:cNvPr id="1654796" name="Text Box 12"/>
          <p:cNvSpPr txBox="1">
            <a:spLocks noChangeArrowheads="1"/>
          </p:cNvSpPr>
          <p:nvPr/>
        </p:nvSpPr>
        <p:spPr bwMode="auto">
          <a:xfrm>
            <a:off x="609600" y="5392738"/>
            <a:ext cx="3505200"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1400" b="1">
                <a:solidFill>
                  <a:schemeClr val="tx1"/>
                </a:solidFill>
                <a:latin typeface="Arial" pitchFamily="34" charset="0"/>
              </a:defRPr>
            </a:lvl1pPr>
            <a:lvl2pPr marL="742950" indent="-285750">
              <a:defRPr sz="1400" b="1">
                <a:solidFill>
                  <a:schemeClr val="tx1"/>
                </a:solidFill>
                <a:latin typeface="Arial" pitchFamily="34" charset="0"/>
              </a:defRPr>
            </a:lvl2pPr>
            <a:lvl3pPr marL="1143000" indent="-228600">
              <a:defRPr sz="1400" b="1">
                <a:solidFill>
                  <a:schemeClr val="tx1"/>
                </a:solidFill>
                <a:latin typeface="Arial" pitchFamily="34" charset="0"/>
              </a:defRPr>
            </a:lvl3pPr>
            <a:lvl4pPr marL="1600200" indent="-228600">
              <a:defRPr sz="1400" b="1">
                <a:solidFill>
                  <a:schemeClr val="tx1"/>
                </a:solidFill>
                <a:latin typeface="Arial" pitchFamily="34" charset="0"/>
              </a:defRPr>
            </a:lvl4pPr>
            <a:lvl5pPr marL="2057400" indent="-228600">
              <a:defRPr sz="1400" b="1">
                <a:solidFill>
                  <a:schemeClr val="tx1"/>
                </a:solidFill>
                <a:latin typeface="Arial" pitchFamily="34" charset="0"/>
              </a:defRPr>
            </a:lvl5pPr>
            <a:lvl6pPr marL="2514600" indent="-228600" eaLnBrk="0" fontAlgn="base" hangingPunct="0">
              <a:spcBef>
                <a:spcPct val="0"/>
              </a:spcBef>
              <a:spcAft>
                <a:spcPct val="0"/>
              </a:spcAft>
              <a:defRPr sz="1400" b="1">
                <a:solidFill>
                  <a:schemeClr val="tx1"/>
                </a:solidFill>
                <a:latin typeface="Arial" pitchFamily="34" charset="0"/>
              </a:defRPr>
            </a:lvl6pPr>
            <a:lvl7pPr marL="2971800" indent="-228600" eaLnBrk="0" fontAlgn="base" hangingPunct="0">
              <a:spcBef>
                <a:spcPct val="0"/>
              </a:spcBef>
              <a:spcAft>
                <a:spcPct val="0"/>
              </a:spcAft>
              <a:defRPr sz="1400" b="1">
                <a:solidFill>
                  <a:schemeClr val="tx1"/>
                </a:solidFill>
                <a:latin typeface="Arial" pitchFamily="34" charset="0"/>
              </a:defRPr>
            </a:lvl7pPr>
            <a:lvl8pPr marL="3429000" indent="-228600" eaLnBrk="0" fontAlgn="base" hangingPunct="0">
              <a:spcBef>
                <a:spcPct val="0"/>
              </a:spcBef>
              <a:spcAft>
                <a:spcPct val="0"/>
              </a:spcAft>
              <a:defRPr sz="1400" b="1">
                <a:solidFill>
                  <a:schemeClr val="tx1"/>
                </a:solidFill>
                <a:latin typeface="Arial" pitchFamily="34" charset="0"/>
              </a:defRPr>
            </a:lvl8pPr>
            <a:lvl9pPr marL="3886200" indent="-228600" eaLnBrk="0" fontAlgn="base" hangingPunct="0">
              <a:spcBef>
                <a:spcPct val="0"/>
              </a:spcBef>
              <a:spcAft>
                <a:spcPct val="0"/>
              </a:spcAft>
              <a:defRPr sz="1400" b="1">
                <a:solidFill>
                  <a:schemeClr val="tx1"/>
                </a:solidFill>
                <a:latin typeface="Arial" pitchFamily="34" charset="0"/>
              </a:defRPr>
            </a:lvl9pPr>
          </a:lstStyle>
          <a:p>
            <a:pPr>
              <a:spcBef>
                <a:spcPct val="50000"/>
              </a:spcBef>
              <a:buFontTx/>
              <a:buChar char="•"/>
            </a:pPr>
            <a:r>
              <a:rPr lang="en-US" sz="1800"/>
              <a:t> Varying densities</a:t>
            </a:r>
          </a:p>
          <a:p>
            <a:pPr>
              <a:spcBef>
                <a:spcPct val="50000"/>
              </a:spcBef>
              <a:buFontTx/>
              <a:buChar char="•"/>
            </a:pPr>
            <a:r>
              <a:rPr lang="en-US" sz="1800"/>
              <a:t> High-dimensional data</a:t>
            </a:r>
          </a:p>
        </p:txBody>
      </p:sp>
      <p:sp>
        <p:nvSpPr>
          <p:cNvPr id="23565" name="TextBox 12"/>
          <p:cNvSpPr txBox="1">
            <a:spLocks noChangeArrowheads="1"/>
          </p:cNvSpPr>
          <p:nvPr/>
        </p:nvSpPr>
        <p:spPr bwMode="auto">
          <a:xfrm>
            <a:off x="762000" y="4953000"/>
            <a:ext cx="17621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b="1">
                <a:solidFill>
                  <a:schemeClr val="tx1"/>
                </a:solidFill>
                <a:latin typeface="Arial" pitchFamily="34" charset="0"/>
              </a:defRPr>
            </a:lvl1pPr>
            <a:lvl2pPr marL="742950" indent="-285750">
              <a:defRPr sz="1400" b="1">
                <a:solidFill>
                  <a:schemeClr val="tx1"/>
                </a:solidFill>
                <a:latin typeface="Arial" pitchFamily="34" charset="0"/>
              </a:defRPr>
            </a:lvl2pPr>
            <a:lvl3pPr marL="1143000" indent="-228600">
              <a:defRPr sz="1400" b="1">
                <a:solidFill>
                  <a:schemeClr val="tx1"/>
                </a:solidFill>
                <a:latin typeface="Arial" pitchFamily="34" charset="0"/>
              </a:defRPr>
            </a:lvl3pPr>
            <a:lvl4pPr marL="1600200" indent="-228600">
              <a:defRPr sz="1400" b="1">
                <a:solidFill>
                  <a:schemeClr val="tx1"/>
                </a:solidFill>
                <a:latin typeface="Arial" pitchFamily="34" charset="0"/>
              </a:defRPr>
            </a:lvl4pPr>
            <a:lvl5pPr marL="2057400" indent="-228600">
              <a:defRPr sz="1400" b="1">
                <a:solidFill>
                  <a:schemeClr val="tx1"/>
                </a:solidFill>
                <a:latin typeface="Arial" pitchFamily="34" charset="0"/>
              </a:defRPr>
            </a:lvl5pPr>
            <a:lvl6pPr marL="2514600" indent="-228600" eaLnBrk="0" fontAlgn="base" hangingPunct="0">
              <a:spcBef>
                <a:spcPct val="0"/>
              </a:spcBef>
              <a:spcAft>
                <a:spcPct val="0"/>
              </a:spcAft>
              <a:defRPr sz="1400" b="1">
                <a:solidFill>
                  <a:schemeClr val="tx1"/>
                </a:solidFill>
                <a:latin typeface="Arial" pitchFamily="34" charset="0"/>
              </a:defRPr>
            </a:lvl6pPr>
            <a:lvl7pPr marL="2971800" indent="-228600" eaLnBrk="0" fontAlgn="base" hangingPunct="0">
              <a:spcBef>
                <a:spcPct val="0"/>
              </a:spcBef>
              <a:spcAft>
                <a:spcPct val="0"/>
              </a:spcAft>
              <a:defRPr sz="1400" b="1">
                <a:solidFill>
                  <a:schemeClr val="tx1"/>
                </a:solidFill>
                <a:latin typeface="Arial" pitchFamily="34" charset="0"/>
              </a:defRPr>
            </a:lvl7pPr>
            <a:lvl8pPr marL="3429000" indent="-228600" eaLnBrk="0" fontAlgn="base" hangingPunct="0">
              <a:spcBef>
                <a:spcPct val="0"/>
              </a:spcBef>
              <a:spcAft>
                <a:spcPct val="0"/>
              </a:spcAft>
              <a:defRPr sz="1400" b="1">
                <a:solidFill>
                  <a:schemeClr val="tx1"/>
                </a:solidFill>
                <a:latin typeface="Arial" pitchFamily="34" charset="0"/>
              </a:defRPr>
            </a:lvl8pPr>
            <a:lvl9pPr marL="3886200" indent="-228600" eaLnBrk="0" fontAlgn="base" hangingPunct="0">
              <a:spcBef>
                <a:spcPct val="0"/>
              </a:spcBef>
              <a:spcAft>
                <a:spcPct val="0"/>
              </a:spcAft>
              <a:defRPr sz="1400" b="1">
                <a:solidFill>
                  <a:schemeClr val="tx1"/>
                </a:solidFill>
                <a:latin typeface="Arial" pitchFamily="34" charset="0"/>
              </a:defRPr>
            </a:lvl9pPr>
          </a:lstStyle>
          <a:p>
            <a:r>
              <a:rPr lang="en-US" sz="1800"/>
              <a:t>Problems with</a:t>
            </a:r>
          </a:p>
        </p:txBody>
      </p:sp>
      <p:cxnSp>
        <p:nvCxnSpPr>
          <p:cNvPr id="23566" name="Straight Arrow Connector 14"/>
          <p:cNvCxnSpPr>
            <a:cxnSpLocks noChangeShapeType="1"/>
          </p:cNvCxnSpPr>
          <p:nvPr/>
        </p:nvCxnSpPr>
        <p:spPr bwMode="auto">
          <a:xfrm rot="5400000" flipH="1" flipV="1">
            <a:off x="1943100" y="2857500"/>
            <a:ext cx="3429000" cy="1981200"/>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3567" name="Straight Arrow Connector 16"/>
          <p:cNvCxnSpPr>
            <a:cxnSpLocks noChangeShapeType="1"/>
          </p:cNvCxnSpPr>
          <p:nvPr/>
        </p:nvCxnSpPr>
        <p:spPr bwMode="auto">
          <a:xfrm>
            <a:off x="2667000" y="5562600"/>
            <a:ext cx="2057400" cy="1588"/>
          </a:xfrm>
          <a:prstGeom prst="straightConnector1">
            <a:avLst/>
          </a:prstGeom>
          <a:noFill/>
          <a:ln w="12700" algn="ctr">
            <a:solidFill>
              <a:schemeClr val="tx1"/>
            </a:solidFill>
            <a:round/>
            <a:headEnd/>
            <a:tailEnd type="arrow"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547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4796"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81000" y="152400"/>
            <a:ext cx="8280400" cy="552450"/>
          </a:xfrm>
        </p:spPr>
        <p:txBody>
          <a:bodyPr/>
          <a:lstStyle/>
          <a:p>
            <a:r>
              <a:rPr lang="en-US" sz="2800" dirty="0"/>
              <a:t>DBSCAN in R</a:t>
            </a:r>
          </a:p>
        </p:txBody>
      </p:sp>
      <p:sp>
        <p:nvSpPr>
          <p:cNvPr id="26627" name="Rectangle 3"/>
          <p:cNvSpPr>
            <a:spLocks noGrp="1" noChangeArrowheads="1"/>
          </p:cNvSpPr>
          <p:nvPr>
            <p:ph type="body" idx="1"/>
          </p:nvPr>
        </p:nvSpPr>
        <p:spPr>
          <a:xfrm>
            <a:off x="639763" y="1143000"/>
            <a:ext cx="8001000" cy="5181600"/>
          </a:xfrm>
          <a:noFill/>
        </p:spPr>
        <p:txBody>
          <a:bodyPr/>
          <a:lstStyle/>
          <a:p>
            <a:pPr marL="0" indent="0">
              <a:lnSpc>
                <a:spcPct val="90000"/>
              </a:lnSpc>
              <a:spcBef>
                <a:spcPct val="20000"/>
              </a:spcBef>
              <a:buNone/>
            </a:pPr>
            <a:r>
              <a:rPr lang="en-US" sz="2400" dirty="0" err="1">
                <a:latin typeface="Courier New" panose="02070309020205020404" pitchFamily="49" charset="0"/>
                <a:cs typeface="Courier New" panose="02070309020205020404" pitchFamily="49" charset="0"/>
              </a:rPr>
              <a:t>dbscan</a:t>
            </a:r>
            <a:r>
              <a:rPr lang="en-US" sz="2400" dirty="0">
                <a:latin typeface="Courier New" panose="02070309020205020404" pitchFamily="49" charset="0"/>
                <a:cs typeface="Courier New" panose="02070309020205020404" pitchFamily="49" charset="0"/>
              </a:rPr>
              <a:t>(iris[3:4], 0.15, 3, </a:t>
            </a:r>
            <a:r>
              <a:rPr lang="en-US" sz="2400" dirty="0" err="1">
                <a:latin typeface="Courier New" panose="02070309020205020404" pitchFamily="49" charset="0"/>
                <a:cs typeface="Courier New" panose="02070309020205020404" pitchFamily="49" charset="0"/>
              </a:rPr>
              <a:t>showplot</a:t>
            </a:r>
            <a:r>
              <a:rPr lang="en-US" sz="2400" dirty="0">
                <a:latin typeface="Courier New" panose="02070309020205020404" pitchFamily="49" charset="0"/>
                <a:cs typeface="Courier New" panose="02070309020205020404" pitchFamily="49" charset="0"/>
              </a:rPr>
              <a:t>=1)</a:t>
            </a:r>
          </a:p>
          <a:p>
            <a:pPr marL="0" indent="0">
              <a:lnSpc>
                <a:spcPct val="90000"/>
              </a:lnSpc>
              <a:spcBef>
                <a:spcPct val="20000"/>
              </a:spcBef>
              <a:buNone/>
            </a:pPr>
            <a:r>
              <a:rPr lang="en-US" sz="2400" dirty="0" err="1">
                <a:latin typeface="Courier New" panose="02070309020205020404" pitchFamily="49" charset="0"/>
                <a:cs typeface="Courier New" panose="02070309020205020404" pitchFamily="49" charset="0"/>
              </a:rPr>
              <a:t>dbscan</a:t>
            </a:r>
            <a:r>
              <a:rPr lang="en-US" sz="2400" dirty="0">
                <a:latin typeface="Courier New" panose="02070309020205020404" pitchFamily="49" charset="0"/>
                <a:cs typeface="Courier New" panose="02070309020205020404" pitchFamily="49" charset="0"/>
              </a:rPr>
              <a:t> Pts=150 </a:t>
            </a:r>
            <a:r>
              <a:rPr lang="en-US" sz="2400" dirty="0" err="1">
                <a:latin typeface="Courier New" panose="02070309020205020404" pitchFamily="49" charset="0"/>
                <a:cs typeface="Courier New" panose="02070309020205020404" pitchFamily="49" charset="0"/>
              </a:rPr>
              <a:t>MinPts</a:t>
            </a:r>
            <a:r>
              <a:rPr lang="en-US" sz="2400" dirty="0">
                <a:latin typeface="Courier New" panose="02070309020205020404" pitchFamily="49" charset="0"/>
                <a:cs typeface="Courier New" panose="02070309020205020404" pitchFamily="49" charset="0"/>
              </a:rPr>
              <a:t>=3 eps=0.15</a:t>
            </a:r>
          </a:p>
          <a:p>
            <a:pPr marL="0" indent="0">
              <a:lnSpc>
                <a:spcPct val="90000"/>
              </a:lnSpc>
              <a:spcBef>
                <a:spcPct val="20000"/>
              </a:spcBef>
              <a:buNone/>
            </a:pPr>
            <a:r>
              <a:rPr lang="en-US" sz="2400" dirty="0">
                <a:latin typeface="Courier New" panose="02070309020205020404" pitchFamily="49" charset="0"/>
                <a:cs typeface="Courier New" panose="02070309020205020404" pitchFamily="49" charset="0"/>
              </a:rPr>
              <a:t>        0  1  2 3  4 5 6</a:t>
            </a:r>
          </a:p>
          <a:p>
            <a:pPr marL="0" indent="0">
              <a:lnSpc>
                <a:spcPct val="90000"/>
              </a:lnSpc>
              <a:spcBef>
                <a:spcPct val="20000"/>
              </a:spcBef>
              <a:buNone/>
            </a:pPr>
            <a:r>
              <a:rPr lang="en-US" sz="2400" dirty="0">
                <a:latin typeface="Courier New" panose="02070309020205020404" pitchFamily="49" charset="0"/>
                <a:cs typeface="Courier New" panose="02070309020205020404" pitchFamily="49" charset="0"/>
              </a:rPr>
              <a:t>border 20  2  5 0  3 2 1</a:t>
            </a:r>
          </a:p>
          <a:p>
            <a:pPr marL="0" indent="0">
              <a:lnSpc>
                <a:spcPct val="90000"/>
              </a:lnSpc>
              <a:spcBef>
                <a:spcPct val="20000"/>
              </a:spcBef>
              <a:buNone/>
            </a:pPr>
            <a:r>
              <a:rPr lang="en-US" sz="2400" dirty="0">
                <a:latin typeface="Courier New" panose="02070309020205020404" pitchFamily="49" charset="0"/>
                <a:cs typeface="Courier New" panose="02070309020205020404" pitchFamily="49" charset="0"/>
              </a:rPr>
              <a:t>seed    0 46 54 3  9 1 4</a:t>
            </a:r>
          </a:p>
          <a:p>
            <a:pPr marL="0" indent="0">
              <a:lnSpc>
                <a:spcPct val="90000"/>
              </a:lnSpc>
              <a:spcBef>
                <a:spcPct val="20000"/>
              </a:spcBef>
              <a:buNone/>
            </a:pPr>
            <a:r>
              <a:rPr lang="en-US" sz="2400" dirty="0">
                <a:latin typeface="Courier New" panose="02070309020205020404" pitchFamily="49" charset="0"/>
                <a:cs typeface="Courier New" panose="02070309020205020404" pitchFamily="49" charset="0"/>
              </a:rPr>
              <a:t>total  20 48 59 3 12 3 5</a:t>
            </a:r>
          </a:p>
          <a:p>
            <a:pPr marL="533400" indent="-533400">
              <a:lnSpc>
                <a:spcPct val="90000"/>
              </a:lnSpc>
              <a:spcBef>
                <a:spcPct val="20000"/>
              </a:spcBef>
            </a:pPr>
            <a:r>
              <a:rPr lang="en-US" sz="2400" dirty="0" err="1"/>
              <a:t>dbscan.r</a:t>
            </a:r>
            <a:r>
              <a:rPr lang="en-US" sz="2400" dirty="0"/>
              <a:t>  (demo) </a:t>
            </a:r>
          </a:p>
          <a:p>
            <a:pPr marL="533400" indent="-533400">
              <a:lnSpc>
                <a:spcPct val="90000"/>
              </a:lnSpc>
              <a:spcBef>
                <a:spcPct val="20000"/>
              </a:spcBef>
            </a:pPr>
            <a:r>
              <a:rPr lang="en-US" sz="2000" dirty="0">
                <a:hlinkClick r:id="rId2"/>
              </a:rPr>
              <a:t>http://www.inside-r.org/node/59838</a:t>
            </a:r>
            <a:r>
              <a:rPr lang="en-US" sz="2000" dirty="0"/>
              <a:t> </a:t>
            </a:r>
          </a:p>
        </p:txBody>
      </p:sp>
    </p:spTree>
    <p:extLst>
      <p:ext uri="{BB962C8B-B14F-4D97-AF65-F5344CB8AC3E}">
        <p14:creationId xmlns:p14="http://schemas.microsoft.com/office/powerpoint/2010/main" val="1881034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4294967295"/>
          </p:nvPr>
        </p:nvSpPr>
        <p:spPr>
          <a:xfrm>
            <a:off x="8680450" y="6477000"/>
            <a:ext cx="463550" cy="3810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85EC5212-B4F9-4D03-A1A6-F7AAA4A9915C}" type="slidenum">
              <a:rPr lang="en-US" sz="1200" smtClean="0"/>
              <a:pPr eaLnBrk="1" hangingPunct="1"/>
              <a:t>12</a:t>
            </a:fld>
            <a:endParaRPr lang="en-US" sz="1200" dirty="0"/>
          </a:p>
        </p:txBody>
      </p:sp>
      <p:sp>
        <p:nvSpPr>
          <p:cNvPr id="9219" name="Rectangle 2"/>
          <p:cNvSpPr>
            <a:spLocks noGrp="1" noChangeArrowheads="1"/>
          </p:cNvSpPr>
          <p:nvPr>
            <p:ph type="title"/>
          </p:nvPr>
        </p:nvSpPr>
        <p:spPr>
          <a:xfrm>
            <a:off x="782638" y="228600"/>
            <a:ext cx="8458200" cy="533400"/>
          </a:xfrm>
        </p:spPr>
        <p:txBody>
          <a:bodyPr/>
          <a:lstStyle/>
          <a:p>
            <a:pPr eaLnBrk="1" hangingPunct="1"/>
            <a:r>
              <a:rPr lang="en-US" altLang="zh-CN" dirty="0">
                <a:ea typeface="SimSun" charset="-122"/>
              </a:rPr>
              <a:t>DBSCAN</a:t>
            </a:r>
            <a:r>
              <a:rPr lang="en-US" altLang="zh-CN" dirty="0">
                <a:latin typeface="Lucida Bright"/>
                <a:ea typeface="SimSun" charset="-122"/>
              </a:rPr>
              <a:t>—A Second Introduction</a:t>
            </a:r>
            <a:endParaRPr lang="en-US" altLang="zh-CN" dirty="0">
              <a:ea typeface="SimSun" charset="-122"/>
            </a:endParaRPr>
          </a:p>
        </p:txBody>
      </p:sp>
      <p:sp>
        <p:nvSpPr>
          <p:cNvPr id="9220" name="Rectangle 3"/>
          <p:cNvSpPr>
            <a:spLocks noGrp="1" noChangeArrowheads="1"/>
          </p:cNvSpPr>
          <p:nvPr>
            <p:ph type="body" idx="1"/>
          </p:nvPr>
        </p:nvSpPr>
        <p:spPr>
          <a:xfrm>
            <a:off x="381000" y="1219200"/>
            <a:ext cx="8534400" cy="5410200"/>
          </a:xfrm>
        </p:spPr>
        <p:txBody>
          <a:bodyPr/>
          <a:lstStyle/>
          <a:p>
            <a:pPr eaLnBrk="1" hangingPunct="1">
              <a:lnSpc>
                <a:spcPct val="90000"/>
              </a:lnSpc>
              <a:spcBef>
                <a:spcPct val="50000"/>
              </a:spcBef>
            </a:pPr>
            <a:r>
              <a:rPr lang="en-US" altLang="zh-CN" sz="2400" dirty="0">
                <a:ea typeface="SimSun" charset="-122"/>
              </a:rPr>
              <a:t>Two parameters</a:t>
            </a:r>
            <a:r>
              <a:rPr lang="en-US" altLang="zh-CN" sz="2400" b="1" i="1" dirty="0">
                <a:ea typeface="SimSun" charset="-122"/>
              </a:rPr>
              <a:t>:</a:t>
            </a:r>
          </a:p>
          <a:p>
            <a:pPr lvl="1" eaLnBrk="1" hangingPunct="1">
              <a:lnSpc>
                <a:spcPct val="90000"/>
              </a:lnSpc>
              <a:spcBef>
                <a:spcPct val="50000"/>
              </a:spcBef>
            </a:pPr>
            <a:r>
              <a:rPr lang="en-US" altLang="zh-CN" sz="2400" b="1" i="1" dirty="0" err="1">
                <a:ea typeface="SimSun" charset="-122"/>
              </a:rPr>
              <a:t>Eps</a:t>
            </a:r>
            <a:r>
              <a:rPr lang="en-US" altLang="zh-CN" sz="2400" dirty="0">
                <a:ea typeface="SimSun" charset="-122"/>
              </a:rPr>
              <a:t>: Maximum radius of the </a:t>
            </a:r>
            <a:r>
              <a:rPr lang="en-US" altLang="zh-CN" sz="2400" dirty="0" err="1">
                <a:ea typeface="SimSun" charset="-122"/>
              </a:rPr>
              <a:t>neighbourhood</a:t>
            </a:r>
            <a:endParaRPr lang="en-US" altLang="zh-CN" sz="2400" dirty="0">
              <a:ea typeface="SimSun" charset="-122"/>
            </a:endParaRPr>
          </a:p>
          <a:p>
            <a:pPr lvl="1" eaLnBrk="1" hangingPunct="1">
              <a:lnSpc>
                <a:spcPct val="90000"/>
              </a:lnSpc>
              <a:spcBef>
                <a:spcPct val="50000"/>
              </a:spcBef>
            </a:pPr>
            <a:r>
              <a:rPr lang="en-US" altLang="zh-CN" sz="2400" b="1" i="1" dirty="0" err="1">
                <a:ea typeface="SimSun" charset="-122"/>
              </a:rPr>
              <a:t>MinPts</a:t>
            </a:r>
            <a:r>
              <a:rPr lang="en-US" altLang="zh-CN" sz="2400" dirty="0">
                <a:ea typeface="SimSun" charset="-122"/>
              </a:rPr>
              <a:t>: Minimum number of points in an </a:t>
            </a:r>
            <a:r>
              <a:rPr lang="en-US" altLang="zh-CN" sz="2400" dirty="0" err="1">
                <a:ea typeface="SimSun" charset="-122"/>
              </a:rPr>
              <a:t>Eps-neighbourhood</a:t>
            </a:r>
            <a:r>
              <a:rPr lang="en-US" altLang="zh-CN" sz="2400" dirty="0">
                <a:ea typeface="SimSun" charset="-122"/>
              </a:rPr>
              <a:t> of that point</a:t>
            </a:r>
          </a:p>
          <a:p>
            <a:pPr eaLnBrk="1" hangingPunct="1">
              <a:lnSpc>
                <a:spcPct val="90000"/>
              </a:lnSpc>
              <a:spcBef>
                <a:spcPct val="50000"/>
              </a:spcBef>
            </a:pPr>
            <a:r>
              <a:rPr lang="en-US" altLang="zh-CN" sz="2400" b="1" i="1" dirty="0" err="1">
                <a:ea typeface="SimSun" charset="-122"/>
              </a:rPr>
              <a:t>N</a:t>
            </a:r>
            <a:r>
              <a:rPr lang="en-US" altLang="zh-CN" sz="2400" b="1" i="1" baseline="-25000" dirty="0" err="1">
                <a:ea typeface="SimSun" charset="-122"/>
              </a:rPr>
              <a:t>Eps</a:t>
            </a:r>
            <a:r>
              <a:rPr lang="en-US" altLang="zh-CN" sz="2400" b="1" i="1" dirty="0">
                <a:ea typeface="SimSun" charset="-122"/>
              </a:rPr>
              <a:t>(p)</a:t>
            </a:r>
            <a:r>
              <a:rPr lang="en-US" altLang="zh-CN" sz="2400" dirty="0">
                <a:ea typeface="SimSun" charset="-122"/>
              </a:rPr>
              <a:t>:	</a:t>
            </a:r>
            <a:r>
              <a:rPr lang="en-US" altLang="zh-CN" sz="2400" b="1" i="1" dirty="0">
                <a:ea typeface="SimSun" charset="-122"/>
              </a:rPr>
              <a:t>{q belongs to D | </a:t>
            </a:r>
            <a:r>
              <a:rPr lang="en-US" altLang="zh-CN" sz="2400" b="1" i="1" dirty="0" err="1">
                <a:ea typeface="SimSun" charset="-122"/>
              </a:rPr>
              <a:t>dist</a:t>
            </a:r>
            <a:r>
              <a:rPr lang="en-US" altLang="zh-CN" sz="2400" b="1" i="1" dirty="0">
                <a:ea typeface="SimSun" charset="-122"/>
              </a:rPr>
              <a:t>(</a:t>
            </a:r>
            <a:r>
              <a:rPr lang="en-US" altLang="zh-CN" sz="2400" b="1" i="1" dirty="0" err="1">
                <a:ea typeface="SimSun" charset="-122"/>
              </a:rPr>
              <a:t>p,q</a:t>
            </a:r>
            <a:r>
              <a:rPr lang="en-US" altLang="zh-CN" sz="2400" b="1" i="1" dirty="0">
                <a:ea typeface="SimSun" charset="-122"/>
              </a:rPr>
              <a:t>) &lt;= </a:t>
            </a:r>
            <a:r>
              <a:rPr lang="en-US" altLang="zh-CN" sz="2400" b="1" i="1" dirty="0" err="1">
                <a:ea typeface="SimSun" charset="-122"/>
              </a:rPr>
              <a:t>Eps</a:t>
            </a:r>
            <a:r>
              <a:rPr lang="en-US" altLang="zh-CN" sz="2400" b="1" i="1" dirty="0">
                <a:ea typeface="SimSun" charset="-122"/>
              </a:rPr>
              <a:t>}</a:t>
            </a:r>
          </a:p>
          <a:p>
            <a:pPr eaLnBrk="1" hangingPunct="1">
              <a:lnSpc>
                <a:spcPct val="90000"/>
              </a:lnSpc>
              <a:spcBef>
                <a:spcPct val="50000"/>
              </a:spcBef>
            </a:pPr>
            <a:r>
              <a:rPr lang="en-US" altLang="zh-CN" sz="2400" dirty="0">
                <a:ea typeface="SimSun" charset="-122"/>
              </a:rPr>
              <a:t>Directly density-reachable</a:t>
            </a:r>
            <a:r>
              <a:rPr lang="en-US" altLang="zh-CN" sz="2400" b="1" dirty="0">
                <a:ea typeface="SimSun" charset="-122"/>
              </a:rPr>
              <a:t>: </a:t>
            </a:r>
            <a:r>
              <a:rPr lang="en-US" altLang="zh-CN" sz="2400" dirty="0">
                <a:ea typeface="SimSun" charset="-122"/>
              </a:rPr>
              <a:t>A point </a:t>
            </a:r>
            <a:r>
              <a:rPr lang="en-US" altLang="zh-CN" sz="2400" b="1" i="1" dirty="0">
                <a:ea typeface="SimSun" charset="-122"/>
              </a:rPr>
              <a:t>p</a:t>
            </a:r>
            <a:r>
              <a:rPr lang="en-US" altLang="zh-CN" sz="2400" dirty="0">
                <a:ea typeface="SimSun" charset="-122"/>
              </a:rPr>
              <a:t> is directly density-reachable from a point </a:t>
            </a:r>
            <a:r>
              <a:rPr lang="en-US" altLang="zh-CN" sz="2400" b="1" i="1" dirty="0">
                <a:ea typeface="SimSun" charset="-122"/>
              </a:rPr>
              <a:t>q</a:t>
            </a:r>
            <a:r>
              <a:rPr lang="en-US" altLang="zh-CN" sz="2400" dirty="0">
                <a:ea typeface="SimSun" charset="-122"/>
              </a:rPr>
              <a:t> </a:t>
            </a:r>
            <a:r>
              <a:rPr lang="en-US" altLang="zh-CN" sz="2400" dirty="0" err="1">
                <a:ea typeface="SimSun" charset="-122"/>
              </a:rPr>
              <a:t>wrt</a:t>
            </a:r>
            <a:r>
              <a:rPr lang="en-US" altLang="zh-CN" sz="2400" dirty="0">
                <a:ea typeface="SimSun" charset="-122"/>
              </a:rPr>
              <a:t>. </a:t>
            </a:r>
            <a:r>
              <a:rPr lang="en-US" altLang="zh-CN" sz="2400" b="1" i="1" dirty="0" err="1">
                <a:ea typeface="SimSun" charset="-122"/>
              </a:rPr>
              <a:t>Eps</a:t>
            </a:r>
            <a:r>
              <a:rPr lang="en-US" altLang="zh-CN" sz="2400" dirty="0">
                <a:ea typeface="SimSun" charset="-122"/>
              </a:rPr>
              <a:t>, </a:t>
            </a:r>
            <a:r>
              <a:rPr lang="en-US" altLang="zh-CN" sz="2400" b="1" i="1" dirty="0" err="1">
                <a:ea typeface="SimSun" charset="-122"/>
              </a:rPr>
              <a:t>MinPts</a:t>
            </a:r>
            <a:r>
              <a:rPr lang="en-US" altLang="zh-CN" sz="2400" dirty="0">
                <a:ea typeface="SimSun" charset="-122"/>
              </a:rPr>
              <a:t> if 	</a:t>
            </a:r>
          </a:p>
          <a:p>
            <a:pPr lvl="1" eaLnBrk="1" hangingPunct="1">
              <a:lnSpc>
                <a:spcPct val="90000"/>
              </a:lnSpc>
              <a:spcBef>
                <a:spcPct val="50000"/>
              </a:spcBef>
            </a:pPr>
            <a:r>
              <a:rPr lang="en-US" altLang="zh-CN" sz="2400" dirty="0">
                <a:ea typeface="SimSun" charset="-122"/>
              </a:rPr>
              <a:t>1) </a:t>
            </a:r>
            <a:r>
              <a:rPr lang="en-US" altLang="zh-CN" sz="2400" b="1" i="1" dirty="0">
                <a:ea typeface="SimSun" charset="-122"/>
              </a:rPr>
              <a:t>p</a:t>
            </a:r>
            <a:r>
              <a:rPr lang="en-US" altLang="zh-CN" sz="2400" dirty="0">
                <a:ea typeface="SimSun" charset="-122"/>
              </a:rPr>
              <a:t> belongs to </a:t>
            </a:r>
            <a:r>
              <a:rPr lang="en-US" altLang="zh-CN" sz="2400" b="1" i="1" dirty="0" err="1">
                <a:ea typeface="SimSun" charset="-122"/>
              </a:rPr>
              <a:t>N</a:t>
            </a:r>
            <a:r>
              <a:rPr lang="en-US" altLang="zh-CN" sz="2400" b="1" i="1" baseline="-25000" dirty="0" err="1">
                <a:ea typeface="SimSun" charset="-122"/>
              </a:rPr>
              <a:t>Eps</a:t>
            </a:r>
            <a:r>
              <a:rPr lang="en-US" altLang="zh-CN" sz="2400" b="1" i="1" dirty="0">
                <a:ea typeface="SimSun" charset="-122"/>
              </a:rPr>
              <a:t>(q)</a:t>
            </a:r>
          </a:p>
          <a:p>
            <a:pPr lvl="1" eaLnBrk="1" hangingPunct="1">
              <a:lnSpc>
                <a:spcPct val="90000"/>
              </a:lnSpc>
              <a:spcBef>
                <a:spcPct val="50000"/>
              </a:spcBef>
            </a:pPr>
            <a:r>
              <a:rPr lang="en-US" altLang="zh-CN" sz="2400" dirty="0">
                <a:ea typeface="SimSun" charset="-122"/>
              </a:rPr>
              <a:t>2) core point condition:</a:t>
            </a:r>
          </a:p>
          <a:p>
            <a:pPr lvl="1" eaLnBrk="1" hangingPunct="1">
              <a:lnSpc>
                <a:spcPct val="90000"/>
              </a:lnSpc>
              <a:spcBef>
                <a:spcPct val="50000"/>
              </a:spcBef>
              <a:buFont typeface="Wingdings" pitchFamily="2" charset="2"/>
              <a:buNone/>
            </a:pPr>
            <a:r>
              <a:rPr lang="en-US" altLang="zh-CN" sz="2400" dirty="0">
                <a:ea typeface="SimSun" charset="-122"/>
              </a:rPr>
              <a:t>              </a:t>
            </a:r>
            <a:r>
              <a:rPr lang="en-US" altLang="zh-CN" sz="2400" b="1" dirty="0">
                <a:ea typeface="SimSun" charset="-122"/>
              </a:rPr>
              <a:t>|</a:t>
            </a:r>
            <a:r>
              <a:rPr lang="en-US" altLang="zh-CN" sz="2400" b="1" i="1" dirty="0" err="1">
                <a:ea typeface="SimSun" charset="-122"/>
              </a:rPr>
              <a:t>N</a:t>
            </a:r>
            <a:r>
              <a:rPr lang="en-US" altLang="zh-CN" sz="2400" b="1" i="1" baseline="-25000" dirty="0" err="1">
                <a:ea typeface="SimSun" charset="-122"/>
              </a:rPr>
              <a:t>Eps</a:t>
            </a:r>
            <a:r>
              <a:rPr lang="en-US" altLang="zh-CN" sz="2400" b="1" i="1" dirty="0">
                <a:ea typeface="SimSun" charset="-122"/>
              </a:rPr>
              <a:t> (q)</a:t>
            </a:r>
            <a:r>
              <a:rPr lang="en-US" altLang="zh-CN" sz="2400" b="1" dirty="0">
                <a:ea typeface="SimSun" charset="-122"/>
              </a:rPr>
              <a:t>|</a:t>
            </a:r>
            <a:r>
              <a:rPr lang="en-US" altLang="zh-CN" sz="2400" dirty="0">
                <a:ea typeface="SimSun" charset="-122"/>
              </a:rPr>
              <a:t> &gt;= </a:t>
            </a:r>
            <a:r>
              <a:rPr lang="en-US" altLang="zh-CN" sz="2400" b="1" i="1" dirty="0" err="1">
                <a:ea typeface="SimSun" charset="-122"/>
              </a:rPr>
              <a:t>MinPts</a:t>
            </a:r>
            <a:r>
              <a:rPr lang="en-US" altLang="zh-CN" sz="2400" dirty="0">
                <a:ea typeface="SimSun" charset="-122"/>
              </a:rPr>
              <a:t> </a:t>
            </a:r>
            <a:endParaRPr lang="en-US" altLang="zh-CN" sz="2400" b="1" i="1" dirty="0">
              <a:ea typeface="SimSun" charset="-122"/>
            </a:endParaRPr>
          </a:p>
        </p:txBody>
      </p:sp>
      <p:grpSp>
        <p:nvGrpSpPr>
          <p:cNvPr id="9221" name="Group 4"/>
          <p:cNvGrpSpPr>
            <a:grpSpLocks/>
          </p:cNvGrpSpPr>
          <p:nvPr/>
        </p:nvGrpSpPr>
        <p:grpSpPr bwMode="auto">
          <a:xfrm>
            <a:off x="4800600" y="4800600"/>
            <a:ext cx="3879850" cy="1663700"/>
            <a:chOff x="3316" y="2788"/>
            <a:chExt cx="2444" cy="1048"/>
          </a:xfrm>
        </p:grpSpPr>
        <p:grpSp>
          <p:nvGrpSpPr>
            <p:cNvPr id="9222" name="Group 5"/>
            <p:cNvGrpSpPr>
              <a:grpSpLocks/>
            </p:cNvGrpSpPr>
            <p:nvPr/>
          </p:nvGrpSpPr>
          <p:grpSpPr bwMode="auto">
            <a:xfrm>
              <a:off x="3316" y="2788"/>
              <a:ext cx="1048" cy="1048"/>
              <a:chOff x="3316" y="2788"/>
              <a:chExt cx="1048" cy="1048"/>
            </a:xfrm>
          </p:grpSpPr>
          <p:sp>
            <p:nvSpPr>
              <p:cNvPr id="9224" name="Oval 6"/>
              <p:cNvSpPr>
                <a:spLocks noChangeArrowheads="1"/>
              </p:cNvSpPr>
              <p:nvPr/>
            </p:nvSpPr>
            <p:spPr bwMode="auto">
              <a:xfrm>
                <a:off x="3386" y="3281"/>
                <a:ext cx="63" cy="62"/>
              </a:xfrm>
              <a:prstGeom prst="ellipse">
                <a:avLst/>
              </a:prstGeom>
              <a:solidFill>
                <a:srgbClr val="CC3300"/>
              </a:solidFill>
              <a:ln w="12700">
                <a:solidFill>
                  <a:schemeClr val="tx1"/>
                </a:solidFill>
                <a:round/>
                <a:headEnd/>
                <a:tailEnd/>
              </a:ln>
            </p:spPr>
            <p:txBody>
              <a:bodyPr wrap="none" anchor="ctr"/>
              <a:lstStyle/>
              <a:p>
                <a:endParaRPr lang="en-US"/>
              </a:p>
            </p:txBody>
          </p:sp>
          <p:sp>
            <p:nvSpPr>
              <p:cNvPr id="9225" name="Oval 7"/>
              <p:cNvSpPr>
                <a:spLocks noChangeArrowheads="1"/>
              </p:cNvSpPr>
              <p:nvPr/>
            </p:nvSpPr>
            <p:spPr bwMode="auto">
              <a:xfrm>
                <a:off x="3598" y="3351"/>
                <a:ext cx="62" cy="63"/>
              </a:xfrm>
              <a:prstGeom prst="ellipse">
                <a:avLst/>
              </a:prstGeom>
              <a:solidFill>
                <a:srgbClr val="CC3300"/>
              </a:solidFill>
              <a:ln w="12700">
                <a:solidFill>
                  <a:schemeClr val="tx1"/>
                </a:solidFill>
                <a:round/>
                <a:headEnd/>
                <a:tailEnd/>
              </a:ln>
            </p:spPr>
            <p:txBody>
              <a:bodyPr wrap="none" anchor="ctr"/>
              <a:lstStyle/>
              <a:p>
                <a:endParaRPr lang="en-US"/>
              </a:p>
            </p:txBody>
          </p:sp>
          <p:sp>
            <p:nvSpPr>
              <p:cNvPr id="9226" name="Oval 8"/>
              <p:cNvSpPr>
                <a:spLocks noChangeArrowheads="1"/>
              </p:cNvSpPr>
              <p:nvPr/>
            </p:nvSpPr>
            <p:spPr bwMode="auto">
              <a:xfrm>
                <a:off x="3598" y="3140"/>
                <a:ext cx="62" cy="62"/>
              </a:xfrm>
              <a:prstGeom prst="ellipse">
                <a:avLst/>
              </a:prstGeom>
              <a:solidFill>
                <a:srgbClr val="CC3300"/>
              </a:solidFill>
              <a:ln w="12700">
                <a:solidFill>
                  <a:schemeClr val="tx1"/>
                </a:solidFill>
                <a:round/>
                <a:headEnd/>
                <a:tailEnd/>
              </a:ln>
            </p:spPr>
            <p:txBody>
              <a:bodyPr wrap="none" anchor="ctr"/>
              <a:lstStyle/>
              <a:p>
                <a:endParaRPr lang="en-US"/>
              </a:p>
            </p:txBody>
          </p:sp>
          <p:sp>
            <p:nvSpPr>
              <p:cNvPr id="9227" name="Oval 9"/>
              <p:cNvSpPr>
                <a:spLocks noChangeArrowheads="1"/>
              </p:cNvSpPr>
              <p:nvPr/>
            </p:nvSpPr>
            <p:spPr bwMode="auto">
              <a:xfrm>
                <a:off x="3316" y="3562"/>
                <a:ext cx="62" cy="63"/>
              </a:xfrm>
              <a:prstGeom prst="ellipse">
                <a:avLst/>
              </a:prstGeom>
              <a:solidFill>
                <a:srgbClr val="CC3300"/>
              </a:solidFill>
              <a:ln w="12700">
                <a:solidFill>
                  <a:schemeClr val="tx1"/>
                </a:solidFill>
                <a:round/>
                <a:headEnd/>
                <a:tailEnd/>
              </a:ln>
            </p:spPr>
            <p:txBody>
              <a:bodyPr wrap="none" anchor="ctr"/>
              <a:lstStyle/>
              <a:p>
                <a:endParaRPr lang="en-US"/>
              </a:p>
            </p:txBody>
          </p:sp>
          <p:sp>
            <p:nvSpPr>
              <p:cNvPr id="9228" name="Oval 10"/>
              <p:cNvSpPr>
                <a:spLocks noChangeArrowheads="1"/>
              </p:cNvSpPr>
              <p:nvPr/>
            </p:nvSpPr>
            <p:spPr bwMode="auto">
              <a:xfrm>
                <a:off x="3457" y="3422"/>
                <a:ext cx="62" cy="62"/>
              </a:xfrm>
              <a:prstGeom prst="ellipse">
                <a:avLst/>
              </a:prstGeom>
              <a:solidFill>
                <a:srgbClr val="CC3300"/>
              </a:solidFill>
              <a:ln w="12700">
                <a:solidFill>
                  <a:schemeClr val="tx1"/>
                </a:solidFill>
                <a:round/>
                <a:headEnd/>
                <a:tailEnd/>
              </a:ln>
            </p:spPr>
            <p:txBody>
              <a:bodyPr wrap="none" anchor="ctr"/>
              <a:lstStyle/>
              <a:p>
                <a:endParaRPr lang="en-US"/>
              </a:p>
            </p:txBody>
          </p:sp>
          <p:sp>
            <p:nvSpPr>
              <p:cNvPr id="9229" name="Oval 11"/>
              <p:cNvSpPr>
                <a:spLocks noChangeArrowheads="1"/>
              </p:cNvSpPr>
              <p:nvPr/>
            </p:nvSpPr>
            <p:spPr bwMode="auto">
              <a:xfrm>
                <a:off x="3457" y="3562"/>
                <a:ext cx="62" cy="63"/>
              </a:xfrm>
              <a:prstGeom prst="ellipse">
                <a:avLst/>
              </a:prstGeom>
              <a:solidFill>
                <a:srgbClr val="CC3300"/>
              </a:solidFill>
              <a:ln w="12700">
                <a:solidFill>
                  <a:schemeClr val="tx1"/>
                </a:solidFill>
                <a:round/>
                <a:headEnd/>
                <a:tailEnd/>
              </a:ln>
            </p:spPr>
            <p:txBody>
              <a:bodyPr wrap="none" anchor="ctr"/>
              <a:lstStyle/>
              <a:p>
                <a:endParaRPr lang="en-US"/>
              </a:p>
            </p:txBody>
          </p:sp>
          <p:sp>
            <p:nvSpPr>
              <p:cNvPr id="9230" name="Oval 12"/>
              <p:cNvSpPr>
                <a:spLocks noChangeArrowheads="1"/>
              </p:cNvSpPr>
              <p:nvPr/>
            </p:nvSpPr>
            <p:spPr bwMode="auto">
              <a:xfrm>
                <a:off x="3668" y="3633"/>
                <a:ext cx="62" cy="62"/>
              </a:xfrm>
              <a:prstGeom prst="ellipse">
                <a:avLst/>
              </a:prstGeom>
              <a:solidFill>
                <a:srgbClr val="CC3300"/>
              </a:solidFill>
              <a:ln w="12700">
                <a:solidFill>
                  <a:schemeClr val="tx1"/>
                </a:solidFill>
                <a:round/>
                <a:headEnd/>
                <a:tailEnd/>
              </a:ln>
            </p:spPr>
            <p:txBody>
              <a:bodyPr wrap="none" anchor="ctr"/>
              <a:lstStyle/>
              <a:p>
                <a:endParaRPr lang="en-US"/>
              </a:p>
            </p:txBody>
          </p:sp>
          <p:sp>
            <p:nvSpPr>
              <p:cNvPr id="9231" name="Oval 13"/>
              <p:cNvSpPr>
                <a:spLocks noChangeArrowheads="1"/>
              </p:cNvSpPr>
              <p:nvPr/>
            </p:nvSpPr>
            <p:spPr bwMode="auto">
              <a:xfrm>
                <a:off x="3668" y="2788"/>
                <a:ext cx="696" cy="69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232" name="Oval 14"/>
              <p:cNvSpPr>
                <a:spLocks noChangeArrowheads="1"/>
              </p:cNvSpPr>
              <p:nvPr/>
            </p:nvSpPr>
            <p:spPr bwMode="auto">
              <a:xfrm>
                <a:off x="3668" y="2999"/>
                <a:ext cx="62" cy="63"/>
              </a:xfrm>
              <a:prstGeom prst="ellipse">
                <a:avLst/>
              </a:prstGeom>
              <a:solidFill>
                <a:srgbClr val="CC3300"/>
              </a:solidFill>
              <a:ln w="12700">
                <a:solidFill>
                  <a:schemeClr val="tx1"/>
                </a:solidFill>
                <a:round/>
                <a:headEnd/>
                <a:tailEnd/>
              </a:ln>
            </p:spPr>
            <p:txBody>
              <a:bodyPr wrap="none" anchor="ctr"/>
              <a:lstStyle/>
              <a:p>
                <a:endParaRPr lang="en-US"/>
              </a:p>
            </p:txBody>
          </p:sp>
          <p:sp>
            <p:nvSpPr>
              <p:cNvPr id="9233" name="Oval 15"/>
              <p:cNvSpPr>
                <a:spLocks noChangeArrowheads="1"/>
              </p:cNvSpPr>
              <p:nvPr/>
            </p:nvSpPr>
            <p:spPr bwMode="auto">
              <a:xfrm>
                <a:off x="4090" y="3422"/>
                <a:ext cx="63" cy="62"/>
              </a:xfrm>
              <a:prstGeom prst="ellipse">
                <a:avLst/>
              </a:prstGeom>
              <a:solidFill>
                <a:srgbClr val="CC3300"/>
              </a:solidFill>
              <a:ln w="12700">
                <a:solidFill>
                  <a:schemeClr val="tx1"/>
                </a:solidFill>
                <a:round/>
                <a:headEnd/>
                <a:tailEnd/>
              </a:ln>
            </p:spPr>
            <p:txBody>
              <a:bodyPr wrap="none" anchor="ctr"/>
              <a:lstStyle/>
              <a:p>
                <a:endParaRPr lang="en-US"/>
              </a:p>
            </p:txBody>
          </p:sp>
          <p:sp>
            <p:nvSpPr>
              <p:cNvPr id="9234" name="Oval 16"/>
              <p:cNvSpPr>
                <a:spLocks noChangeArrowheads="1"/>
              </p:cNvSpPr>
              <p:nvPr/>
            </p:nvSpPr>
            <p:spPr bwMode="auto">
              <a:xfrm>
                <a:off x="3950" y="3140"/>
                <a:ext cx="62" cy="62"/>
              </a:xfrm>
              <a:prstGeom prst="ellipse">
                <a:avLst/>
              </a:prstGeom>
              <a:solidFill>
                <a:srgbClr val="CC3300"/>
              </a:solidFill>
              <a:ln w="12700">
                <a:solidFill>
                  <a:schemeClr val="tx1"/>
                </a:solidFill>
                <a:round/>
                <a:headEnd/>
                <a:tailEnd/>
              </a:ln>
            </p:spPr>
            <p:txBody>
              <a:bodyPr wrap="none" anchor="ctr"/>
              <a:lstStyle/>
              <a:p>
                <a:endParaRPr lang="en-US"/>
              </a:p>
            </p:txBody>
          </p:sp>
          <p:sp>
            <p:nvSpPr>
              <p:cNvPr id="9235" name="Oval 17"/>
              <p:cNvSpPr>
                <a:spLocks noChangeArrowheads="1"/>
              </p:cNvSpPr>
              <p:nvPr/>
            </p:nvSpPr>
            <p:spPr bwMode="auto">
              <a:xfrm>
                <a:off x="3598" y="3492"/>
                <a:ext cx="62" cy="62"/>
              </a:xfrm>
              <a:prstGeom prst="ellipse">
                <a:avLst/>
              </a:prstGeom>
              <a:solidFill>
                <a:srgbClr val="CC3300"/>
              </a:solidFill>
              <a:ln w="12700">
                <a:solidFill>
                  <a:schemeClr val="tx1"/>
                </a:solidFill>
                <a:round/>
                <a:headEnd/>
                <a:tailEnd/>
              </a:ln>
            </p:spPr>
            <p:txBody>
              <a:bodyPr wrap="none" anchor="ctr"/>
              <a:lstStyle/>
              <a:p>
                <a:endParaRPr lang="en-US"/>
              </a:p>
            </p:txBody>
          </p:sp>
          <p:sp>
            <p:nvSpPr>
              <p:cNvPr id="9236" name="Oval 18"/>
              <p:cNvSpPr>
                <a:spLocks noChangeArrowheads="1"/>
              </p:cNvSpPr>
              <p:nvPr/>
            </p:nvSpPr>
            <p:spPr bwMode="auto">
              <a:xfrm>
                <a:off x="3738" y="3351"/>
                <a:ext cx="63" cy="63"/>
              </a:xfrm>
              <a:prstGeom prst="ellipse">
                <a:avLst/>
              </a:prstGeom>
              <a:solidFill>
                <a:srgbClr val="CC3300"/>
              </a:solidFill>
              <a:ln w="12700">
                <a:solidFill>
                  <a:schemeClr val="tx1"/>
                </a:solidFill>
                <a:round/>
                <a:headEnd/>
                <a:tailEnd/>
              </a:ln>
            </p:spPr>
            <p:txBody>
              <a:bodyPr wrap="none" anchor="ctr"/>
              <a:lstStyle/>
              <a:p>
                <a:endParaRPr lang="en-US"/>
              </a:p>
            </p:txBody>
          </p:sp>
          <p:sp>
            <p:nvSpPr>
              <p:cNvPr id="9237" name="Oval 19"/>
              <p:cNvSpPr>
                <a:spLocks noChangeArrowheads="1"/>
              </p:cNvSpPr>
              <p:nvPr/>
            </p:nvSpPr>
            <p:spPr bwMode="auto">
              <a:xfrm>
                <a:off x="3879" y="3562"/>
                <a:ext cx="63" cy="63"/>
              </a:xfrm>
              <a:prstGeom prst="ellipse">
                <a:avLst/>
              </a:prstGeom>
              <a:solidFill>
                <a:srgbClr val="CC3300"/>
              </a:solidFill>
              <a:ln w="12700">
                <a:solidFill>
                  <a:schemeClr val="tx1"/>
                </a:solidFill>
                <a:round/>
                <a:headEnd/>
                <a:tailEnd/>
              </a:ln>
            </p:spPr>
            <p:txBody>
              <a:bodyPr wrap="none" anchor="ctr"/>
              <a:lstStyle/>
              <a:p>
                <a:endParaRPr lang="en-US"/>
              </a:p>
            </p:txBody>
          </p:sp>
          <p:sp>
            <p:nvSpPr>
              <p:cNvPr id="9238" name="Oval 20"/>
              <p:cNvSpPr>
                <a:spLocks noChangeArrowheads="1"/>
              </p:cNvSpPr>
              <p:nvPr/>
            </p:nvSpPr>
            <p:spPr bwMode="auto">
              <a:xfrm>
                <a:off x="4231" y="3633"/>
                <a:ext cx="63" cy="62"/>
              </a:xfrm>
              <a:prstGeom prst="ellipse">
                <a:avLst/>
              </a:prstGeom>
              <a:solidFill>
                <a:srgbClr val="CC3300"/>
              </a:solidFill>
              <a:ln w="12700">
                <a:solidFill>
                  <a:schemeClr val="tx1"/>
                </a:solidFill>
                <a:round/>
                <a:headEnd/>
                <a:tailEnd/>
              </a:ln>
            </p:spPr>
            <p:txBody>
              <a:bodyPr wrap="none" anchor="ctr"/>
              <a:lstStyle/>
              <a:p>
                <a:endParaRPr lang="en-US"/>
              </a:p>
            </p:txBody>
          </p:sp>
          <p:sp>
            <p:nvSpPr>
              <p:cNvPr id="9239" name="Oval 21"/>
              <p:cNvSpPr>
                <a:spLocks noChangeArrowheads="1"/>
              </p:cNvSpPr>
              <p:nvPr/>
            </p:nvSpPr>
            <p:spPr bwMode="auto">
              <a:xfrm>
                <a:off x="3457" y="3140"/>
                <a:ext cx="696" cy="69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240" name="Rectangle 22"/>
              <p:cNvSpPr>
                <a:spLocks noChangeArrowheads="1"/>
              </p:cNvSpPr>
              <p:nvPr/>
            </p:nvSpPr>
            <p:spPr bwMode="auto">
              <a:xfrm>
                <a:off x="3984" y="2976"/>
                <a:ext cx="2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hangingPunct="0">
                  <a:spcBef>
                    <a:spcPct val="50000"/>
                  </a:spcBef>
                </a:pPr>
                <a:r>
                  <a:rPr lang="en-US" altLang="zh-CN">
                    <a:latin typeface="Times New Roman" pitchFamily="18" charset="0"/>
                    <a:ea typeface="SimSun" charset="-122"/>
                  </a:rPr>
                  <a:t>p</a:t>
                </a:r>
              </a:p>
            </p:txBody>
          </p:sp>
          <p:sp>
            <p:nvSpPr>
              <p:cNvPr id="9241" name="Rectangle 23"/>
              <p:cNvSpPr>
                <a:spLocks noChangeArrowheads="1"/>
              </p:cNvSpPr>
              <p:nvPr/>
            </p:nvSpPr>
            <p:spPr bwMode="auto">
              <a:xfrm>
                <a:off x="3792" y="3216"/>
                <a:ext cx="2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hangingPunct="0">
                  <a:spcBef>
                    <a:spcPct val="50000"/>
                  </a:spcBef>
                </a:pPr>
                <a:r>
                  <a:rPr lang="en-US" altLang="zh-CN">
                    <a:latin typeface="Times New Roman" pitchFamily="18" charset="0"/>
                    <a:ea typeface="SimSun" charset="-122"/>
                  </a:rPr>
                  <a:t>q</a:t>
                </a:r>
              </a:p>
            </p:txBody>
          </p:sp>
        </p:grpSp>
        <p:sp>
          <p:nvSpPr>
            <p:cNvPr id="9223" name="Rectangle 24"/>
            <p:cNvSpPr>
              <a:spLocks noChangeArrowheads="1"/>
            </p:cNvSpPr>
            <p:nvPr/>
          </p:nvSpPr>
          <p:spPr bwMode="auto">
            <a:xfrm>
              <a:off x="4608" y="2976"/>
              <a:ext cx="1152" cy="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hangingPunct="0">
                <a:spcBef>
                  <a:spcPct val="50000"/>
                </a:spcBef>
              </a:pPr>
              <a:r>
                <a:rPr lang="en-US" altLang="zh-CN">
                  <a:latin typeface="Times New Roman" pitchFamily="18" charset="0"/>
                  <a:ea typeface="SimSun" charset="-122"/>
                </a:rPr>
                <a:t>MinPts = 5</a:t>
              </a:r>
            </a:p>
            <a:p>
              <a:pPr eaLnBrk="0" hangingPunct="0">
                <a:spcBef>
                  <a:spcPct val="50000"/>
                </a:spcBef>
              </a:pPr>
              <a:r>
                <a:rPr lang="en-US" altLang="zh-CN">
                  <a:latin typeface="Times New Roman" pitchFamily="18" charset="0"/>
                  <a:ea typeface="SimSun" charset="-122"/>
                </a:rPr>
                <a:t>Eps = 1 cm</a:t>
              </a:r>
            </a:p>
          </p:txBody>
        </p:sp>
      </p:grpSp>
    </p:spTree>
    <p:extLst>
      <p:ext uri="{BB962C8B-B14F-4D97-AF65-F5344CB8AC3E}">
        <p14:creationId xmlns:p14="http://schemas.microsoft.com/office/powerpoint/2010/main" val="1122968751"/>
      </p:ext>
    </p:extLst>
  </p:cSld>
  <p:clrMapOvr>
    <a:masterClrMapping/>
  </p:clrMapOvr>
  <p:transition>
    <p:strips dir="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4294967295"/>
          </p:nvPr>
        </p:nvSpPr>
        <p:spPr>
          <a:xfrm>
            <a:off x="8731250" y="6477000"/>
            <a:ext cx="412749" cy="3810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7CC710B6-AB6E-45CF-9DD7-F9F7502A2D53}" type="slidenum">
              <a:rPr lang="en-US" sz="1200" smtClean="0"/>
              <a:pPr eaLnBrk="1" hangingPunct="1"/>
              <a:t>13</a:t>
            </a:fld>
            <a:endParaRPr lang="en-US" sz="1200"/>
          </a:p>
        </p:txBody>
      </p:sp>
      <p:sp>
        <p:nvSpPr>
          <p:cNvPr id="10243" name="Rectangle 1026"/>
          <p:cNvSpPr>
            <a:spLocks noGrp="1" noChangeArrowheads="1"/>
          </p:cNvSpPr>
          <p:nvPr>
            <p:ph type="title"/>
          </p:nvPr>
        </p:nvSpPr>
        <p:spPr>
          <a:xfrm>
            <a:off x="457200" y="152400"/>
            <a:ext cx="8763000" cy="838200"/>
          </a:xfrm>
          <a:noFill/>
        </p:spPr>
        <p:txBody>
          <a:bodyPr lIns="92075" tIns="46038" rIns="92075" bIns="46038" anchor="ctr"/>
          <a:lstStyle/>
          <a:p>
            <a:pPr eaLnBrk="1" hangingPunct="1"/>
            <a:r>
              <a:rPr lang="en-US" altLang="zh-CN" dirty="0">
                <a:ea typeface="SimSun" charset="-122"/>
              </a:rPr>
              <a:t>Density-Based Clustering: Background (II)</a:t>
            </a:r>
            <a:endParaRPr lang="en-US" altLang="zh-CN" sz="3200" dirty="0">
              <a:ea typeface="SimSun" charset="-122"/>
            </a:endParaRPr>
          </a:p>
        </p:txBody>
      </p:sp>
      <p:sp>
        <p:nvSpPr>
          <p:cNvPr id="10244" name="Rectangle 1027"/>
          <p:cNvSpPr>
            <a:spLocks noGrp="1" noChangeArrowheads="1"/>
          </p:cNvSpPr>
          <p:nvPr>
            <p:ph type="body" idx="1"/>
          </p:nvPr>
        </p:nvSpPr>
        <p:spPr>
          <a:xfrm>
            <a:off x="393357" y="1333500"/>
            <a:ext cx="5638800" cy="4648200"/>
          </a:xfrm>
          <a:noFill/>
        </p:spPr>
        <p:txBody>
          <a:bodyPr lIns="92075" tIns="46038" rIns="92075" bIns="46038"/>
          <a:lstStyle/>
          <a:p>
            <a:pPr eaLnBrk="1" hangingPunct="1">
              <a:lnSpc>
                <a:spcPct val="90000"/>
              </a:lnSpc>
              <a:spcBef>
                <a:spcPct val="50000"/>
              </a:spcBef>
            </a:pPr>
            <a:r>
              <a:rPr lang="en-US" altLang="zh-CN" sz="2400" dirty="0">
                <a:ea typeface="SimSun" charset="-122"/>
              </a:rPr>
              <a:t>Density-reachable: </a:t>
            </a:r>
          </a:p>
          <a:p>
            <a:pPr lvl="1" eaLnBrk="1" hangingPunct="1">
              <a:lnSpc>
                <a:spcPct val="90000"/>
              </a:lnSpc>
              <a:spcBef>
                <a:spcPct val="50000"/>
              </a:spcBef>
            </a:pPr>
            <a:r>
              <a:rPr lang="en-US" altLang="zh-CN" sz="2400" dirty="0">
                <a:ea typeface="SimSun" charset="-122"/>
              </a:rPr>
              <a:t>A point </a:t>
            </a:r>
            <a:r>
              <a:rPr lang="en-US" altLang="zh-CN" sz="2400" i="1" dirty="0">
                <a:ea typeface="SimSun" charset="-122"/>
              </a:rPr>
              <a:t>p</a:t>
            </a:r>
            <a:r>
              <a:rPr lang="en-US" altLang="zh-CN" sz="2400" dirty="0">
                <a:ea typeface="SimSun" charset="-122"/>
              </a:rPr>
              <a:t> is density-reachable from a point </a:t>
            </a:r>
            <a:r>
              <a:rPr lang="en-US" altLang="zh-CN" sz="2400" i="1" dirty="0">
                <a:ea typeface="SimSun" charset="-122"/>
              </a:rPr>
              <a:t>q</a:t>
            </a:r>
            <a:r>
              <a:rPr lang="en-US" altLang="zh-CN" sz="2400" dirty="0">
                <a:ea typeface="SimSun" charset="-122"/>
              </a:rPr>
              <a:t> </a:t>
            </a:r>
            <a:r>
              <a:rPr lang="en-US" altLang="zh-CN" sz="2400" dirty="0" err="1">
                <a:ea typeface="SimSun" charset="-122"/>
              </a:rPr>
              <a:t>wrt</a:t>
            </a:r>
            <a:r>
              <a:rPr lang="en-US" altLang="zh-CN" sz="2400" dirty="0">
                <a:ea typeface="SimSun" charset="-122"/>
              </a:rPr>
              <a:t>. </a:t>
            </a:r>
            <a:r>
              <a:rPr lang="en-US" altLang="zh-CN" sz="2400" i="1" dirty="0">
                <a:ea typeface="SimSun" charset="-122"/>
              </a:rPr>
              <a:t>Eps</a:t>
            </a:r>
            <a:r>
              <a:rPr lang="en-US" altLang="zh-CN" sz="2400" dirty="0">
                <a:ea typeface="SimSun" charset="-122"/>
              </a:rPr>
              <a:t>, </a:t>
            </a:r>
            <a:r>
              <a:rPr lang="en-US" altLang="zh-CN" sz="2400" i="1" dirty="0" err="1">
                <a:ea typeface="SimSun" charset="-122"/>
              </a:rPr>
              <a:t>MinPts</a:t>
            </a:r>
            <a:r>
              <a:rPr lang="en-US" altLang="zh-CN" sz="2400" dirty="0">
                <a:ea typeface="SimSun" charset="-122"/>
              </a:rPr>
              <a:t> if there is a chain of points </a:t>
            </a:r>
            <a:r>
              <a:rPr lang="en-US" altLang="zh-CN" sz="2400" i="1" dirty="0">
                <a:ea typeface="SimSun" charset="-122"/>
              </a:rPr>
              <a:t>p</a:t>
            </a:r>
            <a:r>
              <a:rPr lang="en-US" altLang="zh-CN" sz="2400" i="1" baseline="-25000" dirty="0">
                <a:ea typeface="SimSun" charset="-122"/>
              </a:rPr>
              <a:t>1</a:t>
            </a:r>
            <a:r>
              <a:rPr lang="en-US" altLang="zh-CN" sz="2400" dirty="0">
                <a:ea typeface="SimSun" charset="-122"/>
              </a:rPr>
              <a:t>, </a:t>
            </a:r>
            <a:r>
              <a:rPr lang="en-US" altLang="zh-CN" sz="2400" dirty="0">
                <a:latin typeface="Times New Roman" pitchFamily="18" charset="0"/>
                <a:ea typeface="SimSun" charset="-122"/>
              </a:rPr>
              <a:t>…</a:t>
            </a:r>
            <a:r>
              <a:rPr lang="en-US" altLang="zh-CN" sz="2400" dirty="0">
                <a:ea typeface="SimSun" charset="-122"/>
              </a:rPr>
              <a:t>, </a:t>
            </a:r>
            <a:r>
              <a:rPr lang="en-US" altLang="zh-CN" sz="2400" i="1" dirty="0" err="1">
                <a:ea typeface="SimSun" charset="-122"/>
              </a:rPr>
              <a:t>p</a:t>
            </a:r>
            <a:r>
              <a:rPr lang="en-US" altLang="zh-CN" sz="2400" i="1" baseline="-25000" dirty="0" err="1">
                <a:ea typeface="SimSun" charset="-122"/>
              </a:rPr>
              <a:t>n</a:t>
            </a:r>
            <a:r>
              <a:rPr lang="en-US" altLang="zh-CN" sz="2400" dirty="0">
                <a:ea typeface="SimSun" charset="-122"/>
              </a:rPr>
              <a:t>, </a:t>
            </a:r>
            <a:r>
              <a:rPr lang="en-US" altLang="zh-CN" sz="2400" i="1" dirty="0">
                <a:ea typeface="SimSun" charset="-122"/>
              </a:rPr>
              <a:t>p</a:t>
            </a:r>
            <a:r>
              <a:rPr lang="en-US" altLang="zh-CN" sz="2400" i="1" baseline="-25000" dirty="0">
                <a:ea typeface="SimSun" charset="-122"/>
              </a:rPr>
              <a:t>1</a:t>
            </a:r>
            <a:r>
              <a:rPr lang="en-US" altLang="zh-CN" sz="2400" dirty="0">
                <a:ea typeface="SimSun" charset="-122"/>
              </a:rPr>
              <a:t> = </a:t>
            </a:r>
            <a:r>
              <a:rPr lang="en-US" altLang="zh-CN" sz="2400" i="1" dirty="0">
                <a:ea typeface="SimSun" charset="-122"/>
              </a:rPr>
              <a:t>q</a:t>
            </a:r>
            <a:r>
              <a:rPr lang="en-US" altLang="zh-CN" sz="2400" dirty="0">
                <a:ea typeface="SimSun" charset="-122"/>
              </a:rPr>
              <a:t>, </a:t>
            </a:r>
            <a:r>
              <a:rPr lang="en-US" altLang="zh-CN" sz="2400" i="1" dirty="0" err="1">
                <a:ea typeface="SimSun" charset="-122"/>
              </a:rPr>
              <a:t>p</a:t>
            </a:r>
            <a:r>
              <a:rPr lang="en-US" altLang="zh-CN" sz="2400" i="1" baseline="-25000" dirty="0" err="1">
                <a:ea typeface="SimSun" charset="-122"/>
              </a:rPr>
              <a:t>n</a:t>
            </a:r>
            <a:r>
              <a:rPr lang="en-US" altLang="zh-CN" sz="2400" dirty="0">
                <a:ea typeface="SimSun" charset="-122"/>
              </a:rPr>
              <a:t> = </a:t>
            </a:r>
            <a:r>
              <a:rPr lang="en-US" altLang="zh-CN" sz="2400" i="1" dirty="0">
                <a:ea typeface="SimSun" charset="-122"/>
              </a:rPr>
              <a:t>p</a:t>
            </a:r>
            <a:r>
              <a:rPr lang="en-US" altLang="zh-CN" sz="2400" dirty="0">
                <a:ea typeface="SimSun" charset="-122"/>
              </a:rPr>
              <a:t> such that </a:t>
            </a:r>
            <a:r>
              <a:rPr lang="en-US" altLang="zh-CN" sz="2400" i="1" dirty="0">
                <a:ea typeface="SimSun" charset="-122"/>
              </a:rPr>
              <a:t>p</a:t>
            </a:r>
            <a:r>
              <a:rPr lang="en-US" altLang="zh-CN" sz="2400" i="1" baseline="-25000" dirty="0">
                <a:ea typeface="SimSun" charset="-122"/>
              </a:rPr>
              <a:t>i+1</a:t>
            </a:r>
            <a:r>
              <a:rPr lang="en-US" altLang="zh-CN" sz="2400" dirty="0">
                <a:ea typeface="SimSun" charset="-122"/>
              </a:rPr>
              <a:t> is directly density-reachable from </a:t>
            </a:r>
            <a:r>
              <a:rPr lang="en-US" altLang="zh-CN" sz="2400" i="1" dirty="0">
                <a:ea typeface="SimSun" charset="-122"/>
              </a:rPr>
              <a:t>p</a:t>
            </a:r>
            <a:r>
              <a:rPr lang="en-US" altLang="zh-CN" sz="2400" i="1" baseline="-25000" dirty="0">
                <a:ea typeface="SimSun" charset="-122"/>
              </a:rPr>
              <a:t>i</a:t>
            </a:r>
            <a:endParaRPr lang="en-US" altLang="zh-CN" sz="2400" dirty="0">
              <a:ea typeface="SimSun" charset="-122"/>
            </a:endParaRPr>
          </a:p>
          <a:p>
            <a:pPr eaLnBrk="1" hangingPunct="1">
              <a:lnSpc>
                <a:spcPct val="90000"/>
              </a:lnSpc>
              <a:spcBef>
                <a:spcPct val="50000"/>
              </a:spcBef>
            </a:pPr>
            <a:r>
              <a:rPr lang="en-US" altLang="zh-CN" sz="2400" dirty="0">
                <a:ea typeface="SimSun" charset="-122"/>
              </a:rPr>
              <a:t>Density-connected</a:t>
            </a:r>
          </a:p>
          <a:p>
            <a:pPr lvl="1" eaLnBrk="1" hangingPunct="1">
              <a:lnSpc>
                <a:spcPct val="90000"/>
              </a:lnSpc>
              <a:spcBef>
                <a:spcPct val="50000"/>
              </a:spcBef>
            </a:pPr>
            <a:r>
              <a:rPr lang="en-US" altLang="zh-CN" sz="2400" dirty="0">
                <a:ea typeface="SimSun" charset="-122"/>
              </a:rPr>
              <a:t>A point </a:t>
            </a:r>
            <a:r>
              <a:rPr lang="en-US" altLang="zh-CN" sz="2400" i="1" dirty="0">
                <a:ea typeface="SimSun" charset="-122"/>
              </a:rPr>
              <a:t>p</a:t>
            </a:r>
            <a:r>
              <a:rPr lang="en-US" altLang="zh-CN" sz="2400" dirty="0">
                <a:ea typeface="SimSun" charset="-122"/>
              </a:rPr>
              <a:t> is density-connected to a point </a:t>
            </a:r>
            <a:r>
              <a:rPr lang="en-US" altLang="zh-CN" sz="2400" i="1" dirty="0">
                <a:ea typeface="SimSun" charset="-122"/>
              </a:rPr>
              <a:t>q</a:t>
            </a:r>
            <a:r>
              <a:rPr lang="en-US" altLang="zh-CN" sz="2400" dirty="0">
                <a:ea typeface="SimSun" charset="-122"/>
              </a:rPr>
              <a:t> </a:t>
            </a:r>
            <a:r>
              <a:rPr lang="en-US" altLang="zh-CN" sz="2400" dirty="0" err="1">
                <a:ea typeface="SimSun" charset="-122"/>
              </a:rPr>
              <a:t>wrt</a:t>
            </a:r>
            <a:r>
              <a:rPr lang="en-US" altLang="zh-CN" sz="2400" dirty="0">
                <a:ea typeface="SimSun" charset="-122"/>
              </a:rPr>
              <a:t>. </a:t>
            </a:r>
            <a:r>
              <a:rPr lang="en-US" altLang="zh-CN" sz="2400" i="1" dirty="0" err="1">
                <a:ea typeface="SimSun" charset="-122"/>
              </a:rPr>
              <a:t>Eps</a:t>
            </a:r>
            <a:r>
              <a:rPr lang="en-US" altLang="zh-CN" sz="2400" dirty="0">
                <a:ea typeface="SimSun" charset="-122"/>
              </a:rPr>
              <a:t>, </a:t>
            </a:r>
            <a:r>
              <a:rPr lang="en-US" altLang="zh-CN" sz="2400" i="1" dirty="0" err="1">
                <a:ea typeface="SimSun" charset="-122"/>
              </a:rPr>
              <a:t>MinPts</a:t>
            </a:r>
            <a:r>
              <a:rPr lang="en-US" altLang="zh-CN" sz="2400" dirty="0">
                <a:ea typeface="SimSun" charset="-122"/>
              </a:rPr>
              <a:t> if there is a point </a:t>
            </a:r>
            <a:r>
              <a:rPr lang="en-US" altLang="zh-CN" sz="2400" i="1" dirty="0">
                <a:ea typeface="SimSun" charset="-122"/>
              </a:rPr>
              <a:t>o </a:t>
            </a:r>
            <a:r>
              <a:rPr lang="en-US" altLang="zh-CN" sz="2400" dirty="0">
                <a:ea typeface="SimSun" charset="-122"/>
              </a:rPr>
              <a:t>such that both, </a:t>
            </a:r>
            <a:r>
              <a:rPr lang="en-US" altLang="zh-CN" sz="2400" i="1" dirty="0">
                <a:ea typeface="SimSun" charset="-122"/>
              </a:rPr>
              <a:t>p</a:t>
            </a:r>
            <a:r>
              <a:rPr lang="en-US" altLang="zh-CN" sz="2400" dirty="0">
                <a:ea typeface="SimSun" charset="-122"/>
              </a:rPr>
              <a:t> and </a:t>
            </a:r>
            <a:r>
              <a:rPr lang="en-US" altLang="zh-CN" sz="2400" i="1" dirty="0">
                <a:ea typeface="SimSun" charset="-122"/>
              </a:rPr>
              <a:t>q</a:t>
            </a:r>
            <a:r>
              <a:rPr lang="en-US" altLang="zh-CN" sz="2400" dirty="0">
                <a:ea typeface="SimSun" charset="-122"/>
              </a:rPr>
              <a:t> are density-reachable from </a:t>
            </a:r>
            <a:r>
              <a:rPr lang="en-US" altLang="zh-CN" sz="2400" i="1" dirty="0">
                <a:ea typeface="SimSun" charset="-122"/>
              </a:rPr>
              <a:t>o</a:t>
            </a:r>
            <a:r>
              <a:rPr lang="en-US" altLang="zh-CN" sz="2400" dirty="0">
                <a:ea typeface="SimSun" charset="-122"/>
              </a:rPr>
              <a:t> </a:t>
            </a:r>
            <a:r>
              <a:rPr lang="en-US" altLang="zh-CN" sz="2400" dirty="0" err="1">
                <a:ea typeface="SimSun" charset="-122"/>
              </a:rPr>
              <a:t>wrt</a:t>
            </a:r>
            <a:r>
              <a:rPr lang="en-US" altLang="zh-CN" sz="2400" dirty="0">
                <a:ea typeface="SimSun" charset="-122"/>
              </a:rPr>
              <a:t>. </a:t>
            </a:r>
            <a:r>
              <a:rPr lang="en-US" altLang="zh-CN" sz="2400" i="1" dirty="0">
                <a:ea typeface="SimSun" charset="-122"/>
              </a:rPr>
              <a:t>Eps</a:t>
            </a:r>
            <a:r>
              <a:rPr lang="en-US" altLang="zh-CN" sz="2400" dirty="0">
                <a:ea typeface="SimSun" charset="-122"/>
              </a:rPr>
              <a:t> and </a:t>
            </a:r>
            <a:r>
              <a:rPr lang="en-US" altLang="zh-CN" sz="2400" i="1" dirty="0" err="1">
                <a:ea typeface="SimSun" charset="-122"/>
              </a:rPr>
              <a:t>MinPts</a:t>
            </a:r>
            <a:r>
              <a:rPr lang="en-US" altLang="zh-CN" sz="2400" dirty="0">
                <a:ea typeface="SimSun" charset="-122"/>
              </a:rPr>
              <a:t>.</a:t>
            </a:r>
            <a:endParaRPr lang="en-US" altLang="zh-CN" dirty="0">
              <a:ea typeface="SimSun" charset="-122"/>
            </a:endParaRPr>
          </a:p>
        </p:txBody>
      </p:sp>
      <p:sp>
        <p:nvSpPr>
          <p:cNvPr id="10245" name="Oval 1028"/>
          <p:cNvSpPr>
            <a:spLocks noChangeArrowheads="1"/>
          </p:cNvSpPr>
          <p:nvPr/>
        </p:nvSpPr>
        <p:spPr bwMode="auto">
          <a:xfrm>
            <a:off x="7019925" y="2459038"/>
            <a:ext cx="100013" cy="98425"/>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46" name="Oval 1029"/>
          <p:cNvSpPr>
            <a:spLocks noChangeArrowheads="1"/>
          </p:cNvSpPr>
          <p:nvPr/>
        </p:nvSpPr>
        <p:spPr bwMode="auto">
          <a:xfrm>
            <a:off x="7356475" y="2570163"/>
            <a:ext cx="98425" cy="100012"/>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47" name="Oval 1030"/>
          <p:cNvSpPr>
            <a:spLocks noChangeArrowheads="1"/>
          </p:cNvSpPr>
          <p:nvPr/>
        </p:nvSpPr>
        <p:spPr bwMode="auto">
          <a:xfrm>
            <a:off x="7356475" y="2235200"/>
            <a:ext cx="98425" cy="98425"/>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48" name="Oval 1031"/>
          <p:cNvSpPr>
            <a:spLocks noChangeArrowheads="1"/>
          </p:cNvSpPr>
          <p:nvPr/>
        </p:nvSpPr>
        <p:spPr bwMode="auto">
          <a:xfrm>
            <a:off x="6908800" y="2905125"/>
            <a:ext cx="98425" cy="100013"/>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49" name="Oval 1032"/>
          <p:cNvSpPr>
            <a:spLocks noChangeArrowheads="1"/>
          </p:cNvSpPr>
          <p:nvPr/>
        </p:nvSpPr>
        <p:spPr bwMode="auto">
          <a:xfrm>
            <a:off x="7132638" y="2682875"/>
            <a:ext cx="98425" cy="98425"/>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50" name="Oval 1033"/>
          <p:cNvSpPr>
            <a:spLocks noChangeArrowheads="1"/>
          </p:cNvSpPr>
          <p:nvPr/>
        </p:nvSpPr>
        <p:spPr bwMode="auto">
          <a:xfrm>
            <a:off x="7132638" y="2905125"/>
            <a:ext cx="98425" cy="100013"/>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51" name="Oval 1034"/>
          <p:cNvSpPr>
            <a:spLocks noChangeArrowheads="1"/>
          </p:cNvSpPr>
          <p:nvPr/>
        </p:nvSpPr>
        <p:spPr bwMode="auto">
          <a:xfrm>
            <a:off x="7467600" y="3017838"/>
            <a:ext cx="98425" cy="98425"/>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52" name="Oval 1035"/>
          <p:cNvSpPr>
            <a:spLocks noChangeArrowheads="1"/>
          </p:cNvSpPr>
          <p:nvPr/>
        </p:nvSpPr>
        <p:spPr bwMode="auto">
          <a:xfrm>
            <a:off x="7467600" y="2011363"/>
            <a:ext cx="98425" cy="100012"/>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53" name="Oval 1036"/>
          <p:cNvSpPr>
            <a:spLocks noChangeArrowheads="1"/>
          </p:cNvSpPr>
          <p:nvPr/>
        </p:nvSpPr>
        <p:spPr bwMode="auto">
          <a:xfrm>
            <a:off x="8137525" y="2682875"/>
            <a:ext cx="100013" cy="98425"/>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54" name="Oval 1037"/>
          <p:cNvSpPr>
            <a:spLocks noChangeArrowheads="1"/>
          </p:cNvSpPr>
          <p:nvPr/>
        </p:nvSpPr>
        <p:spPr bwMode="auto">
          <a:xfrm>
            <a:off x="7915275" y="2235200"/>
            <a:ext cx="98425" cy="98425"/>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55" name="Oval 1038"/>
          <p:cNvSpPr>
            <a:spLocks noChangeArrowheads="1"/>
          </p:cNvSpPr>
          <p:nvPr/>
        </p:nvSpPr>
        <p:spPr bwMode="auto">
          <a:xfrm>
            <a:off x="7356475" y="2794000"/>
            <a:ext cx="98425" cy="98425"/>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56" name="Oval 1039"/>
          <p:cNvSpPr>
            <a:spLocks noChangeArrowheads="1"/>
          </p:cNvSpPr>
          <p:nvPr/>
        </p:nvSpPr>
        <p:spPr bwMode="auto">
          <a:xfrm>
            <a:off x="7578725" y="2570163"/>
            <a:ext cx="100013" cy="100012"/>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57" name="Oval 1040"/>
          <p:cNvSpPr>
            <a:spLocks noChangeArrowheads="1"/>
          </p:cNvSpPr>
          <p:nvPr/>
        </p:nvSpPr>
        <p:spPr bwMode="auto">
          <a:xfrm>
            <a:off x="7802563" y="2905125"/>
            <a:ext cx="100012" cy="100013"/>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58" name="Oval 1041"/>
          <p:cNvSpPr>
            <a:spLocks noChangeArrowheads="1"/>
          </p:cNvSpPr>
          <p:nvPr/>
        </p:nvSpPr>
        <p:spPr bwMode="auto">
          <a:xfrm>
            <a:off x="8361363" y="3017838"/>
            <a:ext cx="100012" cy="98425"/>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59" name="Oval 1042"/>
          <p:cNvSpPr>
            <a:spLocks noChangeArrowheads="1"/>
          </p:cNvSpPr>
          <p:nvPr/>
        </p:nvSpPr>
        <p:spPr bwMode="auto">
          <a:xfrm>
            <a:off x="7086600" y="2438400"/>
            <a:ext cx="1104900" cy="1104900"/>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60" name="Oval 1043"/>
          <p:cNvSpPr>
            <a:spLocks noChangeArrowheads="1"/>
          </p:cNvSpPr>
          <p:nvPr/>
        </p:nvSpPr>
        <p:spPr bwMode="auto">
          <a:xfrm>
            <a:off x="6370638" y="2311400"/>
            <a:ext cx="1104900" cy="1104900"/>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61" name="Rectangle 1044"/>
          <p:cNvSpPr>
            <a:spLocks noChangeArrowheads="1"/>
          </p:cNvSpPr>
          <p:nvPr/>
        </p:nvSpPr>
        <p:spPr bwMode="auto">
          <a:xfrm>
            <a:off x="7969250" y="2051050"/>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hangingPunct="0">
              <a:spcBef>
                <a:spcPct val="50000"/>
              </a:spcBef>
            </a:pPr>
            <a:r>
              <a:rPr lang="en-US" altLang="zh-CN" b="1" i="1">
                <a:latin typeface="Times New Roman" pitchFamily="18" charset="0"/>
                <a:ea typeface="SimSun" charset="-122"/>
              </a:rPr>
              <a:t>p</a:t>
            </a:r>
          </a:p>
        </p:txBody>
      </p:sp>
      <p:sp>
        <p:nvSpPr>
          <p:cNvPr id="10262" name="Rectangle 1045"/>
          <p:cNvSpPr>
            <a:spLocks noChangeArrowheads="1"/>
          </p:cNvSpPr>
          <p:nvPr/>
        </p:nvSpPr>
        <p:spPr bwMode="auto">
          <a:xfrm>
            <a:off x="6597650" y="2736850"/>
            <a:ext cx="38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hangingPunct="0">
              <a:spcBef>
                <a:spcPct val="50000"/>
              </a:spcBef>
            </a:pPr>
            <a:r>
              <a:rPr lang="en-US" altLang="zh-CN" b="1" i="1">
                <a:latin typeface="Times New Roman" pitchFamily="18" charset="0"/>
                <a:ea typeface="SimSun" charset="-122"/>
              </a:rPr>
              <a:t>q</a:t>
            </a:r>
          </a:p>
        </p:txBody>
      </p:sp>
      <p:sp>
        <p:nvSpPr>
          <p:cNvPr id="10263" name="Oval 1046"/>
          <p:cNvSpPr>
            <a:spLocks noChangeArrowheads="1"/>
          </p:cNvSpPr>
          <p:nvPr/>
        </p:nvSpPr>
        <p:spPr bwMode="auto">
          <a:xfrm>
            <a:off x="7315200" y="1752600"/>
            <a:ext cx="1104900" cy="1104900"/>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64" name="Rectangle 1047"/>
          <p:cNvSpPr>
            <a:spLocks noChangeArrowheads="1"/>
          </p:cNvSpPr>
          <p:nvPr/>
        </p:nvSpPr>
        <p:spPr bwMode="auto">
          <a:xfrm>
            <a:off x="7359650" y="2508250"/>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hangingPunct="0">
              <a:spcBef>
                <a:spcPct val="50000"/>
              </a:spcBef>
            </a:pPr>
            <a:r>
              <a:rPr lang="en-US" altLang="zh-CN" b="1" i="1">
                <a:latin typeface="Times New Roman" pitchFamily="18" charset="0"/>
                <a:ea typeface="SimSun" charset="-122"/>
              </a:rPr>
              <a:t>p</a:t>
            </a:r>
            <a:r>
              <a:rPr lang="en-US" altLang="zh-CN" b="1" i="1" baseline="-25000">
                <a:latin typeface="Times New Roman" pitchFamily="18" charset="0"/>
                <a:ea typeface="SimSun" charset="-122"/>
              </a:rPr>
              <a:t>1</a:t>
            </a:r>
          </a:p>
        </p:txBody>
      </p:sp>
      <p:sp>
        <p:nvSpPr>
          <p:cNvPr id="10265" name="Line 1048"/>
          <p:cNvSpPr>
            <a:spLocks noChangeShapeType="1"/>
          </p:cNvSpPr>
          <p:nvPr/>
        </p:nvSpPr>
        <p:spPr bwMode="auto">
          <a:xfrm flipH="1">
            <a:off x="7435850" y="2355850"/>
            <a:ext cx="457200" cy="228600"/>
          </a:xfrm>
          <a:prstGeom prst="line">
            <a:avLst/>
          </a:prstGeom>
          <a:noFill/>
          <a:ln w="25400">
            <a:solidFill>
              <a:schemeClr val="tx1"/>
            </a:solidFill>
            <a:round/>
            <a:headEnd type="stealth" w="lg" len="med"/>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nvGrpSpPr>
          <p:cNvPr id="10266" name="Group 1049"/>
          <p:cNvGrpSpPr>
            <a:grpSpLocks/>
          </p:cNvGrpSpPr>
          <p:nvPr/>
        </p:nvGrpSpPr>
        <p:grpSpPr bwMode="auto">
          <a:xfrm>
            <a:off x="5867400" y="4343400"/>
            <a:ext cx="2863850" cy="1638300"/>
            <a:chOff x="3428" y="2740"/>
            <a:chExt cx="1804" cy="1032"/>
          </a:xfrm>
        </p:grpSpPr>
        <p:sp>
          <p:nvSpPr>
            <p:cNvPr id="10268" name="Oval 1050"/>
            <p:cNvSpPr>
              <a:spLocks noChangeArrowheads="1"/>
            </p:cNvSpPr>
            <p:nvPr/>
          </p:nvSpPr>
          <p:spPr bwMode="auto">
            <a:xfrm>
              <a:off x="3914" y="3089"/>
              <a:ext cx="63" cy="62"/>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69" name="Oval 1051"/>
            <p:cNvSpPr>
              <a:spLocks noChangeArrowheads="1"/>
            </p:cNvSpPr>
            <p:nvPr/>
          </p:nvSpPr>
          <p:spPr bwMode="auto">
            <a:xfrm>
              <a:off x="4126" y="3159"/>
              <a:ext cx="62" cy="63"/>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70" name="Oval 1052"/>
            <p:cNvSpPr>
              <a:spLocks noChangeArrowheads="1"/>
            </p:cNvSpPr>
            <p:nvPr/>
          </p:nvSpPr>
          <p:spPr bwMode="auto">
            <a:xfrm>
              <a:off x="4126" y="2948"/>
              <a:ext cx="62" cy="62"/>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71" name="Oval 1053"/>
            <p:cNvSpPr>
              <a:spLocks noChangeArrowheads="1"/>
            </p:cNvSpPr>
            <p:nvPr/>
          </p:nvSpPr>
          <p:spPr bwMode="auto">
            <a:xfrm>
              <a:off x="3844" y="3370"/>
              <a:ext cx="62" cy="63"/>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72" name="Oval 1054"/>
            <p:cNvSpPr>
              <a:spLocks noChangeArrowheads="1"/>
            </p:cNvSpPr>
            <p:nvPr/>
          </p:nvSpPr>
          <p:spPr bwMode="auto">
            <a:xfrm>
              <a:off x="3985" y="3230"/>
              <a:ext cx="62" cy="62"/>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73" name="Oval 1055"/>
            <p:cNvSpPr>
              <a:spLocks noChangeArrowheads="1"/>
            </p:cNvSpPr>
            <p:nvPr/>
          </p:nvSpPr>
          <p:spPr bwMode="auto">
            <a:xfrm>
              <a:off x="4129" y="3514"/>
              <a:ext cx="62" cy="63"/>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74" name="Oval 1056"/>
            <p:cNvSpPr>
              <a:spLocks noChangeArrowheads="1"/>
            </p:cNvSpPr>
            <p:nvPr/>
          </p:nvSpPr>
          <p:spPr bwMode="auto">
            <a:xfrm>
              <a:off x="4196" y="3297"/>
              <a:ext cx="62" cy="62"/>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75" name="Oval 1057"/>
            <p:cNvSpPr>
              <a:spLocks noChangeArrowheads="1"/>
            </p:cNvSpPr>
            <p:nvPr/>
          </p:nvSpPr>
          <p:spPr bwMode="auto">
            <a:xfrm>
              <a:off x="4196" y="2807"/>
              <a:ext cx="62" cy="63"/>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76" name="Oval 1058"/>
            <p:cNvSpPr>
              <a:spLocks noChangeArrowheads="1"/>
            </p:cNvSpPr>
            <p:nvPr/>
          </p:nvSpPr>
          <p:spPr bwMode="auto">
            <a:xfrm>
              <a:off x="4618" y="3230"/>
              <a:ext cx="63" cy="62"/>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77" name="Oval 1059"/>
            <p:cNvSpPr>
              <a:spLocks noChangeArrowheads="1"/>
            </p:cNvSpPr>
            <p:nvPr/>
          </p:nvSpPr>
          <p:spPr bwMode="auto">
            <a:xfrm>
              <a:off x="4478" y="2948"/>
              <a:ext cx="62" cy="62"/>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78" name="Oval 1060"/>
            <p:cNvSpPr>
              <a:spLocks noChangeArrowheads="1"/>
            </p:cNvSpPr>
            <p:nvPr/>
          </p:nvSpPr>
          <p:spPr bwMode="auto">
            <a:xfrm>
              <a:off x="3694" y="3252"/>
              <a:ext cx="62" cy="62"/>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79" name="Oval 1061"/>
            <p:cNvSpPr>
              <a:spLocks noChangeArrowheads="1"/>
            </p:cNvSpPr>
            <p:nvPr/>
          </p:nvSpPr>
          <p:spPr bwMode="auto">
            <a:xfrm>
              <a:off x="4266" y="3159"/>
              <a:ext cx="63" cy="63"/>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80" name="Oval 1062"/>
            <p:cNvSpPr>
              <a:spLocks noChangeArrowheads="1"/>
            </p:cNvSpPr>
            <p:nvPr/>
          </p:nvSpPr>
          <p:spPr bwMode="auto">
            <a:xfrm>
              <a:off x="4407" y="3370"/>
              <a:ext cx="63" cy="63"/>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81" name="Oval 1063"/>
            <p:cNvSpPr>
              <a:spLocks noChangeArrowheads="1"/>
            </p:cNvSpPr>
            <p:nvPr/>
          </p:nvSpPr>
          <p:spPr bwMode="auto">
            <a:xfrm>
              <a:off x="4759" y="3441"/>
              <a:ext cx="63" cy="62"/>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82" name="Rectangle 1064"/>
            <p:cNvSpPr>
              <a:spLocks noChangeArrowheads="1"/>
            </p:cNvSpPr>
            <p:nvPr/>
          </p:nvSpPr>
          <p:spPr bwMode="auto">
            <a:xfrm>
              <a:off x="3504" y="2832"/>
              <a:ext cx="2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hangingPunct="0">
                <a:spcBef>
                  <a:spcPct val="50000"/>
                </a:spcBef>
              </a:pPr>
              <a:r>
                <a:rPr lang="en-US" altLang="zh-CN" b="1" i="1">
                  <a:latin typeface="Times New Roman" pitchFamily="18" charset="0"/>
                  <a:ea typeface="SimSun" charset="-122"/>
                </a:rPr>
                <a:t>p</a:t>
              </a:r>
            </a:p>
          </p:txBody>
        </p:sp>
        <p:sp>
          <p:nvSpPr>
            <p:cNvPr id="10283" name="Rectangle 1065"/>
            <p:cNvSpPr>
              <a:spLocks noChangeArrowheads="1"/>
            </p:cNvSpPr>
            <p:nvPr/>
          </p:nvSpPr>
          <p:spPr bwMode="auto">
            <a:xfrm>
              <a:off x="4992" y="2832"/>
              <a:ext cx="2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hangingPunct="0">
                <a:spcBef>
                  <a:spcPct val="50000"/>
                </a:spcBef>
              </a:pPr>
              <a:r>
                <a:rPr lang="en-US" altLang="zh-CN" b="1" i="1">
                  <a:latin typeface="Times New Roman" pitchFamily="18" charset="0"/>
                  <a:ea typeface="SimSun" charset="-122"/>
                </a:rPr>
                <a:t>q</a:t>
              </a:r>
            </a:p>
          </p:txBody>
        </p:sp>
        <p:sp>
          <p:nvSpPr>
            <p:cNvPr id="10284" name="Oval 1066"/>
            <p:cNvSpPr>
              <a:spLocks noChangeArrowheads="1"/>
            </p:cNvSpPr>
            <p:nvPr/>
          </p:nvSpPr>
          <p:spPr bwMode="auto">
            <a:xfrm>
              <a:off x="4858" y="3182"/>
              <a:ext cx="63" cy="62"/>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85" name="Oval 1067"/>
            <p:cNvSpPr>
              <a:spLocks noChangeArrowheads="1"/>
            </p:cNvSpPr>
            <p:nvPr/>
          </p:nvSpPr>
          <p:spPr bwMode="auto">
            <a:xfrm>
              <a:off x="4506" y="3207"/>
              <a:ext cx="63" cy="63"/>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86" name="Oval 1068"/>
            <p:cNvSpPr>
              <a:spLocks noChangeArrowheads="1"/>
            </p:cNvSpPr>
            <p:nvPr/>
          </p:nvSpPr>
          <p:spPr bwMode="auto">
            <a:xfrm>
              <a:off x="4647" y="3322"/>
              <a:ext cx="63" cy="63"/>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87" name="Oval 1069"/>
            <p:cNvSpPr>
              <a:spLocks noChangeArrowheads="1"/>
            </p:cNvSpPr>
            <p:nvPr/>
          </p:nvSpPr>
          <p:spPr bwMode="auto">
            <a:xfrm>
              <a:off x="4954" y="2942"/>
              <a:ext cx="63" cy="62"/>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88" name="Oval 1070"/>
            <p:cNvSpPr>
              <a:spLocks noChangeArrowheads="1"/>
            </p:cNvSpPr>
            <p:nvPr/>
          </p:nvSpPr>
          <p:spPr bwMode="auto">
            <a:xfrm>
              <a:off x="4602" y="2871"/>
              <a:ext cx="63" cy="63"/>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89" name="Oval 1071"/>
            <p:cNvSpPr>
              <a:spLocks noChangeArrowheads="1"/>
            </p:cNvSpPr>
            <p:nvPr/>
          </p:nvSpPr>
          <p:spPr bwMode="auto">
            <a:xfrm>
              <a:off x="4791" y="3034"/>
              <a:ext cx="63" cy="63"/>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90" name="Oval 1072"/>
            <p:cNvSpPr>
              <a:spLocks noChangeArrowheads="1"/>
            </p:cNvSpPr>
            <p:nvPr/>
          </p:nvSpPr>
          <p:spPr bwMode="auto">
            <a:xfrm>
              <a:off x="3524" y="2980"/>
              <a:ext cx="696" cy="69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91" name="Oval 1073"/>
            <p:cNvSpPr>
              <a:spLocks noChangeArrowheads="1"/>
            </p:cNvSpPr>
            <p:nvPr/>
          </p:nvSpPr>
          <p:spPr bwMode="auto">
            <a:xfrm>
              <a:off x="3860" y="3076"/>
              <a:ext cx="696" cy="69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92" name="Oval 1074"/>
            <p:cNvSpPr>
              <a:spLocks noChangeArrowheads="1"/>
            </p:cNvSpPr>
            <p:nvPr/>
          </p:nvSpPr>
          <p:spPr bwMode="auto">
            <a:xfrm>
              <a:off x="4244" y="2980"/>
              <a:ext cx="696" cy="69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93" name="Oval 1075"/>
            <p:cNvSpPr>
              <a:spLocks noChangeArrowheads="1"/>
            </p:cNvSpPr>
            <p:nvPr/>
          </p:nvSpPr>
          <p:spPr bwMode="auto">
            <a:xfrm>
              <a:off x="4484" y="2740"/>
              <a:ext cx="696" cy="69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294" name="Line 1076"/>
            <p:cNvSpPr>
              <a:spLocks noChangeShapeType="1"/>
            </p:cNvSpPr>
            <p:nvPr/>
          </p:nvSpPr>
          <p:spPr bwMode="auto">
            <a:xfrm flipV="1">
              <a:off x="3888" y="3312"/>
              <a:ext cx="288" cy="96"/>
            </a:xfrm>
            <a:prstGeom prst="line">
              <a:avLst/>
            </a:prstGeom>
            <a:noFill/>
            <a:ln w="25400">
              <a:solidFill>
                <a:schemeClr val="tx1"/>
              </a:solidFill>
              <a:round/>
              <a:headEnd type="stealth" w="med" len="lg"/>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95" name="Line 1077"/>
            <p:cNvSpPr>
              <a:spLocks noChangeShapeType="1"/>
            </p:cNvSpPr>
            <p:nvPr/>
          </p:nvSpPr>
          <p:spPr bwMode="auto">
            <a:xfrm flipH="1">
              <a:off x="4272" y="3264"/>
              <a:ext cx="240" cy="48"/>
            </a:xfrm>
            <a:prstGeom prst="line">
              <a:avLst/>
            </a:prstGeom>
            <a:noFill/>
            <a:ln w="25400">
              <a:solidFill>
                <a:schemeClr val="tx1"/>
              </a:solidFill>
              <a:round/>
              <a:headEnd type="stealth" w="med" len="lg"/>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96" name="Oval 1078"/>
            <p:cNvSpPr>
              <a:spLocks noChangeArrowheads="1"/>
            </p:cNvSpPr>
            <p:nvPr/>
          </p:nvSpPr>
          <p:spPr bwMode="auto">
            <a:xfrm>
              <a:off x="3818" y="2993"/>
              <a:ext cx="63" cy="62"/>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97" name="Oval 1079"/>
            <p:cNvSpPr>
              <a:spLocks noChangeArrowheads="1"/>
            </p:cNvSpPr>
            <p:nvPr/>
          </p:nvSpPr>
          <p:spPr bwMode="auto">
            <a:xfrm>
              <a:off x="3694" y="3044"/>
              <a:ext cx="62" cy="62"/>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98" name="Oval 1080"/>
            <p:cNvSpPr>
              <a:spLocks noChangeArrowheads="1"/>
            </p:cNvSpPr>
            <p:nvPr/>
          </p:nvSpPr>
          <p:spPr bwMode="auto">
            <a:xfrm>
              <a:off x="3860" y="2807"/>
              <a:ext cx="62" cy="63"/>
            </a:xfrm>
            <a:prstGeom prst="ellipse">
              <a:avLst/>
            </a:prstGeom>
            <a:solidFill>
              <a:srgbClr val="CC3300"/>
            </a:solidFill>
            <a:ln w="12700">
              <a:solidFill>
                <a:schemeClr val="tx1"/>
              </a:solidFill>
              <a:round/>
              <a:headEnd/>
              <a:tailEnd/>
            </a:ln>
          </p:spPr>
          <p:txBody>
            <a:bodyPr wrap="none" anchor="ctr"/>
            <a:lstStyle/>
            <a:p>
              <a:endParaRPr lang="en-US"/>
            </a:p>
          </p:txBody>
        </p:sp>
        <p:sp>
          <p:nvSpPr>
            <p:cNvPr id="10299" name="Oval 1081"/>
            <p:cNvSpPr>
              <a:spLocks noChangeArrowheads="1"/>
            </p:cNvSpPr>
            <p:nvPr/>
          </p:nvSpPr>
          <p:spPr bwMode="auto">
            <a:xfrm>
              <a:off x="3428" y="2740"/>
              <a:ext cx="696" cy="696"/>
            </a:xfrm>
            <a:prstGeom prst="ellipse">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300" name="Line 1082"/>
            <p:cNvSpPr>
              <a:spLocks noChangeShapeType="1"/>
            </p:cNvSpPr>
            <p:nvPr/>
          </p:nvSpPr>
          <p:spPr bwMode="auto">
            <a:xfrm>
              <a:off x="3744" y="3072"/>
              <a:ext cx="96" cy="288"/>
            </a:xfrm>
            <a:prstGeom prst="line">
              <a:avLst/>
            </a:prstGeom>
            <a:noFill/>
            <a:ln w="25400">
              <a:solidFill>
                <a:schemeClr val="tx1"/>
              </a:solidFill>
              <a:round/>
              <a:headEnd type="stealth" w="med" len="lg"/>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1" name="Line 1083"/>
            <p:cNvSpPr>
              <a:spLocks noChangeShapeType="1"/>
            </p:cNvSpPr>
            <p:nvPr/>
          </p:nvSpPr>
          <p:spPr bwMode="auto">
            <a:xfrm flipH="1">
              <a:off x="4560" y="3072"/>
              <a:ext cx="240" cy="144"/>
            </a:xfrm>
            <a:prstGeom prst="line">
              <a:avLst/>
            </a:prstGeom>
            <a:noFill/>
            <a:ln w="25400">
              <a:solidFill>
                <a:schemeClr val="tx1"/>
              </a:solidFill>
              <a:round/>
              <a:headEnd type="stealth" w="med" len="lg"/>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2" name="Rectangle 1084"/>
            <p:cNvSpPr>
              <a:spLocks noChangeArrowheads="1"/>
            </p:cNvSpPr>
            <p:nvPr/>
          </p:nvSpPr>
          <p:spPr bwMode="auto">
            <a:xfrm>
              <a:off x="4176" y="3312"/>
              <a:ext cx="24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eaLnBrk="0" hangingPunct="0">
                <a:spcBef>
                  <a:spcPct val="50000"/>
                </a:spcBef>
              </a:pPr>
              <a:r>
                <a:rPr lang="en-US" altLang="zh-CN" b="1" i="1">
                  <a:latin typeface="Times New Roman" pitchFamily="18" charset="0"/>
                  <a:ea typeface="SimSun" charset="-122"/>
                </a:rPr>
                <a:t>o</a:t>
              </a:r>
            </a:p>
          </p:txBody>
        </p:sp>
      </p:grpSp>
      <p:sp>
        <p:nvSpPr>
          <p:cNvPr id="10267" name="Line 1085"/>
          <p:cNvSpPr>
            <a:spLocks noChangeShapeType="1"/>
          </p:cNvSpPr>
          <p:nvPr/>
        </p:nvSpPr>
        <p:spPr bwMode="auto">
          <a:xfrm flipV="1">
            <a:off x="6934200" y="2667000"/>
            <a:ext cx="457200" cy="304800"/>
          </a:xfrm>
          <a:prstGeom prst="line">
            <a:avLst/>
          </a:prstGeom>
          <a:noFill/>
          <a:ln w="25400">
            <a:solidFill>
              <a:schemeClr val="tx1"/>
            </a:solidFill>
            <a:round/>
            <a:headEnd/>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 name="TextBox 2"/>
          <p:cNvSpPr txBox="1"/>
          <p:nvPr/>
        </p:nvSpPr>
        <p:spPr>
          <a:xfrm>
            <a:off x="414303" y="6272989"/>
            <a:ext cx="8729697" cy="646331"/>
          </a:xfrm>
          <a:prstGeom prst="rect">
            <a:avLst/>
          </a:prstGeom>
          <a:noFill/>
        </p:spPr>
        <p:txBody>
          <a:bodyPr wrap="none" rtlCol="0">
            <a:spAutoFit/>
          </a:bodyPr>
          <a:lstStyle/>
          <a:p>
            <a:r>
              <a:rPr lang="en-US" altLang="zh-CN" sz="1800" dirty="0">
                <a:ea typeface="SimSun" charset="-122"/>
              </a:rPr>
              <a:t>Remark: All pairs of points belonging to the same cluster a density connected</a:t>
            </a:r>
          </a:p>
          <a:p>
            <a:endParaRPr lang="en-US" sz="1800" dirty="0"/>
          </a:p>
        </p:txBody>
      </p:sp>
    </p:spTree>
    <p:extLst>
      <p:ext uri="{BB962C8B-B14F-4D97-AF65-F5344CB8AC3E}">
        <p14:creationId xmlns:p14="http://schemas.microsoft.com/office/powerpoint/2010/main" val="1737824053"/>
      </p:ext>
    </p:extLst>
  </p:cSld>
  <p:clrMapOvr>
    <a:masterClrMapping/>
  </p:clrMapOvr>
  <p:transition>
    <p:strips dir="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4294967295"/>
          </p:nvPr>
        </p:nvSpPr>
        <p:spPr>
          <a:xfrm>
            <a:off x="8686800" y="6477000"/>
            <a:ext cx="457200" cy="3810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45E22CB4-68FD-4B8A-A55A-262D4777C43E}" type="slidenum">
              <a:rPr lang="en-US" sz="1200" smtClean="0"/>
              <a:pPr eaLnBrk="1" hangingPunct="1"/>
              <a:t>14</a:t>
            </a:fld>
            <a:endParaRPr lang="en-US" sz="1200" dirty="0"/>
          </a:p>
        </p:txBody>
      </p:sp>
      <p:sp>
        <p:nvSpPr>
          <p:cNvPr id="11267" name="Rectangle 2"/>
          <p:cNvSpPr>
            <a:spLocks noGrp="1" noChangeArrowheads="1"/>
          </p:cNvSpPr>
          <p:nvPr>
            <p:ph type="title"/>
          </p:nvPr>
        </p:nvSpPr>
        <p:spPr>
          <a:xfrm>
            <a:off x="54769" y="0"/>
            <a:ext cx="9144000" cy="990600"/>
          </a:xfrm>
        </p:spPr>
        <p:txBody>
          <a:bodyPr/>
          <a:lstStyle/>
          <a:p>
            <a:pPr algn="ctr" eaLnBrk="1" hangingPunct="1"/>
            <a:r>
              <a:rPr lang="en-US" altLang="zh-CN" sz="3200" dirty="0">
                <a:ea typeface="SimSun" charset="-122"/>
              </a:rPr>
              <a:t>DBSCAN: Density Based Spatial Clustering of Applications with Noise</a:t>
            </a:r>
          </a:p>
        </p:txBody>
      </p:sp>
      <p:sp>
        <p:nvSpPr>
          <p:cNvPr id="11268" name="Rectangle 3"/>
          <p:cNvSpPr>
            <a:spLocks noGrp="1" noChangeArrowheads="1"/>
          </p:cNvSpPr>
          <p:nvPr>
            <p:ph type="body" idx="1"/>
          </p:nvPr>
        </p:nvSpPr>
        <p:spPr>
          <a:xfrm>
            <a:off x="473869" y="1153391"/>
            <a:ext cx="8305800" cy="4876800"/>
          </a:xfrm>
        </p:spPr>
        <p:txBody>
          <a:bodyPr/>
          <a:lstStyle/>
          <a:p>
            <a:pPr eaLnBrk="1" hangingPunct="1"/>
            <a:r>
              <a:rPr lang="en-US" altLang="zh-CN" sz="2400" dirty="0">
                <a:ea typeface="SimSun" charset="-122"/>
              </a:rPr>
              <a:t>Relies on a </a:t>
            </a:r>
            <a:r>
              <a:rPr lang="en-US" altLang="zh-CN" sz="2400" i="1" dirty="0">
                <a:ea typeface="SimSun" charset="-122"/>
              </a:rPr>
              <a:t>density-based</a:t>
            </a:r>
            <a:r>
              <a:rPr lang="en-US" altLang="zh-CN" sz="2400" dirty="0">
                <a:ea typeface="SimSun" charset="-122"/>
              </a:rPr>
              <a:t> notion of cluster:  A </a:t>
            </a:r>
            <a:r>
              <a:rPr lang="en-US" altLang="zh-CN" sz="2400" i="1" dirty="0">
                <a:ea typeface="SimSun" charset="-122"/>
              </a:rPr>
              <a:t>cluster</a:t>
            </a:r>
            <a:r>
              <a:rPr lang="en-US" altLang="zh-CN" sz="2400" dirty="0">
                <a:ea typeface="SimSun" charset="-122"/>
              </a:rPr>
              <a:t> is defined as a maximal set of density-connected points</a:t>
            </a:r>
          </a:p>
          <a:p>
            <a:pPr eaLnBrk="1" hangingPunct="1"/>
            <a:r>
              <a:rPr lang="en-US" altLang="zh-CN" sz="2400" dirty="0">
                <a:ea typeface="SimSun" charset="-122"/>
              </a:rPr>
              <a:t>Capable to discovers clusters of arbitrary shape in spatial datasets with noise </a:t>
            </a:r>
          </a:p>
        </p:txBody>
      </p:sp>
      <p:grpSp>
        <p:nvGrpSpPr>
          <p:cNvPr id="11269" name="Group 4"/>
          <p:cNvGrpSpPr>
            <a:grpSpLocks/>
          </p:cNvGrpSpPr>
          <p:nvPr/>
        </p:nvGrpSpPr>
        <p:grpSpPr bwMode="auto">
          <a:xfrm>
            <a:off x="2057400" y="3505200"/>
            <a:ext cx="6324600" cy="2743200"/>
            <a:chOff x="672" y="1824"/>
            <a:chExt cx="4608" cy="2112"/>
          </a:xfrm>
        </p:grpSpPr>
        <p:sp>
          <p:nvSpPr>
            <p:cNvPr id="11274" name="Oval 5"/>
            <p:cNvSpPr>
              <a:spLocks noChangeArrowheads="1"/>
            </p:cNvSpPr>
            <p:nvPr/>
          </p:nvSpPr>
          <p:spPr bwMode="auto">
            <a:xfrm>
              <a:off x="1872" y="2496"/>
              <a:ext cx="144" cy="144"/>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75" name="Oval 6"/>
            <p:cNvSpPr>
              <a:spLocks noChangeArrowheads="1"/>
            </p:cNvSpPr>
            <p:nvPr/>
          </p:nvSpPr>
          <p:spPr bwMode="auto">
            <a:xfrm>
              <a:off x="1824" y="2736"/>
              <a:ext cx="144" cy="144"/>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76" name="Oval 7"/>
            <p:cNvSpPr>
              <a:spLocks noChangeArrowheads="1"/>
            </p:cNvSpPr>
            <p:nvPr/>
          </p:nvSpPr>
          <p:spPr bwMode="auto">
            <a:xfrm>
              <a:off x="2064" y="2784"/>
              <a:ext cx="144" cy="144"/>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77" name="Oval 8"/>
            <p:cNvSpPr>
              <a:spLocks noChangeArrowheads="1"/>
            </p:cNvSpPr>
            <p:nvPr/>
          </p:nvSpPr>
          <p:spPr bwMode="auto">
            <a:xfrm>
              <a:off x="2160" y="2496"/>
              <a:ext cx="144" cy="144"/>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78" name="Oval 9"/>
            <p:cNvSpPr>
              <a:spLocks noChangeArrowheads="1"/>
            </p:cNvSpPr>
            <p:nvPr/>
          </p:nvSpPr>
          <p:spPr bwMode="auto">
            <a:xfrm>
              <a:off x="2256" y="2928"/>
              <a:ext cx="144" cy="144"/>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79" name="Oval 10"/>
            <p:cNvSpPr>
              <a:spLocks noChangeArrowheads="1"/>
            </p:cNvSpPr>
            <p:nvPr/>
          </p:nvSpPr>
          <p:spPr bwMode="auto">
            <a:xfrm>
              <a:off x="1872" y="2976"/>
              <a:ext cx="144" cy="144"/>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80" name="Oval 11"/>
            <p:cNvSpPr>
              <a:spLocks noChangeArrowheads="1"/>
            </p:cNvSpPr>
            <p:nvPr/>
          </p:nvSpPr>
          <p:spPr bwMode="auto">
            <a:xfrm>
              <a:off x="2064" y="3120"/>
              <a:ext cx="144" cy="144"/>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81" name="Oval 12"/>
            <p:cNvSpPr>
              <a:spLocks noChangeArrowheads="1"/>
            </p:cNvSpPr>
            <p:nvPr/>
          </p:nvSpPr>
          <p:spPr bwMode="auto">
            <a:xfrm>
              <a:off x="1968" y="3360"/>
              <a:ext cx="144" cy="144"/>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82" name="Oval 13"/>
            <p:cNvSpPr>
              <a:spLocks noChangeArrowheads="1"/>
            </p:cNvSpPr>
            <p:nvPr/>
          </p:nvSpPr>
          <p:spPr bwMode="auto">
            <a:xfrm>
              <a:off x="2208" y="3504"/>
              <a:ext cx="144" cy="144"/>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83" name="Oval 14"/>
            <p:cNvSpPr>
              <a:spLocks noChangeArrowheads="1"/>
            </p:cNvSpPr>
            <p:nvPr/>
          </p:nvSpPr>
          <p:spPr bwMode="auto">
            <a:xfrm>
              <a:off x="2304" y="3696"/>
              <a:ext cx="144" cy="144"/>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84" name="Oval 15"/>
            <p:cNvSpPr>
              <a:spLocks noChangeArrowheads="1"/>
            </p:cNvSpPr>
            <p:nvPr/>
          </p:nvSpPr>
          <p:spPr bwMode="auto">
            <a:xfrm>
              <a:off x="2256" y="3264"/>
              <a:ext cx="144" cy="144"/>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85" name="Oval 16"/>
            <p:cNvSpPr>
              <a:spLocks noChangeArrowheads="1"/>
            </p:cNvSpPr>
            <p:nvPr/>
          </p:nvSpPr>
          <p:spPr bwMode="auto">
            <a:xfrm>
              <a:off x="2880" y="1920"/>
              <a:ext cx="144" cy="144"/>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86" name="Oval 17"/>
            <p:cNvSpPr>
              <a:spLocks noChangeArrowheads="1"/>
            </p:cNvSpPr>
            <p:nvPr/>
          </p:nvSpPr>
          <p:spPr bwMode="auto">
            <a:xfrm>
              <a:off x="2976" y="2496"/>
              <a:ext cx="144" cy="144"/>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87" name="Oval 18"/>
            <p:cNvSpPr>
              <a:spLocks noChangeArrowheads="1"/>
            </p:cNvSpPr>
            <p:nvPr/>
          </p:nvSpPr>
          <p:spPr bwMode="auto">
            <a:xfrm>
              <a:off x="2832" y="2688"/>
              <a:ext cx="144" cy="144"/>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88" name="Oval 19"/>
            <p:cNvSpPr>
              <a:spLocks noChangeArrowheads="1"/>
            </p:cNvSpPr>
            <p:nvPr/>
          </p:nvSpPr>
          <p:spPr bwMode="auto">
            <a:xfrm>
              <a:off x="3168" y="2784"/>
              <a:ext cx="144" cy="144"/>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89" name="Oval 20"/>
            <p:cNvSpPr>
              <a:spLocks noChangeArrowheads="1"/>
            </p:cNvSpPr>
            <p:nvPr/>
          </p:nvSpPr>
          <p:spPr bwMode="auto">
            <a:xfrm>
              <a:off x="3264" y="2544"/>
              <a:ext cx="144" cy="144"/>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90" name="Oval 21"/>
            <p:cNvSpPr>
              <a:spLocks noChangeArrowheads="1"/>
            </p:cNvSpPr>
            <p:nvPr/>
          </p:nvSpPr>
          <p:spPr bwMode="auto">
            <a:xfrm>
              <a:off x="2976" y="2880"/>
              <a:ext cx="144" cy="144"/>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1291" name="Rectangle 22"/>
            <p:cNvSpPr>
              <a:spLocks noChangeArrowheads="1"/>
            </p:cNvSpPr>
            <p:nvPr/>
          </p:nvSpPr>
          <p:spPr bwMode="auto">
            <a:xfrm>
              <a:off x="1392" y="1824"/>
              <a:ext cx="2448" cy="21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292" name="Oval 23"/>
            <p:cNvSpPr>
              <a:spLocks noChangeArrowheads="1"/>
            </p:cNvSpPr>
            <p:nvPr/>
          </p:nvSpPr>
          <p:spPr bwMode="auto">
            <a:xfrm>
              <a:off x="1584" y="2304"/>
              <a:ext cx="576" cy="624"/>
            </a:xfrm>
            <a:prstGeom prst="ellipse">
              <a:avLst/>
            </a:prstGeom>
            <a:noFill/>
            <a:ln w="9525">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293" name="Oval 24"/>
            <p:cNvSpPr>
              <a:spLocks noChangeArrowheads="1"/>
            </p:cNvSpPr>
            <p:nvPr/>
          </p:nvSpPr>
          <p:spPr bwMode="auto">
            <a:xfrm>
              <a:off x="1872" y="2880"/>
              <a:ext cx="576" cy="624"/>
            </a:xfrm>
            <a:prstGeom prst="ellipse">
              <a:avLst/>
            </a:prstGeom>
            <a:noFill/>
            <a:ln w="9525">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294" name="Oval 25"/>
            <p:cNvSpPr>
              <a:spLocks noChangeArrowheads="1"/>
            </p:cNvSpPr>
            <p:nvPr/>
          </p:nvSpPr>
          <p:spPr bwMode="auto">
            <a:xfrm>
              <a:off x="2688" y="1824"/>
              <a:ext cx="576" cy="624"/>
            </a:xfrm>
            <a:prstGeom prst="ellipse">
              <a:avLst/>
            </a:prstGeom>
            <a:noFill/>
            <a:ln w="9525">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295" name="AutoShape 26"/>
            <p:cNvSpPr>
              <a:spLocks/>
            </p:cNvSpPr>
            <p:nvPr/>
          </p:nvSpPr>
          <p:spPr bwMode="auto">
            <a:xfrm>
              <a:off x="1094" y="3124"/>
              <a:ext cx="576" cy="360"/>
            </a:xfrm>
            <a:prstGeom prst="borderCallout1">
              <a:avLst>
                <a:gd name="adj1" fmla="val 18750"/>
                <a:gd name="adj2" fmla="val 108333"/>
                <a:gd name="adj3" fmla="val 18750"/>
                <a:gd name="adj4" fmla="val 168750"/>
              </a:avLst>
            </a:prstGeom>
            <a:solidFill>
              <a:schemeClr val="bg1"/>
            </a:solidFill>
            <a:ln w="9525">
              <a:solidFill>
                <a:schemeClr val="tx1"/>
              </a:solidFill>
              <a:miter lim="800000"/>
              <a:headEnd/>
              <a:tailEnd/>
            </a:ln>
          </p:spPr>
          <p:txBody>
            <a:bodyPr>
              <a:spAutoFit/>
            </a:bodyPr>
            <a:lstStyle/>
            <a:p>
              <a:pPr eaLnBrk="0" hangingPunct="0"/>
              <a:r>
                <a:rPr lang="en-US" altLang="zh-CN">
                  <a:latin typeface="Times New Roman" pitchFamily="18" charset="0"/>
                  <a:ea typeface="SimSun" charset="-122"/>
                </a:rPr>
                <a:t>Core</a:t>
              </a:r>
            </a:p>
          </p:txBody>
        </p:sp>
        <p:sp>
          <p:nvSpPr>
            <p:cNvPr id="11296" name="AutoShape 27"/>
            <p:cNvSpPr>
              <a:spLocks/>
            </p:cNvSpPr>
            <p:nvPr/>
          </p:nvSpPr>
          <p:spPr bwMode="auto">
            <a:xfrm>
              <a:off x="672" y="2523"/>
              <a:ext cx="817" cy="359"/>
            </a:xfrm>
            <a:prstGeom prst="borderCallout1">
              <a:avLst>
                <a:gd name="adj1" fmla="val 14458"/>
                <a:gd name="adj2" fmla="val 105884"/>
                <a:gd name="adj3" fmla="val 14458"/>
                <a:gd name="adj4" fmla="val 148528"/>
              </a:avLst>
            </a:prstGeom>
            <a:solidFill>
              <a:schemeClr val="bg1"/>
            </a:solidFill>
            <a:ln w="9525">
              <a:solidFill>
                <a:schemeClr val="tx1"/>
              </a:solidFill>
              <a:miter lim="800000"/>
              <a:headEnd/>
              <a:tailEnd/>
            </a:ln>
          </p:spPr>
          <p:txBody>
            <a:bodyPr>
              <a:spAutoFit/>
            </a:bodyPr>
            <a:lstStyle/>
            <a:p>
              <a:pPr eaLnBrk="0" hangingPunct="0"/>
              <a:r>
                <a:rPr lang="en-US" altLang="zh-CN">
                  <a:latin typeface="Times New Roman" pitchFamily="18" charset="0"/>
                  <a:ea typeface="SimSun" charset="-122"/>
                </a:rPr>
                <a:t>Border</a:t>
              </a:r>
            </a:p>
          </p:txBody>
        </p:sp>
        <p:sp>
          <p:nvSpPr>
            <p:cNvPr id="11297" name="AutoShape 28"/>
            <p:cNvSpPr>
              <a:spLocks/>
            </p:cNvSpPr>
            <p:nvPr/>
          </p:nvSpPr>
          <p:spPr bwMode="auto">
            <a:xfrm>
              <a:off x="3697" y="1921"/>
              <a:ext cx="824" cy="359"/>
            </a:xfrm>
            <a:prstGeom prst="borderCallout1">
              <a:avLst>
                <a:gd name="adj1" fmla="val 24491"/>
                <a:gd name="adj2" fmla="val -5810"/>
                <a:gd name="adj3" fmla="val 21431"/>
                <a:gd name="adj4" fmla="val -82810"/>
              </a:avLst>
            </a:prstGeom>
            <a:solidFill>
              <a:schemeClr val="bg1"/>
            </a:solidFill>
            <a:ln w="9525">
              <a:solidFill>
                <a:schemeClr val="tx1"/>
              </a:solidFill>
              <a:miter lim="800000"/>
              <a:headEnd/>
              <a:tailEnd/>
            </a:ln>
          </p:spPr>
          <p:txBody>
            <a:bodyPr>
              <a:spAutoFit/>
            </a:bodyPr>
            <a:lstStyle/>
            <a:p>
              <a:pPr eaLnBrk="0" hangingPunct="0"/>
              <a:r>
                <a:rPr lang="en-US" altLang="zh-CN">
                  <a:latin typeface="Times New Roman" pitchFamily="18" charset="0"/>
                  <a:ea typeface="SimSun" charset="-122"/>
                </a:rPr>
                <a:t>Outlier</a:t>
              </a:r>
            </a:p>
          </p:txBody>
        </p:sp>
        <p:sp>
          <p:nvSpPr>
            <p:cNvPr id="11298" name="Text Box 29"/>
            <p:cNvSpPr txBox="1">
              <a:spLocks noChangeArrowheads="1"/>
            </p:cNvSpPr>
            <p:nvPr/>
          </p:nvSpPr>
          <p:spPr bwMode="auto">
            <a:xfrm>
              <a:off x="4081" y="2736"/>
              <a:ext cx="1199" cy="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a:spcBef>
                  <a:spcPct val="50000"/>
                </a:spcBef>
              </a:pPr>
              <a:r>
                <a:rPr lang="en-US" altLang="zh-CN">
                  <a:latin typeface="Times New Roman" pitchFamily="18" charset="0"/>
                  <a:ea typeface="SimSun" charset="-122"/>
                </a:rPr>
                <a:t>Eps = 1cm</a:t>
              </a:r>
            </a:p>
            <a:p>
              <a:pPr>
                <a:spcBef>
                  <a:spcPct val="50000"/>
                </a:spcBef>
              </a:pPr>
              <a:r>
                <a:rPr lang="en-US" altLang="zh-CN">
                  <a:latin typeface="Times New Roman" pitchFamily="18" charset="0"/>
                  <a:ea typeface="SimSun" charset="-122"/>
                </a:rPr>
                <a:t>MinPts = 5</a:t>
              </a:r>
            </a:p>
          </p:txBody>
        </p:sp>
        <p:sp>
          <p:nvSpPr>
            <p:cNvPr id="11299" name="Oval 30"/>
            <p:cNvSpPr>
              <a:spLocks noChangeArrowheads="1"/>
            </p:cNvSpPr>
            <p:nvPr/>
          </p:nvSpPr>
          <p:spPr bwMode="auto">
            <a:xfrm>
              <a:off x="2400" y="3456"/>
              <a:ext cx="144" cy="144"/>
            </a:xfrm>
            <a:prstGeom prst="ellipse">
              <a:avLst/>
            </a:prstGeom>
            <a:solidFill>
              <a:schemeClr val="accent1"/>
            </a:solidFill>
            <a:ln w="9525">
              <a:solidFill>
                <a:schemeClr val="tx1"/>
              </a:solidFill>
              <a:round/>
              <a:headEnd/>
              <a:tailEnd/>
            </a:ln>
          </p:spPr>
          <p:txBody>
            <a:bodyPr wrap="none" anchor="ctr"/>
            <a:lstStyle/>
            <a:p>
              <a:endParaRPr lang="en-US"/>
            </a:p>
          </p:txBody>
        </p:sp>
      </p:grpSp>
      <p:sp>
        <p:nvSpPr>
          <p:cNvPr id="11270" name="Text Box 31"/>
          <p:cNvSpPr txBox="1">
            <a:spLocks noChangeArrowheads="1"/>
          </p:cNvSpPr>
          <p:nvPr/>
        </p:nvSpPr>
        <p:spPr bwMode="auto">
          <a:xfrm>
            <a:off x="685800" y="3657600"/>
            <a:ext cx="157956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400"/>
              <a:t>Density reachable</a:t>
            </a:r>
          </a:p>
          <a:p>
            <a:pPr eaLnBrk="1" hangingPunct="1"/>
            <a:r>
              <a:rPr lang="en-US" sz="1400"/>
              <a:t>from core point</a:t>
            </a:r>
          </a:p>
        </p:txBody>
      </p:sp>
      <p:sp>
        <p:nvSpPr>
          <p:cNvPr id="11271" name="Line 32"/>
          <p:cNvSpPr>
            <a:spLocks noChangeShapeType="1"/>
          </p:cNvSpPr>
          <p:nvPr/>
        </p:nvSpPr>
        <p:spPr bwMode="auto">
          <a:xfrm>
            <a:off x="1905000" y="4038600"/>
            <a:ext cx="533400" cy="4572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
        <p:nvSpPr>
          <p:cNvPr id="11272" name="Text Box 33"/>
          <p:cNvSpPr txBox="1">
            <a:spLocks noChangeArrowheads="1"/>
          </p:cNvSpPr>
          <p:nvPr/>
        </p:nvSpPr>
        <p:spPr bwMode="auto">
          <a:xfrm>
            <a:off x="7256463" y="2895600"/>
            <a:ext cx="1887537"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r>
              <a:rPr lang="en-US" sz="1400"/>
              <a:t>Not density reachable</a:t>
            </a:r>
          </a:p>
          <a:p>
            <a:pPr eaLnBrk="1" hangingPunct="1"/>
            <a:r>
              <a:rPr lang="en-US" sz="1400"/>
              <a:t>from core point</a:t>
            </a:r>
          </a:p>
        </p:txBody>
      </p:sp>
      <p:sp>
        <p:nvSpPr>
          <p:cNvPr id="11273" name="Line 34"/>
          <p:cNvSpPr>
            <a:spLocks noChangeShapeType="1"/>
          </p:cNvSpPr>
          <p:nvPr/>
        </p:nvSpPr>
        <p:spPr bwMode="auto">
          <a:xfrm flipH="1">
            <a:off x="6934200" y="3352800"/>
            <a:ext cx="609600" cy="38100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a:p>
        </p:txBody>
      </p:sp>
    </p:spTree>
    <p:extLst>
      <p:ext uri="{BB962C8B-B14F-4D97-AF65-F5344CB8AC3E}">
        <p14:creationId xmlns:p14="http://schemas.microsoft.com/office/powerpoint/2010/main" val="2556813234"/>
      </p:ext>
    </p:extLst>
  </p:cSld>
  <p:clrMapOvr>
    <a:masterClrMapping/>
  </p:clrMapOvr>
  <p:transition>
    <p:strips dir="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4294967295"/>
          </p:nvPr>
        </p:nvSpPr>
        <p:spPr>
          <a:xfrm>
            <a:off x="8763000" y="6477000"/>
            <a:ext cx="381000" cy="3810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ECBDEEDB-46FA-4930-AB90-C823013D561D}" type="slidenum">
              <a:rPr lang="en-US" sz="1200" smtClean="0"/>
              <a:pPr eaLnBrk="1" hangingPunct="1"/>
              <a:t>15</a:t>
            </a:fld>
            <a:endParaRPr lang="en-US" sz="1200" dirty="0"/>
          </a:p>
        </p:txBody>
      </p:sp>
      <p:sp>
        <p:nvSpPr>
          <p:cNvPr id="12291" name="Rectangle 1026"/>
          <p:cNvSpPr>
            <a:spLocks noGrp="1" noChangeArrowheads="1"/>
          </p:cNvSpPr>
          <p:nvPr>
            <p:ph type="title"/>
          </p:nvPr>
        </p:nvSpPr>
        <p:spPr>
          <a:xfrm>
            <a:off x="1219200" y="381000"/>
            <a:ext cx="7437437" cy="387350"/>
          </a:xfrm>
        </p:spPr>
        <p:txBody>
          <a:bodyPr/>
          <a:lstStyle/>
          <a:p>
            <a:pPr eaLnBrk="1" hangingPunct="1"/>
            <a:r>
              <a:rPr lang="en-US" altLang="zh-CN" dirty="0">
                <a:ea typeface="SimSun" charset="-122"/>
              </a:rPr>
              <a:t>DBSCAN: The Algorithm</a:t>
            </a:r>
            <a:endParaRPr lang="en-US" altLang="zh-CN" sz="3200" dirty="0">
              <a:ea typeface="SimSun" charset="-122"/>
            </a:endParaRPr>
          </a:p>
        </p:txBody>
      </p:sp>
      <p:sp>
        <p:nvSpPr>
          <p:cNvPr id="12292" name="Rectangle 1027"/>
          <p:cNvSpPr>
            <a:spLocks noGrp="1" noChangeArrowheads="1"/>
          </p:cNvSpPr>
          <p:nvPr>
            <p:ph type="body" idx="1"/>
          </p:nvPr>
        </p:nvSpPr>
        <p:spPr>
          <a:xfrm>
            <a:off x="0" y="1143000"/>
            <a:ext cx="8915400" cy="4876800"/>
          </a:xfrm>
        </p:spPr>
        <p:txBody>
          <a:bodyPr/>
          <a:lstStyle/>
          <a:p>
            <a:pPr marL="914400" lvl="1" indent="-457200" eaLnBrk="1" hangingPunct="1">
              <a:lnSpc>
                <a:spcPct val="120000"/>
              </a:lnSpc>
              <a:spcBef>
                <a:spcPct val="50000"/>
              </a:spcBef>
              <a:buFont typeface="+mj-lt"/>
              <a:buAutoNum type="arabicPeriod"/>
            </a:pPr>
            <a:r>
              <a:rPr lang="en-US" altLang="zh-CN" sz="2400" dirty="0">
                <a:ea typeface="SimSun" charset="-122"/>
              </a:rPr>
              <a:t>Arbitrary select a point </a:t>
            </a:r>
            <a:r>
              <a:rPr lang="en-US" altLang="zh-CN" sz="2400" b="1" i="1" dirty="0">
                <a:ea typeface="SimSun" charset="-122"/>
              </a:rPr>
              <a:t>p</a:t>
            </a:r>
            <a:endParaRPr lang="en-US" altLang="zh-CN" sz="2400" dirty="0">
              <a:ea typeface="SimSun" charset="-122"/>
            </a:endParaRPr>
          </a:p>
          <a:p>
            <a:pPr marL="914400" lvl="1" indent="-457200" eaLnBrk="1" hangingPunct="1">
              <a:lnSpc>
                <a:spcPct val="120000"/>
              </a:lnSpc>
              <a:spcBef>
                <a:spcPct val="50000"/>
              </a:spcBef>
              <a:buFont typeface="+mj-lt"/>
              <a:buAutoNum type="arabicPeriod"/>
            </a:pPr>
            <a:r>
              <a:rPr lang="en-US" altLang="zh-CN" sz="2400" dirty="0">
                <a:ea typeface="SimSun" charset="-122"/>
              </a:rPr>
              <a:t>Retrieve all points density-reachable from </a:t>
            </a:r>
            <a:r>
              <a:rPr lang="en-US" altLang="zh-CN" sz="2400" b="1" i="1" dirty="0">
                <a:ea typeface="SimSun" charset="-122"/>
              </a:rPr>
              <a:t>p</a:t>
            </a:r>
            <a:r>
              <a:rPr lang="en-US" altLang="zh-CN" sz="2400" dirty="0">
                <a:ea typeface="SimSun" charset="-122"/>
              </a:rPr>
              <a:t> </a:t>
            </a:r>
            <a:r>
              <a:rPr lang="en-US" altLang="zh-CN" sz="2400" dirty="0" err="1">
                <a:ea typeface="SimSun" charset="-122"/>
              </a:rPr>
              <a:t>wrt</a:t>
            </a:r>
            <a:r>
              <a:rPr lang="en-US" altLang="zh-CN" sz="2400" dirty="0">
                <a:ea typeface="SimSun" charset="-122"/>
              </a:rPr>
              <a:t> </a:t>
            </a:r>
            <a:r>
              <a:rPr lang="en-US" altLang="zh-CN" sz="2400" b="1" i="1" dirty="0" err="1">
                <a:ea typeface="SimSun" charset="-122"/>
              </a:rPr>
              <a:t>Eps</a:t>
            </a:r>
            <a:r>
              <a:rPr lang="en-US" altLang="zh-CN" sz="2400" dirty="0">
                <a:ea typeface="SimSun" charset="-122"/>
              </a:rPr>
              <a:t> and </a:t>
            </a:r>
            <a:r>
              <a:rPr lang="en-US" altLang="zh-CN" sz="2400" b="1" i="1" dirty="0" err="1">
                <a:ea typeface="SimSun" charset="-122"/>
              </a:rPr>
              <a:t>MinPts</a:t>
            </a:r>
            <a:r>
              <a:rPr lang="en-US" altLang="zh-CN" sz="2400" dirty="0">
                <a:ea typeface="SimSun" charset="-122"/>
              </a:rPr>
              <a:t>.</a:t>
            </a:r>
          </a:p>
          <a:p>
            <a:pPr marL="914400" lvl="1" indent="-457200" eaLnBrk="1" hangingPunct="1">
              <a:lnSpc>
                <a:spcPct val="120000"/>
              </a:lnSpc>
              <a:spcBef>
                <a:spcPct val="50000"/>
              </a:spcBef>
              <a:buFont typeface="+mj-lt"/>
              <a:buAutoNum type="arabicPeriod"/>
            </a:pPr>
            <a:r>
              <a:rPr lang="en-US" altLang="zh-CN" sz="2400" dirty="0">
                <a:ea typeface="SimSun" charset="-122"/>
              </a:rPr>
              <a:t>If </a:t>
            </a:r>
            <a:r>
              <a:rPr lang="en-US" altLang="zh-CN" sz="2400" b="1" i="1" dirty="0">
                <a:ea typeface="SimSun" charset="-122"/>
              </a:rPr>
              <a:t>p</a:t>
            </a:r>
            <a:r>
              <a:rPr lang="en-US" altLang="zh-CN" sz="2400" dirty="0">
                <a:ea typeface="SimSun" charset="-122"/>
              </a:rPr>
              <a:t> is a core point, a cluster is formed.</a:t>
            </a:r>
          </a:p>
          <a:p>
            <a:pPr marL="914400" lvl="1" indent="-457200" eaLnBrk="1" hangingPunct="1">
              <a:lnSpc>
                <a:spcPct val="120000"/>
              </a:lnSpc>
              <a:spcBef>
                <a:spcPct val="50000"/>
              </a:spcBef>
              <a:buFont typeface="+mj-lt"/>
              <a:buAutoNum type="arabicPeriod"/>
            </a:pPr>
            <a:r>
              <a:rPr lang="en-US" altLang="zh-CN" sz="2400" dirty="0">
                <a:ea typeface="SimSun" charset="-122"/>
              </a:rPr>
              <a:t>If </a:t>
            </a:r>
            <a:r>
              <a:rPr lang="en-US" altLang="zh-CN" sz="2400" b="1" i="1" dirty="0">
                <a:ea typeface="SimSun" charset="-122"/>
              </a:rPr>
              <a:t>p</a:t>
            </a:r>
            <a:r>
              <a:rPr lang="en-US" altLang="zh-CN" sz="2400" dirty="0">
                <a:ea typeface="SimSun" charset="-122"/>
              </a:rPr>
              <a:t> </a:t>
            </a:r>
            <a:r>
              <a:rPr lang="en-US" altLang="zh-CN" sz="2400" dirty="0" err="1">
                <a:ea typeface="SimSun" charset="-122"/>
              </a:rPr>
              <a:t>ia</a:t>
            </a:r>
            <a:r>
              <a:rPr lang="en-US" altLang="zh-CN" sz="2400" dirty="0">
                <a:ea typeface="SimSun" charset="-122"/>
              </a:rPr>
              <a:t> not a core point, no points are density-reachable from </a:t>
            </a:r>
            <a:r>
              <a:rPr lang="en-US" altLang="zh-CN" sz="2400" b="1" i="1" dirty="0">
                <a:ea typeface="SimSun" charset="-122"/>
              </a:rPr>
              <a:t>p</a:t>
            </a:r>
            <a:r>
              <a:rPr lang="en-US" altLang="zh-CN" sz="2400" dirty="0">
                <a:ea typeface="SimSun" charset="-122"/>
              </a:rPr>
              <a:t> and DBSCAN visits the next point of the database.</a:t>
            </a:r>
          </a:p>
          <a:p>
            <a:pPr marL="914400" lvl="1" indent="-457200" eaLnBrk="1" hangingPunct="1">
              <a:lnSpc>
                <a:spcPct val="120000"/>
              </a:lnSpc>
              <a:spcBef>
                <a:spcPct val="50000"/>
              </a:spcBef>
              <a:buFont typeface="+mj-lt"/>
              <a:buAutoNum type="arabicPeriod"/>
            </a:pPr>
            <a:r>
              <a:rPr lang="en-US" altLang="zh-CN" sz="2400" dirty="0">
                <a:ea typeface="SimSun" charset="-122"/>
              </a:rPr>
              <a:t>Continue the process until all of the points have been processed.</a:t>
            </a:r>
          </a:p>
          <a:p>
            <a:pPr marL="457200" lvl="1" indent="0" eaLnBrk="1" hangingPunct="1">
              <a:lnSpc>
                <a:spcPct val="120000"/>
              </a:lnSpc>
              <a:spcBef>
                <a:spcPct val="50000"/>
              </a:spcBef>
              <a:buNone/>
            </a:pPr>
            <a:r>
              <a:rPr lang="en-US" altLang="zh-CN" sz="2000" dirty="0">
                <a:ea typeface="SimSun" charset="-122"/>
              </a:rPr>
              <a:t>Remark: Some bookkeeping is needed to make sure that only points that have not been assigned to a cluster yet, will be used in step 2. </a:t>
            </a:r>
            <a:endParaRPr lang="en-US" altLang="zh-CN" dirty="0">
              <a:ea typeface="SimSun" charset="-122"/>
            </a:endParaRPr>
          </a:p>
        </p:txBody>
      </p:sp>
    </p:spTree>
    <p:extLst>
      <p:ext uri="{BB962C8B-B14F-4D97-AF65-F5344CB8AC3E}">
        <p14:creationId xmlns:p14="http://schemas.microsoft.com/office/powerpoint/2010/main" val="3059822941"/>
      </p:ext>
    </p:extLst>
  </p:cSld>
  <p:clrMapOvr>
    <a:masterClrMapping/>
  </p:clrMapOvr>
  <p:transition>
    <p:strips dir="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686800" cy="533400"/>
          </a:xfrm>
        </p:spPr>
        <p:txBody>
          <a:bodyPr/>
          <a:lstStyle/>
          <a:p>
            <a:r>
              <a:rPr lang="en-US" dirty="0"/>
              <a:t>DBSCAN Questions from Previous Exams</a:t>
            </a:r>
          </a:p>
        </p:txBody>
      </p:sp>
      <p:sp>
        <p:nvSpPr>
          <p:cNvPr id="3" name="Content Placeholder 2"/>
          <p:cNvSpPr>
            <a:spLocks noGrp="1"/>
          </p:cNvSpPr>
          <p:nvPr>
            <p:ph idx="1"/>
          </p:nvPr>
        </p:nvSpPr>
        <p:spPr>
          <a:xfrm>
            <a:off x="0" y="914400"/>
            <a:ext cx="9067799" cy="5410200"/>
          </a:xfrm>
        </p:spPr>
        <p:txBody>
          <a:bodyPr/>
          <a:lstStyle/>
          <a:p>
            <a:pPr marL="514350" indent="-514350">
              <a:buFont typeface="+mj-lt"/>
              <a:buAutoNum type="arabicPeriod"/>
            </a:pPr>
            <a:r>
              <a:rPr lang="en-US" sz="2000" dirty="0"/>
              <a:t>Assume you have two core points a and b, and a is density reachable from b, and b is density reachable from a; what will happen to a and b when DBSCAN clusters the data? [2]</a:t>
            </a:r>
          </a:p>
          <a:p>
            <a:pPr marL="514350" indent="-514350">
              <a:buFont typeface="+mj-lt"/>
              <a:buAutoNum type="arabicPeriod"/>
            </a:pPr>
            <a:r>
              <a:rPr lang="en-US" sz="2000" dirty="0"/>
              <a:t>Assume we have a border point a that is within the radius of two core points b and c that are not density connected. What happens with this border point? Create an example dataset which matches this situation! </a:t>
            </a:r>
          </a:p>
          <a:p>
            <a:pPr marL="457200" lvl="0" indent="-457200">
              <a:spcBef>
                <a:spcPts val="0"/>
              </a:spcBef>
              <a:spcAft>
                <a:spcPts val="0"/>
              </a:spcAft>
              <a:buFont typeface="+mj-lt"/>
              <a:buAutoNum type="arabicPeriod"/>
            </a:pPr>
            <a:r>
              <a:rPr lang="en-US" sz="2000" dirty="0"/>
              <a:t>Assume you run </a:t>
            </a:r>
            <a:r>
              <a:rPr lang="en-US" sz="2000" dirty="0" err="1"/>
              <a:t>dbscan</a:t>
            </a:r>
            <a:r>
              <a:rPr lang="en-US" sz="2000" dirty="0"/>
              <a:t>(iris[3:4], 0.15, 3) in R and obtain. </a:t>
            </a:r>
          </a:p>
          <a:p>
            <a:pPr marL="0" lvl="0" indent="0">
              <a:spcBef>
                <a:spcPts val="0"/>
              </a:spcBef>
              <a:spcAft>
                <a:spcPts val="0"/>
              </a:spcAft>
              <a:buNone/>
            </a:pPr>
            <a:r>
              <a:rPr lang="en-US" sz="2000" dirty="0">
                <a:latin typeface="Courier New" panose="02070309020205020404" pitchFamily="49" charset="0"/>
                <a:cs typeface="Courier New" panose="02070309020205020404" pitchFamily="49" charset="0"/>
              </a:rPr>
              <a:t>        0  1  2 3  4 5 6</a:t>
            </a:r>
          </a:p>
          <a:p>
            <a:pPr marL="0" indent="0">
              <a:spcBef>
                <a:spcPts val="50"/>
              </a:spcBef>
              <a:spcAft>
                <a:spcPts val="50"/>
              </a:spcAft>
              <a:buNone/>
            </a:pPr>
            <a:r>
              <a:rPr lang="en-US" sz="2000" dirty="0">
                <a:latin typeface="Courier New" panose="02070309020205020404" pitchFamily="49" charset="0"/>
                <a:cs typeface="Courier New" panose="02070309020205020404" pitchFamily="49" charset="0"/>
              </a:rPr>
              <a:t>border 20  2  5 0  3 2 1</a:t>
            </a:r>
          </a:p>
          <a:p>
            <a:pPr marL="0" indent="0">
              <a:spcBef>
                <a:spcPts val="50"/>
              </a:spcBef>
              <a:spcAft>
                <a:spcPts val="50"/>
              </a:spcAft>
              <a:buNone/>
            </a:pPr>
            <a:r>
              <a:rPr lang="en-US" sz="2000" dirty="0">
                <a:latin typeface="Courier New" panose="02070309020205020404" pitchFamily="49" charset="0"/>
                <a:cs typeface="Courier New" panose="02070309020205020404" pitchFamily="49" charset="0"/>
              </a:rPr>
              <a:t>seed    0 46 54 3  9 1 4</a:t>
            </a:r>
          </a:p>
          <a:p>
            <a:pPr marL="0" indent="0">
              <a:spcBef>
                <a:spcPts val="50"/>
              </a:spcBef>
              <a:spcAft>
                <a:spcPts val="50"/>
              </a:spcAft>
              <a:buNone/>
            </a:pPr>
            <a:r>
              <a:rPr lang="en-US" sz="2000" dirty="0">
                <a:latin typeface="Courier New" panose="02070309020205020404" pitchFamily="49" charset="0"/>
                <a:cs typeface="Courier New" panose="02070309020205020404" pitchFamily="49" charset="0"/>
              </a:rPr>
              <a:t>total  20 48 59 3 12 3 5</a:t>
            </a:r>
            <a:endParaRPr lang="en-US" sz="2000" dirty="0"/>
          </a:p>
          <a:p>
            <a:pPr marL="0" lvl="0" indent="0">
              <a:spcBef>
                <a:spcPts val="0"/>
              </a:spcBef>
              <a:spcAft>
                <a:spcPts val="0"/>
              </a:spcAft>
              <a:buNone/>
            </a:pPr>
            <a:r>
              <a:rPr lang="en-US" sz="2000" dirty="0"/>
              <a:t>What does the displayed result mean with respect to number of clusters, outliers, border points and core points? </a:t>
            </a:r>
          </a:p>
          <a:p>
            <a:pPr marL="0" lvl="0" indent="0">
              <a:spcBef>
                <a:spcPts val="0"/>
              </a:spcBef>
              <a:spcAft>
                <a:spcPts val="0"/>
              </a:spcAft>
              <a:buNone/>
            </a:pPr>
            <a:r>
              <a:rPr lang="en-US" sz="2000" dirty="0"/>
              <a:t>Now you run DBSCAM, increasing </a:t>
            </a:r>
            <a:r>
              <a:rPr lang="en-US" sz="2000" dirty="0" err="1"/>
              <a:t>MinPoints</a:t>
            </a:r>
            <a:r>
              <a:rPr lang="en-US" sz="2000" dirty="0"/>
              <a:t> to 5: </a:t>
            </a:r>
          </a:p>
          <a:p>
            <a:pPr marL="0" lvl="0" indent="0">
              <a:spcBef>
                <a:spcPts val="0"/>
              </a:spcBef>
              <a:spcAft>
                <a:spcPts val="0"/>
              </a:spcAft>
              <a:buNone/>
            </a:pPr>
            <a:r>
              <a:rPr lang="en-US" sz="2000" dirty="0" err="1"/>
              <a:t>dbscan</a:t>
            </a:r>
            <a:r>
              <a:rPr lang="en-US" sz="2000" dirty="0"/>
              <a:t>(iris[3:4], 0.15, 5). </a:t>
            </a:r>
          </a:p>
          <a:p>
            <a:pPr marL="0" lvl="0" indent="0">
              <a:spcBef>
                <a:spcPts val="0"/>
              </a:spcBef>
              <a:spcAft>
                <a:spcPts val="0"/>
              </a:spcAft>
              <a:buNone/>
            </a:pPr>
            <a:r>
              <a:rPr lang="en-US" sz="2000" dirty="0"/>
              <a:t>How do you expect the clustering results to change? </a:t>
            </a:r>
          </a:p>
          <a:p>
            <a:pPr marL="0" lvl="0" indent="0">
              <a:spcBef>
                <a:spcPts val="0"/>
              </a:spcBef>
              <a:spcAft>
                <a:spcPts val="0"/>
              </a:spcAft>
              <a:buNone/>
            </a:pPr>
            <a:r>
              <a:rPr lang="en-US" sz="2000" dirty="0"/>
              <a:t>Next, we run DBSCAN changing epsilon to 0.25; how do the results change? [6]</a:t>
            </a:r>
          </a:p>
          <a:p>
            <a:pPr marL="0" indent="0">
              <a:buNone/>
            </a:pPr>
            <a:endParaRPr lang="en-US" dirty="0"/>
          </a:p>
        </p:txBody>
      </p:sp>
    </p:spTree>
    <p:extLst>
      <p:ext uri="{BB962C8B-B14F-4D97-AF65-F5344CB8AC3E}">
        <p14:creationId xmlns:p14="http://schemas.microsoft.com/office/powerpoint/2010/main" val="2108388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81000" y="152400"/>
            <a:ext cx="8280400" cy="552450"/>
          </a:xfrm>
        </p:spPr>
        <p:txBody>
          <a:bodyPr/>
          <a:lstStyle/>
          <a:p>
            <a:r>
              <a:rPr lang="en-US" sz="2800"/>
              <a:t>DBSCAN: Determining EPS and MinPts</a:t>
            </a:r>
          </a:p>
        </p:txBody>
      </p:sp>
      <p:sp>
        <p:nvSpPr>
          <p:cNvPr id="26627" name="Rectangle 3"/>
          <p:cNvSpPr>
            <a:spLocks noGrp="1" noChangeArrowheads="1"/>
          </p:cNvSpPr>
          <p:nvPr>
            <p:ph type="body" idx="1"/>
          </p:nvPr>
        </p:nvSpPr>
        <p:spPr>
          <a:xfrm>
            <a:off x="639763" y="1143000"/>
            <a:ext cx="8001000" cy="5181600"/>
          </a:xfrm>
          <a:noFill/>
        </p:spPr>
        <p:txBody>
          <a:bodyPr/>
          <a:lstStyle/>
          <a:p>
            <a:pPr marL="533400" indent="-533400">
              <a:lnSpc>
                <a:spcPct val="90000"/>
              </a:lnSpc>
              <a:spcBef>
                <a:spcPct val="20000"/>
              </a:spcBef>
            </a:pPr>
            <a:r>
              <a:rPr lang="en-US" sz="2400" dirty="0"/>
              <a:t>Idea is that for points in a cluster, their k</a:t>
            </a:r>
            <a:r>
              <a:rPr lang="en-US" sz="2400" baseline="30000" dirty="0"/>
              <a:t>th</a:t>
            </a:r>
            <a:r>
              <a:rPr lang="en-US" sz="2400" dirty="0"/>
              <a:t> nearest neighbors are at roughly the same distance</a:t>
            </a:r>
          </a:p>
          <a:p>
            <a:pPr marL="533400" indent="-533400">
              <a:lnSpc>
                <a:spcPct val="90000"/>
              </a:lnSpc>
              <a:spcBef>
                <a:spcPct val="20000"/>
              </a:spcBef>
            </a:pPr>
            <a:r>
              <a:rPr lang="en-US" sz="2400" dirty="0"/>
              <a:t>Noise points have the k</a:t>
            </a:r>
            <a:r>
              <a:rPr lang="en-US" sz="2400" baseline="30000" dirty="0"/>
              <a:t>th</a:t>
            </a:r>
            <a:r>
              <a:rPr lang="en-US" sz="2400" dirty="0"/>
              <a:t> nearest neighbor at farther distance</a:t>
            </a:r>
          </a:p>
          <a:p>
            <a:pPr marL="533400" indent="-533400">
              <a:lnSpc>
                <a:spcPct val="90000"/>
              </a:lnSpc>
              <a:spcBef>
                <a:spcPct val="20000"/>
              </a:spcBef>
            </a:pPr>
            <a:r>
              <a:rPr lang="en-US" sz="2400" dirty="0"/>
              <a:t>So, plot sorted distance of every point to its k</a:t>
            </a:r>
            <a:r>
              <a:rPr lang="en-US" sz="2400" baseline="30000" dirty="0"/>
              <a:t>th</a:t>
            </a:r>
            <a:r>
              <a:rPr lang="en-US" sz="2400" dirty="0"/>
              <a:t> nearest neighbor</a:t>
            </a:r>
            <a:endParaRPr lang="en-US" dirty="0"/>
          </a:p>
        </p:txBody>
      </p:sp>
      <p:pic>
        <p:nvPicPr>
          <p:cNvPr id="266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3505200"/>
            <a:ext cx="3656013"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6629" name="Line 2"/>
          <p:cNvSpPr>
            <a:spLocks noChangeShapeType="1"/>
          </p:cNvSpPr>
          <p:nvPr/>
        </p:nvSpPr>
        <p:spPr bwMode="auto">
          <a:xfrm>
            <a:off x="4267200" y="3581400"/>
            <a:ext cx="0" cy="2438400"/>
          </a:xfrm>
          <a:prstGeom prst="line">
            <a:avLst/>
          </a:prstGeom>
          <a:noFill/>
          <a:ln w="2540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0" name="Text Box 3"/>
          <p:cNvSpPr txBox="1">
            <a:spLocks noChangeArrowheads="1"/>
          </p:cNvSpPr>
          <p:nvPr/>
        </p:nvSpPr>
        <p:spPr bwMode="auto">
          <a:xfrm>
            <a:off x="4267200" y="4267200"/>
            <a:ext cx="15811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400" b="1">
                <a:solidFill>
                  <a:schemeClr val="tx1"/>
                </a:solidFill>
                <a:latin typeface="Arial" pitchFamily="34" charset="0"/>
              </a:defRPr>
            </a:lvl1pPr>
            <a:lvl2pPr marL="742950" indent="-285750">
              <a:defRPr sz="1400" b="1">
                <a:solidFill>
                  <a:schemeClr val="tx1"/>
                </a:solidFill>
                <a:latin typeface="Arial" pitchFamily="34" charset="0"/>
              </a:defRPr>
            </a:lvl2pPr>
            <a:lvl3pPr marL="1143000" indent="-228600">
              <a:defRPr sz="1400" b="1">
                <a:solidFill>
                  <a:schemeClr val="tx1"/>
                </a:solidFill>
                <a:latin typeface="Arial" pitchFamily="34" charset="0"/>
              </a:defRPr>
            </a:lvl3pPr>
            <a:lvl4pPr marL="1600200" indent="-228600">
              <a:defRPr sz="1400" b="1">
                <a:solidFill>
                  <a:schemeClr val="tx1"/>
                </a:solidFill>
                <a:latin typeface="Arial" pitchFamily="34" charset="0"/>
              </a:defRPr>
            </a:lvl4pPr>
            <a:lvl5pPr marL="2057400" indent="-228600">
              <a:defRPr sz="1400" b="1">
                <a:solidFill>
                  <a:schemeClr val="tx1"/>
                </a:solidFill>
                <a:latin typeface="Arial" pitchFamily="34" charset="0"/>
              </a:defRPr>
            </a:lvl5pPr>
            <a:lvl6pPr marL="2514600" indent="-228600" eaLnBrk="0" fontAlgn="base" hangingPunct="0">
              <a:spcBef>
                <a:spcPct val="0"/>
              </a:spcBef>
              <a:spcAft>
                <a:spcPct val="0"/>
              </a:spcAft>
              <a:defRPr sz="1400" b="1">
                <a:solidFill>
                  <a:schemeClr val="tx1"/>
                </a:solidFill>
                <a:latin typeface="Arial" pitchFamily="34" charset="0"/>
              </a:defRPr>
            </a:lvl6pPr>
            <a:lvl7pPr marL="2971800" indent="-228600" eaLnBrk="0" fontAlgn="base" hangingPunct="0">
              <a:spcBef>
                <a:spcPct val="0"/>
              </a:spcBef>
              <a:spcAft>
                <a:spcPct val="0"/>
              </a:spcAft>
              <a:defRPr sz="1400" b="1">
                <a:solidFill>
                  <a:schemeClr val="tx1"/>
                </a:solidFill>
                <a:latin typeface="Arial" pitchFamily="34" charset="0"/>
              </a:defRPr>
            </a:lvl7pPr>
            <a:lvl8pPr marL="3429000" indent="-228600" eaLnBrk="0" fontAlgn="base" hangingPunct="0">
              <a:spcBef>
                <a:spcPct val="0"/>
              </a:spcBef>
              <a:spcAft>
                <a:spcPct val="0"/>
              </a:spcAft>
              <a:defRPr sz="1400" b="1">
                <a:solidFill>
                  <a:schemeClr val="tx1"/>
                </a:solidFill>
                <a:latin typeface="Arial" pitchFamily="34" charset="0"/>
              </a:defRPr>
            </a:lvl8pPr>
            <a:lvl9pPr marL="3886200" indent="-228600" eaLnBrk="0" fontAlgn="base" hangingPunct="0">
              <a:spcBef>
                <a:spcPct val="0"/>
              </a:spcBef>
              <a:spcAft>
                <a:spcPct val="0"/>
              </a:spcAft>
              <a:defRPr sz="1400" b="1">
                <a:solidFill>
                  <a:schemeClr val="tx1"/>
                </a:solidFill>
                <a:latin typeface="Arial" pitchFamily="34" charset="0"/>
              </a:defRPr>
            </a:lvl9pPr>
          </a:lstStyle>
          <a:p>
            <a:r>
              <a:rPr lang="en-US"/>
              <a:t>Non-Core-points</a:t>
            </a:r>
          </a:p>
        </p:txBody>
      </p:sp>
      <p:sp>
        <p:nvSpPr>
          <p:cNvPr id="26631" name="Text Box 4"/>
          <p:cNvSpPr txBox="1">
            <a:spLocks noChangeArrowheads="1"/>
          </p:cNvSpPr>
          <p:nvPr/>
        </p:nvSpPr>
        <p:spPr bwMode="auto">
          <a:xfrm>
            <a:off x="2879725" y="4278313"/>
            <a:ext cx="11779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400" b="1">
                <a:solidFill>
                  <a:schemeClr val="tx1"/>
                </a:solidFill>
                <a:latin typeface="Arial" pitchFamily="34" charset="0"/>
              </a:defRPr>
            </a:lvl1pPr>
            <a:lvl2pPr marL="742950" indent="-285750">
              <a:defRPr sz="1400" b="1">
                <a:solidFill>
                  <a:schemeClr val="tx1"/>
                </a:solidFill>
                <a:latin typeface="Arial" pitchFamily="34" charset="0"/>
              </a:defRPr>
            </a:lvl2pPr>
            <a:lvl3pPr marL="1143000" indent="-228600">
              <a:defRPr sz="1400" b="1">
                <a:solidFill>
                  <a:schemeClr val="tx1"/>
                </a:solidFill>
                <a:latin typeface="Arial" pitchFamily="34" charset="0"/>
              </a:defRPr>
            </a:lvl3pPr>
            <a:lvl4pPr marL="1600200" indent="-228600">
              <a:defRPr sz="1400" b="1">
                <a:solidFill>
                  <a:schemeClr val="tx1"/>
                </a:solidFill>
                <a:latin typeface="Arial" pitchFamily="34" charset="0"/>
              </a:defRPr>
            </a:lvl4pPr>
            <a:lvl5pPr marL="2057400" indent="-228600">
              <a:defRPr sz="1400" b="1">
                <a:solidFill>
                  <a:schemeClr val="tx1"/>
                </a:solidFill>
                <a:latin typeface="Arial" pitchFamily="34" charset="0"/>
              </a:defRPr>
            </a:lvl5pPr>
            <a:lvl6pPr marL="2514600" indent="-228600" eaLnBrk="0" fontAlgn="base" hangingPunct="0">
              <a:spcBef>
                <a:spcPct val="0"/>
              </a:spcBef>
              <a:spcAft>
                <a:spcPct val="0"/>
              </a:spcAft>
              <a:defRPr sz="1400" b="1">
                <a:solidFill>
                  <a:schemeClr val="tx1"/>
                </a:solidFill>
                <a:latin typeface="Arial" pitchFamily="34" charset="0"/>
              </a:defRPr>
            </a:lvl6pPr>
            <a:lvl7pPr marL="2971800" indent="-228600" eaLnBrk="0" fontAlgn="base" hangingPunct="0">
              <a:spcBef>
                <a:spcPct val="0"/>
              </a:spcBef>
              <a:spcAft>
                <a:spcPct val="0"/>
              </a:spcAft>
              <a:defRPr sz="1400" b="1">
                <a:solidFill>
                  <a:schemeClr val="tx1"/>
                </a:solidFill>
                <a:latin typeface="Arial" pitchFamily="34" charset="0"/>
              </a:defRPr>
            </a:lvl7pPr>
            <a:lvl8pPr marL="3429000" indent="-228600" eaLnBrk="0" fontAlgn="base" hangingPunct="0">
              <a:spcBef>
                <a:spcPct val="0"/>
              </a:spcBef>
              <a:spcAft>
                <a:spcPct val="0"/>
              </a:spcAft>
              <a:defRPr sz="1400" b="1">
                <a:solidFill>
                  <a:schemeClr val="tx1"/>
                </a:solidFill>
                <a:latin typeface="Arial" pitchFamily="34" charset="0"/>
              </a:defRPr>
            </a:lvl8pPr>
            <a:lvl9pPr marL="3886200" indent="-228600" eaLnBrk="0" fontAlgn="base" hangingPunct="0">
              <a:spcBef>
                <a:spcPct val="0"/>
              </a:spcBef>
              <a:spcAft>
                <a:spcPct val="0"/>
              </a:spcAft>
              <a:defRPr sz="1400" b="1">
                <a:solidFill>
                  <a:schemeClr val="tx1"/>
                </a:solidFill>
                <a:latin typeface="Arial" pitchFamily="34" charset="0"/>
              </a:defRPr>
            </a:lvl9pPr>
          </a:lstStyle>
          <a:p>
            <a:r>
              <a:rPr lang="en-US"/>
              <a:t>Core-points</a:t>
            </a:r>
          </a:p>
        </p:txBody>
      </p:sp>
      <p:sp>
        <p:nvSpPr>
          <p:cNvPr id="26632" name="Text Box 5"/>
          <p:cNvSpPr txBox="1">
            <a:spLocks noChangeArrowheads="1"/>
          </p:cNvSpPr>
          <p:nvPr/>
        </p:nvSpPr>
        <p:spPr bwMode="auto">
          <a:xfrm>
            <a:off x="2971800" y="3352800"/>
            <a:ext cx="30099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400" b="1">
                <a:solidFill>
                  <a:schemeClr val="tx1"/>
                </a:solidFill>
                <a:latin typeface="Arial" pitchFamily="34" charset="0"/>
              </a:defRPr>
            </a:lvl1pPr>
            <a:lvl2pPr marL="742950" indent="-285750">
              <a:defRPr sz="1400" b="1">
                <a:solidFill>
                  <a:schemeClr val="tx1"/>
                </a:solidFill>
                <a:latin typeface="Arial" pitchFamily="34" charset="0"/>
              </a:defRPr>
            </a:lvl2pPr>
            <a:lvl3pPr marL="1143000" indent="-228600">
              <a:defRPr sz="1400" b="1">
                <a:solidFill>
                  <a:schemeClr val="tx1"/>
                </a:solidFill>
                <a:latin typeface="Arial" pitchFamily="34" charset="0"/>
              </a:defRPr>
            </a:lvl3pPr>
            <a:lvl4pPr marL="1600200" indent="-228600">
              <a:defRPr sz="1400" b="1">
                <a:solidFill>
                  <a:schemeClr val="tx1"/>
                </a:solidFill>
                <a:latin typeface="Arial" pitchFamily="34" charset="0"/>
              </a:defRPr>
            </a:lvl4pPr>
            <a:lvl5pPr marL="2057400" indent="-228600">
              <a:defRPr sz="1400" b="1">
                <a:solidFill>
                  <a:schemeClr val="tx1"/>
                </a:solidFill>
                <a:latin typeface="Arial" pitchFamily="34" charset="0"/>
              </a:defRPr>
            </a:lvl5pPr>
            <a:lvl6pPr marL="2514600" indent="-228600" eaLnBrk="0" fontAlgn="base" hangingPunct="0">
              <a:spcBef>
                <a:spcPct val="0"/>
              </a:spcBef>
              <a:spcAft>
                <a:spcPct val="0"/>
              </a:spcAft>
              <a:defRPr sz="1400" b="1">
                <a:solidFill>
                  <a:schemeClr val="tx1"/>
                </a:solidFill>
                <a:latin typeface="Arial" pitchFamily="34" charset="0"/>
              </a:defRPr>
            </a:lvl6pPr>
            <a:lvl7pPr marL="2971800" indent="-228600" eaLnBrk="0" fontAlgn="base" hangingPunct="0">
              <a:spcBef>
                <a:spcPct val="0"/>
              </a:spcBef>
              <a:spcAft>
                <a:spcPct val="0"/>
              </a:spcAft>
              <a:defRPr sz="1400" b="1">
                <a:solidFill>
                  <a:schemeClr val="tx1"/>
                </a:solidFill>
                <a:latin typeface="Arial" pitchFamily="34" charset="0"/>
              </a:defRPr>
            </a:lvl7pPr>
            <a:lvl8pPr marL="3429000" indent="-228600" eaLnBrk="0" fontAlgn="base" hangingPunct="0">
              <a:spcBef>
                <a:spcPct val="0"/>
              </a:spcBef>
              <a:spcAft>
                <a:spcPct val="0"/>
              </a:spcAft>
              <a:defRPr sz="1400" b="1">
                <a:solidFill>
                  <a:schemeClr val="tx1"/>
                </a:solidFill>
                <a:latin typeface="Arial" pitchFamily="34" charset="0"/>
              </a:defRPr>
            </a:lvl8pPr>
            <a:lvl9pPr marL="3886200" indent="-228600" eaLnBrk="0" fontAlgn="base" hangingPunct="0">
              <a:spcBef>
                <a:spcPct val="0"/>
              </a:spcBef>
              <a:spcAft>
                <a:spcPct val="0"/>
              </a:spcAft>
              <a:defRPr sz="1400" b="1">
                <a:solidFill>
                  <a:schemeClr val="tx1"/>
                </a:solidFill>
                <a:latin typeface="Arial" pitchFamily="34" charset="0"/>
              </a:defRPr>
            </a:lvl9pPr>
          </a:lstStyle>
          <a:p>
            <a:r>
              <a:rPr lang="en-US">
                <a:solidFill>
                  <a:schemeClr val="accent1"/>
                </a:solidFill>
              </a:rPr>
              <a:t>Run DBSCAN for Minp=4 and </a:t>
            </a:r>
            <a:r>
              <a:rPr lang="en-US">
                <a:solidFill>
                  <a:schemeClr val="accent1"/>
                </a:solidFill>
                <a:sym typeface="Symbol" pitchFamily="18" charset="2"/>
              </a:rPr>
              <a:t></a:t>
            </a:r>
            <a:r>
              <a:rPr lang="en-US">
                <a:solidFill>
                  <a:schemeClr val="accent1"/>
                </a:solidFill>
              </a:rPr>
              <a:t>=5</a:t>
            </a:r>
          </a:p>
        </p:txBody>
      </p:sp>
      <p:sp>
        <p:nvSpPr>
          <p:cNvPr id="2" name="TextBox 1"/>
          <p:cNvSpPr txBox="1"/>
          <p:nvPr/>
        </p:nvSpPr>
        <p:spPr>
          <a:xfrm>
            <a:off x="6324600" y="3733800"/>
            <a:ext cx="2276072" cy="523220"/>
          </a:xfrm>
          <a:prstGeom prst="rect">
            <a:avLst/>
          </a:prstGeom>
          <a:noFill/>
        </p:spPr>
        <p:txBody>
          <a:bodyPr wrap="none" rtlCol="0">
            <a:spAutoFit/>
          </a:bodyPr>
          <a:lstStyle/>
          <a:p>
            <a:r>
              <a:rPr lang="en-US" dirty="0">
                <a:solidFill>
                  <a:srgbClr val="00B050"/>
                </a:solidFill>
              </a:rPr>
              <a:t>More on that in Task8 of </a:t>
            </a:r>
          </a:p>
          <a:p>
            <a:r>
              <a:rPr lang="en-US" dirty="0">
                <a:solidFill>
                  <a:srgbClr val="00B050"/>
                </a:solidFill>
              </a:rPr>
              <a:t>ProblemSet3!</a:t>
            </a:r>
          </a:p>
        </p:txBody>
      </p:sp>
      <p:sp>
        <p:nvSpPr>
          <p:cNvPr id="3" name="TextBox 2">
            <a:extLst>
              <a:ext uri="{FF2B5EF4-FFF2-40B4-BE49-F238E27FC236}">
                <a16:creationId xmlns:a16="http://schemas.microsoft.com/office/drawing/2014/main" id="{C2F500FD-E4EB-478D-9006-D744A455B35A}"/>
              </a:ext>
            </a:extLst>
          </p:cNvPr>
          <p:cNvSpPr txBox="1"/>
          <p:nvPr/>
        </p:nvSpPr>
        <p:spPr>
          <a:xfrm>
            <a:off x="6400800" y="5542746"/>
            <a:ext cx="2826415" cy="954107"/>
          </a:xfrm>
          <a:prstGeom prst="rect">
            <a:avLst/>
          </a:prstGeom>
          <a:noFill/>
        </p:spPr>
        <p:txBody>
          <a:bodyPr wrap="none" rtlCol="0">
            <a:spAutoFit/>
          </a:bodyPr>
          <a:lstStyle/>
          <a:p>
            <a:r>
              <a:rPr lang="en-US" dirty="0">
                <a:solidFill>
                  <a:schemeClr val="accent1"/>
                </a:solidFill>
              </a:rPr>
              <a:t>Not now! More discussion on </a:t>
            </a:r>
          </a:p>
          <a:p>
            <a:r>
              <a:rPr lang="en-US" dirty="0">
                <a:solidFill>
                  <a:schemeClr val="accent1"/>
                </a:solidFill>
              </a:rPr>
              <a:t>this topic in the lecture</a:t>
            </a:r>
          </a:p>
          <a:p>
            <a:r>
              <a:rPr lang="en-US" dirty="0">
                <a:solidFill>
                  <a:schemeClr val="accent1"/>
                </a:solidFill>
              </a:rPr>
              <a:t>on Oct. 14 which discusses</a:t>
            </a:r>
          </a:p>
          <a:p>
            <a:r>
              <a:rPr lang="en-US" dirty="0">
                <a:solidFill>
                  <a:schemeClr val="accent1"/>
                </a:solidFill>
              </a:rPr>
              <a:t>Task3!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4294967295"/>
          </p:nvPr>
        </p:nvSpPr>
        <p:spPr>
          <a:xfrm>
            <a:off x="8661400" y="6477000"/>
            <a:ext cx="482600" cy="533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B2B9306E-F554-4843-B32D-54936A432091}" type="slidenum">
              <a:rPr lang="en-US" sz="1200" smtClean="0"/>
              <a:pPr eaLnBrk="1" hangingPunct="1"/>
              <a:t>18</a:t>
            </a:fld>
            <a:endParaRPr lang="en-US" sz="1200" dirty="0"/>
          </a:p>
        </p:txBody>
      </p:sp>
      <p:sp>
        <p:nvSpPr>
          <p:cNvPr id="14339" name="Rectangle 1026"/>
          <p:cNvSpPr>
            <a:spLocks noGrp="1" noChangeArrowheads="1"/>
          </p:cNvSpPr>
          <p:nvPr>
            <p:ph type="title"/>
          </p:nvPr>
        </p:nvSpPr>
        <p:spPr>
          <a:noFill/>
        </p:spPr>
        <p:txBody>
          <a:bodyPr lIns="92075" tIns="46038" rIns="92075" bIns="46038" anchor="ctr"/>
          <a:lstStyle/>
          <a:p>
            <a:pPr eaLnBrk="1" hangingPunct="1"/>
            <a:r>
              <a:rPr lang="en-US" altLang="zh-CN" dirty="0">
                <a:ea typeface="SimSun" charset="-122"/>
              </a:rPr>
              <a:t>2. DENCLUE: Clustering using density functions</a:t>
            </a:r>
            <a:endParaRPr lang="en-US" altLang="zh-CN" sz="2800" dirty="0">
              <a:ea typeface="SimSun" charset="-122"/>
            </a:endParaRPr>
          </a:p>
        </p:txBody>
      </p:sp>
      <p:sp>
        <p:nvSpPr>
          <p:cNvPr id="14340" name="Rectangle 1027"/>
          <p:cNvSpPr>
            <a:spLocks noGrp="1" noChangeArrowheads="1"/>
          </p:cNvSpPr>
          <p:nvPr>
            <p:ph type="body" idx="1"/>
          </p:nvPr>
        </p:nvSpPr>
        <p:spPr>
          <a:xfrm>
            <a:off x="304800" y="1143000"/>
            <a:ext cx="8534400" cy="5410200"/>
          </a:xfrm>
          <a:noFill/>
        </p:spPr>
        <p:txBody>
          <a:bodyPr lIns="92075" tIns="46038" rIns="92075" bIns="46038"/>
          <a:lstStyle/>
          <a:p>
            <a:pPr marL="0" indent="0" eaLnBrk="1" hangingPunct="1">
              <a:lnSpc>
                <a:spcPct val="110000"/>
              </a:lnSpc>
              <a:buNone/>
            </a:pPr>
            <a:r>
              <a:rPr lang="en-US" altLang="zh-CN" sz="2400" dirty="0" err="1">
                <a:ea typeface="SimSun" charset="-122"/>
              </a:rPr>
              <a:t>DENsity</a:t>
            </a:r>
            <a:r>
              <a:rPr lang="en-US" altLang="zh-CN" sz="2400" dirty="0">
                <a:ea typeface="SimSun" charset="-122"/>
              </a:rPr>
              <a:t>-based </a:t>
            </a:r>
            <a:r>
              <a:rPr lang="en-US" altLang="zh-CN" sz="2400" dirty="0" err="1">
                <a:ea typeface="SimSun" charset="-122"/>
              </a:rPr>
              <a:t>CLUstEring</a:t>
            </a:r>
            <a:r>
              <a:rPr lang="en-US" altLang="zh-CN" sz="2400" dirty="0">
                <a:ea typeface="SimSun" charset="-122"/>
              </a:rPr>
              <a:t> by </a:t>
            </a:r>
            <a:r>
              <a:rPr lang="en-US" altLang="zh-CN" sz="2400" dirty="0" err="1">
                <a:ea typeface="SimSun" charset="-122"/>
              </a:rPr>
              <a:t>Hinneburg</a:t>
            </a:r>
            <a:r>
              <a:rPr lang="en-US" altLang="zh-CN" sz="2400" dirty="0">
                <a:ea typeface="SimSun" charset="-122"/>
              </a:rPr>
              <a:t> &amp; </a:t>
            </a:r>
            <a:r>
              <a:rPr lang="en-US" altLang="zh-CN" sz="2400" dirty="0" err="1">
                <a:ea typeface="SimSun" charset="-122"/>
              </a:rPr>
              <a:t>Keim</a:t>
            </a:r>
            <a:r>
              <a:rPr lang="en-US" altLang="zh-CN" sz="2400" dirty="0">
                <a:ea typeface="SimSun" charset="-122"/>
              </a:rPr>
              <a:t>  (KDD</a:t>
            </a:r>
            <a:r>
              <a:rPr lang="en-US" altLang="zh-CN" sz="2400" dirty="0">
                <a:latin typeface="Times New Roman" pitchFamily="18" charset="0"/>
                <a:ea typeface="SimSun" charset="-122"/>
              </a:rPr>
              <a:t>’</a:t>
            </a:r>
            <a:r>
              <a:rPr lang="en-US" altLang="zh-CN" sz="2400" dirty="0">
                <a:ea typeface="SimSun" charset="-122"/>
              </a:rPr>
              <a:t>98)</a:t>
            </a:r>
          </a:p>
          <a:p>
            <a:pPr eaLnBrk="1" hangingPunct="1">
              <a:lnSpc>
                <a:spcPct val="110000"/>
              </a:lnSpc>
            </a:pPr>
            <a:endParaRPr lang="en-US" altLang="zh-CN" sz="2400" dirty="0">
              <a:ea typeface="SimSun" charset="-122"/>
            </a:endParaRPr>
          </a:p>
          <a:p>
            <a:pPr eaLnBrk="1" hangingPunct="1">
              <a:lnSpc>
                <a:spcPct val="110000"/>
              </a:lnSpc>
            </a:pPr>
            <a:r>
              <a:rPr lang="en-US" altLang="zh-CN" sz="2400" dirty="0">
                <a:ea typeface="SimSun" charset="-122"/>
              </a:rPr>
              <a:t>Paper: </a:t>
            </a:r>
            <a:r>
              <a:rPr lang="en-US" altLang="zh-CN" sz="2400" dirty="0">
                <a:ea typeface="SimSun" charset="-122"/>
                <a:hlinkClick r:id="rId2"/>
              </a:rPr>
              <a:t>http://www2.cs.uh.edu/~ceick/DM/Denclue2.pdf</a:t>
            </a:r>
            <a:r>
              <a:rPr lang="en-US" altLang="zh-CN" sz="2400" dirty="0">
                <a:ea typeface="SimSun" charset="-122"/>
              </a:rPr>
              <a:t> </a:t>
            </a:r>
          </a:p>
          <a:p>
            <a:pPr eaLnBrk="1" hangingPunct="1">
              <a:lnSpc>
                <a:spcPct val="110000"/>
              </a:lnSpc>
            </a:pPr>
            <a:r>
              <a:rPr lang="en-US" altLang="zh-CN" sz="2400" dirty="0">
                <a:ea typeface="SimSun" charset="-122"/>
              </a:rPr>
              <a:t>Slides </a:t>
            </a:r>
            <a:r>
              <a:rPr lang="it-IT" sz="2400" dirty="0"/>
              <a:t>Morteza Morteza H. Chehreghani Chehreghani </a:t>
            </a:r>
            <a:r>
              <a:rPr lang="en-US" altLang="zh-CN" sz="2400" dirty="0">
                <a:ea typeface="SimSun" charset="-122"/>
              </a:rPr>
              <a:t> from Sharif University: </a:t>
            </a:r>
            <a:r>
              <a:rPr lang="en-US" altLang="zh-CN" sz="2400" dirty="0">
                <a:ea typeface="SimSun" charset="-122"/>
                <a:hlinkClick r:id="rId3"/>
              </a:rPr>
              <a:t>http://www2.cs.uh.edu/~ceick/DM/DENCLUE.pdf</a:t>
            </a:r>
            <a:r>
              <a:rPr lang="en-US" altLang="zh-CN" sz="2400" dirty="0">
                <a:ea typeface="SimSun" charset="-122"/>
              </a:rPr>
              <a:t> </a:t>
            </a:r>
          </a:p>
          <a:p>
            <a:pPr eaLnBrk="1" hangingPunct="1">
              <a:lnSpc>
                <a:spcPct val="110000"/>
              </a:lnSpc>
            </a:pPr>
            <a:r>
              <a:rPr lang="en-US" altLang="zh-CN" sz="2400" dirty="0">
                <a:ea typeface="SimSun" charset="-122"/>
              </a:rPr>
              <a:t>Randomized Hill Climbing slides (not relevant):  </a:t>
            </a:r>
            <a:r>
              <a:rPr lang="en-US" altLang="zh-CN" sz="2400" dirty="0">
                <a:ea typeface="SimSun" charset="-122"/>
                <a:hlinkClick r:id="rId4"/>
              </a:rPr>
              <a:t>http://www2.cs.uh.edu/~ceick/DM/RHC.pptx</a:t>
            </a:r>
            <a:endParaRPr lang="en-US" altLang="zh-CN" sz="2400" dirty="0">
              <a:ea typeface="SimSun" charset="-122"/>
            </a:endParaRPr>
          </a:p>
          <a:p>
            <a:pPr marL="0" indent="0" eaLnBrk="1" hangingPunct="1">
              <a:lnSpc>
                <a:spcPct val="110000"/>
              </a:lnSpc>
              <a:buNone/>
            </a:pPr>
            <a:r>
              <a:rPr lang="en-US" altLang="zh-CN" sz="2400" dirty="0">
                <a:ea typeface="SimSun" charset="-122"/>
              </a:rPr>
              <a:t> </a:t>
            </a:r>
          </a:p>
        </p:txBody>
      </p:sp>
    </p:spTree>
    <p:extLst>
      <p:ext uri="{BB962C8B-B14F-4D97-AF65-F5344CB8AC3E}">
        <p14:creationId xmlns:p14="http://schemas.microsoft.com/office/powerpoint/2010/main" val="279892486"/>
      </p:ext>
    </p:extLst>
  </p:cSld>
  <p:clrMapOvr>
    <a:masterClrMapping/>
  </p:clrMapOvr>
  <p:transition>
    <p:strips dir="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2023 DENCLUE Teaching Plan </a:t>
            </a:r>
          </a:p>
        </p:txBody>
      </p:sp>
      <p:sp>
        <p:nvSpPr>
          <p:cNvPr id="3" name="Content Placeholder 2"/>
          <p:cNvSpPr>
            <a:spLocks noGrp="1"/>
          </p:cNvSpPr>
          <p:nvPr>
            <p:ph idx="1"/>
          </p:nvPr>
        </p:nvSpPr>
        <p:spPr>
          <a:xfrm>
            <a:off x="411163" y="914400"/>
            <a:ext cx="8318500" cy="5410200"/>
          </a:xfrm>
        </p:spPr>
        <p:txBody>
          <a:bodyPr/>
          <a:lstStyle/>
          <a:p>
            <a:r>
              <a:rPr lang="en-US" sz="2000" b="1" dirty="0">
                <a:solidFill>
                  <a:schemeClr val="accent1"/>
                </a:solidFill>
              </a:rPr>
              <a:t>Everybody reads the DENCLUE 2.0 paper before Oct. 10, 2:30p. </a:t>
            </a:r>
          </a:p>
          <a:p>
            <a:r>
              <a:rPr lang="en-US" sz="2000" dirty="0"/>
              <a:t>Tuesday, October 10: </a:t>
            </a:r>
            <a:r>
              <a:rPr lang="en-US" sz="2000" b="1" dirty="0">
                <a:solidFill>
                  <a:schemeClr val="accent1"/>
                </a:solidFill>
              </a:rPr>
              <a:t>GHC Group H </a:t>
            </a:r>
            <a:r>
              <a:rPr lang="en-US" sz="2000" dirty="0"/>
              <a:t>will lead a discussion (at most 25 minutes) of DENCLUE centering on producing initial  answers to the following questions:</a:t>
            </a:r>
          </a:p>
          <a:p>
            <a:pPr marL="457200" indent="-457200">
              <a:buFont typeface="+mj-lt"/>
              <a:buAutoNum type="alphaLcPeriod"/>
            </a:pPr>
            <a:r>
              <a:rPr lang="en-US" sz="1900" dirty="0"/>
              <a:t>What is a density attractor and how are density attractors computed by DENCLUE?</a:t>
            </a:r>
          </a:p>
          <a:p>
            <a:pPr marL="457200" indent="-457200">
              <a:buFont typeface="+mj-lt"/>
              <a:buAutoNum type="alphaLcPeriod"/>
            </a:pPr>
            <a:r>
              <a:rPr lang="en-US" sz="1900" dirty="0"/>
              <a:t>What is a cluster in DENCLUE?  How are clusters formed by DENCLUE?</a:t>
            </a:r>
          </a:p>
          <a:p>
            <a:pPr marL="457200" indent="-457200">
              <a:buFont typeface="+mj-lt"/>
              <a:buAutoNum type="alphaLcPeriod"/>
            </a:pPr>
            <a:r>
              <a:rPr lang="en-US" sz="1900" dirty="0"/>
              <a:t>What is a path in DENCLUE? How are paths computed in DENCLUE? What algorithm is used to determine which clusters are merged?</a:t>
            </a:r>
          </a:p>
          <a:p>
            <a:pPr marL="457200" indent="-457200">
              <a:buFont typeface="+mj-lt"/>
              <a:buAutoNum type="alphaLcPeriod"/>
            </a:pPr>
            <a:r>
              <a:rPr lang="en-US" sz="1900" dirty="0"/>
              <a:t>DENCLUE places a (hyper)grid on the top of the dataset… Why??</a:t>
            </a:r>
          </a:p>
          <a:p>
            <a:pPr marL="457200" indent="-457200">
              <a:buFont typeface="+mj-lt"/>
              <a:buAutoNum type="alphaLcPeriod"/>
            </a:pPr>
            <a:r>
              <a:rPr lang="en-US" sz="1900" dirty="0"/>
              <a:t>How does DENCLUE’s hill climbing procedure work? How was it enhanced in DENCLUE 2.0 in comparison of its older version?</a:t>
            </a:r>
          </a:p>
          <a:p>
            <a:pPr marL="457200" indent="-457200">
              <a:buFont typeface="+mj-lt"/>
              <a:buAutoNum type="alphaLcPeriod"/>
            </a:pPr>
            <a:r>
              <a:rPr lang="en-US" sz="1900" dirty="0"/>
              <a:t>What objects in the dataset does DENCLUE classify as outliers?</a:t>
            </a:r>
          </a:p>
          <a:p>
            <a:pPr marL="457200" indent="-457200">
              <a:buFont typeface="+mj-lt"/>
              <a:buAutoNum type="alphaLcPeriod"/>
            </a:pPr>
            <a:r>
              <a:rPr lang="en-US" sz="1900" dirty="0"/>
              <a:t>Report anything else  you found interesting</a:t>
            </a:r>
          </a:p>
        </p:txBody>
      </p:sp>
      <p:sp>
        <p:nvSpPr>
          <p:cNvPr id="4" name="TextBox 3"/>
          <p:cNvSpPr txBox="1"/>
          <p:nvPr/>
        </p:nvSpPr>
        <p:spPr>
          <a:xfrm>
            <a:off x="6248400" y="265211"/>
            <a:ext cx="2961067" cy="338554"/>
          </a:xfrm>
          <a:prstGeom prst="rect">
            <a:avLst/>
          </a:prstGeom>
          <a:noFill/>
        </p:spPr>
        <p:txBody>
          <a:bodyPr wrap="none" rtlCol="0">
            <a:spAutoFit/>
          </a:bodyPr>
          <a:lstStyle/>
          <a:p>
            <a:r>
              <a:rPr lang="en-US" sz="1600" dirty="0">
                <a:solidFill>
                  <a:srgbClr val="92D050"/>
                </a:solidFill>
              </a:rPr>
              <a:t>Source code of DENCLUE??</a:t>
            </a:r>
          </a:p>
        </p:txBody>
      </p:sp>
      <p:sp>
        <p:nvSpPr>
          <p:cNvPr id="5" name="TextBox 4"/>
          <p:cNvSpPr txBox="1"/>
          <p:nvPr/>
        </p:nvSpPr>
        <p:spPr>
          <a:xfrm>
            <a:off x="520165" y="6365157"/>
            <a:ext cx="7625549" cy="307777"/>
          </a:xfrm>
          <a:prstGeom prst="rect">
            <a:avLst/>
          </a:prstGeom>
          <a:noFill/>
        </p:spPr>
        <p:txBody>
          <a:bodyPr wrap="none" rtlCol="0">
            <a:spAutoFit/>
          </a:bodyPr>
          <a:lstStyle/>
          <a:p>
            <a:r>
              <a:rPr lang="en-US" dirty="0"/>
              <a:t>Remark: Dr. Eick will only listen, and maybe make some comments after </a:t>
            </a:r>
            <a:r>
              <a:rPr lang="en-US"/>
              <a:t>the discussion.</a:t>
            </a:r>
            <a:endParaRPr lang="en-US" dirty="0"/>
          </a:p>
        </p:txBody>
      </p:sp>
    </p:spTree>
    <p:extLst>
      <p:ext uri="{BB962C8B-B14F-4D97-AF65-F5344CB8AC3E}">
        <p14:creationId xmlns:p14="http://schemas.microsoft.com/office/powerpoint/2010/main" val="293210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81000" y="152400"/>
            <a:ext cx="8280400" cy="552450"/>
          </a:xfrm>
        </p:spPr>
        <p:txBody>
          <a:bodyPr/>
          <a:lstStyle/>
          <a:p>
            <a:r>
              <a:rPr lang="en-US" sz="2800" dirty="0"/>
              <a:t>COSC 6335 Sept. 26, 2023</a:t>
            </a:r>
            <a:endParaRPr lang="en-US" sz="1400" dirty="0"/>
          </a:p>
        </p:txBody>
      </p:sp>
      <p:sp>
        <p:nvSpPr>
          <p:cNvPr id="18435" name="Rectangle 3"/>
          <p:cNvSpPr>
            <a:spLocks noGrp="1" noChangeArrowheads="1"/>
          </p:cNvSpPr>
          <p:nvPr>
            <p:ph type="body" idx="1"/>
          </p:nvPr>
        </p:nvSpPr>
        <p:spPr>
          <a:xfrm>
            <a:off x="152400" y="1143000"/>
            <a:ext cx="8839200" cy="5181600"/>
          </a:xfrm>
        </p:spPr>
        <p:txBody>
          <a:bodyPr/>
          <a:lstStyle/>
          <a:p>
            <a:pPr>
              <a:spcBef>
                <a:spcPts val="200"/>
              </a:spcBef>
              <a:spcAft>
                <a:spcPts val="200"/>
              </a:spcAft>
              <a:buFont typeface="Wingdings" panose="05000000000000000000" pitchFamily="2" charset="2"/>
              <a:buChar char="q"/>
            </a:pPr>
            <a:r>
              <a:rPr lang="en-US" sz="2300" dirty="0"/>
              <a:t> </a:t>
            </a:r>
            <a:r>
              <a:rPr lang="en-US" sz="2000" dirty="0"/>
              <a:t>Dr. Eick will have no office hour on Sept. 26 and Oct. 3; however, a makeup office hour has been scheduled for We., Sept. 27, 2-3p!</a:t>
            </a:r>
          </a:p>
          <a:p>
            <a:pPr>
              <a:spcBef>
                <a:spcPts val="200"/>
              </a:spcBef>
              <a:spcAft>
                <a:spcPts val="200"/>
              </a:spcAft>
              <a:buFont typeface="Wingdings" panose="05000000000000000000" pitchFamily="2" charset="2"/>
              <a:buChar char="q"/>
            </a:pPr>
            <a:r>
              <a:rPr lang="en-US" sz="2000" dirty="0"/>
              <a:t>Task2 is due on October 7 (you have 7 more days). </a:t>
            </a:r>
          </a:p>
          <a:p>
            <a:pPr>
              <a:spcBef>
                <a:spcPts val="200"/>
              </a:spcBef>
              <a:spcAft>
                <a:spcPts val="200"/>
              </a:spcAft>
              <a:buFont typeface="Wingdings" panose="05000000000000000000" pitchFamily="2" charset="2"/>
              <a:buChar char="q"/>
            </a:pPr>
            <a:r>
              <a:rPr lang="en-US" sz="2000" dirty="0"/>
              <a:t>Task 3 is a 1 month group task (groups of 3 students) and you will receive an e-mail by Mahin on October 3 about setting up groups, and the final group compositions will be announced in the lecture on October 5! We also expect that the specification of Task3 will be posted on the course website on October 5. Task5 will center on clustering and maybe outlier detection. Task3 will be due on November 6! </a:t>
            </a:r>
          </a:p>
          <a:p>
            <a:pPr>
              <a:spcBef>
                <a:spcPts val="200"/>
              </a:spcBef>
              <a:spcAft>
                <a:spcPts val="200"/>
              </a:spcAft>
              <a:buFont typeface="Wingdings" panose="05000000000000000000" pitchFamily="2" charset="2"/>
              <a:buChar char="q"/>
            </a:pPr>
            <a:r>
              <a:rPr lang="en-US" sz="2000" dirty="0"/>
              <a:t>Today’s topics:</a:t>
            </a:r>
          </a:p>
          <a:p>
            <a:pPr marL="914400" lvl="1" indent="-457200">
              <a:spcBef>
                <a:spcPts val="200"/>
              </a:spcBef>
              <a:spcAft>
                <a:spcPts val="200"/>
              </a:spcAft>
              <a:buFont typeface="+mj-lt"/>
              <a:buAutoNum type="arabicPeriod"/>
            </a:pPr>
            <a:r>
              <a:rPr lang="en-US" sz="2000" dirty="0"/>
              <a:t>DBSCAN</a:t>
            </a:r>
          </a:p>
          <a:p>
            <a:pPr marL="914400" lvl="1" indent="-457200">
              <a:spcBef>
                <a:spcPts val="200"/>
              </a:spcBef>
              <a:spcAft>
                <a:spcPts val="200"/>
              </a:spcAft>
              <a:buFont typeface="+mj-lt"/>
              <a:buAutoNum type="arabicPeriod"/>
            </a:pPr>
            <a:r>
              <a:rPr lang="en-US" sz="2000" dirty="0"/>
              <a:t>DENCLUE (brief; will be continued on October 12); 2 slides NPDE</a:t>
            </a:r>
          </a:p>
          <a:p>
            <a:pPr marL="914400" lvl="1" indent="-457200">
              <a:spcBef>
                <a:spcPts val="200"/>
              </a:spcBef>
              <a:spcAft>
                <a:spcPts val="200"/>
              </a:spcAft>
              <a:buFont typeface="+mj-lt"/>
              <a:buAutoNum type="arabicPeriod"/>
            </a:pPr>
            <a:r>
              <a:rPr lang="en-US" sz="2000" dirty="0"/>
              <a:t>Group E GHC Presentation </a:t>
            </a:r>
          </a:p>
          <a:p>
            <a:pPr marL="914400" lvl="1" indent="-457200">
              <a:spcBef>
                <a:spcPts val="200"/>
              </a:spcBef>
              <a:spcAft>
                <a:spcPts val="200"/>
              </a:spcAft>
              <a:buFont typeface="+mj-lt"/>
              <a:buAutoNum type="arabicPeriod"/>
            </a:pPr>
            <a:r>
              <a:rPr lang="en-US" sz="2000" dirty="0"/>
              <a:t>Brief Discussion of Task2</a:t>
            </a:r>
          </a:p>
          <a:p>
            <a:pPr marL="914400" lvl="1" indent="-457200">
              <a:spcBef>
                <a:spcPts val="200"/>
              </a:spcBef>
              <a:spcAft>
                <a:spcPts val="200"/>
              </a:spcAft>
              <a:buFont typeface="+mj-lt"/>
              <a:buAutoNum type="arabicPeriod"/>
            </a:pPr>
            <a:r>
              <a:rPr lang="en-US" sz="2000" dirty="0"/>
              <a:t>Cluster Evaluation and Validation</a:t>
            </a:r>
          </a:p>
        </p:txBody>
      </p:sp>
    </p:spTree>
    <p:extLst>
      <p:ext uri="{BB962C8B-B14F-4D97-AF65-F5344CB8AC3E}">
        <p14:creationId xmlns:p14="http://schemas.microsoft.com/office/powerpoint/2010/main" val="42926584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4294967295"/>
          </p:nvPr>
        </p:nvSpPr>
        <p:spPr>
          <a:xfrm>
            <a:off x="8686800" y="6477000"/>
            <a:ext cx="457200" cy="3810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fld id="{6AD08CA2-3A5E-4AFF-8630-680CCE0468D1}" type="slidenum">
              <a:rPr lang="en-US" sz="1200" smtClean="0">
                <a:solidFill>
                  <a:srgbClr val="000000"/>
                </a:solidFill>
              </a:rPr>
              <a:pPr eaLnBrk="1" hangingPunct="1"/>
              <a:t>20</a:t>
            </a:fld>
            <a:endParaRPr lang="en-US" sz="1200" dirty="0">
              <a:solidFill>
                <a:srgbClr val="000000"/>
              </a:solidFill>
            </a:endParaRPr>
          </a:p>
        </p:txBody>
      </p:sp>
      <p:sp>
        <p:nvSpPr>
          <p:cNvPr id="13315" name="Rectangle 1026"/>
          <p:cNvSpPr>
            <a:spLocks noGrp="1" noChangeArrowheads="1"/>
          </p:cNvSpPr>
          <p:nvPr>
            <p:ph type="title"/>
          </p:nvPr>
        </p:nvSpPr>
        <p:spPr>
          <a:xfrm>
            <a:off x="621957" y="457200"/>
            <a:ext cx="8534400" cy="387350"/>
          </a:xfrm>
        </p:spPr>
        <p:txBody>
          <a:bodyPr/>
          <a:lstStyle/>
          <a:p>
            <a:pPr eaLnBrk="1" hangingPunct="1"/>
            <a:r>
              <a:rPr lang="en-US" altLang="zh-CN" sz="3200" dirty="0">
                <a:ea typeface="SimSun" charset="-122"/>
              </a:rPr>
              <a:t>Density-based Clustering: Pros and Cons</a:t>
            </a:r>
          </a:p>
        </p:txBody>
      </p:sp>
      <p:sp>
        <p:nvSpPr>
          <p:cNvPr id="13316" name="Rectangle 1027"/>
          <p:cNvSpPr>
            <a:spLocks noGrp="1" noChangeArrowheads="1"/>
          </p:cNvSpPr>
          <p:nvPr>
            <p:ph type="body" idx="1"/>
          </p:nvPr>
        </p:nvSpPr>
        <p:spPr>
          <a:xfrm>
            <a:off x="228600" y="1066800"/>
            <a:ext cx="8610600" cy="5410200"/>
          </a:xfrm>
        </p:spPr>
        <p:txBody>
          <a:bodyPr/>
          <a:lstStyle/>
          <a:p>
            <a:pPr marL="1143000" lvl="1" eaLnBrk="1" hangingPunct="1">
              <a:spcBef>
                <a:spcPct val="50000"/>
              </a:spcBef>
              <a:buFont typeface="Wingdings" pitchFamily="2" charset="2"/>
              <a:buChar char="§"/>
              <a:defRPr/>
            </a:pPr>
            <a:r>
              <a:rPr lang="en-US" altLang="zh-CN" sz="2400" dirty="0">
                <a:ea typeface="SimSun" charset="-122"/>
              </a:rPr>
              <a:t>+: can (potentially) discover clusters of arbitrary shape</a:t>
            </a:r>
          </a:p>
          <a:p>
            <a:pPr marL="1143000" lvl="1" eaLnBrk="1" hangingPunct="1">
              <a:spcBef>
                <a:spcPct val="50000"/>
              </a:spcBef>
              <a:buFont typeface="Wingdings" pitchFamily="2" charset="2"/>
              <a:buChar char="§"/>
              <a:defRPr/>
            </a:pPr>
            <a:r>
              <a:rPr lang="en-US" altLang="zh-CN" sz="2400" dirty="0">
                <a:ea typeface="SimSun" charset="-122"/>
              </a:rPr>
              <a:t>+: not sensitive to outliers and supports outlier detection</a:t>
            </a:r>
          </a:p>
          <a:p>
            <a:pPr marL="1143000" lvl="1" eaLnBrk="1" hangingPunct="1">
              <a:spcBef>
                <a:spcPct val="50000"/>
              </a:spcBef>
              <a:buFont typeface="Wingdings" pitchFamily="2" charset="2"/>
              <a:buChar char="§"/>
              <a:defRPr/>
            </a:pPr>
            <a:r>
              <a:rPr lang="en-US" altLang="zh-CN" sz="2400" dirty="0">
                <a:ea typeface="SimSun" charset="-122"/>
              </a:rPr>
              <a:t>+: can handle noise </a:t>
            </a:r>
          </a:p>
          <a:p>
            <a:pPr marL="1143000" lvl="1" eaLnBrk="1" hangingPunct="1">
              <a:spcBef>
                <a:spcPct val="50000"/>
              </a:spcBef>
              <a:buFont typeface="Wingdings" pitchFamily="2" charset="2"/>
              <a:buChar char="§"/>
              <a:defRPr/>
            </a:pPr>
            <a:r>
              <a:rPr lang="en-US" altLang="zh-CN" sz="2400" dirty="0">
                <a:ea typeface="SimSun" charset="-122"/>
              </a:rPr>
              <a:t>+</a:t>
            </a:r>
            <a:r>
              <a:rPr lang="en-US" altLang="zh-CN" sz="2400" dirty="0">
                <a:solidFill>
                  <a:srgbClr val="000000"/>
                </a:solidFill>
                <a:latin typeface="Symbol" pitchFamily="18" charset="2"/>
                <a:ea typeface="SimSun" charset="-122"/>
                <a:cs typeface="+mn-cs"/>
              </a:rPr>
              <a:t>-</a:t>
            </a:r>
            <a:r>
              <a:rPr lang="en-US" altLang="zh-CN" sz="2400" dirty="0">
                <a:ea typeface="SimSun" charset="-122"/>
              </a:rPr>
              <a:t>: medium algorithm complexities O(n**2), O(n*log(n)</a:t>
            </a:r>
          </a:p>
          <a:p>
            <a:pPr marL="1143000" lvl="1" eaLnBrk="1" hangingPunct="1">
              <a:spcBef>
                <a:spcPct val="50000"/>
              </a:spcBef>
              <a:buFont typeface="Wingdings" pitchFamily="2" charset="2"/>
              <a:buChar char="§"/>
              <a:defRPr/>
            </a:pPr>
            <a:r>
              <a:rPr lang="en-US" altLang="zh-CN" sz="2400" dirty="0">
                <a:latin typeface="Symbol" pitchFamily="18" charset="2"/>
                <a:ea typeface="SimSun" charset="-122"/>
              </a:rPr>
              <a:t>-</a:t>
            </a:r>
            <a:r>
              <a:rPr lang="en-US" altLang="zh-CN" sz="2400" dirty="0">
                <a:ea typeface="SimSun" charset="-122"/>
              </a:rPr>
              <a:t>: finding good density estimation parameters is frequently difficult; more difficult to use than K-means. </a:t>
            </a:r>
          </a:p>
          <a:p>
            <a:pPr marL="1143000" lvl="1" eaLnBrk="1" hangingPunct="1">
              <a:spcBef>
                <a:spcPct val="50000"/>
              </a:spcBef>
              <a:buFont typeface="Wingdings" pitchFamily="2" charset="2"/>
              <a:buChar char="§"/>
              <a:defRPr/>
            </a:pPr>
            <a:r>
              <a:rPr lang="en-US" altLang="zh-CN" sz="2400" dirty="0">
                <a:latin typeface="Symbol" pitchFamily="18" charset="2"/>
                <a:ea typeface="SimSun" charset="-122"/>
              </a:rPr>
              <a:t>-</a:t>
            </a:r>
            <a:r>
              <a:rPr lang="en-US" altLang="zh-CN" sz="2400" dirty="0">
                <a:ea typeface="SimSun" charset="-122"/>
              </a:rPr>
              <a:t>: usually, does not do well in clustering high-dimensional datasets. </a:t>
            </a:r>
          </a:p>
          <a:p>
            <a:pPr marL="1143000" lvl="1" eaLnBrk="1" hangingPunct="1">
              <a:spcBef>
                <a:spcPct val="50000"/>
              </a:spcBef>
              <a:buFont typeface="Wingdings" pitchFamily="2" charset="2"/>
              <a:buChar char="§"/>
              <a:defRPr/>
            </a:pPr>
            <a:r>
              <a:rPr lang="en-US" altLang="zh-CN" sz="2400" dirty="0">
                <a:ea typeface="SimSun" charset="-122"/>
              </a:rPr>
              <a:t> </a:t>
            </a:r>
            <a:r>
              <a:rPr lang="en-US" altLang="zh-CN" sz="2400" dirty="0">
                <a:latin typeface="Symbol" pitchFamily="18" charset="2"/>
                <a:ea typeface="SimSun" charset="-122"/>
              </a:rPr>
              <a:t>-</a:t>
            </a:r>
            <a:r>
              <a:rPr lang="en-US" altLang="zh-CN" sz="2400" dirty="0">
                <a:ea typeface="SimSun" charset="-122"/>
              </a:rPr>
              <a:t>: cluster models are not well understood (yet) </a:t>
            </a:r>
          </a:p>
        </p:txBody>
      </p:sp>
    </p:spTree>
    <p:extLst>
      <p:ext uri="{BB962C8B-B14F-4D97-AF65-F5344CB8AC3E}">
        <p14:creationId xmlns:p14="http://schemas.microsoft.com/office/powerpoint/2010/main" val="2580629224"/>
      </p:ext>
    </p:extLst>
  </p:cSld>
  <p:clrMapOvr>
    <a:masterClrMapping/>
  </p:clrMapOvr>
  <p:transition>
    <p:strips dir="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More on Clustering </a:t>
            </a:r>
          </a:p>
        </p:txBody>
      </p:sp>
      <p:sp>
        <p:nvSpPr>
          <p:cNvPr id="4099" name="Rectangle 3"/>
          <p:cNvSpPr>
            <a:spLocks noGrp="1" noChangeArrowheads="1"/>
          </p:cNvSpPr>
          <p:nvPr>
            <p:ph type="body" idx="1"/>
          </p:nvPr>
        </p:nvSpPr>
        <p:spPr>
          <a:xfrm>
            <a:off x="228600" y="1143000"/>
            <a:ext cx="8763000" cy="5181600"/>
          </a:xfrm>
        </p:spPr>
        <p:txBody>
          <a:bodyPr/>
          <a:lstStyle/>
          <a:p>
            <a:pPr marL="533400" indent="-533400">
              <a:buFont typeface="Monotype Sorts" pitchFamily="2" charset="2"/>
              <a:buAutoNum type="arabicPeriod"/>
            </a:pPr>
            <a:r>
              <a:rPr lang="en-US" dirty="0"/>
              <a:t>Density-based Clustering </a:t>
            </a:r>
            <a:r>
              <a:rPr lang="en-US" dirty="0">
                <a:solidFill>
                  <a:schemeClr val="accent5"/>
                </a:solidFill>
              </a:rPr>
              <a:t>will be discussed later </a:t>
            </a:r>
          </a:p>
          <a:p>
            <a:pPr marL="1041400" lvl="1" indent="-533400">
              <a:buFont typeface="Monotype Sorts" pitchFamily="2" charset="2"/>
              <a:buAutoNum type="arabicPeriod"/>
            </a:pPr>
            <a:r>
              <a:rPr lang="en-US" dirty="0"/>
              <a:t>DBSCAN </a:t>
            </a:r>
          </a:p>
          <a:p>
            <a:pPr marL="1041400" lvl="1" indent="-533400">
              <a:buFont typeface="Monotype Sorts" pitchFamily="2" charset="2"/>
              <a:buAutoNum type="arabicPeriod"/>
            </a:pPr>
            <a:r>
              <a:rPr lang="en-US" dirty="0"/>
              <a:t>DENCLUE (overview in this lecture and paper walk through on Oct. 12, 2023 lead by group H)</a:t>
            </a:r>
          </a:p>
          <a:p>
            <a:pPr marL="533400" indent="-533400">
              <a:buFont typeface="Monotype Sorts" pitchFamily="2" charset="2"/>
              <a:buAutoNum type="arabicPeriod"/>
            </a:pPr>
            <a:r>
              <a:rPr lang="en-US" dirty="0"/>
              <a:t>Hierarchical Clustering </a:t>
            </a:r>
            <a:r>
              <a:rPr lang="en-US" dirty="0">
                <a:solidFill>
                  <a:srgbClr val="66FF66"/>
                </a:solidFill>
              </a:rPr>
              <a:t> to be discussed on Sept. 19, 2023</a:t>
            </a:r>
            <a:endParaRPr lang="en-US" sz="2400" dirty="0">
              <a:solidFill>
                <a:srgbClr val="66FF66"/>
              </a:solidFill>
            </a:endParaRPr>
          </a:p>
          <a:p>
            <a:pPr marL="533400" indent="-533400">
              <a:buFont typeface="Monotype Sorts" pitchFamily="2" charset="2"/>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81000" y="152400"/>
            <a:ext cx="8280400" cy="552450"/>
          </a:xfrm>
        </p:spPr>
        <p:txBody>
          <a:bodyPr/>
          <a:lstStyle/>
          <a:p>
            <a:r>
              <a:rPr lang="en-US" sz="2800"/>
              <a:t>DBSCAN </a:t>
            </a:r>
            <a:r>
              <a:rPr lang="en-US" sz="1400"/>
              <a:t>(</a:t>
            </a:r>
            <a:r>
              <a:rPr lang="en-US" sz="1400">
                <a:hlinkClick r:id="rId2"/>
              </a:rPr>
              <a:t>http://www2.cs.uh.edu/~ceick/7363/Papers/dbscan.pdf</a:t>
            </a:r>
            <a:r>
              <a:rPr lang="en-US" sz="1400"/>
              <a:t> )</a:t>
            </a:r>
          </a:p>
        </p:txBody>
      </p:sp>
      <p:sp>
        <p:nvSpPr>
          <p:cNvPr id="18435" name="Rectangle 3"/>
          <p:cNvSpPr>
            <a:spLocks noGrp="1" noChangeArrowheads="1"/>
          </p:cNvSpPr>
          <p:nvPr>
            <p:ph type="body" idx="1"/>
          </p:nvPr>
        </p:nvSpPr>
        <p:spPr>
          <a:xfrm>
            <a:off x="639763" y="1143000"/>
            <a:ext cx="8001000" cy="5181600"/>
          </a:xfrm>
        </p:spPr>
        <p:txBody>
          <a:bodyPr/>
          <a:lstStyle/>
          <a:p>
            <a:pPr marL="533400" indent="-533400">
              <a:lnSpc>
                <a:spcPct val="90000"/>
              </a:lnSpc>
              <a:spcBef>
                <a:spcPct val="20000"/>
              </a:spcBef>
            </a:pPr>
            <a:r>
              <a:rPr lang="en-US" dirty="0"/>
              <a:t>DBSCAN is a density-based algorithm.</a:t>
            </a:r>
          </a:p>
          <a:p>
            <a:pPr marL="990600" lvl="1" indent="-533400">
              <a:lnSpc>
                <a:spcPct val="90000"/>
              </a:lnSpc>
              <a:spcBef>
                <a:spcPct val="20000"/>
              </a:spcBef>
            </a:pPr>
            <a:r>
              <a:rPr lang="en-US" sz="2000" dirty="0"/>
              <a:t>Density = number of points within a specified radius (</a:t>
            </a:r>
            <a:r>
              <a:rPr lang="en-US" sz="2000" dirty="0" err="1"/>
              <a:t>Eps</a:t>
            </a:r>
            <a:r>
              <a:rPr lang="en-US" sz="2000" dirty="0"/>
              <a:t>)</a:t>
            </a:r>
          </a:p>
          <a:p>
            <a:pPr marL="990600" lvl="1" indent="-533400">
              <a:lnSpc>
                <a:spcPct val="90000"/>
              </a:lnSpc>
              <a:spcBef>
                <a:spcPct val="20000"/>
              </a:spcBef>
            </a:pPr>
            <a:r>
              <a:rPr lang="en-US" sz="2000" dirty="0"/>
              <a:t>Input parameter: </a:t>
            </a:r>
            <a:r>
              <a:rPr lang="en-US" sz="2000" dirty="0" err="1"/>
              <a:t>MinPts</a:t>
            </a:r>
            <a:r>
              <a:rPr lang="en-US" sz="2000" dirty="0"/>
              <a:t> and </a:t>
            </a:r>
            <a:r>
              <a:rPr lang="en-US" sz="2000" dirty="0" err="1"/>
              <a:t>Eps</a:t>
            </a:r>
            <a:endParaRPr lang="en-US" sz="1800" dirty="0"/>
          </a:p>
          <a:p>
            <a:pPr marL="990600" lvl="1" indent="-533400">
              <a:lnSpc>
                <a:spcPct val="90000"/>
              </a:lnSpc>
              <a:spcBef>
                <a:spcPct val="20000"/>
              </a:spcBef>
            </a:pPr>
            <a:r>
              <a:rPr lang="en-US" sz="2000" dirty="0"/>
              <a:t>A point is a </a:t>
            </a:r>
            <a:r>
              <a:rPr lang="en-US" sz="2000" dirty="0">
                <a:solidFill>
                  <a:srgbClr val="FF0000"/>
                </a:solidFill>
              </a:rPr>
              <a:t>core point</a:t>
            </a:r>
            <a:r>
              <a:rPr lang="en-US" sz="2000" dirty="0"/>
              <a:t> if it has more than a specified number of points (</a:t>
            </a:r>
            <a:r>
              <a:rPr lang="en-US" sz="2000" dirty="0" err="1"/>
              <a:t>MinPts</a:t>
            </a:r>
            <a:r>
              <a:rPr lang="en-US" sz="2000" dirty="0"/>
              <a:t>) within </a:t>
            </a:r>
            <a:r>
              <a:rPr lang="en-US" sz="2000" dirty="0" err="1"/>
              <a:t>Eps</a:t>
            </a:r>
            <a:r>
              <a:rPr lang="en-US" dirty="0"/>
              <a:t> </a:t>
            </a:r>
          </a:p>
          <a:p>
            <a:pPr marL="1295400" lvl="2" indent="-381000"/>
            <a:r>
              <a:rPr lang="en-US" dirty="0"/>
              <a:t>These are points that are at the interior of a cluster</a:t>
            </a:r>
          </a:p>
          <a:p>
            <a:pPr marL="990600" lvl="1" indent="-533400">
              <a:lnSpc>
                <a:spcPct val="90000"/>
              </a:lnSpc>
              <a:spcBef>
                <a:spcPct val="20000"/>
              </a:spcBef>
            </a:pPr>
            <a:r>
              <a:rPr lang="en-US" sz="2000" dirty="0"/>
              <a:t>A </a:t>
            </a:r>
            <a:r>
              <a:rPr lang="en-US" sz="2000" dirty="0">
                <a:solidFill>
                  <a:srgbClr val="FF0000"/>
                </a:solidFill>
              </a:rPr>
              <a:t>border point</a:t>
            </a:r>
            <a:r>
              <a:rPr lang="en-US" sz="2000" dirty="0"/>
              <a:t> has fewer than </a:t>
            </a:r>
            <a:r>
              <a:rPr lang="en-US" sz="2000" dirty="0" err="1"/>
              <a:t>MinPts</a:t>
            </a:r>
            <a:r>
              <a:rPr lang="en-US" sz="2000" dirty="0"/>
              <a:t> within </a:t>
            </a:r>
            <a:r>
              <a:rPr lang="en-US" sz="2000" dirty="0" err="1"/>
              <a:t>Eps</a:t>
            </a:r>
            <a:r>
              <a:rPr lang="en-US" sz="2000" dirty="0"/>
              <a:t>, but is in the neighborhood of a core point</a:t>
            </a:r>
            <a:endParaRPr lang="en-US" sz="1800" dirty="0"/>
          </a:p>
          <a:p>
            <a:pPr marL="990600" lvl="1" indent="-533400">
              <a:lnSpc>
                <a:spcPct val="90000"/>
              </a:lnSpc>
              <a:spcBef>
                <a:spcPct val="20000"/>
              </a:spcBef>
            </a:pPr>
            <a:r>
              <a:rPr lang="en-US" sz="2000" dirty="0"/>
              <a:t>A </a:t>
            </a:r>
            <a:r>
              <a:rPr lang="en-US" sz="2000" dirty="0">
                <a:solidFill>
                  <a:srgbClr val="FF0000"/>
                </a:solidFill>
              </a:rPr>
              <a:t>noise point</a:t>
            </a:r>
            <a:r>
              <a:rPr lang="en-US" sz="2000" dirty="0"/>
              <a:t> is any point that is not a core point or a border point. </a:t>
            </a:r>
          </a:p>
          <a:p>
            <a:pPr marL="533400" indent="-533400">
              <a:lnSpc>
                <a:spcPct val="90000"/>
              </a:lnSpc>
              <a:spcBef>
                <a:spcPct val="20000"/>
              </a:spcBef>
            </a:pPr>
            <a:endParaRPr lang="en-US" sz="2400" dirty="0"/>
          </a:p>
        </p:txBody>
      </p:sp>
    </p:spTree>
    <p:extLst>
      <p:ext uri="{BB962C8B-B14F-4D97-AF65-F5344CB8AC3E}">
        <p14:creationId xmlns:p14="http://schemas.microsoft.com/office/powerpoint/2010/main" val="1761755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685800" y="228600"/>
            <a:ext cx="8280400" cy="552450"/>
          </a:xfrm>
        </p:spPr>
        <p:txBody>
          <a:bodyPr/>
          <a:lstStyle/>
          <a:p>
            <a:r>
              <a:rPr lang="en-US" altLang="en-US" sz="2800" dirty="0"/>
              <a:t>DBSCAN: Core, Border, and Noise Points</a:t>
            </a:r>
          </a:p>
        </p:txBody>
      </p:sp>
      <p:pic>
        <p:nvPicPr>
          <p:cNvPr id="2" name="Picture 1"/>
          <p:cNvPicPr>
            <a:picLocks noChangeAspect="1"/>
          </p:cNvPicPr>
          <p:nvPr/>
        </p:nvPicPr>
        <p:blipFill>
          <a:blip r:embed="rId2"/>
          <a:stretch>
            <a:fillRect/>
          </a:stretch>
        </p:blipFill>
        <p:spPr>
          <a:xfrm>
            <a:off x="-15240" y="1295400"/>
            <a:ext cx="9144000" cy="4956222"/>
          </a:xfrm>
          <a:prstGeom prst="rect">
            <a:avLst/>
          </a:prstGeom>
        </p:spPr>
      </p:pic>
      <p:sp>
        <p:nvSpPr>
          <p:cNvPr id="3" name="TextBox 2"/>
          <p:cNvSpPr txBox="1"/>
          <p:nvPr/>
        </p:nvSpPr>
        <p:spPr>
          <a:xfrm>
            <a:off x="381000" y="1322832"/>
            <a:ext cx="1600200" cy="338554"/>
          </a:xfrm>
          <a:prstGeom prst="rect">
            <a:avLst/>
          </a:prstGeom>
          <a:noFill/>
        </p:spPr>
        <p:txBody>
          <a:bodyPr wrap="square" rtlCol="0">
            <a:spAutoFit/>
          </a:bodyPr>
          <a:lstStyle/>
          <a:p>
            <a:r>
              <a:rPr lang="en-US" sz="1600" dirty="0" err="1"/>
              <a:t>MinPts</a:t>
            </a:r>
            <a:r>
              <a:rPr lang="en-US" sz="1600" dirty="0"/>
              <a:t> = 7</a:t>
            </a:r>
          </a:p>
        </p:txBody>
      </p:sp>
    </p:spTree>
    <p:extLst>
      <p:ext uri="{BB962C8B-B14F-4D97-AF65-F5344CB8AC3E}">
        <p14:creationId xmlns:p14="http://schemas.microsoft.com/office/powerpoint/2010/main" val="1395292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81000" y="152400"/>
            <a:ext cx="8280400" cy="552450"/>
          </a:xfrm>
        </p:spPr>
        <p:txBody>
          <a:bodyPr/>
          <a:lstStyle/>
          <a:p>
            <a:r>
              <a:rPr lang="en-US" sz="2800"/>
              <a:t>DBSCAN: Core, Border, and Noise Points</a:t>
            </a:r>
          </a:p>
        </p:txBody>
      </p:sp>
      <p:pic>
        <p:nvPicPr>
          <p:cNvPr id="19459" name="Picture 3"/>
          <p:cNvPicPr>
            <a:picLocks noChangeAspect="1" noChangeArrowheads="1"/>
          </p:cNvPicPr>
          <p:nvPr/>
        </p:nvPicPr>
        <p:blipFill>
          <a:blip r:embed="rId2">
            <a:extLst>
              <a:ext uri="{28A0092B-C50C-407E-A947-70E740481C1C}">
                <a14:useLocalDpi xmlns:a14="http://schemas.microsoft.com/office/drawing/2010/main" val="0"/>
              </a:ext>
            </a:extLst>
          </a:blip>
          <a:srcRect b="4111"/>
          <a:stretch>
            <a:fillRect/>
          </a:stretch>
        </p:blipFill>
        <p:spPr bwMode="auto">
          <a:xfrm>
            <a:off x="762000" y="990600"/>
            <a:ext cx="7313613"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cxnSp>
        <p:nvCxnSpPr>
          <p:cNvPr id="3" name="Straight Arrow Connector 2"/>
          <p:cNvCxnSpPr/>
          <p:nvPr/>
        </p:nvCxnSpPr>
        <p:spPr bwMode="auto">
          <a:xfrm flipH="1">
            <a:off x="4419600" y="4038600"/>
            <a:ext cx="990600" cy="76200"/>
          </a:xfrm>
          <a:prstGeom prst="straightConnector1">
            <a:avLst/>
          </a:prstGeom>
          <a:solidFill>
            <a:schemeClr val="accent1"/>
          </a:solidFill>
          <a:ln w="12700" cap="flat" cmpd="sng" algn="ctr">
            <a:solidFill>
              <a:schemeClr val="accent1"/>
            </a:solidFill>
            <a:prstDash val="solid"/>
            <a:round/>
            <a:headEnd type="none" w="med" len="med"/>
            <a:tailEnd type="triangle"/>
          </a:ln>
          <a:effectLst/>
        </p:spPr>
      </p:cxnSp>
      <p:cxnSp>
        <p:nvCxnSpPr>
          <p:cNvPr id="5" name="Straight Arrow Connector 4"/>
          <p:cNvCxnSpPr/>
          <p:nvPr/>
        </p:nvCxnSpPr>
        <p:spPr bwMode="auto">
          <a:xfrm flipH="1" flipV="1">
            <a:off x="4953000" y="3810000"/>
            <a:ext cx="457200" cy="228600"/>
          </a:xfrm>
          <a:prstGeom prst="straightConnector1">
            <a:avLst/>
          </a:prstGeom>
          <a:solidFill>
            <a:schemeClr val="accent1"/>
          </a:solidFill>
          <a:ln w="12700" cap="flat" cmpd="sng" algn="ctr">
            <a:solidFill>
              <a:schemeClr val="accent1"/>
            </a:solidFill>
            <a:prstDash val="solid"/>
            <a:round/>
            <a:headEnd type="none" w="med" len="med"/>
            <a:tailEnd type="triangle"/>
          </a:ln>
          <a:effectLst/>
        </p:spPr>
      </p:cxnSp>
      <p:sp>
        <p:nvSpPr>
          <p:cNvPr id="9" name="TextBox 8"/>
          <p:cNvSpPr txBox="1"/>
          <p:nvPr/>
        </p:nvSpPr>
        <p:spPr>
          <a:xfrm>
            <a:off x="-94491" y="6023586"/>
            <a:ext cx="9238491" cy="646331"/>
          </a:xfrm>
          <a:prstGeom prst="rect">
            <a:avLst/>
          </a:prstGeom>
          <a:noFill/>
        </p:spPr>
        <p:txBody>
          <a:bodyPr wrap="none" rtlCol="0">
            <a:spAutoFit/>
          </a:bodyPr>
          <a:lstStyle/>
          <a:p>
            <a:r>
              <a:rPr lang="en-US" sz="1800" dirty="0">
                <a:solidFill>
                  <a:schemeClr val="accent1"/>
                </a:solidFill>
              </a:rPr>
              <a:t>Remark: Noise and border points have no outgoing edges in the assumed graph.</a:t>
            </a:r>
          </a:p>
          <a:p>
            <a:r>
              <a:rPr lang="en-US" sz="1800" dirty="0">
                <a:solidFill>
                  <a:schemeClr val="accent1"/>
                </a:solidFill>
              </a:rPr>
              <a:t>Moreover, if there is an edge from a to b then b is </a:t>
            </a:r>
            <a:r>
              <a:rPr lang="en-US" sz="1800" dirty="0">
                <a:solidFill>
                  <a:srgbClr val="C00000"/>
                </a:solidFill>
              </a:rPr>
              <a:t>directly density reachable </a:t>
            </a:r>
            <a:r>
              <a:rPr lang="en-US" sz="1800" dirty="0">
                <a:solidFill>
                  <a:schemeClr val="accent1"/>
                </a:solidFill>
              </a:rPr>
              <a:t>from 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81000" y="152400"/>
            <a:ext cx="8534400" cy="533400"/>
          </a:xfrm>
        </p:spPr>
        <p:txBody>
          <a:bodyPr/>
          <a:lstStyle/>
          <a:p>
            <a:r>
              <a:rPr lang="en-US" sz="2600"/>
              <a:t>DBSCAN Algorithm (simplified view for teaching)</a:t>
            </a:r>
          </a:p>
        </p:txBody>
      </p:sp>
      <p:sp>
        <p:nvSpPr>
          <p:cNvPr id="20483" name="Rectangle 3"/>
          <p:cNvSpPr>
            <a:spLocks noGrp="1" noChangeArrowheads="1"/>
          </p:cNvSpPr>
          <p:nvPr>
            <p:ph type="body" idx="1"/>
          </p:nvPr>
        </p:nvSpPr>
        <p:spPr>
          <a:xfrm>
            <a:off x="152400" y="914400"/>
            <a:ext cx="8991600" cy="5410200"/>
          </a:xfrm>
        </p:spPr>
        <p:txBody>
          <a:bodyPr/>
          <a:lstStyle/>
          <a:p>
            <a:pPr marL="533400" indent="-533400">
              <a:buFont typeface="Monotype Sorts" pitchFamily="2" charset="2"/>
              <a:buAutoNum type="arabicPeriod"/>
            </a:pPr>
            <a:r>
              <a:rPr lang="en-US" sz="2200" dirty="0"/>
              <a:t>Create a directed graph whose nodes are the points to be clustered</a:t>
            </a:r>
          </a:p>
          <a:p>
            <a:pPr marL="533400" indent="-533400">
              <a:buFont typeface="Monotype Sorts" pitchFamily="2" charset="2"/>
              <a:buAutoNum type="arabicPeriod"/>
            </a:pPr>
            <a:r>
              <a:rPr lang="en-US" sz="2200" dirty="0"/>
              <a:t>For each core-point c create an edge from c to every point p in the </a:t>
            </a:r>
            <a:r>
              <a:rPr lang="en-US" sz="2200" dirty="0">
                <a:sym typeface="Symbol" pitchFamily="18" charset="2"/>
              </a:rPr>
              <a:t>-neighborhood of c</a:t>
            </a:r>
          </a:p>
          <a:p>
            <a:pPr marL="533400" indent="-533400">
              <a:buFont typeface="Monotype Sorts" pitchFamily="2" charset="2"/>
              <a:buAutoNum type="arabicPeriod"/>
            </a:pPr>
            <a:r>
              <a:rPr lang="en-US" sz="2200" dirty="0">
                <a:sym typeface="Symbol" pitchFamily="18" charset="2"/>
              </a:rPr>
              <a:t>Set N to the nodes of the graph; </a:t>
            </a:r>
          </a:p>
          <a:p>
            <a:pPr marL="533400" indent="-533400">
              <a:buFont typeface="Monotype Sorts" pitchFamily="2" charset="2"/>
              <a:buAutoNum type="arabicPeriod"/>
            </a:pPr>
            <a:r>
              <a:rPr lang="en-US" sz="2200" dirty="0">
                <a:sym typeface="Symbol" pitchFamily="18" charset="2"/>
              </a:rPr>
              <a:t>If N does not contain any core points terminate</a:t>
            </a:r>
          </a:p>
          <a:p>
            <a:pPr marL="533400" indent="-533400">
              <a:buFont typeface="Monotype Sorts" pitchFamily="2" charset="2"/>
              <a:buAutoNum type="arabicPeriod"/>
            </a:pPr>
            <a:r>
              <a:rPr lang="en-US" sz="2200" dirty="0">
                <a:sym typeface="Symbol" pitchFamily="18" charset="2"/>
              </a:rPr>
              <a:t>Pick a core point c in N</a:t>
            </a:r>
          </a:p>
          <a:p>
            <a:pPr marL="533400" indent="-533400">
              <a:buFont typeface="Monotype Sorts" pitchFamily="2" charset="2"/>
              <a:buAutoNum type="arabicPeriod"/>
            </a:pPr>
            <a:r>
              <a:rPr lang="en-US" sz="2200" dirty="0">
                <a:sym typeface="Symbol" pitchFamily="18" charset="2"/>
              </a:rPr>
              <a:t>Let X be the set of nodes that can be reached from c by going forward; </a:t>
            </a:r>
          </a:p>
          <a:p>
            <a:pPr marL="914400" lvl="1" indent="-457200">
              <a:buFont typeface="Monotype Sorts" pitchFamily="2" charset="2"/>
              <a:buAutoNum type="arabicPeriod"/>
            </a:pPr>
            <a:r>
              <a:rPr lang="en-US" sz="2200" dirty="0">
                <a:sym typeface="Symbol" pitchFamily="18" charset="2"/>
              </a:rPr>
              <a:t>create a cluster containing X{c}</a:t>
            </a:r>
          </a:p>
          <a:p>
            <a:pPr marL="914400" lvl="1" indent="-457200">
              <a:buFont typeface="Monotype Sorts" pitchFamily="2" charset="2"/>
              <a:buAutoNum type="arabicPeriod"/>
            </a:pPr>
            <a:r>
              <a:rPr lang="en-US" sz="2200" dirty="0">
                <a:sym typeface="Symbol" pitchFamily="18" charset="2"/>
              </a:rPr>
              <a:t>N=N/(X{c}) </a:t>
            </a:r>
          </a:p>
          <a:p>
            <a:pPr marL="533400" indent="-533400">
              <a:buFont typeface="Monotype Sorts" pitchFamily="2" charset="2"/>
              <a:buAutoNum type="arabicPeriod"/>
            </a:pPr>
            <a:r>
              <a:rPr lang="en-US" sz="2200" dirty="0">
                <a:sym typeface="Symbol" pitchFamily="18" charset="2"/>
              </a:rPr>
              <a:t>Continue with step 4</a:t>
            </a:r>
          </a:p>
          <a:p>
            <a:pPr marL="914400" lvl="1" indent="-457200">
              <a:buFont typeface="Monotype Sorts" pitchFamily="2" charset="2"/>
              <a:buAutoNum type="arabicPeriod"/>
            </a:pPr>
            <a:endParaRPr lang="en-US" dirty="0">
              <a:sym typeface="Symbol" pitchFamily="18" charset="2"/>
            </a:endParaRPr>
          </a:p>
        </p:txBody>
      </p:sp>
      <p:sp>
        <p:nvSpPr>
          <p:cNvPr id="20484" name="Text Box 4"/>
          <p:cNvSpPr txBox="1">
            <a:spLocks noChangeArrowheads="1"/>
          </p:cNvSpPr>
          <p:nvPr/>
        </p:nvSpPr>
        <p:spPr bwMode="auto">
          <a:xfrm>
            <a:off x="457200" y="5638800"/>
            <a:ext cx="82581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400" b="1">
                <a:solidFill>
                  <a:schemeClr val="tx1"/>
                </a:solidFill>
                <a:latin typeface="Arial" pitchFamily="34" charset="0"/>
              </a:defRPr>
            </a:lvl1pPr>
            <a:lvl2pPr marL="742950" indent="-285750">
              <a:defRPr sz="1400" b="1">
                <a:solidFill>
                  <a:schemeClr val="tx1"/>
                </a:solidFill>
                <a:latin typeface="Arial" pitchFamily="34" charset="0"/>
              </a:defRPr>
            </a:lvl2pPr>
            <a:lvl3pPr marL="1143000" indent="-228600">
              <a:defRPr sz="1400" b="1">
                <a:solidFill>
                  <a:schemeClr val="tx1"/>
                </a:solidFill>
                <a:latin typeface="Arial" pitchFamily="34" charset="0"/>
              </a:defRPr>
            </a:lvl3pPr>
            <a:lvl4pPr marL="1600200" indent="-228600">
              <a:defRPr sz="1400" b="1">
                <a:solidFill>
                  <a:schemeClr val="tx1"/>
                </a:solidFill>
                <a:latin typeface="Arial" pitchFamily="34" charset="0"/>
              </a:defRPr>
            </a:lvl4pPr>
            <a:lvl5pPr marL="2057400" indent="-228600">
              <a:defRPr sz="1400" b="1">
                <a:solidFill>
                  <a:schemeClr val="tx1"/>
                </a:solidFill>
                <a:latin typeface="Arial" pitchFamily="34" charset="0"/>
              </a:defRPr>
            </a:lvl5pPr>
            <a:lvl6pPr marL="2514600" indent="-228600" eaLnBrk="0" fontAlgn="base" hangingPunct="0">
              <a:spcBef>
                <a:spcPct val="0"/>
              </a:spcBef>
              <a:spcAft>
                <a:spcPct val="0"/>
              </a:spcAft>
              <a:defRPr sz="1400" b="1">
                <a:solidFill>
                  <a:schemeClr val="tx1"/>
                </a:solidFill>
                <a:latin typeface="Arial" pitchFamily="34" charset="0"/>
              </a:defRPr>
            </a:lvl6pPr>
            <a:lvl7pPr marL="2971800" indent="-228600" eaLnBrk="0" fontAlgn="base" hangingPunct="0">
              <a:spcBef>
                <a:spcPct val="0"/>
              </a:spcBef>
              <a:spcAft>
                <a:spcPct val="0"/>
              </a:spcAft>
              <a:defRPr sz="1400" b="1">
                <a:solidFill>
                  <a:schemeClr val="tx1"/>
                </a:solidFill>
                <a:latin typeface="Arial" pitchFamily="34" charset="0"/>
              </a:defRPr>
            </a:lvl7pPr>
            <a:lvl8pPr marL="3429000" indent="-228600" eaLnBrk="0" fontAlgn="base" hangingPunct="0">
              <a:spcBef>
                <a:spcPct val="0"/>
              </a:spcBef>
              <a:spcAft>
                <a:spcPct val="0"/>
              </a:spcAft>
              <a:defRPr sz="1400" b="1">
                <a:solidFill>
                  <a:schemeClr val="tx1"/>
                </a:solidFill>
                <a:latin typeface="Arial" pitchFamily="34" charset="0"/>
              </a:defRPr>
            </a:lvl8pPr>
            <a:lvl9pPr marL="3886200" indent="-228600" eaLnBrk="0" fontAlgn="base" hangingPunct="0">
              <a:spcBef>
                <a:spcPct val="0"/>
              </a:spcBef>
              <a:spcAft>
                <a:spcPct val="0"/>
              </a:spcAft>
              <a:defRPr sz="1400" b="1">
                <a:solidFill>
                  <a:schemeClr val="tx1"/>
                </a:solidFill>
                <a:latin typeface="Arial" pitchFamily="34" charset="0"/>
              </a:defRPr>
            </a:lvl9pPr>
          </a:lstStyle>
          <a:p>
            <a:r>
              <a:rPr lang="en-US" sz="1600">
                <a:solidFill>
                  <a:srgbClr val="FF0000"/>
                </a:solidFill>
              </a:rPr>
              <a:t>Remarks</a:t>
            </a:r>
            <a:r>
              <a:rPr lang="en-US" sz="1600"/>
              <a:t>: points that are not assigned to any cluster are outliers;</a:t>
            </a:r>
          </a:p>
          <a:p>
            <a:r>
              <a:rPr lang="en-US">
                <a:hlinkClick r:id="rId2"/>
              </a:rPr>
              <a:t>http://www2.cs.uh.edu/~ceick/7363/Papers/dbscan.pdf</a:t>
            </a:r>
            <a:r>
              <a:rPr lang="en-US"/>
              <a:t> gives a more efficient implementation by </a:t>
            </a:r>
          </a:p>
          <a:p>
            <a:r>
              <a:rPr lang="en-US"/>
              <a:t>performing steps 2 and 6 in parallel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152400"/>
            <a:ext cx="8280400" cy="552450"/>
          </a:xfrm>
        </p:spPr>
        <p:txBody>
          <a:bodyPr/>
          <a:lstStyle/>
          <a:p>
            <a:r>
              <a:rPr lang="en-US" sz="2800"/>
              <a:t>DBSCAN: Core, Border and Noise Points</a:t>
            </a:r>
          </a:p>
        </p:txBody>
      </p:sp>
      <p:pic>
        <p:nvPicPr>
          <p:cNvPr id="2150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71600"/>
            <a:ext cx="4872038" cy="365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1508" name="Text Box 4"/>
          <p:cNvSpPr txBox="1">
            <a:spLocks noChangeArrowheads="1"/>
          </p:cNvSpPr>
          <p:nvPr/>
        </p:nvSpPr>
        <p:spPr bwMode="auto">
          <a:xfrm>
            <a:off x="990600" y="5029200"/>
            <a:ext cx="2514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1400" b="1">
                <a:solidFill>
                  <a:schemeClr val="tx1"/>
                </a:solidFill>
                <a:latin typeface="Arial" pitchFamily="34" charset="0"/>
              </a:defRPr>
            </a:lvl1pPr>
            <a:lvl2pPr marL="742950" indent="-285750">
              <a:defRPr sz="1400" b="1">
                <a:solidFill>
                  <a:schemeClr val="tx1"/>
                </a:solidFill>
                <a:latin typeface="Arial" pitchFamily="34" charset="0"/>
              </a:defRPr>
            </a:lvl2pPr>
            <a:lvl3pPr marL="1143000" indent="-228600">
              <a:defRPr sz="1400" b="1">
                <a:solidFill>
                  <a:schemeClr val="tx1"/>
                </a:solidFill>
                <a:latin typeface="Arial" pitchFamily="34" charset="0"/>
              </a:defRPr>
            </a:lvl3pPr>
            <a:lvl4pPr marL="1600200" indent="-228600">
              <a:defRPr sz="1400" b="1">
                <a:solidFill>
                  <a:schemeClr val="tx1"/>
                </a:solidFill>
                <a:latin typeface="Arial" pitchFamily="34" charset="0"/>
              </a:defRPr>
            </a:lvl4pPr>
            <a:lvl5pPr marL="2057400" indent="-228600">
              <a:defRPr sz="1400" b="1">
                <a:solidFill>
                  <a:schemeClr val="tx1"/>
                </a:solidFill>
                <a:latin typeface="Arial" pitchFamily="34" charset="0"/>
              </a:defRPr>
            </a:lvl5pPr>
            <a:lvl6pPr marL="2514600" indent="-228600" eaLnBrk="0" fontAlgn="base" hangingPunct="0">
              <a:spcBef>
                <a:spcPct val="0"/>
              </a:spcBef>
              <a:spcAft>
                <a:spcPct val="0"/>
              </a:spcAft>
              <a:defRPr sz="1400" b="1">
                <a:solidFill>
                  <a:schemeClr val="tx1"/>
                </a:solidFill>
                <a:latin typeface="Arial" pitchFamily="34" charset="0"/>
              </a:defRPr>
            </a:lvl6pPr>
            <a:lvl7pPr marL="2971800" indent="-228600" eaLnBrk="0" fontAlgn="base" hangingPunct="0">
              <a:spcBef>
                <a:spcPct val="0"/>
              </a:spcBef>
              <a:spcAft>
                <a:spcPct val="0"/>
              </a:spcAft>
              <a:defRPr sz="1400" b="1">
                <a:solidFill>
                  <a:schemeClr val="tx1"/>
                </a:solidFill>
                <a:latin typeface="Arial" pitchFamily="34" charset="0"/>
              </a:defRPr>
            </a:lvl7pPr>
            <a:lvl8pPr marL="3429000" indent="-228600" eaLnBrk="0" fontAlgn="base" hangingPunct="0">
              <a:spcBef>
                <a:spcPct val="0"/>
              </a:spcBef>
              <a:spcAft>
                <a:spcPct val="0"/>
              </a:spcAft>
              <a:defRPr sz="1400" b="1">
                <a:solidFill>
                  <a:schemeClr val="tx1"/>
                </a:solidFill>
                <a:latin typeface="Arial" pitchFamily="34" charset="0"/>
              </a:defRPr>
            </a:lvl8pPr>
            <a:lvl9pPr marL="3886200" indent="-228600" eaLnBrk="0" fontAlgn="base" hangingPunct="0">
              <a:spcBef>
                <a:spcPct val="0"/>
              </a:spcBef>
              <a:spcAft>
                <a:spcPct val="0"/>
              </a:spcAft>
              <a:defRPr sz="1400" b="1">
                <a:solidFill>
                  <a:schemeClr val="tx1"/>
                </a:solidFill>
                <a:latin typeface="Arial" pitchFamily="34" charset="0"/>
              </a:defRPr>
            </a:lvl9pPr>
          </a:lstStyle>
          <a:p>
            <a:pPr>
              <a:spcBef>
                <a:spcPct val="50000"/>
              </a:spcBef>
            </a:pPr>
            <a:r>
              <a:rPr lang="en-US" sz="1800"/>
              <a:t>Original Points</a:t>
            </a:r>
          </a:p>
        </p:txBody>
      </p:sp>
      <p:sp>
        <p:nvSpPr>
          <p:cNvPr id="21509" name="Text Box 5"/>
          <p:cNvSpPr txBox="1">
            <a:spLocks noChangeArrowheads="1"/>
          </p:cNvSpPr>
          <p:nvPr/>
        </p:nvSpPr>
        <p:spPr bwMode="auto">
          <a:xfrm>
            <a:off x="5257800" y="5105400"/>
            <a:ext cx="2514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1400" b="1">
                <a:solidFill>
                  <a:schemeClr val="tx1"/>
                </a:solidFill>
                <a:latin typeface="Arial" pitchFamily="34" charset="0"/>
              </a:defRPr>
            </a:lvl1pPr>
            <a:lvl2pPr marL="742950" indent="-285750">
              <a:defRPr sz="1400" b="1">
                <a:solidFill>
                  <a:schemeClr val="tx1"/>
                </a:solidFill>
                <a:latin typeface="Arial" pitchFamily="34" charset="0"/>
              </a:defRPr>
            </a:lvl2pPr>
            <a:lvl3pPr marL="1143000" indent="-228600">
              <a:defRPr sz="1400" b="1">
                <a:solidFill>
                  <a:schemeClr val="tx1"/>
                </a:solidFill>
                <a:latin typeface="Arial" pitchFamily="34" charset="0"/>
              </a:defRPr>
            </a:lvl3pPr>
            <a:lvl4pPr marL="1600200" indent="-228600">
              <a:defRPr sz="1400" b="1">
                <a:solidFill>
                  <a:schemeClr val="tx1"/>
                </a:solidFill>
                <a:latin typeface="Arial" pitchFamily="34" charset="0"/>
              </a:defRPr>
            </a:lvl4pPr>
            <a:lvl5pPr marL="2057400" indent="-228600">
              <a:defRPr sz="1400" b="1">
                <a:solidFill>
                  <a:schemeClr val="tx1"/>
                </a:solidFill>
                <a:latin typeface="Arial" pitchFamily="34" charset="0"/>
              </a:defRPr>
            </a:lvl5pPr>
            <a:lvl6pPr marL="2514600" indent="-228600" eaLnBrk="0" fontAlgn="base" hangingPunct="0">
              <a:spcBef>
                <a:spcPct val="0"/>
              </a:spcBef>
              <a:spcAft>
                <a:spcPct val="0"/>
              </a:spcAft>
              <a:defRPr sz="1400" b="1">
                <a:solidFill>
                  <a:schemeClr val="tx1"/>
                </a:solidFill>
                <a:latin typeface="Arial" pitchFamily="34" charset="0"/>
              </a:defRPr>
            </a:lvl6pPr>
            <a:lvl7pPr marL="2971800" indent="-228600" eaLnBrk="0" fontAlgn="base" hangingPunct="0">
              <a:spcBef>
                <a:spcPct val="0"/>
              </a:spcBef>
              <a:spcAft>
                <a:spcPct val="0"/>
              </a:spcAft>
              <a:defRPr sz="1400" b="1">
                <a:solidFill>
                  <a:schemeClr val="tx1"/>
                </a:solidFill>
                <a:latin typeface="Arial" pitchFamily="34" charset="0"/>
              </a:defRPr>
            </a:lvl7pPr>
            <a:lvl8pPr marL="3429000" indent="-228600" eaLnBrk="0" fontAlgn="base" hangingPunct="0">
              <a:spcBef>
                <a:spcPct val="0"/>
              </a:spcBef>
              <a:spcAft>
                <a:spcPct val="0"/>
              </a:spcAft>
              <a:defRPr sz="1400" b="1">
                <a:solidFill>
                  <a:schemeClr val="tx1"/>
                </a:solidFill>
                <a:latin typeface="Arial" pitchFamily="34" charset="0"/>
              </a:defRPr>
            </a:lvl8pPr>
            <a:lvl9pPr marL="3886200" indent="-228600" eaLnBrk="0" fontAlgn="base" hangingPunct="0">
              <a:spcBef>
                <a:spcPct val="0"/>
              </a:spcBef>
              <a:spcAft>
                <a:spcPct val="0"/>
              </a:spcAft>
              <a:defRPr sz="1400" b="1">
                <a:solidFill>
                  <a:schemeClr val="tx1"/>
                </a:solidFill>
                <a:latin typeface="Arial" pitchFamily="34" charset="0"/>
              </a:defRPr>
            </a:lvl9pPr>
          </a:lstStyle>
          <a:p>
            <a:pPr>
              <a:spcBef>
                <a:spcPct val="50000"/>
              </a:spcBef>
            </a:pPr>
            <a:r>
              <a:rPr lang="en-US" sz="1800"/>
              <a:t>Point types: </a:t>
            </a:r>
            <a:r>
              <a:rPr lang="en-US" sz="1800">
                <a:solidFill>
                  <a:schemeClr val="hlink"/>
                </a:solidFill>
              </a:rPr>
              <a:t>core</a:t>
            </a:r>
            <a:r>
              <a:rPr lang="en-US" sz="1800"/>
              <a:t>, </a:t>
            </a:r>
            <a:r>
              <a:rPr lang="en-US" sz="1800">
                <a:solidFill>
                  <a:srgbClr val="003399"/>
                </a:solidFill>
              </a:rPr>
              <a:t>border</a:t>
            </a:r>
            <a:r>
              <a:rPr lang="en-US" sz="1800"/>
              <a:t> and </a:t>
            </a:r>
            <a:r>
              <a:rPr lang="en-US" sz="1800">
                <a:solidFill>
                  <a:srgbClr val="FF0000"/>
                </a:solidFill>
              </a:rPr>
              <a:t>noise</a:t>
            </a:r>
          </a:p>
        </p:txBody>
      </p:sp>
      <p:pic>
        <p:nvPicPr>
          <p:cNvPr id="2151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1447800"/>
            <a:ext cx="4872038" cy="365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1511" name="Text Box 7"/>
          <p:cNvSpPr txBox="1">
            <a:spLocks noChangeArrowheads="1"/>
          </p:cNvSpPr>
          <p:nvPr/>
        </p:nvSpPr>
        <p:spPr bwMode="auto">
          <a:xfrm>
            <a:off x="2743200" y="5943600"/>
            <a:ext cx="3276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1400" b="1">
                <a:solidFill>
                  <a:schemeClr val="tx1"/>
                </a:solidFill>
                <a:latin typeface="Arial" pitchFamily="34" charset="0"/>
              </a:defRPr>
            </a:lvl1pPr>
            <a:lvl2pPr marL="742950" indent="-285750">
              <a:defRPr sz="1400" b="1">
                <a:solidFill>
                  <a:schemeClr val="tx1"/>
                </a:solidFill>
                <a:latin typeface="Arial" pitchFamily="34" charset="0"/>
              </a:defRPr>
            </a:lvl2pPr>
            <a:lvl3pPr marL="1143000" indent="-228600">
              <a:defRPr sz="1400" b="1">
                <a:solidFill>
                  <a:schemeClr val="tx1"/>
                </a:solidFill>
                <a:latin typeface="Arial" pitchFamily="34" charset="0"/>
              </a:defRPr>
            </a:lvl3pPr>
            <a:lvl4pPr marL="1600200" indent="-228600">
              <a:defRPr sz="1400" b="1">
                <a:solidFill>
                  <a:schemeClr val="tx1"/>
                </a:solidFill>
                <a:latin typeface="Arial" pitchFamily="34" charset="0"/>
              </a:defRPr>
            </a:lvl4pPr>
            <a:lvl5pPr marL="2057400" indent="-228600">
              <a:defRPr sz="1400" b="1">
                <a:solidFill>
                  <a:schemeClr val="tx1"/>
                </a:solidFill>
                <a:latin typeface="Arial" pitchFamily="34" charset="0"/>
              </a:defRPr>
            </a:lvl5pPr>
            <a:lvl6pPr marL="2514600" indent="-228600" eaLnBrk="0" fontAlgn="base" hangingPunct="0">
              <a:spcBef>
                <a:spcPct val="0"/>
              </a:spcBef>
              <a:spcAft>
                <a:spcPct val="0"/>
              </a:spcAft>
              <a:defRPr sz="1400" b="1">
                <a:solidFill>
                  <a:schemeClr val="tx1"/>
                </a:solidFill>
                <a:latin typeface="Arial" pitchFamily="34" charset="0"/>
              </a:defRPr>
            </a:lvl6pPr>
            <a:lvl7pPr marL="2971800" indent="-228600" eaLnBrk="0" fontAlgn="base" hangingPunct="0">
              <a:spcBef>
                <a:spcPct val="0"/>
              </a:spcBef>
              <a:spcAft>
                <a:spcPct val="0"/>
              </a:spcAft>
              <a:defRPr sz="1400" b="1">
                <a:solidFill>
                  <a:schemeClr val="tx1"/>
                </a:solidFill>
                <a:latin typeface="Arial" pitchFamily="34" charset="0"/>
              </a:defRPr>
            </a:lvl7pPr>
            <a:lvl8pPr marL="3429000" indent="-228600" eaLnBrk="0" fontAlgn="base" hangingPunct="0">
              <a:spcBef>
                <a:spcPct val="0"/>
              </a:spcBef>
              <a:spcAft>
                <a:spcPct val="0"/>
              </a:spcAft>
              <a:defRPr sz="1400" b="1">
                <a:solidFill>
                  <a:schemeClr val="tx1"/>
                </a:solidFill>
                <a:latin typeface="Arial" pitchFamily="34" charset="0"/>
              </a:defRPr>
            </a:lvl8pPr>
            <a:lvl9pPr marL="3886200" indent="-228600" eaLnBrk="0" fontAlgn="base" hangingPunct="0">
              <a:spcBef>
                <a:spcPct val="0"/>
              </a:spcBef>
              <a:spcAft>
                <a:spcPct val="0"/>
              </a:spcAft>
              <a:defRPr sz="1400" b="1">
                <a:solidFill>
                  <a:schemeClr val="tx1"/>
                </a:solidFill>
                <a:latin typeface="Arial" pitchFamily="34" charset="0"/>
              </a:defRPr>
            </a:lvl9pPr>
          </a:lstStyle>
          <a:p>
            <a:pPr>
              <a:spcBef>
                <a:spcPct val="50000"/>
              </a:spcBef>
            </a:pPr>
            <a:r>
              <a:rPr lang="en-US" sz="1800"/>
              <a:t>Eps = 10, MinPts = 4</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050"/>
          <p:cNvSpPr>
            <a:spLocks noGrp="1" noChangeArrowheads="1"/>
          </p:cNvSpPr>
          <p:nvPr>
            <p:ph type="title"/>
          </p:nvPr>
        </p:nvSpPr>
        <p:spPr>
          <a:xfrm>
            <a:off x="381000" y="152400"/>
            <a:ext cx="8280400" cy="552450"/>
          </a:xfrm>
        </p:spPr>
        <p:txBody>
          <a:bodyPr/>
          <a:lstStyle/>
          <a:p>
            <a:r>
              <a:rPr lang="en-US" sz="2800"/>
              <a:t>When DBSCAN Works Well</a:t>
            </a:r>
          </a:p>
        </p:txBody>
      </p:sp>
      <p:pic>
        <p:nvPicPr>
          <p:cNvPr id="22531" name="Picture 20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81088"/>
            <a:ext cx="4872038" cy="365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2532" name="Text Box 2052"/>
          <p:cNvSpPr txBox="1">
            <a:spLocks noChangeArrowheads="1"/>
          </p:cNvSpPr>
          <p:nvPr/>
        </p:nvSpPr>
        <p:spPr bwMode="auto">
          <a:xfrm>
            <a:off x="990600" y="4433888"/>
            <a:ext cx="2514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1400" b="1">
                <a:solidFill>
                  <a:schemeClr val="tx1"/>
                </a:solidFill>
                <a:latin typeface="Arial" pitchFamily="34" charset="0"/>
              </a:defRPr>
            </a:lvl1pPr>
            <a:lvl2pPr marL="742950" indent="-285750">
              <a:defRPr sz="1400" b="1">
                <a:solidFill>
                  <a:schemeClr val="tx1"/>
                </a:solidFill>
                <a:latin typeface="Arial" pitchFamily="34" charset="0"/>
              </a:defRPr>
            </a:lvl2pPr>
            <a:lvl3pPr marL="1143000" indent="-228600">
              <a:defRPr sz="1400" b="1">
                <a:solidFill>
                  <a:schemeClr val="tx1"/>
                </a:solidFill>
                <a:latin typeface="Arial" pitchFamily="34" charset="0"/>
              </a:defRPr>
            </a:lvl3pPr>
            <a:lvl4pPr marL="1600200" indent="-228600">
              <a:defRPr sz="1400" b="1">
                <a:solidFill>
                  <a:schemeClr val="tx1"/>
                </a:solidFill>
                <a:latin typeface="Arial" pitchFamily="34" charset="0"/>
              </a:defRPr>
            </a:lvl4pPr>
            <a:lvl5pPr marL="2057400" indent="-228600">
              <a:defRPr sz="1400" b="1">
                <a:solidFill>
                  <a:schemeClr val="tx1"/>
                </a:solidFill>
                <a:latin typeface="Arial" pitchFamily="34" charset="0"/>
              </a:defRPr>
            </a:lvl5pPr>
            <a:lvl6pPr marL="2514600" indent="-228600" eaLnBrk="0" fontAlgn="base" hangingPunct="0">
              <a:spcBef>
                <a:spcPct val="0"/>
              </a:spcBef>
              <a:spcAft>
                <a:spcPct val="0"/>
              </a:spcAft>
              <a:defRPr sz="1400" b="1">
                <a:solidFill>
                  <a:schemeClr val="tx1"/>
                </a:solidFill>
                <a:latin typeface="Arial" pitchFamily="34" charset="0"/>
              </a:defRPr>
            </a:lvl6pPr>
            <a:lvl7pPr marL="2971800" indent="-228600" eaLnBrk="0" fontAlgn="base" hangingPunct="0">
              <a:spcBef>
                <a:spcPct val="0"/>
              </a:spcBef>
              <a:spcAft>
                <a:spcPct val="0"/>
              </a:spcAft>
              <a:defRPr sz="1400" b="1">
                <a:solidFill>
                  <a:schemeClr val="tx1"/>
                </a:solidFill>
                <a:latin typeface="Arial" pitchFamily="34" charset="0"/>
              </a:defRPr>
            </a:lvl7pPr>
            <a:lvl8pPr marL="3429000" indent="-228600" eaLnBrk="0" fontAlgn="base" hangingPunct="0">
              <a:spcBef>
                <a:spcPct val="0"/>
              </a:spcBef>
              <a:spcAft>
                <a:spcPct val="0"/>
              </a:spcAft>
              <a:defRPr sz="1400" b="1">
                <a:solidFill>
                  <a:schemeClr val="tx1"/>
                </a:solidFill>
                <a:latin typeface="Arial" pitchFamily="34" charset="0"/>
              </a:defRPr>
            </a:lvl8pPr>
            <a:lvl9pPr marL="3886200" indent="-228600" eaLnBrk="0" fontAlgn="base" hangingPunct="0">
              <a:spcBef>
                <a:spcPct val="0"/>
              </a:spcBef>
              <a:spcAft>
                <a:spcPct val="0"/>
              </a:spcAft>
              <a:defRPr sz="1400" b="1">
                <a:solidFill>
                  <a:schemeClr val="tx1"/>
                </a:solidFill>
                <a:latin typeface="Arial" pitchFamily="34" charset="0"/>
              </a:defRPr>
            </a:lvl9pPr>
          </a:lstStyle>
          <a:p>
            <a:pPr>
              <a:spcBef>
                <a:spcPct val="50000"/>
              </a:spcBef>
            </a:pPr>
            <a:r>
              <a:rPr lang="en-US" sz="1800"/>
              <a:t>Original Points</a:t>
            </a:r>
          </a:p>
        </p:txBody>
      </p:sp>
      <p:grpSp>
        <p:nvGrpSpPr>
          <p:cNvPr id="2" name="Group 2053"/>
          <p:cNvGrpSpPr>
            <a:grpSpLocks/>
          </p:cNvGrpSpPr>
          <p:nvPr/>
        </p:nvGrpSpPr>
        <p:grpSpPr bwMode="auto">
          <a:xfrm>
            <a:off x="4271963" y="1004888"/>
            <a:ext cx="4872037" cy="3871912"/>
            <a:chOff x="2691" y="633"/>
            <a:chExt cx="3069" cy="2439"/>
          </a:xfrm>
        </p:grpSpPr>
        <p:pic>
          <p:nvPicPr>
            <p:cNvPr id="22535" name="Picture 205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1" y="633"/>
              <a:ext cx="3069" cy="2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2536" name="Text Box 2055"/>
            <p:cNvSpPr txBox="1">
              <a:spLocks noChangeArrowheads="1"/>
            </p:cNvSpPr>
            <p:nvPr/>
          </p:nvSpPr>
          <p:spPr bwMode="auto">
            <a:xfrm>
              <a:off x="3312" y="2841"/>
              <a:ext cx="158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1400" b="1">
                  <a:solidFill>
                    <a:schemeClr val="tx1"/>
                  </a:solidFill>
                  <a:latin typeface="Arial" pitchFamily="34" charset="0"/>
                </a:defRPr>
              </a:lvl1pPr>
              <a:lvl2pPr marL="742950" indent="-285750">
                <a:defRPr sz="1400" b="1">
                  <a:solidFill>
                    <a:schemeClr val="tx1"/>
                  </a:solidFill>
                  <a:latin typeface="Arial" pitchFamily="34" charset="0"/>
                </a:defRPr>
              </a:lvl2pPr>
              <a:lvl3pPr marL="1143000" indent="-228600">
                <a:defRPr sz="1400" b="1">
                  <a:solidFill>
                    <a:schemeClr val="tx1"/>
                  </a:solidFill>
                  <a:latin typeface="Arial" pitchFamily="34" charset="0"/>
                </a:defRPr>
              </a:lvl3pPr>
              <a:lvl4pPr marL="1600200" indent="-228600">
                <a:defRPr sz="1400" b="1">
                  <a:solidFill>
                    <a:schemeClr val="tx1"/>
                  </a:solidFill>
                  <a:latin typeface="Arial" pitchFamily="34" charset="0"/>
                </a:defRPr>
              </a:lvl4pPr>
              <a:lvl5pPr marL="2057400" indent="-228600">
                <a:defRPr sz="1400" b="1">
                  <a:solidFill>
                    <a:schemeClr val="tx1"/>
                  </a:solidFill>
                  <a:latin typeface="Arial" pitchFamily="34" charset="0"/>
                </a:defRPr>
              </a:lvl5pPr>
              <a:lvl6pPr marL="2514600" indent="-228600" eaLnBrk="0" fontAlgn="base" hangingPunct="0">
                <a:spcBef>
                  <a:spcPct val="0"/>
                </a:spcBef>
                <a:spcAft>
                  <a:spcPct val="0"/>
                </a:spcAft>
                <a:defRPr sz="1400" b="1">
                  <a:solidFill>
                    <a:schemeClr val="tx1"/>
                  </a:solidFill>
                  <a:latin typeface="Arial" pitchFamily="34" charset="0"/>
                </a:defRPr>
              </a:lvl6pPr>
              <a:lvl7pPr marL="2971800" indent="-228600" eaLnBrk="0" fontAlgn="base" hangingPunct="0">
                <a:spcBef>
                  <a:spcPct val="0"/>
                </a:spcBef>
                <a:spcAft>
                  <a:spcPct val="0"/>
                </a:spcAft>
                <a:defRPr sz="1400" b="1">
                  <a:solidFill>
                    <a:schemeClr val="tx1"/>
                  </a:solidFill>
                  <a:latin typeface="Arial" pitchFamily="34" charset="0"/>
                </a:defRPr>
              </a:lvl7pPr>
              <a:lvl8pPr marL="3429000" indent="-228600" eaLnBrk="0" fontAlgn="base" hangingPunct="0">
                <a:spcBef>
                  <a:spcPct val="0"/>
                </a:spcBef>
                <a:spcAft>
                  <a:spcPct val="0"/>
                </a:spcAft>
                <a:defRPr sz="1400" b="1">
                  <a:solidFill>
                    <a:schemeClr val="tx1"/>
                  </a:solidFill>
                  <a:latin typeface="Arial" pitchFamily="34" charset="0"/>
                </a:defRPr>
              </a:lvl8pPr>
              <a:lvl9pPr marL="3886200" indent="-228600" eaLnBrk="0" fontAlgn="base" hangingPunct="0">
                <a:spcBef>
                  <a:spcPct val="0"/>
                </a:spcBef>
                <a:spcAft>
                  <a:spcPct val="0"/>
                </a:spcAft>
                <a:defRPr sz="1400" b="1">
                  <a:solidFill>
                    <a:schemeClr val="tx1"/>
                  </a:solidFill>
                  <a:latin typeface="Arial" pitchFamily="34" charset="0"/>
                </a:defRPr>
              </a:lvl9pPr>
            </a:lstStyle>
            <a:p>
              <a:pPr>
                <a:spcBef>
                  <a:spcPct val="50000"/>
                </a:spcBef>
              </a:pPr>
              <a:r>
                <a:rPr lang="en-US" sz="1800"/>
                <a:t>Clusters</a:t>
              </a:r>
            </a:p>
          </p:txBody>
        </p:sp>
      </p:grpSp>
      <p:sp>
        <p:nvSpPr>
          <p:cNvPr id="1653768" name="Text Box 2056"/>
          <p:cNvSpPr txBox="1">
            <a:spLocks noChangeArrowheads="1"/>
          </p:cNvSpPr>
          <p:nvPr/>
        </p:nvSpPr>
        <p:spPr bwMode="auto">
          <a:xfrm>
            <a:off x="609600" y="5392738"/>
            <a:ext cx="66294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1400" b="1">
                <a:solidFill>
                  <a:schemeClr val="tx1"/>
                </a:solidFill>
                <a:latin typeface="Arial" pitchFamily="34" charset="0"/>
              </a:defRPr>
            </a:lvl1pPr>
            <a:lvl2pPr marL="742950" indent="-285750">
              <a:defRPr sz="1400" b="1">
                <a:solidFill>
                  <a:schemeClr val="tx1"/>
                </a:solidFill>
                <a:latin typeface="Arial" pitchFamily="34" charset="0"/>
              </a:defRPr>
            </a:lvl2pPr>
            <a:lvl3pPr marL="1143000" indent="-228600">
              <a:defRPr sz="1400" b="1">
                <a:solidFill>
                  <a:schemeClr val="tx1"/>
                </a:solidFill>
                <a:latin typeface="Arial" pitchFamily="34" charset="0"/>
              </a:defRPr>
            </a:lvl3pPr>
            <a:lvl4pPr marL="1600200" indent="-228600">
              <a:defRPr sz="1400" b="1">
                <a:solidFill>
                  <a:schemeClr val="tx1"/>
                </a:solidFill>
                <a:latin typeface="Arial" pitchFamily="34" charset="0"/>
              </a:defRPr>
            </a:lvl4pPr>
            <a:lvl5pPr marL="2057400" indent="-228600">
              <a:defRPr sz="1400" b="1">
                <a:solidFill>
                  <a:schemeClr val="tx1"/>
                </a:solidFill>
                <a:latin typeface="Arial" pitchFamily="34" charset="0"/>
              </a:defRPr>
            </a:lvl5pPr>
            <a:lvl6pPr marL="2514600" indent="-228600" eaLnBrk="0" fontAlgn="base" hangingPunct="0">
              <a:spcBef>
                <a:spcPct val="0"/>
              </a:spcBef>
              <a:spcAft>
                <a:spcPct val="0"/>
              </a:spcAft>
              <a:defRPr sz="1400" b="1">
                <a:solidFill>
                  <a:schemeClr val="tx1"/>
                </a:solidFill>
                <a:latin typeface="Arial" pitchFamily="34" charset="0"/>
              </a:defRPr>
            </a:lvl6pPr>
            <a:lvl7pPr marL="2971800" indent="-228600" eaLnBrk="0" fontAlgn="base" hangingPunct="0">
              <a:spcBef>
                <a:spcPct val="0"/>
              </a:spcBef>
              <a:spcAft>
                <a:spcPct val="0"/>
              </a:spcAft>
              <a:defRPr sz="1400" b="1">
                <a:solidFill>
                  <a:schemeClr val="tx1"/>
                </a:solidFill>
                <a:latin typeface="Arial" pitchFamily="34" charset="0"/>
              </a:defRPr>
            </a:lvl7pPr>
            <a:lvl8pPr marL="3429000" indent="-228600" eaLnBrk="0" fontAlgn="base" hangingPunct="0">
              <a:spcBef>
                <a:spcPct val="0"/>
              </a:spcBef>
              <a:spcAft>
                <a:spcPct val="0"/>
              </a:spcAft>
              <a:defRPr sz="1400" b="1">
                <a:solidFill>
                  <a:schemeClr val="tx1"/>
                </a:solidFill>
                <a:latin typeface="Arial" pitchFamily="34" charset="0"/>
              </a:defRPr>
            </a:lvl8pPr>
            <a:lvl9pPr marL="3886200" indent="-228600" eaLnBrk="0" fontAlgn="base" hangingPunct="0">
              <a:spcBef>
                <a:spcPct val="0"/>
              </a:spcBef>
              <a:spcAft>
                <a:spcPct val="0"/>
              </a:spcAft>
              <a:defRPr sz="1400" b="1">
                <a:solidFill>
                  <a:schemeClr val="tx1"/>
                </a:solidFill>
                <a:latin typeface="Arial" pitchFamily="34" charset="0"/>
              </a:defRPr>
            </a:lvl9pPr>
          </a:lstStyle>
          <a:p>
            <a:pPr>
              <a:spcBef>
                <a:spcPct val="50000"/>
              </a:spcBef>
              <a:buFontTx/>
              <a:buChar char="•"/>
            </a:pPr>
            <a:r>
              <a:rPr lang="en-US" sz="1800" dirty="0"/>
              <a:t> Resistant to Noise</a:t>
            </a:r>
          </a:p>
          <a:p>
            <a:pPr>
              <a:spcBef>
                <a:spcPct val="50000"/>
              </a:spcBef>
              <a:buFontTx/>
              <a:buChar char="•"/>
            </a:pPr>
            <a:r>
              <a:rPr lang="en-US" sz="1800" dirty="0"/>
              <a:t> Supports Outliers</a:t>
            </a:r>
          </a:p>
          <a:p>
            <a:pPr>
              <a:spcBef>
                <a:spcPct val="50000"/>
              </a:spcBef>
              <a:buFontTx/>
              <a:buChar char="•"/>
            </a:pPr>
            <a:r>
              <a:rPr lang="en-US" sz="1800" dirty="0"/>
              <a:t> Can handle clusters of different shapes and sizes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6537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3768" grpId="0" autoUpdateAnimBg="0"/>
    </p:bldLst>
  </p:timing>
</p:sld>
</file>

<file path=ppt/theme/theme1.xml><?xml version="1.0" encoding="utf-8"?>
<a:theme xmlns:a="http://schemas.openxmlformats.org/drawingml/2006/main" name="LC.BRev.FY97">
  <a:themeElements>
    <a:clrScheme name="">
      <a:dk1>
        <a:srgbClr val="000000"/>
      </a:dk1>
      <a:lt1>
        <a:srgbClr val="FFFFFF"/>
      </a:lt1>
      <a:dk2>
        <a:srgbClr val="006B61"/>
      </a:dk2>
      <a:lt2>
        <a:srgbClr val="C0C0C0"/>
      </a:lt2>
      <a:accent1>
        <a:srgbClr val="FF00FF"/>
      </a:accent1>
      <a:accent2>
        <a:srgbClr val="00C0C0"/>
      </a:accent2>
      <a:accent3>
        <a:srgbClr val="FFFFFF"/>
      </a:accent3>
      <a:accent4>
        <a:srgbClr val="000000"/>
      </a:accent4>
      <a:accent5>
        <a:srgbClr val="FFAAFF"/>
      </a:accent5>
      <a:accent6>
        <a:srgbClr val="00AEAE"/>
      </a:accent6>
      <a:hlink>
        <a:srgbClr val="00C000"/>
      </a:hlink>
      <a:folHlink>
        <a:srgbClr val="800080"/>
      </a:folHlink>
    </a:clrScheme>
    <a:fontScheme name="LC.BRev.FY97">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lnDef>
  </a:objectDefaults>
  <a:extraClrSchemeLst>
    <a:extraClrScheme>
      <a:clrScheme name="LC.BRev.FY97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C.BRev.FY97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C.BRev.FY97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C.BRev.FY97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C.BRev.FY97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C.BRev.FY97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C.BRev.FY97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Porky:Words:ASCI:PSE:Budgets FY97:LC.BRev.FY97</Template>
  <TotalTime>146480922</TotalTime>
  <Pages>3</Pages>
  <Words>1807</Words>
  <Application>Microsoft Office PowerPoint</Application>
  <PresentationFormat>On-screen Show (4:3)</PresentationFormat>
  <Paragraphs>174</Paragraphs>
  <Slides>20</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31" baseType="lpstr">
      <vt:lpstr>SimSun</vt:lpstr>
      <vt:lpstr>Arial</vt:lpstr>
      <vt:lpstr>Courier New</vt:lpstr>
      <vt:lpstr>Lucida Bright</vt:lpstr>
      <vt:lpstr>Monotype Sorts</vt:lpstr>
      <vt:lpstr>Symbol</vt:lpstr>
      <vt:lpstr>Tahoma</vt:lpstr>
      <vt:lpstr>Times New Roman</vt:lpstr>
      <vt:lpstr>Wingdings</vt:lpstr>
      <vt:lpstr>LC.BRev.FY97</vt:lpstr>
      <vt:lpstr>MSPhotoEd.3</vt:lpstr>
      <vt:lpstr>Density-based Clustering </vt:lpstr>
      <vt:lpstr>COSC 6335 Sept. 26, 2023</vt:lpstr>
      <vt:lpstr>More on Clustering </vt:lpstr>
      <vt:lpstr>DBSCAN (http://www2.cs.uh.edu/~ceick/7363/Papers/dbscan.pdf )</vt:lpstr>
      <vt:lpstr>DBSCAN: Core, Border, and Noise Points</vt:lpstr>
      <vt:lpstr>DBSCAN: Core, Border, and Noise Points</vt:lpstr>
      <vt:lpstr>DBSCAN Algorithm (simplified view for teaching)</vt:lpstr>
      <vt:lpstr>DBSCAN: Core, Border and Noise Points</vt:lpstr>
      <vt:lpstr>When DBSCAN Works Well</vt:lpstr>
      <vt:lpstr>When DBSCAN Does NOT Work Well</vt:lpstr>
      <vt:lpstr>DBSCAN in R</vt:lpstr>
      <vt:lpstr>DBSCAN—A Second Introduction</vt:lpstr>
      <vt:lpstr>Density-Based Clustering: Background (II)</vt:lpstr>
      <vt:lpstr>DBSCAN: Density Based Spatial Clustering of Applications with Noise</vt:lpstr>
      <vt:lpstr>DBSCAN: The Algorithm</vt:lpstr>
      <vt:lpstr>DBSCAN Questions from Previous Exams</vt:lpstr>
      <vt:lpstr>DBSCAN: Determining EPS and MinPts</vt:lpstr>
      <vt:lpstr>2. DENCLUE: Clustering using density functions</vt:lpstr>
      <vt:lpstr>2023 DENCLUE Teaching Plan </vt:lpstr>
      <vt:lpstr>Density-based Clustering: Pros and Cons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Steven F. Ashby Center for Applied Scientific Computing  Month DD, 1997</dc:title>
  <dc:creator>Computations</dc:creator>
  <cp:lastModifiedBy>Eick, Christoph F</cp:lastModifiedBy>
  <cp:revision>545</cp:revision>
  <cp:lastPrinted>2020-11-18T14:31:00Z</cp:lastPrinted>
  <dcterms:created xsi:type="dcterms:W3CDTF">1998-03-18T13:44:31Z</dcterms:created>
  <dcterms:modified xsi:type="dcterms:W3CDTF">2024-09-26T15:28:29Z</dcterms:modified>
</cp:coreProperties>
</file>