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0"/>
  </p:notesMasterIdLst>
  <p:handoutMasterIdLst>
    <p:handoutMasterId r:id="rId61"/>
  </p:handoutMasterIdLst>
  <p:sldIdLst>
    <p:sldId id="611" r:id="rId2"/>
    <p:sldId id="517" r:id="rId3"/>
    <p:sldId id="562" r:id="rId4"/>
    <p:sldId id="609" r:id="rId5"/>
    <p:sldId id="570" r:id="rId6"/>
    <p:sldId id="572" r:id="rId7"/>
    <p:sldId id="548" r:id="rId8"/>
    <p:sldId id="571" r:id="rId9"/>
    <p:sldId id="573" r:id="rId10"/>
    <p:sldId id="616" r:id="rId11"/>
    <p:sldId id="574" r:id="rId12"/>
    <p:sldId id="575" r:id="rId13"/>
    <p:sldId id="621" r:id="rId14"/>
    <p:sldId id="622" r:id="rId15"/>
    <p:sldId id="617" r:id="rId16"/>
    <p:sldId id="613" r:id="rId17"/>
    <p:sldId id="587" r:id="rId18"/>
    <p:sldId id="588" r:id="rId19"/>
    <p:sldId id="589" r:id="rId20"/>
    <p:sldId id="610" r:id="rId21"/>
    <p:sldId id="612" r:id="rId22"/>
    <p:sldId id="594" r:id="rId23"/>
    <p:sldId id="593" r:id="rId24"/>
    <p:sldId id="595" r:id="rId25"/>
    <p:sldId id="619" r:id="rId26"/>
    <p:sldId id="1135" r:id="rId27"/>
    <p:sldId id="1133" r:id="rId28"/>
    <p:sldId id="1134" r:id="rId29"/>
    <p:sldId id="1136" r:id="rId30"/>
    <p:sldId id="597" r:id="rId31"/>
    <p:sldId id="598" r:id="rId32"/>
    <p:sldId id="1140" r:id="rId33"/>
    <p:sldId id="1141" r:id="rId34"/>
    <p:sldId id="596" r:id="rId35"/>
    <p:sldId id="1139" r:id="rId36"/>
    <p:sldId id="1150" r:id="rId37"/>
    <p:sldId id="644" r:id="rId38"/>
    <p:sldId id="645" r:id="rId39"/>
    <p:sldId id="1146" r:id="rId40"/>
    <p:sldId id="615" r:id="rId41"/>
    <p:sldId id="1145" r:id="rId42"/>
    <p:sldId id="646" r:id="rId43"/>
    <p:sldId id="599" r:id="rId44"/>
    <p:sldId id="600" r:id="rId45"/>
    <p:sldId id="648" r:id="rId46"/>
    <p:sldId id="647" r:id="rId47"/>
    <p:sldId id="620" r:id="rId48"/>
    <p:sldId id="1154" r:id="rId49"/>
    <p:sldId id="604" r:id="rId50"/>
    <p:sldId id="605" r:id="rId51"/>
    <p:sldId id="606" r:id="rId52"/>
    <p:sldId id="607" r:id="rId53"/>
    <p:sldId id="608" r:id="rId54"/>
    <p:sldId id="1144" r:id="rId55"/>
    <p:sldId id="614" r:id="rId56"/>
    <p:sldId id="652" r:id="rId57"/>
    <p:sldId id="653" r:id="rId58"/>
    <p:sldId id="655" r:id="rId59"/>
  </p:sldIdLst>
  <p:sldSz cx="9144000" cy="6858000" type="screen4x3"/>
  <p:notesSz cx="7315200" cy="9601200"/>
  <p:defaultTextStyle>
    <a:defPPr>
      <a:defRPr lang="en-US"/>
    </a:defPPr>
    <a:lvl1pPr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ts val="400"/>
      </a:spcAft>
      <a:buClr>
        <a:srgbClr val="0C7B9C"/>
      </a:buClr>
      <a:buSzPct val="100000"/>
      <a:buFont typeface="Times New Roman" pitchFamily="18" charset="0"/>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736">
          <p15:clr>
            <a:srgbClr val="A4A3A4"/>
          </p15:clr>
        </p15:guide>
      </p15:sldGuideLst>
    </p:ext>
    <p:ext uri="{2D200454-40CA-4A62-9FC3-DE9A4176ACB9}">
      <p15:notesGuideLst xmlns:p15="http://schemas.microsoft.com/office/powerpoint/2012/main">
        <p15:guide id="1" orient="horz" pos="3025">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8487"/>
    <a:srgbClr val="1C5A61"/>
    <a:srgbClr val="0C6D9C"/>
    <a:srgbClr val="FF0000"/>
    <a:srgbClr val="CC3300"/>
    <a:srgbClr val="F5F5F5"/>
    <a:srgbClr val="F4F4F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4765" autoAdjust="0"/>
    <p:restoredTop sz="94564" autoAdjust="0"/>
  </p:normalViewPr>
  <p:slideViewPr>
    <p:cSldViewPr>
      <p:cViewPr varScale="1">
        <p:scale>
          <a:sx n="78" d="100"/>
          <a:sy n="78" d="100"/>
        </p:scale>
        <p:origin x="2059" y="53"/>
      </p:cViewPr>
      <p:guideLst>
        <p:guide orient="horz" pos="2160"/>
        <p:guide pos="27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75" d="100"/>
          <a:sy n="75" d="100"/>
        </p:scale>
        <p:origin x="2950" y="41"/>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7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73138" y="4560888"/>
            <a:ext cx="5367337" cy="4318000"/>
          </a:xfrm>
          <a:prstGeom prst="rect">
            <a:avLst/>
          </a:prstGeom>
          <a:noFill/>
          <a:ln w="12700">
            <a:noFill/>
            <a:miter lim="800000"/>
            <a:headEnd/>
            <a:tailEnd/>
          </a:ln>
          <a:effectLst/>
        </p:spPr>
        <p:txBody>
          <a:bodyPr vert="horz" wrap="square" lIns="100437" tIns="50221" rIns="100437" bIns="50221"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4819" name="Rectangle 3"/>
          <p:cNvSpPr>
            <a:spLocks noGrp="1" noRot="1" noChangeAspect="1" noChangeArrowheads="1" noTextEdit="1"/>
          </p:cNvSpPr>
          <p:nvPr>
            <p:ph type="sldImg" idx="2"/>
          </p:nvPr>
        </p:nvSpPr>
        <p:spPr bwMode="auto">
          <a:xfrm>
            <a:off x="1268413" y="728663"/>
            <a:ext cx="4781550" cy="3584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049329100"/>
      </p:ext>
    </p:extLst>
  </p:cSld>
  <p:clrMap bg1="lt1" tx1="dk1" bg2="lt2" tx2="dk2" accent1="accent1" accent2="accent2" accent3="accent3" accent4="accent4" accent5="accent5" accent6="accent6" hlink="hlink" folHlink="folHlink"/>
  <p:notesStyle>
    <a:lvl1pPr algn="l" defTabSz="963613" rtl="0" eaLnBrk="0" fontAlgn="base" hangingPunct="0">
      <a:spcBef>
        <a:spcPct val="30000"/>
      </a:spcBef>
      <a:spcAft>
        <a:spcPct val="0"/>
      </a:spcAft>
      <a:defRPr sz="1200" kern="1200">
        <a:solidFill>
          <a:schemeClr val="tx1"/>
        </a:solidFill>
        <a:latin typeface="Arial" charset="0"/>
        <a:ea typeface="+mn-ea"/>
        <a:cs typeface="+mn-cs"/>
      </a:defRPr>
    </a:lvl1pPr>
    <a:lvl2pPr marL="469900" algn="l" defTabSz="963613" rtl="0" eaLnBrk="0" fontAlgn="base" hangingPunct="0">
      <a:spcBef>
        <a:spcPct val="30000"/>
      </a:spcBef>
      <a:spcAft>
        <a:spcPct val="0"/>
      </a:spcAft>
      <a:defRPr sz="1200" kern="1200">
        <a:solidFill>
          <a:schemeClr val="tx1"/>
        </a:solidFill>
        <a:latin typeface="Arial" charset="0"/>
        <a:ea typeface="+mn-ea"/>
        <a:cs typeface="+mn-cs"/>
      </a:defRPr>
    </a:lvl2pPr>
    <a:lvl3pPr marL="938213" algn="l" defTabSz="963613" rtl="0" eaLnBrk="0" fontAlgn="base" hangingPunct="0">
      <a:spcBef>
        <a:spcPct val="30000"/>
      </a:spcBef>
      <a:spcAft>
        <a:spcPct val="0"/>
      </a:spcAft>
      <a:defRPr sz="1200" kern="1200">
        <a:solidFill>
          <a:schemeClr val="tx1"/>
        </a:solidFill>
        <a:latin typeface="Arial" charset="0"/>
        <a:ea typeface="+mn-ea"/>
        <a:cs typeface="+mn-cs"/>
      </a:defRPr>
    </a:lvl3pPr>
    <a:lvl4pPr marL="1408113" algn="l" defTabSz="963613" rtl="0" eaLnBrk="0" fontAlgn="base" hangingPunct="0">
      <a:spcBef>
        <a:spcPct val="30000"/>
      </a:spcBef>
      <a:spcAft>
        <a:spcPct val="0"/>
      </a:spcAft>
      <a:defRPr sz="1200" kern="1200">
        <a:solidFill>
          <a:schemeClr val="tx1"/>
        </a:solidFill>
        <a:latin typeface="Arial" charset="0"/>
        <a:ea typeface="+mn-ea"/>
        <a:cs typeface="+mn-cs"/>
      </a:defRPr>
    </a:lvl4pPr>
    <a:lvl5pPr marL="1876425" algn="l" defTabSz="963613"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35843"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034" tIns="47516" rIns="95034" bIns="47516"/>
          <a:lstStyle/>
          <a:p>
            <a:endParaRPr lang="en-US"/>
          </a:p>
        </p:txBody>
      </p:sp>
    </p:spTree>
    <p:extLst>
      <p:ext uri="{BB962C8B-B14F-4D97-AF65-F5344CB8AC3E}">
        <p14:creationId xmlns:p14="http://schemas.microsoft.com/office/powerpoint/2010/main" val="2686101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428737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428737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160143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4035"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46497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270000" y="728663"/>
            <a:ext cx="4778375" cy="3584575"/>
          </a:xfrm>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4030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76972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270000" y="728663"/>
            <a:ext cx="4778375" cy="3584575"/>
          </a:xfrm>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30963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270000" y="728663"/>
            <a:ext cx="4778375" cy="3584575"/>
          </a:xfrm>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78244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270000" y="728663"/>
            <a:ext cx="4778375" cy="3584575"/>
          </a:xfrm>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25017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70000" y="728663"/>
            <a:ext cx="4778375" cy="3584575"/>
          </a:xfrm>
          <a:ln/>
        </p:spPr>
      </p:sp>
      <p:sp>
        <p:nvSpPr>
          <p:cNvPr id="522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2240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36867"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034" tIns="47516" rIns="95034" bIns="47516"/>
          <a:lstStyle/>
          <a:p>
            <a:endParaRPr lang="en-US"/>
          </a:p>
        </p:txBody>
      </p:sp>
    </p:spTree>
    <p:extLst>
      <p:ext uri="{BB962C8B-B14F-4D97-AF65-F5344CB8AC3E}">
        <p14:creationId xmlns:p14="http://schemas.microsoft.com/office/powerpoint/2010/main" val="3514407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70000" y="728663"/>
            <a:ext cx="4778375" cy="3584575"/>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276605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txBox="1"/>
          <p:nvPr/>
        </p:nvSpPr>
        <p:spPr>
          <a:xfrm>
            <a:off x="4143587" y="9119472"/>
            <a:ext cx="3169919" cy="480060"/>
          </a:xfrm>
          <a:prstGeom prst="rect">
            <a:avLst/>
          </a:prstGeom>
          <a:noFill/>
          <a:ln>
            <a:noFill/>
          </a:ln>
        </p:spPr>
        <p:txBody>
          <a:bodyPr lIns="96645" tIns="48309" rIns="96645" bIns="48309" anchor="b" anchorCtr="0">
            <a:noAutofit/>
          </a:bodyPr>
          <a:lstStyle/>
          <a:p>
            <a:pPr algn="r">
              <a:spcBef>
                <a:spcPts val="0"/>
              </a:spcBef>
              <a:buSzPct val="25000"/>
            </a:pPr>
            <a:r>
              <a:rPr lang="en" sz="1300"/>
              <a:t>*</a:t>
            </a:r>
          </a:p>
        </p:txBody>
      </p:sp>
      <p:sp>
        <p:nvSpPr>
          <p:cNvPr id="98" name="Shape 98"/>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 name="Shape 99"/>
          <p:cNvSpPr txBox="1">
            <a:spLocks noGrp="1"/>
          </p:cNvSpPr>
          <p:nvPr>
            <p:ph type="body" idx="1"/>
          </p:nvPr>
        </p:nvSpPr>
        <p:spPr>
          <a:xfrm>
            <a:off x="731521" y="4560570"/>
            <a:ext cx="5852159" cy="4320540"/>
          </a:xfrm>
          <a:prstGeom prst="rect">
            <a:avLst/>
          </a:prstGeom>
          <a:noFill/>
          <a:ln>
            <a:noFill/>
          </a:ln>
        </p:spPr>
        <p:txBody>
          <a:bodyPr lIns="96645" tIns="48309" rIns="96645" bIns="48309" anchor="t" anchorCtr="0">
            <a:noAutofit/>
          </a:bodyPr>
          <a:lstStyle/>
          <a:p>
            <a:pPr>
              <a:spcBef>
                <a:spcPts val="0"/>
              </a:spcBef>
            </a:pPr>
            <a:endParaRPr/>
          </a:p>
        </p:txBody>
      </p:sp>
      <p:sp>
        <p:nvSpPr>
          <p:cNvPr id="100" name="Shape 100"/>
          <p:cNvSpPr txBox="1">
            <a:spLocks noGrp="1"/>
          </p:cNvSpPr>
          <p:nvPr>
            <p:ph type="sldNum" idx="12"/>
          </p:nvPr>
        </p:nvSpPr>
        <p:spPr>
          <a:xfrm>
            <a:off x="4143587" y="9119472"/>
            <a:ext cx="3169919" cy="480060"/>
          </a:xfrm>
          <a:prstGeom prst="rect">
            <a:avLst/>
          </a:prstGeom>
          <a:noFill/>
          <a:ln>
            <a:noFill/>
          </a:ln>
        </p:spPr>
        <p:txBody>
          <a:bodyPr lIns="96645" tIns="48309" rIns="96645" bIns="48309" anchor="b" anchorCtr="0">
            <a:noAutofit/>
          </a:bodyPr>
          <a:lstStyle/>
          <a:p>
            <a:pPr>
              <a:spcBef>
                <a:spcPts val="0"/>
              </a:spcBef>
            </a:pPr>
            <a:r>
              <a:rPr lang="en"/>
              <a:t> </a:t>
            </a:r>
          </a:p>
        </p:txBody>
      </p:sp>
    </p:spTree>
    <p:extLst>
      <p:ext uri="{BB962C8B-B14F-4D97-AF65-F5344CB8AC3E}">
        <p14:creationId xmlns:p14="http://schemas.microsoft.com/office/powerpoint/2010/main" val="1086040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70000" y="728663"/>
            <a:ext cx="4778375" cy="3584575"/>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520378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70000" y="728663"/>
            <a:ext cx="4778375" cy="3584575"/>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503852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70000" y="728663"/>
            <a:ext cx="4778375" cy="3584575"/>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00577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70000" y="728663"/>
            <a:ext cx="4778375" cy="35845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41129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270000" y="728663"/>
            <a:ext cx="4778375" cy="3584575"/>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779206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70000" y="728663"/>
            <a:ext cx="4778375" cy="3584575"/>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06312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70000" y="728663"/>
            <a:ext cx="4778375" cy="358457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25346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70000" y="728663"/>
            <a:ext cx="4778375" cy="3584575"/>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35400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260475" y="720725"/>
            <a:ext cx="4799013" cy="3598863"/>
          </a:xfrm>
          <a:solidFill>
            <a:srgbClr val="FFFFFF"/>
          </a:solidFill>
          <a:ln/>
        </p:spPr>
      </p:sp>
      <p:sp>
        <p:nvSpPr>
          <p:cNvPr id="37891" name="Rectangle 3"/>
          <p:cNvSpPr>
            <a:spLocks noGrp="1" noChangeArrowheads="1"/>
          </p:cNvSpPr>
          <p:nvPr>
            <p:ph type="body" idx="1"/>
          </p:nvPr>
        </p:nvSpPr>
        <p:spPr>
          <a:xfrm>
            <a:off x="974725" y="4559300"/>
            <a:ext cx="5365750" cy="4321175"/>
          </a:xfrm>
          <a:solidFill>
            <a:srgbClr val="FFFFFF"/>
          </a:solidFill>
          <a:ln>
            <a:solidFill>
              <a:srgbClr val="000000"/>
            </a:solidFill>
          </a:ln>
        </p:spPr>
        <p:txBody>
          <a:bodyPr lIns="95034" tIns="47516" rIns="95034" bIns="47516"/>
          <a:lstStyle/>
          <a:p>
            <a:endParaRPr lang="en-US"/>
          </a:p>
        </p:txBody>
      </p:sp>
    </p:spTree>
    <p:extLst>
      <p:ext uri="{BB962C8B-B14F-4D97-AF65-F5344CB8AC3E}">
        <p14:creationId xmlns:p14="http://schemas.microsoft.com/office/powerpoint/2010/main" val="1284631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1270000" y="728663"/>
            <a:ext cx="4778375" cy="3584575"/>
          </a:xfrm>
          <a:ln/>
        </p:spPr>
      </p:sp>
      <p:sp>
        <p:nvSpPr>
          <p:cNvPr id="1024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34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70000" y="728663"/>
            <a:ext cx="4778375" cy="3584575"/>
          </a:xfrm>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04901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270000" y="728663"/>
            <a:ext cx="4778375" cy="3584575"/>
          </a:xfrm>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9263020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70000" y="728663"/>
            <a:ext cx="4778375" cy="3584575"/>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53763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70000" y="728663"/>
            <a:ext cx="4778375" cy="3584575"/>
          </a:xfrm>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043310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70000" y="728663"/>
            <a:ext cx="4778375" cy="3584575"/>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125307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270000" y="728663"/>
            <a:ext cx="4778375" cy="3584575"/>
          </a:xfrm>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676717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70000" y="728663"/>
            <a:ext cx="4778375" cy="3584575"/>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413506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270000" y="728663"/>
            <a:ext cx="4778375" cy="3584575"/>
          </a:xfrm>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81701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25032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0963"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77307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270000" y="728663"/>
            <a:ext cx="4778375" cy="3584575"/>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857966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365229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270000" y="728663"/>
            <a:ext cx="4778375" cy="3584575"/>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extLst>
      <p:ext uri="{BB962C8B-B14F-4D97-AF65-F5344CB8AC3E}">
        <p14:creationId xmlns:p14="http://schemas.microsoft.com/office/powerpoint/2010/main" val="428737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0284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6074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152400"/>
            <a:ext cx="2085975"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52400"/>
            <a:ext cx="6110288"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0608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80400" cy="533400"/>
          </a:xfrm>
        </p:spPr>
        <p:txBody>
          <a:bodyPr/>
          <a:lstStyle/>
          <a:p>
            <a:r>
              <a:rPr lang="en-US"/>
              <a:t>Click to edit Master title style</a:t>
            </a:r>
          </a:p>
        </p:txBody>
      </p:sp>
      <p:sp>
        <p:nvSpPr>
          <p:cNvPr id="3" name="Text Placeholder 2"/>
          <p:cNvSpPr>
            <a:spLocks noGrp="1"/>
          </p:cNvSpPr>
          <p:nvPr>
            <p:ph type="body" sz="half" idx="1"/>
          </p:nvPr>
        </p:nvSpPr>
        <p:spPr>
          <a:xfrm>
            <a:off x="41116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498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6416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6917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16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143000"/>
            <a:ext cx="408305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3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0024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4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81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88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364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81000" y="152400"/>
            <a:ext cx="8280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11163" y="1143000"/>
            <a:ext cx="8318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076" name="Group 16"/>
          <p:cNvGrpSpPr>
            <a:grpSpLocks/>
          </p:cNvGrpSpPr>
          <p:nvPr userDrawn="1"/>
        </p:nvGrpSpPr>
        <p:grpSpPr bwMode="auto">
          <a:xfrm>
            <a:off x="304800" y="838200"/>
            <a:ext cx="8534400" cy="152400"/>
            <a:chOff x="264" y="788"/>
            <a:chExt cx="5232" cy="124"/>
          </a:xfrm>
        </p:grpSpPr>
        <p:sp>
          <p:nvSpPr>
            <p:cNvPr id="1041" name="Rectangle 17"/>
            <p:cNvSpPr>
              <a:spLocks noChangeArrowheads="1"/>
            </p:cNvSpPr>
            <p:nvPr/>
          </p:nvSpPr>
          <p:spPr bwMode="auto">
            <a:xfrm>
              <a:off x="264" y="788"/>
              <a:ext cx="5232" cy="61"/>
            </a:xfrm>
            <a:prstGeom prst="rect">
              <a:avLst/>
            </a:prstGeom>
            <a:gradFill rotWithShape="0">
              <a:gsLst>
                <a:gs pos="0">
                  <a:srgbClr val="12C2E9">
                    <a:gamma/>
                    <a:shade val="80000"/>
                    <a:invGamma/>
                  </a:srgbClr>
                </a:gs>
                <a:gs pos="50000">
                  <a:srgbClr val="12C2E9"/>
                </a:gs>
                <a:gs pos="100000">
                  <a:srgbClr val="12C2E9">
                    <a:gamma/>
                    <a:shade val="80000"/>
                    <a:invGamma/>
                  </a:srgbClr>
                </a:gs>
              </a:gsLst>
              <a:lin ang="5400000" scaled="1"/>
            </a:gradFill>
            <a:ln w="12700">
              <a:noFill/>
              <a:miter lim="800000"/>
              <a:headEnd/>
              <a:tailEnd/>
            </a:ln>
            <a:effectLst/>
          </p:spPr>
          <p:txBody>
            <a:bodyPr wrap="none" anchor="ctr"/>
            <a:lstStyle/>
            <a:p>
              <a:pPr>
                <a:defRPr/>
              </a:pPr>
              <a:endParaRPr lang="en-US"/>
            </a:p>
          </p:txBody>
        </p:sp>
        <p:sp>
          <p:nvSpPr>
            <p:cNvPr id="1042" name="Rectangle 18"/>
            <p:cNvSpPr>
              <a:spLocks noChangeArrowheads="1"/>
            </p:cNvSpPr>
            <p:nvPr/>
          </p:nvSpPr>
          <p:spPr bwMode="auto">
            <a:xfrm>
              <a:off x="264" y="881"/>
              <a:ext cx="5232" cy="31"/>
            </a:xfrm>
            <a:prstGeom prst="rect">
              <a:avLst/>
            </a:prstGeom>
            <a:gradFill rotWithShape="0">
              <a:gsLst>
                <a:gs pos="0">
                  <a:srgbClr val="FF00FF">
                    <a:gamma/>
                    <a:shade val="69804"/>
                    <a:invGamma/>
                  </a:srgbClr>
                </a:gs>
                <a:gs pos="50000">
                  <a:srgbClr val="FF00FF"/>
                </a:gs>
                <a:gs pos="100000">
                  <a:srgbClr val="FF00FF">
                    <a:gamma/>
                    <a:shade val="69804"/>
                    <a:invGamma/>
                  </a:srgbClr>
                </a:gs>
              </a:gsLst>
              <a:lin ang="0" scaled="1"/>
            </a:gradFill>
            <a:ln w="12700">
              <a:noFill/>
              <a:miter lim="800000"/>
              <a:headEnd/>
              <a:tailEnd/>
            </a:ln>
            <a:effectLst/>
          </p:spPr>
          <p:txBody>
            <a:bodyPr wrap="none" anchor="ctr"/>
            <a:lstStyle/>
            <a:p>
              <a:pPr>
                <a:defRPr/>
              </a:pPr>
              <a:endParaRPr lang="en-US"/>
            </a:p>
          </p:txBody>
        </p:sp>
      </p:grpSp>
      <p:sp>
        <p:nvSpPr>
          <p:cNvPr id="1046" name="Text Box 22"/>
          <p:cNvSpPr txBox="1">
            <a:spLocks noChangeArrowheads="1"/>
          </p:cNvSpPr>
          <p:nvPr userDrawn="1"/>
        </p:nvSpPr>
        <p:spPr bwMode="auto">
          <a:xfrm>
            <a:off x="152400" y="6477000"/>
            <a:ext cx="180975" cy="254000"/>
          </a:xfrm>
          <a:prstGeom prst="rect">
            <a:avLst/>
          </a:prstGeom>
          <a:noFill/>
          <a:ln w="12700">
            <a:noFill/>
            <a:miter lim="800000"/>
            <a:headEnd/>
            <a:tailEnd/>
          </a:ln>
          <a:effectLst/>
        </p:spPr>
        <p:txBody>
          <a:bodyPr wrap="none" lIns="90488" tIns="44450" rIns="90488" bIns="44450">
            <a:spAutoFit/>
          </a:bodyPr>
          <a:lstStyle/>
          <a:p>
            <a:pPr>
              <a:defRPr/>
            </a:pPr>
            <a:endParaRPr lang="en-US" sz="1200"/>
          </a:p>
        </p:txBody>
      </p:sp>
      <p:sp>
        <p:nvSpPr>
          <p:cNvPr id="1050" name="Text Box 26"/>
          <p:cNvSpPr txBox="1">
            <a:spLocks noChangeArrowheads="1"/>
          </p:cNvSpPr>
          <p:nvPr userDrawn="1"/>
        </p:nvSpPr>
        <p:spPr bwMode="auto">
          <a:xfrm>
            <a:off x="0" y="6606209"/>
            <a:ext cx="9066714" cy="255968"/>
          </a:xfrm>
          <a:prstGeom prst="rect">
            <a:avLst/>
          </a:prstGeom>
          <a:noFill/>
          <a:ln w="12700">
            <a:noFill/>
            <a:miter lim="800000"/>
            <a:headEnd/>
            <a:tailEnd/>
          </a:ln>
          <a:effectLst/>
        </p:spPr>
        <p:txBody>
          <a:bodyPr wrap="none" lIns="90488" tIns="44450" rIns="90488" bIns="44450">
            <a:spAutoFit/>
          </a:bodyPr>
          <a:lstStyle/>
          <a:p>
            <a:pPr>
              <a:defRPr/>
            </a:pPr>
            <a:r>
              <a:rPr lang="en-US" sz="1200" dirty="0" err="1"/>
              <a:t>Tan,Steinbach</a:t>
            </a:r>
            <a:r>
              <a:rPr lang="en-US" sz="1200" dirty="0"/>
              <a:t>, Kumar: Exploratory Data Analysis (with major  modifications and additions by Ch. Eick)                               2/12/2026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lnSpc>
          <a:spcPts val="3600"/>
        </a:lnSpc>
        <a:spcBef>
          <a:spcPct val="0"/>
        </a:spcBef>
        <a:spcAft>
          <a:spcPct val="0"/>
        </a:spcAft>
        <a:defRPr sz="3200" b="1">
          <a:solidFill>
            <a:schemeClr val="tx1"/>
          </a:solidFill>
          <a:latin typeface="+mj-lt"/>
          <a:ea typeface="+mj-ea"/>
          <a:cs typeface="+mj-cs"/>
        </a:defRPr>
      </a:lvl1pPr>
      <a:lvl2pPr algn="l" rtl="0" eaLnBrk="0" fontAlgn="base" hangingPunct="0">
        <a:lnSpc>
          <a:spcPts val="3600"/>
        </a:lnSpc>
        <a:spcBef>
          <a:spcPct val="0"/>
        </a:spcBef>
        <a:spcAft>
          <a:spcPct val="0"/>
        </a:spcAft>
        <a:defRPr sz="3200" b="1">
          <a:solidFill>
            <a:schemeClr val="tx1"/>
          </a:solidFill>
          <a:latin typeface="Tahoma" pitchFamily="34" charset="0"/>
        </a:defRPr>
      </a:lvl2pPr>
      <a:lvl3pPr algn="l" rtl="0" eaLnBrk="0" fontAlgn="base" hangingPunct="0">
        <a:lnSpc>
          <a:spcPts val="3600"/>
        </a:lnSpc>
        <a:spcBef>
          <a:spcPct val="0"/>
        </a:spcBef>
        <a:spcAft>
          <a:spcPct val="0"/>
        </a:spcAft>
        <a:defRPr sz="3200" b="1">
          <a:solidFill>
            <a:schemeClr val="tx1"/>
          </a:solidFill>
          <a:latin typeface="Tahoma" pitchFamily="34" charset="0"/>
        </a:defRPr>
      </a:lvl3pPr>
      <a:lvl4pPr algn="l" rtl="0" eaLnBrk="0" fontAlgn="base" hangingPunct="0">
        <a:lnSpc>
          <a:spcPts val="3600"/>
        </a:lnSpc>
        <a:spcBef>
          <a:spcPct val="0"/>
        </a:spcBef>
        <a:spcAft>
          <a:spcPct val="0"/>
        </a:spcAft>
        <a:defRPr sz="3200" b="1">
          <a:solidFill>
            <a:schemeClr val="tx1"/>
          </a:solidFill>
          <a:latin typeface="Tahoma" pitchFamily="34" charset="0"/>
        </a:defRPr>
      </a:lvl4pPr>
      <a:lvl5pPr algn="l" rtl="0" eaLnBrk="0" fontAlgn="base" hangingPunct="0">
        <a:lnSpc>
          <a:spcPts val="3600"/>
        </a:lnSpc>
        <a:spcBef>
          <a:spcPct val="0"/>
        </a:spcBef>
        <a:spcAft>
          <a:spcPct val="0"/>
        </a:spcAft>
        <a:defRPr sz="3200" b="1">
          <a:solidFill>
            <a:schemeClr val="tx1"/>
          </a:solidFill>
          <a:latin typeface="Tahoma" pitchFamily="34" charset="0"/>
        </a:defRPr>
      </a:lvl5pPr>
      <a:lvl6pPr marL="457200" algn="l" rtl="0" eaLnBrk="0" fontAlgn="base" hangingPunct="0">
        <a:lnSpc>
          <a:spcPts val="3600"/>
        </a:lnSpc>
        <a:spcBef>
          <a:spcPct val="0"/>
        </a:spcBef>
        <a:spcAft>
          <a:spcPct val="0"/>
        </a:spcAft>
        <a:defRPr sz="3200" b="1">
          <a:solidFill>
            <a:schemeClr val="tx1"/>
          </a:solidFill>
          <a:latin typeface="Tahoma" pitchFamily="34" charset="0"/>
        </a:defRPr>
      </a:lvl6pPr>
      <a:lvl7pPr marL="914400" algn="l" rtl="0" eaLnBrk="0" fontAlgn="base" hangingPunct="0">
        <a:lnSpc>
          <a:spcPts val="3600"/>
        </a:lnSpc>
        <a:spcBef>
          <a:spcPct val="0"/>
        </a:spcBef>
        <a:spcAft>
          <a:spcPct val="0"/>
        </a:spcAft>
        <a:defRPr sz="3200" b="1">
          <a:solidFill>
            <a:schemeClr val="tx1"/>
          </a:solidFill>
          <a:latin typeface="Tahoma" pitchFamily="34" charset="0"/>
        </a:defRPr>
      </a:lvl7pPr>
      <a:lvl8pPr marL="1371600" algn="l" rtl="0" eaLnBrk="0" fontAlgn="base" hangingPunct="0">
        <a:lnSpc>
          <a:spcPts val="3600"/>
        </a:lnSpc>
        <a:spcBef>
          <a:spcPct val="0"/>
        </a:spcBef>
        <a:spcAft>
          <a:spcPct val="0"/>
        </a:spcAft>
        <a:defRPr sz="3200" b="1">
          <a:solidFill>
            <a:schemeClr val="tx1"/>
          </a:solidFill>
          <a:latin typeface="Tahoma" pitchFamily="34" charset="0"/>
        </a:defRPr>
      </a:lvl8pPr>
      <a:lvl9pPr marL="1828800" algn="l" rtl="0" eaLnBrk="0" fontAlgn="base" hangingPunct="0">
        <a:lnSpc>
          <a:spcPts val="3600"/>
        </a:lnSpc>
        <a:spcBef>
          <a:spcPct val="0"/>
        </a:spcBef>
        <a:spcAft>
          <a:spcPct val="0"/>
        </a:spcAft>
        <a:defRPr sz="3200" b="1">
          <a:solidFill>
            <a:schemeClr val="tx1"/>
          </a:solidFill>
          <a:latin typeface="Tahoma" pitchFamily="34" charset="0"/>
        </a:defRPr>
      </a:lvl9pPr>
    </p:titleStyle>
    <p:bodyStyle>
      <a:lvl1pPr marL="292100" indent="-292100" algn="l" rtl="0" eaLnBrk="0" fontAlgn="base" hangingPunct="0">
        <a:spcBef>
          <a:spcPct val="10000"/>
        </a:spcBef>
        <a:spcAft>
          <a:spcPts val="400"/>
        </a:spcAft>
        <a:buClr>
          <a:srgbClr val="0C7B9C"/>
        </a:buClr>
        <a:buSzPct val="75000"/>
        <a:buFont typeface="Monotype Sorts" pitchFamily="2" charset="2"/>
        <a:buChar char="l"/>
        <a:defRPr sz="2800">
          <a:solidFill>
            <a:schemeClr val="tx1"/>
          </a:solidFill>
          <a:latin typeface="+mn-lt"/>
          <a:ea typeface="+mn-ea"/>
          <a:cs typeface="+mn-cs"/>
        </a:defRPr>
      </a:lvl1pPr>
      <a:lvl2pPr marL="800100" indent="-342900" algn="l" rtl="0" eaLnBrk="0" fontAlgn="base" hangingPunct="0">
        <a:spcBef>
          <a:spcPct val="10000"/>
        </a:spcBef>
        <a:spcAft>
          <a:spcPts val="400"/>
        </a:spcAft>
        <a:buClr>
          <a:srgbClr val="0C7B9C"/>
        </a:buClr>
        <a:buSzPct val="100000"/>
        <a:buFont typeface="Arial" charset="0"/>
        <a:buChar char="–"/>
        <a:defRPr sz="2400">
          <a:solidFill>
            <a:schemeClr val="tx1"/>
          </a:solidFill>
          <a:latin typeface="+mn-lt"/>
        </a:defRPr>
      </a:lvl2pPr>
      <a:lvl3pPr marL="914400" algn="l" rtl="0" eaLnBrk="0" fontAlgn="base" hangingPunct="0">
        <a:spcBef>
          <a:spcPct val="10000"/>
        </a:spcBef>
        <a:spcAft>
          <a:spcPts val="400"/>
        </a:spcAft>
        <a:buClr>
          <a:srgbClr val="0C7B9C"/>
        </a:buClr>
        <a:buSzPct val="70000"/>
        <a:buFont typeface="Wingdings" pitchFamily="2" charset="2"/>
        <a:buChar char="u"/>
        <a:defRPr sz="20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SzPct val="100000"/>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SzPct val="100000"/>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68%E2%80%9395%E2%80%9399.7_rul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Correlation_and_dependenc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books.org/wiki/R_Programming/Linear_Model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en.wikipedia.org/wiki/Coefficient_of_determination" TargetMode="External"/><Relationship Id="rId4" Type="http://schemas.openxmlformats.org/officeDocument/2006/relationships/hyperlink" Target="https://en.wikipedia.org/wiki/Statistic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itl.nist.gov/div898/handbook/index.ht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Histogra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Box_plo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hyperlink" Target="https://en.wikipedia.org/wiki/68%E2%80%9395%E2%80%9399.7_rule" TargetMode="External"/><Relationship Id="rId1" Type="http://schemas.openxmlformats.org/officeDocument/2006/relationships/slideLayout" Target="../slideLayouts/slideLayout2.xml"/><Relationship Id="rId5" Type="http://schemas.openxmlformats.org/officeDocument/2006/relationships/hyperlink" Target="http://en.wikipedia.org/wiki/Standard_score" TargetMode="Externa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en.wikipedia.org/wiki/Scatter_plo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en.wikipedia.org/wiki/Correlatio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itl.nist.gov/div898/handbook/eda/section1/eda14.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en.wikipedia.org/wiki/Old_Faithful"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en.wikipedia.org/wiki/Correlation"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plot.ly/r/contour-plot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3" Type="http://schemas.openxmlformats.org/officeDocument/2006/relationships/hyperlink" Target="http://en.wikipedia.org/wiki/Density_estimation" TargetMode="External"/><Relationship Id="rId2" Type="http://schemas.openxmlformats.org/officeDocument/2006/relationships/hyperlink" Target="https://stats.stackexchange.com/questions/30788/whats-a-good-way-to-use-r-to-make-a-scatterplot-that-separates-the-data-by-trea"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en.wikipedia.org/wiki/Maximum_likelihood" TargetMode="External"/><Relationship Id="rId4" Type="http://schemas.openxmlformats.org/officeDocument/2006/relationships/hyperlink" Target="http://en.wikipedia.org/wiki/Kernel_density_estimation"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n.wikipedia.org/wiki/Probability_density_function"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python-graph-gallery.com/2d-density-plot/" TargetMode="External"/><Relationship Id="rId4" Type="http://schemas.openxmlformats.org/officeDocument/2006/relationships/hyperlink" Target="https://plot.ly/r/3d-surface-plots/"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en.wikipedia.org/wiki/Covariance_matri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hyperlink" Target="http://people.cs.uchicago.edu/~wiseman/chernof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kspark.kaist.ac.kr/Human%20Engineering.files/Chernoff/Chernoff%20Faces.ht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stats.stackexchange.com/questions/30788/whats-a-good-way-to-use-r-to-make-a-scatterplot-that-separates-the-data-by-trea" TargetMode="External"/><Relationship Id="rId2" Type="http://schemas.openxmlformats.org/officeDocument/2006/relationships/hyperlink" Target="https://archive.ics.uci.edu/ml/datasets/banknote+authentication" TargetMode="External"/><Relationship Id="rId1" Type="http://schemas.openxmlformats.org/officeDocument/2006/relationships/slideLayout" Target="../slideLayouts/slideLayout6.xml"/><Relationship Id="rId5" Type="http://schemas.openxmlformats.org/officeDocument/2006/relationships/hyperlink" Target="https://www2.cs.uh.edu/~ceick/white/bna.r" TargetMode="External"/><Relationship Id="rId4" Type="http://schemas.openxmlformats.org/officeDocument/2006/relationships/hyperlink" Target="https://www2.cs.uh.edu/~ceick/white/bna.data"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itl.nist.gov/div898/handbook/eda/section1/eda15.ht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itl.nist.gov/div898/handbook/eda/section3/eda34.htm" TargetMode="External"/><Relationship Id="rId5" Type="http://schemas.openxmlformats.org/officeDocument/2006/relationships/hyperlink" Target="http://www.itl.nist.gov/div898/handbook/eda/section2/eda23.htm" TargetMode="External"/><Relationship Id="rId4" Type="http://schemas.openxmlformats.org/officeDocument/2006/relationships/hyperlink" Target="http://www.itl.nist.gov/div898/handbook/eda/section3/eda35.htm"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s.uci.edu/~mlearn/MLRepository.html"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381000"/>
            <a:ext cx="8280400" cy="533400"/>
          </a:xfrm>
        </p:spPr>
        <p:txBody>
          <a:bodyPr/>
          <a:lstStyle/>
          <a:p>
            <a:pPr algn="ctr"/>
            <a:r>
              <a:rPr lang="en-US" sz="2400" dirty="0"/>
              <a:t>Exploratory Data Analysis /</a:t>
            </a:r>
            <a:br>
              <a:rPr lang="en-US" sz="2400" dirty="0"/>
            </a:br>
            <a:r>
              <a:rPr lang="en-US" sz="2400" dirty="0"/>
              <a:t>Data Science Basics </a:t>
            </a:r>
            <a:endParaRPr lang="de-DE" sz="2400" dirty="0"/>
          </a:p>
        </p:txBody>
      </p:sp>
      <p:sp>
        <p:nvSpPr>
          <p:cNvPr id="4099" name="Text Box 3"/>
          <p:cNvSpPr txBox="1">
            <a:spLocks noChangeArrowheads="1"/>
          </p:cNvSpPr>
          <p:nvPr/>
        </p:nvSpPr>
        <p:spPr bwMode="auto">
          <a:xfrm>
            <a:off x="519113" y="1401763"/>
            <a:ext cx="8472487" cy="520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marL="457200" indent="-457200">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400" dirty="0"/>
              <a:t>Remark: covers in part Chapter 3 of the first edition Tan book in Part</a:t>
            </a:r>
          </a:p>
          <a:p>
            <a:endParaRPr lang="en-US" sz="2400" dirty="0"/>
          </a:p>
          <a:p>
            <a:r>
              <a:rPr lang="en-US" sz="3200" dirty="0"/>
              <a:t>Organization</a:t>
            </a:r>
          </a:p>
          <a:p>
            <a:pPr>
              <a:buFont typeface="Times New Roman" pitchFamily="18" charset="0"/>
              <a:buAutoNum type="arabicPeriod"/>
            </a:pPr>
            <a:r>
              <a:rPr lang="en-US" sz="2800" dirty="0"/>
              <a:t>Why Exploratory Data Analysis?</a:t>
            </a:r>
          </a:p>
          <a:p>
            <a:pPr>
              <a:buFont typeface="Times New Roman" pitchFamily="18" charset="0"/>
              <a:buAutoNum type="arabicPeriod"/>
            </a:pPr>
            <a:r>
              <a:rPr lang="en-US" sz="2800" dirty="0"/>
              <a:t>Summary Statistics</a:t>
            </a:r>
          </a:p>
          <a:p>
            <a:pPr>
              <a:buFont typeface="Times New Roman" pitchFamily="18" charset="0"/>
              <a:buAutoNum type="arabicPeriod"/>
            </a:pPr>
            <a:r>
              <a:rPr lang="en-US" sz="2800" dirty="0"/>
              <a:t>Visualization</a:t>
            </a:r>
          </a:p>
          <a:p>
            <a:pPr>
              <a:buFont typeface="Times New Roman" pitchFamily="18" charset="0"/>
              <a:buAutoNum type="arabicPeriod"/>
            </a:pPr>
            <a:endParaRPr lang="en-US" sz="2800" dirty="0"/>
          </a:p>
          <a:p>
            <a:pPr marL="0" indent="0"/>
            <a:r>
              <a:rPr lang="en-US" sz="2400" dirty="0"/>
              <a:t>Remark: As many of you already got exposure to this topic in other courses you took, the lecture focuses on the “most important things” and will cover other subtopics quite quickly or skip a few. </a:t>
            </a:r>
          </a:p>
          <a:p>
            <a:pPr marL="0" indent="0"/>
            <a:endParaRPr lang="de-DE"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R Box Plots (different from textbook)</a:t>
            </a:r>
          </a:p>
        </p:txBody>
      </p:sp>
      <p:sp>
        <p:nvSpPr>
          <p:cNvPr id="22531" name="Rectangle 3"/>
          <p:cNvSpPr>
            <a:spLocks noGrp="1" noChangeArrowheads="1"/>
          </p:cNvSpPr>
          <p:nvPr>
            <p:ph type="body" idx="1"/>
          </p:nvPr>
        </p:nvSpPr>
        <p:spPr>
          <a:xfrm>
            <a:off x="411163" y="1143000"/>
            <a:ext cx="8428037" cy="1828800"/>
          </a:xfrm>
        </p:spPr>
        <p:txBody>
          <a:bodyPr/>
          <a:lstStyle/>
          <a:p>
            <a:pPr>
              <a:lnSpc>
                <a:spcPct val="90000"/>
              </a:lnSpc>
            </a:pPr>
            <a:r>
              <a:rPr lang="en-US" dirty="0"/>
              <a:t>R Box Plots </a:t>
            </a:r>
          </a:p>
          <a:p>
            <a:pPr lvl="1">
              <a:lnSpc>
                <a:spcPct val="90000"/>
              </a:lnSpc>
            </a:pPr>
            <a:r>
              <a:rPr lang="en-US" dirty="0"/>
              <a:t>Invented by J. </a:t>
            </a:r>
            <a:r>
              <a:rPr lang="en-US" dirty="0" err="1"/>
              <a:t>Tukey</a:t>
            </a:r>
            <a:endParaRPr lang="en-US" dirty="0"/>
          </a:p>
          <a:p>
            <a:pPr lvl="1">
              <a:lnSpc>
                <a:spcPct val="90000"/>
              </a:lnSpc>
            </a:pPr>
            <a:r>
              <a:rPr lang="en-US" dirty="0"/>
              <a:t>displaying the distribution of data based on percentiles</a:t>
            </a:r>
          </a:p>
          <a:p>
            <a:pPr lvl="1">
              <a:lnSpc>
                <a:spcPct val="90000"/>
              </a:lnSpc>
            </a:pPr>
            <a:r>
              <a:rPr lang="en-US" dirty="0"/>
              <a:t>Following figure shows the basic parts of a box plots</a:t>
            </a:r>
          </a:p>
          <a:p>
            <a:pPr lvl="1">
              <a:lnSpc>
                <a:spcPct val="90000"/>
              </a:lnSpc>
            </a:pPr>
            <a:endParaRPr lang="en-US" dirty="0"/>
          </a:p>
          <a:p>
            <a:pPr lvl="1">
              <a:lnSpc>
                <a:spcPct val="90000"/>
              </a:lnSpc>
              <a:buFont typeface="Arial" charset="0"/>
              <a:buNone/>
            </a:pPr>
            <a:endParaRPr lang="en-US" dirty="0"/>
          </a:p>
        </p:txBody>
      </p:sp>
      <p:grpSp>
        <p:nvGrpSpPr>
          <p:cNvPr id="22532" name="Group 7"/>
          <p:cNvGrpSpPr>
            <a:grpSpLocks/>
          </p:cNvGrpSpPr>
          <p:nvPr/>
        </p:nvGrpSpPr>
        <p:grpSpPr bwMode="auto">
          <a:xfrm>
            <a:off x="2978047" y="2944813"/>
            <a:ext cx="3429000" cy="3227387"/>
            <a:chOff x="1800" y="677"/>
            <a:chExt cx="5400" cy="5083"/>
          </a:xfrm>
        </p:grpSpPr>
        <p:grpSp>
          <p:nvGrpSpPr>
            <p:cNvPr id="22533" name="Group 8"/>
            <p:cNvGrpSpPr>
              <a:grpSpLocks/>
            </p:cNvGrpSpPr>
            <p:nvPr/>
          </p:nvGrpSpPr>
          <p:grpSpPr bwMode="auto">
            <a:xfrm>
              <a:off x="1800" y="882"/>
              <a:ext cx="1015" cy="4878"/>
              <a:chOff x="1800" y="882"/>
              <a:chExt cx="1015" cy="4878"/>
            </a:xfrm>
          </p:grpSpPr>
          <p:sp>
            <p:nvSpPr>
              <p:cNvPr id="22552" name="Line 9"/>
              <p:cNvSpPr>
                <a:spLocks noChangeShapeType="1"/>
              </p:cNvSpPr>
              <p:nvPr/>
            </p:nvSpPr>
            <p:spPr bwMode="auto">
              <a:xfrm flipV="1">
                <a:off x="2314" y="1729"/>
                <a:ext cx="1" cy="1399"/>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10"/>
              <p:cNvSpPr>
                <a:spLocks noChangeShapeType="1"/>
              </p:cNvSpPr>
              <p:nvPr/>
            </p:nvSpPr>
            <p:spPr bwMode="auto">
              <a:xfrm flipV="1">
                <a:off x="2314" y="4117"/>
                <a:ext cx="1" cy="1181"/>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Line 11"/>
              <p:cNvSpPr>
                <a:spLocks noChangeShapeType="1"/>
              </p:cNvSpPr>
              <p:nvPr/>
            </p:nvSpPr>
            <p:spPr bwMode="auto">
              <a:xfrm>
                <a:off x="2057" y="5298"/>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5" name="Line 12"/>
              <p:cNvSpPr>
                <a:spLocks noChangeShapeType="1"/>
              </p:cNvSpPr>
              <p:nvPr/>
            </p:nvSpPr>
            <p:spPr bwMode="auto">
              <a:xfrm>
                <a:off x="2057" y="1729"/>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Rectangle 13"/>
              <p:cNvSpPr>
                <a:spLocks noChangeArrowheads="1"/>
              </p:cNvSpPr>
              <p:nvPr/>
            </p:nvSpPr>
            <p:spPr bwMode="auto">
              <a:xfrm>
                <a:off x="1800" y="3128"/>
                <a:ext cx="1015" cy="989"/>
              </a:xfrm>
              <a:prstGeom prst="rect">
                <a:avLst/>
              </a:prstGeom>
              <a:noFill/>
              <a:ln w="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7" name="Line 14"/>
              <p:cNvSpPr>
                <a:spLocks noChangeShapeType="1"/>
              </p:cNvSpPr>
              <p:nvPr/>
            </p:nvSpPr>
            <p:spPr bwMode="auto">
              <a:xfrm>
                <a:off x="1800" y="3719"/>
                <a:ext cx="10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5"/>
              <p:cNvSpPr>
                <a:spLocks noChangeShapeType="1"/>
              </p:cNvSpPr>
              <p:nvPr/>
            </p:nvSpPr>
            <p:spPr bwMode="auto">
              <a:xfrm>
                <a:off x="2250" y="93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6"/>
              <p:cNvSpPr>
                <a:spLocks noChangeShapeType="1"/>
              </p:cNvSpPr>
              <p:nvPr/>
            </p:nvSpPr>
            <p:spPr bwMode="auto">
              <a:xfrm>
                <a:off x="2314" y="882"/>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7"/>
              <p:cNvSpPr>
                <a:spLocks noChangeShapeType="1"/>
              </p:cNvSpPr>
              <p:nvPr/>
            </p:nvSpPr>
            <p:spPr bwMode="auto">
              <a:xfrm>
                <a:off x="2250" y="152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8"/>
              <p:cNvSpPr>
                <a:spLocks noChangeShapeType="1"/>
              </p:cNvSpPr>
              <p:nvPr/>
            </p:nvSpPr>
            <p:spPr bwMode="auto">
              <a:xfrm>
                <a:off x="2314" y="1473"/>
                <a:ext cx="1" cy="115"/>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9"/>
              <p:cNvSpPr>
                <a:spLocks noChangeShapeType="1"/>
              </p:cNvSpPr>
              <p:nvPr/>
            </p:nvSpPr>
            <p:spPr bwMode="auto">
              <a:xfrm>
                <a:off x="2250" y="1332"/>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20"/>
              <p:cNvSpPr>
                <a:spLocks noChangeShapeType="1"/>
              </p:cNvSpPr>
              <p:nvPr/>
            </p:nvSpPr>
            <p:spPr bwMode="auto">
              <a:xfrm>
                <a:off x="2314" y="1280"/>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4" name="Line 21"/>
              <p:cNvSpPr>
                <a:spLocks noChangeShapeType="1"/>
              </p:cNvSpPr>
              <p:nvPr/>
            </p:nvSpPr>
            <p:spPr bwMode="auto">
              <a:xfrm>
                <a:off x="2250" y="5708"/>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Line 22"/>
              <p:cNvSpPr>
                <a:spLocks noChangeShapeType="1"/>
              </p:cNvSpPr>
              <p:nvPr/>
            </p:nvSpPr>
            <p:spPr bwMode="auto">
              <a:xfrm>
                <a:off x="2314" y="5657"/>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34" name="Group 23"/>
            <p:cNvGrpSpPr>
              <a:grpSpLocks/>
            </p:cNvGrpSpPr>
            <p:nvPr/>
          </p:nvGrpSpPr>
          <p:grpSpPr bwMode="auto">
            <a:xfrm>
              <a:off x="3060" y="677"/>
              <a:ext cx="1800" cy="360"/>
              <a:chOff x="2700" y="677"/>
              <a:chExt cx="1800" cy="360"/>
            </a:xfrm>
          </p:grpSpPr>
          <p:sp>
            <p:nvSpPr>
              <p:cNvPr id="22550" name="Line 24"/>
              <p:cNvSpPr>
                <a:spLocks noChangeShapeType="1"/>
              </p:cNvSpPr>
              <p:nvPr/>
            </p:nvSpPr>
            <p:spPr bwMode="auto">
              <a:xfrm>
                <a:off x="2700" y="900"/>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51" name="Text Box 25"/>
              <p:cNvSpPr txBox="1">
                <a:spLocks noChangeArrowheads="1"/>
              </p:cNvSpPr>
              <p:nvPr/>
            </p:nvSpPr>
            <p:spPr bwMode="auto">
              <a:xfrm>
                <a:off x="3420" y="677"/>
                <a:ext cx="10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outlier</a:t>
                </a:r>
                <a:endParaRPr lang="en-US"/>
              </a:p>
            </p:txBody>
          </p:sp>
        </p:grpSp>
        <p:grpSp>
          <p:nvGrpSpPr>
            <p:cNvPr id="22535" name="Group 26"/>
            <p:cNvGrpSpPr>
              <a:grpSpLocks/>
            </p:cNvGrpSpPr>
            <p:nvPr/>
          </p:nvGrpSpPr>
          <p:grpSpPr bwMode="auto">
            <a:xfrm>
              <a:off x="3060" y="5040"/>
              <a:ext cx="4140" cy="540"/>
              <a:chOff x="3060" y="5040"/>
              <a:chExt cx="4140" cy="540"/>
            </a:xfrm>
          </p:grpSpPr>
          <p:sp>
            <p:nvSpPr>
              <p:cNvPr id="22548" name="Line 27"/>
              <p:cNvSpPr>
                <a:spLocks noChangeShapeType="1"/>
              </p:cNvSpPr>
              <p:nvPr/>
            </p:nvSpPr>
            <p:spPr bwMode="auto">
              <a:xfrm>
                <a:off x="3060" y="526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9" name="Text Box 28"/>
              <p:cNvSpPr txBox="1">
                <a:spLocks noChangeArrowheads="1"/>
              </p:cNvSpPr>
              <p:nvPr/>
            </p:nvSpPr>
            <p:spPr bwMode="auto">
              <a:xfrm>
                <a:off x="3780" y="5040"/>
                <a:ext cx="342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dirty="0"/>
                  <a:t>Minimum (is at most 1.5 IQR off the 25</a:t>
                </a:r>
                <a:r>
                  <a:rPr lang="en-US" sz="1200" baseline="30000" dirty="0"/>
                  <a:t>th</a:t>
                </a:r>
                <a:r>
                  <a:rPr lang="en-US" sz="1200" dirty="0"/>
                  <a:t>  percentile)</a:t>
                </a:r>
              </a:p>
            </p:txBody>
          </p:sp>
        </p:grpSp>
        <p:grpSp>
          <p:nvGrpSpPr>
            <p:cNvPr id="22536" name="Group 29"/>
            <p:cNvGrpSpPr>
              <a:grpSpLocks/>
            </p:cNvGrpSpPr>
            <p:nvPr/>
          </p:nvGrpSpPr>
          <p:grpSpPr bwMode="auto">
            <a:xfrm>
              <a:off x="3060" y="3960"/>
              <a:ext cx="2700" cy="540"/>
              <a:chOff x="3060" y="3960"/>
              <a:chExt cx="2700" cy="540"/>
            </a:xfrm>
          </p:grpSpPr>
          <p:sp>
            <p:nvSpPr>
              <p:cNvPr id="22546" name="Line 30"/>
              <p:cNvSpPr>
                <a:spLocks noChangeShapeType="1"/>
              </p:cNvSpPr>
              <p:nvPr/>
            </p:nvSpPr>
            <p:spPr bwMode="auto">
              <a:xfrm>
                <a:off x="3060" y="418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7" name="Text Box 31"/>
              <p:cNvSpPr txBox="1">
                <a:spLocks noChangeArrowheads="1"/>
              </p:cNvSpPr>
              <p:nvPr/>
            </p:nvSpPr>
            <p:spPr bwMode="auto">
              <a:xfrm>
                <a:off x="3780" y="396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25</a:t>
                </a:r>
                <a:r>
                  <a:rPr lang="en-US" sz="1200" baseline="30000"/>
                  <a:t>th</a:t>
                </a:r>
                <a:r>
                  <a:rPr lang="en-US" sz="1200"/>
                  <a:t> percentile</a:t>
                </a:r>
                <a:endParaRPr lang="en-US"/>
              </a:p>
            </p:txBody>
          </p:sp>
        </p:grpSp>
        <p:grpSp>
          <p:nvGrpSpPr>
            <p:cNvPr id="22537" name="Group 32"/>
            <p:cNvGrpSpPr>
              <a:grpSpLocks/>
            </p:cNvGrpSpPr>
            <p:nvPr/>
          </p:nvGrpSpPr>
          <p:grpSpPr bwMode="auto">
            <a:xfrm>
              <a:off x="3060" y="2880"/>
              <a:ext cx="2700" cy="540"/>
              <a:chOff x="3060" y="2880"/>
              <a:chExt cx="2700" cy="540"/>
            </a:xfrm>
          </p:grpSpPr>
          <p:sp>
            <p:nvSpPr>
              <p:cNvPr id="22544" name="Line 33"/>
              <p:cNvSpPr>
                <a:spLocks noChangeShapeType="1"/>
              </p:cNvSpPr>
              <p:nvPr/>
            </p:nvSpPr>
            <p:spPr bwMode="auto">
              <a:xfrm>
                <a:off x="3060" y="310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5" name="Text Box 34"/>
              <p:cNvSpPr txBox="1">
                <a:spLocks noChangeArrowheads="1"/>
              </p:cNvSpPr>
              <p:nvPr/>
            </p:nvSpPr>
            <p:spPr bwMode="auto">
              <a:xfrm>
                <a:off x="3780" y="288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75</a:t>
                </a:r>
                <a:r>
                  <a:rPr lang="en-US" sz="1200" baseline="30000"/>
                  <a:t>th</a:t>
                </a:r>
                <a:r>
                  <a:rPr lang="en-US" sz="1200"/>
                  <a:t> percentile</a:t>
                </a:r>
                <a:endParaRPr lang="en-US"/>
              </a:p>
            </p:txBody>
          </p:sp>
        </p:grpSp>
        <p:grpSp>
          <p:nvGrpSpPr>
            <p:cNvPr id="22538" name="Group 35"/>
            <p:cNvGrpSpPr>
              <a:grpSpLocks/>
            </p:cNvGrpSpPr>
            <p:nvPr/>
          </p:nvGrpSpPr>
          <p:grpSpPr bwMode="auto">
            <a:xfrm>
              <a:off x="3060" y="3528"/>
              <a:ext cx="2700" cy="540"/>
              <a:chOff x="3060" y="3600"/>
              <a:chExt cx="2700" cy="540"/>
            </a:xfrm>
          </p:grpSpPr>
          <p:sp>
            <p:nvSpPr>
              <p:cNvPr id="22542" name="Line 36"/>
              <p:cNvSpPr>
                <a:spLocks noChangeShapeType="1"/>
              </p:cNvSpPr>
              <p:nvPr/>
            </p:nvSpPr>
            <p:spPr bwMode="auto">
              <a:xfrm>
                <a:off x="3060" y="382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3" name="Text Box 37"/>
              <p:cNvSpPr txBox="1">
                <a:spLocks noChangeArrowheads="1"/>
              </p:cNvSpPr>
              <p:nvPr/>
            </p:nvSpPr>
            <p:spPr bwMode="auto">
              <a:xfrm>
                <a:off x="3780" y="360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50</a:t>
                </a:r>
                <a:r>
                  <a:rPr lang="en-US" sz="1200" baseline="30000"/>
                  <a:t>th</a:t>
                </a:r>
                <a:r>
                  <a:rPr lang="en-US" sz="1200"/>
                  <a:t> percentile</a:t>
                </a:r>
                <a:endParaRPr lang="en-US"/>
              </a:p>
            </p:txBody>
          </p:sp>
        </p:grpSp>
        <p:grpSp>
          <p:nvGrpSpPr>
            <p:cNvPr id="22539" name="Group 38"/>
            <p:cNvGrpSpPr>
              <a:grpSpLocks/>
            </p:cNvGrpSpPr>
            <p:nvPr/>
          </p:nvGrpSpPr>
          <p:grpSpPr bwMode="auto">
            <a:xfrm>
              <a:off x="3060" y="1541"/>
              <a:ext cx="3900" cy="540"/>
              <a:chOff x="3060" y="5040"/>
              <a:chExt cx="3900" cy="540"/>
            </a:xfrm>
          </p:grpSpPr>
          <p:sp>
            <p:nvSpPr>
              <p:cNvPr id="22540" name="Line 39"/>
              <p:cNvSpPr>
                <a:spLocks noChangeShapeType="1"/>
              </p:cNvSpPr>
              <p:nvPr/>
            </p:nvSpPr>
            <p:spPr bwMode="auto">
              <a:xfrm>
                <a:off x="3060" y="526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1" name="Text Box 40"/>
              <p:cNvSpPr txBox="1">
                <a:spLocks noChangeArrowheads="1"/>
              </p:cNvSpPr>
              <p:nvPr/>
            </p:nvSpPr>
            <p:spPr bwMode="auto">
              <a:xfrm>
                <a:off x="3780" y="5040"/>
                <a:ext cx="31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dirty="0"/>
                  <a:t>Maximum (is at most 1.5 IQR off the 75</a:t>
                </a:r>
                <a:r>
                  <a:rPr lang="en-US" sz="1200" baseline="30000" dirty="0"/>
                  <a:t>th</a:t>
                </a:r>
                <a:r>
                  <a:rPr lang="en-US" sz="1200" dirty="0"/>
                  <a:t> percentile)</a:t>
                </a:r>
                <a:endParaRPr lang="en-US" dirty="0"/>
              </a:p>
            </p:txBody>
          </p:sp>
        </p:grpSp>
      </p:grpSp>
      <p:sp>
        <p:nvSpPr>
          <p:cNvPr id="2" name="TextBox 1"/>
          <p:cNvSpPr txBox="1"/>
          <p:nvPr/>
        </p:nvSpPr>
        <p:spPr>
          <a:xfrm>
            <a:off x="2315736" y="4660820"/>
            <a:ext cx="503664" cy="286232"/>
          </a:xfrm>
          <a:prstGeom prst="rect">
            <a:avLst/>
          </a:prstGeom>
          <a:noFill/>
        </p:spPr>
        <p:txBody>
          <a:bodyPr wrap="none" rtlCol="0">
            <a:spAutoFit/>
          </a:bodyPr>
          <a:lstStyle/>
          <a:p>
            <a:r>
              <a:rPr lang="en-US" dirty="0"/>
              <a:t>IQR</a:t>
            </a:r>
          </a:p>
        </p:txBody>
      </p:sp>
      <p:sp>
        <p:nvSpPr>
          <p:cNvPr id="7" name="Rectangle 6"/>
          <p:cNvSpPr/>
          <p:nvPr/>
        </p:nvSpPr>
        <p:spPr bwMode="auto">
          <a:xfrm>
            <a:off x="3059705" y="6070381"/>
            <a:ext cx="608194" cy="342866"/>
          </a:xfrm>
          <a:prstGeom prst="rect">
            <a:avLst/>
          </a:prstGeom>
          <a:no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pPr>
            <a:endParaRPr kumimoji="0" lang="en-US" sz="1400" b="0" i="0" u="none" strike="noStrike" cap="none" normalizeH="0" baseline="0">
              <a:ln>
                <a:noFill/>
              </a:ln>
              <a:solidFill>
                <a:schemeClr val="tx1"/>
              </a:solidFill>
              <a:effectLst/>
              <a:latin typeface="Arial" charset="0"/>
            </a:endParaRPr>
          </a:p>
        </p:txBody>
      </p:sp>
      <p:sp>
        <p:nvSpPr>
          <p:cNvPr id="8" name="Rectangle 7"/>
          <p:cNvSpPr/>
          <p:nvPr/>
        </p:nvSpPr>
        <p:spPr bwMode="auto">
          <a:xfrm>
            <a:off x="7848600" y="3836265"/>
            <a:ext cx="533400" cy="507315"/>
          </a:xfrm>
          <a:prstGeom prst="rect">
            <a:avLst/>
          </a:prstGeom>
          <a:no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pPr>
            <a:endParaRPr kumimoji="0" lang="en-US" sz="1400" b="0" i="0" u="none" strike="noStrike" cap="none" normalizeH="0" baseline="0">
              <a:ln>
                <a:noFill/>
              </a:ln>
              <a:solidFill>
                <a:schemeClr val="tx1"/>
              </a:solidFill>
              <a:effectLst/>
              <a:latin typeface="Arial" charset="0"/>
            </a:endParaRPr>
          </a:p>
        </p:txBody>
      </p:sp>
      <p:sp>
        <p:nvSpPr>
          <p:cNvPr id="9" name="Rectangle 8"/>
          <p:cNvSpPr/>
          <p:nvPr/>
        </p:nvSpPr>
        <p:spPr bwMode="auto">
          <a:xfrm>
            <a:off x="3127272" y="6097007"/>
            <a:ext cx="419100" cy="381598"/>
          </a:xfrm>
          <a:prstGeom prst="rect">
            <a:avLst/>
          </a:prstGeom>
          <a:solidFill>
            <a:schemeClr val="bg1"/>
          </a:solidFill>
          <a:ln w="12700"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pPr>
            <a:endParaRPr kumimoji="0" lang="en-US" sz="1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1819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3352800"/>
            <a:ext cx="898525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67" name="Rectangle 2"/>
          <p:cNvSpPr>
            <a:spLocks noGrp="1" noChangeArrowheads="1"/>
          </p:cNvSpPr>
          <p:nvPr>
            <p:ph type="title"/>
          </p:nvPr>
        </p:nvSpPr>
        <p:spPr>
          <a:xfrm>
            <a:off x="381000" y="152400"/>
            <a:ext cx="8458200" cy="533400"/>
          </a:xfrm>
        </p:spPr>
        <p:txBody>
          <a:bodyPr/>
          <a:lstStyle/>
          <a:p>
            <a:r>
              <a:rPr lang="en-US"/>
              <a:t>Measures of Location: Mean and Median</a:t>
            </a:r>
          </a:p>
        </p:txBody>
      </p:sp>
      <p:sp>
        <p:nvSpPr>
          <p:cNvPr id="11268" name="Rectangle 3"/>
          <p:cNvSpPr>
            <a:spLocks noGrp="1" noChangeArrowheads="1"/>
          </p:cNvSpPr>
          <p:nvPr>
            <p:ph type="body" idx="1"/>
          </p:nvPr>
        </p:nvSpPr>
        <p:spPr>
          <a:xfrm>
            <a:off x="411163" y="1143000"/>
            <a:ext cx="8428037" cy="5181600"/>
          </a:xfrm>
        </p:spPr>
        <p:txBody>
          <a:bodyPr/>
          <a:lstStyle/>
          <a:p>
            <a:r>
              <a:rPr lang="en-US"/>
              <a:t>The mean is the most common measure of the location of a set of points.  </a:t>
            </a:r>
          </a:p>
          <a:p>
            <a:r>
              <a:rPr lang="en-US"/>
              <a:t>However, the mean is very sensitive to outliers.   </a:t>
            </a:r>
          </a:p>
          <a:p>
            <a:r>
              <a:rPr lang="en-US"/>
              <a:t>Thus, the median or a trimmed mean is also commonly used.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381000" y="152400"/>
            <a:ext cx="8610600" cy="533400"/>
          </a:xfrm>
        </p:spPr>
        <p:txBody>
          <a:bodyPr/>
          <a:lstStyle/>
          <a:p>
            <a:r>
              <a:rPr lang="en-US"/>
              <a:t>Measures of Spread: Range and Variance</a:t>
            </a:r>
          </a:p>
        </p:txBody>
      </p:sp>
      <p:sp>
        <p:nvSpPr>
          <p:cNvPr id="2052" name="Rectangle 4"/>
          <p:cNvSpPr>
            <a:spLocks noGrp="1" noChangeArrowheads="1"/>
          </p:cNvSpPr>
          <p:nvPr>
            <p:ph type="body" idx="1"/>
          </p:nvPr>
        </p:nvSpPr>
        <p:spPr>
          <a:xfrm>
            <a:off x="411163" y="990600"/>
            <a:ext cx="8428037" cy="5181600"/>
          </a:xfrm>
        </p:spPr>
        <p:txBody>
          <a:bodyPr/>
          <a:lstStyle/>
          <a:p>
            <a:r>
              <a:rPr lang="en-US"/>
              <a:t>Range is the difference between the max and min</a:t>
            </a:r>
          </a:p>
          <a:p>
            <a:r>
              <a:rPr lang="en-US"/>
              <a:t>The variance or standard deviation</a:t>
            </a:r>
          </a:p>
          <a:p>
            <a:pPr>
              <a:buFont typeface="Monotype Sorts" pitchFamily="2" charset="2"/>
              <a:buNone/>
            </a:pPr>
            <a:r>
              <a:rPr lang="en-US"/>
              <a:t> </a:t>
            </a:r>
          </a:p>
          <a:p>
            <a:pPr>
              <a:buFont typeface="Monotype Sorts" pitchFamily="2" charset="2"/>
              <a:buNone/>
            </a:pPr>
            <a:endParaRPr lang="en-US"/>
          </a:p>
          <a:p>
            <a:endParaRPr lang="en-US"/>
          </a:p>
          <a:p>
            <a:r>
              <a:rPr lang="en-US"/>
              <a:t>However, this is also sensitive to outliers, so that other measures are often used.  </a:t>
            </a:r>
          </a:p>
        </p:txBody>
      </p:sp>
      <p:graphicFrame>
        <p:nvGraphicFramePr>
          <p:cNvPr id="2050" name="Object 1024"/>
          <p:cNvGraphicFramePr>
            <a:graphicFrameLocks noChangeAspect="1"/>
          </p:cNvGraphicFramePr>
          <p:nvPr/>
        </p:nvGraphicFramePr>
        <p:xfrm>
          <a:off x="1143000" y="1905000"/>
          <a:ext cx="5487988" cy="1100138"/>
        </p:xfrm>
        <a:graphic>
          <a:graphicData uri="http://schemas.openxmlformats.org/presentationml/2006/ole">
            <mc:AlternateContent xmlns:mc="http://schemas.openxmlformats.org/markup-compatibility/2006">
              <mc:Choice xmlns:v="urn:schemas-microsoft-com:vml" Requires="v">
                <p:oleObj name="Document" r:id="rId3" imgW="5486400" imgH="1100328" progId="Word.Document.8">
                  <p:embed/>
                </p:oleObj>
              </mc:Choice>
              <mc:Fallback>
                <p:oleObj name="Document" r:id="rId3" imgW="5486400" imgH="1100328"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05000"/>
                        <a:ext cx="5487988" cy="110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5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3" y="4419600"/>
            <a:ext cx="464343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54" name="Text Box 7"/>
          <p:cNvSpPr txBox="1">
            <a:spLocks noChangeArrowheads="1"/>
          </p:cNvSpPr>
          <p:nvPr/>
        </p:nvSpPr>
        <p:spPr bwMode="auto">
          <a:xfrm>
            <a:off x="5638800" y="4419600"/>
            <a:ext cx="3341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600"/>
              <a:t>(Mean Absolute Deviation) [Han]</a:t>
            </a:r>
          </a:p>
          <a:p>
            <a:r>
              <a:rPr lang="en-US" sz="1600"/>
              <a:t>(Absolute Average Deviation) [Tan]</a:t>
            </a:r>
          </a:p>
        </p:txBody>
      </p:sp>
      <p:sp>
        <p:nvSpPr>
          <p:cNvPr id="2055" name="Text Box 8"/>
          <p:cNvSpPr txBox="1">
            <a:spLocks noChangeArrowheads="1"/>
          </p:cNvSpPr>
          <p:nvPr/>
        </p:nvSpPr>
        <p:spPr bwMode="auto">
          <a:xfrm>
            <a:off x="6172200" y="5334000"/>
            <a:ext cx="27305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600"/>
              <a:t>(Median Absolute Deviation)</a:t>
            </a:r>
          </a:p>
        </p:txBody>
      </p:sp>
      <p:sp>
        <p:nvSpPr>
          <p:cNvPr id="2056" name="Text Box 9"/>
          <p:cNvSpPr txBox="1">
            <a:spLocks noChangeArrowheads="1"/>
          </p:cNvSpPr>
          <p:nvPr/>
        </p:nvSpPr>
        <p:spPr bwMode="auto">
          <a:xfrm>
            <a:off x="1281113" y="3081338"/>
            <a:ext cx="35417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000">
                <a:latin typeface="Verdana" pitchFamily="34" charset="0"/>
              </a:rPr>
              <a:t>standard_deviation(x)= s</a:t>
            </a:r>
            <a:r>
              <a:rPr lang="en-US" sz="2000" baseline="-25000">
                <a:latin typeface="Verdana" pitchFamily="34" charset="0"/>
              </a:rPr>
              <a:t>x</a:t>
            </a:r>
          </a:p>
        </p:txBody>
      </p:sp>
      <p:sp>
        <p:nvSpPr>
          <p:cNvPr id="2057" name="Rectangle 11"/>
          <p:cNvSpPr>
            <a:spLocks noChangeArrowheads="1"/>
          </p:cNvSpPr>
          <p:nvPr/>
        </p:nvSpPr>
        <p:spPr bwMode="auto">
          <a:xfrm>
            <a:off x="7010400" y="1447800"/>
            <a:ext cx="11430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58" name="Text Box 12"/>
          <p:cNvSpPr txBox="1">
            <a:spLocks noChangeArrowheads="1"/>
          </p:cNvSpPr>
          <p:nvPr/>
        </p:nvSpPr>
        <p:spPr bwMode="auto">
          <a:xfrm>
            <a:off x="7086600" y="1447800"/>
            <a:ext cx="121920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0, 2, 3, 7, 8</a:t>
            </a:r>
          </a:p>
        </p:txBody>
      </p:sp>
      <p:sp>
        <p:nvSpPr>
          <p:cNvPr id="2059" name="Rectangle 13"/>
          <p:cNvSpPr>
            <a:spLocks noChangeArrowheads="1"/>
          </p:cNvSpPr>
          <p:nvPr/>
        </p:nvSpPr>
        <p:spPr bwMode="auto">
          <a:xfrm>
            <a:off x="6858000" y="2286000"/>
            <a:ext cx="6096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60" name="Rectangle 14"/>
          <p:cNvSpPr>
            <a:spLocks noChangeArrowheads="1"/>
          </p:cNvSpPr>
          <p:nvPr/>
        </p:nvSpPr>
        <p:spPr bwMode="auto">
          <a:xfrm>
            <a:off x="6934200" y="3048000"/>
            <a:ext cx="6096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61" name="Rectangle 15"/>
          <p:cNvSpPr>
            <a:spLocks noChangeArrowheads="1"/>
          </p:cNvSpPr>
          <p:nvPr/>
        </p:nvSpPr>
        <p:spPr bwMode="auto">
          <a:xfrm>
            <a:off x="609600" y="4572000"/>
            <a:ext cx="6096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62" name="Rectangle 16"/>
          <p:cNvSpPr>
            <a:spLocks noChangeArrowheads="1"/>
          </p:cNvSpPr>
          <p:nvPr/>
        </p:nvSpPr>
        <p:spPr bwMode="auto">
          <a:xfrm>
            <a:off x="609600" y="5334000"/>
            <a:ext cx="6096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63" name="Rectangle 17"/>
          <p:cNvSpPr>
            <a:spLocks noChangeArrowheads="1"/>
          </p:cNvSpPr>
          <p:nvPr/>
        </p:nvSpPr>
        <p:spPr bwMode="auto">
          <a:xfrm>
            <a:off x="609600" y="5867400"/>
            <a:ext cx="609600" cy="304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2064" name="Text Box 18"/>
          <p:cNvSpPr txBox="1">
            <a:spLocks noChangeArrowheads="1"/>
          </p:cNvSpPr>
          <p:nvPr/>
        </p:nvSpPr>
        <p:spPr bwMode="auto">
          <a:xfrm>
            <a:off x="6919913" y="2286000"/>
            <a:ext cx="525462"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11.5</a:t>
            </a:r>
          </a:p>
        </p:txBody>
      </p:sp>
      <p:sp>
        <p:nvSpPr>
          <p:cNvPr id="2065" name="Text Box 19"/>
          <p:cNvSpPr txBox="1">
            <a:spLocks noChangeArrowheads="1"/>
          </p:cNvSpPr>
          <p:nvPr/>
        </p:nvSpPr>
        <p:spPr bwMode="auto">
          <a:xfrm>
            <a:off x="6919913" y="3048000"/>
            <a:ext cx="6238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3.3</a:t>
            </a:r>
          </a:p>
        </p:txBody>
      </p:sp>
      <p:sp>
        <p:nvSpPr>
          <p:cNvPr id="2066" name="Text Box 20"/>
          <p:cNvSpPr txBox="1">
            <a:spLocks noChangeArrowheads="1"/>
          </p:cNvSpPr>
          <p:nvPr/>
        </p:nvSpPr>
        <p:spPr bwMode="auto">
          <a:xfrm>
            <a:off x="671513" y="4602163"/>
            <a:ext cx="4270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2.8</a:t>
            </a:r>
          </a:p>
        </p:txBody>
      </p:sp>
      <p:sp>
        <p:nvSpPr>
          <p:cNvPr id="2067" name="Text Box 21"/>
          <p:cNvSpPr txBox="1">
            <a:spLocks noChangeArrowheads="1"/>
          </p:cNvSpPr>
          <p:nvPr/>
        </p:nvSpPr>
        <p:spPr bwMode="auto">
          <a:xfrm>
            <a:off x="823913" y="5364163"/>
            <a:ext cx="282575"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3</a:t>
            </a:r>
          </a:p>
        </p:txBody>
      </p:sp>
      <p:sp>
        <p:nvSpPr>
          <p:cNvPr id="2068" name="Text Box 23"/>
          <p:cNvSpPr txBox="1">
            <a:spLocks noChangeArrowheads="1"/>
          </p:cNvSpPr>
          <p:nvPr/>
        </p:nvSpPr>
        <p:spPr bwMode="auto">
          <a:xfrm>
            <a:off x="823913" y="5897563"/>
            <a:ext cx="2794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369888" y="152400"/>
            <a:ext cx="8610600" cy="533400"/>
          </a:xfrm>
        </p:spPr>
        <p:txBody>
          <a:bodyPr/>
          <a:lstStyle/>
          <a:p>
            <a:r>
              <a:rPr lang="en-US" dirty="0"/>
              <a:t>68-95-99.7 Rule</a:t>
            </a:r>
          </a:p>
        </p:txBody>
      </p:sp>
      <p:sp>
        <p:nvSpPr>
          <p:cNvPr id="2" name="TextBox 1"/>
          <p:cNvSpPr txBox="1"/>
          <p:nvPr/>
        </p:nvSpPr>
        <p:spPr>
          <a:xfrm>
            <a:off x="533400" y="1219200"/>
            <a:ext cx="1963999" cy="286232"/>
          </a:xfrm>
          <a:prstGeom prst="rect">
            <a:avLst/>
          </a:prstGeom>
          <a:noFill/>
        </p:spPr>
        <p:txBody>
          <a:bodyPr wrap="none" rtlCol="0">
            <a:spAutoFit/>
          </a:bodyPr>
          <a:lstStyle/>
          <a:p>
            <a:r>
              <a:rPr lang="en-US" dirty="0"/>
              <a:t>For more details see:  </a:t>
            </a:r>
          </a:p>
        </p:txBody>
      </p:sp>
      <p:sp>
        <p:nvSpPr>
          <p:cNvPr id="3" name="Rectangle 2"/>
          <p:cNvSpPr/>
          <p:nvPr/>
        </p:nvSpPr>
        <p:spPr>
          <a:xfrm>
            <a:off x="2362200" y="1219200"/>
            <a:ext cx="6019800" cy="531428"/>
          </a:xfrm>
          <a:prstGeom prst="rect">
            <a:avLst/>
          </a:prstGeom>
        </p:spPr>
        <p:txBody>
          <a:bodyPr wrap="square">
            <a:spAutoFit/>
          </a:bodyPr>
          <a:lstStyle/>
          <a:p>
            <a:r>
              <a:rPr lang="en-US" dirty="0">
                <a:hlinkClick r:id="rId3"/>
              </a:rPr>
              <a:t>https://en.wikipedia.org/wiki/68%E2%80%9395%E2%80%9399.7_rule</a:t>
            </a:r>
            <a:endParaRPr lang="en-US" dirty="0"/>
          </a:p>
          <a:p>
            <a:endParaRPr lang="en-US" dirty="0"/>
          </a:p>
        </p:txBody>
      </p:sp>
      <p:pic>
        <p:nvPicPr>
          <p:cNvPr id="3074" name="Picture 2" descr="https://upload.wikimedia.org/wikipedia/commons/thumb/2/22/Empirical_rule_histogram.svg/553px-Empirical_rule_histogram.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49136"/>
            <a:ext cx="4505325" cy="446459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227483"/>
            <a:ext cx="245745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4191000"/>
            <a:ext cx="2114681" cy="776623"/>
          </a:xfrm>
          <a:prstGeom prst="rect">
            <a:avLst/>
          </a:prstGeom>
          <a:noFill/>
        </p:spPr>
        <p:txBody>
          <a:bodyPr wrap="none" rtlCol="0">
            <a:spAutoFit/>
          </a:bodyPr>
          <a:lstStyle/>
          <a:p>
            <a:r>
              <a:rPr lang="en-US" dirty="0"/>
              <a:t>Remark:</a:t>
            </a:r>
          </a:p>
          <a:p>
            <a:pPr marL="285750" indent="-285750">
              <a:buFont typeface="Symbol"/>
              <a:buChar char="m"/>
            </a:pPr>
            <a:r>
              <a:rPr lang="en-US" dirty="0">
                <a:sym typeface="Symbol"/>
              </a:rPr>
              <a:t>is mean value and</a:t>
            </a:r>
          </a:p>
          <a:p>
            <a:pPr marL="285750" indent="-285750">
              <a:buFont typeface="Symbol"/>
              <a:buChar char="s"/>
            </a:pPr>
            <a:r>
              <a:rPr lang="en-US" dirty="0">
                <a:sym typeface="Symbol"/>
              </a:rPr>
              <a:t>is standard deviation</a:t>
            </a:r>
          </a:p>
        </p:txBody>
      </p:sp>
      <p:pic>
        <p:nvPicPr>
          <p:cNvPr id="3081" name="Picture 9"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2895600"/>
            <a:ext cx="2321794" cy="17413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04000" y="2675467"/>
            <a:ext cx="2632452" cy="776623"/>
          </a:xfrm>
          <a:prstGeom prst="rect">
            <a:avLst/>
          </a:prstGeom>
          <a:noFill/>
        </p:spPr>
        <p:txBody>
          <a:bodyPr wrap="none" rtlCol="0">
            <a:spAutoFit/>
          </a:bodyPr>
          <a:lstStyle/>
          <a:p>
            <a:r>
              <a:rPr lang="en-US" dirty="0">
                <a:sym typeface="Symbol"/>
              </a:rPr>
              <a:t>This rule assumes a Gaussian</a:t>
            </a:r>
          </a:p>
          <a:p>
            <a:r>
              <a:rPr lang="en-US" dirty="0">
                <a:sym typeface="Symbol"/>
              </a:rPr>
              <a:t>distribution!</a:t>
            </a:r>
            <a:endParaRPr lang="en-US" dirty="0"/>
          </a:p>
          <a:p>
            <a:endParaRPr lang="en-US" dirty="0"/>
          </a:p>
        </p:txBody>
      </p:sp>
    </p:spTree>
    <p:extLst>
      <p:ext uri="{BB962C8B-B14F-4D97-AF65-F5344CB8AC3E}">
        <p14:creationId xmlns:p14="http://schemas.microsoft.com/office/powerpoint/2010/main" val="262362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title"/>
          </p:nvPr>
        </p:nvSpPr>
        <p:spPr>
          <a:xfrm>
            <a:off x="369888" y="152400"/>
            <a:ext cx="8610600" cy="533400"/>
          </a:xfrm>
        </p:spPr>
        <p:txBody>
          <a:bodyPr/>
          <a:lstStyle/>
          <a:p>
            <a:r>
              <a:rPr lang="en-US" dirty="0"/>
              <a:t>68-95-99.7 Rule continued</a:t>
            </a:r>
          </a:p>
        </p:txBody>
      </p:sp>
      <p:graphicFrame>
        <p:nvGraphicFramePr>
          <p:cNvPr id="6" name="Table 5"/>
          <p:cNvGraphicFramePr>
            <a:graphicFrameLocks noGrp="1"/>
          </p:cNvGraphicFramePr>
          <p:nvPr>
            <p:extLst>
              <p:ext uri="{D42A27DB-BD31-4B8C-83A1-F6EECF244321}">
                <p14:modId xmlns:p14="http://schemas.microsoft.com/office/powerpoint/2010/main" val="3232660952"/>
              </p:ext>
            </p:extLst>
          </p:nvPr>
        </p:nvGraphicFramePr>
        <p:xfrm>
          <a:off x="1752600" y="1143000"/>
          <a:ext cx="6546968" cy="5387342"/>
        </p:xfrm>
        <a:graphic>
          <a:graphicData uri="http://schemas.openxmlformats.org/drawingml/2006/table">
            <a:tbl>
              <a:tblPr/>
              <a:tblGrid>
                <a:gridCol w="1636742">
                  <a:extLst>
                    <a:ext uri="{9D8B030D-6E8A-4147-A177-3AD203B41FA5}">
                      <a16:colId xmlns:a16="http://schemas.microsoft.com/office/drawing/2014/main" val="20000"/>
                    </a:ext>
                  </a:extLst>
                </a:gridCol>
                <a:gridCol w="2173258">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65368">
                  <a:extLst>
                    <a:ext uri="{9D8B030D-6E8A-4147-A177-3AD203B41FA5}">
                      <a16:colId xmlns:a16="http://schemas.microsoft.com/office/drawing/2014/main" val="20003"/>
                    </a:ext>
                  </a:extLst>
                </a:gridCol>
              </a:tblGrid>
              <a:tr h="935567">
                <a:tc>
                  <a:txBody>
                    <a:bodyPr/>
                    <a:lstStyle/>
                    <a:p>
                      <a:r>
                        <a:rPr lang="en-US" sz="1400" dirty="0"/>
                        <a:t>Range</a:t>
                      </a:r>
                    </a:p>
                  </a:txBody>
                  <a:tcPr marL="71967" marR="71967" marT="35983" marB="35983" anchor="ctr">
                    <a:lnL>
                      <a:noFill/>
                    </a:lnL>
                    <a:lnR>
                      <a:noFill/>
                    </a:lnR>
                    <a:lnT>
                      <a:noFill/>
                    </a:lnT>
                    <a:lnB>
                      <a:noFill/>
                    </a:lnB>
                    <a:solidFill>
                      <a:srgbClr val="CCCCCC"/>
                    </a:solidFill>
                  </a:tcPr>
                </a:tc>
                <a:tc>
                  <a:txBody>
                    <a:bodyPr/>
                    <a:lstStyle/>
                    <a:p>
                      <a:r>
                        <a:rPr lang="en-US" sz="1400"/>
                        <a:t>Expected fraction of population inside range</a:t>
                      </a:r>
                    </a:p>
                  </a:txBody>
                  <a:tcPr marL="71967" marR="71967" marT="35983" marB="35983" anchor="ctr">
                    <a:lnL>
                      <a:noFill/>
                    </a:lnL>
                    <a:lnR>
                      <a:noFill/>
                    </a:lnR>
                    <a:lnT>
                      <a:noFill/>
                    </a:lnT>
                    <a:lnB>
                      <a:noFill/>
                    </a:lnB>
                    <a:solidFill>
                      <a:srgbClr val="CCCCCC"/>
                    </a:solidFill>
                  </a:tcPr>
                </a:tc>
                <a:tc>
                  <a:txBody>
                    <a:bodyPr/>
                    <a:lstStyle/>
                    <a:p>
                      <a:r>
                        <a:rPr lang="en-US" sz="1400"/>
                        <a:t>Approximate expected frequency outside range</a:t>
                      </a:r>
                    </a:p>
                  </a:txBody>
                  <a:tcPr marL="71967" marR="71967" marT="35983" marB="35983" anchor="ctr">
                    <a:lnL>
                      <a:noFill/>
                    </a:lnL>
                    <a:lnR>
                      <a:noFill/>
                    </a:lnR>
                    <a:lnT>
                      <a:noFill/>
                    </a:lnT>
                    <a:lnB>
                      <a:noFill/>
                    </a:lnB>
                    <a:solidFill>
                      <a:srgbClr val="CCCCCC"/>
                    </a:solidFill>
                  </a:tcPr>
                </a:tc>
                <a:tc>
                  <a:txBody>
                    <a:bodyPr/>
                    <a:lstStyle/>
                    <a:p>
                      <a:r>
                        <a:rPr lang="en-US" sz="1400"/>
                        <a:t>Approximate frequency for daily event</a:t>
                      </a:r>
                    </a:p>
                  </a:txBody>
                  <a:tcPr marL="71967" marR="71967" marT="35983" marB="35983" anchor="ctr">
                    <a:lnL>
                      <a:noFill/>
                    </a:lnL>
                    <a:lnR>
                      <a:noFill/>
                    </a:lnR>
                    <a:lnT>
                      <a:noFill/>
                    </a:lnT>
                    <a:lnB>
                      <a:noFill/>
                    </a:lnB>
                    <a:solidFill>
                      <a:srgbClr val="CCCCCC"/>
                    </a:solidFill>
                  </a:tcPr>
                </a:tc>
                <a:extLst>
                  <a:ext uri="{0D108BD9-81ED-4DB2-BD59-A6C34878D82A}">
                    <a16:rowId xmlns:a16="http://schemas.microsoft.com/office/drawing/2014/main" val="10000"/>
                  </a:ext>
                </a:extLst>
              </a:tr>
              <a:tr h="503767">
                <a:tc>
                  <a:txBody>
                    <a:bodyPr/>
                    <a:lstStyle/>
                    <a:p>
                      <a:r>
                        <a:rPr lang="el-GR" sz="1400"/>
                        <a:t>μ ± 0.5σ</a:t>
                      </a:r>
                    </a:p>
                  </a:txBody>
                  <a:tcPr marL="71967" marR="71967" marT="35983" marB="35983" anchor="ctr">
                    <a:lnL>
                      <a:noFill/>
                    </a:lnL>
                    <a:lnR>
                      <a:noFill/>
                    </a:lnR>
                    <a:lnT>
                      <a:noFill/>
                    </a:lnT>
                    <a:lnB>
                      <a:noFill/>
                    </a:lnB>
                  </a:tcPr>
                </a:tc>
                <a:tc>
                  <a:txBody>
                    <a:bodyPr/>
                    <a:lstStyle/>
                    <a:p>
                      <a:r>
                        <a:rPr lang="en-US" sz="1400">
                          <a:effectLst/>
                        </a:rPr>
                        <a:t>0.382924922548026</a:t>
                      </a:r>
                      <a:endParaRPr lang="en-US" sz="1400"/>
                    </a:p>
                  </a:txBody>
                  <a:tcPr marL="71967" marR="71967" marT="35983" marB="35983" anchor="ctr">
                    <a:lnL>
                      <a:noFill/>
                    </a:lnL>
                    <a:lnR>
                      <a:noFill/>
                    </a:lnR>
                    <a:lnT>
                      <a:noFill/>
                    </a:lnT>
                    <a:lnB>
                      <a:noFill/>
                    </a:lnB>
                  </a:tcPr>
                </a:tc>
                <a:tc>
                  <a:txBody>
                    <a:bodyPr/>
                    <a:lstStyle/>
                    <a:p>
                      <a:r>
                        <a:rPr lang="en-US" sz="1400" dirty="0"/>
                        <a:t>2 in 3</a:t>
                      </a:r>
                    </a:p>
                  </a:txBody>
                  <a:tcPr marL="71967" marR="71967" marT="35983" marB="35983" anchor="ctr">
                    <a:lnL>
                      <a:noFill/>
                    </a:lnL>
                    <a:lnR>
                      <a:noFill/>
                    </a:lnR>
                    <a:lnT>
                      <a:noFill/>
                    </a:lnT>
                    <a:lnB>
                      <a:noFill/>
                    </a:lnB>
                  </a:tcPr>
                </a:tc>
                <a:tc>
                  <a:txBody>
                    <a:bodyPr/>
                    <a:lstStyle/>
                    <a:p>
                      <a:r>
                        <a:rPr lang="en-US" sz="1400"/>
                        <a:t>Four times a week</a:t>
                      </a:r>
                    </a:p>
                  </a:txBody>
                  <a:tcPr marL="71967" marR="71967" marT="35983" marB="35983" anchor="ctr">
                    <a:lnL>
                      <a:noFill/>
                    </a:lnL>
                    <a:lnR>
                      <a:noFill/>
                    </a:lnR>
                    <a:lnT>
                      <a:noFill/>
                    </a:lnT>
                    <a:lnB>
                      <a:noFill/>
                    </a:lnB>
                  </a:tcPr>
                </a:tc>
                <a:extLst>
                  <a:ext uri="{0D108BD9-81ED-4DB2-BD59-A6C34878D82A}">
                    <a16:rowId xmlns:a16="http://schemas.microsoft.com/office/drawing/2014/main" val="10001"/>
                  </a:ext>
                </a:extLst>
              </a:tr>
              <a:tr h="503767">
                <a:tc>
                  <a:txBody>
                    <a:bodyPr/>
                    <a:lstStyle/>
                    <a:p>
                      <a:r>
                        <a:rPr lang="el-GR" sz="1400"/>
                        <a:t>μ ± σ</a:t>
                      </a:r>
                    </a:p>
                  </a:txBody>
                  <a:tcPr marL="71967" marR="71967" marT="35983" marB="35983" anchor="ctr">
                    <a:lnL>
                      <a:noFill/>
                    </a:lnL>
                    <a:lnR>
                      <a:noFill/>
                    </a:lnR>
                    <a:lnT>
                      <a:noFill/>
                    </a:lnT>
                    <a:lnB>
                      <a:noFill/>
                    </a:lnB>
                  </a:tcPr>
                </a:tc>
                <a:tc>
                  <a:txBody>
                    <a:bodyPr/>
                    <a:lstStyle/>
                    <a:p>
                      <a:r>
                        <a:rPr lang="en-US" sz="1400">
                          <a:effectLst/>
                        </a:rPr>
                        <a:t>0.682689492137086</a:t>
                      </a:r>
                      <a:endParaRPr lang="en-US" sz="1400"/>
                    </a:p>
                  </a:txBody>
                  <a:tcPr marL="71967" marR="71967" marT="35983" marB="35983" anchor="ctr">
                    <a:lnL>
                      <a:noFill/>
                    </a:lnL>
                    <a:lnR>
                      <a:noFill/>
                    </a:lnR>
                    <a:lnT>
                      <a:noFill/>
                    </a:lnT>
                    <a:lnB>
                      <a:noFill/>
                    </a:lnB>
                  </a:tcPr>
                </a:tc>
                <a:tc>
                  <a:txBody>
                    <a:bodyPr/>
                    <a:lstStyle/>
                    <a:p>
                      <a:r>
                        <a:rPr lang="en-US" sz="1400"/>
                        <a:t>1 in 3</a:t>
                      </a:r>
                    </a:p>
                  </a:txBody>
                  <a:tcPr marL="71967" marR="71967" marT="35983" marB="35983" anchor="ctr">
                    <a:lnL>
                      <a:noFill/>
                    </a:lnL>
                    <a:lnR>
                      <a:noFill/>
                    </a:lnR>
                    <a:lnT>
                      <a:noFill/>
                    </a:lnT>
                    <a:lnB>
                      <a:noFill/>
                    </a:lnB>
                  </a:tcPr>
                </a:tc>
                <a:tc>
                  <a:txBody>
                    <a:bodyPr/>
                    <a:lstStyle/>
                    <a:p>
                      <a:r>
                        <a:rPr lang="en-US" sz="1400"/>
                        <a:t>Twice a week</a:t>
                      </a:r>
                    </a:p>
                  </a:txBody>
                  <a:tcPr marL="71967" marR="71967" marT="35983" marB="35983" anchor="ctr">
                    <a:lnL>
                      <a:noFill/>
                    </a:lnL>
                    <a:lnR>
                      <a:noFill/>
                    </a:lnR>
                    <a:lnT>
                      <a:noFill/>
                    </a:lnT>
                    <a:lnB>
                      <a:noFill/>
                    </a:lnB>
                  </a:tcPr>
                </a:tc>
                <a:extLst>
                  <a:ext uri="{0D108BD9-81ED-4DB2-BD59-A6C34878D82A}">
                    <a16:rowId xmlns:a16="http://schemas.microsoft.com/office/drawing/2014/main" val="10002"/>
                  </a:ext>
                </a:extLst>
              </a:tr>
              <a:tr h="503767">
                <a:tc>
                  <a:txBody>
                    <a:bodyPr/>
                    <a:lstStyle/>
                    <a:p>
                      <a:r>
                        <a:rPr lang="el-GR" sz="1400"/>
                        <a:t>μ ± 1.5σ</a:t>
                      </a:r>
                    </a:p>
                  </a:txBody>
                  <a:tcPr marL="71967" marR="71967" marT="35983" marB="35983" anchor="ctr">
                    <a:lnL>
                      <a:noFill/>
                    </a:lnL>
                    <a:lnR>
                      <a:noFill/>
                    </a:lnR>
                    <a:lnT>
                      <a:noFill/>
                    </a:lnT>
                    <a:lnB>
                      <a:noFill/>
                    </a:lnB>
                  </a:tcPr>
                </a:tc>
                <a:tc>
                  <a:txBody>
                    <a:bodyPr/>
                    <a:lstStyle/>
                    <a:p>
                      <a:r>
                        <a:rPr lang="en-US" sz="1400">
                          <a:effectLst/>
                        </a:rPr>
                        <a:t>0.866385597462284</a:t>
                      </a:r>
                      <a:endParaRPr lang="en-US" sz="1400"/>
                    </a:p>
                  </a:txBody>
                  <a:tcPr marL="71967" marR="71967" marT="35983" marB="35983" anchor="ctr">
                    <a:lnL>
                      <a:noFill/>
                    </a:lnL>
                    <a:lnR>
                      <a:noFill/>
                    </a:lnR>
                    <a:lnT>
                      <a:noFill/>
                    </a:lnT>
                    <a:lnB>
                      <a:noFill/>
                    </a:lnB>
                  </a:tcPr>
                </a:tc>
                <a:tc>
                  <a:txBody>
                    <a:bodyPr/>
                    <a:lstStyle/>
                    <a:p>
                      <a:r>
                        <a:rPr lang="en-US" sz="1400"/>
                        <a:t>1 in 7</a:t>
                      </a:r>
                    </a:p>
                  </a:txBody>
                  <a:tcPr marL="71967" marR="71967" marT="35983" marB="35983" anchor="ctr">
                    <a:lnL>
                      <a:noFill/>
                    </a:lnL>
                    <a:lnR>
                      <a:noFill/>
                    </a:lnR>
                    <a:lnT>
                      <a:noFill/>
                    </a:lnT>
                    <a:lnB>
                      <a:noFill/>
                    </a:lnB>
                  </a:tcPr>
                </a:tc>
                <a:tc>
                  <a:txBody>
                    <a:bodyPr/>
                    <a:lstStyle/>
                    <a:p>
                      <a:r>
                        <a:rPr lang="en-US" sz="1400"/>
                        <a:t>Weekly</a:t>
                      </a:r>
                    </a:p>
                  </a:txBody>
                  <a:tcPr marL="71967" marR="71967" marT="35983" marB="35983" anchor="ctr">
                    <a:lnL>
                      <a:noFill/>
                    </a:lnL>
                    <a:lnR>
                      <a:noFill/>
                    </a:lnR>
                    <a:lnT>
                      <a:noFill/>
                    </a:lnT>
                    <a:lnB>
                      <a:noFill/>
                    </a:lnB>
                  </a:tcPr>
                </a:tc>
                <a:extLst>
                  <a:ext uri="{0D108BD9-81ED-4DB2-BD59-A6C34878D82A}">
                    <a16:rowId xmlns:a16="http://schemas.microsoft.com/office/drawing/2014/main" val="10003"/>
                  </a:ext>
                </a:extLst>
              </a:tr>
              <a:tr h="503767">
                <a:tc>
                  <a:txBody>
                    <a:bodyPr/>
                    <a:lstStyle/>
                    <a:p>
                      <a:r>
                        <a:rPr lang="el-GR" sz="1400"/>
                        <a:t>μ ± 2σ</a:t>
                      </a:r>
                    </a:p>
                  </a:txBody>
                  <a:tcPr marL="71967" marR="71967" marT="35983" marB="35983" anchor="ctr">
                    <a:lnL>
                      <a:noFill/>
                    </a:lnL>
                    <a:lnR>
                      <a:noFill/>
                    </a:lnR>
                    <a:lnT>
                      <a:noFill/>
                    </a:lnT>
                    <a:lnB>
                      <a:noFill/>
                    </a:lnB>
                  </a:tcPr>
                </a:tc>
                <a:tc>
                  <a:txBody>
                    <a:bodyPr/>
                    <a:lstStyle/>
                    <a:p>
                      <a:r>
                        <a:rPr lang="en-US" sz="1400">
                          <a:effectLst/>
                        </a:rPr>
                        <a:t>0.954499736103642</a:t>
                      </a:r>
                      <a:endParaRPr lang="en-US" sz="1400"/>
                    </a:p>
                  </a:txBody>
                  <a:tcPr marL="71967" marR="71967" marT="35983" marB="35983" anchor="ctr">
                    <a:lnL>
                      <a:noFill/>
                    </a:lnL>
                    <a:lnR>
                      <a:noFill/>
                    </a:lnR>
                    <a:lnT>
                      <a:noFill/>
                    </a:lnT>
                    <a:lnB>
                      <a:noFill/>
                    </a:lnB>
                  </a:tcPr>
                </a:tc>
                <a:tc>
                  <a:txBody>
                    <a:bodyPr/>
                    <a:lstStyle/>
                    <a:p>
                      <a:r>
                        <a:rPr lang="en-US" sz="1400"/>
                        <a:t>1 in 22</a:t>
                      </a:r>
                    </a:p>
                  </a:txBody>
                  <a:tcPr marL="71967" marR="71967" marT="35983" marB="35983" anchor="ctr">
                    <a:lnL>
                      <a:noFill/>
                    </a:lnL>
                    <a:lnR>
                      <a:noFill/>
                    </a:lnR>
                    <a:lnT>
                      <a:noFill/>
                    </a:lnT>
                    <a:lnB>
                      <a:noFill/>
                    </a:lnB>
                  </a:tcPr>
                </a:tc>
                <a:tc>
                  <a:txBody>
                    <a:bodyPr/>
                    <a:lstStyle/>
                    <a:p>
                      <a:r>
                        <a:rPr lang="en-US" sz="1400"/>
                        <a:t>Every three weeks</a:t>
                      </a:r>
                    </a:p>
                  </a:txBody>
                  <a:tcPr marL="71967" marR="71967" marT="35983" marB="35983" anchor="ctr">
                    <a:lnL>
                      <a:noFill/>
                    </a:lnL>
                    <a:lnR>
                      <a:noFill/>
                    </a:lnR>
                    <a:lnT>
                      <a:noFill/>
                    </a:lnT>
                    <a:lnB>
                      <a:noFill/>
                    </a:lnB>
                  </a:tcPr>
                </a:tc>
                <a:extLst>
                  <a:ext uri="{0D108BD9-81ED-4DB2-BD59-A6C34878D82A}">
                    <a16:rowId xmlns:a16="http://schemas.microsoft.com/office/drawing/2014/main" val="10004"/>
                  </a:ext>
                </a:extLst>
              </a:tr>
              <a:tr h="503767">
                <a:tc>
                  <a:txBody>
                    <a:bodyPr/>
                    <a:lstStyle/>
                    <a:p>
                      <a:r>
                        <a:rPr lang="el-GR" sz="1400"/>
                        <a:t>μ ± 2.5σ</a:t>
                      </a:r>
                    </a:p>
                  </a:txBody>
                  <a:tcPr marL="71967" marR="71967" marT="35983" marB="35983" anchor="ctr">
                    <a:lnL>
                      <a:noFill/>
                    </a:lnL>
                    <a:lnR>
                      <a:noFill/>
                    </a:lnR>
                    <a:lnT>
                      <a:noFill/>
                    </a:lnT>
                    <a:lnB>
                      <a:noFill/>
                    </a:lnB>
                  </a:tcPr>
                </a:tc>
                <a:tc>
                  <a:txBody>
                    <a:bodyPr/>
                    <a:lstStyle/>
                    <a:p>
                      <a:r>
                        <a:rPr lang="en-US" sz="1400">
                          <a:effectLst/>
                        </a:rPr>
                        <a:t>0.987580669348448</a:t>
                      </a:r>
                      <a:endParaRPr lang="en-US" sz="1400"/>
                    </a:p>
                  </a:txBody>
                  <a:tcPr marL="71967" marR="71967" marT="35983" marB="35983" anchor="ctr">
                    <a:lnL>
                      <a:noFill/>
                    </a:lnL>
                    <a:lnR>
                      <a:noFill/>
                    </a:lnR>
                    <a:lnT>
                      <a:noFill/>
                    </a:lnT>
                    <a:lnB>
                      <a:noFill/>
                    </a:lnB>
                  </a:tcPr>
                </a:tc>
                <a:tc>
                  <a:txBody>
                    <a:bodyPr/>
                    <a:lstStyle/>
                    <a:p>
                      <a:r>
                        <a:rPr lang="en-US" sz="1400"/>
                        <a:t>1 in 81</a:t>
                      </a:r>
                    </a:p>
                  </a:txBody>
                  <a:tcPr marL="71967" marR="71967" marT="35983" marB="35983" anchor="ctr">
                    <a:lnL>
                      <a:noFill/>
                    </a:lnL>
                    <a:lnR>
                      <a:noFill/>
                    </a:lnR>
                    <a:lnT>
                      <a:noFill/>
                    </a:lnT>
                    <a:lnB>
                      <a:noFill/>
                    </a:lnB>
                  </a:tcPr>
                </a:tc>
                <a:tc>
                  <a:txBody>
                    <a:bodyPr/>
                    <a:lstStyle/>
                    <a:p>
                      <a:r>
                        <a:rPr lang="en-US" sz="1400"/>
                        <a:t>Quarterly</a:t>
                      </a:r>
                    </a:p>
                  </a:txBody>
                  <a:tcPr marL="71967" marR="71967" marT="35983" marB="35983" anchor="ctr">
                    <a:lnL>
                      <a:noFill/>
                    </a:lnL>
                    <a:lnR>
                      <a:noFill/>
                    </a:lnR>
                    <a:lnT>
                      <a:noFill/>
                    </a:lnT>
                    <a:lnB>
                      <a:noFill/>
                    </a:lnB>
                  </a:tcPr>
                </a:tc>
                <a:extLst>
                  <a:ext uri="{0D108BD9-81ED-4DB2-BD59-A6C34878D82A}">
                    <a16:rowId xmlns:a16="http://schemas.microsoft.com/office/drawing/2014/main" val="10005"/>
                  </a:ext>
                </a:extLst>
              </a:tr>
              <a:tr h="503767">
                <a:tc>
                  <a:txBody>
                    <a:bodyPr/>
                    <a:lstStyle/>
                    <a:p>
                      <a:r>
                        <a:rPr lang="el-GR" sz="1400"/>
                        <a:t>μ ± 3σ</a:t>
                      </a:r>
                    </a:p>
                  </a:txBody>
                  <a:tcPr marL="71967" marR="71967" marT="35983" marB="35983" anchor="ctr">
                    <a:lnL>
                      <a:noFill/>
                    </a:lnL>
                    <a:lnR>
                      <a:noFill/>
                    </a:lnR>
                    <a:lnT>
                      <a:noFill/>
                    </a:lnT>
                    <a:lnB>
                      <a:noFill/>
                    </a:lnB>
                  </a:tcPr>
                </a:tc>
                <a:tc>
                  <a:txBody>
                    <a:bodyPr/>
                    <a:lstStyle/>
                    <a:p>
                      <a:r>
                        <a:rPr lang="en-US" sz="1400">
                          <a:effectLst/>
                        </a:rPr>
                        <a:t>0.997300203936740</a:t>
                      </a:r>
                      <a:endParaRPr lang="en-US" sz="1400"/>
                    </a:p>
                  </a:txBody>
                  <a:tcPr marL="71967" marR="71967" marT="35983" marB="35983" anchor="ctr">
                    <a:lnL>
                      <a:noFill/>
                    </a:lnL>
                    <a:lnR>
                      <a:noFill/>
                    </a:lnR>
                    <a:lnT>
                      <a:noFill/>
                    </a:lnT>
                    <a:lnB>
                      <a:noFill/>
                    </a:lnB>
                  </a:tcPr>
                </a:tc>
                <a:tc>
                  <a:txBody>
                    <a:bodyPr/>
                    <a:lstStyle/>
                    <a:p>
                      <a:r>
                        <a:rPr lang="en-US" sz="1400"/>
                        <a:t>1 in 370</a:t>
                      </a:r>
                    </a:p>
                  </a:txBody>
                  <a:tcPr marL="71967" marR="71967" marT="35983" marB="35983" anchor="ctr">
                    <a:lnL>
                      <a:noFill/>
                    </a:lnL>
                    <a:lnR>
                      <a:noFill/>
                    </a:lnR>
                    <a:lnT>
                      <a:noFill/>
                    </a:lnT>
                    <a:lnB>
                      <a:noFill/>
                    </a:lnB>
                  </a:tcPr>
                </a:tc>
                <a:tc>
                  <a:txBody>
                    <a:bodyPr/>
                    <a:lstStyle/>
                    <a:p>
                      <a:r>
                        <a:rPr lang="en-US" sz="1400"/>
                        <a:t>Yearly</a:t>
                      </a:r>
                    </a:p>
                  </a:txBody>
                  <a:tcPr marL="71967" marR="71967" marT="35983" marB="35983" anchor="ctr">
                    <a:lnL>
                      <a:noFill/>
                    </a:lnL>
                    <a:lnR>
                      <a:noFill/>
                    </a:lnR>
                    <a:lnT>
                      <a:noFill/>
                    </a:lnT>
                    <a:lnB>
                      <a:noFill/>
                    </a:lnB>
                  </a:tcPr>
                </a:tc>
                <a:extLst>
                  <a:ext uri="{0D108BD9-81ED-4DB2-BD59-A6C34878D82A}">
                    <a16:rowId xmlns:a16="http://schemas.microsoft.com/office/drawing/2014/main" val="10006"/>
                  </a:ext>
                </a:extLst>
              </a:tr>
              <a:tr h="503767">
                <a:tc>
                  <a:txBody>
                    <a:bodyPr/>
                    <a:lstStyle/>
                    <a:p>
                      <a:r>
                        <a:rPr lang="el-GR" sz="1400"/>
                        <a:t>μ ± 3.5σ</a:t>
                      </a:r>
                    </a:p>
                  </a:txBody>
                  <a:tcPr marL="71967" marR="71967" marT="35983" marB="35983" anchor="ctr">
                    <a:lnL>
                      <a:noFill/>
                    </a:lnL>
                    <a:lnR>
                      <a:noFill/>
                    </a:lnR>
                    <a:lnT>
                      <a:noFill/>
                    </a:lnT>
                    <a:lnB>
                      <a:noFill/>
                    </a:lnB>
                  </a:tcPr>
                </a:tc>
                <a:tc>
                  <a:txBody>
                    <a:bodyPr/>
                    <a:lstStyle/>
                    <a:p>
                      <a:r>
                        <a:rPr lang="en-US" sz="1400">
                          <a:effectLst/>
                        </a:rPr>
                        <a:t>0.999534741841929</a:t>
                      </a:r>
                      <a:endParaRPr lang="en-US" sz="1400"/>
                    </a:p>
                  </a:txBody>
                  <a:tcPr marL="71967" marR="71967" marT="35983" marB="35983" anchor="ctr">
                    <a:lnL>
                      <a:noFill/>
                    </a:lnL>
                    <a:lnR>
                      <a:noFill/>
                    </a:lnR>
                    <a:lnT>
                      <a:noFill/>
                    </a:lnT>
                    <a:lnB>
                      <a:noFill/>
                    </a:lnB>
                  </a:tcPr>
                </a:tc>
                <a:tc>
                  <a:txBody>
                    <a:bodyPr/>
                    <a:lstStyle/>
                    <a:p>
                      <a:r>
                        <a:rPr lang="en-US" sz="1400"/>
                        <a:t>1 in 2149</a:t>
                      </a:r>
                    </a:p>
                  </a:txBody>
                  <a:tcPr marL="71967" marR="71967" marT="35983" marB="35983" anchor="ctr">
                    <a:lnL>
                      <a:noFill/>
                    </a:lnL>
                    <a:lnR>
                      <a:noFill/>
                    </a:lnR>
                    <a:lnT>
                      <a:noFill/>
                    </a:lnT>
                    <a:lnB>
                      <a:noFill/>
                    </a:lnB>
                  </a:tcPr>
                </a:tc>
                <a:tc>
                  <a:txBody>
                    <a:bodyPr/>
                    <a:lstStyle/>
                    <a:p>
                      <a:r>
                        <a:rPr lang="en-US" sz="1400"/>
                        <a:t>Every six years</a:t>
                      </a:r>
                    </a:p>
                  </a:txBody>
                  <a:tcPr marL="71967" marR="71967" marT="35983" marB="35983" anchor="ctr">
                    <a:lnL>
                      <a:noFill/>
                    </a:lnL>
                    <a:lnR>
                      <a:noFill/>
                    </a:lnR>
                    <a:lnT>
                      <a:noFill/>
                    </a:lnT>
                    <a:lnB>
                      <a:noFill/>
                    </a:lnB>
                  </a:tcPr>
                </a:tc>
                <a:extLst>
                  <a:ext uri="{0D108BD9-81ED-4DB2-BD59-A6C34878D82A}">
                    <a16:rowId xmlns:a16="http://schemas.microsoft.com/office/drawing/2014/main" val="10007"/>
                  </a:ext>
                </a:extLst>
              </a:tr>
              <a:tr h="719667">
                <a:tc>
                  <a:txBody>
                    <a:bodyPr/>
                    <a:lstStyle/>
                    <a:p>
                      <a:r>
                        <a:rPr lang="el-GR" sz="1400"/>
                        <a:t>μ ± 4σ</a:t>
                      </a:r>
                    </a:p>
                  </a:txBody>
                  <a:tcPr marL="71967" marR="71967" marT="35983" marB="35983" anchor="ctr">
                    <a:lnL>
                      <a:noFill/>
                    </a:lnL>
                    <a:lnR>
                      <a:noFill/>
                    </a:lnR>
                    <a:lnT>
                      <a:noFill/>
                    </a:lnT>
                    <a:lnB>
                      <a:noFill/>
                    </a:lnB>
                  </a:tcPr>
                </a:tc>
                <a:tc>
                  <a:txBody>
                    <a:bodyPr/>
                    <a:lstStyle/>
                    <a:p>
                      <a:r>
                        <a:rPr lang="en-US" sz="1400">
                          <a:effectLst/>
                        </a:rPr>
                        <a:t>0.999936657516334</a:t>
                      </a:r>
                      <a:endParaRPr lang="en-US" sz="1400"/>
                    </a:p>
                  </a:txBody>
                  <a:tcPr marL="71967" marR="71967" marT="35983" marB="35983" anchor="ctr">
                    <a:lnL>
                      <a:noFill/>
                    </a:lnL>
                    <a:lnR>
                      <a:noFill/>
                    </a:lnR>
                    <a:lnT>
                      <a:noFill/>
                    </a:lnT>
                    <a:lnB>
                      <a:noFill/>
                    </a:lnB>
                  </a:tcPr>
                </a:tc>
                <a:tc>
                  <a:txBody>
                    <a:bodyPr/>
                    <a:lstStyle/>
                    <a:p>
                      <a:r>
                        <a:rPr lang="en-US" sz="1400"/>
                        <a:t>1 in </a:t>
                      </a:r>
                      <a:r>
                        <a:rPr lang="en-US" sz="1400">
                          <a:effectLst/>
                        </a:rPr>
                        <a:t>7004157870000000000♠</a:t>
                      </a:r>
                      <a:r>
                        <a:rPr lang="en-US" sz="1400"/>
                        <a:t>15</a:t>
                      </a:r>
                      <a:r>
                        <a:rPr lang="en-US" sz="1400">
                          <a:effectLst/>
                        </a:rPr>
                        <a:t>787</a:t>
                      </a:r>
                      <a:endParaRPr lang="en-US" sz="1400"/>
                    </a:p>
                  </a:txBody>
                  <a:tcPr marL="71967" marR="71967" marT="35983" marB="35983" anchor="ctr">
                    <a:lnL>
                      <a:noFill/>
                    </a:lnL>
                    <a:lnR>
                      <a:noFill/>
                    </a:lnR>
                    <a:lnT>
                      <a:noFill/>
                    </a:lnT>
                    <a:lnB>
                      <a:noFill/>
                    </a:lnB>
                  </a:tcPr>
                </a:tc>
                <a:tc>
                  <a:txBody>
                    <a:bodyPr/>
                    <a:lstStyle/>
                    <a:p>
                      <a:r>
                        <a:rPr lang="en-US" sz="1400" dirty="0"/>
                        <a:t>Every 43 years (twice in a lifetime)</a:t>
                      </a:r>
                    </a:p>
                  </a:txBody>
                  <a:tcPr marL="71967" marR="71967" marT="35983" marB="35983" anchor="ctr">
                    <a:lnL>
                      <a:noFill/>
                    </a:lnL>
                    <a:lnR>
                      <a:noFill/>
                    </a:lnR>
                    <a:lnT>
                      <a:noFill/>
                    </a:lnT>
                    <a:lnB>
                      <a:noFill/>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87575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381000" y="152400"/>
            <a:ext cx="8610600" cy="533400"/>
          </a:xfrm>
        </p:spPr>
        <p:txBody>
          <a:bodyPr/>
          <a:lstStyle/>
          <a:p>
            <a:r>
              <a:rPr lang="en-US" dirty="0"/>
              <a:t>Correlation </a:t>
            </a:r>
          </a:p>
        </p:txBody>
      </p:sp>
      <p:sp>
        <p:nvSpPr>
          <p:cNvPr id="12291" name="Rectangle 4"/>
          <p:cNvSpPr>
            <a:spLocks noGrp="1" noChangeArrowheads="1"/>
          </p:cNvSpPr>
          <p:nvPr>
            <p:ph type="body" idx="1"/>
          </p:nvPr>
        </p:nvSpPr>
        <p:spPr>
          <a:xfrm>
            <a:off x="228601" y="990600"/>
            <a:ext cx="8610599" cy="5181600"/>
          </a:xfrm>
        </p:spPr>
        <p:txBody>
          <a:bodyPr/>
          <a:lstStyle/>
          <a:p>
            <a:pPr marL="0" indent="0">
              <a:buNone/>
            </a:pPr>
            <a:endParaRPr lang="en-US" dirty="0"/>
          </a:p>
          <a:p>
            <a:r>
              <a:rPr lang="en-US" dirty="0"/>
              <a:t>Key question: Is there are linear relationship between 2 continuous attributes</a:t>
            </a:r>
          </a:p>
          <a:p>
            <a:r>
              <a:rPr lang="en-US" dirty="0"/>
              <a:t>Secondary question: how strong is this relationship, what is its nature: positive or negative?</a:t>
            </a:r>
          </a:p>
          <a:p>
            <a:r>
              <a:rPr lang="en-US" dirty="0"/>
              <a:t>Continue with:  </a:t>
            </a:r>
            <a:r>
              <a:rPr lang="en-US" dirty="0">
                <a:hlinkClick r:id="rId3"/>
              </a:rPr>
              <a:t>https://en.wikipedia.org/wiki/Correlation_and_dependence</a:t>
            </a:r>
            <a:r>
              <a:rPr lang="en-US" dirty="0"/>
              <a:t> </a:t>
            </a:r>
          </a:p>
          <a:p>
            <a:pPr marL="0" indent="0">
              <a:buNone/>
            </a:pPr>
            <a:r>
              <a:rPr lang="en-US" dirty="0"/>
              <a:t> </a:t>
            </a:r>
          </a:p>
          <a:p>
            <a:pPr marL="0" indent="0">
              <a:buNone/>
            </a:pPr>
            <a:r>
              <a:rPr lang="en-US" dirty="0"/>
              <a:t> </a:t>
            </a:r>
          </a:p>
        </p:txBody>
      </p:sp>
    </p:spTree>
    <p:extLst>
      <p:ext uri="{BB962C8B-B14F-4D97-AF65-F5344CB8AC3E}">
        <p14:creationId xmlns:p14="http://schemas.microsoft.com/office/powerpoint/2010/main" val="900939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381000" y="152400"/>
            <a:ext cx="8610600" cy="533400"/>
          </a:xfrm>
        </p:spPr>
        <p:txBody>
          <a:bodyPr/>
          <a:lstStyle/>
          <a:p>
            <a:r>
              <a:rPr lang="en-US" dirty="0"/>
              <a:t>Fitting Linear Models </a:t>
            </a:r>
          </a:p>
        </p:txBody>
      </p:sp>
      <p:sp>
        <p:nvSpPr>
          <p:cNvPr id="12291" name="Rectangle 4"/>
          <p:cNvSpPr>
            <a:spLocks noGrp="1" noChangeArrowheads="1"/>
          </p:cNvSpPr>
          <p:nvPr>
            <p:ph type="body" idx="1"/>
          </p:nvPr>
        </p:nvSpPr>
        <p:spPr>
          <a:xfrm>
            <a:off x="411163" y="990600"/>
            <a:ext cx="8428037" cy="5181600"/>
          </a:xfrm>
        </p:spPr>
        <p:txBody>
          <a:bodyPr/>
          <a:lstStyle/>
          <a:p>
            <a:pPr marL="0" indent="0">
              <a:buNone/>
            </a:pPr>
            <a:r>
              <a:rPr lang="en-US" sz="2000" dirty="0"/>
              <a:t>&gt; x&lt;-c(1,2,3)</a:t>
            </a:r>
          </a:p>
          <a:p>
            <a:pPr marL="0" indent="0">
              <a:buNone/>
            </a:pPr>
            <a:r>
              <a:rPr lang="en-US" sz="2000" dirty="0"/>
              <a:t>&gt; y&lt;-c(1,6,7)</a:t>
            </a:r>
          </a:p>
          <a:p>
            <a:pPr marL="0" indent="0">
              <a:buNone/>
            </a:pPr>
            <a:r>
              <a:rPr lang="en-US" sz="2000" dirty="0"/>
              <a:t>&gt; dataset&lt;-</a:t>
            </a:r>
            <a:r>
              <a:rPr lang="en-US" sz="2000" dirty="0" err="1"/>
              <a:t>data.frame</a:t>
            </a:r>
            <a:r>
              <a:rPr lang="en-US" sz="2000" dirty="0"/>
              <a:t>(</a:t>
            </a:r>
            <a:r>
              <a:rPr lang="en-US" sz="2000" dirty="0" err="1"/>
              <a:t>x,y</a:t>
            </a:r>
            <a:r>
              <a:rPr lang="en-US" sz="2000" dirty="0"/>
              <a:t>)</a:t>
            </a:r>
          </a:p>
          <a:p>
            <a:pPr marL="0" indent="0">
              <a:buNone/>
            </a:pPr>
            <a:r>
              <a:rPr lang="en-US" sz="2000" dirty="0"/>
              <a:t>&gt; mod&lt;-lm(y ~ x, data=dataset)</a:t>
            </a:r>
          </a:p>
          <a:p>
            <a:pPr marL="0" indent="0">
              <a:buNone/>
            </a:pPr>
            <a:r>
              <a:rPr lang="en-US" sz="2000" dirty="0"/>
              <a:t>&gt; </a:t>
            </a:r>
            <a:r>
              <a:rPr lang="en-US" sz="2000" dirty="0" err="1"/>
              <a:t>mod$coeff</a:t>
            </a:r>
            <a:endParaRPr lang="en-US" sz="2000" dirty="0"/>
          </a:p>
          <a:p>
            <a:pPr marL="0" indent="0">
              <a:buNone/>
            </a:pPr>
            <a:r>
              <a:rPr lang="en-US" sz="2000" dirty="0"/>
              <a:t>(Intercept)           x </a:t>
            </a:r>
          </a:p>
          <a:p>
            <a:pPr marL="0" indent="0">
              <a:buNone/>
            </a:pPr>
            <a:r>
              <a:rPr lang="en-US" sz="2000" dirty="0"/>
              <a:t>  -1.333333    3.000000 </a:t>
            </a:r>
          </a:p>
          <a:p>
            <a:pPr marL="0" indent="0">
              <a:buNone/>
            </a:pPr>
            <a:r>
              <a:rPr lang="en-US" sz="2000" dirty="0"/>
              <a:t>&gt; plot(</a:t>
            </a:r>
            <a:r>
              <a:rPr lang="en-US" sz="2000" dirty="0" err="1"/>
              <a:t>x,y</a:t>
            </a:r>
            <a:r>
              <a:rPr lang="en-US" sz="2000" dirty="0"/>
              <a:t>)</a:t>
            </a:r>
          </a:p>
          <a:p>
            <a:pPr marL="0" indent="0">
              <a:buNone/>
            </a:pPr>
            <a:r>
              <a:rPr lang="en-US" sz="2000" dirty="0"/>
              <a:t>&gt; </a:t>
            </a:r>
            <a:r>
              <a:rPr lang="en-US" sz="2000" dirty="0" err="1"/>
              <a:t>abline</a:t>
            </a:r>
            <a:r>
              <a:rPr lang="en-US" sz="2000" dirty="0"/>
              <a:t>(c(-1.3333,3))</a:t>
            </a:r>
          </a:p>
          <a:p>
            <a:pPr marL="0" indent="0">
              <a:buNone/>
            </a:pPr>
            <a:r>
              <a:rPr lang="en-US" sz="2000" dirty="0"/>
              <a:t>&gt; summary(mod)$</a:t>
            </a:r>
            <a:r>
              <a:rPr lang="en-US" sz="2000" dirty="0" err="1"/>
              <a:t>r.squared</a:t>
            </a:r>
            <a:endParaRPr lang="en-US" sz="2000" dirty="0"/>
          </a:p>
          <a:p>
            <a:pPr marL="0" indent="0">
              <a:buNone/>
            </a:pPr>
            <a:r>
              <a:rPr lang="en-US" sz="2000" dirty="0"/>
              <a:t>[1] 0.8709677</a:t>
            </a:r>
          </a:p>
        </p:txBody>
      </p:sp>
      <p:sp>
        <p:nvSpPr>
          <p:cNvPr id="2" name="TextBox 1"/>
          <p:cNvSpPr txBox="1"/>
          <p:nvPr/>
        </p:nvSpPr>
        <p:spPr>
          <a:xfrm>
            <a:off x="362465" y="5311509"/>
            <a:ext cx="8626079" cy="1267014"/>
          </a:xfrm>
          <a:prstGeom prst="rect">
            <a:avLst/>
          </a:prstGeom>
          <a:noFill/>
        </p:spPr>
        <p:txBody>
          <a:bodyPr wrap="none" rtlCol="0">
            <a:spAutoFit/>
          </a:bodyPr>
          <a:lstStyle/>
          <a:p>
            <a:r>
              <a:rPr lang="en-US" dirty="0"/>
              <a:t>More details: </a:t>
            </a:r>
            <a:r>
              <a:rPr lang="en-US" dirty="0">
                <a:hlinkClick r:id="rId3"/>
              </a:rPr>
              <a:t>https://en.wikibooks.org/wiki/R_Programming/Linear_Models</a:t>
            </a:r>
            <a:endParaRPr lang="en-US" dirty="0"/>
          </a:p>
          <a:p>
            <a:r>
              <a:rPr lang="en-US" dirty="0"/>
              <a:t>In </a:t>
            </a:r>
            <a:r>
              <a:rPr lang="en-US" dirty="0">
                <a:hlinkClick r:id="rId4" tooltip="Statistics"/>
              </a:rPr>
              <a:t>statistics</a:t>
            </a:r>
            <a:r>
              <a:rPr lang="en-US" dirty="0"/>
              <a:t>, the </a:t>
            </a:r>
            <a:r>
              <a:rPr lang="en-US" b="1" dirty="0"/>
              <a:t>coefficient of determination</a:t>
            </a:r>
            <a:r>
              <a:rPr lang="en-US" dirty="0"/>
              <a:t>, denoted </a:t>
            </a:r>
            <a:r>
              <a:rPr lang="en-US" i="1" dirty="0"/>
              <a:t>R</a:t>
            </a:r>
            <a:r>
              <a:rPr lang="en-US" baseline="30000" dirty="0"/>
              <a:t>2</a:t>
            </a:r>
            <a:r>
              <a:rPr lang="en-US" dirty="0"/>
              <a:t> or </a:t>
            </a:r>
            <a:r>
              <a:rPr lang="en-US" i="1" dirty="0"/>
              <a:t>r</a:t>
            </a:r>
            <a:r>
              <a:rPr lang="en-US" baseline="30000" dirty="0"/>
              <a:t>2</a:t>
            </a:r>
            <a:r>
              <a:rPr lang="en-US" dirty="0"/>
              <a:t> and pronounced "R squared", is the </a:t>
            </a:r>
          </a:p>
          <a:p>
            <a:r>
              <a:rPr lang="en-US" dirty="0"/>
              <a:t>proportion of the variance in the dependent variable that is predictable from the independent variable; see: </a:t>
            </a:r>
          </a:p>
          <a:p>
            <a:r>
              <a:rPr lang="en-US" dirty="0">
                <a:hlinkClick r:id="rId5"/>
              </a:rPr>
              <a:t>https</a:t>
            </a:r>
            <a:r>
              <a:rPr lang="en-US">
                <a:hlinkClick r:id="rId5"/>
              </a:rPr>
              <a:t>://en.wikipedia.org/wiki/Coefficient_of_determination</a:t>
            </a:r>
            <a:endParaRPr lang="en-US"/>
          </a:p>
          <a:p>
            <a:endParaRPr lang="en-U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95400"/>
            <a:ext cx="3747556" cy="374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3. Visualization</a:t>
            </a:r>
          </a:p>
        </p:txBody>
      </p:sp>
      <p:sp>
        <p:nvSpPr>
          <p:cNvPr id="13315" name="Rectangle 3"/>
          <p:cNvSpPr>
            <a:spLocks noGrp="1" noChangeArrowheads="1"/>
          </p:cNvSpPr>
          <p:nvPr>
            <p:ph type="body" idx="1"/>
          </p:nvPr>
        </p:nvSpPr>
        <p:spPr>
          <a:xfrm>
            <a:off x="411163" y="1143000"/>
            <a:ext cx="8428037" cy="5181600"/>
          </a:xfrm>
        </p:spPr>
        <p:txBody>
          <a:bodyPr/>
          <a:lstStyle/>
          <a:p>
            <a:pPr>
              <a:lnSpc>
                <a:spcPct val="90000"/>
              </a:lnSpc>
              <a:spcBef>
                <a:spcPct val="15000"/>
              </a:spcBef>
              <a:buFont typeface="Monotype Sorts" pitchFamily="2" charset="2"/>
              <a:buNone/>
            </a:pPr>
            <a:r>
              <a:rPr lang="en-US"/>
              <a:t>   Visualization is the conversion of data into a visual or tabular format so that the characteristics of the data and the relationships among data items or attributes can be analyzed or reported.</a:t>
            </a:r>
          </a:p>
          <a:p>
            <a:pPr>
              <a:lnSpc>
                <a:spcPct val="90000"/>
              </a:lnSpc>
            </a:pPr>
            <a:endParaRPr lang="en-US"/>
          </a:p>
          <a:p>
            <a:pPr>
              <a:lnSpc>
                <a:spcPct val="90000"/>
              </a:lnSpc>
            </a:pPr>
            <a:r>
              <a:rPr lang="en-US"/>
              <a:t>Visualization of data is one of the most powerful and appealing techniques for data exploration. </a:t>
            </a:r>
          </a:p>
          <a:p>
            <a:pPr lvl="1">
              <a:lnSpc>
                <a:spcPct val="90000"/>
              </a:lnSpc>
              <a:spcBef>
                <a:spcPct val="15000"/>
              </a:spcBef>
            </a:pPr>
            <a:r>
              <a:rPr lang="en-US"/>
              <a:t>Humans have a well developed ability to analyze large amounts of information that is presented visually</a:t>
            </a:r>
          </a:p>
          <a:p>
            <a:pPr lvl="1">
              <a:lnSpc>
                <a:spcPct val="90000"/>
              </a:lnSpc>
              <a:spcBef>
                <a:spcPct val="15000"/>
              </a:spcBef>
            </a:pPr>
            <a:r>
              <a:rPr lang="en-US"/>
              <a:t>Can detect general patterns and trends</a:t>
            </a:r>
          </a:p>
          <a:p>
            <a:pPr lvl="1">
              <a:lnSpc>
                <a:spcPct val="90000"/>
              </a:lnSpc>
              <a:spcBef>
                <a:spcPct val="15000"/>
              </a:spcBef>
            </a:pPr>
            <a:r>
              <a:rPr lang="en-US"/>
              <a:t>Can detect outliers and unusual patterns   </a:t>
            </a:r>
          </a:p>
          <a:p>
            <a:pPr lvl="2">
              <a:lnSpc>
                <a:spcPct val="90000"/>
              </a:lnSpc>
              <a:buFont typeface="Wingdings" pitchFamily="2" charset="2"/>
              <a:buNone/>
            </a:pP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2776"/>
          <a:stretch>
            <a:fillRect/>
          </a:stretch>
        </p:blipFill>
        <p:spPr bwMode="auto">
          <a:xfrm>
            <a:off x="1524000" y="2667000"/>
            <a:ext cx="5502275"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a:t>Example: Sea Surface Temperature</a:t>
            </a:r>
          </a:p>
        </p:txBody>
      </p:sp>
      <p:sp>
        <p:nvSpPr>
          <p:cNvPr id="14340" name="Rectangle 3"/>
          <p:cNvSpPr>
            <a:spLocks noGrp="1" noChangeArrowheads="1"/>
          </p:cNvSpPr>
          <p:nvPr>
            <p:ph type="body" idx="1"/>
          </p:nvPr>
        </p:nvSpPr>
        <p:spPr>
          <a:xfrm>
            <a:off x="411163" y="1143000"/>
            <a:ext cx="8428037" cy="5181600"/>
          </a:xfrm>
        </p:spPr>
        <p:txBody>
          <a:bodyPr/>
          <a:lstStyle/>
          <a:p>
            <a:r>
              <a:rPr lang="en-US"/>
              <a:t>The following shows the Sea Surface Temperature (SST) for July 1982</a:t>
            </a:r>
          </a:p>
          <a:p>
            <a:pPr lvl="1"/>
            <a:r>
              <a:rPr lang="en-US"/>
              <a:t>Tens of thousands of data points are summarized in a single figure</a:t>
            </a:r>
          </a:p>
          <a:p>
            <a:pPr lvl="1">
              <a:buFont typeface="Arial" charset="0"/>
              <a:buNone/>
            </a:pPr>
            <a:r>
              <a:rPr lang="en-US"/>
              <a:t> </a:t>
            </a:r>
          </a:p>
          <a:p>
            <a:pPr lvl="1">
              <a:lnSpc>
                <a:spcPct val="90000"/>
              </a:lnSpc>
              <a:spcBef>
                <a:spcPct val="15000"/>
              </a:spcBef>
            </a:pPr>
            <a:endParaRPr lang="en-US"/>
          </a:p>
          <a:p>
            <a:pPr lvl="2">
              <a:lnSpc>
                <a:spcPct val="90000"/>
              </a:lnSpc>
              <a:buFont typeface="Wingdings" pitchFamily="2" charset="2"/>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Representation</a:t>
            </a:r>
          </a:p>
        </p:txBody>
      </p:sp>
      <p:sp>
        <p:nvSpPr>
          <p:cNvPr id="15363" name="Rectangle 3"/>
          <p:cNvSpPr>
            <a:spLocks noGrp="1" noChangeArrowheads="1"/>
          </p:cNvSpPr>
          <p:nvPr>
            <p:ph type="body" idx="1"/>
          </p:nvPr>
        </p:nvSpPr>
        <p:spPr>
          <a:xfrm>
            <a:off x="411163" y="1143000"/>
            <a:ext cx="8428037" cy="5334000"/>
          </a:xfrm>
        </p:spPr>
        <p:txBody>
          <a:bodyPr/>
          <a:lstStyle/>
          <a:p>
            <a:pPr>
              <a:lnSpc>
                <a:spcPct val="90000"/>
              </a:lnSpc>
              <a:tabLst>
                <a:tab pos="1257300" algn="l"/>
              </a:tabLst>
            </a:pPr>
            <a:r>
              <a:rPr lang="en-US"/>
              <a:t>Is the mapping of information to a visual format</a:t>
            </a:r>
          </a:p>
          <a:p>
            <a:pPr>
              <a:lnSpc>
                <a:spcPct val="90000"/>
              </a:lnSpc>
              <a:tabLst>
                <a:tab pos="1257300" algn="l"/>
              </a:tabLst>
            </a:pPr>
            <a:r>
              <a:rPr lang="en-US"/>
              <a:t>Data objects, their attributes, and the relationships among data objects are translated into graphical elements such as points, lines, shapes, and colors.</a:t>
            </a:r>
          </a:p>
          <a:p>
            <a:pPr>
              <a:lnSpc>
                <a:spcPct val="90000"/>
              </a:lnSpc>
              <a:tabLst>
                <a:tab pos="1257300" algn="l"/>
              </a:tabLst>
            </a:pPr>
            <a:r>
              <a:rPr lang="en-US"/>
              <a:t>Example: </a:t>
            </a:r>
          </a:p>
          <a:p>
            <a:pPr lvl="1">
              <a:lnSpc>
                <a:spcPct val="90000"/>
              </a:lnSpc>
              <a:tabLst>
                <a:tab pos="1257300" algn="l"/>
              </a:tabLst>
            </a:pPr>
            <a:r>
              <a:rPr lang="en-US"/>
              <a:t>Objects are often represented as points</a:t>
            </a:r>
          </a:p>
          <a:p>
            <a:pPr lvl="1">
              <a:lnSpc>
                <a:spcPct val="90000"/>
              </a:lnSpc>
              <a:tabLst>
                <a:tab pos="1257300" algn="l"/>
              </a:tabLst>
            </a:pPr>
            <a:r>
              <a:rPr lang="en-US"/>
              <a:t>Their attribute values can be represented as the position of the points or the characteristics of the points, e.g., color, size, and shape</a:t>
            </a:r>
          </a:p>
          <a:p>
            <a:pPr lvl="1">
              <a:lnSpc>
                <a:spcPct val="90000"/>
              </a:lnSpc>
              <a:tabLst>
                <a:tab pos="1257300" algn="l"/>
              </a:tabLst>
            </a:pPr>
            <a:r>
              <a:rPr lang="en-US"/>
              <a:t>If position is used, then the relationships of points, i.e., whether they form groups or a point is an outlier, is easily perceived.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Grp="1" noChangeArrowheads="1"/>
          </p:cNvSpPr>
          <p:nvPr>
            <p:ph type="title"/>
          </p:nvPr>
        </p:nvSpPr>
        <p:spPr/>
        <p:txBody>
          <a:bodyPr/>
          <a:lstStyle/>
          <a:p>
            <a:r>
              <a:rPr lang="en-US"/>
              <a:t>1. Why Data Exploration?</a:t>
            </a:r>
          </a:p>
        </p:txBody>
      </p:sp>
      <p:sp>
        <p:nvSpPr>
          <p:cNvPr id="5123" name="Rectangle 9"/>
          <p:cNvSpPr>
            <a:spLocks noGrp="1" noChangeArrowheads="1"/>
          </p:cNvSpPr>
          <p:nvPr>
            <p:ph type="body" sz="half" idx="1"/>
          </p:nvPr>
        </p:nvSpPr>
        <p:spPr>
          <a:xfrm>
            <a:off x="228600" y="1905000"/>
            <a:ext cx="8686800" cy="4343400"/>
          </a:xfrm>
        </p:spPr>
        <p:txBody>
          <a:bodyPr/>
          <a:lstStyle/>
          <a:p>
            <a:r>
              <a:rPr lang="en-US" sz="2000" dirty="0"/>
              <a:t>Key motivations of data exploration include</a:t>
            </a:r>
            <a:endParaRPr lang="en-US" sz="1800" dirty="0"/>
          </a:p>
          <a:p>
            <a:pPr lvl="1"/>
            <a:r>
              <a:rPr lang="en-US" sz="1800" dirty="0"/>
              <a:t>Getting a better understanding of the data</a:t>
            </a:r>
          </a:p>
          <a:p>
            <a:pPr lvl="1"/>
            <a:r>
              <a:rPr lang="en-US" sz="1800" dirty="0"/>
              <a:t>Create background knowledge about the data to be analyzed</a:t>
            </a:r>
          </a:p>
          <a:p>
            <a:pPr lvl="1"/>
            <a:r>
              <a:rPr lang="en-US" sz="1800" dirty="0"/>
              <a:t>Helping to select the right tool for preprocessing, data analysis and data mining</a:t>
            </a:r>
          </a:p>
          <a:p>
            <a:pPr lvl="1"/>
            <a:r>
              <a:rPr lang="en-US" sz="1800" dirty="0"/>
              <a:t>Making use of humans’ abilities to recognize patterns</a:t>
            </a:r>
          </a:p>
          <a:p>
            <a:pPr lvl="2"/>
            <a:r>
              <a:rPr lang="en-US" sz="1800" dirty="0"/>
              <a:t> People can recognize patterns not captured by data analysis tools</a:t>
            </a:r>
            <a:r>
              <a:rPr lang="en-US" sz="1400" dirty="0"/>
              <a:t> </a:t>
            </a:r>
            <a:br>
              <a:rPr lang="en-US" sz="1400" dirty="0"/>
            </a:br>
            <a:endParaRPr lang="en-US" sz="1400" dirty="0"/>
          </a:p>
          <a:p>
            <a:r>
              <a:rPr lang="en-US" sz="2000" dirty="0"/>
              <a:t>Related to the area of Exploratory Data Analysis (EDA)</a:t>
            </a:r>
          </a:p>
          <a:p>
            <a:pPr lvl="1"/>
            <a:r>
              <a:rPr lang="en-US" sz="1800" dirty="0"/>
              <a:t>Created by statistician John Tukey</a:t>
            </a:r>
          </a:p>
          <a:p>
            <a:pPr lvl="1"/>
            <a:r>
              <a:rPr lang="en-US" sz="1800" dirty="0"/>
              <a:t>Seminal book is Exploratory Data Analysis by Tukey</a:t>
            </a:r>
          </a:p>
          <a:p>
            <a:pPr lvl="1"/>
            <a:r>
              <a:rPr lang="en-US" sz="1800" dirty="0"/>
              <a:t>A nice online introduction can be found in Chapter 1 of the NIST Engineering Statistics Handbook</a:t>
            </a:r>
          </a:p>
          <a:p>
            <a:pPr lvl="1">
              <a:buFont typeface="Arial" charset="0"/>
              <a:buNone/>
            </a:pPr>
            <a:r>
              <a:rPr lang="en-US" sz="1800" dirty="0">
                <a:hlinkClick r:id="rId3"/>
              </a:rPr>
              <a:t>http://www.itl.nist.gov/div898/handbook/index.htm</a:t>
            </a:r>
            <a:endParaRPr lang="en-US" sz="1800" dirty="0"/>
          </a:p>
        </p:txBody>
      </p:sp>
      <p:sp>
        <p:nvSpPr>
          <p:cNvPr id="5124" name="Text Box 18"/>
          <p:cNvSpPr txBox="1">
            <a:spLocks noChangeArrowheads="1"/>
          </p:cNvSpPr>
          <p:nvPr/>
        </p:nvSpPr>
        <p:spPr bwMode="auto">
          <a:xfrm>
            <a:off x="381000" y="1066800"/>
            <a:ext cx="78486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pPr>
              <a:spcBef>
                <a:spcPct val="10000"/>
              </a:spcBef>
              <a:buSzPct val="75000"/>
              <a:buFont typeface="Monotype Sorts" pitchFamily="2" charset="2"/>
              <a:buNone/>
            </a:pPr>
            <a:r>
              <a:rPr lang="en-US" sz="2400" b="1" dirty="0"/>
              <a:t>A preliminary exploration of the data to better understand its characteristics.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Example: Visualizing Universities</a:t>
            </a:r>
          </a:p>
        </p:txBody>
      </p:sp>
      <p:sp>
        <p:nvSpPr>
          <p:cNvPr id="17411" name="Oval 3"/>
          <p:cNvSpPr>
            <a:spLocks noChangeArrowheads="1"/>
          </p:cNvSpPr>
          <p:nvPr/>
        </p:nvSpPr>
        <p:spPr bwMode="auto">
          <a:xfrm>
            <a:off x="3657600" y="3200400"/>
            <a:ext cx="1752600" cy="1600200"/>
          </a:xfrm>
          <a:prstGeom prst="ellipse">
            <a:avLst/>
          </a:prstGeom>
          <a:solidFill>
            <a:schemeClr val="accent1"/>
          </a:solidFill>
          <a:ln w="12700" cap="sq">
            <a:solidFill>
              <a:schemeClr val="tx1"/>
            </a:solidFill>
            <a:round/>
            <a:headEnd type="none" w="sm" len="sm"/>
            <a:tailEnd type="none" w="sm" len="sm"/>
          </a:ln>
        </p:spPr>
        <p:txBody>
          <a:bodyPr wrap="none" anchor="ctr"/>
          <a:lstStyle/>
          <a:p>
            <a:endParaRPr lang="en-US"/>
          </a:p>
        </p:txBody>
      </p:sp>
      <p:pic>
        <p:nvPicPr>
          <p:cNvPr id="17412" name="Picture 4" descr="cha-uni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8128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Visualization Techniques: Histograms</a:t>
            </a:r>
          </a:p>
        </p:txBody>
      </p:sp>
      <p:sp>
        <p:nvSpPr>
          <p:cNvPr id="19459" name="Rectangle 3"/>
          <p:cNvSpPr>
            <a:spLocks noGrp="1" noChangeArrowheads="1"/>
          </p:cNvSpPr>
          <p:nvPr>
            <p:ph type="body" idx="1"/>
          </p:nvPr>
        </p:nvSpPr>
        <p:spPr>
          <a:xfrm>
            <a:off x="411163" y="1143000"/>
            <a:ext cx="8428037" cy="2895600"/>
          </a:xfrm>
        </p:spPr>
        <p:txBody>
          <a:bodyPr/>
          <a:lstStyle/>
          <a:p>
            <a:r>
              <a:rPr lang="en-US" sz="2400" dirty="0"/>
              <a:t>Histogram </a:t>
            </a:r>
          </a:p>
          <a:p>
            <a:pPr lvl="1"/>
            <a:r>
              <a:rPr lang="en-US" sz="2000" dirty="0"/>
              <a:t>Usually shows the distribution of values of a single variable</a:t>
            </a:r>
          </a:p>
          <a:p>
            <a:pPr lvl="1"/>
            <a:r>
              <a:rPr lang="en-US" sz="2000" dirty="0"/>
              <a:t>Divide the values into bins and show a bar plot of the number of objects in each bin. </a:t>
            </a:r>
          </a:p>
          <a:p>
            <a:pPr lvl="1"/>
            <a:r>
              <a:rPr lang="en-US" sz="2000" dirty="0"/>
              <a:t>The height of each bar indicates the number of objects</a:t>
            </a:r>
          </a:p>
          <a:p>
            <a:pPr lvl="1"/>
            <a:r>
              <a:rPr lang="en-US" sz="2000" dirty="0"/>
              <a:t>Shape of histogram depends on the number of bins and origin </a:t>
            </a:r>
          </a:p>
          <a:p>
            <a:r>
              <a:rPr lang="en-US" sz="2400" dirty="0"/>
              <a:t>Example: Petal Width </a:t>
            </a:r>
            <a:r>
              <a:rPr lang="en-US" sz="2000" dirty="0"/>
              <a:t>(10 and 20 bins, respectively)</a:t>
            </a:r>
            <a:r>
              <a:rPr lang="en-US" sz="2400" dirty="0"/>
              <a:t> </a:t>
            </a:r>
          </a:p>
          <a:p>
            <a:pPr lvl="1">
              <a:buFont typeface="Arial" charset="0"/>
              <a:buNone/>
            </a:pPr>
            <a:endParaRPr lang="en-US" sz="2000" dirty="0"/>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l="2278" b="3267"/>
          <a:stretch>
            <a:fillRect/>
          </a:stretch>
        </p:blipFill>
        <p:spPr bwMode="auto">
          <a:xfrm>
            <a:off x="762000" y="3962400"/>
            <a:ext cx="3268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l="2278" b="3267"/>
          <a:stretch>
            <a:fillRect/>
          </a:stretch>
        </p:blipFill>
        <p:spPr bwMode="auto">
          <a:xfrm>
            <a:off x="4495800" y="3962400"/>
            <a:ext cx="3268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7775"/>
            <a:ext cx="565785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3" name="Rectangle 2"/>
          <p:cNvSpPr>
            <a:spLocks noGrp="1" noChangeArrowheads="1"/>
          </p:cNvSpPr>
          <p:nvPr>
            <p:ph type="title"/>
          </p:nvPr>
        </p:nvSpPr>
        <p:spPr/>
        <p:txBody>
          <a:bodyPr/>
          <a:lstStyle/>
          <a:p>
            <a:r>
              <a:rPr lang="en-US"/>
              <a:t>Two-Dimensional Histograms</a:t>
            </a:r>
          </a:p>
        </p:txBody>
      </p:sp>
      <p:sp>
        <p:nvSpPr>
          <p:cNvPr id="20484" name="Rectangle 3"/>
          <p:cNvSpPr>
            <a:spLocks noGrp="1" noChangeArrowheads="1"/>
          </p:cNvSpPr>
          <p:nvPr>
            <p:ph type="body" idx="1"/>
          </p:nvPr>
        </p:nvSpPr>
        <p:spPr>
          <a:xfrm>
            <a:off x="411163" y="1066800"/>
            <a:ext cx="8428037" cy="1752600"/>
          </a:xfrm>
        </p:spPr>
        <p:txBody>
          <a:bodyPr/>
          <a:lstStyle/>
          <a:p>
            <a:pPr>
              <a:lnSpc>
                <a:spcPct val="90000"/>
              </a:lnSpc>
            </a:pPr>
            <a:r>
              <a:rPr lang="en-US"/>
              <a:t>Show the joint distribution of the values of two attributes </a:t>
            </a:r>
          </a:p>
          <a:p>
            <a:pPr>
              <a:lnSpc>
                <a:spcPct val="90000"/>
              </a:lnSpc>
            </a:pPr>
            <a:r>
              <a:rPr lang="en-US"/>
              <a:t>Example: petal width and petal length</a:t>
            </a:r>
          </a:p>
          <a:p>
            <a:pPr lvl="1">
              <a:lnSpc>
                <a:spcPct val="90000"/>
              </a:lnSpc>
            </a:pPr>
            <a:r>
              <a:rPr lang="en-US" sz="2000"/>
              <a:t>What does this tell us?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Visualization Techniques: Histograms</a:t>
            </a:r>
          </a:p>
        </p:txBody>
      </p:sp>
      <p:sp>
        <p:nvSpPr>
          <p:cNvPr id="21507" name="Rectangle 3"/>
          <p:cNvSpPr>
            <a:spLocks noGrp="1" noChangeArrowheads="1"/>
          </p:cNvSpPr>
          <p:nvPr>
            <p:ph type="body" idx="1"/>
          </p:nvPr>
        </p:nvSpPr>
        <p:spPr>
          <a:xfrm>
            <a:off x="152401" y="1143000"/>
            <a:ext cx="8915400" cy="2895600"/>
          </a:xfrm>
        </p:spPr>
        <p:txBody>
          <a:bodyPr/>
          <a:lstStyle/>
          <a:p>
            <a:r>
              <a:rPr lang="en-US" sz="1900" dirty="0"/>
              <a:t>Several variations of histograms exist: </a:t>
            </a:r>
            <a:r>
              <a:rPr lang="en-US" sz="1900" dirty="0" err="1"/>
              <a:t>equi</a:t>
            </a:r>
            <a:r>
              <a:rPr lang="en-US" sz="1900" dirty="0"/>
              <a:t>-bin(most popular), other approaches use variable bin sizes…</a:t>
            </a:r>
          </a:p>
          <a:p>
            <a:r>
              <a:rPr lang="en-US" sz="1900" dirty="0"/>
              <a:t>Choosing proper bin-sizes and bin-starting points is a non trivial problem!! For example, our bins could be: [0,1], [0,2] or [0.2, 1.2], [1.2,2.2] assuming a </a:t>
            </a:r>
            <a:r>
              <a:rPr lang="en-US" sz="1900" dirty="0" err="1"/>
              <a:t>equi</a:t>
            </a:r>
            <a:r>
              <a:rPr lang="en-US" sz="1900" dirty="0"/>
              <a:t>-bin size of 1 is use. </a:t>
            </a:r>
          </a:p>
          <a:p>
            <a:r>
              <a:rPr lang="en-US" sz="1900" dirty="0">
                <a:hlinkClick r:id="rId3"/>
              </a:rPr>
              <a:t>https://en.wikipedia.org/wiki/Histogram</a:t>
            </a:r>
            <a:endParaRPr lang="en-US" sz="1900" dirty="0"/>
          </a:p>
          <a:p>
            <a:r>
              <a:rPr lang="en-US" sz="1900" u="sng" dirty="0"/>
              <a:t>Example Problem from the midterm exam 2016</a:t>
            </a:r>
            <a:r>
              <a:rPr lang="en-US" sz="1900" dirty="0"/>
              <a:t>: Assume you have an attribute A that has the attribute values that range between 0 and 6; its particular values are: 0.62 0.97 0.98 1.01. 1.02 1.07 2.96 2.97 2.99 3.02 3.03 3.06 4.96 4.97 4.98 5.02 5.03 5.04. Assume this attribute A is visualized as a </a:t>
            </a:r>
            <a:r>
              <a:rPr lang="en-US" sz="1900" dirty="0" err="1"/>
              <a:t>equi</a:t>
            </a:r>
            <a:r>
              <a:rPr lang="en-US" sz="1900" dirty="0"/>
              <a:t>-bin histogram with 6 bins: [0,1), [1,2), [2,3],[3,4), [4,5), [5,6]. Does the histogram provide a good approximation of the distribution/density function of attribute A? If not, provide a better histogram for attribute A. Give reasons for your answers!  </a:t>
            </a:r>
          </a:p>
          <a:p>
            <a:pPr>
              <a:buNone/>
            </a:pPr>
            <a:endParaRPr lang="en-US" sz="2400" dirty="0"/>
          </a:p>
          <a:p>
            <a:pPr lvl="1">
              <a:buFont typeface="Arial" charset="0"/>
              <a:buNone/>
            </a:pPr>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Visualization Techniques: Box Plots</a:t>
            </a:r>
          </a:p>
        </p:txBody>
      </p:sp>
      <p:sp>
        <p:nvSpPr>
          <p:cNvPr id="22531" name="Rectangle 3"/>
          <p:cNvSpPr>
            <a:spLocks noGrp="1" noChangeArrowheads="1"/>
          </p:cNvSpPr>
          <p:nvPr>
            <p:ph type="body" idx="1"/>
          </p:nvPr>
        </p:nvSpPr>
        <p:spPr>
          <a:xfrm>
            <a:off x="411163" y="1143000"/>
            <a:ext cx="8428037" cy="1828800"/>
          </a:xfrm>
        </p:spPr>
        <p:txBody>
          <a:bodyPr/>
          <a:lstStyle/>
          <a:p>
            <a:pPr>
              <a:lnSpc>
                <a:spcPct val="90000"/>
              </a:lnSpc>
            </a:pPr>
            <a:r>
              <a:rPr lang="en-US" dirty="0"/>
              <a:t>Box Plots (</a:t>
            </a:r>
            <a:r>
              <a:rPr lang="en-US" sz="2000" dirty="0">
                <a:solidFill>
                  <a:srgbClr val="FF0000"/>
                </a:solidFill>
                <a:latin typeface="Lucida Handwriting" panose="03010101010101010101" pitchFamily="66" charset="0"/>
              </a:rPr>
              <a:t>we do not use the version depicted below!</a:t>
            </a:r>
            <a:r>
              <a:rPr lang="en-US" sz="2000" dirty="0"/>
              <a:t>)</a:t>
            </a:r>
          </a:p>
          <a:p>
            <a:pPr lvl="1">
              <a:lnSpc>
                <a:spcPct val="90000"/>
              </a:lnSpc>
            </a:pPr>
            <a:r>
              <a:rPr lang="en-US" dirty="0"/>
              <a:t>Invented by J. Tukey</a:t>
            </a:r>
          </a:p>
          <a:p>
            <a:pPr lvl="1">
              <a:lnSpc>
                <a:spcPct val="90000"/>
              </a:lnSpc>
            </a:pPr>
            <a:r>
              <a:rPr lang="en-US" dirty="0"/>
              <a:t>Another way of displaying the distribution of data </a:t>
            </a:r>
          </a:p>
          <a:p>
            <a:pPr lvl="1">
              <a:lnSpc>
                <a:spcPct val="90000"/>
              </a:lnSpc>
            </a:pPr>
            <a:r>
              <a:rPr lang="en-US" dirty="0"/>
              <a:t>Following figure shows the basic part of a box plot</a:t>
            </a:r>
          </a:p>
          <a:p>
            <a:pPr lvl="1">
              <a:lnSpc>
                <a:spcPct val="90000"/>
              </a:lnSpc>
            </a:pPr>
            <a:endParaRPr lang="en-US" dirty="0"/>
          </a:p>
          <a:p>
            <a:pPr lvl="1">
              <a:lnSpc>
                <a:spcPct val="90000"/>
              </a:lnSpc>
              <a:buFont typeface="Arial" charset="0"/>
              <a:buNone/>
            </a:pPr>
            <a:endParaRPr lang="en-US" dirty="0"/>
          </a:p>
        </p:txBody>
      </p:sp>
      <p:grpSp>
        <p:nvGrpSpPr>
          <p:cNvPr id="22532" name="Group 7"/>
          <p:cNvGrpSpPr>
            <a:grpSpLocks/>
          </p:cNvGrpSpPr>
          <p:nvPr/>
        </p:nvGrpSpPr>
        <p:grpSpPr bwMode="auto">
          <a:xfrm>
            <a:off x="2819400" y="2944813"/>
            <a:ext cx="2514600" cy="3227387"/>
            <a:chOff x="1800" y="677"/>
            <a:chExt cx="3960" cy="5083"/>
          </a:xfrm>
        </p:grpSpPr>
        <p:grpSp>
          <p:nvGrpSpPr>
            <p:cNvPr id="22533" name="Group 8"/>
            <p:cNvGrpSpPr>
              <a:grpSpLocks/>
            </p:cNvGrpSpPr>
            <p:nvPr/>
          </p:nvGrpSpPr>
          <p:grpSpPr bwMode="auto">
            <a:xfrm>
              <a:off x="1800" y="882"/>
              <a:ext cx="1015" cy="4878"/>
              <a:chOff x="1800" y="882"/>
              <a:chExt cx="1015" cy="4878"/>
            </a:xfrm>
          </p:grpSpPr>
          <p:sp>
            <p:nvSpPr>
              <p:cNvPr id="22552" name="Line 9"/>
              <p:cNvSpPr>
                <a:spLocks noChangeShapeType="1"/>
              </p:cNvSpPr>
              <p:nvPr/>
            </p:nvSpPr>
            <p:spPr bwMode="auto">
              <a:xfrm flipV="1">
                <a:off x="2314" y="1729"/>
                <a:ext cx="1" cy="1399"/>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10"/>
              <p:cNvSpPr>
                <a:spLocks noChangeShapeType="1"/>
              </p:cNvSpPr>
              <p:nvPr/>
            </p:nvSpPr>
            <p:spPr bwMode="auto">
              <a:xfrm flipV="1">
                <a:off x="2314" y="4117"/>
                <a:ext cx="1" cy="1181"/>
              </a:xfrm>
              <a:prstGeom prst="line">
                <a:avLst/>
              </a:prstGeom>
              <a:noFill/>
              <a:ln w="0">
                <a:solidFill>
                  <a:srgbClr val="0000FF"/>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Line 11"/>
              <p:cNvSpPr>
                <a:spLocks noChangeShapeType="1"/>
              </p:cNvSpPr>
              <p:nvPr/>
            </p:nvSpPr>
            <p:spPr bwMode="auto">
              <a:xfrm>
                <a:off x="2057" y="5298"/>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5" name="Line 12"/>
              <p:cNvSpPr>
                <a:spLocks noChangeShapeType="1"/>
              </p:cNvSpPr>
              <p:nvPr/>
            </p:nvSpPr>
            <p:spPr bwMode="auto">
              <a:xfrm>
                <a:off x="2057" y="1729"/>
                <a:ext cx="50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Rectangle 13"/>
              <p:cNvSpPr>
                <a:spLocks noChangeArrowheads="1"/>
              </p:cNvSpPr>
              <p:nvPr/>
            </p:nvSpPr>
            <p:spPr bwMode="auto">
              <a:xfrm>
                <a:off x="1800" y="3128"/>
                <a:ext cx="1015" cy="989"/>
              </a:xfrm>
              <a:prstGeom prst="rect">
                <a:avLst/>
              </a:prstGeom>
              <a:noFill/>
              <a:ln w="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7" name="Line 14"/>
              <p:cNvSpPr>
                <a:spLocks noChangeShapeType="1"/>
              </p:cNvSpPr>
              <p:nvPr/>
            </p:nvSpPr>
            <p:spPr bwMode="auto">
              <a:xfrm>
                <a:off x="1800" y="3719"/>
                <a:ext cx="10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5"/>
              <p:cNvSpPr>
                <a:spLocks noChangeShapeType="1"/>
              </p:cNvSpPr>
              <p:nvPr/>
            </p:nvSpPr>
            <p:spPr bwMode="auto">
              <a:xfrm>
                <a:off x="2250" y="93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6"/>
              <p:cNvSpPr>
                <a:spLocks noChangeShapeType="1"/>
              </p:cNvSpPr>
              <p:nvPr/>
            </p:nvSpPr>
            <p:spPr bwMode="auto">
              <a:xfrm>
                <a:off x="2314" y="882"/>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7"/>
              <p:cNvSpPr>
                <a:spLocks noChangeShapeType="1"/>
              </p:cNvSpPr>
              <p:nvPr/>
            </p:nvSpPr>
            <p:spPr bwMode="auto">
              <a:xfrm>
                <a:off x="2250" y="1524"/>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8"/>
              <p:cNvSpPr>
                <a:spLocks noChangeShapeType="1"/>
              </p:cNvSpPr>
              <p:nvPr/>
            </p:nvSpPr>
            <p:spPr bwMode="auto">
              <a:xfrm>
                <a:off x="2314" y="1473"/>
                <a:ext cx="1" cy="115"/>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9"/>
              <p:cNvSpPr>
                <a:spLocks noChangeShapeType="1"/>
              </p:cNvSpPr>
              <p:nvPr/>
            </p:nvSpPr>
            <p:spPr bwMode="auto">
              <a:xfrm>
                <a:off x="2250" y="1332"/>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Line 20"/>
              <p:cNvSpPr>
                <a:spLocks noChangeShapeType="1"/>
              </p:cNvSpPr>
              <p:nvPr/>
            </p:nvSpPr>
            <p:spPr bwMode="auto">
              <a:xfrm>
                <a:off x="2314" y="1280"/>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4" name="Line 21"/>
              <p:cNvSpPr>
                <a:spLocks noChangeShapeType="1"/>
              </p:cNvSpPr>
              <p:nvPr/>
            </p:nvSpPr>
            <p:spPr bwMode="auto">
              <a:xfrm>
                <a:off x="2250" y="5708"/>
                <a:ext cx="115" cy="1"/>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5" name="Line 22"/>
              <p:cNvSpPr>
                <a:spLocks noChangeShapeType="1"/>
              </p:cNvSpPr>
              <p:nvPr/>
            </p:nvSpPr>
            <p:spPr bwMode="auto">
              <a:xfrm>
                <a:off x="2314" y="5657"/>
                <a:ext cx="1" cy="103"/>
              </a:xfrm>
              <a:prstGeom prst="line">
                <a:avLst/>
              </a:prstGeom>
              <a:noFill/>
              <a:ln w="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2534" name="Group 23"/>
            <p:cNvGrpSpPr>
              <a:grpSpLocks/>
            </p:cNvGrpSpPr>
            <p:nvPr/>
          </p:nvGrpSpPr>
          <p:grpSpPr bwMode="auto">
            <a:xfrm>
              <a:off x="3060" y="677"/>
              <a:ext cx="1800" cy="360"/>
              <a:chOff x="2700" y="677"/>
              <a:chExt cx="1800" cy="360"/>
            </a:xfrm>
          </p:grpSpPr>
          <p:sp>
            <p:nvSpPr>
              <p:cNvPr id="22550" name="Line 24"/>
              <p:cNvSpPr>
                <a:spLocks noChangeShapeType="1"/>
              </p:cNvSpPr>
              <p:nvPr/>
            </p:nvSpPr>
            <p:spPr bwMode="auto">
              <a:xfrm>
                <a:off x="2700" y="900"/>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51" name="Text Box 25"/>
              <p:cNvSpPr txBox="1">
                <a:spLocks noChangeArrowheads="1"/>
              </p:cNvSpPr>
              <p:nvPr/>
            </p:nvSpPr>
            <p:spPr bwMode="auto">
              <a:xfrm>
                <a:off x="3420" y="677"/>
                <a:ext cx="1080" cy="3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outlier</a:t>
                </a:r>
                <a:endParaRPr lang="en-US"/>
              </a:p>
            </p:txBody>
          </p:sp>
        </p:grpSp>
        <p:grpSp>
          <p:nvGrpSpPr>
            <p:cNvPr id="22535" name="Group 26"/>
            <p:cNvGrpSpPr>
              <a:grpSpLocks/>
            </p:cNvGrpSpPr>
            <p:nvPr/>
          </p:nvGrpSpPr>
          <p:grpSpPr bwMode="auto">
            <a:xfrm>
              <a:off x="3060" y="5040"/>
              <a:ext cx="2700" cy="540"/>
              <a:chOff x="3060" y="5040"/>
              <a:chExt cx="2700" cy="540"/>
            </a:xfrm>
          </p:grpSpPr>
          <p:sp>
            <p:nvSpPr>
              <p:cNvPr id="22548" name="Line 27"/>
              <p:cNvSpPr>
                <a:spLocks noChangeShapeType="1"/>
              </p:cNvSpPr>
              <p:nvPr/>
            </p:nvSpPr>
            <p:spPr bwMode="auto">
              <a:xfrm>
                <a:off x="3060" y="526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9" name="Text Box 28"/>
              <p:cNvSpPr txBox="1">
                <a:spLocks noChangeArrowheads="1"/>
              </p:cNvSpPr>
              <p:nvPr/>
            </p:nvSpPr>
            <p:spPr bwMode="auto">
              <a:xfrm>
                <a:off x="3780" y="504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dirty="0"/>
                  <a:t>10</a:t>
                </a:r>
                <a:r>
                  <a:rPr lang="en-US" sz="1200" baseline="30000" dirty="0"/>
                  <a:t>th</a:t>
                </a:r>
                <a:r>
                  <a:rPr lang="en-US" sz="1200" dirty="0"/>
                  <a:t> percentile</a:t>
                </a:r>
                <a:endParaRPr lang="en-US" dirty="0"/>
              </a:p>
            </p:txBody>
          </p:sp>
        </p:grpSp>
        <p:grpSp>
          <p:nvGrpSpPr>
            <p:cNvPr id="22536" name="Group 29"/>
            <p:cNvGrpSpPr>
              <a:grpSpLocks/>
            </p:cNvGrpSpPr>
            <p:nvPr/>
          </p:nvGrpSpPr>
          <p:grpSpPr bwMode="auto">
            <a:xfrm>
              <a:off x="3060" y="3960"/>
              <a:ext cx="2700" cy="540"/>
              <a:chOff x="3060" y="3960"/>
              <a:chExt cx="2700" cy="540"/>
            </a:xfrm>
          </p:grpSpPr>
          <p:sp>
            <p:nvSpPr>
              <p:cNvPr id="22546" name="Line 30"/>
              <p:cNvSpPr>
                <a:spLocks noChangeShapeType="1"/>
              </p:cNvSpPr>
              <p:nvPr/>
            </p:nvSpPr>
            <p:spPr bwMode="auto">
              <a:xfrm>
                <a:off x="3060" y="418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7" name="Text Box 31"/>
              <p:cNvSpPr txBox="1">
                <a:spLocks noChangeArrowheads="1"/>
              </p:cNvSpPr>
              <p:nvPr/>
            </p:nvSpPr>
            <p:spPr bwMode="auto">
              <a:xfrm>
                <a:off x="3780" y="396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25</a:t>
                </a:r>
                <a:r>
                  <a:rPr lang="en-US" sz="1200" baseline="30000"/>
                  <a:t>th</a:t>
                </a:r>
                <a:r>
                  <a:rPr lang="en-US" sz="1200"/>
                  <a:t> percentile</a:t>
                </a:r>
                <a:endParaRPr lang="en-US"/>
              </a:p>
            </p:txBody>
          </p:sp>
        </p:grpSp>
        <p:grpSp>
          <p:nvGrpSpPr>
            <p:cNvPr id="22537" name="Group 32"/>
            <p:cNvGrpSpPr>
              <a:grpSpLocks/>
            </p:cNvGrpSpPr>
            <p:nvPr/>
          </p:nvGrpSpPr>
          <p:grpSpPr bwMode="auto">
            <a:xfrm>
              <a:off x="3060" y="2880"/>
              <a:ext cx="2700" cy="540"/>
              <a:chOff x="3060" y="2880"/>
              <a:chExt cx="2700" cy="540"/>
            </a:xfrm>
          </p:grpSpPr>
          <p:sp>
            <p:nvSpPr>
              <p:cNvPr id="22544" name="Line 33"/>
              <p:cNvSpPr>
                <a:spLocks noChangeShapeType="1"/>
              </p:cNvSpPr>
              <p:nvPr/>
            </p:nvSpPr>
            <p:spPr bwMode="auto">
              <a:xfrm>
                <a:off x="3060" y="310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5" name="Text Box 34"/>
              <p:cNvSpPr txBox="1">
                <a:spLocks noChangeArrowheads="1"/>
              </p:cNvSpPr>
              <p:nvPr/>
            </p:nvSpPr>
            <p:spPr bwMode="auto">
              <a:xfrm>
                <a:off x="3780" y="288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75</a:t>
                </a:r>
                <a:r>
                  <a:rPr lang="en-US" sz="1200" baseline="30000"/>
                  <a:t>th</a:t>
                </a:r>
                <a:r>
                  <a:rPr lang="en-US" sz="1200"/>
                  <a:t> percentile</a:t>
                </a:r>
                <a:endParaRPr lang="en-US"/>
              </a:p>
            </p:txBody>
          </p:sp>
        </p:grpSp>
        <p:grpSp>
          <p:nvGrpSpPr>
            <p:cNvPr id="22538" name="Group 35"/>
            <p:cNvGrpSpPr>
              <a:grpSpLocks/>
            </p:cNvGrpSpPr>
            <p:nvPr/>
          </p:nvGrpSpPr>
          <p:grpSpPr bwMode="auto">
            <a:xfrm>
              <a:off x="3060" y="3528"/>
              <a:ext cx="2700" cy="540"/>
              <a:chOff x="3060" y="3600"/>
              <a:chExt cx="2700" cy="540"/>
            </a:xfrm>
          </p:grpSpPr>
          <p:sp>
            <p:nvSpPr>
              <p:cNvPr id="22542" name="Line 36"/>
              <p:cNvSpPr>
                <a:spLocks noChangeShapeType="1"/>
              </p:cNvSpPr>
              <p:nvPr/>
            </p:nvSpPr>
            <p:spPr bwMode="auto">
              <a:xfrm>
                <a:off x="3060" y="382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3" name="Text Box 37"/>
              <p:cNvSpPr txBox="1">
                <a:spLocks noChangeArrowheads="1"/>
              </p:cNvSpPr>
              <p:nvPr/>
            </p:nvSpPr>
            <p:spPr bwMode="auto">
              <a:xfrm>
                <a:off x="3780" y="360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50</a:t>
                </a:r>
                <a:r>
                  <a:rPr lang="en-US" sz="1200" baseline="30000"/>
                  <a:t>th</a:t>
                </a:r>
                <a:r>
                  <a:rPr lang="en-US" sz="1200"/>
                  <a:t> percentile</a:t>
                </a:r>
                <a:endParaRPr lang="en-US"/>
              </a:p>
            </p:txBody>
          </p:sp>
        </p:grpSp>
        <p:grpSp>
          <p:nvGrpSpPr>
            <p:cNvPr id="22539" name="Group 38"/>
            <p:cNvGrpSpPr>
              <a:grpSpLocks/>
            </p:cNvGrpSpPr>
            <p:nvPr/>
          </p:nvGrpSpPr>
          <p:grpSpPr bwMode="auto">
            <a:xfrm>
              <a:off x="3060" y="1541"/>
              <a:ext cx="2700" cy="540"/>
              <a:chOff x="3060" y="5040"/>
              <a:chExt cx="2700" cy="540"/>
            </a:xfrm>
          </p:grpSpPr>
          <p:sp>
            <p:nvSpPr>
              <p:cNvPr id="22540" name="Line 39"/>
              <p:cNvSpPr>
                <a:spLocks noChangeShapeType="1"/>
              </p:cNvSpPr>
              <p:nvPr/>
            </p:nvSpPr>
            <p:spPr bwMode="auto">
              <a:xfrm>
                <a:off x="3060" y="5263"/>
                <a:ext cx="720"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41" name="Text Box 40"/>
              <p:cNvSpPr txBox="1">
                <a:spLocks noChangeArrowheads="1"/>
              </p:cNvSpPr>
              <p:nvPr/>
            </p:nvSpPr>
            <p:spPr bwMode="auto">
              <a:xfrm>
                <a:off x="3780" y="5040"/>
                <a:ext cx="1980" cy="54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90</a:t>
                </a:r>
                <a:r>
                  <a:rPr lang="en-US" sz="1200" baseline="30000"/>
                  <a:t>th</a:t>
                </a:r>
                <a:r>
                  <a:rPr lang="en-US" sz="1200"/>
                  <a:t> percentile</a:t>
                </a:r>
                <a:endParaRPr lang="en-US"/>
              </a:p>
            </p:txBody>
          </p:sp>
        </p:grpSp>
      </p:grpSp>
      <p:sp>
        <p:nvSpPr>
          <p:cNvPr id="2" name="TextBox 1"/>
          <p:cNvSpPr txBox="1"/>
          <p:nvPr/>
        </p:nvSpPr>
        <p:spPr>
          <a:xfrm>
            <a:off x="5867400" y="3672064"/>
            <a:ext cx="3026791" cy="531428"/>
          </a:xfrm>
          <a:prstGeom prst="rect">
            <a:avLst/>
          </a:prstGeom>
          <a:noFill/>
        </p:spPr>
        <p:txBody>
          <a:bodyPr wrap="none" rtlCol="0">
            <a:spAutoFit/>
          </a:bodyPr>
          <a:lstStyle/>
          <a:p>
            <a:r>
              <a:rPr lang="en-US" dirty="0"/>
              <a:t>Also see</a:t>
            </a:r>
            <a:r>
              <a:rPr lang="en-US" sz="1000" dirty="0"/>
              <a:t>: </a:t>
            </a:r>
            <a:r>
              <a:rPr lang="en-US" sz="1000" dirty="0">
                <a:hlinkClick r:id="rId3"/>
              </a:rPr>
              <a:t>https://en.wikipedia.org/wiki/Box_plot</a:t>
            </a:r>
            <a:endParaRPr lang="en-US" sz="1000"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76200" y="360241"/>
            <a:ext cx="8936699" cy="4878299"/>
          </a:xfrm>
          <a:prstGeom prst="rect">
            <a:avLst/>
          </a:prstGeom>
          <a:noFill/>
          <a:ln>
            <a:noFill/>
          </a:ln>
        </p:spPr>
        <p:txBody>
          <a:bodyPr lIns="91425" tIns="45700" rIns="91425" bIns="45700" anchor="t" anchorCtr="0">
            <a:noAutofit/>
          </a:bodyPr>
          <a:lstStyle/>
          <a:p>
            <a:pPr marL="0" marR="0" lvl="0" indent="0" algn="ctr" rtl="0">
              <a:spcBef>
                <a:spcPts val="0"/>
              </a:spcBef>
              <a:buClr>
                <a:schemeClr val="dk1"/>
              </a:buClr>
              <a:buSzPct val="25000"/>
              <a:buFont typeface="Arial"/>
              <a:buNone/>
            </a:pPr>
            <a:r>
              <a:rPr lang="en" sz="3200" i="0" strike="noStrike" cap="none" baseline="0" dirty="0">
                <a:solidFill>
                  <a:schemeClr val="dk1"/>
                </a:solidFill>
                <a:latin typeface="Arial"/>
                <a:ea typeface="Arial"/>
                <a:cs typeface="Arial"/>
                <a:sym typeface="Arial"/>
              </a:rPr>
              <a:t>Boxplots in R (</a:t>
            </a:r>
            <a:r>
              <a:rPr lang="en" sz="3200" i="0" strike="noStrike" cap="none" dirty="0">
                <a:solidFill>
                  <a:srgbClr val="FF0000"/>
                </a:solidFill>
                <a:latin typeface="Lucida Handwriting" panose="03010101010101010101" pitchFamily="66" charset="0"/>
                <a:ea typeface="Arial"/>
                <a:cs typeface="Arial"/>
                <a:sym typeface="Arial"/>
              </a:rPr>
              <a:t>we use those!!</a:t>
            </a:r>
            <a:r>
              <a:rPr lang="en" sz="3200" i="0" strike="noStrike" cap="none" baseline="0" dirty="0">
                <a:solidFill>
                  <a:schemeClr val="dk1"/>
                </a:solidFill>
                <a:latin typeface="Arial"/>
                <a:ea typeface="Arial"/>
                <a:cs typeface="Arial"/>
                <a:sym typeface="Arial"/>
              </a:rPr>
              <a:t>)</a:t>
            </a:r>
          </a:p>
          <a:p>
            <a:pPr marR="0" lvl="0" algn="l" rtl="0">
              <a:spcBef>
                <a:spcPts val="180"/>
              </a:spcBef>
              <a:spcAft>
                <a:spcPts val="400"/>
              </a:spcAft>
              <a:buNone/>
            </a:pPr>
            <a:endParaRPr lang="en" sz="2400" i="0" u="none" strike="noStrike" cap="none" baseline="0" dirty="0">
              <a:solidFill>
                <a:schemeClr val="dk1"/>
              </a:solidFill>
              <a:latin typeface="Arial"/>
              <a:ea typeface="Arial"/>
              <a:cs typeface="Arial"/>
              <a:sym typeface="Arial"/>
            </a:endParaRPr>
          </a:p>
          <a:p>
            <a:pPr marR="0" lvl="0" algn="l" rtl="0">
              <a:spcBef>
                <a:spcPts val="180"/>
              </a:spcBef>
              <a:spcAft>
                <a:spcPts val="400"/>
              </a:spcAft>
              <a:buNone/>
            </a:pPr>
            <a:r>
              <a:rPr lang="en" sz="2400" i="0" u="none" strike="noStrike" cap="none" baseline="0" dirty="0">
                <a:solidFill>
                  <a:schemeClr val="dk1"/>
                </a:solidFill>
                <a:latin typeface="Arial"/>
                <a:ea typeface="Arial"/>
                <a:cs typeface="Arial"/>
                <a:sym typeface="Arial"/>
              </a:rPr>
              <a:t>By default, boxplot() in R plots the maximum and the minimum non-outlying values instead of the 10</a:t>
            </a:r>
            <a:r>
              <a:rPr lang="en" sz="2400" i="0" u="none" strike="noStrike" cap="none" baseline="30000" dirty="0">
                <a:solidFill>
                  <a:schemeClr val="dk1"/>
                </a:solidFill>
                <a:latin typeface="Arial"/>
                <a:ea typeface="Arial"/>
                <a:cs typeface="Arial"/>
                <a:sym typeface="Arial"/>
              </a:rPr>
              <a:t>th</a:t>
            </a:r>
            <a:r>
              <a:rPr lang="en" sz="2400" i="0" u="none" strike="noStrike" cap="none" baseline="0" dirty="0">
                <a:solidFill>
                  <a:schemeClr val="dk1"/>
                </a:solidFill>
                <a:latin typeface="Arial"/>
                <a:ea typeface="Arial"/>
                <a:cs typeface="Arial"/>
                <a:sym typeface="Arial"/>
              </a:rPr>
              <a:t> and 90</a:t>
            </a:r>
            <a:r>
              <a:rPr lang="en" sz="2400" i="0" u="none" strike="noStrike" cap="none" baseline="30000" dirty="0">
                <a:solidFill>
                  <a:schemeClr val="dk1"/>
                </a:solidFill>
                <a:latin typeface="Arial"/>
                <a:ea typeface="Arial"/>
                <a:cs typeface="Arial"/>
                <a:sym typeface="Arial"/>
              </a:rPr>
              <a:t>th</a:t>
            </a:r>
            <a:r>
              <a:rPr lang="en" sz="2400" i="0" u="none" strike="noStrike" cap="none" baseline="0" dirty="0">
                <a:solidFill>
                  <a:schemeClr val="dk1"/>
                </a:solidFill>
                <a:latin typeface="Arial"/>
                <a:ea typeface="Arial"/>
                <a:cs typeface="Arial"/>
                <a:sym typeface="Arial"/>
              </a:rPr>
              <a:t> percentiles as the book describes. Outliers in BPs are values that are 1.5*IQR</a:t>
            </a:r>
            <a:r>
              <a:rPr lang="en" sz="2400" i="0" u="none" strike="noStrike" cap="none" dirty="0">
                <a:solidFill>
                  <a:schemeClr val="dk1"/>
                </a:solidFill>
                <a:latin typeface="Arial"/>
                <a:ea typeface="Arial"/>
                <a:cs typeface="Arial"/>
                <a:sym typeface="Arial"/>
              </a:rPr>
              <a:t> or more away from the box, where IQR is the height of the box!</a:t>
            </a:r>
            <a:endParaRPr lang="en" sz="240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a:p>
            <a:pPr marL="0" marR="0" lvl="0" indent="0" algn="l" rtl="0">
              <a:spcBef>
                <a:spcPts val="0"/>
              </a:spcBef>
              <a:buNone/>
            </a:pPr>
            <a:endParaRPr sz="1800" b="0" i="0" u="none" strike="noStrike" cap="none" baseline="0" dirty="0">
              <a:solidFill>
                <a:schemeClr val="dk1"/>
              </a:solidFill>
              <a:latin typeface="Arial"/>
              <a:ea typeface="Arial"/>
              <a:cs typeface="Arial"/>
              <a:sym typeface="Arial"/>
            </a:endParaRPr>
          </a:p>
        </p:txBody>
      </p:sp>
      <p:grpSp>
        <p:nvGrpSpPr>
          <p:cNvPr id="52" name="Shape 52"/>
          <p:cNvGrpSpPr/>
          <p:nvPr/>
        </p:nvGrpSpPr>
        <p:grpSpPr>
          <a:xfrm>
            <a:off x="3810000" y="3505199"/>
            <a:ext cx="2514600" cy="3227386"/>
            <a:chOff x="2857500" y="1074737"/>
            <a:chExt cx="6286499" cy="8069261"/>
          </a:xfrm>
        </p:grpSpPr>
        <p:grpSp>
          <p:nvGrpSpPr>
            <p:cNvPr id="53" name="Shape 53"/>
            <p:cNvGrpSpPr/>
            <p:nvPr/>
          </p:nvGrpSpPr>
          <p:grpSpPr>
            <a:xfrm>
              <a:off x="2857500" y="1400175"/>
              <a:ext cx="1611312" cy="7743823"/>
              <a:chOff x="2857500" y="1400175"/>
              <a:chExt cx="1611312" cy="7743823"/>
            </a:xfrm>
          </p:grpSpPr>
          <p:cxnSp>
            <p:nvCxnSpPr>
              <p:cNvPr id="54" name="Shape 54"/>
              <p:cNvCxnSpPr/>
              <p:nvPr/>
            </p:nvCxnSpPr>
            <p:spPr>
              <a:xfrm rot="10800000" flipH="1">
                <a:off x="3673475" y="2744786"/>
                <a:ext cx="1587" cy="2220911"/>
              </a:xfrm>
              <a:prstGeom prst="straightConnector1">
                <a:avLst/>
              </a:prstGeom>
              <a:noFill/>
              <a:ln w="9525" cap="rnd">
                <a:solidFill>
                  <a:srgbClr val="0000FF"/>
                </a:solidFill>
                <a:prstDash val="solid"/>
                <a:miter/>
                <a:headEnd type="none" w="med" len="med"/>
                <a:tailEnd type="none" w="med" len="med"/>
              </a:ln>
            </p:spPr>
          </p:cxnSp>
          <p:cxnSp>
            <p:nvCxnSpPr>
              <p:cNvPr id="55" name="Shape 55"/>
              <p:cNvCxnSpPr/>
              <p:nvPr/>
            </p:nvCxnSpPr>
            <p:spPr>
              <a:xfrm rot="10800000" flipH="1">
                <a:off x="3673475" y="6535737"/>
                <a:ext cx="1587" cy="1874836"/>
              </a:xfrm>
              <a:prstGeom prst="straightConnector1">
                <a:avLst/>
              </a:prstGeom>
              <a:noFill/>
              <a:ln w="9525" cap="rnd">
                <a:solidFill>
                  <a:srgbClr val="0000FF"/>
                </a:solidFill>
                <a:prstDash val="solid"/>
                <a:miter/>
                <a:headEnd type="none" w="med" len="med"/>
                <a:tailEnd type="none" w="med" len="med"/>
              </a:ln>
            </p:spPr>
          </p:cxnSp>
          <p:cxnSp>
            <p:nvCxnSpPr>
              <p:cNvPr id="56" name="Shape 56"/>
              <p:cNvCxnSpPr/>
              <p:nvPr/>
            </p:nvCxnSpPr>
            <p:spPr>
              <a:xfrm>
                <a:off x="3265486" y="8410575"/>
                <a:ext cx="795337" cy="1587"/>
              </a:xfrm>
              <a:prstGeom prst="straightConnector1">
                <a:avLst/>
              </a:prstGeom>
              <a:noFill/>
              <a:ln w="9525" cap="rnd">
                <a:solidFill>
                  <a:srgbClr val="000000"/>
                </a:solidFill>
                <a:prstDash val="solid"/>
                <a:miter/>
                <a:headEnd type="none" w="med" len="med"/>
                <a:tailEnd type="none" w="med" len="med"/>
              </a:ln>
            </p:spPr>
          </p:cxnSp>
          <p:cxnSp>
            <p:nvCxnSpPr>
              <p:cNvPr id="57" name="Shape 57"/>
              <p:cNvCxnSpPr/>
              <p:nvPr/>
            </p:nvCxnSpPr>
            <p:spPr>
              <a:xfrm>
                <a:off x="3265486" y="2744786"/>
                <a:ext cx="795337" cy="1587"/>
              </a:xfrm>
              <a:prstGeom prst="straightConnector1">
                <a:avLst/>
              </a:prstGeom>
              <a:noFill/>
              <a:ln w="9525" cap="rnd">
                <a:solidFill>
                  <a:srgbClr val="000000"/>
                </a:solidFill>
                <a:prstDash val="solid"/>
                <a:miter/>
                <a:headEnd type="none" w="med" len="med"/>
                <a:tailEnd type="none" w="med" len="med"/>
              </a:ln>
            </p:spPr>
          </p:cxnSp>
          <p:sp>
            <p:nvSpPr>
              <p:cNvPr id="58" name="Shape 58"/>
              <p:cNvSpPr txBox="1"/>
              <p:nvPr/>
            </p:nvSpPr>
            <p:spPr>
              <a:xfrm>
                <a:off x="2857500" y="4965700"/>
                <a:ext cx="1611312" cy="1570036"/>
              </a:xfrm>
              <a:prstGeom prst="rect">
                <a:avLst/>
              </a:prstGeom>
              <a:noFill/>
              <a:ln w="9525" cap="rnd">
                <a:solidFill>
                  <a:srgbClr val="0000FF"/>
                </a:solidFill>
                <a:prstDash val="solid"/>
                <a:miter/>
                <a:headEnd type="none" w="med" len="med"/>
                <a:tailEnd type="none" w="med" len="med"/>
              </a:ln>
            </p:spPr>
            <p:txBody>
              <a:bodyPr lIns="91425" tIns="45700" rIns="91425" bIns="45700" anchor="t" anchorCtr="0">
                <a:noAutofit/>
              </a:bodyPr>
              <a:lstStyle/>
              <a:p>
                <a:pPr>
                  <a:spcBef>
                    <a:spcPts val="0"/>
                  </a:spcBef>
                  <a:buNone/>
                </a:pPr>
                <a:endParaRPr/>
              </a:p>
            </p:txBody>
          </p:sp>
          <p:cxnSp>
            <p:nvCxnSpPr>
              <p:cNvPr id="59" name="Shape 59"/>
              <p:cNvCxnSpPr/>
              <p:nvPr/>
            </p:nvCxnSpPr>
            <p:spPr>
              <a:xfrm>
                <a:off x="2857500" y="5903912"/>
                <a:ext cx="1611312" cy="1587"/>
              </a:xfrm>
              <a:prstGeom prst="straightConnector1">
                <a:avLst/>
              </a:prstGeom>
              <a:noFill/>
              <a:ln w="9525" cap="rnd">
                <a:solidFill>
                  <a:srgbClr val="FF0000"/>
                </a:solidFill>
                <a:prstDash val="solid"/>
                <a:miter/>
                <a:headEnd type="none" w="med" len="med"/>
                <a:tailEnd type="none" w="med" len="med"/>
              </a:ln>
            </p:spPr>
          </p:cxnSp>
          <p:cxnSp>
            <p:nvCxnSpPr>
              <p:cNvPr id="60" name="Shape 60"/>
              <p:cNvCxnSpPr/>
              <p:nvPr/>
            </p:nvCxnSpPr>
            <p:spPr>
              <a:xfrm>
                <a:off x="3571875" y="1482725"/>
                <a:ext cx="182561" cy="1587"/>
              </a:xfrm>
              <a:prstGeom prst="straightConnector1">
                <a:avLst/>
              </a:prstGeom>
              <a:noFill/>
              <a:ln w="9525" cap="rnd">
                <a:solidFill>
                  <a:srgbClr val="FF0000"/>
                </a:solidFill>
                <a:prstDash val="solid"/>
                <a:miter/>
                <a:headEnd type="none" w="med" len="med"/>
                <a:tailEnd type="none" w="med" len="med"/>
              </a:ln>
            </p:spPr>
          </p:cxnSp>
          <p:cxnSp>
            <p:nvCxnSpPr>
              <p:cNvPr id="61" name="Shape 61"/>
              <p:cNvCxnSpPr/>
              <p:nvPr/>
            </p:nvCxnSpPr>
            <p:spPr>
              <a:xfrm>
                <a:off x="3673475" y="1400175"/>
                <a:ext cx="1587" cy="163511"/>
              </a:xfrm>
              <a:prstGeom prst="straightConnector1">
                <a:avLst/>
              </a:prstGeom>
              <a:noFill/>
              <a:ln w="9525" cap="rnd">
                <a:solidFill>
                  <a:srgbClr val="FF0000"/>
                </a:solidFill>
                <a:prstDash val="solid"/>
                <a:miter/>
                <a:headEnd type="none" w="med" len="med"/>
                <a:tailEnd type="none" w="med" len="med"/>
              </a:ln>
            </p:spPr>
          </p:cxnSp>
          <p:cxnSp>
            <p:nvCxnSpPr>
              <p:cNvPr id="62" name="Shape 62"/>
              <p:cNvCxnSpPr/>
              <p:nvPr/>
            </p:nvCxnSpPr>
            <p:spPr>
              <a:xfrm>
                <a:off x="3571875" y="2419350"/>
                <a:ext cx="182561" cy="1587"/>
              </a:xfrm>
              <a:prstGeom prst="straightConnector1">
                <a:avLst/>
              </a:prstGeom>
              <a:noFill/>
              <a:ln w="9525" cap="rnd">
                <a:solidFill>
                  <a:srgbClr val="FF0000"/>
                </a:solidFill>
                <a:prstDash val="solid"/>
                <a:miter/>
                <a:headEnd type="none" w="med" len="med"/>
                <a:tailEnd type="none" w="med" len="med"/>
              </a:ln>
            </p:spPr>
          </p:cxnSp>
          <p:cxnSp>
            <p:nvCxnSpPr>
              <p:cNvPr id="63" name="Shape 63"/>
              <p:cNvCxnSpPr/>
              <p:nvPr/>
            </p:nvCxnSpPr>
            <p:spPr>
              <a:xfrm>
                <a:off x="3673475" y="2338386"/>
                <a:ext cx="1587" cy="182561"/>
              </a:xfrm>
              <a:prstGeom prst="straightConnector1">
                <a:avLst/>
              </a:prstGeom>
              <a:noFill/>
              <a:ln w="9525" cap="rnd">
                <a:solidFill>
                  <a:srgbClr val="FF0000"/>
                </a:solidFill>
                <a:prstDash val="solid"/>
                <a:miter/>
                <a:headEnd type="none" w="med" len="med"/>
                <a:tailEnd type="none" w="med" len="med"/>
              </a:ln>
            </p:spPr>
          </p:cxnSp>
          <p:cxnSp>
            <p:nvCxnSpPr>
              <p:cNvPr id="64" name="Shape 64"/>
              <p:cNvCxnSpPr/>
              <p:nvPr/>
            </p:nvCxnSpPr>
            <p:spPr>
              <a:xfrm>
                <a:off x="3571875" y="2114550"/>
                <a:ext cx="182561" cy="1587"/>
              </a:xfrm>
              <a:prstGeom prst="straightConnector1">
                <a:avLst/>
              </a:prstGeom>
              <a:noFill/>
              <a:ln w="9525" cap="rnd">
                <a:solidFill>
                  <a:srgbClr val="FF0000"/>
                </a:solidFill>
                <a:prstDash val="solid"/>
                <a:miter/>
                <a:headEnd type="none" w="med" len="med"/>
                <a:tailEnd type="none" w="med" len="med"/>
              </a:ln>
            </p:spPr>
          </p:cxnSp>
          <p:cxnSp>
            <p:nvCxnSpPr>
              <p:cNvPr id="65" name="Shape 65"/>
              <p:cNvCxnSpPr/>
              <p:nvPr/>
            </p:nvCxnSpPr>
            <p:spPr>
              <a:xfrm>
                <a:off x="3673475" y="2032000"/>
                <a:ext cx="1587" cy="163511"/>
              </a:xfrm>
              <a:prstGeom prst="straightConnector1">
                <a:avLst/>
              </a:prstGeom>
              <a:noFill/>
              <a:ln w="9525" cap="rnd">
                <a:solidFill>
                  <a:srgbClr val="FF0000"/>
                </a:solidFill>
                <a:prstDash val="solid"/>
                <a:miter/>
                <a:headEnd type="none" w="med" len="med"/>
                <a:tailEnd type="none" w="med" len="med"/>
              </a:ln>
            </p:spPr>
          </p:cxnSp>
          <p:cxnSp>
            <p:nvCxnSpPr>
              <p:cNvPr id="66" name="Shape 66"/>
              <p:cNvCxnSpPr/>
              <p:nvPr/>
            </p:nvCxnSpPr>
            <p:spPr>
              <a:xfrm>
                <a:off x="3571875" y="9061450"/>
                <a:ext cx="182561" cy="1587"/>
              </a:xfrm>
              <a:prstGeom prst="straightConnector1">
                <a:avLst/>
              </a:prstGeom>
              <a:noFill/>
              <a:ln w="9525" cap="rnd">
                <a:solidFill>
                  <a:srgbClr val="FF0000"/>
                </a:solidFill>
                <a:prstDash val="solid"/>
                <a:miter/>
                <a:headEnd type="none" w="med" len="med"/>
                <a:tailEnd type="none" w="med" len="med"/>
              </a:ln>
            </p:spPr>
          </p:cxnSp>
          <p:cxnSp>
            <p:nvCxnSpPr>
              <p:cNvPr id="67" name="Shape 67"/>
              <p:cNvCxnSpPr/>
              <p:nvPr/>
            </p:nvCxnSpPr>
            <p:spPr>
              <a:xfrm>
                <a:off x="3673475" y="8980486"/>
                <a:ext cx="1587" cy="163511"/>
              </a:xfrm>
              <a:prstGeom prst="straightConnector1">
                <a:avLst/>
              </a:prstGeom>
              <a:noFill/>
              <a:ln w="9525" cap="rnd">
                <a:solidFill>
                  <a:srgbClr val="FF0000"/>
                </a:solidFill>
                <a:prstDash val="solid"/>
                <a:miter/>
                <a:headEnd type="none" w="med" len="med"/>
                <a:tailEnd type="none" w="med" len="med"/>
              </a:ln>
            </p:spPr>
          </p:cxnSp>
        </p:grpSp>
        <p:grpSp>
          <p:nvGrpSpPr>
            <p:cNvPr id="68" name="Shape 68"/>
            <p:cNvGrpSpPr/>
            <p:nvPr/>
          </p:nvGrpSpPr>
          <p:grpSpPr>
            <a:xfrm>
              <a:off x="4857750" y="1074737"/>
              <a:ext cx="2857500" cy="571500"/>
              <a:chOff x="4286250" y="1074737"/>
              <a:chExt cx="2857500" cy="571500"/>
            </a:xfrm>
          </p:grpSpPr>
          <p:cxnSp>
            <p:nvCxnSpPr>
              <p:cNvPr id="69" name="Shape 69"/>
              <p:cNvCxnSpPr/>
              <p:nvPr/>
            </p:nvCxnSpPr>
            <p:spPr>
              <a:xfrm>
                <a:off x="4286250" y="1428750"/>
                <a:ext cx="1143000" cy="0"/>
              </a:xfrm>
              <a:prstGeom prst="straightConnector1">
                <a:avLst/>
              </a:prstGeom>
              <a:noFill/>
              <a:ln w="9525" cap="rnd">
                <a:solidFill>
                  <a:srgbClr val="000000"/>
                </a:solidFill>
                <a:prstDash val="solid"/>
                <a:miter/>
                <a:headEnd type="triangle" w="med" len="med"/>
                <a:tailEnd type="none" w="med" len="med"/>
              </a:ln>
            </p:spPr>
          </p:cxnSp>
          <p:sp>
            <p:nvSpPr>
              <p:cNvPr id="70" name="Shape 70"/>
              <p:cNvSpPr txBox="1"/>
              <p:nvPr/>
            </p:nvSpPr>
            <p:spPr>
              <a:xfrm>
                <a:off x="5429250" y="1074737"/>
                <a:ext cx="1714500" cy="57150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outlier</a:t>
                </a:r>
              </a:p>
            </p:txBody>
          </p:sp>
        </p:grpSp>
        <p:grpSp>
          <p:nvGrpSpPr>
            <p:cNvPr id="71" name="Shape 71"/>
            <p:cNvGrpSpPr/>
            <p:nvPr/>
          </p:nvGrpSpPr>
          <p:grpSpPr>
            <a:xfrm>
              <a:off x="4857750" y="8001000"/>
              <a:ext cx="4286249" cy="857250"/>
              <a:chOff x="4857750" y="8001000"/>
              <a:chExt cx="4286249" cy="857250"/>
            </a:xfrm>
          </p:grpSpPr>
          <p:cxnSp>
            <p:nvCxnSpPr>
              <p:cNvPr id="72" name="Shape 72"/>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73" name="Shape 73"/>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10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74" name="Shape 74"/>
            <p:cNvGrpSpPr/>
            <p:nvPr/>
          </p:nvGrpSpPr>
          <p:grpSpPr>
            <a:xfrm>
              <a:off x="4857750" y="6286500"/>
              <a:ext cx="4286249" cy="857250"/>
              <a:chOff x="4857750" y="6286500"/>
              <a:chExt cx="4286249" cy="857250"/>
            </a:xfrm>
          </p:grpSpPr>
          <p:cxnSp>
            <p:nvCxnSpPr>
              <p:cNvPr id="75" name="Shape 75"/>
              <p:cNvCxnSpPr/>
              <p:nvPr/>
            </p:nvCxnSpPr>
            <p:spPr>
              <a:xfrm>
                <a:off x="4857750" y="6640511"/>
                <a:ext cx="1143000" cy="0"/>
              </a:xfrm>
              <a:prstGeom prst="straightConnector1">
                <a:avLst/>
              </a:prstGeom>
              <a:noFill/>
              <a:ln w="9525" cap="rnd">
                <a:solidFill>
                  <a:srgbClr val="000000"/>
                </a:solidFill>
                <a:prstDash val="solid"/>
                <a:miter/>
                <a:headEnd type="triangle" w="med" len="med"/>
                <a:tailEnd type="none" w="med" len="med"/>
              </a:ln>
            </p:spPr>
          </p:cxnSp>
          <p:sp>
            <p:nvSpPr>
              <p:cNvPr id="76" name="Shape 76"/>
              <p:cNvSpPr txBox="1"/>
              <p:nvPr/>
            </p:nvSpPr>
            <p:spPr>
              <a:xfrm>
                <a:off x="6000750" y="62865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25</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77" name="Shape 77"/>
            <p:cNvGrpSpPr/>
            <p:nvPr/>
          </p:nvGrpSpPr>
          <p:grpSpPr>
            <a:xfrm>
              <a:off x="4857750" y="4572000"/>
              <a:ext cx="4286249" cy="857250"/>
              <a:chOff x="4857750" y="4572000"/>
              <a:chExt cx="4286249" cy="857250"/>
            </a:xfrm>
          </p:grpSpPr>
          <p:cxnSp>
            <p:nvCxnSpPr>
              <p:cNvPr id="78" name="Shape 78"/>
              <p:cNvCxnSpPr/>
              <p:nvPr/>
            </p:nvCxnSpPr>
            <p:spPr>
              <a:xfrm>
                <a:off x="4857750" y="4926012"/>
                <a:ext cx="1143000" cy="0"/>
              </a:xfrm>
              <a:prstGeom prst="straightConnector1">
                <a:avLst/>
              </a:prstGeom>
              <a:noFill/>
              <a:ln w="9525" cap="rnd">
                <a:solidFill>
                  <a:srgbClr val="000000"/>
                </a:solidFill>
                <a:prstDash val="solid"/>
                <a:miter/>
                <a:headEnd type="triangle" w="med" len="med"/>
                <a:tailEnd type="none" w="med" len="med"/>
              </a:ln>
            </p:spPr>
          </p:cxnSp>
          <p:sp>
            <p:nvSpPr>
              <p:cNvPr id="79" name="Shape 79"/>
              <p:cNvSpPr txBox="1"/>
              <p:nvPr/>
            </p:nvSpPr>
            <p:spPr>
              <a:xfrm>
                <a:off x="6000750" y="4572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75</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80" name="Shape 80"/>
            <p:cNvGrpSpPr/>
            <p:nvPr/>
          </p:nvGrpSpPr>
          <p:grpSpPr>
            <a:xfrm>
              <a:off x="4857750" y="5600700"/>
              <a:ext cx="4286249" cy="857250"/>
              <a:chOff x="4857750" y="5715000"/>
              <a:chExt cx="4286249" cy="857250"/>
            </a:xfrm>
          </p:grpSpPr>
          <p:cxnSp>
            <p:nvCxnSpPr>
              <p:cNvPr id="81" name="Shape 81"/>
              <p:cNvCxnSpPr/>
              <p:nvPr/>
            </p:nvCxnSpPr>
            <p:spPr>
              <a:xfrm>
                <a:off x="4857750" y="6069012"/>
                <a:ext cx="1143000" cy="0"/>
              </a:xfrm>
              <a:prstGeom prst="straightConnector1">
                <a:avLst/>
              </a:prstGeom>
              <a:noFill/>
              <a:ln w="9525" cap="rnd">
                <a:solidFill>
                  <a:srgbClr val="000000"/>
                </a:solidFill>
                <a:prstDash val="solid"/>
                <a:miter/>
                <a:headEnd type="triangle" w="med" len="med"/>
                <a:tailEnd type="none" w="med" len="med"/>
              </a:ln>
            </p:spPr>
          </p:cxnSp>
          <p:sp>
            <p:nvSpPr>
              <p:cNvPr id="82" name="Shape 82"/>
              <p:cNvSpPr txBox="1"/>
              <p:nvPr/>
            </p:nvSpPr>
            <p:spPr>
              <a:xfrm>
                <a:off x="6000750" y="5715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50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nvGrpSpPr>
            <p:cNvPr id="83" name="Shape 83"/>
            <p:cNvGrpSpPr/>
            <p:nvPr/>
          </p:nvGrpSpPr>
          <p:grpSpPr>
            <a:xfrm>
              <a:off x="4857750" y="2446337"/>
              <a:ext cx="4286249" cy="857250"/>
              <a:chOff x="4857750" y="8001000"/>
              <a:chExt cx="4286249" cy="857250"/>
            </a:xfrm>
          </p:grpSpPr>
          <p:cxnSp>
            <p:nvCxnSpPr>
              <p:cNvPr id="84" name="Shape 84"/>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85" name="Shape 85"/>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a:solidFill>
                      <a:schemeClr val="dk1"/>
                    </a:solidFill>
                    <a:latin typeface="Arial"/>
                    <a:ea typeface="Arial"/>
                    <a:cs typeface="Arial"/>
                    <a:sym typeface="Arial"/>
                  </a:rPr>
                  <a:t>90</a:t>
                </a:r>
                <a:r>
                  <a:rPr lang="en" sz="1200" b="0" i="0" u="none" strike="noStrike" cap="none" baseline="30000">
                    <a:solidFill>
                      <a:schemeClr val="dk1"/>
                    </a:solidFill>
                    <a:latin typeface="Arial"/>
                    <a:ea typeface="Arial"/>
                    <a:cs typeface="Arial"/>
                    <a:sym typeface="Arial"/>
                  </a:rPr>
                  <a:t>th</a:t>
                </a:r>
                <a:r>
                  <a:rPr lang="en" sz="1200" b="0" i="0" u="none" strike="noStrike" cap="none" baseline="0">
                    <a:solidFill>
                      <a:schemeClr val="dk1"/>
                    </a:solidFill>
                    <a:latin typeface="Arial"/>
                    <a:ea typeface="Arial"/>
                    <a:cs typeface="Arial"/>
                    <a:sym typeface="Arial"/>
                  </a:rPr>
                  <a:t> percentile</a:t>
                </a:r>
              </a:p>
            </p:txBody>
          </p:sp>
        </p:grpSp>
      </p:grpSp>
      <p:cxnSp>
        <p:nvCxnSpPr>
          <p:cNvPr id="86" name="Shape 86"/>
          <p:cNvCxnSpPr/>
          <p:nvPr/>
        </p:nvCxnSpPr>
        <p:spPr>
          <a:xfrm>
            <a:off x="5181600" y="3962400"/>
            <a:ext cx="990599" cy="533399"/>
          </a:xfrm>
          <a:prstGeom prst="straightConnector1">
            <a:avLst/>
          </a:prstGeom>
          <a:noFill/>
          <a:ln w="38100" cap="rnd">
            <a:solidFill>
              <a:srgbClr val="FF0000"/>
            </a:solidFill>
            <a:prstDash val="solid"/>
            <a:miter/>
            <a:headEnd type="none" w="med" len="med"/>
            <a:tailEnd type="none" w="med" len="med"/>
          </a:ln>
        </p:spPr>
      </p:cxnSp>
      <p:cxnSp>
        <p:nvCxnSpPr>
          <p:cNvPr id="87" name="Shape 87"/>
          <p:cNvCxnSpPr/>
          <p:nvPr/>
        </p:nvCxnSpPr>
        <p:spPr>
          <a:xfrm rot="10800000" flipH="1">
            <a:off x="5105400" y="3962399"/>
            <a:ext cx="1066799" cy="457200"/>
          </a:xfrm>
          <a:prstGeom prst="straightConnector1">
            <a:avLst/>
          </a:prstGeom>
          <a:noFill/>
          <a:ln w="38100" cap="rnd">
            <a:solidFill>
              <a:srgbClr val="FF0000"/>
            </a:solidFill>
            <a:prstDash val="solid"/>
            <a:miter/>
            <a:headEnd type="none" w="med" len="med"/>
            <a:tailEnd type="none" w="med" len="med"/>
          </a:ln>
        </p:spPr>
      </p:cxnSp>
      <p:cxnSp>
        <p:nvCxnSpPr>
          <p:cNvPr id="88" name="Shape 88"/>
          <p:cNvCxnSpPr/>
          <p:nvPr/>
        </p:nvCxnSpPr>
        <p:spPr>
          <a:xfrm>
            <a:off x="5181600" y="6172200"/>
            <a:ext cx="990599" cy="533399"/>
          </a:xfrm>
          <a:prstGeom prst="straightConnector1">
            <a:avLst/>
          </a:prstGeom>
          <a:noFill/>
          <a:ln w="38100" cap="rnd">
            <a:solidFill>
              <a:srgbClr val="FF0000"/>
            </a:solidFill>
            <a:prstDash val="solid"/>
            <a:miter/>
            <a:headEnd type="none" w="med" len="med"/>
            <a:tailEnd type="none" w="med" len="med"/>
          </a:ln>
        </p:spPr>
      </p:cxnSp>
      <p:cxnSp>
        <p:nvCxnSpPr>
          <p:cNvPr id="89" name="Shape 89"/>
          <p:cNvCxnSpPr/>
          <p:nvPr/>
        </p:nvCxnSpPr>
        <p:spPr>
          <a:xfrm rot="10800000" flipH="1">
            <a:off x="5105400" y="6172199"/>
            <a:ext cx="1066799" cy="457200"/>
          </a:xfrm>
          <a:prstGeom prst="straightConnector1">
            <a:avLst/>
          </a:prstGeom>
          <a:noFill/>
          <a:ln w="38100" cap="rnd">
            <a:solidFill>
              <a:srgbClr val="FF0000"/>
            </a:solidFill>
            <a:prstDash val="solid"/>
            <a:miter/>
            <a:headEnd type="none" w="med" len="med"/>
            <a:tailEnd type="none" w="med" len="med"/>
          </a:ln>
        </p:spPr>
      </p:cxnSp>
      <p:grpSp>
        <p:nvGrpSpPr>
          <p:cNvPr id="90" name="Shape 90"/>
          <p:cNvGrpSpPr/>
          <p:nvPr/>
        </p:nvGrpSpPr>
        <p:grpSpPr>
          <a:xfrm>
            <a:off x="6286499" y="4054475"/>
            <a:ext cx="2726399" cy="342900"/>
            <a:chOff x="4857750" y="8001000"/>
            <a:chExt cx="4286249" cy="857250"/>
          </a:xfrm>
        </p:grpSpPr>
        <p:cxnSp>
          <p:nvCxnSpPr>
            <p:cNvPr id="91" name="Shape 91"/>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92" name="Shape 92"/>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dirty="0">
                  <a:solidFill>
                    <a:schemeClr val="dk1"/>
                  </a:solidFill>
                  <a:latin typeface="Arial"/>
                  <a:ea typeface="Arial"/>
                  <a:cs typeface="Arial"/>
                  <a:sym typeface="Arial"/>
                </a:rPr>
                <a:t>Maximum non-outlier</a:t>
              </a:r>
            </a:p>
          </p:txBody>
        </p:sp>
      </p:grpSp>
      <p:grpSp>
        <p:nvGrpSpPr>
          <p:cNvPr id="93" name="Shape 93"/>
          <p:cNvGrpSpPr/>
          <p:nvPr/>
        </p:nvGrpSpPr>
        <p:grpSpPr>
          <a:xfrm>
            <a:off x="6298718" y="6290364"/>
            <a:ext cx="2464282" cy="342900"/>
            <a:chOff x="4857750" y="8001000"/>
            <a:chExt cx="4286249" cy="857250"/>
          </a:xfrm>
        </p:grpSpPr>
        <p:cxnSp>
          <p:nvCxnSpPr>
            <p:cNvPr id="94" name="Shape 94"/>
            <p:cNvCxnSpPr/>
            <p:nvPr/>
          </p:nvCxnSpPr>
          <p:spPr>
            <a:xfrm>
              <a:off x="4857750" y="8355011"/>
              <a:ext cx="1143000" cy="0"/>
            </a:xfrm>
            <a:prstGeom prst="straightConnector1">
              <a:avLst/>
            </a:prstGeom>
            <a:noFill/>
            <a:ln w="9525" cap="rnd">
              <a:solidFill>
                <a:srgbClr val="000000"/>
              </a:solidFill>
              <a:prstDash val="solid"/>
              <a:miter/>
              <a:headEnd type="triangle" w="med" len="med"/>
              <a:tailEnd type="none" w="med" len="med"/>
            </a:ln>
          </p:spPr>
        </p:cxnSp>
        <p:sp>
          <p:nvSpPr>
            <p:cNvPr id="95" name="Shape 95"/>
            <p:cNvSpPr txBox="1"/>
            <p:nvPr/>
          </p:nvSpPr>
          <p:spPr>
            <a:xfrm>
              <a:off x="6000750" y="8001000"/>
              <a:ext cx="3143249" cy="857250"/>
            </a:xfrm>
            <a:prstGeom prst="rect">
              <a:avLst/>
            </a:prstGeom>
            <a:solidFill>
              <a:srgbClr val="FFFFFF"/>
            </a:solidFill>
            <a:ln>
              <a:noFill/>
            </a:ln>
          </p:spPr>
          <p:txBody>
            <a:bodyPr lIns="91425" tIns="45700" rIns="91425" bIns="45700" anchor="t" anchorCtr="0">
              <a:noAutofit/>
            </a:bodyPr>
            <a:lstStyle/>
            <a:p>
              <a:pPr marL="0" marR="0" lvl="0" indent="0" algn="l" rtl="0">
                <a:lnSpc>
                  <a:spcPct val="90000"/>
                </a:lnSpc>
                <a:spcBef>
                  <a:spcPts val="0"/>
                </a:spcBef>
                <a:spcAft>
                  <a:spcPts val="400"/>
                </a:spcAft>
                <a:buSzPct val="25000"/>
                <a:buFont typeface="Arial"/>
                <a:buNone/>
              </a:pPr>
              <a:r>
                <a:rPr lang="en" sz="1200" b="0" i="0" u="none" strike="noStrike" cap="none" baseline="0" dirty="0">
                  <a:solidFill>
                    <a:schemeClr val="dk1"/>
                  </a:solidFill>
                  <a:latin typeface="Arial"/>
                  <a:ea typeface="Arial"/>
                  <a:cs typeface="Arial"/>
                  <a:sym typeface="Arial"/>
                </a:rPr>
                <a:t>Minimum non-outlier</a:t>
              </a:r>
            </a:p>
          </p:txBody>
        </p:sp>
      </p:grpSp>
      <p:sp>
        <p:nvSpPr>
          <p:cNvPr id="2" name="TextBox 1"/>
          <p:cNvSpPr txBox="1"/>
          <p:nvPr/>
        </p:nvSpPr>
        <p:spPr>
          <a:xfrm>
            <a:off x="291353" y="2727420"/>
            <a:ext cx="2932213" cy="1815882"/>
          </a:xfrm>
          <a:prstGeom prst="rect">
            <a:avLst/>
          </a:prstGeom>
          <a:noFill/>
        </p:spPr>
        <p:txBody>
          <a:bodyPr wrap="none" rtlCol="0">
            <a:spAutoFit/>
          </a:bodyPr>
          <a:lstStyle/>
          <a:p>
            <a:pPr lvl="0"/>
            <a:r>
              <a:rPr lang="en-US" dirty="0">
                <a:solidFill>
                  <a:schemeClr val="dk1"/>
                </a:solidFill>
              </a:rPr>
              <a:t>See: </a:t>
            </a:r>
          </a:p>
          <a:p>
            <a:pPr lvl="0"/>
            <a:r>
              <a:rPr lang="en-US" dirty="0">
                <a:solidFill>
                  <a:schemeClr val="dk1"/>
                </a:solidFill>
              </a:rPr>
              <a:t>&gt; a&lt;-c(11,12, 22, 33, 34, 100)</a:t>
            </a:r>
          </a:p>
          <a:p>
            <a:pPr lvl="0"/>
            <a:r>
              <a:rPr lang="en-US" dirty="0">
                <a:solidFill>
                  <a:schemeClr val="dk1"/>
                </a:solidFill>
              </a:rPr>
              <a:t>&gt; boxplot(a)</a:t>
            </a:r>
          </a:p>
          <a:p>
            <a:pPr lvl="0"/>
            <a:r>
              <a:rPr lang="en-US" dirty="0">
                <a:solidFill>
                  <a:schemeClr val="dk1"/>
                </a:solidFill>
              </a:rPr>
              <a:t>&gt; b&lt;-c(11,12, 22, 33, 34, 65)</a:t>
            </a:r>
          </a:p>
          <a:p>
            <a:pPr lvl="0"/>
            <a:r>
              <a:rPr lang="en-US" dirty="0">
                <a:solidFill>
                  <a:schemeClr val="dk1"/>
                </a:solidFill>
              </a:rPr>
              <a:t>&gt; boxplot(b)</a:t>
            </a:r>
          </a:p>
          <a:p>
            <a:pPr marL="285750" lvl="0" indent="-285750">
              <a:buFont typeface="Wingdings"/>
              <a:buChar char="Ø"/>
            </a:pPr>
            <a:r>
              <a:rPr lang="en-US" dirty="0">
                <a:solidFill>
                  <a:schemeClr val="dk1"/>
                </a:solidFill>
              </a:rPr>
              <a:t>a&lt;-c(11,12,22, 33, 34, 50, 100)</a:t>
            </a:r>
          </a:p>
          <a:p>
            <a:pPr marL="285750" lvl="0" indent="-285750">
              <a:buFont typeface="Wingdings"/>
              <a:buChar char="Ø"/>
            </a:pPr>
            <a:r>
              <a:rPr lang="en-US" dirty="0">
                <a:solidFill>
                  <a:schemeClr val="dk1"/>
                </a:solidFill>
              </a:rPr>
              <a:t>boxplot(a)</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353" y="4529299"/>
            <a:ext cx="2324416" cy="232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bwMode="auto">
          <a:xfrm>
            <a:off x="6705600" y="5045557"/>
            <a:ext cx="0" cy="71557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6705600" y="5224119"/>
            <a:ext cx="2302233" cy="531428"/>
          </a:xfrm>
          <a:prstGeom prst="rect">
            <a:avLst/>
          </a:prstGeom>
          <a:noFill/>
        </p:spPr>
        <p:txBody>
          <a:bodyPr wrap="none" rtlCol="0">
            <a:spAutoFit/>
          </a:bodyPr>
          <a:lstStyle/>
          <a:p>
            <a:r>
              <a:rPr lang="en-US" dirty="0"/>
              <a:t>IQR (</a:t>
            </a:r>
            <a:r>
              <a:rPr lang="en-US" i="1" dirty="0"/>
              <a:t>a proxy for standard</a:t>
            </a:r>
          </a:p>
          <a:p>
            <a:r>
              <a:rPr lang="en-US" i="1" dirty="0"/>
              <a:t>                           deviation</a:t>
            </a:r>
            <a:r>
              <a:rPr lang="en-US" dirty="0"/>
              <a:t>)</a:t>
            </a:r>
          </a:p>
        </p:txBody>
      </p:sp>
    </p:spTree>
    <p:extLst>
      <p:ext uri="{BB962C8B-B14F-4D97-AF65-F5344CB8AC3E}">
        <p14:creationId xmlns:p14="http://schemas.microsoft.com/office/powerpoint/2010/main" val="3459695149"/>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8763000" cy="533400"/>
          </a:xfrm>
        </p:spPr>
        <p:txBody>
          <a:bodyPr/>
          <a:lstStyle/>
          <a:p>
            <a:pPr algn="ctr"/>
            <a:r>
              <a:rPr lang="en-US" dirty="0"/>
              <a:t>Attribute Standardization / Normalization </a:t>
            </a:r>
          </a:p>
        </p:txBody>
      </p:sp>
      <p:sp>
        <p:nvSpPr>
          <p:cNvPr id="24579" name="Rectangle 3"/>
          <p:cNvSpPr>
            <a:spLocks noGrp="1" noChangeArrowheads="1"/>
          </p:cNvSpPr>
          <p:nvPr>
            <p:ph type="body" idx="1"/>
          </p:nvPr>
        </p:nvSpPr>
        <p:spPr>
          <a:xfrm>
            <a:off x="381000" y="1143000"/>
            <a:ext cx="8428038" cy="5105400"/>
          </a:xfrm>
        </p:spPr>
        <p:txBody>
          <a:bodyPr/>
          <a:lstStyle/>
          <a:p>
            <a:pPr>
              <a:lnSpc>
                <a:spcPct val="90000"/>
              </a:lnSpc>
            </a:pPr>
            <a:r>
              <a:rPr lang="en-US" dirty="0"/>
              <a:t>The domains of numerical attributes vary a lot in their scale: e.g. height varies between 0 and 8 feet and age varies between 0 and 110 years. </a:t>
            </a:r>
          </a:p>
          <a:p>
            <a:pPr>
              <a:lnSpc>
                <a:spcPct val="90000"/>
              </a:lnSpc>
            </a:pPr>
            <a:r>
              <a:rPr lang="en-US" dirty="0"/>
              <a:t>For many data analysis and date mining tasks we want to make attributes “equally important” by using the same range of their attribute values. Attribute </a:t>
            </a:r>
            <a:r>
              <a:rPr lang="en-US" i="1" dirty="0"/>
              <a:t>Normalization/Standardization approaches </a:t>
            </a:r>
            <a:r>
              <a:rPr lang="en-US" dirty="0"/>
              <a:t>address this need:</a:t>
            </a:r>
          </a:p>
          <a:p>
            <a:pPr>
              <a:lnSpc>
                <a:spcPct val="90000"/>
              </a:lnSpc>
            </a:pPr>
            <a:r>
              <a:rPr lang="en-US" dirty="0"/>
              <a:t>The two most popular attribute normalization /  standardization include: </a:t>
            </a:r>
          </a:p>
          <a:p>
            <a:pPr lvl="1">
              <a:lnSpc>
                <a:spcPct val="90000"/>
              </a:lnSpc>
            </a:pPr>
            <a:r>
              <a:rPr lang="en-US" dirty="0"/>
              <a:t>Z-scores </a:t>
            </a:r>
          </a:p>
          <a:p>
            <a:pPr lvl="1">
              <a:lnSpc>
                <a:spcPct val="90000"/>
              </a:lnSpc>
            </a:pPr>
            <a:r>
              <a:rPr lang="en-US" dirty="0"/>
              <a:t>[0,1] Normalization </a:t>
            </a:r>
            <a:br>
              <a:rPr lang="en-US" dirty="0"/>
            </a:br>
            <a:r>
              <a:rPr lang="en-US" dirty="0"/>
              <a:t> </a:t>
            </a:r>
          </a:p>
          <a:p>
            <a:pPr lvl="1">
              <a:lnSpc>
                <a:spcPct val="90000"/>
              </a:lnSpc>
            </a:pPr>
            <a:endParaRPr lang="en-US" dirty="0"/>
          </a:p>
          <a:p>
            <a:pPr lvl="1">
              <a:lnSpc>
                <a:spcPct val="90000"/>
              </a:lnSpc>
              <a:buFont typeface="Arial" charset="0"/>
              <a:buNone/>
            </a:pPr>
            <a:endParaRPr lang="en-US" dirty="0"/>
          </a:p>
        </p:txBody>
      </p:sp>
    </p:spTree>
    <p:extLst>
      <p:ext uri="{BB962C8B-B14F-4D97-AF65-F5344CB8AC3E}">
        <p14:creationId xmlns:p14="http://schemas.microsoft.com/office/powerpoint/2010/main" val="306600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bwMode="auto">
          <a:xfrm>
            <a:off x="7239000" y="6477000"/>
            <a:ext cx="1905000" cy="38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eaLnBrk="1" hangingPunct="1">
              <a:defRPr/>
            </a:pPr>
            <a:fld id="{D52C3971-C4E5-4896-9E62-8BE33C2B6ED9}" type="slidenum">
              <a:rPr lang="en-US" smtClean="0"/>
              <a:pPr eaLnBrk="1" hangingPunct="1">
                <a:defRPr/>
              </a:pPr>
              <a:t>27</a:t>
            </a:fld>
            <a:endParaRPr lang="en-US" sz="1200"/>
          </a:p>
        </p:txBody>
      </p:sp>
      <p:sp>
        <p:nvSpPr>
          <p:cNvPr id="16387" name="Rectangle 2"/>
          <p:cNvSpPr>
            <a:spLocks noGrp="1" noChangeArrowheads="1"/>
          </p:cNvSpPr>
          <p:nvPr>
            <p:ph type="title"/>
          </p:nvPr>
        </p:nvSpPr>
        <p:spPr>
          <a:xfrm>
            <a:off x="1143000" y="228600"/>
            <a:ext cx="7297737" cy="442913"/>
          </a:xfrm>
          <a:noFill/>
        </p:spPr>
        <p:txBody>
          <a:bodyPr lIns="92075" tIns="46038" rIns="92075" bIns="46038" anchor="ctr"/>
          <a:lstStyle/>
          <a:p>
            <a:pPr eaLnBrk="1" hangingPunct="1"/>
            <a:r>
              <a:rPr lang="en-US" sz="3200" dirty="0"/>
              <a:t>Standardization --- Z-scores</a:t>
            </a:r>
          </a:p>
        </p:txBody>
      </p:sp>
      <p:sp>
        <p:nvSpPr>
          <p:cNvPr id="16388" name="Rectangle 3"/>
          <p:cNvSpPr>
            <a:spLocks noGrp="1" noChangeArrowheads="1"/>
          </p:cNvSpPr>
          <p:nvPr>
            <p:ph type="body" idx="1"/>
          </p:nvPr>
        </p:nvSpPr>
        <p:spPr>
          <a:xfrm>
            <a:off x="152400" y="1117600"/>
            <a:ext cx="8839200" cy="3911600"/>
          </a:xfrm>
          <a:noFill/>
        </p:spPr>
        <p:txBody>
          <a:bodyPr lIns="92075" tIns="46038" rIns="92075" bIns="46038"/>
          <a:lstStyle/>
          <a:p>
            <a:pPr eaLnBrk="1" hangingPunct="1">
              <a:spcBef>
                <a:spcPts val="30"/>
              </a:spcBef>
              <a:spcAft>
                <a:spcPts val="30"/>
              </a:spcAft>
            </a:pPr>
            <a:r>
              <a:rPr lang="en-US" dirty="0"/>
              <a:t>Standardize data using z-scores</a:t>
            </a:r>
          </a:p>
          <a:p>
            <a:pPr lvl="1" eaLnBrk="1" hangingPunct="1">
              <a:spcBef>
                <a:spcPts val="30"/>
              </a:spcBef>
              <a:spcAft>
                <a:spcPts val="30"/>
              </a:spcAft>
            </a:pPr>
            <a:r>
              <a:rPr lang="en-US" dirty="0"/>
              <a:t>Calculate the mean, the standard deviation s</a:t>
            </a:r>
            <a:r>
              <a:rPr lang="en-US" baseline="-25000" dirty="0"/>
              <a:t>f</a:t>
            </a:r>
            <a:r>
              <a:rPr lang="en-US" dirty="0"/>
              <a:t> :</a:t>
            </a:r>
          </a:p>
          <a:p>
            <a:pPr lvl="1" eaLnBrk="1" hangingPunct="1">
              <a:spcBef>
                <a:spcPts val="30"/>
              </a:spcBef>
              <a:spcAft>
                <a:spcPts val="30"/>
              </a:spcAft>
            </a:pPr>
            <a:r>
              <a:rPr lang="en-US" dirty="0"/>
              <a:t>Calculate the standardized measurement (</a:t>
            </a:r>
            <a:r>
              <a:rPr lang="en-US" i="1" dirty="0"/>
              <a:t>z-score</a:t>
            </a:r>
            <a:r>
              <a:rPr lang="en-US" dirty="0"/>
              <a:t>)</a:t>
            </a:r>
          </a:p>
          <a:p>
            <a:pPr eaLnBrk="1" hangingPunct="1">
              <a:spcBef>
                <a:spcPts val="30"/>
              </a:spcBef>
              <a:spcAft>
                <a:spcPts val="30"/>
              </a:spcAft>
            </a:pPr>
            <a:endParaRPr lang="en-US" dirty="0"/>
          </a:p>
          <a:p>
            <a:pPr marL="0" indent="0" eaLnBrk="1" hangingPunct="1">
              <a:spcBef>
                <a:spcPts val="30"/>
              </a:spcBef>
              <a:spcAft>
                <a:spcPts val="30"/>
              </a:spcAft>
              <a:buNone/>
            </a:pPr>
            <a:endParaRPr lang="en-US" dirty="0"/>
          </a:p>
          <a:p>
            <a:pPr eaLnBrk="1" hangingPunct="1">
              <a:spcBef>
                <a:spcPts val="30"/>
              </a:spcBef>
              <a:spcAft>
                <a:spcPts val="30"/>
              </a:spcAft>
            </a:pPr>
            <a:r>
              <a:rPr lang="en-US" dirty="0"/>
              <a:t>Using mean absolute deviation is more robust than using standard deviation, but using the standard deviation is the choice of many tools. </a:t>
            </a:r>
          </a:p>
          <a:p>
            <a:pPr eaLnBrk="1" hangingPunct="1">
              <a:spcBef>
                <a:spcPts val="30"/>
              </a:spcBef>
              <a:spcAft>
                <a:spcPts val="30"/>
              </a:spcAft>
            </a:pPr>
            <a:r>
              <a:rPr lang="en-US" sz="2800" dirty="0"/>
              <a:t>Result of Z-score standardization is a dataset in which each attribute has a mean of 0 and a standard deviation of 1.</a:t>
            </a:r>
            <a:endParaRPr lang="en-US" dirty="0"/>
          </a:p>
          <a:p>
            <a:pPr eaLnBrk="1" hangingPunct="1">
              <a:spcBef>
                <a:spcPts val="30"/>
              </a:spcBef>
              <a:spcAft>
                <a:spcPts val="30"/>
              </a:spcAft>
            </a:pPr>
            <a:r>
              <a:rPr lang="en-US" dirty="0"/>
              <a:t>Please Read: </a:t>
            </a:r>
          </a:p>
          <a:p>
            <a:pPr eaLnBrk="1" hangingPunct="1">
              <a:spcBef>
                <a:spcPts val="30"/>
              </a:spcBef>
              <a:spcAft>
                <a:spcPts val="30"/>
              </a:spcAft>
            </a:pPr>
            <a:r>
              <a:rPr lang="en-US" dirty="0"/>
              <a:t>Related: </a:t>
            </a:r>
            <a:r>
              <a:rPr lang="en-US" sz="2800" dirty="0"/>
              <a:t>68-95-99.7 Rule! </a:t>
            </a:r>
            <a:r>
              <a:rPr lang="en-US" sz="900" dirty="0">
                <a:hlinkClick r:id="rId2"/>
              </a:rPr>
              <a:t>https://en.wikipedia.org/wiki/68%E2%80%9395%E2%80%9399.7_rule</a:t>
            </a:r>
            <a:endParaRPr lang="en-US" sz="900" dirty="0"/>
          </a:p>
          <a:p>
            <a:pPr eaLnBrk="1" hangingPunct="1">
              <a:spcBef>
                <a:spcPts val="30"/>
              </a:spcBef>
              <a:spcAft>
                <a:spcPts val="30"/>
              </a:spcAft>
            </a:pPr>
            <a:endParaRPr lang="en-US" sz="900" dirty="0"/>
          </a:p>
          <a:p>
            <a:pPr eaLnBrk="1" hangingPunct="1">
              <a:lnSpc>
                <a:spcPct val="140000"/>
              </a:lnSpc>
              <a:buFont typeface="Wingdings" pitchFamily="2" charset="2"/>
              <a:buNone/>
            </a:pPr>
            <a:endParaRPr lang="en-US" dirty="0"/>
          </a:p>
        </p:txBody>
      </p:sp>
      <p:graphicFrame>
        <p:nvGraphicFramePr>
          <p:cNvPr id="16389" name="Object 6"/>
          <p:cNvGraphicFramePr>
            <a:graphicFrameLocks noChangeAspect="1"/>
          </p:cNvGraphicFramePr>
          <p:nvPr>
            <p:extLst>
              <p:ext uri="{D42A27DB-BD31-4B8C-83A1-F6EECF244321}">
                <p14:modId xmlns:p14="http://schemas.microsoft.com/office/powerpoint/2010/main" val="3576829101"/>
              </p:ext>
            </p:extLst>
          </p:nvPr>
        </p:nvGraphicFramePr>
        <p:xfrm>
          <a:off x="3505200" y="2438400"/>
          <a:ext cx="1409700" cy="660400"/>
        </p:xfrm>
        <a:graphic>
          <a:graphicData uri="http://schemas.openxmlformats.org/presentationml/2006/ole">
            <mc:AlternateContent xmlns:mc="http://schemas.openxmlformats.org/markup-compatibility/2006">
              <mc:Choice xmlns:v="urn:schemas-microsoft-com:vml" Requires="v">
                <p:oleObj name="Equation" r:id="rId3" imgW="1409088" imgH="660113" progId="Equation.3">
                  <p:embed/>
                </p:oleObj>
              </mc:Choice>
              <mc:Fallback>
                <p:oleObj name="Equation" r:id="rId3" imgW="1409088" imgH="660113" progId="Equation.3">
                  <p:embed/>
                  <p:pic>
                    <p:nvPicPr>
                      <p:cNvPr id="1638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438400"/>
                        <a:ext cx="1409700"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2819400" y="5867400"/>
            <a:ext cx="3100529" cy="476028"/>
          </a:xfrm>
          <a:prstGeom prst="rect">
            <a:avLst/>
          </a:prstGeom>
          <a:noFill/>
        </p:spPr>
        <p:txBody>
          <a:bodyPr wrap="none" rtlCol="0">
            <a:spAutoFit/>
          </a:bodyPr>
          <a:lstStyle/>
          <a:p>
            <a:r>
              <a:rPr lang="en-US" sz="1200" dirty="0">
                <a:hlinkClick r:id="rId5"/>
              </a:rPr>
              <a:t>http://en.wikipedia.org/wiki/Standard_score</a:t>
            </a:r>
            <a:endParaRPr lang="en-US" sz="1200" dirty="0"/>
          </a:p>
          <a:p>
            <a:r>
              <a:rPr lang="en-US" sz="1200" dirty="0"/>
              <a:t> </a:t>
            </a:r>
          </a:p>
        </p:txBody>
      </p:sp>
    </p:spTree>
    <p:extLst>
      <p:ext uri="{BB962C8B-B14F-4D97-AF65-F5344CB8AC3E}">
        <p14:creationId xmlns:p14="http://schemas.microsoft.com/office/powerpoint/2010/main" val="3351812613"/>
      </p:ext>
    </p:extLst>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bwMode="auto">
          <a:xfrm>
            <a:off x="7239000" y="6477000"/>
            <a:ext cx="1905000" cy="381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eaLnBrk="1" hangingPunct="1">
              <a:defRPr/>
            </a:pPr>
            <a:fld id="{D52C3971-C4E5-4896-9E62-8BE33C2B6ED9}" type="slidenum">
              <a:rPr lang="en-US" smtClean="0"/>
              <a:pPr eaLnBrk="1" hangingPunct="1">
                <a:defRPr/>
              </a:pPr>
              <a:t>28</a:t>
            </a:fld>
            <a:endParaRPr lang="en-US" sz="1200"/>
          </a:p>
        </p:txBody>
      </p:sp>
      <p:sp>
        <p:nvSpPr>
          <p:cNvPr id="17411" name="Rectangle 2"/>
          <p:cNvSpPr>
            <a:spLocks noGrp="1" noChangeArrowheads="1"/>
          </p:cNvSpPr>
          <p:nvPr>
            <p:ph type="title"/>
          </p:nvPr>
        </p:nvSpPr>
        <p:spPr>
          <a:xfrm>
            <a:off x="1295400" y="221456"/>
            <a:ext cx="7297737" cy="442913"/>
          </a:xfrm>
          <a:noFill/>
        </p:spPr>
        <p:txBody>
          <a:bodyPr lIns="92075" tIns="46038" rIns="92075" bIns="46038" anchor="ctr"/>
          <a:lstStyle/>
          <a:p>
            <a:pPr eaLnBrk="1" hangingPunct="1"/>
            <a:r>
              <a:rPr lang="en-US" sz="3200" dirty="0"/>
              <a:t>Normalization in [0,1]</a:t>
            </a:r>
          </a:p>
        </p:txBody>
      </p:sp>
      <p:sp>
        <p:nvSpPr>
          <p:cNvPr id="17412" name="Rectangle 3"/>
          <p:cNvSpPr>
            <a:spLocks noGrp="1" noChangeArrowheads="1"/>
          </p:cNvSpPr>
          <p:nvPr>
            <p:ph type="body" idx="1"/>
          </p:nvPr>
        </p:nvSpPr>
        <p:spPr>
          <a:xfrm>
            <a:off x="381000" y="1600200"/>
            <a:ext cx="8763000" cy="4876800"/>
          </a:xfrm>
          <a:noFill/>
        </p:spPr>
        <p:txBody>
          <a:bodyPr lIns="92075" tIns="46038" rIns="92075" bIns="46038"/>
          <a:lstStyle/>
          <a:p>
            <a:pPr eaLnBrk="1" hangingPunct="1">
              <a:lnSpc>
                <a:spcPct val="140000"/>
              </a:lnSpc>
              <a:buFont typeface="Wingdings" pitchFamily="2" charset="2"/>
              <a:buNone/>
            </a:pPr>
            <a:r>
              <a:rPr lang="en-US" sz="2400" b="1" dirty="0" err="1">
                <a:solidFill>
                  <a:schemeClr val="folHlink"/>
                </a:solidFill>
              </a:rPr>
              <a:t>PSolution</a:t>
            </a:r>
            <a:r>
              <a:rPr lang="en-US" sz="2400" dirty="0"/>
              <a:t>: Normalize interval-scaled variables using</a:t>
            </a:r>
          </a:p>
          <a:p>
            <a:pPr eaLnBrk="1" hangingPunct="1">
              <a:lnSpc>
                <a:spcPct val="140000"/>
              </a:lnSpc>
              <a:buFont typeface="Wingdings" pitchFamily="2" charset="2"/>
              <a:buNone/>
            </a:pPr>
            <a:endParaRPr lang="en-US" sz="2400" dirty="0"/>
          </a:p>
          <a:p>
            <a:pPr marL="0" lvl="1" eaLnBrk="1" hangingPunct="1">
              <a:lnSpc>
                <a:spcPct val="140000"/>
              </a:lnSpc>
              <a:spcBef>
                <a:spcPct val="0"/>
              </a:spcBef>
              <a:buFont typeface="Wingdings" pitchFamily="2" charset="2"/>
              <a:buNone/>
            </a:pPr>
            <a:r>
              <a:rPr lang="en-US" sz="2200" dirty="0"/>
              <a:t>where </a:t>
            </a:r>
            <a:r>
              <a:rPr lang="en-US" sz="2200" dirty="0" err="1">
                <a:latin typeface="Times New Roman" pitchFamily="18" charset="0"/>
              </a:rPr>
              <a:t>min</a:t>
            </a:r>
            <a:r>
              <a:rPr lang="en-US" sz="2200" baseline="-25000" dirty="0" err="1">
                <a:latin typeface="Times New Roman" pitchFamily="18" charset="0"/>
              </a:rPr>
              <a:t>f</a:t>
            </a:r>
            <a:r>
              <a:rPr lang="en-US" sz="2200" dirty="0"/>
              <a:t> denotes the minimum value and </a:t>
            </a:r>
            <a:r>
              <a:rPr lang="en-US" sz="2200" dirty="0" err="1">
                <a:latin typeface="Times New Roman" pitchFamily="18" charset="0"/>
              </a:rPr>
              <a:t>max</a:t>
            </a:r>
            <a:r>
              <a:rPr lang="en-US" sz="2200" baseline="-25000" dirty="0" err="1">
                <a:latin typeface="Times New Roman" pitchFamily="18" charset="0"/>
              </a:rPr>
              <a:t>f</a:t>
            </a:r>
            <a:r>
              <a:rPr lang="en-US" sz="2200" dirty="0">
                <a:latin typeface="Times New Roman" pitchFamily="18" charset="0"/>
              </a:rPr>
              <a:t> </a:t>
            </a:r>
            <a:r>
              <a:rPr lang="en-US" sz="2200" dirty="0"/>
              <a:t>denotes the maximum value of the f-</a:t>
            </a:r>
            <a:r>
              <a:rPr lang="en-US" sz="2200" dirty="0" err="1"/>
              <a:t>th</a:t>
            </a:r>
            <a:r>
              <a:rPr lang="en-US" sz="2200" dirty="0"/>
              <a:t> attribute in the data set. </a:t>
            </a:r>
          </a:p>
          <a:p>
            <a:pPr marL="0" lvl="1" eaLnBrk="1" hangingPunct="1">
              <a:lnSpc>
                <a:spcPct val="140000"/>
              </a:lnSpc>
              <a:spcBef>
                <a:spcPct val="0"/>
              </a:spcBef>
              <a:buFont typeface="Wingdings" pitchFamily="2" charset="2"/>
              <a:buNone/>
            </a:pPr>
            <a:r>
              <a:rPr lang="en-US" sz="2200" dirty="0"/>
              <a:t>How it works: The minimum value is mapped to 0 the maximum value is mapped to 1, and for the in-between values linear interpolation is used. </a:t>
            </a:r>
          </a:p>
          <a:p>
            <a:pPr marL="0" lvl="1" eaLnBrk="1" hangingPunct="1">
              <a:lnSpc>
                <a:spcPct val="140000"/>
              </a:lnSpc>
              <a:spcBef>
                <a:spcPct val="0"/>
              </a:spcBef>
              <a:buFont typeface="Wingdings" pitchFamily="2" charset="2"/>
              <a:buNone/>
            </a:pPr>
            <a:r>
              <a:rPr lang="en-US" sz="2200" dirty="0"/>
              <a:t>Remark: frequently used after applying some form of outlier removal. </a:t>
            </a:r>
          </a:p>
          <a:p>
            <a:pPr eaLnBrk="1" hangingPunct="1">
              <a:lnSpc>
                <a:spcPct val="140000"/>
              </a:lnSpc>
              <a:buFont typeface="Wingdings" pitchFamily="2" charset="2"/>
              <a:buNone/>
            </a:pPr>
            <a:endParaRPr lang="en-US" sz="2400" dirty="0"/>
          </a:p>
        </p:txBody>
      </p:sp>
      <mc:AlternateContent xmlns:mc="http://schemas.openxmlformats.org/markup-compatibility/2006" xmlns:a14="http://schemas.microsoft.com/office/drawing/2010/main">
        <mc:Choice Requires="a14">
          <p:sp>
            <p:nvSpPr>
              <p:cNvPr id="17413" name="Object 5"/>
              <p:cNvSpPr txBox="1"/>
              <p:nvPr/>
            </p:nvSpPr>
            <p:spPr bwMode="auto">
              <a:xfrm>
                <a:off x="609600" y="2209800"/>
                <a:ext cx="7086600" cy="7334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𝑧</m:t>
                          </m:r>
                        </m:e>
                        <m:sub>
                          <m:r>
                            <a:rPr lang="en-US" i="1">
                              <a:solidFill>
                                <a:srgbClr val="000000"/>
                              </a:solidFill>
                              <a:latin typeface="Cambria Math" panose="02040503050406030204" pitchFamily="18" charset="0"/>
                            </a:rPr>
                            <m:t>𝑖𝑓</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𝑖𝑓</m:t>
                          </m:r>
                        </m:sub>
                      </m:sSub>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min</m:t>
                              </m:r>
                            </m:e>
                            <m:sub>
                              <m:r>
                                <a:rPr lang="en-US" i="1">
                                  <a:solidFill>
                                    <a:srgbClr val="000000"/>
                                  </a:solidFill>
                                  <a:latin typeface="Cambria Math" panose="02040503050406030204" pitchFamily="18" charset="0"/>
                                </a:rPr>
                                <m:t>𝑓</m:t>
                              </m:r>
                            </m:sub>
                          </m:sSub>
                        </m:fName>
                        <m:e>
                          <m:r>
                            <a:rPr lang="en-US" i="1">
                              <a:solidFill>
                                <a:srgbClr val="000000"/>
                              </a:solidFill>
                              <a:latin typeface="Cambria Math" panose="02040503050406030204" pitchFamily="18" charset="0"/>
                            </a:rPr>
                            <m:t>)</m:t>
                          </m:r>
                        </m:e>
                      </m:func>
                      <m:r>
                        <a:rPr lang="en-US" i="1">
                          <a:solidFill>
                            <a:srgbClr val="000000"/>
                          </a:solidFill>
                          <a:latin typeface="Cambria Math" panose="02040503050406030204" pitchFamily="18" charset="0"/>
                        </a:rPr>
                        <m:t>/((</m:t>
                      </m:r>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max</m:t>
                              </m:r>
                            </m:e>
                            <m:sub>
                              <m:r>
                                <a:rPr lang="en-US" i="1">
                                  <a:solidFill>
                                    <a:srgbClr val="000000"/>
                                  </a:solidFill>
                                  <a:latin typeface="Cambria Math" panose="02040503050406030204" pitchFamily="18" charset="0"/>
                                </a:rPr>
                                <m:t>𝑓</m:t>
                              </m:r>
                            </m:sub>
                          </m:sSub>
                        </m:fName>
                        <m:e>
                          <m:r>
                            <a:rPr lang="en-US" i="1">
                              <a:solidFill>
                                <a:srgbClr val="000000"/>
                              </a:solidFill>
                              <a:latin typeface="Cambria Math" panose="02040503050406030204" pitchFamily="18" charset="0"/>
                            </a:rPr>
                            <m:t>−</m:t>
                          </m:r>
                        </m:e>
                      </m:func>
                      <m:func>
                        <m:funcPr>
                          <m:ctrlPr>
                            <a:rPr lang="en-US" i="1">
                              <a:solidFill>
                                <a:srgbClr val="000000"/>
                              </a:solidFill>
                              <a:latin typeface="Cambria Math" panose="02040503050406030204" pitchFamily="18" charset="0"/>
                            </a:rPr>
                          </m:ctrlPr>
                        </m:funcPr>
                        <m:fNa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min</m:t>
                              </m:r>
                            </m:e>
                            <m:sub>
                              <m:r>
                                <a:rPr lang="en-US" i="1">
                                  <a:solidFill>
                                    <a:srgbClr val="000000"/>
                                  </a:solidFill>
                                  <a:latin typeface="Cambria Math" panose="02040503050406030204" pitchFamily="18" charset="0"/>
                                </a:rPr>
                                <m:t>𝑓</m:t>
                              </m:r>
                            </m:sub>
                          </m:sSub>
                        </m:fName>
                        <m:e>
                          <m:r>
                            <a:rPr lang="en-US" i="1">
                              <a:solidFill>
                                <a:srgbClr val="000000"/>
                              </a:solidFill>
                              <a:latin typeface="Cambria Math" panose="02040503050406030204" pitchFamily="18" charset="0"/>
                            </a:rPr>
                            <m:t>)</m:t>
                          </m:r>
                        </m:e>
                      </m:func>
                    </m:oMath>
                  </m:oMathPara>
                </a14:m>
                <a:endParaRPr lang="en-US" dirty="0"/>
              </a:p>
            </p:txBody>
          </p:sp>
        </mc:Choice>
        <mc:Fallback xmlns="">
          <p:sp>
            <p:nvSpPr>
              <p:cNvPr id="17413" name="Object 5"/>
              <p:cNvSpPr txBox="1">
                <a:spLocks noRot="1" noChangeAspect="1" noMove="1" noResize="1" noEditPoints="1" noAdjustHandles="1" noChangeArrowheads="1" noChangeShapeType="1" noTextEdit="1"/>
              </p:cNvSpPr>
              <p:nvPr/>
            </p:nvSpPr>
            <p:spPr bwMode="auto">
              <a:xfrm>
                <a:off x="609600" y="2209800"/>
                <a:ext cx="7086600" cy="733425"/>
              </a:xfrm>
              <a:prstGeom prst="rect">
                <a:avLst/>
              </a:prstGeom>
              <a:blipFill>
                <a:blip r:embed="rId2"/>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937283915"/>
      </p:ext>
    </p:extLst>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 y="152400"/>
            <a:ext cx="9067800" cy="533400"/>
          </a:xfrm>
        </p:spPr>
        <p:txBody>
          <a:bodyPr/>
          <a:lstStyle/>
          <a:p>
            <a:pPr algn="ctr"/>
            <a:r>
              <a:rPr lang="en-US" dirty="0"/>
              <a:t>Comparison Z-scores / [0,1] Normalization</a:t>
            </a:r>
          </a:p>
        </p:txBody>
      </p:sp>
      <p:sp>
        <p:nvSpPr>
          <p:cNvPr id="24579" name="Rectangle 3"/>
          <p:cNvSpPr>
            <a:spLocks noGrp="1" noChangeArrowheads="1"/>
          </p:cNvSpPr>
          <p:nvPr>
            <p:ph type="body" idx="1"/>
          </p:nvPr>
        </p:nvSpPr>
        <p:spPr>
          <a:xfrm>
            <a:off x="152400" y="990600"/>
            <a:ext cx="8915400" cy="5105400"/>
          </a:xfrm>
        </p:spPr>
        <p:txBody>
          <a:bodyPr/>
          <a:lstStyle/>
          <a:p>
            <a:pPr>
              <a:lnSpc>
                <a:spcPct val="90000"/>
              </a:lnSpc>
            </a:pPr>
            <a:r>
              <a:rPr lang="en-US" sz="2400" dirty="0"/>
              <a:t>Having the value of 1 in [0,1] normalization indicates the maximum value, and a value of 0 indicates the minimum value and a value of 0.5 indicates …  </a:t>
            </a:r>
            <a:r>
              <a:rPr lang="en-US" sz="2400" dirty="0">
                <a:solidFill>
                  <a:schemeClr val="accent1"/>
                </a:solidFill>
              </a:rPr>
              <a:t>What??</a:t>
            </a:r>
          </a:p>
          <a:p>
            <a:pPr>
              <a:lnSpc>
                <a:spcPct val="90000"/>
              </a:lnSpc>
            </a:pPr>
            <a:r>
              <a:rPr lang="en-US" sz="2400" dirty="0"/>
              <a:t>A z-score of -2 indicates a value 2 standard deviations below the mean value, a value of 0 indicates the mean value of the attribute and a z-score of +1 indicates a value one standard deviation above the mean value. </a:t>
            </a:r>
          </a:p>
          <a:p>
            <a:pPr>
              <a:lnSpc>
                <a:spcPct val="90000"/>
              </a:lnSpc>
            </a:pPr>
            <a:r>
              <a:rPr lang="en-US" sz="2400" dirty="0"/>
              <a:t>As z-scores allow for statistical interpretation they are usually the preferred choice, but some scientists prefer [0,1] normalization, as they do not like to work with negative values in the dataset. </a:t>
            </a:r>
          </a:p>
          <a:p>
            <a:pPr>
              <a:lnSpc>
                <a:spcPct val="90000"/>
              </a:lnSpc>
            </a:pPr>
            <a:r>
              <a:rPr lang="en-US" sz="2400" dirty="0"/>
              <a:t>Datasets are frequently standardized before applying a data mining technique to the dataset! </a:t>
            </a:r>
            <a:r>
              <a:rPr lang="en-US" sz="2800" dirty="0">
                <a:solidFill>
                  <a:schemeClr val="accent1"/>
                </a:solidFill>
              </a:rPr>
              <a:t>Why??</a:t>
            </a:r>
            <a:br>
              <a:rPr lang="en-US" dirty="0"/>
            </a:br>
            <a:r>
              <a:rPr lang="en-US" dirty="0"/>
              <a:t> </a:t>
            </a:r>
          </a:p>
          <a:p>
            <a:pPr lvl="1">
              <a:lnSpc>
                <a:spcPct val="90000"/>
              </a:lnSpc>
            </a:pPr>
            <a:endParaRPr lang="en-US" dirty="0"/>
          </a:p>
          <a:p>
            <a:pPr lvl="1">
              <a:lnSpc>
                <a:spcPct val="90000"/>
              </a:lnSpc>
              <a:buFont typeface="Arial" charset="0"/>
              <a:buNone/>
            </a:pPr>
            <a:endParaRPr lang="en-US" dirty="0"/>
          </a:p>
        </p:txBody>
      </p:sp>
    </p:spTree>
    <p:extLst>
      <p:ext uri="{BB962C8B-B14F-4D97-AF65-F5344CB8AC3E}">
        <p14:creationId xmlns:p14="http://schemas.microsoft.com/office/powerpoint/2010/main" val="2428020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8575" y="304800"/>
            <a:ext cx="9144000" cy="533400"/>
          </a:xfrm>
        </p:spPr>
        <p:txBody>
          <a:bodyPr/>
          <a:lstStyle/>
          <a:p>
            <a:pPr algn="ctr"/>
            <a:r>
              <a:rPr lang="en-US" altLang="zh-CN" sz="2800" dirty="0">
                <a:ea typeface="SimSun" pitchFamily="2" charset="-122"/>
              </a:rPr>
              <a:t>What Clusters do you see in the Display Below?</a:t>
            </a:r>
          </a:p>
        </p:txBody>
      </p:sp>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4" y="1143000"/>
            <a:ext cx="900693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9623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Visualization Techniques: Scatter Plots</a:t>
            </a:r>
          </a:p>
        </p:txBody>
      </p:sp>
      <p:sp>
        <p:nvSpPr>
          <p:cNvPr id="24579" name="Rectangle 3"/>
          <p:cNvSpPr>
            <a:spLocks noGrp="1" noChangeArrowheads="1"/>
          </p:cNvSpPr>
          <p:nvPr>
            <p:ph type="body" idx="1"/>
          </p:nvPr>
        </p:nvSpPr>
        <p:spPr>
          <a:xfrm>
            <a:off x="381000" y="1143000"/>
            <a:ext cx="8428038" cy="5105400"/>
          </a:xfrm>
        </p:spPr>
        <p:txBody>
          <a:bodyPr/>
          <a:lstStyle/>
          <a:p>
            <a:pPr>
              <a:lnSpc>
                <a:spcPct val="90000"/>
              </a:lnSpc>
            </a:pPr>
            <a:r>
              <a:rPr lang="en-US" dirty="0"/>
              <a:t>Scatter plots </a:t>
            </a:r>
          </a:p>
          <a:p>
            <a:pPr lvl="1">
              <a:lnSpc>
                <a:spcPct val="90000"/>
              </a:lnSpc>
            </a:pPr>
            <a:r>
              <a:rPr lang="en-US" dirty="0"/>
              <a:t>Attributes values determine the position</a:t>
            </a:r>
          </a:p>
          <a:p>
            <a:pPr lvl="1">
              <a:lnSpc>
                <a:spcPct val="90000"/>
              </a:lnSpc>
            </a:pPr>
            <a:r>
              <a:rPr lang="en-US" dirty="0"/>
              <a:t>Two-dimensional scatter plots most common, but can have three-dimensional scatter plots</a:t>
            </a:r>
          </a:p>
          <a:p>
            <a:pPr lvl="1">
              <a:lnSpc>
                <a:spcPct val="90000"/>
              </a:lnSpc>
            </a:pPr>
            <a:r>
              <a:rPr lang="en-US" dirty="0"/>
              <a:t>Often additional attributes can be displayed by using the size, shape, and color of the markers that represent the objects </a:t>
            </a:r>
          </a:p>
          <a:p>
            <a:pPr lvl="1">
              <a:lnSpc>
                <a:spcPct val="90000"/>
              </a:lnSpc>
            </a:pPr>
            <a:r>
              <a:rPr lang="en-US" dirty="0"/>
              <a:t>It is useful to have arrays of scatter plots can compactly summarize the relationships of several pairs of attributes</a:t>
            </a:r>
          </a:p>
          <a:p>
            <a:pPr lvl="2">
              <a:lnSpc>
                <a:spcPct val="90000"/>
              </a:lnSpc>
            </a:pPr>
            <a:r>
              <a:rPr lang="en-US" dirty="0"/>
              <a:t> For prediction scatter plots see: </a:t>
            </a:r>
            <a:r>
              <a:rPr lang="en-US" dirty="0">
                <a:hlinkClick r:id="rId3"/>
              </a:rPr>
              <a:t>http://en.wikipedia.org/wiki/Scatter_plot</a:t>
            </a:r>
            <a:r>
              <a:rPr lang="en-US" dirty="0"/>
              <a:t> </a:t>
            </a:r>
          </a:p>
          <a:p>
            <a:pPr lvl="2">
              <a:lnSpc>
                <a:spcPct val="90000"/>
              </a:lnSpc>
              <a:buFont typeface="Wingdings" pitchFamily="2" charset="2"/>
              <a:buNone/>
            </a:pPr>
            <a:r>
              <a:rPr lang="en-US" dirty="0">
                <a:hlinkClick r:id="rId4"/>
              </a:rPr>
              <a:t>http://en.wikipedia.org/wiki/Correlation</a:t>
            </a:r>
            <a:r>
              <a:rPr lang="en-US" dirty="0"/>
              <a:t>  (Correlation)</a:t>
            </a:r>
          </a:p>
          <a:p>
            <a:pPr lvl="2">
              <a:lnSpc>
                <a:spcPct val="90000"/>
              </a:lnSpc>
            </a:pPr>
            <a:r>
              <a:rPr lang="en-US" dirty="0"/>
              <a:t> See example for classification, also called </a:t>
            </a:r>
            <a:r>
              <a:rPr lang="en-US" i="1" dirty="0"/>
              <a:t>supervised scatter plots</a:t>
            </a:r>
            <a:r>
              <a:rPr lang="en-US" dirty="0"/>
              <a:t>, on the next slide</a:t>
            </a:r>
          </a:p>
          <a:p>
            <a:pPr lvl="1">
              <a:lnSpc>
                <a:spcPct val="90000"/>
              </a:lnSpc>
            </a:pPr>
            <a:endParaRPr lang="en-US" dirty="0"/>
          </a:p>
          <a:p>
            <a:pPr lvl="1">
              <a:lnSpc>
                <a:spcPct val="90000"/>
              </a:lnSpc>
              <a:buFont typeface="Arial" charse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066800"/>
            <a:ext cx="7989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3" name="Rectangle 2"/>
          <p:cNvSpPr>
            <a:spLocks noGrp="1" noChangeArrowheads="1"/>
          </p:cNvSpPr>
          <p:nvPr>
            <p:ph type="title"/>
          </p:nvPr>
        </p:nvSpPr>
        <p:spPr/>
        <p:txBody>
          <a:bodyPr/>
          <a:lstStyle/>
          <a:p>
            <a:r>
              <a:rPr lang="en-US"/>
              <a:t>Scatter Plot Array of Iris Attributes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2B5C-2DE0-4149-A816-97B47B1AAC75}"/>
              </a:ext>
            </a:extLst>
          </p:cNvPr>
          <p:cNvSpPr>
            <a:spLocks noGrp="1"/>
          </p:cNvSpPr>
          <p:nvPr>
            <p:ph type="title"/>
          </p:nvPr>
        </p:nvSpPr>
        <p:spPr/>
        <p:txBody>
          <a:bodyPr/>
          <a:lstStyle/>
          <a:p>
            <a:pPr algn="ctr"/>
            <a:r>
              <a:rPr lang="en-US" dirty="0"/>
              <a:t>Box Plot Basics </a:t>
            </a:r>
          </a:p>
        </p:txBody>
      </p:sp>
      <p:pic>
        <p:nvPicPr>
          <p:cNvPr id="5" name="Picture 2">
            <a:extLst>
              <a:ext uri="{FF2B5EF4-FFF2-40B4-BE49-F238E27FC236}">
                <a16:creationId xmlns:a16="http://schemas.microsoft.com/office/drawing/2014/main" id="{E32BC245-2251-4FA1-A7F7-466FE60D6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477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DFF247-9361-4E3A-8E05-453002C4F45A}"/>
              </a:ext>
            </a:extLst>
          </p:cNvPr>
          <p:cNvSpPr txBox="1"/>
          <p:nvPr/>
        </p:nvSpPr>
        <p:spPr>
          <a:xfrm>
            <a:off x="1924377" y="1267429"/>
            <a:ext cx="3238387" cy="424732"/>
          </a:xfrm>
          <a:prstGeom prst="rect">
            <a:avLst/>
          </a:prstGeom>
          <a:noFill/>
        </p:spPr>
        <p:txBody>
          <a:bodyPr wrap="none" rtlCol="0">
            <a:spAutoFit/>
          </a:bodyPr>
          <a:lstStyle/>
          <a:p>
            <a:r>
              <a:rPr lang="en-US" sz="2400" dirty="0">
                <a:sym typeface="Symbol" panose="05050102010706020507" pitchFamily="18" charset="2"/>
              </a:rPr>
              <a:t>:=standard deviation </a:t>
            </a:r>
            <a:endParaRPr lang="en-US" sz="2400" dirty="0"/>
          </a:p>
        </p:txBody>
      </p:sp>
      <p:sp>
        <p:nvSpPr>
          <p:cNvPr id="8" name="TextBox 7">
            <a:extLst>
              <a:ext uri="{FF2B5EF4-FFF2-40B4-BE49-F238E27FC236}">
                <a16:creationId xmlns:a16="http://schemas.microsoft.com/office/drawing/2014/main" id="{FDE9ADC2-BBB3-491B-A4DE-AC274BC537D6}"/>
              </a:ext>
            </a:extLst>
          </p:cNvPr>
          <p:cNvSpPr txBox="1"/>
          <p:nvPr/>
        </p:nvSpPr>
        <p:spPr>
          <a:xfrm>
            <a:off x="5715000" y="5334000"/>
            <a:ext cx="4573888" cy="369332"/>
          </a:xfrm>
          <a:prstGeom prst="rect">
            <a:avLst/>
          </a:prstGeom>
          <a:noFill/>
        </p:spPr>
        <p:txBody>
          <a:bodyPr wrap="square">
            <a:spAutoFit/>
          </a:bodyPr>
          <a:lstStyle/>
          <a:p>
            <a:r>
              <a:rPr lang="en-US" sz="2000" dirty="0">
                <a:sym typeface="Symbol" panose="05050102010706020507" pitchFamily="18" charset="2"/>
              </a:rPr>
              <a:t>:=height of box</a:t>
            </a:r>
            <a:endParaRPr lang="en-US" sz="2000" dirty="0"/>
          </a:p>
        </p:txBody>
      </p:sp>
      <p:sp>
        <p:nvSpPr>
          <p:cNvPr id="10" name="TextBox 9">
            <a:extLst>
              <a:ext uri="{FF2B5EF4-FFF2-40B4-BE49-F238E27FC236}">
                <a16:creationId xmlns:a16="http://schemas.microsoft.com/office/drawing/2014/main" id="{789AA4FD-3D5C-48B6-BBB5-8CD56EADFB28}"/>
              </a:ext>
            </a:extLst>
          </p:cNvPr>
          <p:cNvSpPr txBox="1"/>
          <p:nvPr/>
        </p:nvSpPr>
        <p:spPr>
          <a:xfrm>
            <a:off x="4648200" y="3657600"/>
            <a:ext cx="4495800" cy="369332"/>
          </a:xfrm>
          <a:prstGeom prst="rect">
            <a:avLst/>
          </a:prstGeom>
          <a:noFill/>
        </p:spPr>
        <p:txBody>
          <a:bodyPr wrap="square">
            <a:spAutoFit/>
          </a:bodyPr>
          <a:lstStyle/>
          <a:p>
            <a:r>
              <a:rPr lang="en-US" sz="2000" dirty="0">
                <a:sym typeface="Symbol" panose="05050102010706020507" pitchFamily="18" charset="2"/>
              </a:rPr>
              <a:t>---line: length less/eq. than 1.5</a:t>
            </a:r>
            <a:endParaRPr lang="en-US" sz="2000" dirty="0"/>
          </a:p>
        </p:txBody>
      </p:sp>
      <p:sp>
        <p:nvSpPr>
          <p:cNvPr id="12" name="TextBox 11">
            <a:extLst>
              <a:ext uri="{FF2B5EF4-FFF2-40B4-BE49-F238E27FC236}">
                <a16:creationId xmlns:a16="http://schemas.microsoft.com/office/drawing/2014/main" id="{87D42B92-5FA0-4351-9867-EA65366A4BC3}"/>
              </a:ext>
            </a:extLst>
          </p:cNvPr>
          <p:cNvSpPr txBox="1"/>
          <p:nvPr/>
        </p:nvSpPr>
        <p:spPr>
          <a:xfrm>
            <a:off x="4572000" y="6248400"/>
            <a:ext cx="4572000" cy="369332"/>
          </a:xfrm>
          <a:prstGeom prst="rect">
            <a:avLst/>
          </a:prstGeom>
          <a:noFill/>
        </p:spPr>
        <p:txBody>
          <a:bodyPr wrap="square">
            <a:spAutoFit/>
          </a:bodyPr>
          <a:lstStyle/>
          <a:p>
            <a:r>
              <a:rPr lang="en-US" sz="2000" dirty="0">
                <a:sym typeface="Symbol" panose="05050102010706020507" pitchFamily="18" charset="2"/>
              </a:rPr>
              <a:t>---line: Less/eq. than 1.5</a:t>
            </a:r>
            <a:endParaRPr lang="en-US" sz="2000" dirty="0"/>
          </a:p>
        </p:txBody>
      </p:sp>
    </p:spTree>
    <p:extLst>
      <p:ext uri="{BB962C8B-B14F-4D97-AF65-F5344CB8AC3E}">
        <p14:creationId xmlns:p14="http://schemas.microsoft.com/office/powerpoint/2010/main" val="267502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4369FB2-38A3-43E3-BB0F-E9232B1BE10A}"/>
              </a:ext>
            </a:extLst>
          </p:cNvPr>
          <p:cNvPicPr>
            <a:picLocks noChangeAspect="1"/>
          </p:cNvPicPr>
          <p:nvPr/>
        </p:nvPicPr>
        <p:blipFill>
          <a:blip r:embed="rId2"/>
          <a:stretch>
            <a:fillRect/>
          </a:stretch>
        </p:blipFill>
        <p:spPr>
          <a:xfrm>
            <a:off x="4818940" y="2846585"/>
            <a:ext cx="3476625" cy="3471141"/>
          </a:xfrm>
          <a:prstGeom prst="rect">
            <a:avLst/>
          </a:prstGeom>
        </p:spPr>
      </p:pic>
      <p:sp>
        <p:nvSpPr>
          <p:cNvPr id="2" name="Title 1">
            <a:extLst>
              <a:ext uri="{FF2B5EF4-FFF2-40B4-BE49-F238E27FC236}">
                <a16:creationId xmlns:a16="http://schemas.microsoft.com/office/drawing/2014/main" id="{3752CC26-7645-44A8-AD00-73B3FCEE7DC8}"/>
              </a:ext>
            </a:extLst>
          </p:cNvPr>
          <p:cNvSpPr>
            <a:spLocks noGrp="1"/>
          </p:cNvSpPr>
          <p:nvPr>
            <p:ph type="title"/>
          </p:nvPr>
        </p:nvSpPr>
        <p:spPr>
          <a:xfrm>
            <a:off x="76200" y="152400"/>
            <a:ext cx="9144000" cy="533400"/>
          </a:xfrm>
        </p:spPr>
        <p:txBody>
          <a:bodyPr/>
          <a:lstStyle/>
          <a:p>
            <a:r>
              <a:rPr lang="en-US" dirty="0"/>
              <a:t>Compare the following to Boxplots x and y</a:t>
            </a:r>
          </a:p>
        </p:txBody>
      </p:sp>
      <p:sp>
        <p:nvSpPr>
          <p:cNvPr id="3" name="Content Placeholder 2">
            <a:extLst>
              <a:ext uri="{FF2B5EF4-FFF2-40B4-BE49-F238E27FC236}">
                <a16:creationId xmlns:a16="http://schemas.microsoft.com/office/drawing/2014/main" id="{F2577B27-AA96-4B3D-8CDC-319CE8D86B73}"/>
              </a:ext>
            </a:extLst>
          </p:cNvPr>
          <p:cNvSpPr>
            <a:spLocks noGrp="1"/>
          </p:cNvSpPr>
          <p:nvPr>
            <p:ph idx="1"/>
          </p:nvPr>
        </p:nvSpPr>
        <p:spPr/>
        <p:txBody>
          <a:bodyPr/>
          <a:lstStyle/>
          <a:p>
            <a:r>
              <a:rPr lang="en-US" sz="2000" dirty="0"/>
              <a:t>x&lt;-c(1,2,2,2,4,4,8,9,9,10,18,22)</a:t>
            </a:r>
          </a:p>
          <a:p>
            <a:r>
              <a:rPr lang="en-US" sz="2000" dirty="0"/>
              <a:t>boxplot(x)</a:t>
            </a:r>
          </a:p>
          <a:p>
            <a:r>
              <a:rPr lang="es-ES" sz="2000" dirty="0"/>
              <a:t> y&lt;-c(1,2,8, 9,10,10,11,11,12,14,17,22)</a:t>
            </a:r>
          </a:p>
          <a:p>
            <a:r>
              <a:rPr lang="es-ES" sz="2000" dirty="0"/>
              <a:t>&gt; boxplot(y)</a:t>
            </a:r>
            <a:endParaRPr lang="en-US" sz="2000" dirty="0"/>
          </a:p>
          <a:p>
            <a:endParaRPr lang="en-US" dirty="0"/>
          </a:p>
        </p:txBody>
      </p:sp>
      <p:pic>
        <p:nvPicPr>
          <p:cNvPr id="5" name="Picture 4">
            <a:extLst>
              <a:ext uri="{FF2B5EF4-FFF2-40B4-BE49-F238E27FC236}">
                <a16:creationId xmlns:a16="http://schemas.microsoft.com/office/drawing/2014/main" id="{9C9BA4C1-1FEE-49CA-8A35-D529B78B8FFA}"/>
              </a:ext>
            </a:extLst>
          </p:cNvPr>
          <p:cNvPicPr>
            <a:picLocks noChangeAspect="1"/>
          </p:cNvPicPr>
          <p:nvPr/>
        </p:nvPicPr>
        <p:blipFill>
          <a:blip r:embed="rId3"/>
          <a:stretch>
            <a:fillRect/>
          </a:stretch>
        </p:blipFill>
        <p:spPr>
          <a:xfrm>
            <a:off x="932740" y="2874924"/>
            <a:ext cx="3476625" cy="3471141"/>
          </a:xfrm>
          <a:prstGeom prst="rect">
            <a:avLst/>
          </a:prstGeom>
        </p:spPr>
      </p:pic>
      <p:sp>
        <p:nvSpPr>
          <p:cNvPr id="8" name="TextBox 7">
            <a:extLst>
              <a:ext uri="{FF2B5EF4-FFF2-40B4-BE49-F238E27FC236}">
                <a16:creationId xmlns:a16="http://schemas.microsoft.com/office/drawing/2014/main" id="{C6F66CB4-5D2B-40B7-90CB-4253436EB88C}"/>
              </a:ext>
            </a:extLst>
          </p:cNvPr>
          <p:cNvSpPr txBox="1"/>
          <p:nvPr/>
        </p:nvSpPr>
        <p:spPr>
          <a:xfrm>
            <a:off x="2362200" y="2895600"/>
            <a:ext cx="533400" cy="424732"/>
          </a:xfrm>
          <a:prstGeom prst="rect">
            <a:avLst/>
          </a:prstGeom>
          <a:noFill/>
        </p:spPr>
        <p:txBody>
          <a:bodyPr wrap="square" rtlCol="0">
            <a:spAutoFit/>
          </a:bodyPr>
          <a:lstStyle/>
          <a:p>
            <a:r>
              <a:rPr lang="en-US" sz="2400" dirty="0"/>
              <a:t>x</a:t>
            </a:r>
          </a:p>
        </p:txBody>
      </p:sp>
      <p:sp>
        <p:nvSpPr>
          <p:cNvPr id="10" name="TextBox 9">
            <a:extLst>
              <a:ext uri="{FF2B5EF4-FFF2-40B4-BE49-F238E27FC236}">
                <a16:creationId xmlns:a16="http://schemas.microsoft.com/office/drawing/2014/main" id="{BC80CEBB-508C-4875-8A37-B88F35DB1FD1}"/>
              </a:ext>
            </a:extLst>
          </p:cNvPr>
          <p:cNvSpPr txBox="1"/>
          <p:nvPr/>
        </p:nvSpPr>
        <p:spPr>
          <a:xfrm>
            <a:off x="6324600" y="2895600"/>
            <a:ext cx="312906" cy="369332"/>
          </a:xfrm>
          <a:prstGeom prst="rect">
            <a:avLst/>
          </a:prstGeom>
          <a:noFill/>
        </p:spPr>
        <p:txBody>
          <a:bodyPr wrap="none" rtlCol="0">
            <a:spAutoFit/>
          </a:bodyPr>
          <a:lstStyle/>
          <a:p>
            <a:r>
              <a:rPr lang="en-US" sz="2000" dirty="0"/>
              <a:t>y</a:t>
            </a:r>
          </a:p>
        </p:txBody>
      </p:sp>
    </p:spTree>
    <p:extLst>
      <p:ext uri="{BB962C8B-B14F-4D97-AF65-F5344CB8AC3E}">
        <p14:creationId xmlns:p14="http://schemas.microsoft.com/office/powerpoint/2010/main" val="3326819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520971" y="154829"/>
            <a:ext cx="8623029" cy="763010"/>
          </a:xfrm>
        </p:spPr>
        <p:txBody>
          <a:bodyPr/>
          <a:lstStyle/>
          <a:p>
            <a:r>
              <a:rPr lang="en-US" dirty="0"/>
              <a:t>Example of R Box Plots </a:t>
            </a:r>
            <a:r>
              <a:rPr lang="en-US" sz="2800" b="0" i="1" dirty="0"/>
              <a:t>(2021 Mid1 Question)</a:t>
            </a:r>
          </a:p>
        </p:txBody>
      </p:sp>
      <p:sp>
        <p:nvSpPr>
          <p:cNvPr id="3" name="TextBox 2"/>
          <p:cNvSpPr txBox="1"/>
          <p:nvPr/>
        </p:nvSpPr>
        <p:spPr>
          <a:xfrm>
            <a:off x="1447800" y="1469408"/>
            <a:ext cx="5867400" cy="286232"/>
          </a:xfrm>
          <a:prstGeom prst="rect">
            <a:avLst/>
          </a:prstGeom>
          <a:noFill/>
        </p:spPr>
        <p:txBody>
          <a:bodyPr wrap="square" rtlCol="0">
            <a:spAutoFit/>
          </a:bodyPr>
          <a:lstStyle/>
          <a:p>
            <a:r>
              <a:rPr lang="en-US" dirty="0"/>
              <a:t>               </a:t>
            </a:r>
          </a:p>
        </p:txBody>
      </p:sp>
      <p:sp>
        <p:nvSpPr>
          <p:cNvPr id="4" name="Rectangle 4"/>
          <p:cNvSpPr>
            <a:spLocks noChangeArrowheads="1"/>
          </p:cNvSpPr>
          <p:nvPr/>
        </p:nvSpPr>
        <p:spPr bwMode="auto">
          <a:xfrm>
            <a:off x="356455" y="915410"/>
            <a:ext cx="805008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b) The following boxplot has been created using the following R-code for an attribute x:</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&gt; x&lt;-c(1,2,2,2,4,4,8,9,9,10,18,22)</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&gt; boxplot(x)</a:t>
            </a:r>
            <a:endParaRPr kumimoji="0" lang="en-US" altLang="en-U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 y="1952625"/>
            <a:ext cx="2771775" cy="2771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41156" y="3810000"/>
            <a:ext cx="924003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sz="1200"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dirty="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What is the median for the attribute x? What is the IQR for the attribute x?  The lower whisker of the boxplot as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1; what does this tell you?   According the boxplot 18 is not an outlier and 22 as an outlier; why do you believe this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is the case? [5]</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Median is 6=(4+8)/2 [1] 25%perc=2 75</a:t>
            </a:r>
            <a:r>
              <a:rPr kumimoji="0" lang="en-US"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%=9.5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itchFamily="34" charset="0"/>
                <a:ea typeface="Times New Roman" pitchFamily="18" charset="0"/>
                <a:cs typeface="Arial" pitchFamily="34" charset="0"/>
              </a:rPr>
              <a:t>IQR</a:t>
            </a: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=9.5-2=7.5 [1]</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1 is the lowest value in the dataset that is not an outlier [1]</a:t>
            </a:r>
            <a:r>
              <a:rPr lang="en-US" altLang="en-US" dirty="0">
                <a:latin typeface="Arial" pitchFamily="34" charset="0"/>
                <a:cs typeface="Arial" pitchFamily="34" charset="0"/>
              </a:rPr>
              <a:t> </a:t>
            </a: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Every value that is 1.5</a:t>
            </a:r>
            <a:r>
              <a:rPr kumimoji="0" lang="en-US" altLang="en-US" b="0" i="0" u="none" strike="noStrike" cap="none" normalizeH="0" baseline="0" dirty="0">
                <a:ln>
                  <a:noFill/>
                </a:ln>
                <a:solidFill>
                  <a:schemeClr val="tx1"/>
                </a:solidFill>
                <a:effectLst/>
                <a:latin typeface="Symbol" panose="05050102010706020507" pitchFamily="18" charset="2"/>
                <a:ea typeface="Times New Roman" pitchFamily="18" charset="0"/>
                <a:cs typeface="Arial" pitchFamily="34" charset="0"/>
              </a:rPr>
              <a:t>*</a:t>
            </a: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IQR above the 75</a:t>
            </a:r>
            <a:r>
              <a:rPr kumimoji="0" lang="en-US" altLang="en-US" b="0" i="0" u="none" strike="noStrike" cap="none" normalizeH="0" baseline="30000" dirty="0">
                <a:ln>
                  <a:noFill/>
                </a:ln>
                <a:solidFill>
                  <a:schemeClr val="tx1"/>
                </a:solidFill>
                <a:effectLst/>
                <a:latin typeface="Arial" pitchFamily="34" charset="0"/>
                <a:ea typeface="Times New Roman" pitchFamily="18" charset="0"/>
                <a:cs typeface="Arial" pitchFamily="34" charset="0"/>
              </a:rPr>
              <a:t>th</a:t>
            </a: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percentile is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an outlier; that is, for the particular boxplots values above 9.5+1.5*7.5=20.75 and</a:t>
            </a:r>
            <a:r>
              <a:rPr kumimoji="0" lang="en-US" altLang="en-US" b="0" i="0" u="none" strike="noStrike" cap="none" normalizeH="0" dirty="0">
                <a:ln>
                  <a:noFill/>
                </a:ln>
                <a:solidFill>
                  <a:schemeClr val="tx1"/>
                </a:solidFill>
                <a:effectLst/>
                <a:latin typeface="Arial" pitchFamily="34" charset="0"/>
                <a:ea typeface="Times New Roman" pitchFamily="18" charset="0"/>
                <a:cs typeface="Arial" pitchFamily="34" charset="0"/>
              </a:rPr>
              <a:t> below the 25</a:t>
            </a:r>
            <a:r>
              <a:rPr kumimoji="0" lang="en-US" altLang="en-US" b="0" i="0" u="none" strike="noStrike" cap="none" normalizeH="0" baseline="30000" dirty="0">
                <a:ln>
                  <a:noFill/>
                </a:ln>
                <a:solidFill>
                  <a:schemeClr val="tx1"/>
                </a:solidFill>
                <a:effectLst/>
                <a:latin typeface="Arial" pitchFamily="34" charset="0"/>
                <a:ea typeface="Times New Roman" pitchFamily="18" charset="0"/>
                <a:cs typeface="Arial" pitchFamily="34" charset="0"/>
              </a:rPr>
              <a:t>th</a:t>
            </a:r>
            <a:r>
              <a:rPr kumimoji="0" lang="en-US" altLang="en-US" b="0" i="0" u="none" strike="noStrike" cap="none" normalizeH="0" dirty="0">
                <a:ln>
                  <a:noFill/>
                </a:ln>
                <a:solidFill>
                  <a:schemeClr val="tx1"/>
                </a:solidFill>
                <a:effectLst/>
                <a:latin typeface="Arial" pitchFamily="34" charset="0"/>
                <a:ea typeface="Times New Roman" pitchFamily="18" charset="0"/>
                <a:cs typeface="Arial" pitchFamily="34" charset="0"/>
              </a:rPr>
              <a:t> percentile -9.25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are outliers; consequently, 22 is an outlier and 1 and</a:t>
            </a:r>
            <a:r>
              <a:rPr kumimoji="0" lang="en-US" altLang="en-US" b="0" i="0" u="none" strike="noStrike" cap="none" normalizeH="0" dirty="0">
                <a:ln>
                  <a:noFill/>
                </a:ln>
                <a:solidFill>
                  <a:schemeClr val="tx1"/>
                </a:solidFill>
                <a:effectLst/>
                <a:latin typeface="Arial" pitchFamily="34" charset="0"/>
                <a:ea typeface="Times New Roman" pitchFamily="18" charset="0"/>
                <a:cs typeface="Arial" pitchFamily="34" charset="0"/>
              </a:rPr>
              <a:t> </a:t>
            </a:r>
            <a:r>
              <a:rPr kumimoji="0" lang="en-US" alt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18 is not, and the whiskers are therefore at 1 and 18! </a:t>
            </a:r>
            <a:endParaRPr kumimoji="0" lang="en-US" altLang="en-US" b="0" i="0" u="none" strike="noStrike" cap="none" normalizeH="0" baseline="0" dirty="0">
              <a:ln>
                <a:noFill/>
              </a:ln>
              <a:solidFill>
                <a:schemeClr val="tx1"/>
              </a:solidFill>
              <a:effectLst/>
              <a:latin typeface="Arial" pitchFamily="34" charset="0"/>
              <a:cs typeface="Arial" pitchFamily="34" charset="0"/>
            </a:endParaRPr>
          </a:p>
        </p:txBody>
      </p:sp>
      <p:cxnSp>
        <p:nvCxnSpPr>
          <p:cNvPr id="7" name="Straight Connector 6"/>
          <p:cNvCxnSpPr/>
          <p:nvPr/>
        </p:nvCxnSpPr>
        <p:spPr bwMode="auto">
          <a:xfrm>
            <a:off x="1491048" y="1157634"/>
            <a:ext cx="0" cy="37944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2537254" y="1114824"/>
            <a:ext cx="0" cy="379449"/>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altLang="en-US" sz="3200" dirty="0"/>
              <a:t>Comparing 2 Box Plots</a:t>
            </a:r>
            <a:endParaRPr lang="en-US" altLang="en-US" dirty="0"/>
          </a:p>
        </p:txBody>
      </p:sp>
      <p:sp>
        <p:nvSpPr>
          <p:cNvPr id="4099" name="Rectangle 3"/>
          <p:cNvSpPr>
            <a:spLocks noGrp="1" noChangeArrowheads="1"/>
          </p:cNvSpPr>
          <p:nvPr>
            <p:ph type="body" idx="1"/>
          </p:nvPr>
        </p:nvSpPr>
        <p:spPr>
          <a:xfrm>
            <a:off x="-381000" y="914400"/>
            <a:ext cx="9525000" cy="5638800"/>
          </a:xfrm>
        </p:spPr>
        <p:txBody>
          <a:bodyPr/>
          <a:lstStyle/>
          <a:p>
            <a:pPr marL="457200" lvl="1" indent="0">
              <a:buNone/>
            </a:pPr>
            <a:r>
              <a:rPr lang="en-US" altLang="en-US" sz="1750" dirty="0"/>
              <a:t>Questions to ask:</a:t>
            </a:r>
          </a:p>
          <a:p>
            <a:pPr marL="914400" lvl="1" indent="-457200">
              <a:spcBef>
                <a:spcPts val="0"/>
              </a:spcBef>
              <a:spcAft>
                <a:spcPts val="0"/>
              </a:spcAft>
              <a:buFont typeface="+mj-lt"/>
              <a:buAutoNum type="arabicPeriod"/>
            </a:pPr>
            <a:r>
              <a:rPr lang="en-US" altLang="en-US" sz="1750" dirty="0"/>
              <a:t>Compare the two medians: are the two medians: more or less the same: at most 1/10 </a:t>
            </a:r>
            <a:r>
              <a:rPr lang="en-US" altLang="en-US" sz="1750" dirty="0" err="1"/>
              <a:t>box_size</a:t>
            </a:r>
            <a:r>
              <a:rPr lang="en-US" altLang="en-US" sz="1750" dirty="0"/>
              <a:t> apart, somewhat similar:  0.1 to 0.25 </a:t>
            </a:r>
            <a:r>
              <a:rPr lang="en-US" altLang="en-US" sz="1750" dirty="0" err="1"/>
              <a:t>box_size</a:t>
            </a:r>
            <a:r>
              <a:rPr lang="en-US" altLang="en-US" sz="1750" dirty="0"/>
              <a:t> apart, different: 0.25 to 1 </a:t>
            </a:r>
            <a:r>
              <a:rPr lang="en-US" altLang="en-US" sz="1750" dirty="0" err="1"/>
              <a:t>box_size</a:t>
            </a:r>
            <a:r>
              <a:rPr lang="en-US" altLang="en-US" sz="1750" dirty="0"/>
              <a:t> apart, very different: more than 1 </a:t>
            </a:r>
            <a:r>
              <a:rPr lang="en-US" altLang="en-US" sz="1750" dirty="0" err="1"/>
              <a:t>box_size</a:t>
            </a:r>
            <a:r>
              <a:rPr lang="en-US" altLang="en-US" sz="1750" dirty="0"/>
              <a:t> apart</a:t>
            </a:r>
          </a:p>
          <a:p>
            <a:pPr marL="914400" lvl="1" indent="-457200">
              <a:spcBef>
                <a:spcPts val="0"/>
              </a:spcBef>
              <a:spcAft>
                <a:spcPts val="0"/>
              </a:spcAft>
              <a:buFont typeface="+mj-lt"/>
              <a:buAutoNum type="arabicPeriod"/>
            </a:pPr>
            <a:r>
              <a:rPr lang="en-US" altLang="en-US" sz="1750" dirty="0"/>
              <a:t>Compare the IQRs of the two box plots by interpreting them as intervals, computing their overlap (overlap:=length of the intersection of the intervals they cover/length of the union of the intervals they cover): 90-100%: IQRs almost the same; 75-90%: quite similar, 25-75: somewhat overlapping, 25-10%: dissimilar, 10% or less: very dissimilar. </a:t>
            </a:r>
          </a:p>
          <a:p>
            <a:pPr marL="914400" lvl="1" indent="-457200">
              <a:spcBef>
                <a:spcPts val="0"/>
              </a:spcBef>
              <a:spcAft>
                <a:spcPts val="0"/>
              </a:spcAft>
              <a:buFont typeface="+mj-lt"/>
              <a:buAutoNum type="arabicPeriod"/>
            </a:pPr>
            <a:r>
              <a:rPr lang="en-US" altLang="en-US" sz="1750" dirty="0"/>
              <a:t>Compare the intervals defined by the two whiskers (WI) of the two boxplots by computing their WI overlap, and draw conclusions as follows: Range of attribute is: 90-100%: almost the same; 75-90%: quite similar, 25-75%: has medium overlap, 25-10%: dissimilar, 10% or less: very dissimilar. </a:t>
            </a:r>
          </a:p>
          <a:p>
            <a:pPr marL="914400" lvl="1" indent="-457200">
              <a:spcBef>
                <a:spcPts val="0"/>
              </a:spcBef>
              <a:spcAft>
                <a:spcPts val="0"/>
              </a:spcAft>
              <a:buFont typeface="+mj-lt"/>
              <a:buAutoNum type="arabicPeriod"/>
            </a:pPr>
            <a:r>
              <a:rPr lang="en-US" altLang="en-US" sz="1750" dirty="0"/>
              <a:t>Assess and compare skewness by summarizing the position of the median in the box</a:t>
            </a:r>
          </a:p>
          <a:p>
            <a:pPr marL="914400" lvl="1" indent="-457200">
              <a:spcBef>
                <a:spcPts val="0"/>
              </a:spcBef>
              <a:spcAft>
                <a:spcPts val="0"/>
              </a:spcAft>
              <a:buFont typeface="+mj-lt"/>
              <a:buAutoNum type="arabicPeriod"/>
            </a:pPr>
            <a:r>
              <a:rPr lang="en-US" altLang="en-US" sz="1750" dirty="0"/>
              <a:t>Mention and assess agreement/disagreement with respect to outliers that occur in both boxplots</a:t>
            </a:r>
          </a:p>
          <a:p>
            <a:pPr marL="914400" lvl="1" indent="-457200">
              <a:spcBef>
                <a:spcPts val="0"/>
              </a:spcBef>
              <a:spcAft>
                <a:spcPts val="0"/>
              </a:spcAft>
              <a:buFont typeface="+mj-lt"/>
              <a:buAutoNum type="arabicPeriod"/>
            </a:pPr>
            <a:r>
              <a:rPr lang="en-US" altLang="en-US" sz="1750" dirty="0"/>
              <a:t>Combine the agreement/disagreement in the 2 boxplots you observed by transforming the answers to questions 1-5 into a final summary</a:t>
            </a:r>
            <a:r>
              <a:rPr lang="en-US" altLang="en-US" sz="1700" dirty="0"/>
              <a:t>. </a:t>
            </a:r>
          </a:p>
          <a:p>
            <a:pPr marL="457200" lvl="1" indent="0">
              <a:spcBef>
                <a:spcPts val="0"/>
              </a:spcBef>
              <a:spcAft>
                <a:spcPts val="0"/>
              </a:spcAft>
              <a:buNone/>
            </a:pPr>
            <a:endParaRPr lang="en-US" altLang="en-US" sz="1700" dirty="0"/>
          </a:p>
          <a:p>
            <a:pPr marL="457200" lvl="1" indent="0">
              <a:spcBef>
                <a:spcPts val="0"/>
              </a:spcBef>
              <a:spcAft>
                <a:spcPts val="0"/>
              </a:spcAft>
              <a:buNone/>
            </a:pPr>
            <a:r>
              <a:rPr lang="en-US" altLang="en-US" sz="1700" dirty="0"/>
              <a:t>Heuristic: We use the IQR as a proxy for standard deviation when comparing the respective distributions, and set </a:t>
            </a:r>
            <a:r>
              <a:rPr lang="en-US" altLang="en-US" sz="1700" dirty="0" err="1"/>
              <a:t>box_size</a:t>
            </a:r>
            <a:r>
              <a:rPr lang="en-US" altLang="en-US" sz="1700" dirty="0"/>
              <a:t> to (IQR1+IQR2)/2!</a:t>
            </a:r>
          </a:p>
        </p:txBody>
      </p:sp>
    </p:spTree>
    <p:extLst>
      <p:ext uri="{BB962C8B-B14F-4D97-AF65-F5344CB8AC3E}">
        <p14:creationId xmlns:p14="http://schemas.microsoft.com/office/powerpoint/2010/main" val="1625015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DE1A-86BC-44B6-835B-7A0701B0B51B}"/>
              </a:ext>
            </a:extLst>
          </p:cNvPr>
          <p:cNvSpPr>
            <a:spLocks noGrp="1"/>
          </p:cNvSpPr>
          <p:nvPr>
            <p:ph type="title"/>
          </p:nvPr>
        </p:nvSpPr>
        <p:spPr>
          <a:xfrm>
            <a:off x="76200" y="152400"/>
            <a:ext cx="8991600" cy="533400"/>
          </a:xfrm>
        </p:spPr>
        <p:txBody>
          <a:bodyPr/>
          <a:lstStyle/>
          <a:p>
            <a:r>
              <a:rPr lang="en-US" dirty="0"/>
              <a:t>How to Compute the Overlap of 2 Intervals</a:t>
            </a:r>
          </a:p>
        </p:txBody>
      </p:sp>
      <p:sp>
        <p:nvSpPr>
          <p:cNvPr id="3" name="TextBox 2">
            <a:extLst>
              <a:ext uri="{FF2B5EF4-FFF2-40B4-BE49-F238E27FC236}">
                <a16:creationId xmlns:a16="http://schemas.microsoft.com/office/drawing/2014/main" id="{078621FF-3246-4864-8DB3-926369CC979F}"/>
              </a:ext>
            </a:extLst>
          </p:cNvPr>
          <p:cNvSpPr txBox="1"/>
          <p:nvPr/>
        </p:nvSpPr>
        <p:spPr>
          <a:xfrm>
            <a:off x="762000" y="1752600"/>
            <a:ext cx="7848600" cy="2675604"/>
          </a:xfrm>
          <a:prstGeom prst="rect">
            <a:avLst/>
          </a:prstGeom>
          <a:noFill/>
        </p:spPr>
        <p:txBody>
          <a:bodyPr wrap="square" rtlCol="0">
            <a:spAutoFit/>
          </a:bodyPr>
          <a:lstStyle/>
          <a:p>
            <a:r>
              <a:rPr lang="en-US" sz="2800" dirty="0"/>
              <a:t>Let I1 and I2 be 2 intervals</a:t>
            </a:r>
          </a:p>
          <a:p>
            <a:endParaRPr lang="en-US" sz="2800" dirty="0"/>
          </a:p>
          <a:p>
            <a:r>
              <a:rPr lang="en-US" sz="2800" dirty="0"/>
              <a:t>Overlap(I1,I2)= length(I1</a:t>
            </a:r>
            <a:r>
              <a:rPr lang="en-US" sz="2800" dirty="0">
                <a:sym typeface="Symbol" panose="05050102010706020507" pitchFamily="18" charset="2"/>
              </a:rPr>
              <a:t>I2)/length(I1I2)</a:t>
            </a:r>
          </a:p>
          <a:p>
            <a:endParaRPr lang="en-US" sz="2800" dirty="0">
              <a:sym typeface="Symbol" panose="05050102010706020507" pitchFamily="18" charset="2"/>
            </a:endParaRPr>
          </a:p>
          <a:p>
            <a:r>
              <a:rPr lang="en-US" sz="2800" dirty="0">
                <a:sym typeface="Symbol" panose="05050102010706020507" pitchFamily="18" charset="2"/>
              </a:rPr>
              <a:t>Example: I1=[2,5], I2=[3,10]</a:t>
            </a:r>
          </a:p>
          <a:p>
            <a:r>
              <a:rPr lang="en-US" sz="2800" dirty="0">
                <a:sym typeface="Symbol" panose="05050102010706020507" pitchFamily="18" charset="2"/>
              </a:rPr>
              <a:t>Overlap(I1,I2)= 2/8=0.25</a:t>
            </a:r>
          </a:p>
        </p:txBody>
      </p:sp>
    </p:spTree>
    <p:extLst>
      <p:ext uri="{BB962C8B-B14F-4D97-AF65-F5344CB8AC3E}">
        <p14:creationId xmlns:p14="http://schemas.microsoft.com/office/powerpoint/2010/main" val="769757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algn="ctr"/>
            <a:r>
              <a:rPr lang="en-US" altLang="en-US" dirty="0"/>
              <a:t>Body fat Histogram B</a:t>
            </a:r>
          </a:p>
        </p:txBody>
      </p:sp>
      <p:pic>
        <p:nvPicPr>
          <p:cNvPr id="51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696200"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152400"/>
            <a:ext cx="9296400" cy="533400"/>
          </a:xfrm>
        </p:spPr>
        <p:txBody>
          <a:bodyPr/>
          <a:lstStyle/>
          <a:p>
            <a:pPr algn="ctr"/>
            <a:r>
              <a:rPr lang="en-US" altLang="en-US" dirty="0"/>
              <a:t>Interpretation Histograms of Previous Slide</a:t>
            </a:r>
          </a:p>
        </p:txBody>
      </p:sp>
      <p:sp>
        <p:nvSpPr>
          <p:cNvPr id="7171" name="Rectangle 3"/>
          <p:cNvSpPr>
            <a:spLocks noGrp="1" noChangeArrowheads="1"/>
          </p:cNvSpPr>
          <p:nvPr>
            <p:ph type="body" idx="1"/>
          </p:nvPr>
        </p:nvSpPr>
        <p:spPr>
          <a:xfrm>
            <a:off x="411163" y="1143000"/>
            <a:ext cx="8504237" cy="5486400"/>
          </a:xfrm>
        </p:spPr>
        <p:txBody>
          <a:bodyPr/>
          <a:lstStyle/>
          <a:p>
            <a:pPr lvl="1">
              <a:lnSpc>
                <a:spcPct val="90000"/>
              </a:lnSpc>
            </a:pPr>
            <a:r>
              <a:rPr lang="en-US" altLang="en-US" sz="2000" dirty="0"/>
              <a:t>What is the type of the attribute? </a:t>
            </a:r>
            <a:r>
              <a:rPr lang="en-US" altLang="en-US" sz="2000" dirty="0">
                <a:solidFill>
                  <a:schemeClr val="accent1"/>
                </a:solidFill>
              </a:rPr>
              <a:t>Positive real numbers</a:t>
            </a:r>
          </a:p>
          <a:p>
            <a:pPr lvl="1">
              <a:lnSpc>
                <a:spcPct val="90000"/>
              </a:lnSpc>
            </a:pPr>
            <a:r>
              <a:rPr lang="en-US" altLang="en-US" sz="2000" dirty="0"/>
              <a:t>What is the mean value; what is the mode? </a:t>
            </a:r>
          </a:p>
          <a:p>
            <a:pPr lvl="1">
              <a:lnSpc>
                <a:spcPct val="90000"/>
              </a:lnSpc>
            </a:pPr>
            <a:r>
              <a:rPr lang="en-US" altLang="en-US" sz="2000" dirty="0"/>
              <a:t>Is the a lot of spread or not (compute the standard deviation)? </a:t>
            </a:r>
            <a:r>
              <a:rPr lang="en-US" altLang="en-US" sz="2000" dirty="0">
                <a:solidFill>
                  <a:schemeClr val="accent1"/>
                </a:solidFill>
              </a:rPr>
              <a:t>Not much</a:t>
            </a:r>
            <a:endParaRPr lang="en-US" altLang="en-US" sz="2000" dirty="0"/>
          </a:p>
          <a:p>
            <a:pPr lvl="1">
              <a:lnSpc>
                <a:spcPct val="90000"/>
              </a:lnSpc>
            </a:pPr>
            <a:r>
              <a:rPr lang="en-US" altLang="en-US" sz="2000" dirty="0"/>
              <a:t>Is the distribution unimodal (one hill or no hill)) or multi-modal (multiple hills)? </a:t>
            </a:r>
            <a:r>
              <a:rPr lang="en-US" altLang="en-US" sz="2000" dirty="0">
                <a:solidFill>
                  <a:schemeClr val="accent1"/>
                </a:solidFill>
              </a:rPr>
              <a:t>One hill or two hills, depending on how you interpret the data. The second hill is not very well separated; therefore I would say unimodal.</a:t>
            </a:r>
          </a:p>
          <a:p>
            <a:pPr lvl="1">
              <a:lnSpc>
                <a:spcPct val="90000"/>
              </a:lnSpc>
            </a:pPr>
            <a:r>
              <a:rPr lang="en-US" altLang="en-US" sz="2000" dirty="0"/>
              <a:t>Is the distribution skewed (e.g. compare mean with median)? </a:t>
            </a:r>
            <a:r>
              <a:rPr lang="en-US" altLang="en-US" sz="2000" dirty="0">
                <a:solidFill>
                  <a:schemeClr val="accent1"/>
                </a:solidFill>
              </a:rPr>
              <a:t>Only very mildly skewed</a:t>
            </a:r>
            <a:endParaRPr lang="en-US" altLang="en-US" sz="2000" dirty="0"/>
          </a:p>
          <a:p>
            <a:pPr lvl="1">
              <a:lnSpc>
                <a:spcPct val="90000"/>
              </a:lnSpc>
            </a:pPr>
            <a:r>
              <a:rPr lang="en-US" altLang="en-US" sz="2000" dirty="0"/>
              <a:t>Are there any outliers? </a:t>
            </a:r>
            <a:r>
              <a:rPr lang="en-US" altLang="en-US" sz="2000" dirty="0">
                <a:solidFill>
                  <a:schemeClr val="accent1"/>
                </a:solidFill>
              </a:rPr>
              <a:t>Yes values above 45…</a:t>
            </a:r>
            <a:r>
              <a:rPr lang="en-US" altLang="en-US" sz="2000" dirty="0"/>
              <a:t>? </a:t>
            </a:r>
          </a:p>
          <a:p>
            <a:pPr lvl="1">
              <a:lnSpc>
                <a:spcPct val="90000"/>
              </a:lnSpc>
            </a:pPr>
            <a:r>
              <a:rPr lang="en-US" altLang="en-US" sz="2000" dirty="0"/>
              <a:t>Are there any duplicate values? </a:t>
            </a:r>
          </a:p>
          <a:p>
            <a:pPr lvl="1">
              <a:lnSpc>
                <a:spcPct val="90000"/>
              </a:lnSpc>
            </a:pPr>
            <a:r>
              <a:rPr lang="en-US" altLang="en-US" sz="2000" dirty="0"/>
              <a:t>Are there any gaps in the attribute value distribution? </a:t>
            </a:r>
            <a:r>
              <a:rPr lang="en-US" altLang="en-US" sz="2000" dirty="0">
                <a:solidFill>
                  <a:schemeClr val="accent1"/>
                </a:solidFill>
              </a:rPr>
              <a:t>Yes two gaps: 1)… 2)…</a:t>
            </a:r>
            <a:endParaRPr lang="en-US" altLang="en-US" sz="2000" dirty="0"/>
          </a:p>
          <a:p>
            <a:pPr lvl="1">
              <a:lnSpc>
                <a:spcPct val="90000"/>
              </a:lnSpc>
            </a:pPr>
            <a:r>
              <a:rPr lang="en-US" altLang="en-US" sz="2000" dirty="0"/>
              <a:t>Characterize the shape of the density function! </a:t>
            </a:r>
            <a:r>
              <a:rPr lang="en-US" altLang="en-US" sz="2000" dirty="0">
                <a:solidFill>
                  <a:schemeClr val="accent1"/>
                </a:solidFill>
              </a:rPr>
              <a:t>Bell Curve </a:t>
            </a:r>
          </a:p>
          <a:p>
            <a:pPr lvl="1">
              <a:lnSpc>
                <a:spcPct val="90000"/>
              </a:lnSpc>
            </a:pPr>
            <a:endParaRPr lang="en-US" altLang="en-US" sz="2000" dirty="0"/>
          </a:p>
          <a:p>
            <a:pPr lvl="1">
              <a:lnSpc>
                <a:spcPct val="90000"/>
              </a:lnSpc>
            </a:pPr>
            <a:endParaRPr lang="en-US" altLang="en-US"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BF6B-3259-49B4-8D3E-0ACF5E1D9A9A}"/>
              </a:ext>
            </a:extLst>
          </p:cNvPr>
          <p:cNvSpPr>
            <a:spLocks noGrp="1"/>
          </p:cNvSpPr>
          <p:nvPr>
            <p:ph type="title"/>
          </p:nvPr>
        </p:nvSpPr>
        <p:spPr/>
        <p:txBody>
          <a:bodyPr/>
          <a:lstStyle/>
          <a:p>
            <a:r>
              <a:rPr lang="en-US" dirty="0"/>
              <a:t>Comparing 2 Histograms</a:t>
            </a:r>
          </a:p>
        </p:txBody>
      </p:sp>
      <p:sp>
        <p:nvSpPr>
          <p:cNvPr id="3" name="Content Placeholder 2">
            <a:extLst>
              <a:ext uri="{FF2B5EF4-FFF2-40B4-BE49-F238E27FC236}">
                <a16:creationId xmlns:a16="http://schemas.microsoft.com/office/drawing/2014/main" id="{F19C4580-CE89-4446-A613-68503D10BB68}"/>
              </a:ext>
            </a:extLst>
          </p:cNvPr>
          <p:cNvSpPr>
            <a:spLocks noGrp="1"/>
          </p:cNvSpPr>
          <p:nvPr>
            <p:ph idx="1"/>
          </p:nvPr>
        </p:nvSpPr>
        <p:spPr>
          <a:xfrm>
            <a:off x="342900" y="914400"/>
            <a:ext cx="8318500" cy="5181600"/>
          </a:xfrm>
        </p:spPr>
        <p:txBody>
          <a:bodyPr/>
          <a:lstStyle/>
          <a:p>
            <a:pPr marL="0" indent="0">
              <a:buNone/>
            </a:pPr>
            <a:r>
              <a:rPr lang="en-US" altLang="en-US" sz="2400" dirty="0">
                <a:latin typeface="Cambria" panose="02040503050406030204" pitchFamily="18" charset="0"/>
                <a:ea typeface="Times New Roman" panose="02020603050405020304" pitchFamily="18" charset="0"/>
                <a:cs typeface="Times New Roman" panose="02020603050405020304" pitchFamily="18" charset="0"/>
              </a:rPr>
              <a:t>Interpret the following 2 histograms and their relationships which describe the male and female age distribution in the US, based on Census Data. </a:t>
            </a:r>
            <a:endParaRPr lang="en-US" altLang="en-US" sz="2400" dirty="0"/>
          </a:p>
          <a:p>
            <a:endParaRPr lang="en-US" dirty="0"/>
          </a:p>
        </p:txBody>
      </p:sp>
      <p:sp>
        <p:nvSpPr>
          <p:cNvPr id="4" name="Rectangle 2">
            <a:extLst>
              <a:ext uri="{FF2B5EF4-FFF2-40B4-BE49-F238E27FC236}">
                <a16:creationId xmlns:a16="http://schemas.microsoft.com/office/drawing/2014/main" id="{732C0809-D511-4434-915B-53254260247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49" name="Picture 4">
            <a:extLst>
              <a:ext uri="{FF2B5EF4-FFF2-40B4-BE49-F238E27FC236}">
                <a16:creationId xmlns:a16="http://schemas.microsoft.com/office/drawing/2014/main" id="{D321C7BC-2766-406D-A429-0F240562B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615" y="2082006"/>
            <a:ext cx="7371251" cy="47759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0ADCF2E8-6B31-43A2-9B48-2FE505C3DB4E}"/>
              </a:ext>
            </a:extLst>
          </p:cNvPr>
          <p:cNvSpPr>
            <a:spLocks noChangeArrowheads="1"/>
          </p:cNvSpPr>
          <p:nvPr/>
        </p:nvSpPr>
        <p:spPr bwMode="auto">
          <a:xfrm>
            <a:off x="514350" y="3271208"/>
            <a:ext cx="18473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rgbClr val="0070C0"/>
              </a:solidFill>
              <a:effectLst/>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38624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8280400" cy="533400"/>
          </a:xfrm>
        </p:spPr>
        <p:txBody>
          <a:bodyPr/>
          <a:lstStyle/>
          <a:p>
            <a:r>
              <a:rPr lang="en-US"/>
              <a:t>Exploratory Data Analysis</a:t>
            </a:r>
          </a:p>
        </p:txBody>
      </p:sp>
      <p:sp>
        <p:nvSpPr>
          <p:cNvPr id="6147" name="Rectangle 4"/>
          <p:cNvSpPr>
            <a:spLocks noChangeArrowheads="1"/>
          </p:cNvSpPr>
          <p:nvPr/>
        </p:nvSpPr>
        <p:spPr bwMode="auto">
          <a:xfrm>
            <a:off x="1447800" y="2514600"/>
            <a:ext cx="3810000" cy="1066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6148" name="Text Box 5"/>
          <p:cNvSpPr txBox="1">
            <a:spLocks noChangeArrowheads="1"/>
          </p:cNvSpPr>
          <p:nvPr/>
        </p:nvSpPr>
        <p:spPr bwMode="auto">
          <a:xfrm>
            <a:off x="1524000" y="2895600"/>
            <a:ext cx="3686175" cy="43021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400">
                <a:solidFill>
                  <a:srgbClr val="FF0000"/>
                </a:solidFill>
              </a:rPr>
              <a:t>Exploratory Data Analysis</a:t>
            </a:r>
          </a:p>
        </p:txBody>
      </p:sp>
      <p:sp>
        <p:nvSpPr>
          <p:cNvPr id="6149" name="Rectangle 6"/>
          <p:cNvSpPr>
            <a:spLocks noChangeArrowheads="1"/>
          </p:cNvSpPr>
          <p:nvPr/>
        </p:nvSpPr>
        <p:spPr bwMode="auto">
          <a:xfrm>
            <a:off x="1447800" y="1066800"/>
            <a:ext cx="3810000" cy="1066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6150" name="Text Box 7"/>
          <p:cNvSpPr txBox="1">
            <a:spLocks noChangeArrowheads="1"/>
          </p:cNvSpPr>
          <p:nvPr/>
        </p:nvSpPr>
        <p:spPr bwMode="auto">
          <a:xfrm>
            <a:off x="2590800" y="1371600"/>
            <a:ext cx="1412875" cy="43021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400"/>
              <a:t>Get Data</a:t>
            </a:r>
          </a:p>
        </p:txBody>
      </p:sp>
      <p:sp>
        <p:nvSpPr>
          <p:cNvPr id="6151" name="Text Box 8"/>
          <p:cNvSpPr txBox="1">
            <a:spLocks noChangeArrowheads="1"/>
          </p:cNvSpPr>
          <p:nvPr/>
        </p:nvSpPr>
        <p:spPr bwMode="auto">
          <a:xfrm>
            <a:off x="2514600" y="4343400"/>
            <a:ext cx="2144713" cy="430213"/>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400"/>
              <a:t>Preprocessing</a:t>
            </a:r>
          </a:p>
        </p:txBody>
      </p:sp>
      <p:sp>
        <p:nvSpPr>
          <p:cNvPr id="6152" name="Rectangle 9"/>
          <p:cNvSpPr>
            <a:spLocks noChangeArrowheads="1"/>
          </p:cNvSpPr>
          <p:nvPr/>
        </p:nvSpPr>
        <p:spPr bwMode="auto">
          <a:xfrm>
            <a:off x="1524000" y="3962400"/>
            <a:ext cx="3810000" cy="10668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6153" name="Rectangle 10"/>
          <p:cNvSpPr>
            <a:spLocks noChangeArrowheads="1"/>
          </p:cNvSpPr>
          <p:nvPr/>
        </p:nvSpPr>
        <p:spPr bwMode="auto">
          <a:xfrm>
            <a:off x="1524000" y="5410200"/>
            <a:ext cx="3810000" cy="8382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pPr algn="ctr"/>
            <a:endParaRPr lang="en-US"/>
          </a:p>
        </p:txBody>
      </p:sp>
      <p:sp>
        <p:nvSpPr>
          <p:cNvPr id="6154" name="Text Box 11"/>
          <p:cNvSpPr txBox="1">
            <a:spLocks noChangeArrowheads="1"/>
          </p:cNvSpPr>
          <p:nvPr/>
        </p:nvSpPr>
        <p:spPr bwMode="auto">
          <a:xfrm>
            <a:off x="2438400" y="5486400"/>
            <a:ext cx="2196500" cy="805862"/>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2400" dirty="0"/>
              <a:t>Data Mining</a:t>
            </a:r>
          </a:p>
          <a:p>
            <a:r>
              <a:rPr lang="en-US" sz="2400" dirty="0"/>
              <a:t>Apply DS Tool </a:t>
            </a:r>
          </a:p>
        </p:txBody>
      </p:sp>
      <p:sp>
        <p:nvSpPr>
          <p:cNvPr id="6155" name="Line 12"/>
          <p:cNvSpPr>
            <a:spLocks noChangeShapeType="1"/>
          </p:cNvSpPr>
          <p:nvPr/>
        </p:nvSpPr>
        <p:spPr bwMode="auto">
          <a:xfrm>
            <a:off x="3352800" y="2133600"/>
            <a:ext cx="0" cy="3810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6156" name="Line 13"/>
          <p:cNvSpPr>
            <a:spLocks noChangeShapeType="1"/>
          </p:cNvSpPr>
          <p:nvPr/>
        </p:nvSpPr>
        <p:spPr bwMode="auto">
          <a:xfrm>
            <a:off x="3352800" y="3581400"/>
            <a:ext cx="0" cy="3810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6157" name="Line 14"/>
          <p:cNvSpPr>
            <a:spLocks noChangeShapeType="1"/>
          </p:cNvSpPr>
          <p:nvPr/>
        </p:nvSpPr>
        <p:spPr bwMode="auto">
          <a:xfrm>
            <a:off x="3352800" y="5029200"/>
            <a:ext cx="0" cy="381000"/>
          </a:xfrm>
          <a:prstGeom prst="line">
            <a:avLst/>
          </a:prstGeom>
          <a:noFill/>
          <a:ln w="12700">
            <a:solidFill>
              <a:schemeClr val="accent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5" name="TextBox 14">
            <a:extLst>
              <a:ext uri="{FF2B5EF4-FFF2-40B4-BE49-F238E27FC236}">
                <a16:creationId xmlns:a16="http://schemas.microsoft.com/office/drawing/2014/main" id="{0E8DB912-543E-442A-8E9B-4FE0E93EB143}"/>
              </a:ext>
            </a:extLst>
          </p:cNvPr>
          <p:cNvSpPr txBox="1"/>
          <p:nvPr/>
        </p:nvSpPr>
        <p:spPr>
          <a:xfrm>
            <a:off x="4114800" y="3531835"/>
            <a:ext cx="4573988" cy="230832"/>
          </a:xfrm>
          <a:prstGeom prst="rect">
            <a:avLst/>
          </a:prstGeom>
          <a:noFill/>
        </p:spPr>
        <p:txBody>
          <a:bodyPr wrap="square">
            <a:spAutoFit/>
          </a:bodyPr>
          <a:lstStyle/>
          <a:p>
            <a:r>
              <a:rPr lang="en-US" sz="1000" dirty="0">
                <a:hlinkClick r:id="rId2"/>
              </a:rPr>
              <a:t>https://www.itl.nist.gov/div898/handbook/eda/section1/eda14.htm</a:t>
            </a:r>
            <a:endParaRPr lang="en-US" sz="1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Scatter Plot Old Faithful Eruptions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066799"/>
            <a:ext cx="5183187" cy="5170229"/>
          </a:xfrm>
        </p:spPr>
      </p:pic>
      <p:sp>
        <p:nvSpPr>
          <p:cNvPr id="5" name="TextBox 4"/>
          <p:cNvSpPr txBox="1"/>
          <p:nvPr/>
        </p:nvSpPr>
        <p:spPr>
          <a:xfrm>
            <a:off x="152400" y="6153632"/>
            <a:ext cx="3339376" cy="286232"/>
          </a:xfrm>
          <a:prstGeom prst="rect">
            <a:avLst/>
          </a:prstGeom>
          <a:noFill/>
        </p:spPr>
        <p:txBody>
          <a:bodyPr wrap="none" rtlCol="0">
            <a:spAutoFit/>
          </a:bodyPr>
          <a:lstStyle/>
          <a:p>
            <a:r>
              <a:rPr lang="en-US" dirty="0">
                <a:hlinkClick r:id="rId3"/>
              </a:rPr>
              <a:t>http://en.wikipedia.org/wiki/Old_Faithful</a:t>
            </a:r>
            <a:r>
              <a:rPr lang="en-US" dirty="0"/>
              <a:t> </a:t>
            </a:r>
          </a:p>
        </p:txBody>
      </p:sp>
      <p:sp>
        <p:nvSpPr>
          <p:cNvPr id="6" name="TextBox 5">
            <a:extLst>
              <a:ext uri="{FF2B5EF4-FFF2-40B4-BE49-F238E27FC236}">
                <a16:creationId xmlns:a16="http://schemas.microsoft.com/office/drawing/2014/main" id="{BDC80FEE-270A-4960-A90D-A19A1AF52543}"/>
              </a:ext>
            </a:extLst>
          </p:cNvPr>
          <p:cNvSpPr txBox="1"/>
          <p:nvPr/>
        </p:nvSpPr>
        <p:spPr>
          <a:xfrm>
            <a:off x="228600" y="1143000"/>
            <a:ext cx="4572000" cy="286232"/>
          </a:xfrm>
          <a:prstGeom prst="rect">
            <a:avLst/>
          </a:prstGeom>
          <a:noFill/>
        </p:spPr>
        <p:txBody>
          <a:bodyPr wrap="square">
            <a:spAutoFit/>
          </a:bodyPr>
          <a:lstStyle/>
          <a:p>
            <a:r>
              <a:rPr lang="en-US" dirty="0">
                <a:hlinkClick r:id="rId4"/>
              </a:rPr>
              <a:t>http://en.wikipedia.org/wiki/Correlation</a:t>
            </a:r>
            <a:r>
              <a:rPr lang="en-US" dirty="0"/>
              <a:t> </a:t>
            </a:r>
          </a:p>
        </p:txBody>
      </p:sp>
    </p:spTree>
    <p:extLst>
      <p:ext uri="{BB962C8B-B14F-4D97-AF65-F5344CB8AC3E}">
        <p14:creationId xmlns:p14="http://schemas.microsoft.com/office/powerpoint/2010/main" val="2582733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t="4138" b="2779"/>
          <a:stretch>
            <a:fillRect/>
          </a:stretch>
        </p:blipFill>
        <p:spPr bwMode="auto">
          <a:xfrm>
            <a:off x="381000" y="1066800"/>
            <a:ext cx="798988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3" name="Rectangle 2"/>
          <p:cNvSpPr>
            <a:spLocks noGrp="1" noChangeArrowheads="1"/>
          </p:cNvSpPr>
          <p:nvPr>
            <p:ph type="title"/>
          </p:nvPr>
        </p:nvSpPr>
        <p:spPr>
          <a:xfrm>
            <a:off x="152400" y="152400"/>
            <a:ext cx="8915400" cy="533400"/>
          </a:xfrm>
        </p:spPr>
        <p:txBody>
          <a:bodyPr/>
          <a:lstStyle/>
          <a:p>
            <a:r>
              <a:rPr lang="en-US" sz="2800" dirty="0">
                <a:solidFill>
                  <a:srgbClr val="FF0000"/>
                </a:solidFill>
              </a:rPr>
              <a:t>Supervised Scatter </a:t>
            </a:r>
            <a:r>
              <a:rPr lang="en-US" sz="2800" dirty="0"/>
              <a:t>Plot Array of Iris Attributes</a:t>
            </a:r>
          </a:p>
        </p:txBody>
      </p:sp>
    </p:spTree>
    <p:extLst>
      <p:ext uri="{BB962C8B-B14F-4D97-AF65-F5344CB8AC3E}">
        <p14:creationId xmlns:p14="http://schemas.microsoft.com/office/powerpoint/2010/main" val="2081514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52400"/>
            <a:ext cx="9144000" cy="762000"/>
          </a:xfrm>
        </p:spPr>
        <p:txBody>
          <a:bodyPr/>
          <a:lstStyle/>
          <a:p>
            <a:pPr algn="ctr"/>
            <a:r>
              <a:rPr lang="en-US" altLang="en-US" dirty="0"/>
              <a:t>Interpreting </a:t>
            </a:r>
            <a:r>
              <a:rPr lang="en-US" altLang="en-US" dirty="0">
                <a:solidFill>
                  <a:schemeClr val="accent1"/>
                </a:solidFill>
              </a:rPr>
              <a:t>pedal length/width</a:t>
            </a:r>
            <a:r>
              <a:rPr lang="en-US" altLang="en-US" dirty="0"/>
              <a:t>)</a:t>
            </a:r>
          </a:p>
        </p:txBody>
      </p:sp>
      <p:sp>
        <p:nvSpPr>
          <p:cNvPr id="8195" name="Rectangle 3"/>
          <p:cNvSpPr>
            <a:spLocks noGrp="1" noChangeArrowheads="1"/>
          </p:cNvSpPr>
          <p:nvPr>
            <p:ph type="body" idx="1"/>
          </p:nvPr>
        </p:nvSpPr>
        <p:spPr>
          <a:xfrm>
            <a:off x="228600" y="1066800"/>
            <a:ext cx="8686800" cy="5562600"/>
          </a:xfrm>
        </p:spPr>
        <p:txBody>
          <a:bodyPr/>
          <a:lstStyle/>
          <a:p>
            <a:pPr>
              <a:lnSpc>
                <a:spcPct val="90000"/>
              </a:lnSpc>
            </a:pPr>
            <a:r>
              <a:rPr lang="en-US" altLang="en-US" sz="2000" dirty="0"/>
              <a:t>Interpreting Scatter Plots and Similar Display</a:t>
            </a:r>
          </a:p>
          <a:p>
            <a:pPr lvl="1">
              <a:lnSpc>
                <a:spcPct val="90000"/>
              </a:lnSpc>
            </a:pPr>
            <a:r>
              <a:rPr lang="en-US" altLang="en-US" sz="2000" dirty="0"/>
              <a:t>Characterize the distribution of each class in the attribute space; is it unimodal or multi-modal? Where are the instances of each class mostly located? </a:t>
            </a:r>
            <a:r>
              <a:rPr lang="en-US" altLang="en-US" sz="1800" dirty="0">
                <a:solidFill>
                  <a:schemeClr val="accent1"/>
                </a:solidFill>
              </a:rPr>
              <a:t>Unimodal each;… </a:t>
            </a:r>
            <a:endParaRPr lang="en-US" altLang="en-US" sz="2000" dirty="0"/>
          </a:p>
          <a:p>
            <a:pPr lvl="1">
              <a:lnSpc>
                <a:spcPct val="90000"/>
              </a:lnSpc>
            </a:pPr>
            <a:r>
              <a:rPr lang="en-US" altLang="en-US" sz="2000" dirty="0"/>
              <a:t>Characterize the overall distribution (including all examples); do you observe any correlation or other characteristics? </a:t>
            </a:r>
            <a:r>
              <a:rPr lang="en-US" altLang="en-US" sz="2000" dirty="0">
                <a:solidFill>
                  <a:schemeClr val="accent1"/>
                </a:solidFill>
              </a:rPr>
              <a:t>quite strong positive correlation between the two attributes.</a:t>
            </a:r>
          </a:p>
          <a:p>
            <a:pPr lvl="1">
              <a:lnSpc>
                <a:spcPct val="90000"/>
              </a:lnSpc>
            </a:pPr>
            <a:r>
              <a:rPr lang="en-US" altLang="en-US" sz="2000" dirty="0"/>
              <a:t>Analyze the separation of a single class from all the other classes. Analyze the separation between pairs of classes. If classes overlap characterize the extend to which they overlap.  Describe decision boundaries for separated classes.   </a:t>
            </a:r>
            <a:r>
              <a:rPr lang="en-US" altLang="en-US" sz="2000" dirty="0">
                <a:solidFill>
                  <a:schemeClr val="accent1"/>
                </a:solidFill>
              </a:rPr>
              <a:t>Blue is clearly separated from the two other; red and green only slightly overlap; …</a:t>
            </a:r>
            <a:endParaRPr lang="en-US" altLang="en-US" sz="2000" dirty="0"/>
          </a:p>
          <a:p>
            <a:pPr lvl="1">
              <a:lnSpc>
                <a:spcPct val="90000"/>
              </a:lnSpc>
            </a:pPr>
            <a:r>
              <a:rPr lang="en-US" altLang="en-US" sz="2000" dirty="0"/>
              <a:t>Assess the difficulty of the classification based on your findings of looking at a set of scatter plots. </a:t>
            </a:r>
            <a:r>
              <a:rPr lang="en-US" altLang="en-US" sz="2000" dirty="0">
                <a:solidFill>
                  <a:schemeClr val="accent1"/>
                </a:solidFill>
              </a:rPr>
              <a:t>Easy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Visualization Techniques: Contour Plots</a:t>
            </a:r>
          </a:p>
        </p:txBody>
      </p:sp>
      <p:sp>
        <p:nvSpPr>
          <p:cNvPr id="26627" name="Rectangle 3"/>
          <p:cNvSpPr>
            <a:spLocks noGrp="1" noChangeArrowheads="1"/>
          </p:cNvSpPr>
          <p:nvPr>
            <p:ph type="body" idx="1"/>
          </p:nvPr>
        </p:nvSpPr>
        <p:spPr>
          <a:xfrm>
            <a:off x="381000" y="1143000"/>
            <a:ext cx="8428038" cy="5257800"/>
          </a:xfrm>
        </p:spPr>
        <p:txBody>
          <a:bodyPr/>
          <a:lstStyle/>
          <a:p>
            <a:pPr>
              <a:lnSpc>
                <a:spcPct val="90000"/>
              </a:lnSpc>
            </a:pPr>
            <a:r>
              <a:rPr lang="en-US"/>
              <a:t>Contour plots </a:t>
            </a:r>
          </a:p>
          <a:p>
            <a:pPr lvl="1">
              <a:lnSpc>
                <a:spcPct val="90000"/>
              </a:lnSpc>
            </a:pPr>
            <a:r>
              <a:rPr lang="en-US"/>
              <a:t>Useful when a continuous attribute is measured on a spatial grid</a:t>
            </a:r>
          </a:p>
          <a:p>
            <a:pPr lvl="1">
              <a:lnSpc>
                <a:spcPct val="90000"/>
              </a:lnSpc>
            </a:pPr>
            <a:r>
              <a:rPr lang="en-US"/>
              <a:t>They partition the plane into regions of similar values</a:t>
            </a:r>
          </a:p>
          <a:p>
            <a:pPr lvl="1">
              <a:lnSpc>
                <a:spcPct val="90000"/>
              </a:lnSpc>
            </a:pPr>
            <a:r>
              <a:rPr lang="en-US"/>
              <a:t>The contour lines that form the boundaries of these regions connect points with equal values	</a:t>
            </a:r>
          </a:p>
          <a:p>
            <a:pPr lvl="1">
              <a:lnSpc>
                <a:spcPct val="90000"/>
              </a:lnSpc>
            </a:pPr>
            <a:r>
              <a:rPr lang="en-US"/>
              <a:t>The most common example is contour maps of elevation</a:t>
            </a:r>
          </a:p>
          <a:p>
            <a:pPr lvl="1">
              <a:lnSpc>
                <a:spcPct val="90000"/>
              </a:lnSpc>
            </a:pPr>
            <a:r>
              <a:rPr lang="en-US"/>
              <a:t>Can also display temperature, rainfall, air pressure, etc.</a:t>
            </a:r>
          </a:p>
          <a:p>
            <a:pPr marL="1311275" lvl="2" indent="-396875">
              <a:lnSpc>
                <a:spcPct val="90000"/>
              </a:lnSpc>
            </a:pPr>
            <a:r>
              <a:rPr lang="en-US"/>
              <a:t>An example for Sea Surface Temperature (SST) is provided on  the next slide</a:t>
            </a:r>
          </a:p>
          <a:p>
            <a:pPr lvl="1">
              <a:lnSpc>
                <a:spcPct val="90000"/>
              </a:lnSpc>
              <a:buFont typeface="Arial" charset="0"/>
              <a:buNone/>
            </a:pPr>
            <a:endParaRPr lang="en-US"/>
          </a:p>
        </p:txBody>
      </p:sp>
      <p:sp>
        <p:nvSpPr>
          <p:cNvPr id="2" name="TextBox 1"/>
          <p:cNvSpPr txBox="1"/>
          <p:nvPr/>
        </p:nvSpPr>
        <p:spPr>
          <a:xfrm>
            <a:off x="685800" y="6096000"/>
            <a:ext cx="2432076" cy="531428"/>
          </a:xfrm>
          <a:prstGeom prst="rect">
            <a:avLst/>
          </a:prstGeom>
          <a:noFill/>
        </p:spPr>
        <p:txBody>
          <a:bodyPr wrap="none" rtlCol="0">
            <a:spAutoFit/>
          </a:bodyPr>
          <a:lstStyle/>
          <a:p>
            <a:r>
              <a:rPr lang="en-US" dirty="0">
                <a:hlinkClick r:id="rId3"/>
              </a:rPr>
              <a:t>https://plot.ly/r/contour-plots/</a:t>
            </a:r>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Contour Plot Example</a:t>
            </a:r>
          </a:p>
        </p:txBody>
      </p:sp>
      <p:pic>
        <p:nvPicPr>
          <p:cNvPr id="1026" name="Picture 2" descr="See the source image">
            <a:extLst>
              <a:ext uri="{FF2B5EF4-FFF2-40B4-BE49-F238E27FC236}">
                <a16:creationId xmlns:a16="http://schemas.microsoft.com/office/drawing/2014/main" id="{0929E6FE-EF1D-4DF6-A3BD-141580843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95400"/>
            <a:ext cx="7067550" cy="5295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algn="ctr"/>
            <a:r>
              <a:rPr lang="en-US" altLang="en-US" dirty="0"/>
              <a:t>Density Plots </a:t>
            </a:r>
          </a:p>
        </p:txBody>
      </p:sp>
      <p:sp>
        <p:nvSpPr>
          <p:cNvPr id="2" name="TextBox 1"/>
          <p:cNvSpPr txBox="1"/>
          <p:nvPr/>
        </p:nvSpPr>
        <p:spPr>
          <a:xfrm>
            <a:off x="304800" y="1219200"/>
            <a:ext cx="234360" cy="531428"/>
          </a:xfrm>
          <a:prstGeom prst="rect">
            <a:avLst/>
          </a:prstGeom>
          <a:noFill/>
        </p:spPr>
        <p:txBody>
          <a:bodyPr wrap="none" rtlCol="0">
            <a:spAutoFit/>
          </a:bodyPr>
          <a:lstStyle/>
          <a:p>
            <a:r>
              <a:rPr lang="en-US" dirty="0"/>
              <a:t> </a:t>
            </a:r>
          </a:p>
          <a:p>
            <a:r>
              <a:rPr lang="en-US" dirty="0"/>
              <a:t> </a:t>
            </a:r>
          </a:p>
        </p:txBody>
      </p:sp>
      <p:pic>
        <p:nvPicPr>
          <p:cNvPr id="3" name="Picture 2" descr="density">
            <a:extLst>
              <a:ext uri="{FF2B5EF4-FFF2-40B4-BE49-F238E27FC236}">
                <a16:creationId xmlns:a16="http://schemas.microsoft.com/office/drawing/2014/main" id="{47525B67-84A1-49C2-BFBB-A16B4DA88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679" y="4171477"/>
            <a:ext cx="4773208" cy="238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See the source image">
            <a:extLst>
              <a:ext uri="{FF2B5EF4-FFF2-40B4-BE49-F238E27FC236}">
                <a16:creationId xmlns:a16="http://schemas.microsoft.com/office/drawing/2014/main" id="{BF10A388-35E1-4C62-8811-A1125A70DF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47261"/>
            <a:ext cx="4267200" cy="272108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a:extLst>
              <a:ext uri="{FF2B5EF4-FFF2-40B4-BE49-F238E27FC236}">
                <a16:creationId xmlns:a16="http://schemas.microsoft.com/office/drawing/2014/main" id="{D00B9FB3-E1E8-4BF5-9840-95751F1ED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3" y="3657600"/>
            <a:ext cx="4524375" cy="32575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E5088E7C-E5BE-4E8C-B627-711BB1E410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088935"/>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0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a:xfrm>
            <a:off x="393700" y="381000"/>
            <a:ext cx="8280400" cy="533400"/>
          </a:xfrm>
        </p:spPr>
        <p:txBody>
          <a:bodyPr/>
          <a:lstStyle/>
          <a:p>
            <a:pPr algn="ctr"/>
            <a:r>
              <a:rPr lang="en-US" altLang="en-US" dirty="0"/>
              <a:t>Density Estimation</a:t>
            </a:r>
          </a:p>
        </p:txBody>
      </p:sp>
      <p:sp>
        <p:nvSpPr>
          <p:cNvPr id="2051" name="Rectangle 7"/>
          <p:cNvSpPr>
            <a:spLocks noGrp="1" noChangeArrowheads="1"/>
          </p:cNvSpPr>
          <p:nvPr>
            <p:ph type="body" idx="1"/>
          </p:nvPr>
        </p:nvSpPr>
        <p:spPr>
          <a:xfrm>
            <a:off x="411163" y="1143000"/>
            <a:ext cx="8504237" cy="5486400"/>
          </a:xfrm>
        </p:spPr>
        <p:txBody>
          <a:bodyPr/>
          <a:lstStyle/>
          <a:p>
            <a:r>
              <a:rPr lang="en-US" altLang="en-US" sz="2000" dirty="0"/>
              <a:t>Examples and R-Code: </a:t>
            </a:r>
            <a:r>
              <a:rPr lang="en-US" altLang="en-US" sz="1000" dirty="0">
                <a:hlinkClick r:id="rId2"/>
              </a:rPr>
              <a:t>https://stats.stackexchange.com/questions/30788/whats-a-good-way-to-use-r-to-make-a-scatterplot-that-separates-the-data-by-trea</a:t>
            </a:r>
            <a:endParaRPr lang="en-US" altLang="en-US" sz="1000" dirty="0"/>
          </a:p>
          <a:p>
            <a:r>
              <a:rPr lang="en-US" altLang="en-US" sz="2000" dirty="0"/>
              <a:t>Density estimation techniques where used to create the plots; the goal of </a:t>
            </a:r>
            <a:r>
              <a:rPr lang="en-US" altLang="en-US" sz="2000" i="1" dirty="0"/>
              <a:t>density estimation </a:t>
            </a:r>
            <a:r>
              <a:rPr lang="en-US" altLang="en-US" sz="2000" dirty="0"/>
              <a:t>is to generate a density functions for a given set of samples; usually, non-parametric density estimation approaches are used to create such density plots. </a:t>
            </a:r>
          </a:p>
          <a:p>
            <a:r>
              <a:rPr lang="en-US" altLang="en-US" sz="2000" dirty="0">
                <a:hlinkClick r:id="rId3"/>
              </a:rPr>
              <a:t>http://en.wikipedia.org/wiki/Density_estimation</a:t>
            </a:r>
            <a:endParaRPr lang="en-US" altLang="en-US" sz="2000" dirty="0"/>
          </a:p>
          <a:p>
            <a:r>
              <a:rPr lang="en-US" altLang="en-US" sz="2000" dirty="0">
                <a:hlinkClick r:id="rId4"/>
              </a:rPr>
              <a:t>http://en.wikipedia.org/wiki/Kernel_density_estimation</a:t>
            </a:r>
            <a:endParaRPr lang="en-US" altLang="en-US" sz="2000" dirty="0"/>
          </a:p>
          <a:p>
            <a:r>
              <a:rPr lang="en-US" altLang="en-US" sz="2000" dirty="0"/>
              <a:t>Parametric density estimation: </a:t>
            </a:r>
            <a:r>
              <a:rPr lang="en-US" altLang="en-US" sz="2000" dirty="0">
                <a:hlinkClick r:id="rId5"/>
              </a:rPr>
              <a:t>http://en.wikipedia.org/wiki/Maximum_likelihood</a:t>
            </a:r>
            <a:endParaRPr lang="en-US" altLang="en-US" sz="2000" dirty="0"/>
          </a:p>
          <a:p>
            <a:endParaRPr lang="en-US" altLang="en-US" sz="2400" dirty="0"/>
          </a:p>
          <a:p>
            <a:endParaRPr lang="en-US" altLang="en-US" sz="2000" dirty="0"/>
          </a:p>
          <a:p>
            <a:pPr lvl="1"/>
            <a:endParaRPr lang="en-US" altLang="en-US" sz="2000" dirty="0"/>
          </a:p>
        </p:txBody>
      </p:sp>
      <p:pic>
        <p:nvPicPr>
          <p:cNvPr id="2052" name="Picture 2" descr="dens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446588"/>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72A98D9-5DF3-4A20-829C-643852C2B9A9}"/>
              </a:ext>
            </a:extLst>
          </p:cNvPr>
          <p:cNvSpPr txBox="1"/>
          <p:nvPr/>
        </p:nvSpPr>
        <p:spPr>
          <a:xfrm>
            <a:off x="363508" y="71634"/>
            <a:ext cx="1871025" cy="313932"/>
          </a:xfrm>
          <a:prstGeom prst="rect">
            <a:avLst/>
          </a:prstGeom>
          <a:noFill/>
        </p:spPr>
        <p:txBody>
          <a:bodyPr wrap="none" rtlCol="0">
            <a:spAutoFit/>
          </a:bodyPr>
          <a:lstStyle/>
          <a:p>
            <a:r>
              <a:rPr lang="en-US" sz="1600" b="1" dirty="0">
                <a:solidFill>
                  <a:srgbClr val="FF0000"/>
                </a:solidFill>
              </a:rPr>
              <a:t>Already Covered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a:t>Density Plots (not covered Sept. 2+4)</a:t>
            </a:r>
          </a:p>
        </p:txBody>
      </p:sp>
      <p:sp>
        <p:nvSpPr>
          <p:cNvPr id="26627" name="Rectangle 3"/>
          <p:cNvSpPr>
            <a:spLocks noGrp="1" noChangeArrowheads="1"/>
          </p:cNvSpPr>
          <p:nvPr>
            <p:ph type="body" idx="1"/>
          </p:nvPr>
        </p:nvSpPr>
        <p:spPr>
          <a:xfrm>
            <a:off x="381000" y="1143000"/>
            <a:ext cx="8428038" cy="5257800"/>
          </a:xfrm>
        </p:spPr>
        <p:txBody>
          <a:bodyPr/>
          <a:lstStyle/>
          <a:p>
            <a:pPr>
              <a:lnSpc>
                <a:spcPct val="90000"/>
              </a:lnSpc>
            </a:pPr>
            <a:r>
              <a:rPr lang="en-US" dirty="0">
                <a:hlinkClick r:id="rId3"/>
              </a:rPr>
              <a:t>https://en.wikipedia.org/wiki/Probability_density_function</a:t>
            </a:r>
            <a:endParaRPr lang="en-US" dirty="0"/>
          </a:p>
          <a:p>
            <a:pPr>
              <a:lnSpc>
                <a:spcPct val="90000"/>
              </a:lnSpc>
            </a:pPr>
            <a:r>
              <a:rPr lang="en-US" dirty="0">
                <a:hlinkClick r:id="rId4"/>
              </a:rPr>
              <a:t>http://ggplot2.tidyverse.org/reference/geom_density_2d.html </a:t>
            </a:r>
          </a:p>
          <a:p>
            <a:pPr>
              <a:lnSpc>
                <a:spcPct val="90000"/>
              </a:lnSpc>
            </a:pPr>
            <a:r>
              <a:rPr lang="en-US" dirty="0">
                <a:hlinkClick r:id="rId5"/>
              </a:rPr>
              <a:t>https://python-graph-gallery.com/2d-density-plot/</a:t>
            </a:r>
            <a:endParaRPr lang="en-US" dirty="0"/>
          </a:p>
          <a:p>
            <a:pPr>
              <a:lnSpc>
                <a:spcPct val="90000"/>
              </a:lnSpc>
            </a:pPr>
            <a:endParaRPr lang="en-US" dirty="0"/>
          </a:p>
          <a:p>
            <a:pPr>
              <a:lnSpc>
                <a:spcPct val="90000"/>
              </a:lnSpc>
            </a:pPr>
            <a:endParaRPr lang="en-US" dirty="0"/>
          </a:p>
          <a:p>
            <a:pPr marL="0" indent="0">
              <a:lnSpc>
                <a:spcPct val="90000"/>
              </a:lnSpc>
              <a:buNone/>
            </a:pPr>
            <a:endParaRPr lang="en-US" dirty="0"/>
          </a:p>
          <a:p>
            <a:pPr>
              <a:lnSpc>
                <a:spcPct val="90000"/>
              </a:lnSpc>
            </a:pPr>
            <a:endParaRPr lang="en-US" dirty="0"/>
          </a:p>
        </p:txBody>
      </p:sp>
      <p:sp>
        <p:nvSpPr>
          <p:cNvPr id="2" name="TextBox 1">
            <a:extLst>
              <a:ext uri="{FF2B5EF4-FFF2-40B4-BE49-F238E27FC236}">
                <a16:creationId xmlns:a16="http://schemas.microsoft.com/office/drawing/2014/main" id="{73FE12CA-53C0-4ADB-8914-2922991591B6}"/>
              </a:ext>
            </a:extLst>
          </p:cNvPr>
          <p:cNvSpPr txBox="1"/>
          <p:nvPr/>
        </p:nvSpPr>
        <p:spPr>
          <a:xfrm>
            <a:off x="4724400" y="300234"/>
            <a:ext cx="184731" cy="313932"/>
          </a:xfrm>
          <a:prstGeom prst="rect">
            <a:avLst/>
          </a:prstGeom>
          <a:noFill/>
        </p:spPr>
        <p:txBody>
          <a:bodyPr wrap="none" rtlCol="0">
            <a:spAutoFit/>
          </a:bodyPr>
          <a:lstStyle/>
          <a:p>
            <a:endParaRPr lang="en-US" sz="1600" b="1" dirty="0">
              <a:solidFill>
                <a:srgbClr val="FF0000"/>
              </a:solidFill>
            </a:endParaRPr>
          </a:p>
        </p:txBody>
      </p:sp>
    </p:spTree>
    <p:extLst>
      <p:ext uri="{BB962C8B-B14F-4D97-AF65-F5344CB8AC3E}">
        <p14:creationId xmlns:p14="http://schemas.microsoft.com/office/powerpoint/2010/main" val="11586680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3CB86-7A36-CEFB-FE80-7D85346DA9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FAF85F-E8DC-DA49-9F76-D4A05F58C599}"/>
              </a:ext>
            </a:extLst>
          </p:cNvPr>
          <p:cNvSpPr>
            <a:spLocks noGrp="1"/>
          </p:cNvSpPr>
          <p:nvPr>
            <p:ph type="title"/>
          </p:nvPr>
        </p:nvSpPr>
        <p:spPr/>
        <p:txBody>
          <a:bodyPr/>
          <a:lstStyle/>
          <a:p>
            <a:r>
              <a:rPr lang="en-US" dirty="0"/>
              <a:t>Covariance Matrix and Correlation </a:t>
            </a:r>
          </a:p>
        </p:txBody>
      </p:sp>
      <p:sp>
        <p:nvSpPr>
          <p:cNvPr id="3" name="Content Placeholder 2">
            <a:extLst>
              <a:ext uri="{FF2B5EF4-FFF2-40B4-BE49-F238E27FC236}">
                <a16:creationId xmlns:a16="http://schemas.microsoft.com/office/drawing/2014/main" id="{D29607DF-8A3F-56CE-E73D-32CCE839EF13}"/>
              </a:ext>
            </a:extLst>
          </p:cNvPr>
          <p:cNvSpPr>
            <a:spLocks noGrp="1"/>
          </p:cNvSpPr>
          <p:nvPr>
            <p:ph idx="1"/>
          </p:nvPr>
        </p:nvSpPr>
        <p:spPr/>
        <p:txBody>
          <a:bodyPr/>
          <a:lstStyle/>
          <a:p>
            <a:pPr>
              <a:spcBef>
                <a:spcPct val="0"/>
              </a:spcBef>
              <a:spcAft>
                <a:spcPct val="0"/>
              </a:spcAft>
              <a:buClrTx/>
              <a:buSzTx/>
            </a:pPr>
            <a:r>
              <a:rPr lang="en-US" dirty="0">
                <a:hlinkClick r:id="rId2"/>
              </a:rPr>
              <a:t>Covariance matrix – Wikipedia</a:t>
            </a:r>
            <a:endParaRPr lang="en-US" dirty="0"/>
          </a:p>
          <a:p>
            <a:pPr>
              <a:spcBef>
                <a:spcPct val="0"/>
              </a:spcBef>
              <a:spcAft>
                <a:spcPct val="0"/>
              </a:spcAft>
              <a:buClrTx/>
              <a:buSzTx/>
            </a:pPr>
            <a:r>
              <a:rPr lang="en-US" dirty="0"/>
              <a:t>Correlations in [0.7,1] and [-1,-0.7] are interesting! Correlations in [-0.3,+0.3] are not worth mentioning; all other correlations are “mildly” interesting. </a:t>
            </a:r>
          </a:p>
        </p:txBody>
      </p:sp>
    </p:spTree>
    <p:extLst>
      <p:ext uri="{BB962C8B-B14F-4D97-AF65-F5344CB8AC3E}">
        <p14:creationId xmlns:p14="http://schemas.microsoft.com/office/powerpoint/2010/main" val="120578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381000" y="152400"/>
            <a:ext cx="8458200" cy="533400"/>
          </a:xfrm>
        </p:spPr>
        <p:txBody>
          <a:bodyPr/>
          <a:lstStyle/>
          <a:p>
            <a:r>
              <a:rPr lang="en-US" sz="2800"/>
              <a:t>Visualization Techniques: Parallel Coordinates</a:t>
            </a:r>
          </a:p>
        </p:txBody>
      </p:sp>
      <p:sp>
        <p:nvSpPr>
          <p:cNvPr id="28675" name="Rectangle 1027"/>
          <p:cNvSpPr>
            <a:spLocks noGrp="1" noChangeArrowheads="1"/>
          </p:cNvSpPr>
          <p:nvPr>
            <p:ph type="body" idx="1"/>
          </p:nvPr>
        </p:nvSpPr>
        <p:spPr>
          <a:xfrm>
            <a:off x="381000" y="1143000"/>
            <a:ext cx="8428038" cy="5486400"/>
          </a:xfrm>
        </p:spPr>
        <p:txBody>
          <a:bodyPr/>
          <a:lstStyle/>
          <a:p>
            <a:pPr>
              <a:lnSpc>
                <a:spcPct val="90000"/>
              </a:lnSpc>
            </a:pPr>
            <a:r>
              <a:rPr lang="en-US"/>
              <a:t>Parallel Coordinates </a:t>
            </a:r>
          </a:p>
          <a:p>
            <a:pPr marL="749300" lvl="1">
              <a:lnSpc>
                <a:spcPct val="90000"/>
              </a:lnSpc>
            </a:pPr>
            <a:r>
              <a:rPr lang="en-US"/>
              <a:t>Used to plot the attribute values of high-dimensional data</a:t>
            </a:r>
          </a:p>
          <a:p>
            <a:pPr marL="749300" lvl="1">
              <a:lnSpc>
                <a:spcPct val="90000"/>
              </a:lnSpc>
            </a:pPr>
            <a:r>
              <a:rPr lang="en-US"/>
              <a:t>Instead of using perpendicular axes, use a set of parallel axes </a:t>
            </a:r>
          </a:p>
          <a:p>
            <a:pPr marL="749300" lvl="1">
              <a:lnSpc>
                <a:spcPct val="90000"/>
              </a:lnSpc>
            </a:pPr>
            <a:r>
              <a:rPr lang="en-US"/>
              <a:t>The attribute values of each object are plotted as a point on each corresponding coordinate axis and the points are connected by a line	</a:t>
            </a:r>
          </a:p>
          <a:p>
            <a:pPr marL="749300" lvl="1">
              <a:lnSpc>
                <a:spcPct val="90000"/>
              </a:lnSpc>
            </a:pPr>
            <a:r>
              <a:rPr lang="en-US"/>
              <a:t>Thus, each object is represented as a line </a:t>
            </a:r>
          </a:p>
          <a:p>
            <a:pPr marL="749300" lvl="1">
              <a:lnSpc>
                <a:spcPct val="90000"/>
              </a:lnSpc>
            </a:pPr>
            <a:r>
              <a:rPr lang="en-US"/>
              <a:t>Often, the lines representing a distinct class of objects group together, at least for some attributes</a:t>
            </a:r>
          </a:p>
          <a:p>
            <a:pPr marL="749300" lvl="1">
              <a:lnSpc>
                <a:spcPct val="90000"/>
              </a:lnSpc>
            </a:pPr>
            <a:r>
              <a:rPr lang="en-US"/>
              <a:t>Ordering of attributes is important in seeing such groupings</a:t>
            </a:r>
          </a:p>
          <a:p>
            <a:pPr marL="749300" lvl="1">
              <a:lnSpc>
                <a:spcPct val="90000"/>
              </a:lnSpc>
              <a:buFont typeface="Arial" charse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Techniques Used In Data Exploration  </a:t>
            </a:r>
          </a:p>
        </p:txBody>
      </p:sp>
      <p:sp>
        <p:nvSpPr>
          <p:cNvPr id="7171" name="Rectangle 3"/>
          <p:cNvSpPr>
            <a:spLocks noGrp="1" noChangeArrowheads="1"/>
          </p:cNvSpPr>
          <p:nvPr>
            <p:ph type="body" sz="half" idx="1"/>
          </p:nvPr>
        </p:nvSpPr>
        <p:spPr>
          <a:xfrm>
            <a:off x="411163" y="1219200"/>
            <a:ext cx="8351837" cy="5029200"/>
          </a:xfrm>
        </p:spPr>
        <p:txBody>
          <a:bodyPr/>
          <a:lstStyle/>
          <a:p>
            <a:pPr marL="457200" indent="-457200">
              <a:lnSpc>
                <a:spcPct val="90000"/>
              </a:lnSpc>
            </a:pPr>
            <a:r>
              <a:rPr lang="en-US" dirty="0"/>
              <a:t>History: In EDA, as originally defined by Tukey</a:t>
            </a:r>
          </a:p>
          <a:p>
            <a:pPr marL="838200" lvl="1" indent="-381000">
              <a:lnSpc>
                <a:spcPct val="90000"/>
              </a:lnSpc>
            </a:pPr>
            <a:r>
              <a:rPr lang="en-US" dirty="0"/>
              <a:t>The focus was on visualization</a:t>
            </a:r>
          </a:p>
          <a:p>
            <a:pPr marL="838200" lvl="1" indent="-381000">
              <a:lnSpc>
                <a:spcPct val="90000"/>
              </a:lnSpc>
            </a:pPr>
            <a:r>
              <a:rPr lang="en-US" dirty="0"/>
              <a:t>Clustering and anomaly detection were viewed as exploratory techniques</a:t>
            </a:r>
          </a:p>
          <a:p>
            <a:pPr marL="838200" lvl="1" indent="-381000">
              <a:lnSpc>
                <a:spcPct val="90000"/>
              </a:lnSpc>
            </a:pPr>
            <a:r>
              <a:rPr lang="en-US" dirty="0"/>
              <a:t>In data mining, clustering and anomaly detection are major areas of interest, and not thought of as just exploratory</a:t>
            </a:r>
          </a:p>
          <a:p>
            <a:pPr marL="838200" lvl="1" indent="-381000">
              <a:lnSpc>
                <a:spcPct val="90000"/>
              </a:lnSpc>
            </a:pPr>
            <a:endParaRPr lang="en-US" sz="1800" dirty="0"/>
          </a:p>
          <a:p>
            <a:pPr marL="457200" indent="-457200">
              <a:lnSpc>
                <a:spcPct val="90000"/>
              </a:lnSpc>
            </a:pPr>
            <a:r>
              <a:rPr lang="en-US" dirty="0"/>
              <a:t>In our discussion of data exploration, we focus on</a:t>
            </a:r>
          </a:p>
          <a:p>
            <a:pPr marL="838200" lvl="1" indent="-381000">
              <a:lnSpc>
                <a:spcPct val="90000"/>
              </a:lnSpc>
              <a:buFont typeface="Arial" charset="0"/>
              <a:buAutoNum type="arabicPeriod"/>
            </a:pPr>
            <a:r>
              <a:rPr lang="en-US" b="1" dirty="0">
                <a:solidFill>
                  <a:schemeClr val="accent1"/>
                </a:solidFill>
              </a:rPr>
              <a:t>Summary statistics</a:t>
            </a:r>
          </a:p>
          <a:p>
            <a:pPr marL="838200" lvl="1" indent="-381000">
              <a:lnSpc>
                <a:spcPct val="90000"/>
              </a:lnSpc>
              <a:buFont typeface="Arial" charset="0"/>
              <a:buAutoNum type="arabicPeriod"/>
            </a:pPr>
            <a:r>
              <a:rPr lang="en-US" b="1" dirty="0">
                <a:solidFill>
                  <a:schemeClr val="accent1"/>
                </a:solidFill>
              </a:rPr>
              <a:t>Visualization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Parallel Coordinates Plots for Iris Data</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l="4727" t="1036" b="2245"/>
          <a:stretch>
            <a:fillRect/>
          </a:stretch>
        </p:blipFill>
        <p:spPr bwMode="auto">
          <a:xfrm>
            <a:off x="0" y="1981200"/>
            <a:ext cx="4606925"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0" name="Picture 5"/>
          <p:cNvPicPr>
            <a:picLocks noChangeAspect="1" noChangeArrowheads="1"/>
          </p:cNvPicPr>
          <p:nvPr/>
        </p:nvPicPr>
        <p:blipFill>
          <a:blip r:embed="rId4">
            <a:extLst>
              <a:ext uri="{28A0092B-C50C-407E-A947-70E740481C1C}">
                <a14:useLocalDpi xmlns:a14="http://schemas.microsoft.com/office/drawing/2010/main" val="0"/>
              </a:ext>
            </a:extLst>
          </a:blip>
          <a:srcRect l="5209" r="1634"/>
          <a:stretch>
            <a:fillRect/>
          </a:stretch>
        </p:blipFill>
        <p:spPr bwMode="auto">
          <a:xfrm>
            <a:off x="4648200" y="2057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Other Visualization Techniques</a:t>
            </a:r>
          </a:p>
        </p:txBody>
      </p:sp>
      <p:sp>
        <p:nvSpPr>
          <p:cNvPr id="30723" name="Rectangle 3"/>
          <p:cNvSpPr>
            <a:spLocks noGrp="1" noChangeArrowheads="1"/>
          </p:cNvSpPr>
          <p:nvPr>
            <p:ph type="body" idx="1"/>
          </p:nvPr>
        </p:nvSpPr>
        <p:spPr>
          <a:xfrm>
            <a:off x="381000" y="1143000"/>
            <a:ext cx="8428038" cy="5334000"/>
          </a:xfrm>
        </p:spPr>
        <p:txBody>
          <a:bodyPr/>
          <a:lstStyle/>
          <a:p>
            <a:pPr>
              <a:lnSpc>
                <a:spcPct val="90000"/>
              </a:lnSpc>
            </a:pPr>
            <a:r>
              <a:rPr lang="en-US" sz="2400"/>
              <a:t>Star Coordinate Plots </a:t>
            </a:r>
          </a:p>
          <a:p>
            <a:pPr lvl="1">
              <a:lnSpc>
                <a:spcPct val="90000"/>
              </a:lnSpc>
            </a:pPr>
            <a:r>
              <a:rPr lang="en-US" sz="2000"/>
              <a:t>Similar approach to parallel coordinates, but axes radiate from a central point</a:t>
            </a:r>
          </a:p>
          <a:p>
            <a:pPr lvl="1">
              <a:lnSpc>
                <a:spcPct val="90000"/>
              </a:lnSpc>
            </a:pPr>
            <a:r>
              <a:rPr lang="en-US" sz="2000"/>
              <a:t>The line connecting the values of an object is a polygon</a:t>
            </a:r>
          </a:p>
          <a:p>
            <a:pPr>
              <a:lnSpc>
                <a:spcPct val="90000"/>
              </a:lnSpc>
            </a:pPr>
            <a:r>
              <a:rPr lang="en-US" sz="2400"/>
              <a:t>Chernoff Faces</a:t>
            </a:r>
          </a:p>
          <a:p>
            <a:pPr lvl="1">
              <a:lnSpc>
                <a:spcPct val="90000"/>
              </a:lnSpc>
            </a:pPr>
            <a:r>
              <a:rPr lang="en-US" sz="2000"/>
              <a:t>Approach created by Herman Chernoff</a:t>
            </a:r>
          </a:p>
          <a:p>
            <a:pPr lvl="1">
              <a:lnSpc>
                <a:spcPct val="90000"/>
              </a:lnSpc>
            </a:pPr>
            <a:r>
              <a:rPr lang="en-US" sz="2000"/>
              <a:t>This approach associates each attribute with a characteristic of a face</a:t>
            </a:r>
          </a:p>
          <a:p>
            <a:pPr lvl="1">
              <a:lnSpc>
                <a:spcPct val="90000"/>
              </a:lnSpc>
            </a:pPr>
            <a:r>
              <a:rPr lang="en-US" sz="2000"/>
              <a:t>The values of each attribute determine the appearance of the corresponding facial characteristic	</a:t>
            </a:r>
          </a:p>
          <a:p>
            <a:pPr lvl="1">
              <a:lnSpc>
                <a:spcPct val="90000"/>
              </a:lnSpc>
            </a:pPr>
            <a:r>
              <a:rPr lang="en-US" sz="2000"/>
              <a:t>Each object becomes a separate face</a:t>
            </a:r>
          </a:p>
          <a:p>
            <a:pPr lvl="1">
              <a:lnSpc>
                <a:spcPct val="90000"/>
              </a:lnSpc>
            </a:pPr>
            <a:r>
              <a:rPr lang="en-US" sz="2000"/>
              <a:t>Relies on human’s ability to distinguish faces</a:t>
            </a:r>
          </a:p>
          <a:p>
            <a:pPr lvl="1">
              <a:lnSpc>
                <a:spcPct val="90000"/>
              </a:lnSpc>
            </a:pPr>
            <a:r>
              <a:rPr lang="en-US" sz="2000">
                <a:hlinkClick r:id="rId3"/>
              </a:rPr>
              <a:t>http://people.cs.uchicago.edu/~wiseman/chernoff/</a:t>
            </a:r>
            <a:endParaRPr lang="en-US" sz="2000"/>
          </a:p>
          <a:p>
            <a:pPr lvl="1">
              <a:lnSpc>
                <a:spcPct val="90000"/>
              </a:lnSpc>
            </a:pPr>
            <a:r>
              <a:rPr lang="en-US" sz="2000">
                <a:hlinkClick r:id="rId4"/>
              </a:rPr>
              <a:t>http://kspark.kaist.ac.kr/Human%20Engineering.files/Chernoff/Chernoff%20Faces.htm#</a:t>
            </a:r>
            <a:endParaRPr lang="en-US" sz="2000"/>
          </a:p>
          <a:p>
            <a:pPr lvl="1">
              <a:lnSpc>
                <a:spcPct val="90000"/>
              </a:lnSpc>
              <a:buFont typeface="Arial" charset="0"/>
              <a:buNone/>
            </a:pPr>
            <a:endParaRPr lang="en-US" sz="2000"/>
          </a:p>
          <a:p>
            <a:pPr lvl="1">
              <a:lnSpc>
                <a:spcPct val="90000"/>
              </a:lnSpc>
            </a:pPr>
            <a:endParaRPr lang="en-US" sz="20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152400"/>
            <a:ext cx="8991600" cy="533400"/>
          </a:xfrm>
        </p:spPr>
        <p:txBody>
          <a:bodyPr/>
          <a:lstStyle/>
          <a:p>
            <a:r>
              <a:rPr lang="en-US"/>
              <a:t>Star Plots for Iris Data</a:t>
            </a:r>
          </a:p>
        </p:txBody>
      </p:sp>
      <p:pic>
        <p:nvPicPr>
          <p:cNvPr id="31747" name="Picture 4"/>
          <p:cNvPicPr>
            <a:picLocks noChangeAspect="1" noChangeArrowheads="1"/>
          </p:cNvPicPr>
          <p:nvPr/>
        </p:nvPicPr>
        <p:blipFill>
          <a:blip r:embed="rId3">
            <a:extLst>
              <a:ext uri="{28A0092B-C50C-407E-A947-70E740481C1C}">
                <a14:useLocalDpi xmlns:a14="http://schemas.microsoft.com/office/drawing/2010/main" val="0"/>
              </a:ext>
            </a:extLst>
          </a:blip>
          <a:srcRect l="13716" t="18285" r="6215" b="17870"/>
          <a:stretch>
            <a:fillRect/>
          </a:stretch>
        </p:blipFill>
        <p:spPr bwMode="auto">
          <a:xfrm>
            <a:off x="533400" y="1600200"/>
            <a:ext cx="71389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48" name="Rectangle 5"/>
          <p:cNvSpPr>
            <a:spLocks noGrp="1" noChangeArrowheads="1"/>
          </p:cNvSpPr>
          <p:nvPr>
            <p:ph type="body" idx="1"/>
          </p:nvPr>
        </p:nvSpPr>
        <p:spPr>
          <a:xfrm>
            <a:off x="7086600" y="1828800"/>
            <a:ext cx="2057400" cy="3505200"/>
          </a:xfrm>
          <a:noFill/>
        </p:spPr>
        <p:txBody>
          <a:bodyPr/>
          <a:lstStyle/>
          <a:p>
            <a:pPr>
              <a:lnSpc>
                <a:spcPct val="90000"/>
              </a:lnSpc>
              <a:buFont typeface="Monotype Sorts" pitchFamily="2" charset="2"/>
              <a:buNone/>
            </a:pPr>
            <a:r>
              <a:rPr lang="en-US" sz="2400"/>
              <a:t>Setosa</a:t>
            </a:r>
          </a:p>
          <a:p>
            <a:pPr>
              <a:lnSpc>
                <a:spcPct val="90000"/>
              </a:lnSpc>
              <a:buFont typeface="Monotype Sorts" pitchFamily="2" charset="2"/>
              <a:buNone/>
            </a:pPr>
            <a:endParaRPr lang="en-US" sz="2400"/>
          </a:p>
          <a:p>
            <a:pPr>
              <a:lnSpc>
                <a:spcPct val="90000"/>
              </a:lnSpc>
              <a:buFont typeface="Monotype Sorts" pitchFamily="2" charset="2"/>
              <a:buNone/>
            </a:pPr>
            <a:endParaRPr lang="en-US" sz="2400"/>
          </a:p>
          <a:p>
            <a:pPr>
              <a:lnSpc>
                <a:spcPct val="90000"/>
              </a:lnSpc>
              <a:buFont typeface="Monotype Sorts" pitchFamily="2" charset="2"/>
              <a:buNone/>
            </a:pPr>
            <a:endParaRPr lang="en-US" sz="2400"/>
          </a:p>
          <a:p>
            <a:pPr>
              <a:lnSpc>
                <a:spcPct val="90000"/>
              </a:lnSpc>
              <a:buFont typeface="Monotype Sorts" pitchFamily="2" charset="2"/>
              <a:buNone/>
            </a:pPr>
            <a:r>
              <a:rPr lang="en-US" sz="2400"/>
              <a:t>Versicolour</a:t>
            </a:r>
          </a:p>
          <a:p>
            <a:pPr>
              <a:lnSpc>
                <a:spcPct val="90000"/>
              </a:lnSpc>
              <a:buFont typeface="Monotype Sorts" pitchFamily="2" charset="2"/>
              <a:buNone/>
            </a:pPr>
            <a:endParaRPr lang="en-US" sz="2400"/>
          </a:p>
          <a:p>
            <a:pPr>
              <a:lnSpc>
                <a:spcPct val="90000"/>
              </a:lnSpc>
              <a:buFont typeface="Monotype Sorts" pitchFamily="2" charset="2"/>
              <a:buNone/>
            </a:pPr>
            <a:endParaRPr lang="en-US" sz="2400"/>
          </a:p>
          <a:p>
            <a:pPr>
              <a:lnSpc>
                <a:spcPct val="90000"/>
              </a:lnSpc>
              <a:buFont typeface="Monotype Sorts" pitchFamily="2" charset="2"/>
              <a:buNone/>
            </a:pPr>
            <a:r>
              <a:rPr lang="en-US" sz="2400"/>
              <a:t>Virginica</a:t>
            </a:r>
          </a:p>
          <a:p>
            <a:pPr>
              <a:lnSpc>
                <a:spcPct val="90000"/>
              </a:lnSpc>
              <a:buFont typeface="Monotype Sorts" pitchFamily="2" charset="2"/>
              <a:buNone/>
            </a:pPr>
            <a:endParaRPr lang="en-US" sz="2400"/>
          </a:p>
          <a:p>
            <a:pPr>
              <a:lnSpc>
                <a:spcPct val="90000"/>
              </a:lnSpc>
              <a:buFont typeface="Monotype Sorts" pitchFamily="2" charset="2"/>
              <a:buNone/>
            </a:pPr>
            <a:endParaRPr lang="en-US" sz="2400"/>
          </a:p>
          <a:p>
            <a:pPr>
              <a:lnSpc>
                <a:spcPct val="90000"/>
              </a:lnSpc>
              <a:buFont typeface="Monotype Sorts" pitchFamily="2" charset="2"/>
              <a:buNone/>
            </a:pPr>
            <a:endParaRPr lang="en-US" sz="2400"/>
          </a:p>
        </p:txBody>
      </p:sp>
      <p:sp>
        <p:nvSpPr>
          <p:cNvPr id="31749" name="Line 6"/>
          <p:cNvSpPr>
            <a:spLocks noChangeShapeType="1"/>
          </p:cNvSpPr>
          <p:nvPr/>
        </p:nvSpPr>
        <p:spPr bwMode="auto">
          <a:xfrm flipH="1" flipV="1">
            <a:off x="609600" y="4343400"/>
            <a:ext cx="4572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1750" name="Text Box 7"/>
          <p:cNvSpPr txBox="1">
            <a:spLocks noChangeArrowheads="1"/>
          </p:cNvSpPr>
          <p:nvPr/>
        </p:nvSpPr>
        <p:spPr bwMode="auto">
          <a:xfrm>
            <a:off x="0" y="4191000"/>
            <a:ext cx="1023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Pedal length</a:t>
            </a:r>
          </a:p>
        </p:txBody>
      </p:sp>
      <p:sp>
        <p:nvSpPr>
          <p:cNvPr id="31751" name="Line 8"/>
          <p:cNvSpPr>
            <a:spLocks noChangeShapeType="1"/>
          </p:cNvSpPr>
          <p:nvPr/>
        </p:nvSpPr>
        <p:spPr bwMode="auto">
          <a:xfrm flipH="1" flipV="1">
            <a:off x="1371600" y="4953000"/>
            <a:ext cx="4572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1752" name="Text Box 9"/>
          <p:cNvSpPr txBox="1">
            <a:spLocks noChangeArrowheads="1"/>
          </p:cNvSpPr>
          <p:nvPr/>
        </p:nvSpPr>
        <p:spPr bwMode="auto">
          <a:xfrm>
            <a:off x="1524000" y="5410200"/>
            <a:ext cx="102393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Sepal length</a:t>
            </a:r>
          </a:p>
        </p:txBody>
      </p:sp>
      <p:sp>
        <p:nvSpPr>
          <p:cNvPr id="31753" name="Line 10"/>
          <p:cNvSpPr>
            <a:spLocks noChangeShapeType="1"/>
          </p:cNvSpPr>
          <p:nvPr/>
        </p:nvSpPr>
        <p:spPr bwMode="auto">
          <a:xfrm flipH="1">
            <a:off x="609600" y="5029200"/>
            <a:ext cx="68580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1754" name="Text Box 11"/>
          <p:cNvSpPr txBox="1">
            <a:spLocks noChangeArrowheads="1"/>
          </p:cNvSpPr>
          <p:nvPr/>
        </p:nvSpPr>
        <p:spPr bwMode="auto">
          <a:xfrm>
            <a:off x="152400" y="5562600"/>
            <a:ext cx="9652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Pedal width</a:t>
            </a:r>
          </a:p>
        </p:txBody>
      </p:sp>
      <p:sp>
        <p:nvSpPr>
          <p:cNvPr id="31755" name="Line 12"/>
          <p:cNvSpPr>
            <a:spLocks noChangeShapeType="1"/>
          </p:cNvSpPr>
          <p:nvPr/>
        </p:nvSpPr>
        <p:spPr bwMode="auto">
          <a:xfrm flipH="1">
            <a:off x="1295400" y="4419600"/>
            <a:ext cx="4572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31756" name="Text Box 13"/>
          <p:cNvSpPr txBox="1">
            <a:spLocks noChangeArrowheads="1"/>
          </p:cNvSpPr>
          <p:nvPr/>
        </p:nvSpPr>
        <p:spPr bwMode="auto">
          <a:xfrm>
            <a:off x="1447800" y="4267200"/>
            <a:ext cx="10001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sz="1200"/>
              <a:t>Sepal Width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 y="152400"/>
            <a:ext cx="8991600" cy="533400"/>
          </a:xfrm>
        </p:spPr>
        <p:txBody>
          <a:bodyPr/>
          <a:lstStyle/>
          <a:p>
            <a:r>
              <a:rPr lang="en-US"/>
              <a:t>Chernoff Faces for Iris Data</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l="18523" t="24202" r="14157" b="19345"/>
          <a:stretch>
            <a:fillRect/>
          </a:stretch>
        </p:blipFill>
        <p:spPr bwMode="auto">
          <a:xfrm>
            <a:off x="152400" y="1752600"/>
            <a:ext cx="739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2772" name="Rectangle 6"/>
          <p:cNvSpPr>
            <a:spLocks noGrp="1" noChangeArrowheads="1"/>
          </p:cNvSpPr>
          <p:nvPr>
            <p:ph type="body" idx="1"/>
          </p:nvPr>
        </p:nvSpPr>
        <p:spPr>
          <a:xfrm>
            <a:off x="7391400" y="1905000"/>
            <a:ext cx="2057400" cy="4114800"/>
          </a:xfrm>
          <a:noFill/>
        </p:spPr>
        <p:txBody>
          <a:bodyPr/>
          <a:lstStyle/>
          <a:p>
            <a:pPr>
              <a:lnSpc>
                <a:spcPct val="80000"/>
              </a:lnSpc>
              <a:buFont typeface="Monotype Sorts" pitchFamily="2" charset="2"/>
              <a:buNone/>
            </a:pPr>
            <a:r>
              <a:rPr lang="en-US" sz="2400"/>
              <a:t>Setosa</a:t>
            </a:r>
          </a:p>
          <a:p>
            <a:pPr>
              <a:lnSpc>
                <a:spcPct val="80000"/>
              </a:lnSpc>
            </a:pPr>
            <a:endParaRPr lang="en-US" sz="2400"/>
          </a:p>
          <a:p>
            <a:pPr>
              <a:lnSpc>
                <a:spcPct val="80000"/>
              </a:lnSpc>
            </a:pPr>
            <a:endParaRPr lang="en-US" sz="2400"/>
          </a:p>
          <a:p>
            <a:pPr>
              <a:lnSpc>
                <a:spcPct val="80000"/>
              </a:lnSpc>
            </a:pPr>
            <a:endParaRPr lang="en-US" sz="2400"/>
          </a:p>
          <a:p>
            <a:pPr>
              <a:lnSpc>
                <a:spcPct val="80000"/>
              </a:lnSpc>
              <a:buFont typeface="Monotype Sorts" pitchFamily="2" charset="2"/>
              <a:buNone/>
            </a:pPr>
            <a:r>
              <a:rPr lang="en-US" sz="2400"/>
              <a:t>Versicolour</a:t>
            </a:r>
          </a:p>
          <a:p>
            <a:pPr>
              <a:lnSpc>
                <a:spcPct val="80000"/>
              </a:lnSpc>
            </a:pPr>
            <a:endParaRPr lang="en-US" sz="2400"/>
          </a:p>
          <a:p>
            <a:pPr>
              <a:lnSpc>
                <a:spcPct val="80000"/>
              </a:lnSpc>
            </a:pPr>
            <a:endParaRPr lang="en-US" sz="2400"/>
          </a:p>
          <a:p>
            <a:pPr>
              <a:lnSpc>
                <a:spcPct val="80000"/>
              </a:lnSpc>
              <a:buFont typeface="Monotype Sorts" pitchFamily="2" charset="2"/>
              <a:buNone/>
            </a:pPr>
            <a:endParaRPr lang="en-US" sz="2400"/>
          </a:p>
          <a:p>
            <a:pPr>
              <a:lnSpc>
                <a:spcPct val="80000"/>
              </a:lnSpc>
              <a:buFont typeface="Monotype Sorts" pitchFamily="2" charset="2"/>
              <a:buNone/>
            </a:pPr>
            <a:endParaRPr lang="en-US" sz="2400"/>
          </a:p>
          <a:p>
            <a:pPr>
              <a:lnSpc>
                <a:spcPct val="80000"/>
              </a:lnSpc>
              <a:buFont typeface="Monotype Sorts" pitchFamily="2" charset="2"/>
              <a:buNone/>
            </a:pPr>
            <a:r>
              <a:rPr lang="en-US" sz="2400"/>
              <a:t>Virginica</a:t>
            </a:r>
          </a:p>
          <a:p>
            <a:pPr>
              <a:lnSpc>
                <a:spcPct val="80000"/>
              </a:lnSpc>
            </a:pPr>
            <a:endParaRPr lang="en-US" sz="2400"/>
          </a:p>
          <a:p>
            <a:pPr>
              <a:lnSpc>
                <a:spcPct val="80000"/>
              </a:lnSpc>
            </a:pPr>
            <a:endParaRPr lang="en-US" sz="2400"/>
          </a:p>
          <a:p>
            <a:pPr>
              <a:lnSpc>
                <a:spcPct val="80000"/>
              </a:lnSpc>
              <a:buFont typeface="Monotype Sorts" pitchFamily="2" charset="2"/>
              <a:buNone/>
            </a:pPr>
            <a:endParaRPr lang="en-US" sz="2400"/>
          </a:p>
        </p:txBody>
      </p:sp>
      <p:sp>
        <p:nvSpPr>
          <p:cNvPr id="32773" name="Text Box 7"/>
          <p:cNvSpPr txBox="1">
            <a:spLocks noChangeArrowheads="1"/>
          </p:cNvSpPr>
          <p:nvPr/>
        </p:nvSpPr>
        <p:spPr bwMode="auto">
          <a:xfrm>
            <a:off x="366713" y="1020763"/>
            <a:ext cx="849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r>
              <a:rPr lang="en-US"/>
              <a:t>Translation: sepal length</a:t>
            </a:r>
            <a:r>
              <a:rPr lang="en-US">
                <a:sym typeface="Wingdings" pitchFamily="2" charset="2"/>
              </a:rPr>
              <a:t>size of face; sepal width forhead/jaw relative to arc-length;</a:t>
            </a:r>
          </a:p>
          <a:p>
            <a:r>
              <a:rPr lang="en-US">
                <a:sym typeface="Wingdings" pitchFamily="2" charset="2"/>
              </a:rPr>
              <a:t>Pedal lengthshape of forhead; pedal width shape of jaw; width of mouth…; width between eyes…</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BDE1A-86BC-44B6-835B-7A0701B0B51B}"/>
              </a:ext>
            </a:extLst>
          </p:cNvPr>
          <p:cNvSpPr>
            <a:spLocks noGrp="1"/>
          </p:cNvSpPr>
          <p:nvPr>
            <p:ph type="title"/>
          </p:nvPr>
        </p:nvSpPr>
        <p:spPr>
          <a:xfrm>
            <a:off x="228600" y="152400"/>
            <a:ext cx="8839200" cy="533400"/>
          </a:xfrm>
        </p:spPr>
        <p:txBody>
          <a:bodyPr/>
          <a:lstStyle/>
          <a:p>
            <a:r>
              <a:rPr lang="en-US" sz="2800" dirty="0"/>
              <a:t>Demoing some R-Code using the BNA Dataset </a:t>
            </a:r>
          </a:p>
        </p:txBody>
      </p:sp>
      <p:sp>
        <p:nvSpPr>
          <p:cNvPr id="3" name="TextBox 2">
            <a:extLst>
              <a:ext uri="{FF2B5EF4-FFF2-40B4-BE49-F238E27FC236}">
                <a16:creationId xmlns:a16="http://schemas.microsoft.com/office/drawing/2014/main" id="{078621FF-3246-4864-8DB3-926369CC979F}"/>
              </a:ext>
            </a:extLst>
          </p:cNvPr>
          <p:cNvSpPr txBox="1"/>
          <p:nvPr/>
        </p:nvSpPr>
        <p:spPr>
          <a:xfrm>
            <a:off x="685800" y="1828800"/>
            <a:ext cx="8148384" cy="3092641"/>
          </a:xfrm>
          <a:prstGeom prst="rect">
            <a:avLst/>
          </a:prstGeom>
          <a:noFill/>
        </p:spPr>
        <p:txBody>
          <a:bodyPr wrap="none" rtlCol="0">
            <a:spAutoFit/>
          </a:bodyPr>
          <a:lstStyle/>
          <a:p>
            <a:endParaRPr lang="en-US" sz="2000" dirty="0">
              <a:hlinkClick r:id="rId2"/>
            </a:endParaRPr>
          </a:p>
          <a:p>
            <a:r>
              <a:rPr lang="en-US" sz="2000" dirty="0"/>
              <a:t>Good Datasets:</a:t>
            </a:r>
          </a:p>
          <a:p>
            <a:r>
              <a:rPr lang="en-US" sz="1100" dirty="0">
                <a:hlinkClick r:id="rId3"/>
              </a:rPr>
              <a:t>What's a good way to use R to make a scatterplot that separates the data by treatment? - Cross Validated (stackexchange.com)</a:t>
            </a:r>
            <a:endParaRPr lang="en-US" sz="1100" dirty="0"/>
          </a:p>
          <a:p>
            <a:endParaRPr lang="en-US" sz="2000" dirty="0"/>
          </a:p>
          <a:p>
            <a:r>
              <a:rPr lang="en-US" sz="2000" dirty="0"/>
              <a:t>BNA Dataset Information: </a:t>
            </a:r>
          </a:p>
          <a:p>
            <a:r>
              <a:rPr lang="en-US" sz="2000" dirty="0">
                <a:hlinkClick r:id="rId2"/>
              </a:rPr>
              <a:t>https://archive.ics.uci.edu/ml/datasets/banknote+authentication#</a:t>
            </a:r>
            <a:endParaRPr lang="en-US" sz="2000" dirty="0"/>
          </a:p>
          <a:p>
            <a:endParaRPr lang="en-US" sz="2000" dirty="0"/>
          </a:p>
          <a:p>
            <a:r>
              <a:rPr lang="en-US" sz="2000" dirty="0"/>
              <a:t>BNA  </a:t>
            </a:r>
            <a:r>
              <a:rPr lang="en-US" sz="2000" dirty="0" err="1"/>
              <a:t>DataSet</a:t>
            </a:r>
            <a:r>
              <a:rPr lang="en-US" sz="2000" dirty="0"/>
              <a:t>: </a:t>
            </a:r>
            <a:r>
              <a:rPr lang="en-US" sz="2800" dirty="0">
                <a:hlinkClick r:id="rId4"/>
              </a:rPr>
              <a:t>www2.cs.uh.edu/~ceick/white/bna.data</a:t>
            </a:r>
            <a:endParaRPr lang="en-US" sz="2000" dirty="0"/>
          </a:p>
          <a:p>
            <a:r>
              <a:rPr lang="en-US" sz="2000" dirty="0"/>
              <a:t>Demo Code:  </a:t>
            </a:r>
            <a:r>
              <a:rPr lang="en-US" sz="2800" dirty="0">
                <a:hlinkClick r:id="rId5"/>
              </a:rPr>
              <a:t>www2.cs.uh.edu/~ceick/white/bna.r</a:t>
            </a:r>
            <a:endParaRPr lang="en-US" sz="2000" dirty="0"/>
          </a:p>
        </p:txBody>
      </p:sp>
      <p:sp>
        <p:nvSpPr>
          <p:cNvPr id="4" name="TextBox 3">
            <a:extLst>
              <a:ext uri="{FF2B5EF4-FFF2-40B4-BE49-F238E27FC236}">
                <a16:creationId xmlns:a16="http://schemas.microsoft.com/office/drawing/2014/main" id="{DE42B3BB-966F-AE7E-30A5-064698BE0AA0}"/>
              </a:ext>
            </a:extLst>
          </p:cNvPr>
          <p:cNvSpPr txBox="1"/>
          <p:nvPr/>
        </p:nvSpPr>
        <p:spPr>
          <a:xfrm>
            <a:off x="685800" y="1524000"/>
            <a:ext cx="3459601" cy="480131"/>
          </a:xfrm>
          <a:prstGeom prst="rect">
            <a:avLst/>
          </a:prstGeom>
          <a:noFill/>
        </p:spPr>
        <p:txBody>
          <a:bodyPr wrap="none" rtlCol="0">
            <a:spAutoFit/>
          </a:bodyPr>
          <a:lstStyle/>
          <a:p>
            <a:r>
              <a:rPr lang="en-US" sz="2800" dirty="0">
                <a:solidFill>
                  <a:schemeClr val="accent5">
                    <a:lumMod val="75000"/>
                  </a:schemeClr>
                </a:solidFill>
              </a:rPr>
              <a:t>Remark: On Sept. 9!</a:t>
            </a:r>
          </a:p>
        </p:txBody>
      </p:sp>
    </p:spTree>
    <p:extLst>
      <p:ext uri="{BB962C8B-B14F-4D97-AF65-F5344CB8AC3E}">
        <p14:creationId xmlns:p14="http://schemas.microsoft.com/office/powerpoint/2010/main" val="1363973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0" y="152400"/>
            <a:ext cx="9144000" cy="762000"/>
          </a:xfrm>
        </p:spPr>
        <p:txBody>
          <a:bodyPr/>
          <a:lstStyle/>
          <a:p>
            <a:r>
              <a:rPr lang="en-US" sz="2800"/>
              <a:t>Useful Background “Engineering St. Handbook”</a:t>
            </a:r>
          </a:p>
        </p:txBody>
      </p:sp>
      <p:sp>
        <p:nvSpPr>
          <p:cNvPr id="33795" name="Rectangle 1027"/>
          <p:cNvSpPr>
            <a:spLocks noGrp="1" noChangeArrowheads="1"/>
          </p:cNvSpPr>
          <p:nvPr>
            <p:ph type="body" idx="1"/>
          </p:nvPr>
        </p:nvSpPr>
        <p:spPr>
          <a:xfrm>
            <a:off x="381000" y="1143000"/>
            <a:ext cx="8428038" cy="5486400"/>
          </a:xfrm>
        </p:spPr>
        <p:txBody>
          <a:bodyPr/>
          <a:lstStyle/>
          <a:p>
            <a:pPr marL="749300" lvl="1">
              <a:lnSpc>
                <a:spcPct val="90000"/>
              </a:lnSpc>
            </a:pPr>
            <a:r>
              <a:rPr lang="en-US">
                <a:hlinkClick r:id="rId3"/>
              </a:rPr>
              <a:t>http://www.itl.nist.gov/div898/handbook/eda/section1/eda15.htm</a:t>
            </a:r>
            <a:r>
              <a:rPr lang="en-US"/>
              <a:t> (graphical techniques) </a:t>
            </a:r>
          </a:p>
          <a:p>
            <a:pPr marL="749300" lvl="1">
              <a:lnSpc>
                <a:spcPct val="90000"/>
              </a:lnSpc>
            </a:pPr>
            <a:r>
              <a:rPr lang="en-US">
                <a:hlinkClick r:id="rId4"/>
              </a:rPr>
              <a:t>http://www.itl.nist.gov/div898/handbook/eda/section3/eda35.htm</a:t>
            </a:r>
            <a:r>
              <a:rPr lang="en-US"/>
              <a:t> (quantitative analysis)</a:t>
            </a:r>
          </a:p>
          <a:p>
            <a:pPr marL="749300" lvl="1">
              <a:lnSpc>
                <a:spcPct val="90000"/>
              </a:lnSpc>
            </a:pPr>
            <a:r>
              <a:rPr lang="en-US">
                <a:hlinkClick r:id="rId5"/>
              </a:rPr>
              <a:t>http://www.itl.nist.gov/div898/handbook/eda/section2/eda23.htm</a:t>
            </a:r>
            <a:r>
              <a:rPr lang="en-US"/>
              <a:t> (testing assumptions) </a:t>
            </a:r>
          </a:p>
          <a:p>
            <a:pPr marL="749300" lvl="1">
              <a:lnSpc>
                <a:spcPct val="90000"/>
              </a:lnSpc>
            </a:pPr>
            <a:r>
              <a:rPr lang="en-US">
                <a:hlinkClick r:id="rId6"/>
              </a:rPr>
              <a:t>http://www.itl.nist.gov/div898/handbook/eda/section3/eda34.htm</a:t>
            </a:r>
            <a:r>
              <a:rPr lang="en-US"/>
              <a:t> (survey graphical techniques)</a:t>
            </a:r>
          </a:p>
          <a:p>
            <a:pPr marL="749300" lvl="1">
              <a:lnSpc>
                <a:spcPct val="90000"/>
              </a:lnSpc>
              <a:buFont typeface="Arial" charset="0"/>
              <a:buNone/>
            </a:pPr>
            <a:r>
              <a:rPr lang="en-US"/>
              <a:t>Remark: The material is very good if your focus is on prediction, hypothesis testing, clustering; however, providing good visualizations/statistics for classification problems is not discussed much…</a:t>
            </a:r>
          </a:p>
          <a:p>
            <a:pPr marL="749300" lvl="1">
              <a:lnSpc>
                <a:spcPct val="90000"/>
              </a:lnSpc>
              <a:buFont typeface="Arial" charset="0"/>
              <a:buNone/>
            </a:pP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CB702-A392-4DAC-879B-53F95C344B70}"/>
              </a:ext>
            </a:extLst>
          </p:cNvPr>
          <p:cNvSpPr>
            <a:spLocks noGrp="1"/>
          </p:cNvSpPr>
          <p:nvPr>
            <p:ph type="title"/>
          </p:nvPr>
        </p:nvSpPr>
        <p:spPr/>
        <p:txBody>
          <a:bodyPr/>
          <a:lstStyle/>
          <a:p>
            <a:r>
              <a:rPr lang="en-US" sz="2400" dirty="0"/>
              <a:t>Interpreting on More Supervised Scatter Plots</a:t>
            </a:r>
          </a:p>
        </p:txBody>
      </p:sp>
      <p:sp>
        <p:nvSpPr>
          <p:cNvPr id="4" name="Rectangle 2">
            <a:extLst>
              <a:ext uri="{FF2B5EF4-FFF2-40B4-BE49-F238E27FC236}">
                <a16:creationId xmlns:a16="http://schemas.microsoft.com/office/drawing/2014/main" id="{4E893A0A-3D56-4A58-8890-F7E537A04705}"/>
              </a:ext>
            </a:extLst>
          </p:cNvPr>
          <p:cNvSpPr>
            <a:spLocks noChangeArrowheads="1"/>
          </p:cNvSpPr>
          <p:nvPr/>
        </p:nvSpPr>
        <p:spPr bwMode="auto">
          <a:xfrm>
            <a:off x="487164" y="1325433"/>
            <a:ext cx="84555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0" algn="l"/>
              </a:tabLst>
              <a:defRPr>
                <a:solidFill>
                  <a:schemeClr val="tx1"/>
                </a:solidFill>
                <a:latin typeface="Arial" panose="020B0604020202020204" pitchFamily="34" charset="0"/>
              </a:defRPr>
            </a:lvl1pPr>
            <a:lvl2pPr>
              <a:tabLst>
                <a:tab pos="0" algn="l"/>
              </a:tabLst>
              <a:defRPr>
                <a:solidFill>
                  <a:schemeClr val="tx1"/>
                </a:solidFill>
                <a:latin typeface="Arial" panose="020B0604020202020204" pitchFamily="34" charset="0"/>
              </a:defRPr>
            </a:lvl2pPr>
            <a:lvl3pPr>
              <a:tabLst>
                <a:tab pos="0" algn="l"/>
              </a:tabLst>
              <a:defRPr>
                <a:solidFill>
                  <a:schemeClr val="tx1"/>
                </a:solidFill>
                <a:latin typeface="Arial" panose="020B0604020202020204" pitchFamily="34" charset="0"/>
              </a:defRPr>
            </a:lvl3pPr>
            <a:lvl4pPr>
              <a:tabLst>
                <a:tab pos="0" algn="l"/>
              </a:tabLst>
              <a:defRPr>
                <a:solidFill>
                  <a:schemeClr val="tx1"/>
                </a:solidFill>
                <a:latin typeface="Arial" panose="020B0604020202020204" pitchFamily="34" charset="0"/>
              </a:defRPr>
            </a:lvl4pPr>
            <a:lvl5pPr>
              <a:tabLst>
                <a:tab pos="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tab pos="0" algn="l"/>
              </a:tabLst>
            </a:pPr>
            <a:r>
              <a:rPr kumimoji="0" lang="en-US" altLang="zh-CN"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Interpret the supervised scatter plot depicted below that consists of instances of 3 classes; </a:t>
            </a:r>
          </a:p>
          <a:p>
            <a:pPr marL="0" marR="0" lvl="0" indent="0" algn="l" defTabSz="914400" rtl="0" eaLnBrk="0" fontAlgn="base" latinLnBrk="0" hangingPunct="0">
              <a:lnSpc>
                <a:spcPct val="100000"/>
              </a:lnSpc>
              <a:spcBef>
                <a:spcPct val="0"/>
              </a:spcBef>
              <a:spcAft>
                <a:spcPct val="0"/>
              </a:spcAft>
              <a:buClrTx/>
              <a:buSzTx/>
              <a:tabLst>
                <a:tab pos="0" algn="l"/>
              </a:tabLst>
            </a:pPr>
            <a:r>
              <a:rPr kumimoji="0" lang="en-US" altLang="zh-CN"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moreover, assess the difficulty of separating instances of the 3 classes  using attributes V1 </a:t>
            </a:r>
          </a:p>
          <a:p>
            <a:pPr marL="0" marR="0" lvl="0" indent="0" algn="l" defTabSz="914400" rtl="0" eaLnBrk="0" fontAlgn="base" latinLnBrk="0" hangingPunct="0">
              <a:lnSpc>
                <a:spcPct val="100000"/>
              </a:lnSpc>
              <a:spcBef>
                <a:spcPct val="0"/>
              </a:spcBef>
              <a:spcAft>
                <a:spcPct val="0"/>
              </a:spcAft>
              <a:buClrTx/>
              <a:buSzTx/>
              <a:tabLst>
                <a:tab pos="0" algn="l"/>
              </a:tabLst>
            </a:pPr>
            <a:r>
              <a:rPr kumimoji="0" lang="en-US" altLang="zh-CN"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and V7 based on the scatter plot! </a:t>
            </a: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pic>
        <p:nvPicPr>
          <p:cNvPr id="1025" name="Picture 2" descr="Image result for Supervised Scatterplot Photos">
            <a:extLst>
              <a:ext uri="{FF2B5EF4-FFF2-40B4-BE49-F238E27FC236}">
                <a16:creationId xmlns:a16="http://schemas.microsoft.com/office/drawing/2014/main" id="{7BD50AE8-7C35-497F-A60E-B9B7D8860F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362200"/>
            <a:ext cx="5486400"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F29C9-368A-41E5-A6D8-83A4280BB7EC}"/>
              </a:ext>
            </a:extLst>
          </p:cNvPr>
          <p:cNvSpPr txBox="1"/>
          <p:nvPr/>
        </p:nvSpPr>
        <p:spPr>
          <a:xfrm>
            <a:off x="7196031" y="0"/>
            <a:ext cx="591829" cy="286232"/>
          </a:xfrm>
          <a:prstGeom prst="rect">
            <a:avLst/>
          </a:prstGeom>
          <a:noFill/>
        </p:spPr>
        <p:txBody>
          <a:bodyPr wrap="none" rtlCol="0">
            <a:spAutoFit/>
          </a:bodyPr>
          <a:lstStyle/>
          <a:p>
            <a:r>
              <a:rPr lang="en-US" dirty="0"/>
              <a:t>Later</a:t>
            </a:r>
          </a:p>
        </p:txBody>
      </p:sp>
    </p:spTree>
    <p:extLst>
      <p:ext uri="{BB962C8B-B14F-4D97-AF65-F5344CB8AC3E}">
        <p14:creationId xmlns:p14="http://schemas.microsoft.com/office/powerpoint/2010/main" val="1037718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ECAF-93C8-40CE-9CE4-4B3D574B8E2F}"/>
              </a:ext>
            </a:extLst>
          </p:cNvPr>
          <p:cNvSpPr>
            <a:spLocks noGrp="1"/>
          </p:cNvSpPr>
          <p:nvPr>
            <p:ph type="title"/>
          </p:nvPr>
        </p:nvSpPr>
        <p:spPr/>
        <p:txBody>
          <a:bodyPr/>
          <a:lstStyle/>
          <a:p>
            <a:r>
              <a:rPr lang="en-US" sz="2800" dirty="0"/>
              <a:t>Interpretation Prev. Supervised Scatter Plot</a:t>
            </a:r>
          </a:p>
        </p:txBody>
      </p:sp>
      <p:sp>
        <p:nvSpPr>
          <p:cNvPr id="3" name="Content Placeholder 2">
            <a:extLst>
              <a:ext uri="{FF2B5EF4-FFF2-40B4-BE49-F238E27FC236}">
                <a16:creationId xmlns:a16="http://schemas.microsoft.com/office/drawing/2014/main" id="{2ECA68BB-1BCE-4DD3-891D-7542554F2D89}"/>
              </a:ext>
            </a:extLst>
          </p:cNvPr>
          <p:cNvSpPr>
            <a:spLocks noGrp="1"/>
          </p:cNvSpPr>
          <p:nvPr>
            <p:ph idx="1"/>
          </p:nvPr>
        </p:nvSpPr>
        <p:spPr/>
        <p:txBody>
          <a:bodyPr/>
          <a:lstStyle/>
          <a:p>
            <a:pPr marL="0" lvl="0" indent="0">
              <a:spcBef>
                <a:spcPct val="0"/>
              </a:spcBef>
              <a:spcAft>
                <a:spcPct val="0"/>
              </a:spcAft>
              <a:buClrTx/>
              <a:buSzTx/>
              <a:buNone/>
            </a:pPr>
            <a:r>
              <a:rPr lang="en-US" altLang="en-US" sz="1800" dirty="0">
                <a:latin typeface="Calibri" panose="020F0502020204030204" pitchFamily="34" charset="0"/>
                <a:cs typeface="Calibri" panose="020F0502020204030204" pitchFamily="34" charset="0"/>
              </a:rPr>
              <a:t>Characterization of the location of the instances of each class in the attribute space:</a:t>
            </a:r>
          </a:p>
          <a:p>
            <a:pPr marL="0" lvl="0" indent="0">
              <a:spcBef>
                <a:spcPct val="0"/>
              </a:spcBef>
              <a:spcAft>
                <a:spcPct val="0"/>
              </a:spcAft>
              <a:buClrTx/>
              <a:buSzTx/>
              <a:buNone/>
            </a:pPr>
            <a:r>
              <a:rPr lang="en-US" altLang="en-US" sz="1800" dirty="0">
                <a:latin typeface="Calibri" panose="020F0502020204030204" pitchFamily="34" charset="0"/>
                <a:cs typeface="Calibri" panose="020F0502020204030204" pitchFamily="34" charset="0"/>
              </a:rPr>
              <a:t>The pink class is mostly located in [11,13.3]x[1,3.8], the green class is mostly located in</a:t>
            </a:r>
          </a:p>
          <a:p>
            <a:pPr marL="0" lvl="0" indent="0">
              <a:spcBef>
                <a:spcPct val="0"/>
              </a:spcBef>
              <a:spcAft>
                <a:spcPct val="0"/>
              </a:spcAft>
              <a:buClrTx/>
              <a:buSzTx/>
              <a:buNone/>
            </a:pPr>
            <a:r>
              <a:rPr lang="en-US" altLang="en-US" sz="1800" dirty="0"/>
              <a:t>[12.3,14.2]x[0.3,1.1], the blue class is mostly located in [12.8, 14.8]x[2.1,3.8] in the V1XV7 Attribute space. </a:t>
            </a:r>
          </a:p>
          <a:p>
            <a:pPr marL="0" lvl="0" indent="0">
              <a:spcBef>
                <a:spcPct val="0"/>
              </a:spcBef>
              <a:spcAft>
                <a:spcPct val="0"/>
              </a:spcAft>
              <a:buClrTx/>
              <a:buSzTx/>
              <a:buNone/>
            </a:pP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a:p>
            <a:pPr marL="0" lvl="0" indent="0">
              <a:spcBef>
                <a:spcPct val="0"/>
              </a:spcBef>
              <a:spcAft>
                <a:spcPct val="0"/>
              </a:spcAft>
              <a:buClrTx/>
              <a:buSzTx/>
              <a:buNone/>
            </a:pP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a:p>
            <a:pPr marL="0" lvl="0" indent="0">
              <a:spcBef>
                <a:spcPct val="0"/>
              </a:spcBef>
              <a:spcAft>
                <a:spcPct val="0"/>
              </a:spcAft>
              <a:buClrTx/>
              <a:buSzTx/>
              <a:buNone/>
            </a:pPr>
            <a:r>
              <a:rPr lang="en-US" altLang="en-US" sz="1800" dirty="0">
                <a:latin typeface="Calibri" panose="020F0502020204030204" pitchFamily="34" charset="0"/>
                <a:ea typeface="Times New Roman" panose="02020603050405020304" pitchFamily="18" charset="0"/>
                <a:cs typeface="Calibri" panose="020F0502020204030204" pitchFamily="34" charset="0"/>
              </a:rPr>
              <a:t>The distribution of all three classes is unimodal [2] with no major gaps in the data density [0.5]. Attribute V7 is useful to separate the green class from the other 2 classes[1]; if V7 is less than 1.2 objects mostly belong to the green class[0.5]; Attribute V1 is useful to separate the purple class from the blue class[1]; all the example whose V1 value is above 12.8 are blue[0.5]; additionally using attribute V7 requiring that instances whose attribute values for V1 that lie in [1.2,2.2] leads to a even clearer distinction between the two classes [0.5]. Moreover, using the fact that the V1 value is a higher than 12.2 for instances of the green class, leads to a clearer separation of the green and purple class [0.5] By combining those rules [0.5], the classification task should not be too difficult as the examples are well separated although there are a few exceptions.[1] </a:t>
            </a:r>
          </a:p>
          <a:p>
            <a:pPr marL="0" lvl="0" indent="0">
              <a:spcBef>
                <a:spcPct val="0"/>
              </a:spcBef>
              <a:spcAft>
                <a:spcPct val="0"/>
              </a:spcAft>
              <a:buClrTx/>
              <a:buSzTx/>
              <a:buNone/>
            </a:pPr>
            <a:endParaRPr lang="en-US" altLang="en-US" sz="1800" dirty="0">
              <a:latin typeface="Calibri" panose="020F0502020204030204" pitchFamily="34" charset="0"/>
              <a:ea typeface="Times New Roman" panose="02020603050405020304" pitchFamily="18" charset="0"/>
              <a:cs typeface="Calibri" panose="020F0502020204030204" pitchFamily="34" charset="0"/>
            </a:endParaRPr>
          </a:p>
          <a:p>
            <a:pPr marL="0" lvl="0" indent="0">
              <a:spcBef>
                <a:spcPct val="0"/>
              </a:spcBef>
              <a:spcAft>
                <a:spcPct val="0"/>
              </a:spcAft>
              <a:buClrTx/>
              <a:buSzTx/>
              <a:buNone/>
            </a:pPr>
            <a:r>
              <a:rPr lang="en-US" altLang="en-US" sz="1800" dirty="0">
                <a:latin typeface="Calibri" panose="020F0502020204030204" pitchFamily="34" charset="0"/>
                <a:ea typeface="Times New Roman" panose="02020603050405020304" pitchFamily="18" charset="0"/>
                <a:cs typeface="Calibri" panose="020F0502020204030204" pitchFamily="34" charset="0"/>
              </a:rPr>
              <a:t>It is hard to see any patterns with respect to the relationship of V1 and V7; there definitely seems to be no linear relationship. </a:t>
            </a:r>
          </a:p>
          <a:p>
            <a:pPr marL="0" lvl="0" indent="0">
              <a:spcBef>
                <a:spcPct val="0"/>
              </a:spcBef>
              <a:spcAft>
                <a:spcPct val="0"/>
              </a:spcAft>
              <a:buClrTx/>
              <a:buSzTx/>
              <a:buNone/>
            </a:pPr>
            <a:endParaRPr lang="en-US" altLang="en-US" sz="1800" dirty="0">
              <a:solidFill>
                <a:srgbClr val="1F497D"/>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0059830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1DB5-2B66-46D0-A1BB-1A7FD2CEC7AC}"/>
              </a:ext>
            </a:extLst>
          </p:cNvPr>
          <p:cNvSpPr>
            <a:spLocks noGrp="1"/>
          </p:cNvSpPr>
          <p:nvPr>
            <p:ph type="title"/>
          </p:nvPr>
        </p:nvSpPr>
        <p:spPr/>
        <p:txBody>
          <a:bodyPr/>
          <a:lstStyle/>
          <a:p>
            <a:r>
              <a:rPr lang="en-US" dirty="0"/>
              <a:t>Comparing 2 Histogram Comparison</a:t>
            </a:r>
          </a:p>
        </p:txBody>
      </p:sp>
      <p:sp>
        <p:nvSpPr>
          <p:cNvPr id="3" name="Content Placeholder 2">
            <a:extLst>
              <a:ext uri="{FF2B5EF4-FFF2-40B4-BE49-F238E27FC236}">
                <a16:creationId xmlns:a16="http://schemas.microsoft.com/office/drawing/2014/main" id="{997102FE-5BAD-4365-A24F-7A0DC637F820}"/>
              </a:ext>
            </a:extLst>
          </p:cNvPr>
          <p:cNvSpPr>
            <a:spLocks noGrp="1"/>
          </p:cNvSpPr>
          <p:nvPr>
            <p:ph idx="1"/>
          </p:nvPr>
        </p:nvSpPr>
        <p:spPr/>
        <p:txBody>
          <a:bodyPr/>
          <a:lstStyle/>
          <a:p>
            <a:pPr marL="0" lvl="0" indent="0">
              <a:spcBef>
                <a:spcPct val="0"/>
              </a:spcBef>
              <a:spcAft>
                <a:spcPct val="0"/>
              </a:spcAft>
              <a:buClrTx/>
              <a:buSzTx/>
              <a:buNone/>
            </a:pPr>
            <a:r>
              <a:rPr lang="en-US" altLang="en-US"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Both histograms: curves are continuous with no gabs or outliers, and somewhat smooth[1], bimodal with 2 (1??; 0??) not well separated maxima at 5-19 and 35-44 [1.5], values significantly drop beyond age 55[1]</a:t>
            </a:r>
            <a:r>
              <a:rPr lang="en-US" altLang="en-US" b="1" dirty="0">
                <a:solidFill>
                  <a:srgbClr val="0070C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US" altLang="en-US"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skewed distribution</a:t>
            </a:r>
            <a:endParaRPr lang="en-US" altLang="en-US" sz="800" dirty="0">
              <a:sym typeface="Wingdings" panose="05000000000000000000" pitchFamily="2" charset="2"/>
            </a:endParaRPr>
          </a:p>
          <a:p>
            <a:pPr marL="0" lvl="0" indent="0">
              <a:spcBef>
                <a:spcPct val="0"/>
              </a:spcBef>
              <a:spcAft>
                <a:spcPct val="0"/>
              </a:spcAft>
              <a:buClrTx/>
              <a:buSzTx/>
              <a:buNone/>
            </a:pPr>
            <a:r>
              <a:rPr lang="en-US" altLang="en-US" b="1" dirty="0">
                <a:solidFill>
                  <a:srgbClr val="0070C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Comparison: Curves are somewhat similar until age 55 [1] (although there are more males initially [0.5]);e.g. shape of the density function and the 2 local maxima match; however, the decline in the male curve is significantly steeper: women live longer[1].</a:t>
            </a:r>
            <a:endParaRPr lang="en-US" dirty="0"/>
          </a:p>
        </p:txBody>
      </p:sp>
    </p:spTree>
    <p:extLst>
      <p:ext uri="{BB962C8B-B14F-4D97-AF65-F5344CB8AC3E}">
        <p14:creationId xmlns:p14="http://schemas.microsoft.com/office/powerpoint/2010/main" val="310499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t>Iris Sample Data Set  </a:t>
            </a:r>
          </a:p>
        </p:txBody>
      </p:sp>
      <p:sp>
        <p:nvSpPr>
          <p:cNvPr id="8195" name="Rectangle 1027"/>
          <p:cNvSpPr>
            <a:spLocks noGrp="1" noChangeArrowheads="1"/>
          </p:cNvSpPr>
          <p:nvPr>
            <p:ph type="body" sz="half" idx="1"/>
          </p:nvPr>
        </p:nvSpPr>
        <p:spPr>
          <a:xfrm>
            <a:off x="411163" y="1219200"/>
            <a:ext cx="8351837" cy="1981200"/>
          </a:xfrm>
        </p:spPr>
        <p:txBody>
          <a:bodyPr/>
          <a:lstStyle/>
          <a:p>
            <a:pPr>
              <a:lnSpc>
                <a:spcPct val="90000"/>
              </a:lnSpc>
            </a:pPr>
            <a:r>
              <a:rPr lang="en-US" sz="2400"/>
              <a:t>Many of the exploratory data techniques are illustrated with the Iris Plant data set.</a:t>
            </a:r>
          </a:p>
          <a:p>
            <a:pPr lvl="1">
              <a:lnSpc>
                <a:spcPct val="90000"/>
              </a:lnSpc>
            </a:pPr>
            <a:r>
              <a:rPr lang="en-US" sz="2000"/>
              <a:t>Can be obtained from the UCI Machine Learning Repository </a:t>
            </a:r>
            <a:br>
              <a:rPr lang="en-US" sz="2000"/>
            </a:br>
            <a:r>
              <a:rPr lang="en-US" sz="2000">
                <a:hlinkClick r:id="rId3"/>
              </a:rPr>
              <a:t>http://www.ics.uci.edu/~mlearn/MLRepository.html</a:t>
            </a:r>
            <a:r>
              <a:rPr lang="en-US" sz="2000"/>
              <a:t> </a:t>
            </a:r>
          </a:p>
          <a:p>
            <a:pPr lvl="1">
              <a:lnSpc>
                <a:spcPct val="90000"/>
              </a:lnSpc>
            </a:pPr>
            <a:r>
              <a:rPr lang="en-US"/>
              <a:t>From the statistician Douglas Fisher</a:t>
            </a:r>
          </a:p>
          <a:p>
            <a:pPr lvl="1">
              <a:lnSpc>
                <a:spcPct val="90000"/>
              </a:lnSpc>
            </a:pPr>
            <a:r>
              <a:rPr lang="en-US"/>
              <a:t>Three flower types (classes):</a:t>
            </a:r>
          </a:p>
          <a:p>
            <a:pPr lvl="2">
              <a:lnSpc>
                <a:spcPct val="90000"/>
              </a:lnSpc>
            </a:pPr>
            <a:r>
              <a:rPr lang="en-US" sz="1600"/>
              <a:t> </a:t>
            </a:r>
            <a:r>
              <a:rPr lang="en-US"/>
              <a:t>Setosa</a:t>
            </a:r>
          </a:p>
          <a:p>
            <a:pPr lvl="2">
              <a:lnSpc>
                <a:spcPct val="90000"/>
              </a:lnSpc>
            </a:pPr>
            <a:r>
              <a:rPr lang="en-US"/>
              <a:t> Virginica </a:t>
            </a:r>
          </a:p>
          <a:p>
            <a:pPr lvl="2">
              <a:lnSpc>
                <a:spcPct val="90000"/>
              </a:lnSpc>
            </a:pPr>
            <a:r>
              <a:rPr lang="en-US"/>
              <a:t> Versicolour</a:t>
            </a:r>
          </a:p>
          <a:p>
            <a:pPr lvl="1">
              <a:lnSpc>
                <a:spcPct val="90000"/>
              </a:lnSpc>
            </a:pPr>
            <a:r>
              <a:rPr lang="en-US"/>
              <a:t>Four (non-class) attributes</a:t>
            </a:r>
          </a:p>
          <a:p>
            <a:pPr lvl="2">
              <a:lnSpc>
                <a:spcPct val="90000"/>
              </a:lnSpc>
            </a:pPr>
            <a:r>
              <a:rPr lang="en-US"/>
              <a:t> Sepal width and length</a:t>
            </a:r>
          </a:p>
          <a:p>
            <a:pPr lvl="2">
              <a:lnSpc>
                <a:spcPct val="90000"/>
              </a:lnSpc>
            </a:pPr>
            <a:r>
              <a:rPr lang="en-US"/>
              <a:t> Petal width and length</a:t>
            </a:r>
          </a:p>
        </p:txBody>
      </p:sp>
      <p:sp>
        <p:nvSpPr>
          <p:cNvPr id="8196" name="Text Box 1028"/>
          <p:cNvSpPr txBox="1">
            <a:spLocks noChangeArrowheads="1"/>
          </p:cNvSpPr>
          <p:nvPr/>
        </p:nvSpPr>
        <p:spPr bwMode="auto">
          <a:xfrm>
            <a:off x="3032125" y="2906713"/>
            <a:ext cx="2073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a:solidFill>
                  <a:schemeClr val="tx1"/>
                </a:solidFill>
                <a:latin typeface="Arial" charset="0"/>
              </a:defRPr>
            </a:lvl1pPr>
            <a:lvl2pPr marL="742950" indent="-285750">
              <a:defRPr sz="1400">
                <a:solidFill>
                  <a:schemeClr val="tx1"/>
                </a:solidFill>
                <a:latin typeface="Arial" charset="0"/>
              </a:defRPr>
            </a:lvl2pPr>
            <a:lvl3pPr marL="1143000" indent="-228600">
              <a:defRPr sz="1400">
                <a:solidFill>
                  <a:schemeClr val="tx1"/>
                </a:solidFill>
                <a:latin typeface="Arial" charset="0"/>
              </a:defRPr>
            </a:lvl3pPr>
            <a:lvl4pPr marL="1600200" indent="-228600">
              <a:defRPr sz="14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6pPr>
            <a:lvl7pPr marL="29718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7pPr>
            <a:lvl8pPr marL="34290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8pPr>
            <a:lvl9pPr marL="3886200" indent="-228600" eaLnBrk="0" fontAlgn="base" hangingPunct="0">
              <a:lnSpc>
                <a:spcPct val="90000"/>
              </a:lnSpc>
              <a:spcBef>
                <a:spcPct val="0"/>
              </a:spcBef>
              <a:spcAft>
                <a:spcPts val="400"/>
              </a:spcAft>
              <a:buClr>
                <a:srgbClr val="0C7B9C"/>
              </a:buClr>
              <a:buSzPct val="100000"/>
              <a:buFont typeface="Times New Roman" pitchFamily="18" charset="0"/>
              <a:defRPr sz="1400">
                <a:solidFill>
                  <a:schemeClr val="tx1"/>
                </a:solidFill>
                <a:latin typeface="Arial" charset="0"/>
              </a:defRPr>
            </a:lvl9pPr>
          </a:lstStyle>
          <a:p>
            <a:pPr>
              <a:lnSpc>
                <a:spcPct val="100000"/>
              </a:lnSpc>
              <a:spcAft>
                <a:spcPct val="0"/>
              </a:spcAft>
              <a:buClrTx/>
              <a:buSzTx/>
              <a:buFontTx/>
              <a:buNone/>
            </a:pPr>
            <a:endParaRPr lang="en-US" b="1"/>
          </a:p>
        </p:txBody>
      </p:sp>
      <p:sp>
        <p:nvSpPr>
          <p:cNvPr id="8197" name="Rectangle 1032"/>
          <p:cNvSpPr>
            <a:spLocks noChangeArrowheads="1"/>
          </p:cNvSpPr>
          <p:nvPr/>
        </p:nvSpPr>
        <p:spPr bwMode="auto">
          <a:xfrm>
            <a:off x="5334000" y="5257800"/>
            <a:ext cx="37338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nSpc>
                <a:spcPct val="100000"/>
              </a:lnSpc>
              <a:spcAft>
                <a:spcPct val="0"/>
              </a:spcAft>
              <a:buClrTx/>
              <a:buSzTx/>
              <a:buFontTx/>
              <a:buNone/>
            </a:pPr>
            <a:r>
              <a:rPr lang="en-US">
                <a:latin typeface="Times New Roman" pitchFamily="18" charset="0"/>
              </a:rPr>
              <a:t>Virginica. Robert H. Mohlenbrock. USDA NRCS. 1995. Northeast wetland flora: Field office guide to plant species. Northeast National Technical Center, Chester, PA. Courtesy of USDA NRCS Wetland Science Institute. </a:t>
            </a:r>
          </a:p>
        </p:txBody>
      </p:sp>
      <p:pic>
        <p:nvPicPr>
          <p:cNvPr id="8198" name="Picture 10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048000"/>
            <a:ext cx="3427413"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2. Summary Statistics</a:t>
            </a:r>
          </a:p>
        </p:txBody>
      </p:sp>
      <p:sp>
        <p:nvSpPr>
          <p:cNvPr id="9219" name="Rectangle 3"/>
          <p:cNvSpPr>
            <a:spLocks noGrp="1" noChangeArrowheads="1"/>
          </p:cNvSpPr>
          <p:nvPr>
            <p:ph type="body" idx="1"/>
          </p:nvPr>
        </p:nvSpPr>
        <p:spPr>
          <a:xfrm>
            <a:off x="411163" y="1143000"/>
            <a:ext cx="8428037" cy="5181600"/>
          </a:xfrm>
        </p:spPr>
        <p:txBody>
          <a:bodyPr/>
          <a:lstStyle/>
          <a:p>
            <a:r>
              <a:rPr lang="en-US"/>
              <a:t>Summary statistics  are numbers that summarize properties of the data</a:t>
            </a:r>
          </a:p>
          <a:p>
            <a:pPr lvl="2"/>
            <a:endParaRPr lang="en-US"/>
          </a:p>
          <a:p>
            <a:pPr lvl="1"/>
            <a:r>
              <a:rPr lang="en-US"/>
              <a:t>Summarized properties include frequency, location and spread</a:t>
            </a:r>
          </a:p>
          <a:p>
            <a:pPr lvl="2"/>
            <a:r>
              <a:rPr lang="en-US"/>
              <a:t> </a:t>
            </a:r>
            <a:r>
              <a:rPr lang="en-US" sz="2200"/>
              <a:t>Examples: 	location - mean</a:t>
            </a:r>
            <a:br>
              <a:rPr lang="en-US" sz="2200"/>
            </a:br>
            <a:r>
              <a:rPr lang="en-US" sz="2200"/>
              <a:t>                   	spread - standard deviation</a:t>
            </a:r>
          </a:p>
          <a:p>
            <a:pPr lvl="2"/>
            <a:endParaRPr lang="en-US"/>
          </a:p>
          <a:p>
            <a:pPr lvl="1"/>
            <a:r>
              <a:rPr lang="en-US"/>
              <a:t>Most summary statistics can be calculated in a single pass through the data</a:t>
            </a:r>
          </a:p>
          <a:p>
            <a:pPr lvl="2">
              <a:buFont typeface="Wingdings" pitchFamily="2" charset="2"/>
              <a:buNone/>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Frequency and Mode</a:t>
            </a:r>
          </a:p>
        </p:txBody>
      </p:sp>
      <p:sp>
        <p:nvSpPr>
          <p:cNvPr id="10243" name="Rectangle 3"/>
          <p:cNvSpPr>
            <a:spLocks noGrp="1" noChangeArrowheads="1"/>
          </p:cNvSpPr>
          <p:nvPr>
            <p:ph type="body" idx="1"/>
          </p:nvPr>
        </p:nvSpPr>
        <p:spPr>
          <a:xfrm>
            <a:off x="411163" y="1143000"/>
            <a:ext cx="8428037" cy="5181600"/>
          </a:xfrm>
        </p:spPr>
        <p:txBody>
          <a:bodyPr/>
          <a:lstStyle/>
          <a:p>
            <a:r>
              <a:rPr lang="en-US" sz="3200"/>
              <a:t>The frequency of an attribute value is the percentage of time the value occurs in the </a:t>
            </a:r>
            <a:br>
              <a:rPr lang="en-US" sz="3200"/>
            </a:br>
            <a:r>
              <a:rPr lang="en-US" sz="3200"/>
              <a:t>data set</a:t>
            </a:r>
            <a:r>
              <a:rPr lang="en-US"/>
              <a:t> </a:t>
            </a:r>
          </a:p>
          <a:p>
            <a:pPr lvl="1"/>
            <a:r>
              <a:rPr lang="en-US"/>
              <a:t>For example, given the attribute ‘gender’ and a representative population of people, the gender ‘female’ occurs about 50% of the time.</a:t>
            </a:r>
          </a:p>
          <a:p>
            <a:r>
              <a:rPr lang="en-US"/>
              <a:t>The mode of a an attribute is the most frequent attribute value   </a:t>
            </a:r>
          </a:p>
          <a:p>
            <a:r>
              <a:rPr lang="en-US"/>
              <a:t>The notions of frequency and mode are typically used with categorical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
          <p:cNvSpPr>
            <a:spLocks noGrp="1" noChangeArrowheads="1"/>
          </p:cNvSpPr>
          <p:nvPr>
            <p:ph type="title"/>
          </p:nvPr>
        </p:nvSpPr>
        <p:spPr/>
        <p:txBody>
          <a:bodyPr/>
          <a:lstStyle/>
          <a:p>
            <a:r>
              <a:rPr lang="en-US"/>
              <a:t>Percentiles</a:t>
            </a:r>
          </a:p>
        </p:txBody>
      </p:sp>
      <p:sp>
        <p:nvSpPr>
          <p:cNvPr id="1032" name="Rectangle 3"/>
          <p:cNvSpPr>
            <a:spLocks noGrp="1" noChangeArrowheads="1"/>
          </p:cNvSpPr>
          <p:nvPr>
            <p:ph type="body" idx="1"/>
          </p:nvPr>
        </p:nvSpPr>
        <p:spPr>
          <a:xfrm>
            <a:off x="411163" y="1143000"/>
            <a:ext cx="8428037" cy="5181600"/>
          </a:xfrm>
        </p:spPr>
        <p:txBody>
          <a:bodyPr/>
          <a:lstStyle/>
          <a:p>
            <a:r>
              <a:rPr lang="en-US" dirty="0"/>
              <a:t>For continuous data, the notion of a percentile is more useful. </a:t>
            </a:r>
          </a:p>
          <a:p>
            <a:endParaRPr lang="en-US" dirty="0"/>
          </a:p>
          <a:p>
            <a:pPr>
              <a:buFont typeface="Monotype Sorts" pitchFamily="2" charset="2"/>
              <a:buNone/>
            </a:pPr>
            <a:r>
              <a:rPr lang="en-US" dirty="0"/>
              <a:t>Given an ordinal or continuous attribute </a:t>
            </a:r>
            <a:r>
              <a:rPr lang="en-US" i="1" dirty="0"/>
              <a:t>x</a:t>
            </a:r>
            <a:r>
              <a:rPr lang="en-US" dirty="0"/>
              <a:t> and a number </a:t>
            </a:r>
            <a:r>
              <a:rPr lang="en-US" i="1" dirty="0"/>
              <a:t>p</a:t>
            </a:r>
            <a:r>
              <a:rPr lang="en-US" dirty="0"/>
              <a:t> between 0 and 100, the </a:t>
            </a:r>
            <a:r>
              <a:rPr lang="en-US" i="1" dirty="0" err="1"/>
              <a:t>p</a:t>
            </a:r>
            <a:r>
              <a:rPr lang="en-US" dirty="0" err="1"/>
              <a:t>th</a:t>
            </a:r>
            <a:r>
              <a:rPr lang="en-US" dirty="0"/>
              <a:t> percentile is a value     of x such that </a:t>
            </a:r>
            <a:r>
              <a:rPr lang="en-US" i="1" dirty="0"/>
              <a:t>p</a:t>
            </a:r>
            <a:r>
              <a:rPr lang="en-US" dirty="0"/>
              <a:t>% of the observed values of x are less than    . </a:t>
            </a:r>
          </a:p>
          <a:p>
            <a:pPr>
              <a:buFont typeface="Monotype Sorts" pitchFamily="2" charset="2"/>
              <a:buNone/>
            </a:pPr>
            <a:endParaRPr lang="en-US" dirty="0"/>
          </a:p>
          <a:p>
            <a:r>
              <a:rPr lang="en-US" dirty="0"/>
              <a:t>For instance, the 50th percentile is the value      such that 50% of all values of x are less than      .</a:t>
            </a:r>
          </a:p>
          <a:p>
            <a:r>
              <a:rPr lang="en-US" dirty="0">
                <a:solidFill>
                  <a:srgbClr val="FF0000"/>
                </a:solidFill>
              </a:rPr>
              <a:t>Key Idea</a:t>
            </a:r>
            <a:r>
              <a:rPr lang="en-US" dirty="0"/>
              <a:t>: associate attribute value with a rank!!</a:t>
            </a:r>
          </a:p>
        </p:txBody>
      </p:sp>
      <p:graphicFrame>
        <p:nvGraphicFramePr>
          <p:cNvPr id="1026" name="Object 4"/>
          <p:cNvGraphicFramePr>
            <a:graphicFrameLocks noChangeAspect="1"/>
          </p:cNvGraphicFramePr>
          <p:nvPr/>
        </p:nvGraphicFramePr>
        <p:xfrm>
          <a:off x="4483100" y="3327400"/>
          <a:ext cx="177800" cy="203200"/>
        </p:xfrm>
        <a:graphic>
          <a:graphicData uri="http://schemas.openxmlformats.org/presentationml/2006/ole">
            <mc:AlternateContent xmlns:mc="http://schemas.openxmlformats.org/markup-compatibility/2006">
              <mc:Choice xmlns:v="urn:schemas-microsoft-com:vml" Requires="v">
                <p:oleObj name="Equation" r:id="rId3" imgW="177800" imgH="203200" progId="Equation.3">
                  <p:embed/>
                </p:oleObj>
              </mc:Choice>
              <mc:Fallback>
                <p:oleObj name="Equation" r:id="rId3" imgW="177800" imgH="203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3100" y="3327400"/>
                        <a:ext cx="1778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5"/>
          <p:cNvGraphicFramePr>
            <a:graphicFrameLocks noChangeAspect="1"/>
          </p:cNvGraphicFramePr>
          <p:nvPr/>
        </p:nvGraphicFramePr>
        <p:xfrm>
          <a:off x="1981200" y="3505200"/>
          <a:ext cx="393700" cy="449263"/>
        </p:xfrm>
        <a:graphic>
          <a:graphicData uri="http://schemas.openxmlformats.org/presentationml/2006/ole">
            <mc:AlternateContent xmlns:mc="http://schemas.openxmlformats.org/markup-compatibility/2006">
              <mc:Choice xmlns:v="urn:schemas-microsoft-com:vml" Requires="v">
                <p:oleObj name="Equation" r:id="rId5" imgW="177800" imgH="203200" progId="Equation.3">
                  <p:embed/>
                </p:oleObj>
              </mc:Choice>
              <mc:Fallback>
                <p:oleObj name="Equation" r:id="rId5" imgW="177800" imgH="203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05200"/>
                        <a:ext cx="393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6"/>
          <p:cNvGraphicFramePr>
            <a:graphicFrameLocks noChangeAspect="1"/>
          </p:cNvGraphicFramePr>
          <p:nvPr/>
        </p:nvGraphicFramePr>
        <p:xfrm>
          <a:off x="4648200" y="3962400"/>
          <a:ext cx="393700" cy="449263"/>
        </p:xfrm>
        <a:graphic>
          <a:graphicData uri="http://schemas.openxmlformats.org/presentationml/2006/ole">
            <mc:AlternateContent xmlns:mc="http://schemas.openxmlformats.org/markup-compatibility/2006">
              <mc:Choice xmlns:v="urn:schemas-microsoft-com:vml" Requires="v">
                <p:oleObj name="Equation" r:id="rId5" imgW="177800" imgH="203200" progId="Equation.3">
                  <p:embed/>
                </p:oleObj>
              </mc:Choice>
              <mc:Fallback>
                <p:oleObj name="Equation" r:id="rId5" imgW="177800" imgH="203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962400"/>
                        <a:ext cx="393700"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7"/>
          <p:cNvGraphicFramePr>
            <a:graphicFrameLocks noChangeAspect="1"/>
          </p:cNvGraphicFramePr>
          <p:nvPr/>
        </p:nvGraphicFramePr>
        <p:xfrm>
          <a:off x="7813675" y="5029200"/>
          <a:ext cx="617538" cy="393700"/>
        </p:xfrm>
        <a:graphic>
          <a:graphicData uri="http://schemas.openxmlformats.org/presentationml/2006/ole">
            <mc:AlternateContent xmlns:mc="http://schemas.openxmlformats.org/markup-compatibility/2006">
              <mc:Choice xmlns:v="urn:schemas-microsoft-com:vml" Requires="v">
                <p:oleObj name="Equation" r:id="rId7" imgW="279400" imgH="177800" progId="Equation.3">
                  <p:embed/>
                </p:oleObj>
              </mc:Choice>
              <mc:Fallback>
                <p:oleObj name="Equation" r:id="rId7" imgW="279400" imgH="1778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3675" y="5029200"/>
                        <a:ext cx="617538"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8"/>
          <p:cNvGraphicFramePr>
            <a:graphicFrameLocks noChangeAspect="1"/>
          </p:cNvGraphicFramePr>
          <p:nvPr/>
        </p:nvGraphicFramePr>
        <p:xfrm>
          <a:off x="7840663" y="5473700"/>
          <a:ext cx="617537" cy="393700"/>
        </p:xfrm>
        <a:graphic>
          <a:graphicData uri="http://schemas.openxmlformats.org/presentationml/2006/ole">
            <mc:AlternateContent xmlns:mc="http://schemas.openxmlformats.org/markup-compatibility/2006">
              <mc:Choice xmlns:v="urn:schemas-microsoft-com:vml" Requires="v">
                <p:oleObj name="Equation" r:id="rId7" imgW="279400" imgH="177800" progId="Equation.3">
                  <p:embed/>
                </p:oleObj>
              </mc:Choice>
              <mc:Fallback>
                <p:oleObj name="Equation" r:id="rId7" imgW="279400" imgH="177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663" y="5473700"/>
                        <a:ext cx="6175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LC.BRev.FY97">
  <a:themeElements>
    <a:clrScheme name="">
      <a:dk1>
        <a:srgbClr val="000000"/>
      </a:dk1>
      <a:lt1>
        <a:srgbClr val="FFFFFF"/>
      </a:lt1>
      <a:dk2>
        <a:srgbClr val="006B61"/>
      </a:dk2>
      <a:lt2>
        <a:srgbClr val="C0C0C0"/>
      </a:lt2>
      <a:accent1>
        <a:srgbClr val="FF00FF"/>
      </a:accent1>
      <a:accent2>
        <a:srgbClr val="00C0C0"/>
      </a:accent2>
      <a:accent3>
        <a:srgbClr val="FFFFFF"/>
      </a:accent3>
      <a:accent4>
        <a:srgbClr val="000000"/>
      </a:accent4>
      <a:accent5>
        <a:srgbClr val="FFAAFF"/>
      </a:accent5>
      <a:accent6>
        <a:srgbClr val="00AEAE"/>
      </a:accent6>
      <a:hlink>
        <a:srgbClr val="00C000"/>
      </a:hlink>
      <a:folHlink>
        <a:srgbClr val="800080"/>
      </a:folHlink>
    </a:clrScheme>
    <a:fontScheme name="LC.BRev.FY97">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ts val="400"/>
          </a:spcAft>
          <a:buClr>
            <a:srgbClr val="0C7B9C"/>
          </a:buClr>
          <a:buSzPct val="100000"/>
          <a:buFont typeface="Times New Roman" pitchFamily="18" charset="0"/>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LC.BRev.FY9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C.BRev.FY9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C.BRev.FY9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C.BRev.FY9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C.BRev.FY9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C.BRev.FY9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C.BRev.FY9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Porky:Words:ASCI:PSE:Budgets FY97:LC.BRev.FY97</Template>
  <TotalTime>146479400</TotalTime>
  <Pages>3</Pages>
  <Words>4635</Words>
  <Application>Microsoft Office PowerPoint</Application>
  <PresentationFormat>On-screen Show (4:3)</PresentationFormat>
  <Paragraphs>466</Paragraphs>
  <Slides>58</Slides>
  <Notes>37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73" baseType="lpstr">
      <vt:lpstr>SimSun</vt:lpstr>
      <vt:lpstr>Arial</vt:lpstr>
      <vt:lpstr>Calibri</vt:lpstr>
      <vt:lpstr>Cambria</vt:lpstr>
      <vt:lpstr>Cambria Math</vt:lpstr>
      <vt:lpstr>Lucida Handwriting</vt:lpstr>
      <vt:lpstr>Monotype Sorts</vt:lpstr>
      <vt:lpstr>Symbol</vt:lpstr>
      <vt:lpstr>Tahoma</vt:lpstr>
      <vt:lpstr>Times New Roman</vt:lpstr>
      <vt:lpstr>Verdana</vt:lpstr>
      <vt:lpstr>Wingdings</vt:lpstr>
      <vt:lpstr>LC.BRev.FY97</vt:lpstr>
      <vt:lpstr>Equation</vt:lpstr>
      <vt:lpstr>Document</vt:lpstr>
      <vt:lpstr>Exploratory Data Analysis / Data Science Basics </vt:lpstr>
      <vt:lpstr>1. Why Data Exploration?</vt:lpstr>
      <vt:lpstr>What Clusters do you see in the Display Below?</vt:lpstr>
      <vt:lpstr>Exploratory Data Analysis</vt:lpstr>
      <vt:lpstr>Techniques Used In Data Exploration  </vt:lpstr>
      <vt:lpstr>Iris Sample Data Set  </vt:lpstr>
      <vt:lpstr>2. Summary Statistics</vt:lpstr>
      <vt:lpstr>Frequency and Mode</vt:lpstr>
      <vt:lpstr>Percentiles</vt:lpstr>
      <vt:lpstr>R Box Plots (different from textbook)</vt:lpstr>
      <vt:lpstr>Measures of Location: Mean and Median</vt:lpstr>
      <vt:lpstr>Measures of Spread: Range and Variance</vt:lpstr>
      <vt:lpstr>68-95-99.7 Rule</vt:lpstr>
      <vt:lpstr>68-95-99.7 Rule continued</vt:lpstr>
      <vt:lpstr>Correlation </vt:lpstr>
      <vt:lpstr>Fitting Linear Models </vt:lpstr>
      <vt:lpstr>3. Visualization</vt:lpstr>
      <vt:lpstr>Example: Sea Surface Temperature</vt:lpstr>
      <vt:lpstr>Representation</vt:lpstr>
      <vt:lpstr>Example: Visualizing Universities</vt:lpstr>
      <vt:lpstr>Visualization Techniques: Histograms</vt:lpstr>
      <vt:lpstr>Two-Dimensional Histograms</vt:lpstr>
      <vt:lpstr>Visualization Techniques: Histograms</vt:lpstr>
      <vt:lpstr>Visualization Techniques: Box Plots</vt:lpstr>
      <vt:lpstr>PowerPoint Presentation</vt:lpstr>
      <vt:lpstr>Attribute Standardization / Normalization </vt:lpstr>
      <vt:lpstr>Standardization --- Z-scores</vt:lpstr>
      <vt:lpstr>Normalization in [0,1]</vt:lpstr>
      <vt:lpstr>Comparison Z-scores / [0,1] Normalization</vt:lpstr>
      <vt:lpstr>Visualization Techniques: Scatter Plots</vt:lpstr>
      <vt:lpstr>Scatter Plot Array of Iris Attributes</vt:lpstr>
      <vt:lpstr>Box Plot Basics </vt:lpstr>
      <vt:lpstr>Compare the following to Boxplots x and y</vt:lpstr>
      <vt:lpstr>Example of R Box Plots (2021 Mid1 Question)</vt:lpstr>
      <vt:lpstr>Comparing 2 Box Plots</vt:lpstr>
      <vt:lpstr>How to Compute the Overlap of 2 Intervals</vt:lpstr>
      <vt:lpstr>Body fat Histogram B</vt:lpstr>
      <vt:lpstr>Interpretation Histograms of Previous Slide</vt:lpstr>
      <vt:lpstr>Comparing 2 Histograms</vt:lpstr>
      <vt:lpstr>Scatter Plot Old Faithful Eruptions</vt:lpstr>
      <vt:lpstr>Supervised Scatter Plot Array of Iris Attributes</vt:lpstr>
      <vt:lpstr>Interpreting pedal length/width)</vt:lpstr>
      <vt:lpstr>Visualization Techniques: Contour Plots</vt:lpstr>
      <vt:lpstr>Contour Plot Example</vt:lpstr>
      <vt:lpstr>Density Plots </vt:lpstr>
      <vt:lpstr>Density Estimation</vt:lpstr>
      <vt:lpstr>Density Plots (not covered Sept. 2+4)</vt:lpstr>
      <vt:lpstr>Covariance Matrix and Correlation </vt:lpstr>
      <vt:lpstr>Visualization Techniques: Parallel Coordinates</vt:lpstr>
      <vt:lpstr>Parallel Coordinates Plots for Iris Data</vt:lpstr>
      <vt:lpstr>Other Visualization Techniques</vt:lpstr>
      <vt:lpstr>Star Plots for Iris Data</vt:lpstr>
      <vt:lpstr>Chernoff Faces for Iris Data</vt:lpstr>
      <vt:lpstr>Demoing some R-Code using the BNA Dataset </vt:lpstr>
      <vt:lpstr>Useful Background “Engineering St. Handbook”</vt:lpstr>
      <vt:lpstr>Interpreting on More Supervised Scatter Plots</vt:lpstr>
      <vt:lpstr>Interpretation Prev. Supervised Scatter Plot</vt:lpstr>
      <vt:lpstr>Comparing 2 Histogram Comparison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F. Ashby Center for Applied Scientific Computing  Month DD, 1997</dc:title>
  <dc:creator>Computations</dc:creator>
  <cp:lastModifiedBy>Eick, Christoph F</cp:lastModifiedBy>
  <cp:revision>552</cp:revision>
  <cp:lastPrinted>2001-08-28T17:59:37Z</cp:lastPrinted>
  <dcterms:created xsi:type="dcterms:W3CDTF">1998-03-18T13:44:31Z</dcterms:created>
  <dcterms:modified xsi:type="dcterms:W3CDTF">2026-02-12T15:08:48Z</dcterms:modified>
</cp:coreProperties>
</file>