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06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66"/>
    <a:srgbClr val="E15F75"/>
    <a:srgbClr val="FFC000"/>
    <a:srgbClr val="59CE46"/>
    <a:srgbClr val="F23B48"/>
    <a:srgbClr val="00BBD6"/>
    <a:srgbClr val="937963"/>
    <a:srgbClr val="B2D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20EC5-0BE1-4BB7-8F4A-A7E8EEE84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7FD2D-BAE5-4B52-A933-0331F3B60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C4516-7A28-46D8-ABEC-BF4F2BCA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B0A54-C21B-4239-B9F2-55854C8A2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568D2-7A05-4384-B76C-C87A1D80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72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B2823-A9C8-48FC-9B64-E4951E5C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29EDB-1BE0-4DCB-BB53-67E08CE22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009A3-9B0F-491C-9A5E-28C9B47E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B4C91-3B42-4668-BD84-43D42B624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73961-E3AA-4F6E-B671-3085261EE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50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FFD170-162C-4A18-B2BB-48E14BA47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7792EA-5115-49AD-B9F7-7C8650B3E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94722-9901-4EC6-A009-18E6CCB0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02014-B462-409C-A6C9-E1756E13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A02FB-C21C-498A-BC43-50FC8433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6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58FE-CA41-4B0D-A4B6-75087127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A9EA0-47A3-4BB5-81E8-F4F92B75F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256A5-1044-4707-B471-2EA0DDB1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DE31A-8427-46C9-B911-6762FAEC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1F8A0-9D69-4BBF-BB33-2170526C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68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92845-6B2B-4186-8438-0B9E62AD2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92344-F83F-4643-8604-A1BE71BC2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8F56-A74D-4837-B537-2B18CAEC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142F2-B07C-4256-ACE6-C4CBE367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8C46C-D9F1-404F-8350-01D534963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09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68FD-17FD-4F7B-B99E-E3BF0775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84960-3A82-4915-8192-A1084DFC4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BACBE-D0E9-4D58-BAAD-287B4B457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B3E50-39CD-4AF1-9401-E9FCBCD3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08A23-0F85-4972-8865-D3E88C69F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6FC46-04F0-4480-8F15-19473E99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24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8F56-3862-41B1-99BC-6BE782E1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4337D-84EB-481E-B0D9-E91E3354D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8A369-28B5-415F-B49A-607F64634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20679-61D3-4A42-B500-DFA5FA9BD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42D80-1E05-432E-984D-BAC93C14D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7DA5B-6D72-4B1A-BDE2-8ACABBF4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82FA1A-31E8-4BA8-B97C-2C5B524E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EB1083-C61C-4351-B5F1-2701A2C0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45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4EAB3-3F04-4358-B81B-2122209C7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399EB-209A-475D-BB2E-73516A6BE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4A257-D060-4D9B-A28C-25545094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408F61-BFB1-413C-A038-06C69023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41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F7C8EF-B20F-4762-B02A-0A392362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80891-7F05-4562-A8BA-F0634B84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024BF-B9F8-4338-B071-BE51087A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86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6707-7F23-4696-B973-6BF58F442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3A236-A145-46CC-A150-FE4B0F2B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07F58-59E5-4D33-88DE-4BEF92F9F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98604-6553-4ADC-8F57-54CCBD2F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D7F60-1378-4507-8F10-FCCF5B85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D3EFA-F464-40B5-9074-880090B8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43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C479-D823-4287-9C92-D9E09B02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68CA6F-C28D-49EA-B320-AB1D1A279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04252-4EB8-4B3C-B351-5401EDDA0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17CD0-A366-42AC-BF46-D6B31215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C3F4E-A21B-4F77-9323-F2084FAF5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CB788-E488-4EE6-B180-854180A8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18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8416D1-2F7A-4A99-A194-EBB7FD610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D1280-35C5-49A3-895F-9C3DD1400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A5733-8C05-467D-9F8C-A739819D4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573E8-5CE5-4F81-91BF-E02C12A323A8}" type="datetimeFigureOut">
              <a:rPr lang="zh-CN" altLang="en-US" smtClean="0"/>
              <a:t>2022/10/9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291A3-88FF-4665-8BEC-3B356F960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F9110-9EE3-4DB7-8D66-A06312472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FE2C6-1EA3-473B-B37F-1FCA91C373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50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_ftn2"/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Relationship Id="rId5" Type="http://schemas.openxmlformats.org/officeDocument/2006/relationships/hyperlink" Target="#_ftnref2"/><Relationship Id="rId4" Type="http://schemas.openxmlformats.org/officeDocument/2006/relationships/hyperlink" Target="#_ftnref1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FD525-0F73-41BE-8B91-2516BD2D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067" y="150695"/>
            <a:ext cx="11150600" cy="763960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/>
              <a:t>2002 Group F Task Centering on Cluster Evaluation</a:t>
            </a:r>
            <a:endParaRPr lang="zh-CN" alt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77F88-0688-4EE9-A3C3-74FD4882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95" y="999322"/>
            <a:ext cx="10404944" cy="5091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600" dirty="0"/>
              <a:t>Assume we obtain the following clustering X for a 2D dataset: </a:t>
            </a:r>
          </a:p>
          <a:p>
            <a:pPr marL="0" indent="0">
              <a:buNone/>
            </a:pPr>
            <a:r>
              <a:rPr lang="en-US" altLang="en-US" sz="2600" dirty="0"/>
              <a:t>X= {{(0, 0), (0, 1)}, {(5, 5), (5, 6)}, {(8, 8), (13,13), (14,12)}} which consists of 3 clusters.</a:t>
            </a:r>
          </a:p>
          <a:p>
            <a:pPr marL="514350" indent="-514350">
              <a:buAutoNum type="alphaLcPeriod"/>
            </a:pPr>
            <a:r>
              <a:rPr lang="en-US" altLang="en-US" sz="2600" dirty="0"/>
              <a:t>Compute the Silhouette coefficient for point  (0,1) and for point (8,8). Interpret the obtained numbers! Use Manhattan distance for distance computations: </a:t>
            </a:r>
            <a:r>
              <a:rPr lang="en-US" altLang="en-US" sz="2600" dirty="0">
                <a:sym typeface="Symbol" panose="05050102010706020507" pitchFamily="18" charset="2"/>
              </a:rPr>
              <a:t>((x1,y1),(x2,y2))=|x1-x2|+|y1-y2|.</a:t>
            </a:r>
          </a:p>
          <a:p>
            <a:pPr marL="514350" indent="-514350">
              <a:buAutoNum type="alphaLcPeriod"/>
            </a:pPr>
            <a:r>
              <a:rPr lang="en-US" altLang="en-US" sz="2600" dirty="0">
                <a:sym typeface="Symbol" panose="05050102010706020507" pitchFamily="18" charset="2"/>
              </a:rPr>
              <a:t>Evaluate clustering X with the correlation approach which compute the correlation between entries of the distance matrix and ideal similarity matrix. Again, use Manhattan distance for distance computations! </a:t>
            </a:r>
            <a:endParaRPr lang="en-US" altLang="en-US" sz="2600" dirty="0"/>
          </a:p>
          <a:p>
            <a:pPr marL="457200" indent="-457200">
              <a:buAutoNum type="alphaLcPeriod"/>
            </a:pPr>
            <a:endParaRPr lang="en-US" altLang="en-US" sz="2400" dirty="0"/>
          </a:p>
          <a:p>
            <a:pPr marL="342900" indent="-342900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647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FD525-0F73-41BE-8B91-2516BD2D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45660"/>
            <a:ext cx="11751733" cy="763960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/>
              <a:t>2022 Group G Task Centering on Gain Computations</a:t>
            </a:r>
            <a:endParaRPr lang="zh-CN" alt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77F88-0688-4EE9-A3C3-74FD4882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95" y="999322"/>
            <a:ext cx="10404944" cy="50918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600" dirty="0"/>
          </a:p>
          <a:p>
            <a:pPr marL="457200" indent="-457200">
              <a:buAutoNum type="alphaLcPeriod"/>
            </a:pPr>
            <a:endParaRPr lang="en-US" altLang="en-US" sz="2400" dirty="0"/>
          </a:p>
          <a:p>
            <a:pPr marL="342900" indent="-342900">
              <a:spcBef>
                <a:spcPct val="0"/>
              </a:spcBef>
            </a:pPr>
            <a:endParaRPr lang="en-US" altLang="en-US" dirty="0"/>
          </a:p>
          <a:p>
            <a:pPr marL="342900" indent="-342900">
              <a:spcBef>
                <a:spcPct val="0"/>
              </a:spcBef>
            </a:pPr>
            <a:endParaRPr lang="en-US" altLang="en-US" dirty="0"/>
          </a:p>
          <a:p>
            <a:pPr marL="0" indent="0">
              <a:spcBef>
                <a:spcPct val="0"/>
              </a:spcBef>
              <a:buNone/>
            </a:pPr>
            <a:endParaRPr lang="en-US" altLang="en-US" dirty="0"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F1D11FCA-E82E-4356-A31D-1CFFB703B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734" y="2491027"/>
            <a:ext cx="926407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Compute the GINI-gain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[</a:t>
            </a:r>
            <a:r>
              <a:rPr kumimoji="0" lang="en-US" altLang="en-US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1]</a:t>
            </a:r>
            <a:r>
              <a:rPr kumimoji="0" lang="en-US" altLang="en-US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information gain</a:t>
            </a:r>
            <a:r>
              <a:rPr kumimoji="0" lang="en-US" altLang="en-US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[2]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for the following decision tree split: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(5,5,5,5) “the node contains 5 example of for classes C1, C2, C3 and C4 each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and is </a:t>
            </a:r>
            <a:r>
              <a:rPr lang="en-US" altLang="en-US" dirty="0" err="1">
                <a:latin typeface="Arial" panose="020B0604020202020204" pitchFamily="34" charset="0"/>
              </a:rPr>
              <a:t>splitt</a:t>
            </a:r>
            <a:r>
              <a:rPr lang="en-US" altLang="en-US" dirty="0">
                <a:latin typeface="Arial" panose="020B0604020202020204" pitchFamily="34" charset="0"/>
              </a:rPr>
              <a:t> using a 3-way split into node N1, N2, N3 with the following class proportions: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N1=(5,0,0,0)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N2=(0,0,0,4)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N3</a:t>
            </a:r>
            <a:r>
              <a:rPr lang="en-US" altLang="en-US" dirty="0">
                <a:latin typeface="Arial" panose="020B0604020202020204" pitchFamily="34" charset="0"/>
              </a:rPr>
              <a:t>=(0,5,5,1)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9">
            <a:extLst>
              <a:ext uri="{FF2B5EF4-FFF2-40B4-BE49-F238E27FC236}">
                <a16:creationId xmlns:a16="http://schemas.microsoft.com/office/drawing/2014/main" id="{4D0A88AB-6AFB-451F-ABD6-E15FDF173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2140427"/>
            <a:ext cx="96064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 assume we have a classification problem involving 3 classes C1, C2, C3, 43. The above information can be interpreted as follows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id="{B16E172B-DCD8-4A60-83B8-6AF59FB3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867" y="60292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[</a:t>
            </a:r>
            <a: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1]</a:t>
            </a:r>
            <a:b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(GINI before the split) minus (GINI after the split)</a:t>
            </a:r>
            <a:b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en-US" sz="8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[2]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Entropy before the split minus entropy after the split.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1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361B21D7825F42A04726C5B350BED5" ma:contentTypeVersion="10" ma:contentTypeDescription="Create a new document." ma:contentTypeScope="" ma:versionID="05c120200db4dc27b757b8ac666236f7">
  <xsd:schema xmlns:xsd="http://www.w3.org/2001/XMLSchema" xmlns:xs="http://www.w3.org/2001/XMLSchema" xmlns:p="http://schemas.microsoft.com/office/2006/metadata/properties" xmlns:ns2="5cb77b60-3638-4220-b062-874175ccc8fc" targetNamespace="http://schemas.microsoft.com/office/2006/metadata/properties" ma:root="true" ma:fieldsID="4702ba1ea1af62cc64148750741f4a9d" ns2:_="">
    <xsd:import namespace="5cb77b60-3638-4220-b062-874175ccc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77b60-3638-4220-b062-874175ccc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90B4AC-127F-414A-A953-0B3561514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b77b60-3638-4220-b062-874175ccc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7CE7C6-19AE-4B77-AE9A-FD3A39929C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7C49C71-10E4-44C0-B58F-AAC02A98AF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270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DengXian</vt:lpstr>
      <vt:lpstr>DengXian Light</vt:lpstr>
      <vt:lpstr>Arial</vt:lpstr>
      <vt:lpstr>Office Theme</vt:lpstr>
      <vt:lpstr>2002 Group F Task Centering on Cluster Evaluation</vt:lpstr>
      <vt:lpstr>2022 Group G Task Centering on Gain Computations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Silhouette Coefficient (Group O)</dc:title>
  <dc:creator>Jiahui</dc:creator>
  <cp:lastModifiedBy>Eick, Christoph F</cp:lastModifiedBy>
  <cp:revision>70</cp:revision>
  <dcterms:created xsi:type="dcterms:W3CDTF">2020-11-18T05:24:47Z</dcterms:created>
  <dcterms:modified xsi:type="dcterms:W3CDTF">2022-10-09T20:50:29Z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0x0101008F361B21D7825F42A04726C5B350BED5</vt:lpwstr>
  </property>
</Properties>
</file>